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8" r:id="rId2"/>
    <p:sldId id="275" r:id="rId3"/>
    <p:sldId id="360" r:id="rId4"/>
    <p:sldId id="330" r:id="rId5"/>
    <p:sldId id="386" r:id="rId6"/>
    <p:sldId id="376" r:id="rId7"/>
    <p:sldId id="399" r:id="rId8"/>
    <p:sldId id="346" r:id="rId9"/>
    <p:sldId id="379" r:id="rId10"/>
    <p:sldId id="397" r:id="rId11"/>
    <p:sldId id="390" r:id="rId12"/>
    <p:sldId id="401" r:id="rId13"/>
    <p:sldId id="396" r:id="rId14"/>
    <p:sldId id="403" r:id="rId15"/>
    <p:sldId id="416" r:id="rId16"/>
    <p:sldId id="404" r:id="rId17"/>
    <p:sldId id="405" r:id="rId18"/>
    <p:sldId id="406" r:id="rId19"/>
    <p:sldId id="414" r:id="rId20"/>
    <p:sldId id="415" r:id="rId21"/>
    <p:sldId id="417" r:id="rId22"/>
    <p:sldId id="418" r:id="rId23"/>
    <p:sldId id="420" r:id="rId24"/>
    <p:sldId id="409" r:id="rId25"/>
    <p:sldId id="387" r:id="rId26"/>
    <p:sldId id="378" r:id="rId27"/>
    <p:sldId id="398" r:id="rId28"/>
    <p:sldId id="380" r:id="rId29"/>
    <p:sldId id="377" r:id="rId30"/>
    <p:sldId id="391" r:id="rId31"/>
    <p:sldId id="412" r:id="rId32"/>
    <p:sldId id="422" r:id="rId33"/>
    <p:sldId id="424" r:id="rId34"/>
    <p:sldId id="426" r:id="rId35"/>
    <p:sldId id="427" r:id="rId36"/>
    <p:sldId id="428" r:id="rId37"/>
    <p:sldId id="429" r:id="rId38"/>
    <p:sldId id="430" r:id="rId39"/>
    <p:sldId id="431" r:id="rId40"/>
    <p:sldId id="433" r:id="rId41"/>
    <p:sldId id="434" r:id="rId42"/>
    <p:sldId id="400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7" autoAdjust="0"/>
    <p:restoredTop sz="89319" autoAdjust="0"/>
  </p:normalViewPr>
  <p:slideViewPr>
    <p:cSldViewPr>
      <p:cViewPr varScale="1">
        <p:scale>
          <a:sx n="59" d="100"/>
          <a:sy n="59" d="100"/>
        </p:scale>
        <p:origin x="129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3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040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41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11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91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76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91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5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11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E876F-4345-4EF1-8165-736D3F3290E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3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E876F-4345-4EF1-8165-736D3F3290E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27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E876F-4345-4EF1-8165-736D3F3290E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65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79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21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r>
              <a:rPr lang="en-US" sz="1800" b="1">
                <a:latin typeface="Kozuka Gothic Pro H" pitchFamily="34" charset="-128"/>
                <a:ea typeface="Kozuka Gothic Pro H" pitchFamily="34" charset="-128"/>
              </a:rPr>
              <a:t/>
            </a:r>
            <a:br>
              <a:rPr lang="en-US" sz="1800" b="1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>
                <a:latin typeface="Kozuka Gothic Pro H" pitchFamily="34" charset="-128"/>
                <a:ea typeface="Kozuka Gothic Pro H" pitchFamily="34" charset="-128"/>
              </a:rPr>
              <a:t>MACHINE LEARNING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Kelompok Keilmuan</a:t>
            </a:r>
          </a:p>
          <a:p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Computer Science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4</a:t>
            </a:r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Segoe Print" pitchFamily="2" charset="0"/>
                <a:ea typeface="Cambria Math" pitchFamily="18" charset="0"/>
              </a:rPr>
              <a:t>Metode Pembelajaran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382979" y="1429077"/>
            <a:ext cx="2865421" cy="32191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33528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3584565" y="5718332"/>
            <a:ext cx="990600" cy="6477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58240" y="1616076"/>
            <a:ext cx="609600" cy="354044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3600" b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a t a   l a t i h</a:t>
            </a:r>
            <a:endParaRPr lang="en-US" sz="3600" b="1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422232" y="1593190"/>
            <a:ext cx="609600" cy="27295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a t a   u j i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242" y="2226012"/>
            <a:ext cx="1957554" cy="19619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958" y="4343400"/>
            <a:ext cx="2048244" cy="19511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5610" y="1784746"/>
            <a:ext cx="1940390" cy="19490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2927" y="76200"/>
            <a:ext cx="2003275" cy="192522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371600" y="1780957"/>
            <a:ext cx="1600200" cy="42884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/>
              <a:t>3</a:t>
            </a:r>
            <a:r>
              <a:rPr lang="en-US" sz="2800" b="1" smtClean="0"/>
              <a:t>2 tahun</a:t>
            </a:r>
            <a:endParaRPr lang="en-US" sz="2800" b="1"/>
          </a:p>
        </p:txBody>
      </p:sp>
      <p:sp>
        <p:nvSpPr>
          <p:cNvPr id="66" name="Rectangle 65"/>
          <p:cNvSpPr/>
          <p:nvPr/>
        </p:nvSpPr>
        <p:spPr>
          <a:xfrm>
            <a:off x="1344464" y="3973574"/>
            <a:ext cx="1600200" cy="42884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smtClean="0"/>
              <a:t>25 tahun</a:t>
            </a:r>
            <a:endParaRPr lang="en-US" sz="2800" b="1"/>
          </a:p>
        </p:txBody>
      </p:sp>
      <p:sp>
        <p:nvSpPr>
          <p:cNvPr id="67" name="Rectangle 66"/>
          <p:cNvSpPr/>
          <p:nvPr/>
        </p:nvSpPr>
        <p:spPr>
          <a:xfrm>
            <a:off x="1371600" y="6124357"/>
            <a:ext cx="1600200" cy="42884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smtClean="0"/>
              <a:t>42 tahun</a:t>
            </a:r>
            <a:endParaRPr lang="en-US" sz="2800" b="1"/>
          </a:p>
        </p:txBody>
      </p:sp>
      <p:sp>
        <p:nvSpPr>
          <p:cNvPr id="68" name="Rectangle 67"/>
          <p:cNvSpPr/>
          <p:nvPr/>
        </p:nvSpPr>
        <p:spPr>
          <a:xfrm>
            <a:off x="4343400" y="3472981"/>
            <a:ext cx="1600200" cy="13276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smtClean="0">
                <a:solidFill>
                  <a:srgbClr val="FF0000"/>
                </a:solidFill>
              </a:rPr>
              <a:t>?</a:t>
            </a:r>
            <a:endParaRPr lang="en-US" sz="6000" b="1">
              <a:solidFill>
                <a:srgbClr val="FF0000"/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smtClean="0">
                <a:solidFill>
                  <a:srgbClr val="C00000"/>
                </a:solidFill>
              </a:rPr>
              <a:t>SUPERVISED</a:t>
            </a:r>
            <a:br>
              <a:rPr lang="en-US" b="1" smtClean="0">
                <a:solidFill>
                  <a:srgbClr val="C00000"/>
                </a:solidFill>
              </a:rPr>
            </a:br>
            <a:r>
              <a:rPr lang="en-US" i="1" smtClean="0">
                <a:solidFill>
                  <a:srgbClr val="C00000"/>
                </a:solidFill>
              </a:rPr>
              <a:t>regresi</a:t>
            </a: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815689" y="5909935"/>
            <a:ext cx="1600200" cy="4288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FF0000"/>
                </a:solidFill>
              </a:rPr>
              <a:t>29 tahun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71" name="Right Arrow 70"/>
          <p:cNvSpPr/>
          <p:nvPr/>
        </p:nvSpPr>
        <p:spPr>
          <a:xfrm rot="5400000">
            <a:off x="5008856" y="4899182"/>
            <a:ext cx="990600" cy="6477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 rot="5400000">
            <a:off x="7247078" y="5062554"/>
            <a:ext cx="609600" cy="19973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a r g e t</a:t>
            </a:r>
            <a:endParaRPr lang="en-US" sz="36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79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19" grpId="0" animBg="1"/>
      <p:bldP spid="17" grpId="0" animBg="1"/>
      <p:bldP spid="44" grpId="0" animBg="1"/>
      <p:bldP spid="62" grpId="0" animBg="1"/>
      <p:bldP spid="13" grpId="0" animBg="1"/>
      <p:bldP spid="66" grpId="0" animBg="1"/>
      <p:bldP spid="67" grpId="0" animBg="1"/>
      <p:bldP spid="68" grpId="0"/>
      <p:bldP spid="70" grpId="0" animBg="1"/>
      <p:bldP spid="71" grpId="0" animBg="1"/>
      <p:bldP spid="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sz="4000" smtClean="0">
                <a:latin typeface="Arial" panose="020B0604020202020204" pitchFamily="34" charset="0"/>
                <a:cs typeface="Arial" panose="020B0604020202020204" pitchFamily="34" charset="0"/>
              </a:rPr>
              <a:t>CONTOH :</a:t>
            </a:r>
            <a:r>
              <a:rPr lang="en-US" sz="4000" smtClean="0">
                <a:latin typeface="Arial Black" panose="020B0A04020102020204" pitchFamily="34" charset="0"/>
                <a:cs typeface="Arabic Typesetting" pitchFamily="66" charset="-78"/>
              </a:rPr>
              <a:t/>
            </a:r>
            <a:br>
              <a:rPr lang="en-US" sz="4000" smtClean="0">
                <a:latin typeface="Arial Black" panose="020B0A04020102020204" pitchFamily="34" charset="0"/>
                <a:cs typeface="Arabic Typesetting" pitchFamily="66" charset="-78"/>
              </a:rPr>
            </a:br>
            <a:r>
              <a:rPr lang="en-US" sz="4000" smtClean="0">
                <a:latin typeface="Arial Black" panose="020B0A04020102020204" pitchFamily="34" charset="0"/>
                <a:cs typeface="Arabic Typesetting" pitchFamily="66" charset="-78"/>
              </a:rPr>
              <a:t>K-NEAREST NEIGHBORS</a:t>
            </a:r>
            <a:endParaRPr lang="en-US" sz="3200" dirty="0" smtClean="0">
              <a:latin typeface="Arial Black" panose="020B0A04020102020204" pitchFamily="34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403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304800"/>
            <a:ext cx="8331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smtClean="0">
                <a:latin typeface="Segoe Print" pitchFamily="2" charset="0"/>
                <a:ea typeface="Cambria Math" pitchFamily="18" charset="0"/>
              </a:rPr>
              <a:t>K-NEAREST NEIGHBORS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D3DFC035-C3E7-4158-8043-C4F53D3E2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mtClean="0"/>
              <a:t>Belajar dengan melihat kedekatan </a:t>
            </a:r>
          </a:p>
          <a:p>
            <a:pPr marL="0" indent="0" algn="ctr">
              <a:buNone/>
            </a:pPr>
            <a:r>
              <a:rPr lang="en-US" smtClean="0"/>
              <a:t>dengan data lainnya (sejumlah </a:t>
            </a:r>
            <a:r>
              <a:rPr lang="en-US" b="1" i="1" smtClean="0"/>
              <a:t>k</a:t>
            </a:r>
            <a:r>
              <a:rPr lang="en-US" smtClean="0"/>
              <a:t> tetangga)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4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304800"/>
            <a:ext cx="8331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smtClean="0">
                <a:latin typeface="Segoe Print" pitchFamily="2" charset="0"/>
                <a:ea typeface="Cambria Math" pitchFamily="18" charset="0"/>
              </a:rPr>
              <a:t>K-NEAREST NEIGHBORS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87" y="1176337"/>
            <a:ext cx="8505825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21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Dekat</a:t>
                </a:r>
                <a:r>
                  <a:rPr lang="en-US" dirty="0"/>
                  <a:t> </a:t>
                </a:r>
                <a:r>
                  <a:rPr lang="en-US" dirty="0" err="1" smtClean="0"/>
                  <a:t>atau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jauhnya</a:t>
                </a:r>
                <a:r>
                  <a:rPr lang="en-US" dirty="0" smtClean="0"/>
                  <a:t> </a:t>
                </a:r>
                <a:r>
                  <a:rPr lang="en-US" err="1"/>
                  <a:t>tetangga</a:t>
                </a:r>
                <a:r>
                  <a:rPr lang="en-US"/>
                  <a:t> </a:t>
                </a:r>
                <a:r>
                  <a:rPr lang="en-US" smtClean="0"/>
                  <a:t>dapat dihitung dengan </a:t>
                </a:r>
                <a:r>
                  <a:rPr lang="en-US" i="1" smtClean="0"/>
                  <a:t>Euclidean Distance</a:t>
                </a:r>
                <a:endParaRPr lang="en-US" i="1" dirty="0" smtClean="0"/>
              </a:p>
              <a:p>
                <a:endParaRPr lang="en-US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 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− 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en-US" b="0" i="1" smtClean="0"/>
              </a:p>
              <a:p>
                <a:endParaRPr lang="sv-SE" smtClean="0"/>
              </a:p>
              <a:p>
                <a:pPr marL="0" indent="0">
                  <a:buNone/>
                </a:pPr>
                <a:r>
                  <a:rPr lang="sv-SE" smtClean="0"/>
                  <a:t>Dimana,</a:t>
                </a:r>
              </a:p>
              <a:p>
                <a:pPr marL="0" indent="0">
                  <a:buNone/>
                </a:pPr>
                <a:r>
                  <a:rPr lang="sv-SE" smtClean="0"/>
                  <a:t>D(a,b) : jarak skalar dari dua buah vektor data a dan b </a:t>
                </a:r>
              </a:p>
              <a:p>
                <a:pPr marL="0" indent="0">
                  <a:buNone/>
                </a:pPr>
                <a:r>
                  <a:rPr lang="sv-SE" smtClean="0"/>
                  <a:t>d 	: ukuran dimensi</a:t>
                </a:r>
                <a:endParaRPr lang="en-US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07" t="-2830" b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505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81000"/>
            <a:ext cx="6029325" cy="594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84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err="1"/>
              <a:t>Menentukan</a:t>
            </a:r>
            <a:r>
              <a:rPr lang="en-US"/>
              <a:t> </a:t>
            </a:r>
            <a:r>
              <a:rPr lang="en-US" b="1" i="1" smtClean="0"/>
              <a:t>k</a:t>
            </a:r>
            <a:r>
              <a:rPr lang="en-US" smtClean="0"/>
              <a:t> </a:t>
            </a:r>
            <a:r>
              <a:rPr lang="en-US" dirty="0"/>
              <a:t>(</a:t>
            </a:r>
            <a:r>
              <a:rPr lang="en-US" err="1"/>
              <a:t>jumlah</a:t>
            </a:r>
            <a:r>
              <a:rPr lang="en-US"/>
              <a:t> </a:t>
            </a:r>
            <a:r>
              <a:rPr lang="en-US" smtClean="0"/>
              <a:t>tetangga terdekat)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b="1" i="1" dirty="0" err="1"/>
              <a:t>kuadrat</a:t>
            </a:r>
            <a:r>
              <a:rPr lang="en-US" b="1" i="1" dirty="0"/>
              <a:t> </a:t>
            </a:r>
            <a:r>
              <a:rPr lang="en-US" b="1" i="1" err="1"/>
              <a:t>jarak</a:t>
            </a:r>
            <a:r>
              <a:rPr lang="en-US" b="1" i="1"/>
              <a:t> </a:t>
            </a:r>
            <a:r>
              <a:rPr lang="en-US" b="1" i="1" smtClean="0"/>
              <a:t>euclidean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Mengurutkan </a:t>
            </a:r>
            <a:r>
              <a:rPr lang="en-US" b="1" smtClean="0"/>
              <a:t>hasil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nb-NO" smtClean="0"/>
              <a:t>Menentukan </a:t>
            </a:r>
            <a:r>
              <a:rPr lang="nb-NO" b="1" smtClean="0"/>
              <a:t>kategori objek</a:t>
            </a:r>
            <a:r>
              <a:rPr lang="nb-NO" smtClean="0"/>
              <a:t> </a:t>
            </a:r>
          </a:p>
          <a:p>
            <a:pPr marL="0" indent="0">
              <a:buNone/>
            </a:pPr>
            <a:r>
              <a:rPr lang="nb-NO" smtClean="0"/>
              <a:t>      berdasarkan kategori tetangga terbanyak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4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data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err="1"/>
              <a:t>dari</a:t>
            </a:r>
            <a:r>
              <a:rPr lang="en-US"/>
              <a:t> </a:t>
            </a:r>
            <a:r>
              <a:rPr lang="en-US" smtClean="0"/>
              <a:t>survei tentang </a:t>
            </a:r>
            <a:r>
              <a:rPr lang="sv-SE" dirty="0" smtClean="0"/>
              <a:t>klasifikasi </a:t>
            </a:r>
            <a:r>
              <a:rPr lang="sv-SE"/>
              <a:t>kualitas </a:t>
            </a:r>
            <a:r>
              <a:rPr lang="sv-SE" b="1" smtClean="0"/>
              <a:t>kertas tissue</a:t>
            </a:r>
            <a:r>
              <a:rPr lang="sv-SE" smtClean="0"/>
              <a:t> </a:t>
            </a:r>
            <a:r>
              <a:rPr lang="sv-SE"/>
              <a:t>apakah </a:t>
            </a:r>
            <a:r>
              <a:rPr lang="sv-SE" i="1" smtClean="0"/>
              <a:t>bagus</a:t>
            </a:r>
            <a:r>
              <a:rPr lang="sv-SE" smtClean="0"/>
              <a:t> </a:t>
            </a:r>
            <a:r>
              <a:rPr lang="sv-SE"/>
              <a:t>atau </a:t>
            </a:r>
            <a:r>
              <a:rPr lang="sv-SE" i="1" smtClean="0"/>
              <a:t>tidak</a:t>
            </a:r>
            <a:r>
              <a:rPr lang="sv-SE" smtClean="0"/>
              <a:t>. </a:t>
            </a:r>
          </a:p>
          <a:p>
            <a:pPr marL="0" indent="0" algn="just">
              <a:buNone/>
            </a:pPr>
            <a:endParaRPr lang="sv-SE"/>
          </a:p>
          <a:p>
            <a:pPr marL="0" indent="0" algn="just">
              <a:buNone/>
            </a:pPr>
            <a:r>
              <a:rPr lang="sv-SE" smtClean="0"/>
              <a:t>Data </a:t>
            </a:r>
            <a:r>
              <a:rPr lang="en-US" smtClean="0"/>
              <a:t>masukan yang digunakan memiliki </a:t>
            </a:r>
            <a:r>
              <a:rPr lang="en-US" err="1"/>
              <a:t>dua</a:t>
            </a:r>
            <a:r>
              <a:rPr lang="en-US"/>
              <a:t> </a:t>
            </a:r>
            <a:r>
              <a:rPr lang="en-US" smtClean="0"/>
              <a:t>atribut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b="1" i="1" dirty="0" err="1"/>
              <a:t>daya</a:t>
            </a:r>
            <a:r>
              <a:rPr lang="en-US" b="1" i="1" dirty="0"/>
              <a:t> </a:t>
            </a:r>
            <a:r>
              <a:rPr lang="en-US" b="1" i="1" dirty="0" err="1"/>
              <a:t>tahan</a:t>
            </a:r>
            <a:r>
              <a:rPr lang="en-US" b="1" i="1" dirty="0"/>
              <a:t> </a:t>
            </a:r>
            <a:r>
              <a:rPr lang="en-US" b="1" i="1" dirty="0" err="1"/>
              <a:t>terhadap</a:t>
            </a:r>
            <a:r>
              <a:rPr lang="en-US" b="1" i="1" dirty="0"/>
              <a:t> </a:t>
            </a:r>
            <a:r>
              <a:rPr lang="en-US" b="1" i="1" dirty="0" err="1"/>
              <a:t>asam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i="1" err="1"/>
              <a:t>kekuatan</a:t>
            </a:r>
            <a:r>
              <a:rPr lang="en-US" smtClean="0"/>
              <a:t>. </a:t>
            </a:r>
          </a:p>
          <a:p>
            <a:pPr marL="0" indent="0" algn="just">
              <a:buNone/>
            </a:pPr>
            <a:endParaRPr lang="en-US"/>
          </a:p>
          <a:p>
            <a:pPr marL="0" indent="0">
              <a:buNone/>
            </a:pPr>
            <a:r>
              <a:rPr lang="en-US" smtClean="0"/>
              <a:t>Maka, untuk data baru yang diberikan, bagaimanakah hasil prediksi kualitas tissue-nya?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09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BB941D8-FF08-4EE7-8C8C-3107AFBD7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771593"/>
              </p:ext>
            </p:extLst>
          </p:nvPr>
        </p:nvGraphicFramePr>
        <p:xfrm>
          <a:off x="914400" y="1600200"/>
          <a:ext cx="7239000" cy="3223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9600">
                  <a:extLst>
                    <a:ext uri="{9D8B030D-6E8A-4147-A177-3AD203B41FA5}">
                      <a16:colId xmlns:a16="http://schemas.microsoft.com/office/drawing/2014/main" xmlns="" val="1680797470"/>
                    </a:ext>
                  </a:extLst>
                </a:gridCol>
                <a:gridCol w="2069800">
                  <a:extLst>
                    <a:ext uri="{9D8B030D-6E8A-4147-A177-3AD203B41FA5}">
                      <a16:colId xmlns:a16="http://schemas.microsoft.com/office/drawing/2014/main" xmlns="" val="863881254"/>
                    </a:ext>
                  </a:extLst>
                </a:gridCol>
                <a:gridCol w="1742440">
                  <a:extLst>
                    <a:ext uri="{9D8B030D-6E8A-4147-A177-3AD203B41FA5}">
                      <a16:colId xmlns:a16="http://schemas.microsoft.com/office/drawing/2014/main" xmlns="" val="1784449214"/>
                    </a:ext>
                  </a:extLst>
                </a:gridCol>
                <a:gridCol w="2677160">
                  <a:extLst>
                    <a:ext uri="{9D8B030D-6E8A-4147-A177-3AD203B41FA5}">
                      <a16:colId xmlns:a16="http://schemas.microsoft.com/office/drawing/2014/main" xmlns="" val="74322752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No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X</a:t>
                      </a:r>
                      <a:r>
                        <a:rPr lang="en-US" sz="2000" b="1" baseline="-25000" smtClean="0"/>
                        <a:t>1</a:t>
                      </a:r>
                    </a:p>
                    <a:p>
                      <a:pPr algn="ctr"/>
                      <a:r>
                        <a:rPr lang="en-US" sz="2000" b="1" smtClean="0"/>
                        <a:t>Daya Tahan Asam (detik)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X</a:t>
                      </a:r>
                      <a:r>
                        <a:rPr lang="en-US" sz="2000" b="1" baseline="-25000" smtClean="0"/>
                        <a:t>2</a:t>
                      </a:r>
                    </a:p>
                    <a:p>
                      <a:pPr algn="ctr"/>
                      <a:r>
                        <a:rPr lang="en-US" sz="2000" b="1" smtClean="0"/>
                        <a:t>Kekuatan</a:t>
                      </a:r>
                    </a:p>
                    <a:p>
                      <a:pPr algn="ctr"/>
                      <a:r>
                        <a:rPr lang="en-US" sz="2000" b="1" smtClean="0"/>
                        <a:t>(kg/m</a:t>
                      </a:r>
                      <a:r>
                        <a:rPr lang="en-US" sz="2000" b="1" baseline="30000" smtClean="0"/>
                        <a:t>2</a:t>
                      </a:r>
                      <a:r>
                        <a:rPr lang="en-US" sz="2000" b="1" smtClean="0"/>
                        <a:t>)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Klasifikasi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8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4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Bagus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4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Tidak Bagus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097486301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4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Tidak Bagus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401743832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7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7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Bagus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5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Tidak Bagus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6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Bagus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BBB941D8-FF08-4EE7-8C8C-3107AFBD7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2527030"/>
              </p:ext>
            </p:extLst>
          </p:nvPr>
        </p:nvGraphicFramePr>
        <p:xfrm>
          <a:off x="1327300" y="5151120"/>
          <a:ext cx="6489400" cy="117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9800">
                  <a:extLst>
                    <a:ext uri="{9D8B030D-6E8A-4147-A177-3AD203B41FA5}">
                      <a16:colId xmlns:a16="http://schemas.microsoft.com/office/drawing/2014/main" xmlns="" val="863881254"/>
                    </a:ext>
                  </a:extLst>
                </a:gridCol>
                <a:gridCol w="1742440">
                  <a:extLst>
                    <a:ext uri="{9D8B030D-6E8A-4147-A177-3AD203B41FA5}">
                      <a16:colId xmlns:a16="http://schemas.microsoft.com/office/drawing/2014/main" xmlns="" val="1784449214"/>
                    </a:ext>
                  </a:extLst>
                </a:gridCol>
                <a:gridCol w="2677160">
                  <a:extLst>
                    <a:ext uri="{9D8B030D-6E8A-4147-A177-3AD203B41FA5}">
                      <a16:colId xmlns:a16="http://schemas.microsoft.com/office/drawing/2014/main" xmlns="" val="74322752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Daya Tahan Asam (detik)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Kekuatan</a:t>
                      </a:r>
                    </a:p>
                    <a:p>
                      <a:pPr algn="ctr"/>
                      <a:r>
                        <a:rPr lang="en-US" sz="2000" b="1" smtClean="0"/>
                        <a:t>(kg/m</a:t>
                      </a:r>
                      <a:r>
                        <a:rPr lang="en-US" sz="2000" b="1" baseline="30000" smtClean="0"/>
                        <a:t>2</a:t>
                      </a:r>
                      <a:r>
                        <a:rPr lang="en-US" sz="2000" b="1" smtClean="0"/>
                        <a:t>)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Klasifikasi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248898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61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1. </a:t>
            </a:r>
            <a:r>
              <a:rPr lang="en-US"/>
              <a:t>Menentukan </a:t>
            </a:r>
            <a:r>
              <a:rPr lang="en-US" b="1" i="1" smtClean="0"/>
              <a:t>k</a:t>
            </a:r>
            <a:r>
              <a:rPr lang="en-US" b="1"/>
              <a:t> </a:t>
            </a:r>
            <a:r>
              <a:rPr lang="en-US" b="1" smtClean="0"/>
              <a:t>= 3</a:t>
            </a:r>
          </a:p>
          <a:p>
            <a:pPr marL="0" indent="0">
              <a:buNone/>
            </a:pPr>
            <a:r>
              <a:rPr lang="en-US" smtClean="0"/>
              <a:t>2. Menghitung </a:t>
            </a:r>
            <a:r>
              <a:rPr lang="en-US" b="1" i="1" smtClean="0"/>
              <a:t>jarak </a:t>
            </a:r>
            <a:r>
              <a:rPr lang="en-US" smtClean="0"/>
              <a:t>(7,4) terhadap data latih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BBB941D8-FF08-4EE7-8C8C-3107AFBD7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588725"/>
              </p:ext>
            </p:extLst>
          </p:nvPr>
        </p:nvGraphicFramePr>
        <p:xfrm>
          <a:off x="609600" y="2971800"/>
          <a:ext cx="4191000" cy="2918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8664">
                  <a:extLst>
                    <a:ext uri="{9D8B030D-6E8A-4147-A177-3AD203B41FA5}">
                      <a16:colId xmlns:a16="http://schemas.microsoft.com/office/drawing/2014/main" xmlns="" val="1680797470"/>
                    </a:ext>
                  </a:extLst>
                </a:gridCol>
                <a:gridCol w="1901542">
                  <a:extLst>
                    <a:ext uri="{9D8B030D-6E8A-4147-A177-3AD203B41FA5}">
                      <a16:colId xmlns:a16="http://schemas.microsoft.com/office/drawing/2014/main" xmlns="" val="863881254"/>
                    </a:ext>
                  </a:extLst>
                </a:gridCol>
                <a:gridCol w="1600794">
                  <a:extLst>
                    <a:ext uri="{9D8B030D-6E8A-4147-A177-3AD203B41FA5}">
                      <a16:colId xmlns:a16="http://schemas.microsoft.com/office/drawing/2014/main" xmlns="" val="1784449214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No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Daya Tahan Asam (detik)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Kekuatan</a:t>
                      </a:r>
                    </a:p>
                    <a:p>
                      <a:pPr algn="ctr"/>
                      <a:r>
                        <a:rPr lang="en-US" sz="2000" b="1" smtClean="0"/>
                        <a:t>(kg/m</a:t>
                      </a:r>
                      <a:r>
                        <a:rPr lang="en-US" sz="2000" b="1" baseline="30000" smtClean="0"/>
                        <a:t>2</a:t>
                      </a:r>
                      <a:r>
                        <a:rPr lang="en-US" sz="2000" b="1" smtClean="0"/>
                        <a:t>)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1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097486301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401743832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934706" y="2819400"/>
                <a:ext cx="4209294" cy="4154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 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− 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en-US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/>
              </a:p>
              <a:p>
                <a:endParaRPr lang="en-US" i="1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−7)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+ 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mtClean="0"/>
              </a:p>
              <a:p>
                <a:endParaRPr lang="en-US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rad>
                    </m:oMath>
                  </m:oMathPara>
                </a14:m>
                <a:endParaRPr lang="en-US" smtClean="0"/>
              </a:p>
              <a:p>
                <a:endParaRPr lang="en-US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smtClean="0"/>
              </a:p>
              <a:p>
                <a:endParaRPr lang="en-US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𝑫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/>
              </a:p>
              <a:p>
                <a:endParaRPr lang="en-US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706" y="2819400"/>
                <a:ext cx="4209294" cy="41546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818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>
                <a:latin typeface="Segoe Print" pitchFamily="2" charset="0"/>
                <a:ea typeface="Cambria Math" pitchFamily="18" charset="0"/>
              </a:rPr>
              <a:t>Tujuan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n-US" sz="3200">
                <a:latin typeface="Segoe Print" pitchFamily="2" charset="0"/>
                <a:ea typeface="Cambria Math" pitchFamily="18" charset="0"/>
              </a:rPr>
              <a:t>Memahami konsep Supervised, Semi-Supervised, Unsupervised, dan Reinforcement Learning</a:t>
            </a:r>
            <a:endParaRPr lang="en-US" sz="3200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2</a:t>
            </a:r>
            <a:r>
              <a:rPr lang="en-US" smtClean="0"/>
              <a:t>. Menghitung </a:t>
            </a:r>
            <a:r>
              <a:rPr lang="en-US" b="1" i="1" smtClean="0"/>
              <a:t>jarak Euclidean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xmlns="" id="{BBB941D8-FF08-4EE7-8C8C-3107AFBD722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939188877"/>
                  </p:ext>
                </p:extLst>
              </p:nvPr>
            </p:nvGraphicFramePr>
            <p:xfrm>
              <a:off x="609600" y="2438400"/>
              <a:ext cx="7924800" cy="338747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49600">
                      <a:extLst>
                        <a:ext uri="{9D8B030D-6E8A-4147-A177-3AD203B41FA5}">
                          <a16:colId xmlns:a16="http://schemas.microsoft.com/office/drawing/2014/main" xmlns="" val="1680797470"/>
                        </a:ext>
                      </a:extLst>
                    </a:gridCol>
                    <a:gridCol w="2069800">
                      <a:extLst>
                        <a:ext uri="{9D8B030D-6E8A-4147-A177-3AD203B41FA5}">
                          <a16:colId xmlns:a16="http://schemas.microsoft.com/office/drawing/2014/main" xmlns="" val="863881254"/>
                        </a:ext>
                      </a:extLst>
                    </a:gridCol>
                    <a:gridCol w="1742440">
                      <a:extLst>
                        <a:ext uri="{9D8B030D-6E8A-4147-A177-3AD203B41FA5}">
                          <a16:colId xmlns:a16="http://schemas.microsoft.com/office/drawing/2014/main" xmlns="" val="1784449214"/>
                        </a:ext>
                      </a:extLst>
                    </a:gridCol>
                    <a:gridCol w="3362960">
                      <a:extLst>
                        <a:ext uri="{9D8B030D-6E8A-4147-A177-3AD203B41FA5}">
                          <a16:colId xmlns:a16="http://schemas.microsoft.com/office/drawing/2014/main" xmlns="" val="74322752"/>
                        </a:ext>
                      </a:extLst>
                    </a:gridCol>
                  </a:tblGrid>
                  <a:tr h="3023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/>
                            <a:t>No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X</a:t>
                          </a:r>
                          <a:r>
                            <a:rPr lang="en-US" sz="2000" b="1" baseline="-25000" smtClean="0"/>
                            <a:t>1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Daya Tahan Asam (detik)</a:t>
                          </a:r>
                          <a:endParaRPr lang="en-US" sz="2000" b="1" dirty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X</a:t>
                          </a:r>
                          <a:r>
                            <a:rPr lang="en-US" sz="2000" b="1" baseline="-25000" smtClean="0"/>
                            <a:t>2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Kekuatan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(kg/m</a:t>
                          </a:r>
                          <a:r>
                            <a:rPr lang="en-US" sz="2000" b="1" baseline="30000" smtClean="0"/>
                            <a:t>2</a:t>
                          </a:r>
                          <a:r>
                            <a:rPr lang="en-US" sz="2000" b="1" smtClean="0"/>
                            <a:t>)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Jarak ke data</a:t>
                          </a:r>
                          <a:r>
                            <a:rPr lang="en-US" sz="2000" b="1" baseline="0" smtClean="0"/>
                            <a:t> uji</a:t>
                          </a:r>
                        </a:p>
                        <a:p>
                          <a:pPr algn="ctr"/>
                          <a:r>
                            <a:rPr lang="en-US" sz="2000" b="1" baseline="0" smtClean="0"/>
                            <a:t>(X</a:t>
                          </a:r>
                          <a:r>
                            <a:rPr lang="en-US" sz="2000" b="1" baseline="-25000" smtClean="0"/>
                            <a:t>1</a:t>
                          </a:r>
                          <a:r>
                            <a:rPr lang="en-US" sz="2000" b="1" baseline="0" smtClean="0"/>
                            <a:t>=7,X</a:t>
                          </a:r>
                          <a:r>
                            <a:rPr lang="en-US" sz="2000" b="1" baseline="-25000" smtClean="0"/>
                            <a:t>2</a:t>
                          </a:r>
                          <a:r>
                            <a:rPr lang="en-US" sz="2000" b="1" baseline="0" smtClean="0"/>
                            <a:t>=4)</a:t>
                          </a:r>
                          <a:endParaRPr lang="en-US" sz="2000" b="1" dirty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589282830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8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4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(8−7)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+ </m:t>
                                  </m:r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(4−4)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r>
                            <a:rPr lang="en-US" sz="1800" smtClean="0"/>
                            <a:t> =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rad>
                            </m:oMath>
                          </a14:m>
                          <a:endParaRPr lang="en-US" sz="18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3248898248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4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5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(4−7)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+ </m:t>
                                  </m:r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(5−4)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r>
                            <a:rPr lang="en-US" sz="1800" smtClean="0"/>
                            <a:t> =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oMath>
                          </a14:m>
                          <a:endParaRPr lang="en-US" sz="18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2097486301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4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6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(4−7)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+ </m:t>
                                  </m:r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(6−4)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r>
                            <a:rPr lang="en-US" sz="1800" smtClean="0"/>
                            <a:t> =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e>
                              </m:rad>
                            </m:oMath>
                          </a14:m>
                          <a:endParaRPr lang="en-US" sz="18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4017438325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7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7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(7−7)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+ </m:t>
                                  </m:r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(7−4)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r>
                            <a:rPr lang="en-US" sz="1800" smtClean="0"/>
                            <a:t> =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</m:rad>
                            </m:oMath>
                          </a14:m>
                          <a:endParaRPr lang="en-US" sz="18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1028667375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5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5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6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(5−7)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+ </m:t>
                                  </m:r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(6−4)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r>
                            <a:rPr lang="en-US" sz="1800" smtClean="0"/>
                            <a:t> =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rad>
                            </m:oMath>
                          </a14:m>
                          <a:endParaRPr lang="en-US" sz="1800" dirty="0"/>
                        </a:p>
                      </a:txBody>
                      <a:tcPr marL="68580" marR="68580" marT="34290" marB="34290"/>
                    </a:tc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6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6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5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(6−7)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+ </m:t>
                                  </m:r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(5−4)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r>
                            <a:rPr lang="en-US" sz="1800" smtClean="0"/>
                            <a:t> =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US" sz="1800" dirty="0"/>
                        </a:p>
                      </a:txBody>
                      <a:tcPr marL="68580" marR="68580" marT="34290" marB="3429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="" xmlns:a16="http://schemas.microsoft.com/office/drawing/2014/main" id="{BBB941D8-FF08-4EE7-8C8C-3107AFBD722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939188877"/>
                  </p:ext>
                </p:extLst>
              </p:nvPr>
            </p:nvGraphicFramePr>
            <p:xfrm>
              <a:off x="609600" y="2438400"/>
              <a:ext cx="7924800" cy="338747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49600">
                      <a:extLst>
                        <a:ext uri="{9D8B030D-6E8A-4147-A177-3AD203B41FA5}">
                          <a16:colId xmlns="" xmlns:a16="http://schemas.microsoft.com/office/drawing/2014/main" val="1680797470"/>
                        </a:ext>
                      </a:extLst>
                    </a:gridCol>
                    <a:gridCol w="2069800">
                      <a:extLst>
                        <a:ext uri="{9D8B030D-6E8A-4147-A177-3AD203B41FA5}">
                          <a16:colId xmlns="" xmlns:a16="http://schemas.microsoft.com/office/drawing/2014/main" val="863881254"/>
                        </a:ext>
                      </a:extLst>
                    </a:gridCol>
                    <a:gridCol w="1742440">
                      <a:extLst>
                        <a:ext uri="{9D8B030D-6E8A-4147-A177-3AD203B41FA5}">
                          <a16:colId xmlns="" xmlns:a16="http://schemas.microsoft.com/office/drawing/2014/main" val="1784449214"/>
                        </a:ext>
                      </a:extLst>
                    </a:gridCol>
                    <a:gridCol w="3362960">
                      <a:extLst>
                        <a:ext uri="{9D8B030D-6E8A-4147-A177-3AD203B41FA5}">
                          <a16:colId xmlns="" xmlns:a16="http://schemas.microsoft.com/office/drawing/2014/main" val="74322752"/>
                        </a:ext>
                      </a:extLst>
                    </a:gridCol>
                  </a:tblGrid>
                  <a:tr h="9829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/>
                            <a:t>No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X</a:t>
                          </a:r>
                          <a:r>
                            <a:rPr lang="en-US" sz="2000" b="1" baseline="-25000" smtClean="0"/>
                            <a:t>1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Daya Tahan Asam (detik)</a:t>
                          </a:r>
                          <a:endParaRPr lang="en-US" sz="2000" b="1" dirty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X</a:t>
                          </a:r>
                          <a:r>
                            <a:rPr lang="en-US" sz="2000" b="1" baseline="-25000" smtClean="0"/>
                            <a:t>2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Kekuatan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(kg/m</a:t>
                          </a:r>
                          <a:r>
                            <a:rPr lang="en-US" sz="2000" b="1" baseline="30000" smtClean="0"/>
                            <a:t>2</a:t>
                          </a:r>
                          <a:r>
                            <a:rPr lang="en-US" sz="2000" b="1" smtClean="0"/>
                            <a:t>)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Jarak ke data</a:t>
                          </a:r>
                          <a:r>
                            <a:rPr lang="en-US" sz="2000" b="1" baseline="0" smtClean="0"/>
                            <a:t> uji</a:t>
                          </a:r>
                        </a:p>
                        <a:p>
                          <a:pPr algn="ctr"/>
                          <a:r>
                            <a:rPr lang="en-US" sz="2000" b="1" baseline="0" smtClean="0"/>
                            <a:t>(X</a:t>
                          </a:r>
                          <a:r>
                            <a:rPr lang="en-US" sz="2000" b="1" baseline="-25000" smtClean="0"/>
                            <a:t>1</a:t>
                          </a:r>
                          <a:r>
                            <a:rPr lang="en-US" sz="2000" b="1" baseline="0" smtClean="0"/>
                            <a:t>=7,X</a:t>
                          </a:r>
                          <a:r>
                            <a:rPr lang="en-US" sz="2000" b="1" baseline="-25000" smtClean="0"/>
                            <a:t>2</a:t>
                          </a:r>
                          <a:r>
                            <a:rPr lang="en-US" sz="2000" b="1" baseline="0" smtClean="0"/>
                            <a:t>=4)</a:t>
                          </a:r>
                          <a:endParaRPr lang="en-US" sz="2000" b="1" dirty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2589282830"/>
                      </a:ext>
                    </a:extLst>
                  </a:tr>
                  <a:tr h="4007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8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4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135870" t="-254545" r="-543" b="-5242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3248898248"/>
                      </a:ext>
                    </a:extLst>
                  </a:tr>
                  <a:tr h="4007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4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5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135870" t="-354545" r="-543" b="-4242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2097486301"/>
                      </a:ext>
                    </a:extLst>
                  </a:tr>
                  <a:tr h="4007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4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6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135870" t="-454545" r="-543" b="-3242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4017438325"/>
                      </a:ext>
                    </a:extLst>
                  </a:tr>
                  <a:tr h="4007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7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7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135870" t="-563077" r="-543" b="-2292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28667375"/>
                      </a:ext>
                    </a:extLst>
                  </a:tr>
                  <a:tr h="4007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5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5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6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135870" t="-653030" r="-543" b="-125758"/>
                          </a:stretch>
                        </a:blipFill>
                      </a:tcPr>
                    </a:tc>
                  </a:tr>
                  <a:tr h="4007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6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6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5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135870" t="-753030" r="-543" b="-2575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424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2. Menghitung </a:t>
            </a:r>
            <a:r>
              <a:rPr lang="en-US" b="1" i="1" smtClean="0"/>
              <a:t>kuadrat jarak Euclidean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xmlns="" id="{BBB941D8-FF08-4EE7-8C8C-3107AFBD722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501516208"/>
                  </p:ext>
                </p:extLst>
              </p:nvPr>
            </p:nvGraphicFramePr>
            <p:xfrm>
              <a:off x="609600" y="2438400"/>
              <a:ext cx="7924800" cy="32232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49600">
                      <a:extLst>
                        <a:ext uri="{9D8B030D-6E8A-4147-A177-3AD203B41FA5}">
                          <a16:colId xmlns:a16="http://schemas.microsoft.com/office/drawing/2014/main" xmlns="" val="1680797470"/>
                        </a:ext>
                      </a:extLst>
                    </a:gridCol>
                    <a:gridCol w="2069800">
                      <a:extLst>
                        <a:ext uri="{9D8B030D-6E8A-4147-A177-3AD203B41FA5}">
                          <a16:colId xmlns:a16="http://schemas.microsoft.com/office/drawing/2014/main" xmlns="" val="863881254"/>
                        </a:ext>
                      </a:extLst>
                    </a:gridCol>
                    <a:gridCol w="1742440">
                      <a:extLst>
                        <a:ext uri="{9D8B030D-6E8A-4147-A177-3AD203B41FA5}">
                          <a16:colId xmlns:a16="http://schemas.microsoft.com/office/drawing/2014/main" xmlns="" val="1784449214"/>
                        </a:ext>
                      </a:extLst>
                    </a:gridCol>
                    <a:gridCol w="3362960">
                      <a:extLst>
                        <a:ext uri="{9D8B030D-6E8A-4147-A177-3AD203B41FA5}">
                          <a16:colId xmlns:a16="http://schemas.microsoft.com/office/drawing/2014/main" xmlns="" val="74322752"/>
                        </a:ext>
                      </a:extLst>
                    </a:gridCol>
                  </a:tblGrid>
                  <a:tr h="3023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/>
                            <a:t>No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X</a:t>
                          </a:r>
                          <a:r>
                            <a:rPr lang="en-US" sz="2000" b="1" baseline="-25000" smtClean="0"/>
                            <a:t>1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Daya Tahan Asam (detik)</a:t>
                          </a:r>
                          <a:endParaRPr lang="en-US" sz="2000" b="1" dirty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X</a:t>
                          </a:r>
                          <a:r>
                            <a:rPr lang="en-US" sz="2000" b="1" baseline="-25000" smtClean="0"/>
                            <a:t>2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Kekuatan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(kg/m</a:t>
                          </a:r>
                          <a:r>
                            <a:rPr lang="en-US" sz="2000" b="1" baseline="30000" smtClean="0"/>
                            <a:t>2</a:t>
                          </a:r>
                          <a:r>
                            <a:rPr lang="en-US" sz="2000" b="1" smtClean="0"/>
                            <a:t>)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Jarak ke data</a:t>
                          </a:r>
                          <a:r>
                            <a:rPr lang="en-US" sz="2000" b="1" baseline="0" smtClean="0"/>
                            <a:t> uji</a:t>
                          </a:r>
                        </a:p>
                        <a:p>
                          <a:pPr algn="ctr"/>
                          <a:r>
                            <a:rPr lang="en-US" sz="2000" b="1" baseline="0" smtClean="0"/>
                            <a:t>(X</a:t>
                          </a:r>
                          <a:r>
                            <a:rPr lang="en-US" sz="2000" b="1" baseline="-25000" smtClean="0"/>
                            <a:t>1</a:t>
                          </a:r>
                          <a:r>
                            <a:rPr lang="en-US" sz="2000" b="1" baseline="0" smtClean="0"/>
                            <a:t>=7,X</a:t>
                          </a:r>
                          <a:r>
                            <a:rPr lang="en-US" sz="2000" b="1" baseline="-25000" smtClean="0"/>
                            <a:t>2</a:t>
                          </a:r>
                          <a:r>
                            <a:rPr lang="en-US" sz="2000" b="1" baseline="0" smtClean="0"/>
                            <a:t>=4)</a:t>
                          </a:r>
                          <a:endParaRPr lang="en-US" sz="2000" b="1" dirty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589282830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8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4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3248898248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4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5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2097486301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4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6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smtClean="0"/>
                            <a:t>13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4017438325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7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7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smtClean="0"/>
                            <a:t>9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1028667375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5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5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6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smtClean="0"/>
                            <a:t>8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6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6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5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smtClean="0"/>
                            <a:t>2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="" xmlns:a16="http://schemas.microsoft.com/office/drawing/2014/main" id="{BBB941D8-FF08-4EE7-8C8C-3107AFBD722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501516208"/>
                  </p:ext>
                </p:extLst>
              </p:nvPr>
            </p:nvGraphicFramePr>
            <p:xfrm>
              <a:off x="609600" y="2438400"/>
              <a:ext cx="7924800" cy="32232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49600">
                      <a:extLst>
                        <a:ext uri="{9D8B030D-6E8A-4147-A177-3AD203B41FA5}">
                          <a16:colId xmlns="" xmlns:a16="http://schemas.microsoft.com/office/drawing/2014/main" val="1680797470"/>
                        </a:ext>
                      </a:extLst>
                    </a:gridCol>
                    <a:gridCol w="2069800">
                      <a:extLst>
                        <a:ext uri="{9D8B030D-6E8A-4147-A177-3AD203B41FA5}">
                          <a16:colId xmlns="" xmlns:a16="http://schemas.microsoft.com/office/drawing/2014/main" val="863881254"/>
                        </a:ext>
                      </a:extLst>
                    </a:gridCol>
                    <a:gridCol w="1742440">
                      <a:extLst>
                        <a:ext uri="{9D8B030D-6E8A-4147-A177-3AD203B41FA5}">
                          <a16:colId xmlns="" xmlns:a16="http://schemas.microsoft.com/office/drawing/2014/main" val="1784449214"/>
                        </a:ext>
                      </a:extLst>
                    </a:gridCol>
                    <a:gridCol w="3362960">
                      <a:extLst>
                        <a:ext uri="{9D8B030D-6E8A-4147-A177-3AD203B41FA5}">
                          <a16:colId xmlns="" xmlns:a16="http://schemas.microsoft.com/office/drawing/2014/main" val="74322752"/>
                        </a:ext>
                      </a:extLst>
                    </a:gridCol>
                  </a:tblGrid>
                  <a:tr h="9829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/>
                            <a:t>No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X</a:t>
                          </a:r>
                          <a:r>
                            <a:rPr lang="en-US" sz="2000" b="1" baseline="-25000" smtClean="0"/>
                            <a:t>1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Daya Tahan Asam (detik)</a:t>
                          </a:r>
                          <a:endParaRPr lang="en-US" sz="2000" b="1" dirty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X</a:t>
                          </a:r>
                          <a:r>
                            <a:rPr lang="en-US" sz="2000" b="1" baseline="-25000" smtClean="0"/>
                            <a:t>2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Kekuatan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(kg/m</a:t>
                          </a:r>
                          <a:r>
                            <a:rPr lang="en-US" sz="2000" b="1" baseline="30000" smtClean="0"/>
                            <a:t>2</a:t>
                          </a:r>
                          <a:r>
                            <a:rPr lang="en-US" sz="2000" b="1" smtClean="0"/>
                            <a:t>)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Jarak ke data</a:t>
                          </a:r>
                          <a:r>
                            <a:rPr lang="en-US" sz="2000" b="1" baseline="0" smtClean="0"/>
                            <a:t> uji</a:t>
                          </a:r>
                        </a:p>
                        <a:p>
                          <a:pPr algn="ctr"/>
                          <a:r>
                            <a:rPr lang="en-US" sz="2000" b="1" baseline="0" smtClean="0"/>
                            <a:t>(X</a:t>
                          </a:r>
                          <a:r>
                            <a:rPr lang="en-US" sz="2000" b="1" baseline="-25000" smtClean="0"/>
                            <a:t>1</a:t>
                          </a:r>
                          <a:r>
                            <a:rPr lang="en-US" sz="2000" b="1" baseline="0" smtClean="0"/>
                            <a:t>=7,X</a:t>
                          </a:r>
                          <a:r>
                            <a:rPr lang="en-US" sz="2000" b="1" baseline="-25000" smtClean="0"/>
                            <a:t>2</a:t>
                          </a:r>
                          <a:r>
                            <a:rPr lang="en-US" sz="2000" b="1" baseline="0" smtClean="0"/>
                            <a:t>=4)</a:t>
                          </a:r>
                          <a:endParaRPr lang="en-US" sz="2000" b="1" dirty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2589282830"/>
                      </a:ext>
                    </a:extLst>
                  </a:tr>
                  <a:tr h="3733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8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4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135870" t="-270968" r="-543" b="-5258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3248898248"/>
                      </a:ext>
                    </a:extLst>
                  </a:tr>
                  <a:tr h="3733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4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5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135870" t="-377049" r="-543" b="-4344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2097486301"/>
                      </a:ext>
                    </a:extLst>
                  </a:tr>
                  <a:tr h="3733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4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6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smtClean="0"/>
                            <a:t>13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="" xmlns:a16="http://schemas.microsoft.com/office/drawing/2014/main" val="4017438325"/>
                      </a:ext>
                    </a:extLst>
                  </a:tr>
                  <a:tr h="3733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7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7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smtClean="0"/>
                            <a:t>9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="" xmlns:a16="http://schemas.microsoft.com/office/drawing/2014/main" val="1028667375"/>
                      </a:ext>
                    </a:extLst>
                  </a:tr>
                  <a:tr h="3733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5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5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6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smtClean="0"/>
                            <a:t>8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</a:tr>
                  <a:tr h="3733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6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6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5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smtClean="0"/>
                            <a:t>2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2485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3</a:t>
            </a:r>
            <a:r>
              <a:rPr lang="en-US" smtClean="0"/>
              <a:t>. Mengurutkan </a:t>
            </a:r>
            <a:r>
              <a:rPr lang="en-US" b="1" smtClean="0"/>
              <a:t>hasil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xmlns="" id="{BBB941D8-FF08-4EE7-8C8C-3107AFBD722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43002853"/>
                  </p:ext>
                </p:extLst>
              </p:nvPr>
            </p:nvGraphicFramePr>
            <p:xfrm>
              <a:off x="609600" y="2438400"/>
              <a:ext cx="5081166" cy="32232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68009">
                      <a:extLst>
                        <a:ext uri="{9D8B030D-6E8A-4147-A177-3AD203B41FA5}">
                          <a16:colId xmlns:a16="http://schemas.microsoft.com/office/drawing/2014/main" xmlns="" val="1680797470"/>
                        </a:ext>
                      </a:extLst>
                    </a:gridCol>
                    <a:gridCol w="1568390">
                      <a:extLst>
                        <a:ext uri="{9D8B030D-6E8A-4147-A177-3AD203B41FA5}">
                          <a16:colId xmlns:a16="http://schemas.microsoft.com/office/drawing/2014/main" xmlns="" val="863881254"/>
                        </a:ext>
                      </a:extLst>
                    </a:gridCol>
                    <a:gridCol w="1320333">
                      <a:extLst>
                        <a:ext uri="{9D8B030D-6E8A-4147-A177-3AD203B41FA5}">
                          <a16:colId xmlns:a16="http://schemas.microsoft.com/office/drawing/2014/main" xmlns="" val="1784449214"/>
                        </a:ext>
                      </a:extLst>
                    </a:gridCol>
                    <a:gridCol w="1624434">
                      <a:extLst>
                        <a:ext uri="{9D8B030D-6E8A-4147-A177-3AD203B41FA5}">
                          <a16:colId xmlns:a16="http://schemas.microsoft.com/office/drawing/2014/main" xmlns="" val="74322752"/>
                        </a:ext>
                      </a:extLst>
                    </a:gridCol>
                  </a:tblGrid>
                  <a:tr h="3023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/>
                            <a:t>No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X</a:t>
                          </a:r>
                          <a:r>
                            <a:rPr lang="en-US" sz="2000" b="1" baseline="-25000" smtClean="0"/>
                            <a:t>1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Daya Tahan Asam (detik)</a:t>
                          </a:r>
                          <a:endParaRPr lang="en-US" sz="2000" b="1" dirty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X</a:t>
                          </a:r>
                          <a:r>
                            <a:rPr lang="en-US" sz="2000" b="1" baseline="-25000" smtClean="0"/>
                            <a:t>2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Kekuatan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(kg/m</a:t>
                          </a:r>
                          <a:r>
                            <a:rPr lang="en-US" sz="2000" b="1" baseline="30000" smtClean="0"/>
                            <a:t>2</a:t>
                          </a:r>
                          <a:r>
                            <a:rPr lang="en-US" sz="2000" b="1" smtClean="0"/>
                            <a:t>)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Jarak ke data</a:t>
                          </a:r>
                          <a:r>
                            <a:rPr lang="en-US" sz="2000" b="1" baseline="0" smtClean="0"/>
                            <a:t> uji</a:t>
                          </a:r>
                        </a:p>
                        <a:p>
                          <a:pPr algn="ctr"/>
                          <a:r>
                            <a:rPr lang="en-US" sz="2000" b="1" baseline="0" smtClean="0"/>
                            <a:t>(X</a:t>
                          </a:r>
                          <a:r>
                            <a:rPr lang="en-US" sz="2000" b="1" baseline="-25000" smtClean="0"/>
                            <a:t>1</a:t>
                          </a:r>
                          <a:r>
                            <a:rPr lang="en-US" sz="2000" b="1" baseline="0" smtClean="0"/>
                            <a:t>=7,X</a:t>
                          </a:r>
                          <a:r>
                            <a:rPr lang="en-US" sz="2000" b="1" baseline="-25000" smtClean="0"/>
                            <a:t>2</a:t>
                          </a:r>
                          <a:r>
                            <a:rPr lang="en-US" sz="2000" b="1" baseline="0" smtClean="0"/>
                            <a:t>=4)</a:t>
                          </a:r>
                          <a:endParaRPr lang="en-US" sz="2000" b="1" dirty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589282830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8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4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smtClean="0"/>
                            <a:t>1</a:t>
                          </a:r>
                          <a:endParaRPr lang="en-US" sz="1800" b="1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3248898248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6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6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5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smtClean="0"/>
                            <a:t>2</a:t>
                          </a:r>
                          <a:endParaRPr lang="en-US" sz="1800" b="1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2097486301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5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5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6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smtClean="0"/>
                            <a:t>8</a:t>
                          </a:r>
                          <a:endParaRPr lang="en-US" sz="1800" b="1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4017438325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7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7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smtClean="0"/>
                            <a:t>9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1028667375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4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5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marL="68580" marR="68580" marT="34290" marB="34290"/>
                    </a:tc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4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6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smtClean="0"/>
                            <a:t>13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="" xmlns:a16="http://schemas.microsoft.com/office/drawing/2014/main" id="{BBB941D8-FF08-4EE7-8C8C-3107AFBD722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43002853"/>
                  </p:ext>
                </p:extLst>
              </p:nvPr>
            </p:nvGraphicFramePr>
            <p:xfrm>
              <a:off x="609600" y="2438400"/>
              <a:ext cx="5081166" cy="32232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68009">
                      <a:extLst>
                        <a:ext uri="{9D8B030D-6E8A-4147-A177-3AD203B41FA5}">
                          <a16:colId xmlns="" xmlns:a16="http://schemas.microsoft.com/office/drawing/2014/main" val="1680797470"/>
                        </a:ext>
                      </a:extLst>
                    </a:gridCol>
                    <a:gridCol w="1568390">
                      <a:extLst>
                        <a:ext uri="{9D8B030D-6E8A-4147-A177-3AD203B41FA5}">
                          <a16:colId xmlns="" xmlns:a16="http://schemas.microsoft.com/office/drawing/2014/main" val="863881254"/>
                        </a:ext>
                      </a:extLst>
                    </a:gridCol>
                    <a:gridCol w="1320333">
                      <a:extLst>
                        <a:ext uri="{9D8B030D-6E8A-4147-A177-3AD203B41FA5}">
                          <a16:colId xmlns="" xmlns:a16="http://schemas.microsoft.com/office/drawing/2014/main" val="1784449214"/>
                        </a:ext>
                      </a:extLst>
                    </a:gridCol>
                    <a:gridCol w="1624434">
                      <a:extLst>
                        <a:ext uri="{9D8B030D-6E8A-4147-A177-3AD203B41FA5}">
                          <a16:colId xmlns="" xmlns:a16="http://schemas.microsoft.com/office/drawing/2014/main" val="74322752"/>
                        </a:ext>
                      </a:extLst>
                    </a:gridCol>
                  </a:tblGrid>
                  <a:tr h="9829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/>
                            <a:t>No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X</a:t>
                          </a:r>
                          <a:r>
                            <a:rPr lang="en-US" sz="2000" b="1" baseline="-25000" smtClean="0"/>
                            <a:t>1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Daya Tahan Asam (detik)</a:t>
                          </a:r>
                          <a:endParaRPr lang="en-US" sz="2000" b="1" dirty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X</a:t>
                          </a:r>
                          <a:r>
                            <a:rPr lang="en-US" sz="2000" b="1" baseline="-25000" smtClean="0"/>
                            <a:t>2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Kekuatan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(kg/m</a:t>
                          </a:r>
                          <a:r>
                            <a:rPr lang="en-US" sz="2000" b="1" baseline="30000" smtClean="0"/>
                            <a:t>2</a:t>
                          </a:r>
                          <a:r>
                            <a:rPr lang="en-US" sz="2000" b="1" smtClean="0"/>
                            <a:t>)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Jarak ke data</a:t>
                          </a:r>
                          <a:r>
                            <a:rPr lang="en-US" sz="2000" b="1" baseline="0" smtClean="0"/>
                            <a:t> uji</a:t>
                          </a:r>
                        </a:p>
                        <a:p>
                          <a:pPr algn="ctr"/>
                          <a:r>
                            <a:rPr lang="en-US" sz="2000" b="1" baseline="0" smtClean="0"/>
                            <a:t>(X</a:t>
                          </a:r>
                          <a:r>
                            <a:rPr lang="en-US" sz="2000" b="1" baseline="-25000" smtClean="0"/>
                            <a:t>1</a:t>
                          </a:r>
                          <a:r>
                            <a:rPr lang="en-US" sz="2000" b="1" baseline="0" smtClean="0"/>
                            <a:t>=7,X</a:t>
                          </a:r>
                          <a:r>
                            <a:rPr lang="en-US" sz="2000" b="1" baseline="-25000" smtClean="0"/>
                            <a:t>2</a:t>
                          </a:r>
                          <a:r>
                            <a:rPr lang="en-US" sz="2000" b="1" baseline="0" smtClean="0"/>
                            <a:t>=4)</a:t>
                          </a:r>
                          <a:endParaRPr lang="en-US" sz="2000" b="1" dirty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2589282830"/>
                      </a:ext>
                    </a:extLst>
                  </a:tr>
                  <a:tr h="3733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8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4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smtClean="0"/>
                            <a:t>1</a:t>
                          </a:r>
                          <a:endParaRPr lang="en-US" sz="1800" b="1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="" xmlns:a16="http://schemas.microsoft.com/office/drawing/2014/main" val="3248898248"/>
                      </a:ext>
                    </a:extLst>
                  </a:tr>
                  <a:tr h="3733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6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6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5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smtClean="0"/>
                            <a:t>2</a:t>
                          </a:r>
                          <a:endParaRPr lang="en-US" sz="1800" b="1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="" xmlns:a16="http://schemas.microsoft.com/office/drawing/2014/main" val="2097486301"/>
                      </a:ext>
                    </a:extLst>
                  </a:tr>
                  <a:tr h="3733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5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5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6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smtClean="0"/>
                            <a:t>8</a:t>
                          </a:r>
                          <a:endParaRPr lang="en-US" sz="1800" b="1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="" xmlns:a16="http://schemas.microsoft.com/office/drawing/2014/main" val="4017438325"/>
                      </a:ext>
                    </a:extLst>
                  </a:tr>
                  <a:tr h="3733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7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7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smtClean="0"/>
                            <a:t>9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="" xmlns:a16="http://schemas.microsoft.com/office/drawing/2014/main" val="1028667375"/>
                      </a:ext>
                    </a:extLst>
                  </a:tr>
                  <a:tr h="3733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4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5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213109" t="-666129" r="-749" b="-130645"/>
                          </a:stretch>
                        </a:blipFill>
                      </a:tcPr>
                    </a:tc>
                  </a:tr>
                  <a:tr h="3733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4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6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smtClean="0"/>
                            <a:t>13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9233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mtClean="0"/>
              <a:t>4. Menentukan </a:t>
            </a:r>
            <a:r>
              <a:rPr lang="nb-NO" b="1"/>
              <a:t>kategori objek</a:t>
            </a:r>
            <a:r>
              <a:rPr lang="nb-NO"/>
              <a:t> </a:t>
            </a:r>
          </a:p>
          <a:p>
            <a:pPr marL="0" indent="0">
              <a:buNone/>
            </a:pPr>
            <a:r>
              <a:rPr lang="nb-NO"/>
              <a:t>berdasarkan kategori tetangga terbanyak</a:t>
            </a:r>
            <a:endParaRPr lang="en-US"/>
          </a:p>
          <a:p>
            <a:pPr marL="0" indent="0">
              <a:buNone/>
            </a:pP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xmlns="" id="{BBB941D8-FF08-4EE7-8C8C-3107AFBD722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155339494"/>
                  </p:ext>
                </p:extLst>
              </p:nvPr>
            </p:nvGraphicFramePr>
            <p:xfrm>
              <a:off x="609600" y="3124200"/>
              <a:ext cx="6705600" cy="32232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68009">
                      <a:extLst>
                        <a:ext uri="{9D8B030D-6E8A-4147-A177-3AD203B41FA5}">
                          <a16:colId xmlns:a16="http://schemas.microsoft.com/office/drawing/2014/main" xmlns="" val="1680797470"/>
                        </a:ext>
                      </a:extLst>
                    </a:gridCol>
                    <a:gridCol w="1568390">
                      <a:extLst>
                        <a:ext uri="{9D8B030D-6E8A-4147-A177-3AD203B41FA5}">
                          <a16:colId xmlns:a16="http://schemas.microsoft.com/office/drawing/2014/main" xmlns="" val="863881254"/>
                        </a:ext>
                      </a:extLst>
                    </a:gridCol>
                    <a:gridCol w="1320333">
                      <a:extLst>
                        <a:ext uri="{9D8B030D-6E8A-4147-A177-3AD203B41FA5}">
                          <a16:colId xmlns:a16="http://schemas.microsoft.com/office/drawing/2014/main" xmlns="" val="1784449214"/>
                        </a:ext>
                      </a:extLst>
                    </a:gridCol>
                    <a:gridCol w="1624434">
                      <a:extLst>
                        <a:ext uri="{9D8B030D-6E8A-4147-A177-3AD203B41FA5}">
                          <a16:colId xmlns:a16="http://schemas.microsoft.com/office/drawing/2014/main" xmlns="" val="74322752"/>
                        </a:ext>
                      </a:extLst>
                    </a:gridCol>
                    <a:gridCol w="1624434"/>
                  </a:tblGrid>
                  <a:tr h="3023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/>
                            <a:t>No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X</a:t>
                          </a:r>
                          <a:r>
                            <a:rPr lang="en-US" sz="2000" b="1" baseline="-25000" smtClean="0"/>
                            <a:t>1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Daya Tahan Asam (detik)</a:t>
                          </a:r>
                          <a:endParaRPr lang="en-US" sz="2000" b="1" dirty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X</a:t>
                          </a:r>
                          <a:r>
                            <a:rPr lang="en-US" sz="2000" b="1" baseline="-25000" smtClean="0"/>
                            <a:t>2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Kekuatan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(kg/m</a:t>
                          </a:r>
                          <a:r>
                            <a:rPr lang="en-US" sz="2000" b="1" baseline="30000" smtClean="0"/>
                            <a:t>2</a:t>
                          </a:r>
                          <a:r>
                            <a:rPr lang="en-US" sz="2000" b="1" smtClean="0"/>
                            <a:t>)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Jarak ke data</a:t>
                          </a:r>
                          <a:r>
                            <a:rPr lang="en-US" sz="2000" b="1" baseline="0" smtClean="0"/>
                            <a:t> uji</a:t>
                          </a:r>
                        </a:p>
                        <a:p>
                          <a:pPr algn="ctr"/>
                          <a:r>
                            <a:rPr lang="en-US" sz="2000" b="1" baseline="0" smtClean="0"/>
                            <a:t>(X</a:t>
                          </a:r>
                          <a:r>
                            <a:rPr lang="en-US" sz="2000" b="1" baseline="-25000" smtClean="0"/>
                            <a:t>1</a:t>
                          </a:r>
                          <a:r>
                            <a:rPr lang="en-US" sz="2000" b="1" baseline="0" smtClean="0"/>
                            <a:t>=7,X</a:t>
                          </a:r>
                          <a:r>
                            <a:rPr lang="en-US" sz="2000" b="1" baseline="-25000" smtClean="0"/>
                            <a:t>2</a:t>
                          </a:r>
                          <a:r>
                            <a:rPr lang="en-US" sz="2000" b="1" baseline="0" smtClean="0"/>
                            <a:t>=4)</a:t>
                          </a:r>
                          <a:endParaRPr lang="en-US" sz="2000" b="1" dirty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Klasifikasi</a:t>
                          </a:r>
                          <a:endParaRPr lang="en-US" sz="2000" b="1" dirty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589282830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8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4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smtClean="0"/>
                            <a:t>1</a:t>
                          </a:r>
                          <a:endParaRPr lang="en-US" sz="1800" b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smtClean="0"/>
                            <a:t>Bagus</a:t>
                          </a:r>
                          <a:endParaRPr lang="en-US" sz="1800" b="1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3248898248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6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6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5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smtClean="0"/>
                            <a:t>2</a:t>
                          </a:r>
                          <a:endParaRPr lang="en-US" sz="1800" b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smtClean="0"/>
                            <a:t>Bagus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2097486301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5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5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6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smtClean="0"/>
                            <a:t>8</a:t>
                          </a:r>
                          <a:endParaRPr lang="en-US" sz="1800" b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smtClean="0"/>
                            <a:t>Tidak Bagus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4017438325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7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7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smtClean="0"/>
                            <a:t>9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smtClean="0"/>
                            <a:t>Bagus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1028667375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4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5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Tidak Bagus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4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6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smtClean="0"/>
                            <a:t>13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smtClean="0"/>
                            <a:t>Tidak Bagus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="" xmlns:a16="http://schemas.microsoft.com/office/drawing/2014/main" id="{BBB941D8-FF08-4EE7-8C8C-3107AFBD722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155339494"/>
                  </p:ext>
                </p:extLst>
              </p:nvPr>
            </p:nvGraphicFramePr>
            <p:xfrm>
              <a:off x="609600" y="3124200"/>
              <a:ext cx="6705600" cy="32232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68009">
                      <a:extLst>
                        <a:ext uri="{9D8B030D-6E8A-4147-A177-3AD203B41FA5}">
                          <a16:colId xmlns="" xmlns:a16="http://schemas.microsoft.com/office/drawing/2014/main" val="1680797470"/>
                        </a:ext>
                      </a:extLst>
                    </a:gridCol>
                    <a:gridCol w="1568390">
                      <a:extLst>
                        <a:ext uri="{9D8B030D-6E8A-4147-A177-3AD203B41FA5}">
                          <a16:colId xmlns="" xmlns:a16="http://schemas.microsoft.com/office/drawing/2014/main" val="863881254"/>
                        </a:ext>
                      </a:extLst>
                    </a:gridCol>
                    <a:gridCol w="1320333">
                      <a:extLst>
                        <a:ext uri="{9D8B030D-6E8A-4147-A177-3AD203B41FA5}">
                          <a16:colId xmlns="" xmlns:a16="http://schemas.microsoft.com/office/drawing/2014/main" val="1784449214"/>
                        </a:ext>
                      </a:extLst>
                    </a:gridCol>
                    <a:gridCol w="1624434">
                      <a:extLst>
                        <a:ext uri="{9D8B030D-6E8A-4147-A177-3AD203B41FA5}">
                          <a16:colId xmlns="" xmlns:a16="http://schemas.microsoft.com/office/drawing/2014/main" val="74322752"/>
                        </a:ext>
                      </a:extLst>
                    </a:gridCol>
                    <a:gridCol w="1624434"/>
                  </a:tblGrid>
                  <a:tr h="9829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/>
                            <a:t>No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X</a:t>
                          </a:r>
                          <a:r>
                            <a:rPr lang="en-US" sz="2000" b="1" baseline="-25000" smtClean="0"/>
                            <a:t>1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Daya Tahan Asam (detik)</a:t>
                          </a:r>
                          <a:endParaRPr lang="en-US" sz="2000" b="1" dirty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X</a:t>
                          </a:r>
                          <a:r>
                            <a:rPr lang="en-US" sz="2000" b="1" baseline="-25000" smtClean="0"/>
                            <a:t>2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Kekuatan</a:t>
                          </a:r>
                        </a:p>
                        <a:p>
                          <a:pPr algn="ctr"/>
                          <a:r>
                            <a:rPr lang="en-US" sz="2000" b="1" smtClean="0"/>
                            <a:t>(kg/m</a:t>
                          </a:r>
                          <a:r>
                            <a:rPr lang="en-US" sz="2000" b="1" baseline="30000" smtClean="0"/>
                            <a:t>2</a:t>
                          </a:r>
                          <a:r>
                            <a:rPr lang="en-US" sz="2000" b="1" smtClean="0"/>
                            <a:t>)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Jarak ke data</a:t>
                          </a:r>
                          <a:r>
                            <a:rPr lang="en-US" sz="2000" b="1" baseline="0" smtClean="0"/>
                            <a:t> uji</a:t>
                          </a:r>
                        </a:p>
                        <a:p>
                          <a:pPr algn="ctr"/>
                          <a:r>
                            <a:rPr lang="en-US" sz="2000" b="1" baseline="0" smtClean="0"/>
                            <a:t>(X</a:t>
                          </a:r>
                          <a:r>
                            <a:rPr lang="en-US" sz="2000" b="1" baseline="-25000" smtClean="0"/>
                            <a:t>1</a:t>
                          </a:r>
                          <a:r>
                            <a:rPr lang="en-US" sz="2000" b="1" baseline="0" smtClean="0"/>
                            <a:t>=7,X</a:t>
                          </a:r>
                          <a:r>
                            <a:rPr lang="en-US" sz="2000" b="1" baseline="-25000" smtClean="0"/>
                            <a:t>2</a:t>
                          </a:r>
                          <a:r>
                            <a:rPr lang="en-US" sz="2000" b="1" baseline="0" smtClean="0"/>
                            <a:t>=4)</a:t>
                          </a:r>
                          <a:endParaRPr lang="en-US" sz="2000" b="1" dirty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Klasifikasi</a:t>
                          </a:r>
                          <a:endParaRPr lang="en-US" sz="2000" b="1" dirty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2589282830"/>
                      </a:ext>
                    </a:extLst>
                  </a:tr>
                  <a:tr h="3733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8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4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smtClean="0"/>
                            <a:t>1</a:t>
                          </a:r>
                          <a:endParaRPr lang="en-US" sz="1800" b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smtClean="0"/>
                            <a:t>Bagus</a:t>
                          </a:r>
                          <a:endParaRPr lang="en-US" sz="1800" b="1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="" xmlns:a16="http://schemas.microsoft.com/office/drawing/2014/main" val="3248898248"/>
                      </a:ext>
                    </a:extLst>
                  </a:tr>
                  <a:tr h="3733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6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6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5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smtClean="0"/>
                            <a:t>2</a:t>
                          </a:r>
                          <a:endParaRPr lang="en-US" sz="1800" b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smtClean="0"/>
                            <a:t>Bagus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="" xmlns:a16="http://schemas.microsoft.com/office/drawing/2014/main" val="2097486301"/>
                      </a:ext>
                    </a:extLst>
                  </a:tr>
                  <a:tr h="3733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5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5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6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smtClean="0"/>
                            <a:t>8</a:t>
                          </a:r>
                          <a:endParaRPr lang="en-US" sz="1800" b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smtClean="0"/>
                            <a:t>Tidak Bagus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="" xmlns:a16="http://schemas.microsoft.com/office/drawing/2014/main" val="4017438325"/>
                      </a:ext>
                    </a:extLst>
                  </a:tr>
                  <a:tr h="3733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7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7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smtClean="0"/>
                            <a:t>9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smtClean="0"/>
                            <a:t>Bagus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="" xmlns:a16="http://schemas.microsoft.com/office/drawing/2014/main" val="1028667375"/>
                      </a:ext>
                    </a:extLst>
                  </a:tr>
                  <a:tr h="3733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4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5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213109" t="-667742" r="-100749" b="-1290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Tidak Bagus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</a:tr>
                  <a:tr h="3733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1" smtClean="0"/>
                            <a:t>4</a:t>
                          </a:r>
                          <a:endParaRPr lang="en-US" sz="2000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6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smtClean="0"/>
                            <a:t>13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smtClean="0"/>
                            <a:t>Tidak Bagus</a:t>
                          </a:r>
                          <a:endParaRPr lang="en-US" sz="1800" dirty="0"/>
                        </a:p>
                      </a:txBody>
                      <a:tcPr marL="68580" marR="68580" marT="34290" marB="34290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7907419" y="3711870"/>
            <a:ext cx="77938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/>
              <a:t>k = 3</a:t>
            </a:r>
          </a:p>
        </p:txBody>
      </p:sp>
      <p:sp>
        <p:nvSpPr>
          <p:cNvPr id="6" name="Right Brace 5"/>
          <p:cNvSpPr/>
          <p:nvPr/>
        </p:nvSpPr>
        <p:spPr>
          <a:xfrm>
            <a:off x="7543800" y="4114800"/>
            <a:ext cx="228600" cy="10668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45876" y="4386590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>
                <a:solidFill>
                  <a:schemeClr val="accent2"/>
                </a:solidFill>
              </a:rPr>
              <a:t>Bagus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02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mtClean="0"/>
          </a:p>
          <a:p>
            <a:endParaRPr lang="en-US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Tentukan kelas</a:t>
            </a:r>
            <a:r>
              <a:rPr lang="en-US" i="1" smtClean="0"/>
              <a:t> </a:t>
            </a:r>
            <a:r>
              <a:rPr lang="en-US" err="1" smtClean="0"/>
              <a:t>dari</a:t>
            </a:r>
            <a:r>
              <a:rPr lang="en-US" smtClean="0"/>
              <a:t> data uji dengan </a:t>
            </a:r>
            <a:r>
              <a:rPr lang="en-US" err="1" smtClean="0"/>
              <a:t>nilai</a:t>
            </a:r>
            <a:r>
              <a:rPr lang="en-US" smtClean="0"/>
              <a:t> atribut (X</a:t>
            </a:r>
            <a:r>
              <a:rPr lang="en-US" baseline="-25000" smtClean="0"/>
              <a:t>1</a:t>
            </a:r>
            <a:r>
              <a:rPr lang="en-US" smtClean="0"/>
              <a:t>,X</a:t>
            </a:r>
            <a:r>
              <a:rPr lang="en-US" baseline="-25000" smtClean="0"/>
              <a:t>2</a:t>
            </a:r>
            <a:r>
              <a:rPr lang="en-US" smtClean="0"/>
              <a:t>,X</a:t>
            </a:r>
            <a:r>
              <a:rPr lang="en-US" baseline="-25000" smtClean="0"/>
              <a:t>3</a:t>
            </a:r>
            <a:r>
              <a:rPr lang="en-US" smtClean="0"/>
              <a:t>) = </a:t>
            </a:r>
            <a:r>
              <a:rPr lang="en-US" dirty="0" smtClean="0"/>
              <a:t>(</a:t>
            </a:r>
            <a:r>
              <a:rPr lang="en-US" smtClean="0"/>
              <a:t>50,3,40) !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BB941D8-FF08-4EE7-8C8C-3107AFBD7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078678"/>
              </p:ext>
            </p:extLst>
          </p:nvPr>
        </p:nvGraphicFramePr>
        <p:xfrm>
          <a:off x="1066800" y="1424940"/>
          <a:ext cx="6705600" cy="3528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009">
                  <a:extLst>
                    <a:ext uri="{9D8B030D-6E8A-4147-A177-3AD203B41FA5}">
                      <a16:colId xmlns:a16="http://schemas.microsoft.com/office/drawing/2014/main" xmlns="" val="1680797470"/>
                    </a:ext>
                  </a:extLst>
                </a:gridCol>
                <a:gridCol w="1568390">
                  <a:extLst>
                    <a:ext uri="{9D8B030D-6E8A-4147-A177-3AD203B41FA5}">
                      <a16:colId xmlns:a16="http://schemas.microsoft.com/office/drawing/2014/main" xmlns="" val="863881254"/>
                    </a:ext>
                  </a:extLst>
                </a:gridCol>
                <a:gridCol w="1320333">
                  <a:extLst>
                    <a:ext uri="{9D8B030D-6E8A-4147-A177-3AD203B41FA5}">
                      <a16:colId xmlns:a16="http://schemas.microsoft.com/office/drawing/2014/main" xmlns="" val="1784449214"/>
                    </a:ext>
                  </a:extLst>
                </a:gridCol>
                <a:gridCol w="1624434">
                  <a:extLst>
                    <a:ext uri="{9D8B030D-6E8A-4147-A177-3AD203B41FA5}">
                      <a16:colId xmlns:a16="http://schemas.microsoft.com/office/drawing/2014/main" xmlns="" val="74322752"/>
                    </a:ext>
                  </a:extLst>
                </a:gridCol>
                <a:gridCol w="1624434"/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No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X</a:t>
                      </a:r>
                      <a:r>
                        <a:rPr lang="en-US" sz="2000" b="1" baseline="-25000" smtClean="0"/>
                        <a:t>1</a:t>
                      </a:r>
                    </a:p>
                    <a:p>
                      <a:pPr algn="ctr"/>
                      <a:r>
                        <a:rPr lang="en-US" sz="2000" b="1" smtClean="0"/>
                        <a:t>Takaran Saji (gram)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X</a:t>
                      </a:r>
                      <a:r>
                        <a:rPr lang="en-US" sz="2000" b="1" baseline="-25000" smtClean="0"/>
                        <a:t>2</a:t>
                      </a:r>
                    </a:p>
                    <a:p>
                      <a:pPr algn="ctr"/>
                      <a:r>
                        <a:rPr lang="en-US" sz="2000" b="1" smtClean="0"/>
                        <a:t>Jumlah Saji</a:t>
                      </a:r>
                      <a:r>
                        <a:rPr lang="en-US" sz="2000" b="1" baseline="0" smtClean="0"/>
                        <a:t> per kemasan</a:t>
                      </a:r>
                      <a:endParaRPr lang="en-US" sz="2000" b="1" smtClean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X</a:t>
                      </a:r>
                      <a:r>
                        <a:rPr lang="en-US" sz="2000" b="1" baseline="-25000" smtClean="0"/>
                        <a:t>3</a:t>
                      </a:r>
                    </a:p>
                    <a:p>
                      <a:pPr algn="ctr"/>
                      <a:r>
                        <a:rPr lang="en-US" sz="2000" b="1" smtClean="0"/>
                        <a:t>Energi Total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Klasifikasi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1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/>
                        <a:t>40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/>
                        <a:t>5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mtClean="0"/>
                        <a:t>60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mtClean="0"/>
                        <a:t>Tidak Bagus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2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/>
                        <a:t>50</a:t>
                      </a:r>
                      <a:endParaRPr lang="en-US" sz="2000" b="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/>
                        <a:t>8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mtClean="0"/>
                        <a:t>40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mtClean="0"/>
                        <a:t>Bagus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097486301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3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/>
                        <a:t>50</a:t>
                      </a:r>
                      <a:endParaRPr lang="en-US" sz="2000" b="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/>
                        <a:t>7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mtClean="0"/>
                        <a:t>30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mtClean="0"/>
                        <a:t>Tidak Bagus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401743832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4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/>
                        <a:t>70</a:t>
                      </a:r>
                      <a:endParaRPr lang="en-US" sz="2000" b="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/>
                        <a:t>4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mtClean="0"/>
                        <a:t>60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mtClean="0"/>
                        <a:t>Bagus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/>
                        <a:t>80</a:t>
                      </a:r>
                      <a:endParaRPr lang="en-US" sz="2000" b="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/>
                        <a:t>4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/>
                        <a:t>80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/>
                        <a:t>Bagus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/>
                        <a:t>60</a:t>
                      </a:r>
                      <a:endParaRPr lang="en-US" sz="2000" b="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/>
                        <a:t>6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mtClean="0"/>
                        <a:t>60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mtClean="0"/>
                        <a:t>Bagus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97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667000"/>
            <a:ext cx="67056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sz="4000" smtClean="0">
                <a:latin typeface="Arial Black" panose="020B0A04020102020204" pitchFamily="34" charset="0"/>
                <a:cs typeface="Arabic Typesetting" pitchFamily="66" charset="-78"/>
              </a:rPr>
              <a:t>U N S U P E R V I S E D</a:t>
            </a:r>
            <a:endParaRPr lang="en-US" sz="3200" dirty="0" smtClean="0">
              <a:latin typeface="Arial Black" panose="020B0A04020102020204" pitchFamily="34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73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5C5F44-8986-4F7B-878B-D1050AC44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/>
              <a:t>UNSUPERVISED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DFC035-C3E7-4158-8043-C4F53D3E2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6402577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Pembelajaran dengan mengelompokkan </a:t>
            </a:r>
          </a:p>
          <a:p>
            <a:pPr marL="0" indent="0">
              <a:buNone/>
            </a:pPr>
            <a:r>
              <a:rPr lang="en-US" smtClean="0"/>
              <a:t>(tanpa contoh)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4060371"/>
            <a:ext cx="4038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K – M E A N S </a:t>
            </a:r>
            <a:endParaRPr lang="en-US" sz="2000" b="1"/>
          </a:p>
        </p:txBody>
      </p:sp>
      <p:sp>
        <p:nvSpPr>
          <p:cNvPr id="6" name="Rectangle 5"/>
          <p:cNvSpPr/>
          <p:nvPr/>
        </p:nvSpPr>
        <p:spPr>
          <a:xfrm>
            <a:off x="2858388" y="5104153"/>
            <a:ext cx="4533012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K – M E D O I D S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209459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5C5F44-8986-4F7B-878B-D1050AC44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KRITERIA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DFC035-C3E7-4158-8043-C4F53D3E2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17638"/>
            <a:ext cx="8763000" cy="470852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mtClean="0"/>
              <a:t>Menggunakan data yang belum diberi label</a:t>
            </a:r>
          </a:p>
          <a:p>
            <a:pPr>
              <a:buFontTx/>
              <a:buChar char="-"/>
            </a:pPr>
            <a:r>
              <a:rPr lang="en-US" smtClean="0"/>
              <a:t>Menemukan struktur / pola dari kumpulan data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8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5C5F44-8986-4F7B-878B-D1050AC44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C00000"/>
                </a:solidFill>
              </a:rPr>
              <a:t>UNSUPERVISED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895600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1970314" y="3177381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Arial" panose="020B0604020202020204" pitchFamily="34" charset="0"/>
                <a:ea typeface="Andika" panose="02000000000000000000" pitchFamily="2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3910919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/>
              <a:t>a</a:t>
            </a:r>
            <a:endParaRPr lang="en-US" sz="5400" b="1"/>
          </a:p>
        </p:txBody>
      </p:sp>
      <p:sp>
        <p:nvSpPr>
          <p:cNvPr id="7" name="Rectangle 6"/>
          <p:cNvSpPr/>
          <p:nvPr/>
        </p:nvSpPr>
        <p:spPr>
          <a:xfrm>
            <a:off x="1970314" y="4308872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Bahnschrift" panose="020B0502040204020203" pitchFamily="34" charset="0"/>
              </a:rPr>
              <a:t>a</a:t>
            </a:r>
          </a:p>
        </p:txBody>
      </p:sp>
      <p:sp>
        <p:nvSpPr>
          <p:cNvPr id="8" name="Rectangle 7"/>
          <p:cNvSpPr/>
          <p:nvPr/>
        </p:nvSpPr>
        <p:spPr>
          <a:xfrm>
            <a:off x="2721428" y="3427434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Harrington" panose="04040505050A02020702" pitchFamily="82" charset="0"/>
              </a:rPr>
              <a:t>a</a:t>
            </a:r>
            <a:endParaRPr lang="en-US" sz="5400" b="1">
              <a:latin typeface="Harrington" panose="04040505050A02020702" pitchFamily="82" charset="0"/>
            </a:endParaRPr>
          </a:p>
        </p:txBody>
      </p:sp>
      <p:sp>
        <p:nvSpPr>
          <p:cNvPr id="9" name="Rectangle 8"/>
          <p:cNvSpPr/>
          <p:nvPr/>
        </p:nvSpPr>
        <p:spPr>
          <a:xfrm rot="20426992">
            <a:off x="2558938" y="2298008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Calisto MT" panose="02040603050505030304" pitchFamily="18" charset="0"/>
              </a:rPr>
              <a:t>a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29943" y="2380234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91943" y="2552700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Arial" panose="020B0604020202020204" pitchFamily="34" charset="0"/>
                <a:ea typeface="Andika" panose="02000000000000000000" pitchFamily="2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61514" y="2249999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/>
              <a:t>a</a:t>
            </a:r>
            <a:endParaRPr lang="en-US" sz="5400" b="1"/>
          </a:p>
        </p:txBody>
      </p:sp>
      <p:sp>
        <p:nvSpPr>
          <p:cNvPr id="13" name="Rectangle 12"/>
          <p:cNvSpPr/>
          <p:nvPr/>
        </p:nvSpPr>
        <p:spPr>
          <a:xfrm>
            <a:off x="7075714" y="2825301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Bahnschrift" panose="020B0502040204020203" pitchFamily="34" charset="0"/>
              </a:rPr>
              <a:t>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70914" y="2048220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Harrington" panose="04040505050A02020702" pitchFamily="82" charset="0"/>
              </a:rPr>
              <a:t>a</a:t>
            </a:r>
            <a:endParaRPr lang="en-US" sz="5400" b="1">
              <a:latin typeface="Harrington" panose="04040505050A02020702" pitchFamily="8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85858" y="3238500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Calisto MT" panose="02040603050505030304" pitchFamily="18" charset="0"/>
              </a:rPr>
              <a:t>a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909071" y="3492164"/>
            <a:ext cx="990600" cy="6477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029200" y="1808898"/>
            <a:ext cx="3886200" cy="2253801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20431665">
            <a:off x="371215" y="3509427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 rot="20431665">
            <a:off x="2760382" y="4480943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Arial" panose="020B0604020202020204" pitchFamily="34" charset="0"/>
                <a:ea typeface="Andika" panose="02000000000000000000" pitchFamily="2" charset="0"/>
                <a:cs typeface="Arial" panose="020B0604020202020204" pitchFamily="34" charset="0"/>
              </a:rPr>
              <a:t>c</a:t>
            </a:r>
            <a:endParaRPr lang="en-US" sz="5400" b="1">
              <a:latin typeface="Arial" panose="020B0604020202020204" pitchFamily="34" charset="0"/>
              <a:ea typeface="Andika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20431665">
            <a:off x="1568643" y="2397944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/>
              <a:t>c</a:t>
            </a:r>
            <a:endParaRPr lang="en-US" sz="5400" b="1"/>
          </a:p>
        </p:txBody>
      </p:sp>
      <p:sp>
        <p:nvSpPr>
          <p:cNvPr id="21" name="Rectangle 20"/>
          <p:cNvSpPr/>
          <p:nvPr/>
        </p:nvSpPr>
        <p:spPr>
          <a:xfrm rot="20431665">
            <a:off x="1132049" y="4731764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Bahnschrift" panose="020B0502040204020203" pitchFamily="34" charset="0"/>
              </a:rPr>
              <a:t>c</a:t>
            </a:r>
            <a:endParaRPr lang="en-US" sz="5400" b="1">
              <a:latin typeface="Bahnschrift" panose="020B05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 rot="2152984">
            <a:off x="817530" y="2001945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Harrington" panose="04040505050A02020702" pitchFamily="82" charset="0"/>
              </a:rPr>
              <a:t>c</a:t>
            </a:r>
            <a:endParaRPr lang="en-US" sz="5400" b="1">
              <a:latin typeface="Harrington" panose="04040505050A02020702" pitchFamily="82" charset="0"/>
            </a:endParaRPr>
          </a:p>
        </p:txBody>
      </p:sp>
      <p:sp>
        <p:nvSpPr>
          <p:cNvPr id="23" name="Rectangle 22"/>
          <p:cNvSpPr/>
          <p:nvPr/>
        </p:nvSpPr>
        <p:spPr>
          <a:xfrm rot="20431665">
            <a:off x="1531575" y="3693421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Calisto MT" panose="02040603050505030304" pitchFamily="18" charset="0"/>
              </a:rPr>
              <a:t>c</a:t>
            </a:r>
            <a:endParaRPr lang="en-US" sz="5400" b="1">
              <a:latin typeface="Calisto MT" panose="0204060305050503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 rot="21145126">
            <a:off x="5368923" y="5137344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 rot="20679221">
            <a:off x="6261900" y="5143104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Arial" panose="020B0604020202020204" pitchFamily="34" charset="0"/>
                <a:ea typeface="Andika" panose="02000000000000000000" pitchFamily="2" charset="0"/>
                <a:cs typeface="Arial" panose="020B0604020202020204" pitchFamily="34" charset="0"/>
              </a:rPr>
              <a:t>c</a:t>
            </a:r>
            <a:endParaRPr lang="en-US" sz="5400" b="1">
              <a:latin typeface="Arial" panose="020B0604020202020204" pitchFamily="34" charset="0"/>
              <a:ea typeface="Andika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 rot="20431665">
            <a:off x="5879385" y="4431810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/>
              <a:t>c</a:t>
            </a:r>
            <a:endParaRPr lang="en-US" sz="5400" b="1"/>
          </a:p>
        </p:txBody>
      </p:sp>
      <p:sp>
        <p:nvSpPr>
          <p:cNvPr id="27" name="Rectangle 26"/>
          <p:cNvSpPr/>
          <p:nvPr/>
        </p:nvSpPr>
        <p:spPr>
          <a:xfrm>
            <a:off x="7104227" y="5296416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Bahnschrift" panose="020B0502040204020203" pitchFamily="34" charset="0"/>
              </a:rPr>
              <a:t>c</a:t>
            </a:r>
            <a:endParaRPr lang="en-US" sz="5400" b="1">
              <a:latin typeface="Bahnschrift" panose="020B0502040204020203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 rot="21411611">
            <a:off x="6649310" y="4384013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Harrington" panose="04040505050A02020702" pitchFamily="82" charset="0"/>
              </a:rPr>
              <a:t>c</a:t>
            </a:r>
            <a:endParaRPr lang="en-US" sz="5400" b="1">
              <a:latin typeface="Harrington" panose="04040505050A02020702" pitchFamily="82" charset="0"/>
            </a:endParaRPr>
          </a:p>
        </p:txBody>
      </p:sp>
      <p:sp>
        <p:nvSpPr>
          <p:cNvPr id="29" name="Rectangle 28"/>
          <p:cNvSpPr/>
          <p:nvPr/>
        </p:nvSpPr>
        <p:spPr>
          <a:xfrm rot="980204">
            <a:off x="7624966" y="4532493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Calisto MT" panose="02040603050505030304" pitchFamily="18" charset="0"/>
              </a:rPr>
              <a:t>c</a:t>
            </a:r>
            <a:endParaRPr lang="en-US" sz="5400" b="1">
              <a:latin typeface="Calisto MT" panose="02040603050505030304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876800" y="4217029"/>
            <a:ext cx="3886200" cy="1955171"/>
          </a:xfrm>
          <a:prstGeom prst="ellipse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3656197">
            <a:off x="4816403" y="847881"/>
            <a:ext cx="609600" cy="216564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3200" b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kelompok 1</a:t>
            </a:r>
            <a:endParaRPr lang="en-US" sz="3200" b="1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 rot="3656197">
            <a:off x="4487958" y="3418514"/>
            <a:ext cx="609600" cy="216564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32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kelompok 2</a:t>
            </a:r>
            <a:endParaRPr lang="en-US" sz="32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5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Arrow 13"/>
          <p:cNvSpPr/>
          <p:nvPr/>
        </p:nvSpPr>
        <p:spPr>
          <a:xfrm>
            <a:off x="6134101" y="3470558"/>
            <a:ext cx="990600" cy="6477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29000" y="3383727"/>
            <a:ext cx="2895601" cy="776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Clustering</a:t>
            </a:r>
            <a:endParaRPr lang="en-US" sz="3200" b="1"/>
          </a:p>
        </p:txBody>
      </p:sp>
      <p:sp>
        <p:nvSpPr>
          <p:cNvPr id="18" name="Right Arrow 17"/>
          <p:cNvSpPr/>
          <p:nvPr/>
        </p:nvSpPr>
        <p:spPr>
          <a:xfrm>
            <a:off x="2568995" y="3448049"/>
            <a:ext cx="990600" cy="6477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5C5F44-8986-4F7B-878B-D1050AC4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0571"/>
            <a:ext cx="8229600" cy="1143000"/>
          </a:xfrm>
        </p:spPr>
        <p:txBody>
          <a:bodyPr/>
          <a:lstStyle/>
          <a:p>
            <a:r>
              <a:rPr lang="en-US" b="1" smtClean="0"/>
              <a:t>UNSUPERVISED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606845" y="2057400"/>
            <a:ext cx="2057400" cy="3429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/>
          </a:p>
        </p:txBody>
      </p:sp>
      <p:sp>
        <p:nvSpPr>
          <p:cNvPr id="17" name="Rectangle 16"/>
          <p:cNvSpPr/>
          <p:nvPr/>
        </p:nvSpPr>
        <p:spPr>
          <a:xfrm>
            <a:off x="7192769" y="3368135"/>
            <a:ext cx="1684532" cy="8525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/>
              <a:t>Clusters</a:t>
            </a:r>
            <a:endParaRPr lang="en-US" sz="2400" b="1"/>
          </a:p>
        </p:txBody>
      </p:sp>
      <p:sp>
        <p:nvSpPr>
          <p:cNvPr id="19" name="TextBox 18"/>
          <p:cNvSpPr txBox="1"/>
          <p:nvPr/>
        </p:nvSpPr>
        <p:spPr>
          <a:xfrm flipH="1">
            <a:off x="388297" y="1162080"/>
            <a:ext cx="249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U N L A B E L L E D</a:t>
            </a:r>
          </a:p>
          <a:p>
            <a:pPr algn="ctr"/>
            <a:r>
              <a:rPr lang="en-US" sz="2400" b="1" smtClean="0"/>
              <a:t>D A T A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73354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18" grpId="0" animBg="1"/>
      <p:bldP spid="5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sz="5300" smtClean="0">
                <a:latin typeface="Arial Rounded MT Bold" panose="020F0704030504030204" pitchFamily="34" charset="0"/>
                <a:cs typeface="Arabic Typesetting" pitchFamily="66" charset="-78"/>
              </a:rPr>
              <a:t>M E T O D E </a:t>
            </a:r>
            <a:br>
              <a:rPr lang="en-US" sz="530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sz="5300" smtClean="0">
                <a:latin typeface="Arial Rounded MT Bold" panose="020F0704030504030204" pitchFamily="34" charset="0"/>
                <a:cs typeface="Arabic Typesetting" pitchFamily="66" charset="-78"/>
              </a:rPr>
              <a:t>P E M B E L A J A R A N </a:t>
            </a:r>
            <a:endParaRPr lang="en-US" dirty="0">
              <a:latin typeface="Arial Rounded MT Bold" panose="020F0704030504030204" pitchFamily="34" charset="0"/>
              <a:cs typeface="Arabic Typesetting" pitchFamily="66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4267200"/>
            <a:ext cx="685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9200" y="2209800"/>
            <a:ext cx="6781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36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sz="4000" smtClean="0">
                <a:latin typeface="Arial" panose="020B0604020202020204" pitchFamily="34" charset="0"/>
                <a:cs typeface="Arial" panose="020B0604020202020204" pitchFamily="34" charset="0"/>
              </a:rPr>
              <a:t>CONTOH :</a:t>
            </a:r>
            <a:r>
              <a:rPr lang="en-US" sz="4000" smtClean="0">
                <a:latin typeface="Arial Black" panose="020B0A04020102020204" pitchFamily="34" charset="0"/>
                <a:cs typeface="Arabic Typesetting" pitchFamily="66" charset="-78"/>
              </a:rPr>
              <a:t/>
            </a:r>
            <a:br>
              <a:rPr lang="en-US" sz="4000" smtClean="0">
                <a:latin typeface="Arial Black" panose="020B0A04020102020204" pitchFamily="34" charset="0"/>
                <a:cs typeface="Arabic Typesetting" pitchFamily="66" charset="-78"/>
              </a:rPr>
            </a:br>
            <a:r>
              <a:rPr lang="en-US" sz="4000" smtClean="0">
                <a:latin typeface="Arial Black" panose="020B0A04020102020204" pitchFamily="34" charset="0"/>
                <a:cs typeface="Arabic Typesetting" pitchFamily="66" charset="-78"/>
              </a:rPr>
              <a:t>K-MEANS</a:t>
            </a:r>
            <a:endParaRPr lang="en-US" sz="3200" dirty="0" smtClean="0">
              <a:latin typeface="Arial Black" panose="020B0A04020102020204" pitchFamily="34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953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304800"/>
            <a:ext cx="8331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smtClean="0">
                <a:latin typeface="Segoe Print" pitchFamily="2" charset="0"/>
                <a:ea typeface="Cambria Math" pitchFamily="18" charset="0"/>
              </a:rPr>
              <a:t>K-MEANS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D3DFC035-C3E7-4158-8043-C4F53D3E2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mtClean="0"/>
              <a:t>Belajar dengan mengelompokkan data </a:t>
            </a:r>
          </a:p>
          <a:p>
            <a:pPr marL="0" indent="0" algn="ctr">
              <a:buNone/>
            </a:pPr>
            <a:r>
              <a:rPr lang="en-US" smtClean="0"/>
              <a:t>menjadi sejumlah </a:t>
            </a:r>
            <a:r>
              <a:rPr lang="en-US" b="1" i="1" smtClean="0"/>
              <a:t>k</a:t>
            </a:r>
            <a:r>
              <a:rPr lang="en-US" smtClean="0"/>
              <a:t> cluster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9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err="1"/>
              <a:t>Menentukan</a:t>
            </a:r>
            <a:r>
              <a:rPr lang="en-US"/>
              <a:t> </a:t>
            </a:r>
            <a:r>
              <a:rPr lang="en-US" b="1" i="1" smtClean="0"/>
              <a:t>k</a:t>
            </a:r>
            <a:r>
              <a:rPr lang="en-US" smtClean="0"/>
              <a:t> </a:t>
            </a:r>
            <a:r>
              <a:rPr lang="en-US" dirty="0"/>
              <a:t>(</a:t>
            </a:r>
            <a:r>
              <a:rPr lang="en-US" err="1"/>
              <a:t>jumlah</a:t>
            </a:r>
            <a:r>
              <a:rPr lang="en-US"/>
              <a:t> </a:t>
            </a:r>
            <a:r>
              <a:rPr lang="en-US" smtClean="0"/>
              <a:t>cluster)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Menentukan </a:t>
            </a:r>
            <a:r>
              <a:rPr lang="en-US" b="1" i="1" smtClean="0"/>
              <a:t>nilai centroid </a:t>
            </a:r>
            <a:r>
              <a:rPr lang="en-US" smtClean="0"/>
              <a:t>(centroid awal random atau ditentukan manual)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Menghitung </a:t>
            </a:r>
            <a:r>
              <a:rPr lang="en-US" b="1" i="1" smtClean="0"/>
              <a:t>kuadrat jarak Euclidean antara </a:t>
            </a:r>
            <a:r>
              <a:rPr lang="en-US" i="1" smtClean="0"/>
              <a:t>data uji dan centroid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Mengelompokkan </a:t>
            </a:r>
            <a:r>
              <a:rPr lang="en-US" b="1" smtClean="0"/>
              <a:t>data </a:t>
            </a:r>
            <a:r>
              <a:rPr lang="en-US" smtClean="0"/>
              <a:t>(berdasarkan nilai minimum jarak setiap data terhadap cluster)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Menghitung </a:t>
            </a:r>
            <a:r>
              <a:rPr lang="en-US" b="1" smtClean="0"/>
              <a:t>mean</a:t>
            </a:r>
            <a:r>
              <a:rPr lang="en-US" smtClean="0"/>
              <a:t> dari setiap cluster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Kembali ke tahap 2 (jika belum ada pembanding atau pola belum sama)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3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data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err="1"/>
              <a:t>dari</a:t>
            </a:r>
            <a:r>
              <a:rPr lang="en-US"/>
              <a:t> </a:t>
            </a:r>
            <a:r>
              <a:rPr lang="en-US" smtClean="0"/>
              <a:t>survei tentang </a:t>
            </a:r>
            <a:r>
              <a:rPr lang="sv-SE" dirty="0" smtClean="0"/>
              <a:t>klasifikasi </a:t>
            </a:r>
            <a:r>
              <a:rPr lang="sv-SE"/>
              <a:t>kualitas </a:t>
            </a:r>
            <a:r>
              <a:rPr lang="sv-SE" b="1" smtClean="0"/>
              <a:t>kertas tissue</a:t>
            </a:r>
            <a:r>
              <a:rPr lang="sv-SE" smtClean="0"/>
              <a:t> </a:t>
            </a:r>
            <a:r>
              <a:rPr lang="sv-SE"/>
              <a:t>apakah </a:t>
            </a:r>
            <a:r>
              <a:rPr lang="sv-SE" i="1" smtClean="0"/>
              <a:t>bagus</a:t>
            </a:r>
            <a:r>
              <a:rPr lang="sv-SE" smtClean="0"/>
              <a:t> </a:t>
            </a:r>
            <a:r>
              <a:rPr lang="sv-SE"/>
              <a:t>atau </a:t>
            </a:r>
            <a:r>
              <a:rPr lang="sv-SE" i="1" smtClean="0"/>
              <a:t>tidak</a:t>
            </a:r>
            <a:r>
              <a:rPr lang="sv-SE" smtClean="0"/>
              <a:t>. Data </a:t>
            </a:r>
            <a:r>
              <a:rPr lang="en-US" smtClean="0"/>
              <a:t>masukan yang digunakan memiliki </a:t>
            </a:r>
            <a:r>
              <a:rPr lang="en-US" err="1"/>
              <a:t>dua</a:t>
            </a:r>
            <a:r>
              <a:rPr lang="en-US"/>
              <a:t> </a:t>
            </a:r>
            <a:r>
              <a:rPr lang="en-US" smtClean="0"/>
              <a:t>atribut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b="1" i="1" dirty="0" err="1"/>
              <a:t>daya</a:t>
            </a:r>
            <a:r>
              <a:rPr lang="en-US" b="1" i="1" dirty="0"/>
              <a:t> </a:t>
            </a:r>
            <a:r>
              <a:rPr lang="en-US" b="1" i="1" dirty="0" err="1"/>
              <a:t>tahan</a:t>
            </a:r>
            <a:r>
              <a:rPr lang="en-US" b="1" i="1" dirty="0"/>
              <a:t> </a:t>
            </a:r>
            <a:r>
              <a:rPr lang="en-US" b="1" i="1" dirty="0" err="1"/>
              <a:t>terhadap</a:t>
            </a:r>
            <a:r>
              <a:rPr lang="en-US" b="1" i="1" dirty="0"/>
              <a:t> </a:t>
            </a:r>
            <a:r>
              <a:rPr lang="en-US" b="1" i="1" dirty="0" err="1"/>
              <a:t>asam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i="1" err="1"/>
              <a:t>kekuatan</a:t>
            </a:r>
            <a:r>
              <a:rPr lang="en-US" smtClean="0"/>
              <a:t>. </a:t>
            </a:r>
          </a:p>
          <a:p>
            <a:pPr marL="0" indent="0" algn="just">
              <a:buNone/>
            </a:pPr>
            <a:endParaRPr lang="en-US"/>
          </a:p>
          <a:p>
            <a:pPr marL="0" indent="0">
              <a:buNone/>
            </a:pPr>
            <a:r>
              <a:rPr lang="en-US" smtClean="0"/>
              <a:t>Maka, bagaimanakah pengelompokkan data tersebut?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43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mtClean="0"/>
              <a:t>Menentukan jumlah cluster </a:t>
            </a:r>
            <a:r>
              <a:rPr lang="en-US" smtClean="0">
                <a:sym typeface="Wingdings" panose="05000000000000000000" pitchFamily="2" charset="2"/>
              </a:rPr>
              <a:t></a:t>
            </a:r>
            <a:r>
              <a:rPr lang="en-US" smtClean="0"/>
              <a:t> </a:t>
            </a:r>
            <a:r>
              <a:rPr lang="en-US" b="1" i="1" smtClean="0"/>
              <a:t>k = 2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Menentukan </a:t>
            </a:r>
            <a:r>
              <a:rPr lang="en-US" b="1" smtClean="0"/>
              <a:t>nilai awal centroid </a:t>
            </a:r>
          </a:p>
          <a:p>
            <a:pPr marL="0" indent="0">
              <a:buNone/>
            </a:pPr>
            <a:endParaRPr lang="en-US" b="1" smtClean="0"/>
          </a:p>
          <a:p>
            <a:pPr marL="0" indent="0">
              <a:buNone/>
            </a:pPr>
            <a:r>
              <a:rPr lang="en-US" b="1" smtClean="0"/>
              <a:t>Cluster 1 : (8,4)</a:t>
            </a:r>
            <a:r>
              <a:rPr lang="en-US" smtClean="0"/>
              <a:t> </a:t>
            </a:r>
            <a:r>
              <a:rPr lang="en-US" smtClean="0">
                <a:sym typeface="Wingdings" panose="05000000000000000000" pitchFamily="2" charset="2"/>
              </a:rPr>
              <a:t> data 1</a:t>
            </a:r>
            <a:endParaRPr lang="en-US" smtClean="0"/>
          </a:p>
          <a:p>
            <a:pPr marL="0" indent="0">
              <a:buNone/>
            </a:pPr>
            <a:r>
              <a:rPr lang="en-US" b="1" smtClean="0"/>
              <a:t>Cluster 2 : (4,5) </a:t>
            </a:r>
            <a:r>
              <a:rPr lang="en-US" b="1" smtClean="0">
                <a:sym typeface="Wingdings" panose="05000000000000000000" pitchFamily="2" charset="2"/>
              </a:rPr>
              <a:t> </a:t>
            </a:r>
            <a:r>
              <a:rPr lang="en-US" smtClean="0">
                <a:sym typeface="Wingdings" panose="05000000000000000000" pitchFamily="2" charset="2"/>
              </a:rPr>
              <a:t>data 2</a:t>
            </a:r>
            <a:endParaRPr lang="en-US" smtClean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BB941D8-FF08-4EE7-8C8C-3107AFBD7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484344"/>
              </p:ext>
            </p:extLst>
          </p:nvPr>
        </p:nvGraphicFramePr>
        <p:xfrm>
          <a:off x="5257800" y="2902903"/>
          <a:ext cx="3505200" cy="3223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168079747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86388125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1784449214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No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X</a:t>
                      </a:r>
                      <a:r>
                        <a:rPr lang="en-US" sz="2000" b="1" baseline="-25000" smtClean="0"/>
                        <a:t>1</a:t>
                      </a:r>
                    </a:p>
                    <a:p>
                      <a:pPr algn="ctr"/>
                      <a:r>
                        <a:rPr lang="en-US" sz="2000" b="1" smtClean="0"/>
                        <a:t>Daya Tahan Asam (detik)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X</a:t>
                      </a:r>
                      <a:r>
                        <a:rPr lang="en-US" sz="2000" b="1" baseline="-25000" smtClean="0"/>
                        <a:t>2</a:t>
                      </a:r>
                    </a:p>
                    <a:p>
                      <a:pPr algn="ctr"/>
                      <a:r>
                        <a:rPr lang="en-US" sz="2000" b="1" smtClean="0"/>
                        <a:t>Kekuatan</a:t>
                      </a:r>
                    </a:p>
                    <a:p>
                      <a:pPr algn="ctr"/>
                      <a:r>
                        <a:rPr lang="en-US" sz="2000" b="1" smtClean="0"/>
                        <a:t>(kg/m</a:t>
                      </a:r>
                      <a:r>
                        <a:rPr lang="en-US" sz="2000" b="1" baseline="30000" smtClean="0"/>
                        <a:t>2</a:t>
                      </a:r>
                      <a:r>
                        <a:rPr lang="en-US" sz="2000" b="1" smtClean="0"/>
                        <a:t>)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4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097486301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4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401743832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7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7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5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6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79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3. Menghitung </a:t>
            </a:r>
            <a:r>
              <a:rPr lang="en-US" b="1" i="1" smtClean="0"/>
              <a:t>kuadrat jarak Euclidean antara </a:t>
            </a:r>
            <a:r>
              <a:rPr lang="en-US" i="1" smtClean="0"/>
              <a:t>data uji dan pusat cluster 1 (8,4)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BBB941D8-FF08-4EE7-8C8C-3107AFBD7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816123"/>
              </p:ext>
            </p:extLst>
          </p:nvPr>
        </p:nvGraphicFramePr>
        <p:xfrm>
          <a:off x="609600" y="2971800"/>
          <a:ext cx="3505200" cy="3223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168079747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86388125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1784449214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No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X</a:t>
                      </a:r>
                      <a:r>
                        <a:rPr lang="en-US" sz="2000" b="1" baseline="-25000" smtClean="0"/>
                        <a:t>1</a:t>
                      </a:r>
                    </a:p>
                    <a:p>
                      <a:pPr algn="ctr"/>
                      <a:r>
                        <a:rPr lang="en-US" sz="2000" b="1" smtClean="0"/>
                        <a:t>Daya Tahan Asam (detik)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X</a:t>
                      </a:r>
                      <a:r>
                        <a:rPr lang="en-US" sz="2000" b="1" baseline="-25000" smtClean="0"/>
                        <a:t>2</a:t>
                      </a:r>
                    </a:p>
                    <a:p>
                      <a:pPr algn="ctr"/>
                      <a:r>
                        <a:rPr lang="en-US" sz="2000" b="1" smtClean="0"/>
                        <a:t>Kekuatan</a:t>
                      </a:r>
                    </a:p>
                    <a:p>
                      <a:pPr algn="ctr"/>
                      <a:r>
                        <a:rPr lang="en-US" sz="2000" b="1" smtClean="0"/>
                        <a:t>(kg/m</a:t>
                      </a:r>
                      <a:r>
                        <a:rPr lang="en-US" sz="2000" b="1" baseline="30000" smtClean="0"/>
                        <a:t>2</a:t>
                      </a:r>
                      <a:r>
                        <a:rPr lang="en-US" sz="2000" b="1" smtClean="0"/>
                        <a:t>)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097486301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401743832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7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7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5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6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34706" y="2819400"/>
                <a:ext cx="4209294" cy="35680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 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− 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en-US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/>
              </a:p>
              <a:p>
                <a:endParaRPr lang="en-US" i="1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−8)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+ 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mtClean="0"/>
              </a:p>
              <a:p>
                <a:endParaRPr lang="en-US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mtClean="0"/>
              </a:p>
              <a:p>
                <a:endParaRPr lang="en-US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𝑫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𝟏𝟖</m:t>
                          </m:r>
                        </m:e>
                      </m:ra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1" smtClean="0"/>
              </a:p>
              <a:p>
                <a:endParaRPr lang="en-US" b="1" smtClean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706" y="2819400"/>
                <a:ext cx="4209294" cy="356802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818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3. Menghitung </a:t>
            </a:r>
            <a:r>
              <a:rPr lang="en-US" b="1" i="1" smtClean="0"/>
              <a:t>kuadrat jarak Euclidean antara </a:t>
            </a:r>
            <a:r>
              <a:rPr lang="en-US" i="1" smtClean="0"/>
              <a:t>data uji dan pusat cluster 2 (4,5)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BBB941D8-FF08-4EE7-8C8C-3107AFBD7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9174069"/>
              </p:ext>
            </p:extLst>
          </p:nvPr>
        </p:nvGraphicFramePr>
        <p:xfrm>
          <a:off x="609600" y="2971800"/>
          <a:ext cx="3505200" cy="3223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168079747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86388125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1784449214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No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X</a:t>
                      </a:r>
                      <a:r>
                        <a:rPr lang="en-US" sz="2000" b="1" baseline="-25000" smtClean="0"/>
                        <a:t>1</a:t>
                      </a:r>
                    </a:p>
                    <a:p>
                      <a:pPr algn="ctr"/>
                      <a:r>
                        <a:rPr lang="en-US" sz="2000" b="1" smtClean="0"/>
                        <a:t>Daya Tahan Asam (detik)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X</a:t>
                      </a:r>
                      <a:r>
                        <a:rPr lang="en-US" sz="2000" b="1" baseline="-25000" smtClean="0"/>
                        <a:t>2</a:t>
                      </a:r>
                    </a:p>
                    <a:p>
                      <a:pPr algn="ctr"/>
                      <a:r>
                        <a:rPr lang="en-US" sz="2000" b="1" smtClean="0"/>
                        <a:t>Kekuatan</a:t>
                      </a:r>
                    </a:p>
                    <a:p>
                      <a:pPr algn="ctr"/>
                      <a:r>
                        <a:rPr lang="en-US" sz="2000" b="1" smtClean="0"/>
                        <a:t>(kg/m</a:t>
                      </a:r>
                      <a:r>
                        <a:rPr lang="en-US" sz="2000" b="1" baseline="30000" smtClean="0"/>
                        <a:t>2</a:t>
                      </a:r>
                      <a:r>
                        <a:rPr lang="en-US" sz="2000" b="1" smtClean="0"/>
                        <a:t>)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097486301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401743832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7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7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5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6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34706" y="2819400"/>
                <a:ext cx="4209294" cy="4154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 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− 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en-US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/>
              </a:p>
              <a:p>
                <a:endParaRPr lang="en-US" i="1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+ 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−5)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mtClean="0"/>
              </a:p>
              <a:p>
                <a:endParaRPr lang="en-US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US" smtClean="0"/>
              </a:p>
              <a:p>
                <a:endParaRPr lang="en-US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smtClean="0"/>
              </a:p>
              <a:p>
                <a:endParaRPr lang="en-US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𝑫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/>
              </a:p>
              <a:p>
                <a:endParaRPr lang="en-US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706" y="2819400"/>
                <a:ext cx="4209294" cy="41546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9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3. Menghitung </a:t>
            </a:r>
            <a:r>
              <a:rPr lang="en-US" b="1" i="1" smtClean="0"/>
              <a:t>kuadrat jarak Euclidean antara </a:t>
            </a:r>
            <a:r>
              <a:rPr lang="en-US" i="1" smtClean="0"/>
              <a:t>data uji dan pusat cluster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xmlns="" id="{BBB941D8-FF08-4EE7-8C8C-3107AFBD722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278061404"/>
                  </p:ext>
                </p:extLst>
              </p:nvPr>
            </p:nvGraphicFramePr>
            <p:xfrm>
              <a:off x="685800" y="2971800"/>
              <a:ext cx="3505200" cy="283552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xmlns="" val="1680797470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:a16="http://schemas.microsoft.com/office/drawing/2014/main" xmlns="" val="863881254"/>
                        </a:ext>
                      </a:extLst>
                    </a:gridCol>
                    <a:gridCol w="1447800">
                      <a:extLst>
                        <a:ext uri="{9D8B030D-6E8A-4147-A177-3AD203B41FA5}">
                          <a16:colId xmlns:a16="http://schemas.microsoft.com/office/drawing/2014/main" xmlns="" val="1784449214"/>
                        </a:ext>
                      </a:extLst>
                    </a:gridCol>
                  </a:tblGrid>
                  <a:tr h="3023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/>
                            <a:t>No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baseline="0" smtClean="0"/>
                            <a:t>C</a:t>
                          </a:r>
                          <a:r>
                            <a:rPr lang="en-US" sz="2000" b="1" baseline="-25000" smtClean="0"/>
                            <a:t>1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C</a:t>
                          </a:r>
                          <a:r>
                            <a:rPr lang="en-US" sz="2000" b="1" baseline="-25000" smtClean="0"/>
                            <a:t>2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589282830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sz="2000" b="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3248898248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000" b="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2097486301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000" b="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4017438325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000" b="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1028667375"/>
                      </a:ext>
                    </a:extLst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5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000" b="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</a:tr>
                  <a:tr h="3076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6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000" b="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xmlns="" id="{BBB941D8-FF08-4EE7-8C8C-3107AFBD722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278061404"/>
                  </p:ext>
                </p:extLst>
              </p:nvPr>
            </p:nvGraphicFramePr>
            <p:xfrm>
              <a:off x="685800" y="2971800"/>
              <a:ext cx="3505200" cy="283552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xmlns="" val="1680797470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:a16="http://schemas.microsoft.com/office/drawing/2014/main" xmlns="" val="863881254"/>
                        </a:ext>
                      </a:extLst>
                    </a:gridCol>
                    <a:gridCol w="1447800">
                      <a:extLst>
                        <a:ext uri="{9D8B030D-6E8A-4147-A177-3AD203B41FA5}">
                          <a16:colId xmlns:a16="http://schemas.microsoft.com/office/drawing/2014/main" xmlns="" val="1784449214"/>
                        </a:ext>
                      </a:extLst>
                    </a:gridCol>
                  </a:tblGrid>
                  <a:tr h="3733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/>
                            <a:t>No</a:t>
                          </a:r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baseline="0" smtClean="0"/>
                            <a:t>C</a:t>
                          </a:r>
                          <a:r>
                            <a:rPr lang="en-US" sz="2000" b="1" baseline="-25000" smtClean="0"/>
                            <a:t>1</a:t>
                          </a:r>
                          <a:endParaRPr lang="en-US" sz="2000" b="1" baseline="-25000" smtClean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smtClean="0"/>
                            <a:t>C</a:t>
                          </a:r>
                          <a:r>
                            <a:rPr lang="en-US" sz="2000" b="1" baseline="-25000" smtClean="0"/>
                            <a:t>2</a:t>
                          </a:r>
                          <a:endParaRPr lang="en-US" sz="2000" b="1" baseline="-25000" smtClean="0"/>
                        </a:p>
                      </a:txBody>
                      <a:tcPr marL="68580" marR="68580"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589282830"/>
                      </a:ext>
                    </a:extLst>
                  </a:tr>
                  <a:tr h="409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i="1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sz="2000" b="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142437" t="-100000" r="-840" b="-5147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248898248"/>
                      </a:ext>
                    </a:extLst>
                  </a:tr>
                  <a:tr h="409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28897" t="-202985" r="-91255" b="-4223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2097486301"/>
                      </a:ext>
                    </a:extLst>
                  </a:tr>
                  <a:tr h="409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28897" t="-302985" r="-91255" b="-3223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xmlns="" val="4017438325"/>
                      </a:ext>
                    </a:extLst>
                  </a:tr>
                  <a:tr h="409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28897" t="-402985" r="-91255" b="-2223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142437" t="-402985" r="-840" b="-2223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28667375"/>
                      </a:ext>
                    </a:extLst>
                  </a:tr>
                  <a:tr h="409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5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28897" t="-495588" r="-91255" b="-119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142437" t="-495588" r="-840" b="-119118"/>
                          </a:stretch>
                        </a:blipFill>
                      </a:tcPr>
                    </a:tc>
                  </a:tr>
                  <a:tr h="4155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6</a:t>
                          </a:r>
                          <a:endParaRPr lang="en-US" sz="20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28897" t="-595588" r="-91255" b="-19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BBB941D8-FF08-4EE7-8C8C-3107AFBD7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337270"/>
              </p:ext>
            </p:extLst>
          </p:nvPr>
        </p:nvGraphicFramePr>
        <p:xfrm>
          <a:off x="5410200" y="2895600"/>
          <a:ext cx="3505200" cy="2613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168079747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86388125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1784449214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No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smtClean="0"/>
                        <a:t>C</a:t>
                      </a:r>
                      <a:r>
                        <a:rPr lang="en-US" sz="2000" b="1" baseline="-25000" smtClean="0"/>
                        <a:t>1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C</a:t>
                      </a:r>
                      <a:r>
                        <a:rPr lang="en-US" sz="2000" b="1" baseline="-25000" smtClean="0"/>
                        <a:t>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097486301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401743832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 smtClean="0"/>
                        <a:t>5</a:t>
                      </a:r>
                      <a:endParaRPr lang="en-US" sz="2000" i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 smtClean="0"/>
                        <a:t>6</a:t>
                      </a:r>
                      <a:endParaRPr lang="en-US" sz="2000" i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4495800" y="40386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6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4</a:t>
            </a:r>
            <a:r>
              <a:rPr lang="en-US" smtClean="0"/>
              <a:t>. </a:t>
            </a:r>
            <a:r>
              <a:rPr lang="en-US"/>
              <a:t>Mengelompokkan data </a:t>
            </a:r>
            <a:r>
              <a:rPr lang="en-US" smtClean="0"/>
              <a:t>(berdasarkan </a:t>
            </a:r>
            <a:r>
              <a:rPr lang="en-US"/>
              <a:t>nilai minimum jarak setiap data terhadap cluster)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BBB941D8-FF08-4EE7-8C8C-3107AFBD7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9510963"/>
              </p:ext>
            </p:extLst>
          </p:nvPr>
        </p:nvGraphicFramePr>
        <p:xfrm>
          <a:off x="6400799" y="3036570"/>
          <a:ext cx="2286001" cy="2613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5435">
                  <a:extLst>
                    <a:ext uri="{9D8B030D-6E8A-4147-A177-3AD203B41FA5}">
                      <a16:colId xmlns:a16="http://schemas.microsoft.com/office/drawing/2014/main" xmlns="" val="1680797470"/>
                    </a:ext>
                  </a:extLst>
                </a:gridCol>
                <a:gridCol w="778565">
                  <a:extLst>
                    <a:ext uri="{9D8B030D-6E8A-4147-A177-3AD203B41FA5}">
                      <a16:colId xmlns:a16="http://schemas.microsoft.com/office/drawing/2014/main" xmlns="" val="863881254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xmlns="" val="1784449214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No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smtClean="0"/>
                        <a:t>C</a:t>
                      </a:r>
                      <a:r>
                        <a:rPr lang="en-US" sz="2000" b="1" baseline="-25000" smtClean="0"/>
                        <a:t>1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C</a:t>
                      </a:r>
                      <a:r>
                        <a:rPr lang="en-US" sz="2000" b="1" baseline="-25000" smtClean="0"/>
                        <a:t>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097486301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401743832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BB941D8-FF08-4EE7-8C8C-3107AFBD7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444773"/>
              </p:ext>
            </p:extLst>
          </p:nvPr>
        </p:nvGraphicFramePr>
        <p:xfrm>
          <a:off x="609600" y="2948940"/>
          <a:ext cx="4419602" cy="2918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277">
                  <a:extLst>
                    <a:ext uri="{9D8B030D-6E8A-4147-A177-3AD203B41FA5}">
                      <a16:colId xmlns:a16="http://schemas.microsoft.com/office/drawing/2014/main" xmlns="" val="1680797470"/>
                    </a:ext>
                  </a:extLst>
                </a:gridCol>
                <a:gridCol w="1076570">
                  <a:extLst>
                    <a:ext uri="{9D8B030D-6E8A-4147-A177-3AD203B41FA5}">
                      <a16:colId xmlns:a16="http://schemas.microsoft.com/office/drawing/2014/main" xmlns="" val="863881254"/>
                    </a:ext>
                  </a:extLst>
                </a:gridCol>
                <a:gridCol w="906585">
                  <a:extLst>
                    <a:ext uri="{9D8B030D-6E8A-4147-A177-3AD203B41FA5}">
                      <a16:colId xmlns:a16="http://schemas.microsoft.com/office/drawing/2014/main" xmlns="" val="1784449214"/>
                    </a:ext>
                  </a:extLst>
                </a:gridCol>
                <a:gridCol w="906585"/>
                <a:gridCol w="906585"/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No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smtClean="0"/>
                        <a:t>C</a:t>
                      </a:r>
                      <a:r>
                        <a:rPr lang="en-US" sz="2000" b="1" baseline="-25000" smtClean="0"/>
                        <a:t>1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C</a:t>
                      </a:r>
                      <a:r>
                        <a:rPr lang="en-US" sz="2000" b="1" baseline="-25000" smtClean="0"/>
                        <a:t>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Min (</a:t>
                      </a:r>
                      <a:r>
                        <a:rPr lang="en-US" sz="2000" b="1" baseline="0" smtClean="0"/>
                        <a:t>C</a:t>
                      </a:r>
                      <a:r>
                        <a:rPr lang="en-US" sz="2000" b="1" baseline="-25000" smtClean="0"/>
                        <a:t>1</a:t>
                      </a:r>
                      <a:r>
                        <a:rPr lang="en-US" sz="2000" b="1" smtClean="0"/>
                        <a:t>,</a:t>
                      </a:r>
                      <a:r>
                        <a:rPr lang="en-US" sz="2000" b="1" baseline="0" smtClean="0"/>
                        <a:t>C</a:t>
                      </a:r>
                      <a:r>
                        <a:rPr lang="en-US" sz="2000" b="1" baseline="-25000" smtClean="0"/>
                        <a:t>2</a:t>
                      </a:r>
                      <a:r>
                        <a:rPr lang="en-US" sz="2000" b="1" smtClean="0"/>
                        <a:t>)</a:t>
                      </a:r>
                      <a:endParaRPr lang="en-US" sz="2000" b="1" baseline="-25000" smtClean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Cluster</a:t>
                      </a:r>
                      <a:endParaRPr lang="en-US" sz="2000" b="1" baseline="-25000" smtClean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smtClean="0"/>
                        <a:t>C</a:t>
                      </a:r>
                      <a:r>
                        <a:rPr lang="en-US" sz="2000" b="1" baseline="-25000" smtClean="0"/>
                        <a:t>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C</a:t>
                      </a:r>
                      <a:r>
                        <a:rPr lang="en-US" sz="2000" b="1" baseline="-25000" smtClean="0"/>
                        <a:t>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097486301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C</a:t>
                      </a:r>
                      <a:r>
                        <a:rPr lang="en-US" sz="2000" b="1" baseline="-25000" smtClean="0"/>
                        <a:t>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401743832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smtClean="0"/>
                        <a:t>C</a:t>
                      </a:r>
                      <a:r>
                        <a:rPr lang="en-US" sz="2000" b="1" baseline="-25000" smtClean="0"/>
                        <a:t>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 smtClean="0"/>
                        <a:t>5</a:t>
                      </a:r>
                      <a:endParaRPr lang="en-US" sz="2000" i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C</a:t>
                      </a:r>
                      <a:r>
                        <a:rPr lang="en-US" sz="2000" b="1" baseline="-25000" smtClean="0"/>
                        <a:t>2</a:t>
                      </a:r>
                    </a:p>
                  </a:txBody>
                  <a:tcPr marL="68580" marR="68580" marT="34290" marB="34290"/>
                </a:tc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i="0" smtClean="0"/>
                        <a:t>6</a:t>
                      </a:r>
                      <a:endParaRPr lang="en-US" sz="2000" i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C</a:t>
                      </a:r>
                      <a:r>
                        <a:rPr lang="en-US" sz="2000" b="1" baseline="-25000" smtClean="0"/>
                        <a:t>2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5334000" y="43434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5. Menghitung </a:t>
            </a:r>
            <a:r>
              <a:rPr lang="en-US" b="1" smtClean="0"/>
              <a:t>Mean</a:t>
            </a:r>
            <a:r>
              <a:rPr lang="en-US" smtClean="0"/>
              <a:t> dari setiap cluster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BB941D8-FF08-4EE7-8C8C-3107AFBD7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8250286"/>
              </p:ext>
            </p:extLst>
          </p:nvPr>
        </p:nvGraphicFramePr>
        <p:xfrm>
          <a:off x="609600" y="2902903"/>
          <a:ext cx="4038600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168079747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86388125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1784449214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C</a:t>
                      </a:r>
                      <a:r>
                        <a:rPr lang="en-US" sz="2000" b="1" baseline="-25000" smtClean="0"/>
                        <a:t>1</a:t>
                      </a:r>
                      <a:endParaRPr lang="en-US" sz="2000" b="1" baseline="-25000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X</a:t>
                      </a:r>
                      <a:r>
                        <a:rPr lang="en-US" sz="2000" b="1" baseline="-25000" smtClean="0"/>
                        <a:t>1</a:t>
                      </a:r>
                    </a:p>
                    <a:p>
                      <a:pPr algn="ctr"/>
                      <a:r>
                        <a:rPr lang="en-US" sz="2000" b="1" smtClean="0"/>
                        <a:t>Daya Tahan Asam (detik)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X</a:t>
                      </a:r>
                      <a:r>
                        <a:rPr lang="en-US" sz="2000" b="1" baseline="-25000" smtClean="0"/>
                        <a:t>2</a:t>
                      </a:r>
                    </a:p>
                    <a:p>
                      <a:pPr algn="ctr"/>
                      <a:r>
                        <a:rPr lang="en-US" sz="2000" b="1" smtClean="0"/>
                        <a:t>Kekuatan</a:t>
                      </a:r>
                    </a:p>
                    <a:p>
                      <a:pPr algn="ctr"/>
                      <a:r>
                        <a:rPr lang="en-US" sz="2000" b="1" smtClean="0"/>
                        <a:t>(kg/m</a:t>
                      </a:r>
                      <a:r>
                        <a:rPr lang="en-US" sz="2000" b="1" baseline="30000" smtClean="0"/>
                        <a:t>2</a:t>
                      </a:r>
                      <a:r>
                        <a:rPr lang="en-US" sz="2000" b="1" smtClean="0"/>
                        <a:t>)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Mean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smtClean="0">
                          <a:solidFill>
                            <a:schemeClr val="tx1"/>
                          </a:solidFill>
                        </a:rPr>
                        <a:t>7.5</a:t>
                      </a:r>
                      <a:endParaRPr lang="en-US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tx1"/>
                          </a:solidFill>
                        </a:rPr>
                        <a:t>5.5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BBB941D8-FF08-4EE7-8C8C-3107AFBD7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38424"/>
              </p:ext>
            </p:extLst>
          </p:nvPr>
        </p:nvGraphicFramePr>
        <p:xfrm>
          <a:off x="4876800" y="2895600"/>
          <a:ext cx="4038600" cy="2849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168079747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86388125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1784449214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C</a:t>
                      </a:r>
                      <a:r>
                        <a:rPr lang="en-US" sz="2000" b="1" baseline="-25000" smtClean="0"/>
                        <a:t>2</a:t>
                      </a:r>
                      <a:endParaRPr lang="en-US" sz="2000" b="1" baseline="-25000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X</a:t>
                      </a:r>
                      <a:r>
                        <a:rPr lang="en-US" sz="2000" b="1" baseline="-25000" smtClean="0"/>
                        <a:t>1</a:t>
                      </a:r>
                    </a:p>
                    <a:p>
                      <a:pPr algn="ctr"/>
                      <a:r>
                        <a:rPr lang="en-US" sz="2000" b="1" smtClean="0"/>
                        <a:t>Daya Tahan Asam (detik)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X</a:t>
                      </a:r>
                      <a:r>
                        <a:rPr lang="en-US" sz="2000" b="1" baseline="-25000" smtClean="0"/>
                        <a:t>2</a:t>
                      </a:r>
                    </a:p>
                    <a:p>
                      <a:pPr algn="ctr"/>
                      <a:r>
                        <a:rPr lang="en-US" sz="2000" b="1" smtClean="0"/>
                        <a:t>Kekuatan</a:t>
                      </a:r>
                    </a:p>
                    <a:p>
                      <a:pPr algn="ctr"/>
                      <a:r>
                        <a:rPr lang="en-US" sz="2000" b="1" smtClean="0"/>
                        <a:t>(kg/m</a:t>
                      </a:r>
                      <a:r>
                        <a:rPr lang="en-US" sz="2000" b="1" baseline="30000" smtClean="0"/>
                        <a:t>2</a:t>
                      </a:r>
                      <a:r>
                        <a:rPr lang="en-US" sz="2000" b="1" smtClean="0"/>
                        <a:t>)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2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4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3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4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Mean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smtClean="0">
                          <a:solidFill>
                            <a:schemeClr val="tx1"/>
                          </a:solidFill>
                        </a:rPr>
                        <a:t>4.75</a:t>
                      </a:r>
                      <a:endParaRPr lang="en-US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tx1"/>
                          </a:solidFill>
                        </a:rPr>
                        <a:t>5.5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29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FC204E-A314-4A59-8C47-081C1D95E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METODE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3D3D83-752D-4261-A63D-9D1CB6C79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Supervised</a:t>
            </a:r>
          </a:p>
          <a:p>
            <a:r>
              <a:rPr lang="en-US" smtClean="0"/>
              <a:t>Unsupervised</a:t>
            </a:r>
          </a:p>
          <a:p>
            <a:r>
              <a:rPr lang="en-US"/>
              <a:t>Semi Supervised</a:t>
            </a:r>
          </a:p>
          <a:p>
            <a:r>
              <a:rPr lang="en-US" smtClean="0"/>
              <a:t>Reinforcement Learning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6. Kembali ke </a:t>
            </a:r>
            <a:r>
              <a:rPr lang="en-US" b="1" smtClean="0"/>
              <a:t>Tahap 2</a:t>
            </a:r>
            <a:r>
              <a:rPr lang="en-US" smtClean="0"/>
              <a:t> (Penentuan Centroid)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BB941D8-FF08-4EE7-8C8C-3107AFBD7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8250286"/>
              </p:ext>
            </p:extLst>
          </p:nvPr>
        </p:nvGraphicFramePr>
        <p:xfrm>
          <a:off x="609600" y="2902903"/>
          <a:ext cx="4038600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168079747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86388125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1784449214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C</a:t>
                      </a:r>
                      <a:r>
                        <a:rPr lang="en-US" sz="2000" b="1" baseline="-25000" smtClean="0"/>
                        <a:t>1</a:t>
                      </a:r>
                      <a:endParaRPr lang="en-US" sz="2000" b="1" baseline="-25000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X</a:t>
                      </a:r>
                      <a:r>
                        <a:rPr lang="en-US" sz="2000" b="1" baseline="-25000" smtClean="0"/>
                        <a:t>1</a:t>
                      </a:r>
                    </a:p>
                    <a:p>
                      <a:pPr algn="ctr"/>
                      <a:r>
                        <a:rPr lang="en-US" sz="2000" b="1" smtClean="0"/>
                        <a:t>Daya Tahan Asam (detik)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X</a:t>
                      </a:r>
                      <a:r>
                        <a:rPr lang="en-US" sz="2000" b="1" baseline="-25000" smtClean="0"/>
                        <a:t>2</a:t>
                      </a:r>
                    </a:p>
                    <a:p>
                      <a:pPr algn="ctr"/>
                      <a:r>
                        <a:rPr lang="en-US" sz="2000" b="1" smtClean="0"/>
                        <a:t>Kekuatan</a:t>
                      </a:r>
                    </a:p>
                    <a:p>
                      <a:pPr algn="ctr"/>
                      <a:r>
                        <a:rPr lang="en-US" sz="2000" b="1" smtClean="0"/>
                        <a:t>(kg/m</a:t>
                      </a:r>
                      <a:r>
                        <a:rPr lang="en-US" sz="2000" b="1" baseline="30000" smtClean="0"/>
                        <a:t>2</a:t>
                      </a:r>
                      <a:r>
                        <a:rPr lang="en-US" sz="2000" b="1" smtClean="0"/>
                        <a:t>)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Mean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smtClean="0">
                          <a:solidFill>
                            <a:schemeClr val="tx1"/>
                          </a:solidFill>
                        </a:rPr>
                        <a:t>7.5</a:t>
                      </a:r>
                      <a:endParaRPr lang="en-US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tx1"/>
                          </a:solidFill>
                        </a:rPr>
                        <a:t>5.5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BBB941D8-FF08-4EE7-8C8C-3107AFBD7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38424"/>
              </p:ext>
            </p:extLst>
          </p:nvPr>
        </p:nvGraphicFramePr>
        <p:xfrm>
          <a:off x="4876800" y="2895600"/>
          <a:ext cx="4038600" cy="2849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168079747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86388125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1784449214"/>
                    </a:ext>
                  </a:extLst>
                </a:gridCol>
              </a:tblGrid>
              <a:tr h="30237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C</a:t>
                      </a:r>
                      <a:r>
                        <a:rPr lang="en-US" sz="2000" b="1" baseline="-25000" smtClean="0"/>
                        <a:t>2</a:t>
                      </a:r>
                      <a:endParaRPr lang="en-US" sz="2000" b="1" baseline="-25000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X</a:t>
                      </a:r>
                      <a:r>
                        <a:rPr lang="en-US" sz="2000" b="1" baseline="-25000" smtClean="0"/>
                        <a:t>1</a:t>
                      </a:r>
                    </a:p>
                    <a:p>
                      <a:pPr algn="ctr"/>
                      <a:r>
                        <a:rPr lang="en-US" sz="2000" b="1" smtClean="0"/>
                        <a:t>Daya Tahan Asam (detik)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X</a:t>
                      </a:r>
                      <a:r>
                        <a:rPr lang="en-US" sz="2000" b="1" baseline="-25000" smtClean="0"/>
                        <a:t>2</a:t>
                      </a:r>
                    </a:p>
                    <a:p>
                      <a:pPr algn="ctr"/>
                      <a:r>
                        <a:rPr lang="en-US" sz="2000" b="1" smtClean="0"/>
                        <a:t>Kekuatan</a:t>
                      </a:r>
                    </a:p>
                    <a:p>
                      <a:pPr algn="ctr"/>
                      <a:r>
                        <a:rPr lang="en-US" sz="2000" b="1" smtClean="0"/>
                        <a:t>(kg/m</a:t>
                      </a:r>
                      <a:r>
                        <a:rPr lang="en-US" sz="2000" b="1" baseline="30000" smtClean="0"/>
                        <a:t>2</a:t>
                      </a:r>
                      <a:r>
                        <a:rPr lang="en-US" sz="2000" b="1" smtClean="0"/>
                        <a:t>)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9282830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2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4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248898248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3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4</a:t>
                      </a:r>
                      <a:endParaRPr lang="en-US" sz="20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28667375"/>
                  </a:ext>
                </a:extLst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6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307625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Mean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smtClean="0">
                          <a:solidFill>
                            <a:schemeClr val="tx1"/>
                          </a:solidFill>
                        </a:rPr>
                        <a:t>4.75</a:t>
                      </a:r>
                      <a:endParaRPr lang="en-US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tx1"/>
                          </a:solidFill>
                        </a:rPr>
                        <a:t>5.5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33400" y="529516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smtClean="0"/>
              <a:t>Centroid C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b="1"/>
              <a:t>: </a:t>
            </a:r>
            <a:r>
              <a:rPr lang="en-US" sz="2400" b="1" smtClean="0"/>
              <a:t>(7.5 , 5.5)</a:t>
            </a:r>
            <a:endParaRPr lang="en-US" sz="2400"/>
          </a:p>
          <a:p>
            <a:r>
              <a:rPr lang="en-US" sz="2400" smtClean="0">
                <a:sym typeface="Wingdings" panose="05000000000000000000" pitchFamily="2" charset="2"/>
              </a:rPr>
              <a:t>dari mean cluster 1</a:t>
            </a:r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5484274" y="5895330"/>
            <a:ext cx="32990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/>
              <a:t>Centroid C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b="1"/>
              <a:t>: (4.75 , </a:t>
            </a:r>
            <a:r>
              <a:rPr lang="en-US" sz="2400" b="1" smtClean="0"/>
              <a:t>5.5)</a:t>
            </a:r>
          </a:p>
          <a:p>
            <a:r>
              <a:rPr lang="en-US" sz="2400" smtClean="0">
                <a:sym typeface="Wingdings" panose="05000000000000000000" pitchFamily="2" charset="2"/>
              </a:rPr>
              <a:t>dari mean </a:t>
            </a:r>
            <a:r>
              <a:rPr lang="en-US" sz="2400">
                <a:sym typeface="Wingdings" panose="05000000000000000000" pitchFamily="2" charset="2"/>
              </a:rPr>
              <a:t>cluster 2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3828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Lanjutkan proses :</a:t>
            </a:r>
            <a:endParaRPr lang="en-US" dirty="0"/>
          </a:p>
          <a:p>
            <a:pPr marL="0" indent="0">
              <a:buNone/>
            </a:pPr>
            <a:r>
              <a:rPr lang="en-US" smtClean="0"/>
              <a:t>3. Menghitung </a:t>
            </a:r>
            <a:r>
              <a:rPr lang="en-US" b="1" i="1" smtClean="0"/>
              <a:t>kuadrat jarak Euclidean antara </a:t>
            </a:r>
            <a:r>
              <a:rPr lang="en-US" i="1" smtClean="0"/>
              <a:t>data uji dan centroid baru</a:t>
            </a:r>
            <a:endParaRPr lang="en-US" dirty="0"/>
          </a:p>
          <a:p>
            <a:pPr marL="0" indent="0">
              <a:buNone/>
            </a:pPr>
            <a:r>
              <a:rPr lang="en-US" smtClean="0"/>
              <a:t>4. Mengelompokkan </a:t>
            </a:r>
            <a:r>
              <a:rPr lang="en-US" b="1" smtClean="0"/>
              <a:t>data </a:t>
            </a:r>
            <a:r>
              <a:rPr lang="en-US" smtClean="0"/>
              <a:t>(berdasarkan </a:t>
            </a:r>
            <a:r>
              <a:rPr lang="en-US"/>
              <a:t>nilai minimum jarak setiap data terhadap cluster)</a:t>
            </a:r>
            <a:endParaRPr lang="en-US" b="1" smtClean="0"/>
          </a:p>
          <a:p>
            <a:pPr marL="0" indent="0">
              <a:buNone/>
            </a:pPr>
            <a:r>
              <a:rPr lang="en-US" smtClean="0"/>
              <a:t>5. Menghitung </a:t>
            </a:r>
            <a:r>
              <a:rPr lang="en-US" b="1" smtClean="0"/>
              <a:t>mean</a:t>
            </a:r>
            <a:r>
              <a:rPr lang="en-US" smtClean="0"/>
              <a:t> dari setiap cluster</a:t>
            </a:r>
          </a:p>
          <a:p>
            <a:pPr marL="0" indent="0">
              <a:buNone/>
            </a:pPr>
            <a:r>
              <a:rPr lang="en-US" smtClean="0"/>
              <a:t>6. Kembali ke tahap 2 (jika belum ada pembanding atau pola belum sama)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1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08A31D-0BAC-44AC-82B5-FD3B9368D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TUGAS KELOMPOK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1C1B7B-D454-47B4-99E7-FE108B450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Buat makalah tentang Supervised, Unsupervised, Semi-supervised, dan Reinforcement Learning dengan struktur berikut:</a:t>
            </a:r>
          </a:p>
          <a:p>
            <a:pPr>
              <a:buFontTx/>
              <a:buChar char="-"/>
            </a:pPr>
            <a:r>
              <a:rPr lang="en-US" smtClean="0"/>
              <a:t>Pengertian</a:t>
            </a:r>
          </a:p>
          <a:p>
            <a:pPr>
              <a:buFontTx/>
              <a:buChar char="-"/>
            </a:pPr>
            <a:r>
              <a:rPr lang="en-US" smtClean="0"/>
              <a:t>Sejarah</a:t>
            </a:r>
          </a:p>
          <a:p>
            <a:pPr>
              <a:buFontTx/>
              <a:buChar char="-"/>
            </a:pPr>
            <a:r>
              <a:rPr lang="en-US" smtClean="0"/>
              <a:t>Penjelasan </a:t>
            </a:r>
            <a:endParaRPr lang="en-US" smtClean="0"/>
          </a:p>
          <a:p>
            <a:pPr marL="0" indent="0">
              <a:buNone/>
            </a:pPr>
            <a:r>
              <a:rPr lang="en-US"/>
              <a:t> </a:t>
            </a:r>
            <a:r>
              <a:rPr lang="en-US" smtClean="0"/>
              <a:t>   </a:t>
            </a:r>
            <a:r>
              <a:rPr lang="en-US" smtClean="0"/>
              <a:t>(</a:t>
            </a:r>
            <a:r>
              <a:rPr lang="en-US" smtClean="0"/>
              <a:t>contoh 1 algoritma, contoh perhitungan)</a:t>
            </a:r>
          </a:p>
        </p:txBody>
      </p:sp>
    </p:spTree>
    <p:extLst>
      <p:ext uri="{BB962C8B-B14F-4D97-AF65-F5344CB8AC3E}">
        <p14:creationId xmlns:p14="http://schemas.microsoft.com/office/powerpoint/2010/main" val="29953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667000"/>
            <a:ext cx="60960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sz="4000" smtClean="0">
                <a:latin typeface="Arial Black" panose="020B0A04020102020204" pitchFamily="34" charset="0"/>
                <a:cs typeface="Arabic Typesetting" pitchFamily="66" charset="-78"/>
              </a:rPr>
              <a:t>S U P E R V I S E D</a:t>
            </a:r>
            <a:endParaRPr lang="en-US" sz="3200" dirty="0" smtClean="0">
              <a:latin typeface="Arial Black" panose="020B0A04020102020204" pitchFamily="34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382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5C5F44-8986-4F7B-878B-D1050AC44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/>
              <a:t>SUPERVISED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DFC035-C3E7-4158-8043-C4F53D3E2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Pembelajaran yang dilakukan </a:t>
            </a:r>
          </a:p>
          <a:p>
            <a:pPr marL="0" indent="0">
              <a:buNone/>
            </a:pPr>
            <a:r>
              <a:rPr lang="en-US" smtClean="0"/>
              <a:t>berdasarkan contoh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257208">
            <a:off x="1601227" y="5612855"/>
            <a:ext cx="5265018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S U P P O R T   V E C T O R   M A C H I N E</a:t>
            </a:r>
            <a:endParaRPr lang="en-US" sz="2000" b="1"/>
          </a:p>
        </p:txBody>
      </p:sp>
      <p:sp>
        <p:nvSpPr>
          <p:cNvPr id="7" name="Rectangle 6"/>
          <p:cNvSpPr/>
          <p:nvPr/>
        </p:nvSpPr>
        <p:spPr>
          <a:xfrm rot="21053340">
            <a:off x="4763449" y="4930789"/>
            <a:ext cx="3058532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N A Ï V E   B A Y E S</a:t>
            </a:r>
            <a:endParaRPr lang="en-US" sz="2000" b="1"/>
          </a:p>
        </p:txBody>
      </p:sp>
      <p:sp>
        <p:nvSpPr>
          <p:cNvPr id="8" name="Rectangle 7"/>
          <p:cNvSpPr/>
          <p:nvPr/>
        </p:nvSpPr>
        <p:spPr>
          <a:xfrm rot="800924">
            <a:off x="4868989" y="4232716"/>
            <a:ext cx="386277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K - N E A R E S T   N E I G H B O R S</a:t>
            </a:r>
            <a:endParaRPr lang="en-US" sz="2000" b="1"/>
          </a:p>
        </p:txBody>
      </p:sp>
      <p:sp>
        <p:nvSpPr>
          <p:cNvPr id="10" name="Rectangle 9"/>
          <p:cNvSpPr/>
          <p:nvPr/>
        </p:nvSpPr>
        <p:spPr>
          <a:xfrm>
            <a:off x="1310209" y="4693930"/>
            <a:ext cx="3657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N E U R A L   N E T W O R K</a:t>
            </a:r>
            <a:endParaRPr lang="en-US" sz="2000" b="1"/>
          </a:p>
        </p:txBody>
      </p:sp>
      <p:sp>
        <p:nvSpPr>
          <p:cNvPr id="11" name="Rectangle 10"/>
          <p:cNvSpPr/>
          <p:nvPr/>
        </p:nvSpPr>
        <p:spPr>
          <a:xfrm rot="21366449">
            <a:off x="825698" y="3668487"/>
            <a:ext cx="3657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D E C I S I O N   T R E E   </a:t>
            </a:r>
            <a:endParaRPr lang="en-US" sz="2000" b="1"/>
          </a:p>
        </p:txBody>
      </p:sp>
      <p:sp>
        <p:nvSpPr>
          <p:cNvPr id="12" name="Rectangle 11"/>
          <p:cNvSpPr/>
          <p:nvPr/>
        </p:nvSpPr>
        <p:spPr>
          <a:xfrm>
            <a:off x="4734478" y="3351901"/>
            <a:ext cx="3657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L I N E A R   R E G R E S S I O N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34307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5C5F44-8986-4F7B-878B-D1050AC44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KRITERIA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DFC035-C3E7-4158-8043-C4F53D3E2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17638"/>
            <a:ext cx="8458200" cy="470852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mtClean="0"/>
              <a:t>Menggunakan data yang sudah diberi label</a:t>
            </a:r>
          </a:p>
          <a:p>
            <a:pPr>
              <a:buFontTx/>
              <a:buChar char="-"/>
            </a:pPr>
            <a:r>
              <a:rPr lang="en-US" smtClean="0"/>
              <a:t>Membangun model prediksi berdasarkan </a:t>
            </a:r>
          </a:p>
          <a:p>
            <a:pPr marL="0" indent="0">
              <a:buNone/>
            </a:pPr>
            <a:r>
              <a:rPr lang="en-US" smtClean="0"/>
              <a:t>    data latih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84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Arrow 12"/>
          <p:cNvSpPr/>
          <p:nvPr/>
        </p:nvSpPr>
        <p:spPr>
          <a:xfrm rot="5400000">
            <a:off x="4726717" y="2760124"/>
            <a:ext cx="990600" cy="647700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5400000">
            <a:off x="4726717" y="4591050"/>
            <a:ext cx="990600" cy="6477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248400" y="5414507"/>
            <a:ext cx="990600" cy="6477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5C5F44-8986-4F7B-878B-D1050AC4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0571"/>
            <a:ext cx="8229600" cy="1143000"/>
          </a:xfrm>
        </p:spPr>
        <p:txBody>
          <a:bodyPr/>
          <a:lstStyle/>
          <a:p>
            <a:r>
              <a:rPr lang="en-US" b="1" smtClean="0"/>
              <a:t>SUPERVISED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606845" y="2133600"/>
            <a:ext cx="2057400" cy="3429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/>
          </a:p>
        </p:txBody>
      </p:sp>
      <p:sp>
        <p:nvSpPr>
          <p:cNvPr id="6" name="Right Arrow 5"/>
          <p:cNvSpPr/>
          <p:nvPr/>
        </p:nvSpPr>
        <p:spPr>
          <a:xfrm rot="19556615">
            <a:off x="2989691" y="2494125"/>
            <a:ext cx="990600" cy="6477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6845" y="2126485"/>
            <a:ext cx="2057400" cy="206681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/>
              <a:t>Training Data</a:t>
            </a:r>
            <a:endParaRPr lang="en-US" sz="2800" b="1"/>
          </a:p>
        </p:txBody>
      </p:sp>
      <p:sp>
        <p:nvSpPr>
          <p:cNvPr id="9" name="Rectangle 8"/>
          <p:cNvSpPr/>
          <p:nvPr/>
        </p:nvSpPr>
        <p:spPr>
          <a:xfrm>
            <a:off x="606845" y="4186180"/>
            <a:ext cx="2057400" cy="13906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/>
              <a:t>Testing </a:t>
            </a:r>
          </a:p>
          <a:p>
            <a:pPr algn="ctr"/>
            <a:r>
              <a:rPr lang="en-US" sz="2800" b="1" smtClean="0"/>
              <a:t>Data</a:t>
            </a:r>
            <a:endParaRPr lang="en-US" sz="2800" b="1"/>
          </a:p>
        </p:txBody>
      </p:sp>
      <p:sp>
        <p:nvSpPr>
          <p:cNvPr id="10" name="Right Arrow 9"/>
          <p:cNvSpPr/>
          <p:nvPr/>
        </p:nvSpPr>
        <p:spPr>
          <a:xfrm rot="2131141">
            <a:off x="3011659" y="4863788"/>
            <a:ext cx="990600" cy="6477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038599" y="1812329"/>
            <a:ext cx="2438400" cy="776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Learning</a:t>
            </a:r>
            <a:endParaRPr lang="en-US" sz="3200" b="1"/>
          </a:p>
        </p:txBody>
      </p:sp>
      <p:sp>
        <p:nvSpPr>
          <p:cNvPr id="12" name="Oval 11"/>
          <p:cNvSpPr/>
          <p:nvPr/>
        </p:nvSpPr>
        <p:spPr>
          <a:xfrm>
            <a:off x="4038599" y="5421581"/>
            <a:ext cx="2438400" cy="7506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Testing</a:t>
            </a:r>
            <a:endParaRPr lang="en-US" sz="3200" b="1"/>
          </a:p>
        </p:txBody>
      </p:sp>
      <p:sp>
        <p:nvSpPr>
          <p:cNvPr id="15" name="Rectangle 14"/>
          <p:cNvSpPr/>
          <p:nvPr/>
        </p:nvSpPr>
        <p:spPr>
          <a:xfrm>
            <a:off x="4076699" y="3567055"/>
            <a:ext cx="2362199" cy="852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/>
              <a:t>Prediction Model</a:t>
            </a:r>
            <a:endParaRPr lang="en-US" sz="2400" b="1"/>
          </a:p>
        </p:txBody>
      </p:sp>
      <p:sp>
        <p:nvSpPr>
          <p:cNvPr id="17" name="Rectangle 16"/>
          <p:cNvSpPr/>
          <p:nvPr/>
        </p:nvSpPr>
        <p:spPr>
          <a:xfrm>
            <a:off x="7276923" y="5319655"/>
            <a:ext cx="1409878" cy="852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/>
              <a:t>Class Target</a:t>
            </a:r>
            <a:endParaRPr lang="en-US" sz="2400" b="1"/>
          </a:p>
        </p:txBody>
      </p:sp>
      <p:sp>
        <p:nvSpPr>
          <p:cNvPr id="19" name="TextBox 18"/>
          <p:cNvSpPr txBox="1"/>
          <p:nvPr/>
        </p:nvSpPr>
        <p:spPr>
          <a:xfrm flipH="1">
            <a:off x="629704" y="1302603"/>
            <a:ext cx="20116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L A B E L L E D</a:t>
            </a:r>
          </a:p>
          <a:p>
            <a:pPr algn="ctr"/>
            <a:r>
              <a:rPr lang="en-US" sz="2400" b="1" smtClean="0"/>
              <a:t>D A T A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235658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5C5F44-8986-4F7B-878B-D1050AC4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5875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smtClean="0">
                <a:solidFill>
                  <a:srgbClr val="C00000"/>
                </a:solidFill>
              </a:rPr>
              <a:t>SUPERVISED</a:t>
            </a:r>
            <a:br>
              <a:rPr lang="en-US" b="1" smtClean="0">
                <a:solidFill>
                  <a:srgbClr val="C00000"/>
                </a:solidFill>
              </a:rPr>
            </a:br>
            <a:r>
              <a:rPr lang="en-US" i="1" smtClean="0">
                <a:solidFill>
                  <a:srgbClr val="C00000"/>
                </a:solidFill>
              </a:rPr>
              <a:t>kategori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9516" y="3736834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>
          <a:xfrm>
            <a:off x="1451916" y="4752153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/>
              <a:t>a</a:t>
            </a:r>
            <a:endParaRPr lang="en-US" sz="5400" b="1"/>
          </a:p>
        </p:txBody>
      </p:sp>
      <p:sp>
        <p:nvSpPr>
          <p:cNvPr id="8" name="Rectangle 7"/>
          <p:cNvSpPr/>
          <p:nvPr/>
        </p:nvSpPr>
        <p:spPr>
          <a:xfrm>
            <a:off x="2355430" y="5150106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Bahnschrift" panose="020B0502040204020203" pitchFamily="34" charset="0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>
          <a:xfrm>
            <a:off x="3106544" y="4268668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Harrington" panose="04040505050A02020702" pitchFamily="82" charset="0"/>
              </a:rPr>
              <a:t>a</a:t>
            </a:r>
            <a:endParaRPr lang="en-US" sz="5400" b="1">
              <a:latin typeface="Harrington" panose="04040505050A02020702" pitchFamily="82" charset="0"/>
            </a:endParaRPr>
          </a:p>
        </p:txBody>
      </p:sp>
      <p:sp>
        <p:nvSpPr>
          <p:cNvPr id="12" name="Rectangle 11"/>
          <p:cNvSpPr/>
          <p:nvPr/>
        </p:nvSpPr>
        <p:spPr>
          <a:xfrm rot="20431665">
            <a:off x="3145498" y="5322177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Arial" panose="020B0604020202020204" pitchFamily="34" charset="0"/>
                <a:ea typeface="Andika" panose="02000000000000000000" pitchFamily="2" charset="0"/>
                <a:cs typeface="Arial" panose="020B0604020202020204" pitchFamily="34" charset="0"/>
              </a:rPr>
              <a:t>c</a:t>
            </a:r>
            <a:endParaRPr lang="en-US" sz="5400" b="1">
              <a:latin typeface="Arial" panose="020B0604020202020204" pitchFamily="34" charset="0"/>
              <a:ea typeface="Andika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 rot="20431665">
            <a:off x="1517165" y="5572998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Bahnschrift" panose="020B0502040204020203" pitchFamily="34" charset="0"/>
              </a:rPr>
              <a:t>c</a:t>
            </a:r>
            <a:endParaRPr lang="en-US" sz="5400" b="1">
              <a:latin typeface="Bahnschrift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 rot="2152984">
            <a:off x="2313513" y="3821014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Harrington" panose="04040505050A02020702" pitchFamily="82" charset="0"/>
              </a:rPr>
              <a:t>c</a:t>
            </a:r>
            <a:endParaRPr lang="en-US" sz="5400" b="1">
              <a:latin typeface="Harrington" panose="04040505050A02020702" pitchFamily="82" charset="0"/>
            </a:endParaRPr>
          </a:p>
        </p:txBody>
      </p:sp>
      <p:sp>
        <p:nvSpPr>
          <p:cNvPr id="16" name="Rectangle 15"/>
          <p:cNvSpPr/>
          <p:nvPr/>
        </p:nvSpPr>
        <p:spPr>
          <a:xfrm rot="20431665">
            <a:off x="2005987" y="4421498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Calisto MT" panose="02040603050505030304" pitchFamily="18" charset="0"/>
              </a:rPr>
              <a:t>c</a:t>
            </a:r>
            <a:endParaRPr lang="en-US" sz="5400" b="1">
              <a:latin typeface="Calisto MT" panose="02040603050505030304" pitchFamily="18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4159057" y="3154987"/>
            <a:ext cx="990600" cy="6477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295400" y="964237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Arial" panose="020B0604020202020204" pitchFamily="34" charset="0"/>
                <a:ea typeface="Andika" panose="02000000000000000000" pitchFamily="2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295400" y="2488237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Calisto MT" panose="02040603050505030304" pitchFamily="18" charset="0"/>
              </a:rPr>
              <a:t>a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295400" y="1726237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18049" y="193844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/>
              <a:t>c</a:t>
            </a:r>
            <a:endParaRPr lang="en-US" sz="5400" b="1"/>
          </a:p>
        </p:txBody>
      </p:sp>
      <p:sp>
        <p:nvSpPr>
          <p:cNvPr id="40" name="Rectangle 39"/>
          <p:cNvSpPr/>
          <p:nvPr/>
        </p:nvSpPr>
        <p:spPr>
          <a:xfrm>
            <a:off x="1981200" y="972630"/>
            <a:ext cx="6096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latin typeface="Times New Roman" panose="02020603050405020304" pitchFamily="18" charset="0"/>
                <a:ea typeface="Andika" panose="02000000000000000000" pitchFamily="2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81200" y="2496630"/>
            <a:ext cx="6096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981200" y="1734630"/>
            <a:ext cx="6096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003849" y="202237"/>
            <a:ext cx="6096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1240751" y="3478837"/>
            <a:ext cx="2475393" cy="0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443060" y="4163604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443060" y="4945502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/>
              <a:t>a</a:t>
            </a:r>
            <a:endParaRPr lang="en-US" sz="5400" b="1"/>
          </a:p>
        </p:txBody>
      </p:sp>
      <p:sp>
        <p:nvSpPr>
          <p:cNvPr id="48" name="Rectangle 47"/>
          <p:cNvSpPr/>
          <p:nvPr/>
        </p:nvSpPr>
        <p:spPr>
          <a:xfrm>
            <a:off x="7443060" y="3402963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Bahnschrift" panose="020B0502040204020203" pitchFamily="34" charset="0"/>
              </a:rPr>
              <a:t>a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443060" y="2621664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Harrington" panose="04040505050A02020702" pitchFamily="82" charset="0"/>
              </a:rPr>
              <a:t>a</a:t>
            </a:r>
            <a:endParaRPr lang="en-US" sz="5400" b="1">
              <a:latin typeface="Harrington" panose="04040505050A02020702" pitchFamily="8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522671" y="3396863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Arial" panose="020B0604020202020204" pitchFamily="34" charset="0"/>
                <a:ea typeface="Andika" panose="02000000000000000000" pitchFamily="2" charset="0"/>
                <a:cs typeface="Arial" panose="020B0604020202020204" pitchFamily="34" charset="0"/>
              </a:rPr>
              <a:t>c</a:t>
            </a:r>
            <a:endParaRPr lang="en-US" sz="5400" b="1">
              <a:latin typeface="Arial" panose="020B0604020202020204" pitchFamily="34" charset="0"/>
              <a:ea typeface="Andika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522671" y="4180397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Bahnschrift" panose="020B0502040204020203" pitchFamily="34" charset="0"/>
              </a:rPr>
              <a:t>c</a:t>
            </a:r>
            <a:endParaRPr lang="en-US" sz="5400" b="1">
              <a:latin typeface="Bahnschrift" panose="020B0502040204020203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522671" y="2619783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Harrington" panose="04040505050A02020702" pitchFamily="82" charset="0"/>
              </a:rPr>
              <a:t>c</a:t>
            </a:r>
            <a:endParaRPr lang="en-US" sz="5400" b="1">
              <a:latin typeface="Harrington" panose="04040505050A02020702" pitchFamily="8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522671" y="4945502"/>
            <a:ext cx="6096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Calisto MT" panose="02040603050505030304" pitchFamily="18" charset="0"/>
              </a:rPr>
              <a:t>c</a:t>
            </a:r>
            <a:endParaRPr lang="en-US" sz="5400" b="1">
              <a:latin typeface="Calisto MT" panose="0204060305050503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240893" y="4171102"/>
            <a:ext cx="60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240893" y="4953000"/>
            <a:ext cx="60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5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240893" y="3410461"/>
            <a:ext cx="60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7" name="Rectangle 56"/>
          <p:cNvSpPr/>
          <p:nvPr/>
        </p:nvSpPr>
        <p:spPr>
          <a:xfrm>
            <a:off x="8240893" y="2629162"/>
            <a:ext cx="60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5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320504" y="3404361"/>
            <a:ext cx="60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smtClean="0">
                <a:latin typeface="Times New Roman" panose="02020603050405020304" pitchFamily="18" charset="0"/>
                <a:ea typeface="Andika" panose="02000000000000000000" pitchFamily="2" charset="0"/>
                <a:cs typeface="Times New Roman" panose="02020603050405020304" pitchFamily="18" charset="0"/>
              </a:rPr>
              <a:t>c</a:t>
            </a:r>
            <a:endParaRPr lang="en-US" sz="5400">
              <a:latin typeface="Times New Roman" panose="02020603050405020304" pitchFamily="18" charset="0"/>
              <a:ea typeface="Andika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320504" y="4187895"/>
            <a:ext cx="60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320504" y="2627281"/>
            <a:ext cx="60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320504" y="4953000"/>
            <a:ext cx="60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90156" y="0"/>
            <a:ext cx="609600" cy="354044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3600" b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a t a   l a t i h</a:t>
            </a:r>
            <a:endParaRPr lang="en-US" sz="3600" b="1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66587" y="3783636"/>
            <a:ext cx="609600" cy="27295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a t a   u j i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 rot="5400000">
            <a:off x="5578622" y="1129950"/>
            <a:ext cx="609600" cy="216564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3200" b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kelas c</a:t>
            </a:r>
            <a:endParaRPr lang="en-US" sz="3200" b="1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 rot="5400000">
            <a:off x="7539071" y="1123305"/>
            <a:ext cx="609600" cy="216564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32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kelas a</a:t>
            </a:r>
            <a:endParaRPr lang="en-US" sz="32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 rot="5400000">
            <a:off x="6661444" y="5173522"/>
            <a:ext cx="609600" cy="19973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a r g e t</a:t>
            </a:r>
            <a:endParaRPr lang="en-US" sz="36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15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44" grpId="0" animBg="1"/>
      <p:bldP spid="62" grpId="0" animBg="1"/>
      <p:bldP spid="63" grpId="0" animBg="1"/>
      <p:bldP spid="64" grpId="0" animBg="1"/>
      <p:bldP spid="6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8142</TotalTime>
  <Words>1478</Words>
  <Application>Microsoft Office PowerPoint</Application>
  <PresentationFormat>On-screen Show (4:3)</PresentationFormat>
  <Paragraphs>747</Paragraphs>
  <Slides>42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8" baseType="lpstr">
      <vt:lpstr>Andika</vt:lpstr>
      <vt:lpstr>Arabic Typesetting</vt:lpstr>
      <vt:lpstr>Arial</vt:lpstr>
      <vt:lpstr>Arial Black</vt:lpstr>
      <vt:lpstr>Arial Rounded MT Bold</vt:lpstr>
      <vt:lpstr>Bahnschrift</vt:lpstr>
      <vt:lpstr>Calibri</vt:lpstr>
      <vt:lpstr>Calisto MT</vt:lpstr>
      <vt:lpstr>Cambria Math</vt:lpstr>
      <vt:lpstr>Harrington</vt:lpstr>
      <vt:lpstr>Kozuka Gothic Pro H</vt:lpstr>
      <vt:lpstr>Segoe Print</vt:lpstr>
      <vt:lpstr>Segoe Script</vt:lpstr>
      <vt:lpstr>Times New Roman</vt:lpstr>
      <vt:lpstr>Wingdings</vt:lpstr>
      <vt:lpstr>Office Theme</vt:lpstr>
      <vt:lpstr>MATERI PERKULIAHAN MACHINE LEARNING</vt:lpstr>
      <vt:lpstr>PowerPoint Presentation</vt:lpstr>
      <vt:lpstr>M E T O D E  P E M B E L A J A R A N </vt:lpstr>
      <vt:lpstr>METODE</vt:lpstr>
      <vt:lpstr>S U P E R V I S E D</vt:lpstr>
      <vt:lpstr>SUPERVISED</vt:lpstr>
      <vt:lpstr>KRITERIA</vt:lpstr>
      <vt:lpstr>SUPERVISED</vt:lpstr>
      <vt:lpstr>SUPERVISED kategori</vt:lpstr>
      <vt:lpstr>SUPERVISED regresi</vt:lpstr>
      <vt:lpstr>CONTOH : K-NEAREST NEIGHBORS</vt:lpstr>
      <vt:lpstr>PowerPoint Presentation</vt:lpstr>
      <vt:lpstr>PowerPoint Presentation</vt:lpstr>
      <vt:lpstr>Ukuran Jarak</vt:lpstr>
      <vt:lpstr>PowerPoint Presentation</vt:lpstr>
      <vt:lpstr>Algoritma</vt:lpstr>
      <vt:lpstr>Contoh 1</vt:lpstr>
      <vt:lpstr>Contoh 1</vt:lpstr>
      <vt:lpstr>Contoh 1</vt:lpstr>
      <vt:lpstr>Contoh 1</vt:lpstr>
      <vt:lpstr>Contoh 1</vt:lpstr>
      <vt:lpstr>Algoritma</vt:lpstr>
      <vt:lpstr>Algoritma</vt:lpstr>
      <vt:lpstr>Latihan</vt:lpstr>
      <vt:lpstr>U N S U P E R V I S E D</vt:lpstr>
      <vt:lpstr>UNSUPERVISED</vt:lpstr>
      <vt:lpstr>KRITERIA</vt:lpstr>
      <vt:lpstr>UNSUPERVISED</vt:lpstr>
      <vt:lpstr>UNSUPERVISED</vt:lpstr>
      <vt:lpstr>CONTOH : K-MEANS</vt:lpstr>
      <vt:lpstr>PowerPoint Presentation</vt:lpstr>
      <vt:lpstr>Algoritma</vt:lpstr>
      <vt:lpstr>Contoh 1</vt:lpstr>
      <vt:lpstr>Algoritma</vt:lpstr>
      <vt:lpstr>Algoritma</vt:lpstr>
      <vt:lpstr>Algoritma</vt:lpstr>
      <vt:lpstr>Algoritma</vt:lpstr>
      <vt:lpstr>Algoritma</vt:lpstr>
      <vt:lpstr>Algoritma</vt:lpstr>
      <vt:lpstr>Algoritma</vt:lpstr>
      <vt:lpstr>Algoritma</vt:lpstr>
      <vt:lpstr>TUGAS KELOMPOK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680</cp:revision>
  <dcterms:created xsi:type="dcterms:W3CDTF">2012-02-22T14:18:32Z</dcterms:created>
  <dcterms:modified xsi:type="dcterms:W3CDTF">2019-10-26T06:07:40Z</dcterms:modified>
</cp:coreProperties>
</file>