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59" r:id="rId14"/>
    <p:sldId id="260" r:id="rId15"/>
    <p:sldId id="25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90" autoAdjust="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9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9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8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2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7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1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7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6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30EC-1446-4AEC-A66D-ECABDDD503C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8157B-6735-4DF9-9660-F74BCA52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pic>
        <p:nvPicPr>
          <p:cNvPr id="5" name="Picture 2" descr="http://www.singaporestocks.com.sg/wp-content/uploads/2010/12/why-invest-in-stoc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0"/>
            <a:ext cx="8903681" cy="6019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1295400"/>
            <a:ext cx="8077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ALOKASI ASET INVESTASI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58018" y="5486400"/>
            <a:ext cx="7827963" cy="685801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lgerian" pitchFamily="82" charset="0"/>
              </a:rPr>
              <a:t>Magister DESAIN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1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ALOKASI ASET</a:t>
            </a:r>
            <a:endParaRPr lang="id-ID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Alokasi aset adalah membagi aset yang dimiliki ke berbagai instrumen investasi.</a:t>
            </a:r>
          </a:p>
          <a:p>
            <a:pPr algn="l"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Faktor yang perlu dipertimbangkan pada alokasi aset: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id-ID" sz="2400" dirty="0" smtClean="0">
                <a:solidFill>
                  <a:schemeClr val="tx1"/>
                </a:solidFill>
              </a:rPr>
              <a:t>- Toleransi dari pemilik dana.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	- Umur dikaitkan dengan resiko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	- Perioda investasi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PROFIL RESIKO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2954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Ukur profil resiko Anda dgn instrument yang ada, contoh: </a:t>
            </a:r>
            <a:r>
              <a:rPr lang="id-ID" sz="1800" dirty="0" smtClean="0">
                <a:solidFill>
                  <a:schemeClr val="tx1"/>
                </a:solidFill>
              </a:rPr>
              <a:t>https://www.apps.asiapacific.hsbc.com/1/2/imo2/risk-profiling-questionaire</a:t>
            </a:r>
          </a:p>
          <a:p>
            <a:pPr>
              <a:defRPr/>
            </a:pPr>
            <a:r>
              <a:rPr lang="id-ID" sz="2800" dirty="0" smtClean="0">
                <a:solidFill>
                  <a:schemeClr val="tx1"/>
                </a:solidFill>
              </a:rPr>
              <a:t>Alokasikan investasi berdasar profil resiko, Contoh:</a:t>
            </a:r>
          </a:p>
          <a:p>
            <a:pPr>
              <a:defRPr/>
            </a:pP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272828"/>
              </p:ext>
            </p:extLst>
          </p:nvPr>
        </p:nvGraphicFramePr>
        <p:xfrm>
          <a:off x="1182619" y="2743200"/>
          <a:ext cx="6705600" cy="305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495352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Profil Resiko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Pasar Uang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Obligasi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Saham</a:t>
                      </a:r>
                      <a:endParaRPr lang="id-ID" sz="1800" dirty="0"/>
                    </a:p>
                  </a:txBody>
                  <a:tcPr marT="45725" marB="45725"/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Investor Defensif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10%</a:t>
                      </a:r>
                      <a:endParaRPr lang="id-ID" sz="1800" dirty="0"/>
                    </a:p>
                  </a:txBody>
                  <a:tcPr marT="45725" marB="45725"/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Investor Konservatif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30%</a:t>
                      </a:r>
                      <a:endParaRPr lang="id-ID" sz="1800" dirty="0"/>
                    </a:p>
                  </a:txBody>
                  <a:tcPr marT="45725" marB="45725"/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Investor Moderat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50%</a:t>
                      </a:r>
                      <a:endParaRPr lang="id-ID" sz="1800" dirty="0"/>
                    </a:p>
                  </a:txBody>
                  <a:tcPr marT="45725" marB="45725"/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Investor Agresif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20%</a:t>
                      </a:r>
                      <a:endParaRPr lang="id-ID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70%</a:t>
                      </a:r>
                      <a:endParaRPr lang="id-ID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ALOKASI ASET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417638"/>
            <a:ext cx="77724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7C80"/>
              </a:buClr>
              <a:buSzPct val="150000"/>
              <a:buFont typeface="Wingdings" pitchFamily="2" charset="2"/>
              <a:buChar char="§"/>
              <a:defRPr/>
            </a:pPr>
            <a:r>
              <a:rPr kumimoji="1" lang="id-ID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Alokasi aset berdasarkan usia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067249"/>
              </p:ext>
            </p:extLst>
          </p:nvPr>
        </p:nvGraphicFramePr>
        <p:xfrm>
          <a:off x="457200" y="2133596"/>
          <a:ext cx="8382000" cy="3808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380819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UMUR</a:t>
                      </a:r>
                      <a:endParaRPr lang="id-ID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BERANI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KONSE</a:t>
                      </a:r>
                      <a:r>
                        <a:rPr lang="en-US" dirty="0" smtClean="0"/>
                        <a:t>R</a:t>
                      </a:r>
                      <a:r>
                        <a:rPr lang="id-ID" dirty="0" smtClean="0"/>
                        <a:t>VATIF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0819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Tumbuh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Tumbuh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Tumbuh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0819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Aman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Sedang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Cepat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Aman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Sedang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Cepat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Aman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Sedang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Cepat</a:t>
                      </a:r>
                      <a:endParaRPr lang="id-ID" sz="1400" dirty="0"/>
                    </a:p>
                  </a:txBody>
                  <a:tcPr/>
                </a:tc>
              </a:tr>
              <a:tr h="380819">
                <a:tc>
                  <a:txBody>
                    <a:bodyPr/>
                    <a:lstStyle/>
                    <a:p>
                      <a:r>
                        <a:rPr lang="id-ID" dirty="0" smtClean="0"/>
                        <a:t>20-30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</a:tr>
              <a:tr h="380819">
                <a:tc>
                  <a:txBody>
                    <a:bodyPr/>
                    <a:lstStyle/>
                    <a:p>
                      <a:r>
                        <a:rPr lang="id-ID" dirty="0" smtClean="0"/>
                        <a:t>30-40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25%</a:t>
                      </a:r>
                      <a:endParaRPr lang="id-ID" sz="1600" dirty="0"/>
                    </a:p>
                  </a:txBody>
                  <a:tcPr/>
                </a:tc>
              </a:tr>
              <a:tr h="380819">
                <a:tc>
                  <a:txBody>
                    <a:bodyPr/>
                    <a:lstStyle/>
                    <a:p>
                      <a:r>
                        <a:rPr lang="id-ID" dirty="0" smtClean="0"/>
                        <a:t>40-50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20%</a:t>
                      </a:r>
                      <a:endParaRPr lang="id-ID" sz="1600" dirty="0"/>
                    </a:p>
                  </a:txBody>
                  <a:tcPr/>
                </a:tc>
              </a:tr>
              <a:tr h="380819">
                <a:tc>
                  <a:txBody>
                    <a:bodyPr/>
                    <a:lstStyle/>
                    <a:p>
                      <a:r>
                        <a:rPr lang="id-ID" dirty="0" smtClean="0"/>
                        <a:t>50-90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70%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15%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15%</a:t>
                      </a:r>
                      <a:endParaRPr lang="id-ID" sz="1600" dirty="0"/>
                    </a:p>
                  </a:txBody>
                  <a:tcPr/>
                </a:tc>
              </a:tr>
              <a:tr h="380819">
                <a:tc gridSpan="10">
                  <a:txBody>
                    <a:bodyPr/>
                    <a:lstStyle/>
                    <a:p>
                      <a:r>
                        <a:rPr lang="id-ID" dirty="0" smtClean="0"/>
                        <a:t>Aman = Bunga atau hasil kurang dari 15%, kepastian 95%-100 %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380819">
                <a:tc gridSpan="10">
                  <a:txBody>
                    <a:bodyPr/>
                    <a:lstStyle/>
                    <a:p>
                      <a:r>
                        <a:rPr lang="id-ID" dirty="0" smtClean="0"/>
                        <a:t>Sedang = Bunga atau hasil antara 15-100%, kepastian 50%-95%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380819">
                <a:tc gridSpan="10">
                  <a:txBody>
                    <a:bodyPr/>
                    <a:lstStyle/>
                    <a:p>
                      <a:r>
                        <a:rPr lang="id-ID" dirty="0" smtClean="0"/>
                        <a:t>Tinggi = Bunga atau hasil diatas 100%, kepastian dibawah 50%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4572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Contoh Alokasi Dana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71386"/>
              </p:ext>
            </p:extLst>
          </p:nvPr>
        </p:nvGraphicFramePr>
        <p:xfrm>
          <a:off x="0" y="1752600"/>
          <a:ext cx="9144000" cy="393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906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772693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Jenis Investor</a:t>
                      </a:r>
                      <a:endParaRPr lang="id-ID" sz="1600" dirty="0"/>
                    </a:p>
                  </a:txBody>
                  <a:tcPr marT="45718" marB="45718"/>
                </a:tc>
                <a:tc gridSpan="6">
                  <a:txBody>
                    <a:bodyPr/>
                    <a:lstStyle/>
                    <a:p>
                      <a:r>
                        <a:rPr lang="id-ID" sz="1600" dirty="0" smtClean="0"/>
                        <a:t>Contoh Alokasi Dana Rp 2 juta</a:t>
                      </a:r>
                      <a:r>
                        <a:rPr lang="id-ID" sz="1600" baseline="0" dirty="0" smtClean="0"/>
                        <a:t> pada Jenis Instrumen Investasi</a:t>
                      </a:r>
                      <a:endParaRPr lang="id-ID" sz="1600" dirty="0"/>
                    </a:p>
                  </a:txBody>
                  <a:tcPr marT="45718" marB="45718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Total Investasi</a:t>
                      </a:r>
                      <a:endParaRPr lang="id-ID" sz="1600" dirty="0"/>
                    </a:p>
                  </a:txBody>
                  <a:tcPr marT="45718" marB="45718"/>
                </a:tc>
              </a:tr>
              <a:tr h="633179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 marT="45718" marB="4571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Deposito/Pasar Uang</a:t>
                      </a:r>
                      <a:endParaRPr lang="id-ID" sz="1600" dirty="0"/>
                    </a:p>
                  </a:txBody>
                  <a:tcPr marT="45718" marB="45718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Obligasi</a:t>
                      </a:r>
                      <a:endParaRPr lang="id-ID" sz="1600" dirty="0"/>
                    </a:p>
                  </a:txBody>
                  <a:tcPr marT="45718" marB="45718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Saham</a:t>
                      </a:r>
                      <a:endParaRPr lang="id-ID" sz="1600" dirty="0"/>
                    </a:p>
                  </a:txBody>
                  <a:tcPr marT="45718" marB="45718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 marT="45718" marB="45718"/>
                </a:tc>
              </a:tr>
              <a:tr h="633179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Alokasi (%)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Dana (Rp)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Alokasi (%)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Dana (Rp)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Alokasi (%)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Dana (Rp)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(Rp)</a:t>
                      </a:r>
                      <a:endParaRPr lang="id-ID" sz="1600" dirty="0"/>
                    </a:p>
                  </a:txBody>
                  <a:tcPr marT="45718" marB="45718"/>
                </a:tc>
              </a:tr>
              <a:tr h="633179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Konservatif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1,600,000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10%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10%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2,000,000</a:t>
                      </a:r>
                      <a:endParaRPr lang="id-ID" sz="1600" dirty="0"/>
                    </a:p>
                  </a:txBody>
                  <a:tcPr marT="45718" marB="45718"/>
                </a:tc>
              </a:tr>
              <a:tr h="633179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Moderat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1,200,000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20%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20%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2,000,000</a:t>
                      </a:r>
                      <a:endParaRPr lang="id-ID" sz="1600" dirty="0"/>
                    </a:p>
                  </a:txBody>
                  <a:tcPr marT="45718" marB="45718"/>
                </a:tc>
              </a:tr>
              <a:tr h="633179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Agresif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30%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50%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1,000,000</a:t>
                      </a:r>
                      <a:endParaRPr lang="id-ID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2,000,000</a:t>
                      </a:r>
                      <a:endParaRPr lang="id-ID" sz="16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457200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600" smtClean="0"/>
              <a:t>TINGKAT PENGEMBALIAN &amp; RESIKO</a:t>
            </a:r>
            <a:endParaRPr lang="id-ID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81200"/>
            <a:ext cx="77724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dirty="0" smtClean="0">
                <a:solidFill>
                  <a:srgbClr val="FF0000"/>
                </a:solidFill>
              </a:rPr>
              <a:t>Pertimbangkan: </a:t>
            </a:r>
            <a:r>
              <a:rPr lang="id-ID" dirty="0" smtClean="0">
                <a:solidFill>
                  <a:schemeClr val="tx1"/>
                </a:solidFill>
              </a:rPr>
              <a:t>Warren Buffet sebagai salah seorang investor paling canggih di dunia hanya mendapatkan rata-rata 23% profit per tahun selama 30 tahun.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2286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000" smtClean="0"/>
              <a:t>Tingkat Pengembalian &amp; Resiko</a:t>
            </a:r>
            <a:endParaRPr lang="id-ID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26115"/>
              </p:ext>
            </p:extLst>
          </p:nvPr>
        </p:nvGraphicFramePr>
        <p:xfrm>
          <a:off x="381000" y="914400"/>
          <a:ext cx="8305800" cy="516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590800"/>
                <a:gridCol w="1066800"/>
                <a:gridCol w="1066800"/>
                <a:gridCol w="2971800"/>
              </a:tblGrid>
              <a:tr h="68913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Produk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Resiko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Potensi Return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Jangka Waktu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8913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Tabungan, Deposito, Reksadana Pasar Uang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Pendek (di bawah 1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8913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ORI, Reksadana Pendapatan Tetap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1 sampai</a:t>
                      </a:r>
                      <a:r>
                        <a:rPr lang="id-ID" sz="1800" baseline="0" dirty="0" smtClean="0"/>
                        <a:t>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8913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Reksadana Campuran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(antara 5-8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8913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Saham, Reksadana Saham (utk investasi)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(di atas 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558284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 untuk trading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Di bawah 1 bulan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47105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Tanah, Ruko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 (di atas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89133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7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Emas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2 sampai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pic>
        <p:nvPicPr>
          <p:cNvPr id="3" name="Picture 2" descr="http://insidetradellc.com/wp-content/uploads/2009/10/accounts-forex-managed-trader-investment-fx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943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435502"/>
            <a:ext cx="8828058" cy="32316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Journey of a thousand miles</a:t>
            </a: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Must begin with a single step </a:t>
            </a:r>
          </a:p>
          <a:p>
            <a:pPr algn="ctr"/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Chinese </a:t>
            </a:r>
            <a:r>
              <a:rPr lang="en-US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Proverb</a:t>
            </a:r>
            <a:endParaRPr lang="id-ID" sz="2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id-ID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id-ID" sz="2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2932" y="5020270"/>
            <a:ext cx="3822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635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pic>
        <p:nvPicPr>
          <p:cNvPr id="10" name="Picture 2" descr="http://www.oecd.org/vgn/images/portal/cit_731/9/49/47097553Green%20Plant%20and%20globe_compress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107" y="0"/>
            <a:ext cx="9162107" cy="6096000"/>
          </a:xfrm>
          <a:prstGeom prst="rect">
            <a:avLst/>
          </a:prstGeom>
          <a:noFill/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143000"/>
            <a:ext cx="8686800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Bodie, Z., Kane, A., Marcus, A.J., Investment &amp; Portfolio Management, 9th. Ed., Mc. Graw Hill, 2011.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Hirschey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Nofsinger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J., Investment: Analysis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Mc.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Hill,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Graham </a:t>
            </a:r>
            <a:r>
              <a:rPr lang="en-US" sz="2400" dirty="0" smtClean="0"/>
              <a:t>Benyamin, The Intelligent Investor,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Ed., Harper, 2006.</a:t>
            </a:r>
            <a:endParaRPr lang="id-ID" sz="24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Hirt, G.A., Block, S.B., Fundamental of Investment Management, 10th.Ed., Mc. Graw Hill,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Friedson</a:t>
            </a:r>
            <a:r>
              <a:rPr lang="en-US" sz="2400" dirty="0"/>
              <a:t>, M.S., </a:t>
            </a:r>
            <a:r>
              <a:rPr lang="en-US" sz="2400" dirty="0" smtClean="0"/>
              <a:t>How to Be  a Billionaire, John Willey &amp; Sons,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Koch, E.T</a:t>
            </a:r>
            <a:r>
              <a:rPr lang="en-US" sz="2400" dirty="0"/>
              <a:t>;</a:t>
            </a:r>
            <a:r>
              <a:rPr lang="en-US" sz="2400" dirty="0" smtClean="0"/>
              <a:t> Salvo, D., Investing,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, Investing, </a:t>
            </a:r>
            <a:r>
              <a:rPr lang="en-US" sz="2400" dirty="0" err="1" smtClean="0"/>
              <a:t>Prenada</a:t>
            </a:r>
            <a:r>
              <a:rPr lang="en-US" sz="2400" dirty="0" smtClean="0"/>
              <a:t> Media,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Manurung</a:t>
            </a:r>
            <a:r>
              <a:rPr lang="en-US" sz="2400" dirty="0" smtClean="0"/>
              <a:t>, A.H., Wealth Management,: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, </a:t>
            </a:r>
            <a:r>
              <a:rPr lang="en-US" sz="2400" dirty="0" err="1" smtClean="0"/>
              <a:t>Kompas</a:t>
            </a:r>
            <a:r>
              <a:rPr lang="en-US" sz="2400" dirty="0" smtClean="0"/>
              <a:t> Media Nusantara, 2008.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 smtClean="0">
                <a:latin typeface="+mj-lt"/>
                <a:ea typeface="+mj-ea"/>
                <a:cs typeface="+mj-cs"/>
              </a:rPr>
              <a:t>Bacaan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00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dirty="0" smtClean="0"/>
              <a:t>INVESTASI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981200"/>
            <a:ext cx="8153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d-ID" dirty="0" smtClean="0">
                <a:solidFill>
                  <a:schemeClr val="tx1"/>
                </a:solidFill>
              </a:rPr>
              <a:t>Apa tujuan investasi anda?</a:t>
            </a:r>
          </a:p>
          <a:p>
            <a:pPr>
              <a:defRPr/>
            </a:pPr>
            <a:r>
              <a:rPr lang="id-ID" dirty="0" smtClean="0">
                <a:solidFill>
                  <a:schemeClr val="tx1"/>
                </a:solidFill>
              </a:rPr>
              <a:t>Berapa lama jangka waktu investasinya?</a:t>
            </a:r>
          </a:p>
          <a:p>
            <a:pPr>
              <a:defRPr/>
            </a:pPr>
            <a:r>
              <a:rPr lang="id-ID" dirty="0" smtClean="0">
                <a:solidFill>
                  <a:schemeClr val="tx1"/>
                </a:solidFill>
              </a:rPr>
              <a:t>Apa jenis investasi yang sesuai?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latin typeface="Algerian" pitchFamily="82" charset="0"/>
              </a:rPr>
              <a:t>INVESTMENT OBJECTIVES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438400"/>
            <a:ext cx="84582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tx1"/>
                </a:solidFill>
                <a:latin typeface="Berlin Sans FB" pitchFamily="34" charset="0"/>
              </a:rPr>
              <a:t>Investing for retirement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Berlin Sans FB" pitchFamily="34" charset="0"/>
              </a:rPr>
              <a:t>Investing to meet other financial goals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Berlin Sans FB" pitchFamily="34" charset="0"/>
              </a:rPr>
              <a:t>Investing is not a game</a:t>
            </a:r>
            <a:endParaRPr lang="en-US" sz="4000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4572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3600" smtClean="0"/>
              <a:t>PERAMALAN BISNIS &amp; INVESTASI</a:t>
            </a:r>
            <a:endParaRPr lang="id-ID" sz="3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981200"/>
            <a:ext cx="8077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id-ID" dirty="0" smtClean="0">
                <a:solidFill>
                  <a:schemeClr val="tx1"/>
                </a:solidFill>
              </a:rPr>
              <a:t>Prinsip utama investasi adalah bahwa nilai yang ditanamkan harus memberikan hasil pengembalian yang terbaik diantara berbagai alternatif investasi yang ada.</a:t>
            </a:r>
          </a:p>
          <a:p>
            <a:pPr algn="l">
              <a:defRPr/>
            </a:pPr>
            <a:r>
              <a:rPr lang="id-ID" dirty="0" smtClean="0">
                <a:solidFill>
                  <a:schemeClr val="tx1"/>
                </a:solidFill>
              </a:rPr>
              <a:t>Teknik peramalan bisnis dapat dimanfaatkan untuk pengambilan keputusan terhadap investasi yang akan dipilih.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MENGELOLA RESIKO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id-ID" dirty="0" smtClean="0">
                <a:solidFill>
                  <a:schemeClr val="tx1"/>
                </a:solidFill>
              </a:rPr>
              <a:t>Untuk mengurangi tingkat resiko terhadap investasi yang dilakukan, seorang manager ataupun investor yang ‘bijak’ sebaiknya </a:t>
            </a:r>
            <a:r>
              <a:rPr lang="id-ID" b="1" u="sng" dirty="0" smtClean="0">
                <a:solidFill>
                  <a:schemeClr val="tx1"/>
                </a:solidFill>
              </a:rPr>
              <a:t>memahami</a:t>
            </a:r>
            <a:r>
              <a:rPr lang="id-ID" dirty="0" smtClean="0">
                <a:solidFill>
                  <a:schemeClr val="tx1"/>
                </a:solidFill>
              </a:rPr>
              <a:t> instrumen investasi yang akan dia masuki dan </a:t>
            </a:r>
            <a:r>
              <a:rPr lang="id-ID" b="1" u="sng" dirty="0">
                <a:solidFill>
                  <a:schemeClr val="tx1"/>
                </a:solidFill>
              </a:rPr>
              <a:t>m</a:t>
            </a:r>
            <a:r>
              <a:rPr lang="id-ID" b="1" u="sng" dirty="0" smtClean="0">
                <a:solidFill>
                  <a:schemeClr val="tx1"/>
                </a:solidFill>
              </a:rPr>
              <a:t>ampu melakukan analisis </a:t>
            </a:r>
            <a:r>
              <a:rPr lang="id-ID" dirty="0" smtClean="0">
                <a:solidFill>
                  <a:schemeClr val="tx1"/>
                </a:solidFill>
              </a:rPr>
              <a:t>prospek dan resiko dari masing2 instrumen investasi.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mtClean="0"/>
              <a:t>Diversifikasi Tahap I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1600200"/>
            <a:ext cx="8566150" cy="412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8600" y="457200"/>
            <a:ext cx="8382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Diversifikasi Tahap II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447800"/>
            <a:ext cx="844391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" y="0"/>
            <a:ext cx="9064761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981200" y="15240"/>
            <a:ext cx="533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Diversifikasi Tahap III</a:t>
            </a:r>
            <a:endParaRPr kumimoji="0" lang="id-ID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066800"/>
            <a:ext cx="8077200" cy="50593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Memilih yang terbaik pada masing-masing kategori investasi.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Saham: Saham perusahaan apa saja yang sebaiknya dipilih dan kenapa?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Reksadana: reksadana mana sajakah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dibeli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?, dll.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323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745</Words>
  <Application>Microsoft Office PowerPoint</Application>
  <PresentationFormat>On-screen Show (4:3)</PresentationFormat>
  <Paragraphs>207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Reviewer</cp:lastModifiedBy>
  <cp:revision>5</cp:revision>
  <dcterms:created xsi:type="dcterms:W3CDTF">2019-11-14T00:48:16Z</dcterms:created>
  <dcterms:modified xsi:type="dcterms:W3CDTF">2019-11-14T01:33:16Z</dcterms:modified>
</cp:coreProperties>
</file>