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6" r:id="rId11"/>
    <p:sldId id="273" r:id="rId12"/>
    <p:sldId id="265" r:id="rId13"/>
    <p:sldId id="266" r:id="rId14"/>
    <p:sldId id="274" r:id="rId15"/>
    <p:sldId id="267" r:id="rId16"/>
    <p:sldId id="275" r:id="rId17"/>
    <p:sldId id="268" r:id="rId18"/>
    <p:sldId id="269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97583E3-E72C-4784-8281-ECB1CBBB8CDA}" type="datetimeFigureOut">
              <a:rPr lang="id-ID"/>
              <a:pPr>
                <a:defRPr/>
              </a:pPr>
              <a:t>20/11/2016</a:t>
            </a:fld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CD76F80-3A80-4854-8A86-2E1ABC77BC38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9963038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7E7E1-A35B-4BE5-B323-B1307BA68280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19A0B-FE66-4918-88D3-038794FEDAA9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788179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A03172-1612-45B6-90EB-0F7164CE17BC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4FB7A-D281-4868-9B5E-85D4A436EC3B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41645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19AE7-D602-41FE-8B81-9A88E5F49BC2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EBF47-15C1-4664-9D2D-157A20340BB5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187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A9D1744-9D26-4086-AB21-65E30F7FA768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D82F8-8B24-4B88-8A85-C9321E479EAC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1405559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23F34-A5BD-4D28-998E-4B31168F9894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3BAB1-6AFA-4D29-85D1-0725BB960FAD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27691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FC474-60DC-4F2F-8E09-BAF9DA0079D3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22747-8695-4FEA-A51B-018F4F54BA46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22676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01520-D629-4283-A03F-047A5B1F9810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64AE5-EE94-48A9-A4BE-FF5C27AC35D6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89500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171E8-2853-4D28-81DE-1A2142E5731E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A25A8-32AD-482E-9590-E8BB5F655FC7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053768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43A92-AB7C-4F7A-8DAF-8DA0DA922128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24F24-FCC6-4ADD-B29F-F33E2DEAB016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09797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31B47B-000B-4EEA-BFFF-2CD9B9A54737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D5133-5123-47E7-8F9F-49B654F2A88B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80985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00C476D-D104-4AE8-BD98-A5C813054B20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5920052-CC47-4102-BE7B-F78984C799C0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64" r:id="rId2"/>
    <p:sldLayoutId id="2147483872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3" r:id="rId9"/>
    <p:sldLayoutId id="2147483870" r:id="rId10"/>
    <p:sldLayoutId id="21474838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anose="05000000000000000000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keruangan</a:t>
            </a:r>
            <a:endParaRPr lang="en-US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id-ID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</a:t>
            </a:r>
            <a:r>
              <a:rPr lang="en-US" altLang="id-ID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id-ID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difusi</a:t>
            </a:r>
            <a:endParaRPr lang="en-US" altLang="id-ID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40" r="46703" b="13370"/>
          <a:stretch/>
        </p:blipFill>
        <p:spPr>
          <a:xfrm>
            <a:off x="1295400" y="685800"/>
            <a:ext cx="5486400" cy="5882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326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143000"/>
            <a:ext cx="3906838" cy="411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Difusi</a:t>
            </a:r>
            <a:r>
              <a:rPr lang="en-US" dirty="0" smtClean="0"/>
              <a:t> </a:t>
            </a:r>
            <a:r>
              <a:rPr lang="en-US" dirty="0" err="1" smtClean="0"/>
              <a:t>penampungan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Informasi/ materi yang didifusikan meninggalkan daerah yang lama dan berpindah / ditampung di daerah baru</a:t>
            </a:r>
          </a:p>
          <a:p>
            <a:pPr eaLnBrk="1" hangingPunct="1"/>
            <a:r>
              <a:rPr lang="en-US" altLang="id-ID" smtClean="0"/>
              <a:t>Anggota dari populasi pada waktu 1 (w1) berpindah hingga waktu w2</a:t>
            </a:r>
          </a:p>
          <a:p>
            <a:pPr eaLnBrk="1" hangingPunct="1"/>
            <a:r>
              <a:rPr lang="en-US" altLang="id-ID" smtClean="0"/>
              <a:t>Contoh:</a:t>
            </a:r>
          </a:p>
          <a:p>
            <a:pPr lvl="1" eaLnBrk="1" hangingPunct="1"/>
            <a:r>
              <a:rPr lang="en-US" altLang="id-ID" smtClean="0"/>
              <a:t>Perpindahan penduduk</a:t>
            </a:r>
          </a:p>
          <a:p>
            <a:pPr lvl="1" eaLnBrk="1" hangingPunct="1"/>
            <a:r>
              <a:rPr lang="en-US" altLang="id-ID" smtClean="0"/>
              <a:t>Perpindahan epidemi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57200" y="2971800"/>
            <a:ext cx="22860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1143000" y="32766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800" b="1">
                <a:solidFill>
                  <a:srgbClr val="FF0000"/>
                </a:solidFill>
                <a:latin typeface="Century Schoolbook" panose="02040604050505020304" pitchFamily="18" charset="0"/>
              </a:rPr>
              <a:t>w1</a:t>
            </a:r>
          </a:p>
        </p:txBody>
      </p:sp>
      <p:sp>
        <p:nvSpPr>
          <p:cNvPr id="5" name="Oval 4"/>
          <p:cNvSpPr/>
          <p:nvPr/>
        </p:nvSpPr>
        <p:spPr>
          <a:xfrm>
            <a:off x="3200400" y="2209800"/>
            <a:ext cx="22098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4038600" y="25908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800" b="1">
                <a:solidFill>
                  <a:srgbClr val="FF0000"/>
                </a:solidFill>
                <a:latin typeface="Century Schoolbook" panose="02040604050505020304" pitchFamily="18" charset="0"/>
              </a:rPr>
              <a:t>w2</a:t>
            </a:r>
          </a:p>
        </p:txBody>
      </p:sp>
      <p:sp>
        <p:nvSpPr>
          <p:cNvPr id="8" name="Oval 7"/>
          <p:cNvSpPr/>
          <p:nvPr/>
        </p:nvSpPr>
        <p:spPr>
          <a:xfrm>
            <a:off x="5791200" y="990600"/>
            <a:ext cx="2819400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15" name="TextBox 8"/>
          <p:cNvSpPr txBox="1">
            <a:spLocks noChangeArrowheads="1"/>
          </p:cNvSpPr>
          <p:nvPr/>
        </p:nvSpPr>
        <p:spPr bwMode="auto">
          <a:xfrm>
            <a:off x="6858000" y="17526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800" b="1">
                <a:solidFill>
                  <a:srgbClr val="FF0000"/>
                </a:solidFill>
                <a:latin typeface="Century Schoolbook" panose="02040604050505020304" pitchFamily="18" charset="0"/>
              </a:rPr>
              <a:t>w3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85850"/>
            <a:ext cx="5257800" cy="475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difusi</a:t>
            </a:r>
            <a:r>
              <a:rPr lang="en-US" dirty="0" smtClean="0"/>
              <a:t> </a:t>
            </a:r>
            <a:r>
              <a:rPr lang="en-US" dirty="0" err="1" smtClean="0"/>
              <a:t>ekspansi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relokasi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447800" y="1371600"/>
            <a:ext cx="3124200" cy="2667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81200" y="2133600"/>
            <a:ext cx="4572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905000" y="3048000"/>
            <a:ext cx="5257800" cy="3200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62" name="TextBox 10"/>
          <p:cNvSpPr txBox="1">
            <a:spLocks noChangeArrowheads="1"/>
          </p:cNvSpPr>
          <p:nvPr/>
        </p:nvSpPr>
        <p:spPr bwMode="auto">
          <a:xfrm>
            <a:off x="2438400" y="1676400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800" b="1">
                <a:solidFill>
                  <a:srgbClr val="FF0000"/>
                </a:solidFill>
                <a:latin typeface="Century Schoolbook" panose="02040604050505020304" pitchFamily="18" charset="0"/>
              </a:rPr>
              <a:t>w1</a:t>
            </a:r>
          </a:p>
        </p:txBody>
      </p:sp>
      <p:sp>
        <p:nvSpPr>
          <p:cNvPr id="19463" name="TextBox 11"/>
          <p:cNvSpPr txBox="1">
            <a:spLocks noChangeArrowheads="1"/>
          </p:cNvSpPr>
          <p:nvPr/>
        </p:nvSpPr>
        <p:spPr bwMode="auto">
          <a:xfrm>
            <a:off x="4953000" y="25908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800" b="1">
                <a:solidFill>
                  <a:srgbClr val="FF0000"/>
                </a:solidFill>
                <a:latin typeface="Century Schoolbook" panose="02040604050505020304" pitchFamily="18" charset="0"/>
              </a:rPr>
              <a:t>w2</a:t>
            </a:r>
          </a:p>
        </p:txBody>
      </p:sp>
      <p:sp>
        <p:nvSpPr>
          <p:cNvPr id="19464" name="TextBox 12"/>
          <p:cNvSpPr txBox="1">
            <a:spLocks noChangeArrowheads="1"/>
          </p:cNvSpPr>
          <p:nvPr/>
        </p:nvSpPr>
        <p:spPr bwMode="auto">
          <a:xfrm>
            <a:off x="3733800" y="4724400"/>
            <a:ext cx="160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800" b="1">
                <a:solidFill>
                  <a:srgbClr val="FF0000"/>
                </a:solidFill>
                <a:latin typeface="Century Schoolbook" panose="02040604050505020304" pitchFamily="18" charset="0"/>
              </a:rPr>
              <a:t>w3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68363"/>
            <a:ext cx="6248400" cy="545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Difusi</a:t>
            </a:r>
            <a:r>
              <a:rPr lang="en-US" dirty="0" smtClean="0"/>
              <a:t> </a:t>
            </a:r>
            <a:r>
              <a:rPr lang="en-US" dirty="0" err="1" smtClean="0"/>
              <a:t>ekspansi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id-ID" smtClean="0">
                <a:hlinkClick r:id="rId2" action="ppaction://hlinksldjump"/>
              </a:rPr>
              <a:t>Difusi menjalar (</a:t>
            </a:r>
            <a:r>
              <a:rPr lang="en-US" altLang="id-ID" i="1" smtClean="0">
                <a:hlinkClick r:id="rId2" action="ppaction://hlinksldjump"/>
              </a:rPr>
              <a:t>contagious diffusion</a:t>
            </a:r>
            <a:r>
              <a:rPr lang="en-US" altLang="id-ID" smtClean="0">
                <a:hlinkClick r:id="rId2" action="ppaction://hlinksldjump"/>
              </a:rPr>
              <a:t>)</a:t>
            </a:r>
            <a:endParaRPr lang="en-US" altLang="id-ID" smtClean="0"/>
          </a:p>
          <a:p>
            <a:pPr eaLnBrk="1" hangingPunct="1"/>
            <a:r>
              <a:rPr lang="en-US" altLang="id-ID" smtClean="0">
                <a:hlinkClick r:id="rId3" action="ppaction://hlinksldjump"/>
              </a:rPr>
              <a:t>Difusi kaskade (</a:t>
            </a:r>
            <a:r>
              <a:rPr lang="en-US" altLang="id-ID" i="1" smtClean="0">
                <a:hlinkClick r:id="rId3" action="ppaction://hlinksldjump"/>
              </a:rPr>
              <a:t>cascade diffusion</a:t>
            </a:r>
            <a:r>
              <a:rPr lang="en-US" altLang="id-ID" smtClean="0">
                <a:hlinkClick r:id="rId3" action="ppaction://hlinksldjump"/>
              </a:rPr>
              <a:t>)</a:t>
            </a:r>
            <a:endParaRPr lang="en-US" altLang="id-ID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Difusi</a:t>
            </a:r>
            <a:r>
              <a:rPr lang="en-US" dirty="0" smtClean="0"/>
              <a:t> </a:t>
            </a:r>
            <a:r>
              <a:rPr lang="en-US" dirty="0" err="1" smtClean="0"/>
              <a:t>menjalar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Penjalaran terjadi karena kontak langsung antar manusia atau antar daerah</a:t>
            </a:r>
          </a:p>
          <a:p>
            <a:pPr eaLnBrk="1" hangingPunct="1"/>
            <a:r>
              <a:rPr lang="en-US" altLang="id-ID" smtClean="0"/>
              <a:t>Makin dekat makin mudah kontak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Difusi</a:t>
            </a:r>
            <a:r>
              <a:rPr lang="en-US" dirty="0" smtClean="0"/>
              <a:t> </a:t>
            </a:r>
            <a:r>
              <a:rPr lang="en-US" dirty="0" err="1" smtClean="0"/>
              <a:t>kaskade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Proses penjalaran/penyebaran fenomena melalui beberapa tingkat/hirarki:</a:t>
            </a:r>
          </a:p>
          <a:p>
            <a:pPr lvl="1" eaLnBrk="1" hangingPunct="1"/>
            <a:r>
              <a:rPr lang="en-US" altLang="id-ID" sz="2400" smtClean="0"/>
              <a:t>Proses yang terjadi pada difusi pembaharuan (diffusion of innovation) </a:t>
            </a:r>
            <a:r>
              <a:rPr lang="en-US" altLang="id-ID" sz="2400" smtClean="0">
                <a:sym typeface="Wingdings" panose="05000000000000000000" pitchFamily="2" charset="2"/>
              </a:rPr>
              <a:t> dari atas ke bawah</a:t>
            </a:r>
            <a:endParaRPr lang="id-ID" altLang="id-ID" sz="2400" smtClean="0">
              <a:sym typeface="Wingdings" panose="05000000000000000000" pitchFamily="2" charset="2"/>
            </a:endParaRPr>
          </a:p>
          <a:p>
            <a:pPr lvl="2" eaLnBrk="1" hangingPunct="1"/>
            <a:r>
              <a:rPr lang="id-ID" altLang="id-ID" smtClean="0">
                <a:sym typeface="Wingdings" panose="05000000000000000000" pitchFamily="2" charset="2"/>
              </a:rPr>
              <a:t>Inovasi di adopsi oleh masyarakat kelas atas</a:t>
            </a:r>
            <a:endParaRPr lang="en-US" altLang="id-ID" smtClean="0"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id-ID" smtClean="0">
                <a:sym typeface="Wingdings" panose="05000000000000000000" pitchFamily="2" charset="2"/>
              </a:rPr>
              <a:t>Difusi dari bawah ke atas </a:t>
            </a:r>
            <a:r>
              <a:rPr lang="id-ID" altLang="id-ID" smtClean="0">
                <a:sym typeface="Wingdings" panose="05000000000000000000" pitchFamily="2" charset="2"/>
              </a:rPr>
              <a:t>proses </a:t>
            </a:r>
            <a:r>
              <a:rPr lang="en-US" altLang="id-ID" smtClean="0">
                <a:sym typeface="Wingdings" panose="05000000000000000000" pitchFamily="2" charset="2"/>
              </a:rPr>
              <a:t>difusi </a:t>
            </a:r>
            <a:r>
              <a:rPr lang="id-ID" altLang="id-ID" smtClean="0">
                <a:sym typeface="Wingdings" panose="05000000000000000000" pitchFamily="2" charset="2"/>
              </a:rPr>
              <a:t>berjenjang dari atas, menengah, ke bawah</a:t>
            </a:r>
            <a:endParaRPr lang="en-US" altLang="id-ID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keruangan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Mempelajari perbedaan lokasi mengenai sifat-sifat penting atau seri sifat-sifat penting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difusi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Area / lingkungan</a:t>
            </a:r>
          </a:p>
          <a:p>
            <a:pPr eaLnBrk="1" hangingPunct="1"/>
            <a:r>
              <a:rPr lang="en-US" altLang="id-ID" smtClean="0"/>
              <a:t>Waktu</a:t>
            </a:r>
          </a:p>
          <a:p>
            <a:pPr eaLnBrk="1" hangingPunct="1"/>
            <a:r>
              <a:rPr lang="en-US" altLang="id-ID" smtClean="0"/>
              <a:t>Item yang didifusikan:</a:t>
            </a:r>
          </a:p>
          <a:p>
            <a:pPr lvl="1" eaLnBrk="1" hangingPunct="1"/>
            <a:r>
              <a:rPr lang="en-US" altLang="id-ID" smtClean="0"/>
              <a:t>Materi</a:t>
            </a:r>
          </a:p>
          <a:p>
            <a:pPr lvl="1" eaLnBrk="1" hangingPunct="1"/>
            <a:r>
              <a:rPr lang="en-US" altLang="id-ID" smtClean="0"/>
              <a:t>Non material: penyakit, perilaku, pesan, informasi</a:t>
            </a:r>
          </a:p>
          <a:p>
            <a:pPr eaLnBrk="1" hangingPunct="1"/>
            <a:r>
              <a:rPr lang="en-US" altLang="id-ID" smtClean="0"/>
              <a:t>Perbedaan tempat asal</a:t>
            </a:r>
          </a:p>
          <a:p>
            <a:pPr eaLnBrk="1" hangingPunct="1"/>
            <a:r>
              <a:rPr lang="en-US" altLang="id-ID" smtClean="0"/>
              <a:t>Tempat tujuan</a:t>
            </a:r>
          </a:p>
          <a:p>
            <a:pPr eaLnBrk="1" hangingPunct="1"/>
            <a:r>
              <a:rPr lang="en-US" altLang="id-ID" smtClean="0"/>
              <a:t>Jalur perpindahan yang dilalui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keruangan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Pada hakikatnya adalah analisis lokasi, yang menitik beratkan pada 3 unsur yaitu:</a:t>
            </a:r>
          </a:p>
          <a:p>
            <a:pPr eaLnBrk="1" hangingPunct="1"/>
            <a:r>
              <a:rPr lang="en-US" altLang="id-ID" smtClean="0"/>
              <a:t>Jarak</a:t>
            </a:r>
          </a:p>
          <a:p>
            <a:pPr eaLnBrk="1" hangingPunct="1"/>
            <a:r>
              <a:rPr lang="en-US" altLang="id-ID" smtClean="0"/>
              <a:t>Kaitan</a:t>
            </a:r>
          </a:p>
          <a:p>
            <a:pPr eaLnBrk="1" hangingPunct="1"/>
            <a:r>
              <a:rPr lang="en-US" altLang="id-ID" smtClean="0"/>
              <a:t>Gerakan</a:t>
            </a:r>
          </a:p>
          <a:p>
            <a:pPr eaLnBrk="1" hangingPunct="1"/>
            <a:endParaRPr lang="en-US" altLang="id-ID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keruangan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Faktor apa yang menguasai penyebaran</a:t>
            </a:r>
          </a:p>
          <a:p>
            <a:pPr eaLnBrk="1" hangingPunct="1"/>
            <a:r>
              <a:rPr lang="en-US" altLang="id-ID" smtClean="0"/>
              <a:t>Bagaimana pola dapat dirubah agar penyebaran lebih efisien</a:t>
            </a:r>
            <a:r>
              <a:rPr lang="en-US" altLang="id-ID" smtClean="0">
                <a:sym typeface="Wingdings" panose="05000000000000000000" pitchFamily="2" charset="2"/>
              </a:rPr>
              <a:t> harus diperhatikan</a:t>
            </a:r>
          </a:p>
          <a:p>
            <a:pPr lvl="1" eaLnBrk="1" hangingPunct="1"/>
            <a:r>
              <a:rPr lang="en-US" altLang="id-ID" smtClean="0">
                <a:sym typeface="Wingdings" panose="05000000000000000000" pitchFamily="2" charset="2"/>
              </a:rPr>
              <a:t>Penyebaran yang ada</a:t>
            </a:r>
          </a:p>
          <a:p>
            <a:pPr lvl="1" eaLnBrk="1" hangingPunct="1"/>
            <a:r>
              <a:rPr lang="en-US" altLang="id-ID" smtClean="0">
                <a:sym typeface="Wingdings" panose="05000000000000000000" pitchFamily="2" charset="2"/>
              </a:rPr>
              <a:t>Penyediaan yang ada</a:t>
            </a:r>
            <a:endParaRPr lang="en-US" altLang="id-ID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difusi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mtClean="0"/>
              <a:t>Difusi = pemencaran, penyebaran, penjalaran</a:t>
            </a:r>
          </a:p>
          <a:p>
            <a:pPr eaLnBrk="1" hangingPunct="1"/>
            <a:r>
              <a:rPr lang="en-US" altLang="id-ID" smtClean="0"/>
              <a:t>Contoh:</a:t>
            </a:r>
          </a:p>
          <a:p>
            <a:pPr eaLnBrk="1" hangingPunct="1"/>
            <a:r>
              <a:rPr lang="en-US" altLang="id-ID" smtClean="0"/>
              <a:t>Berita dari mulut ke mulut</a:t>
            </a:r>
          </a:p>
          <a:p>
            <a:pPr eaLnBrk="1" hangingPunct="1"/>
            <a:r>
              <a:rPr lang="en-US" altLang="id-ID" smtClean="0"/>
              <a:t>Penyebaran penyakit dari suatu daerah ke daerah lain</a:t>
            </a:r>
          </a:p>
          <a:p>
            <a:pPr eaLnBrk="1" hangingPunct="1"/>
            <a:r>
              <a:rPr lang="en-US" altLang="id-ID" smtClean="0"/>
              <a:t>Penyebaran budaya dari suatu suku ke suku lain</a:t>
            </a:r>
          </a:p>
          <a:p>
            <a:pPr eaLnBrk="1" hangingPunct="1"/>
            <a:endParaRPr lang="en-US" altLang="id-ID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Spatial diffusion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Difusi keruangan: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mtClean="0"/>
              <a:t>Contoh?</a:t>
            </a:r>
          </a:p>
          <a:p>
            <a:pPr eaLnBrk="1" hangingPunct="1"/>
            <a:r>
              <a:rPr lang="en-US" altLang="id-ID" smtClean="0"/>
              <a:t>Flu burung</a:t>
            </a:r>
          </a:p>
          <a:p>
            <a:pPr eaLnBrk="1" hangingPunct="1"/>
            <a:r>
              <a:rPr lang="en-US" altLang="id-ID" smtClean="0"/>
              <a:t>Flu babi</a:t>
            </a:r>
          </a:p>
          <a:p>
            <a:pPr eaLnBrk="1" hangingPunct="1"/>
            <a:endParaRPr lang="en-US" altLang="id-ID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difusi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id-ID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Difusi</a:t>
            </a:r>
            <a:r>
              <a:rPr lang="en-US" altLang="id-ID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 </a:t>
            </a:r>
            <a:r>
              <a:rPr lang="en-US" altLang="id-ID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Ekspansi</a:t>
            </a:r>
            <a:endParaRPr lang="en-US" altLang="id-ID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r>
              <a:rPr lang="en-US" altLang="id-ID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Difusi</a:t>
            </a:r>
            <a:r>
              <a:rPr lang="en-US" altLang="id-ID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 </a:t>
            </a:r>
            <a:r>
              <a:rPr lang="en-US" altLang="id-ID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Penampungan</a:t>
            </a:r>
            <a:r>
              <a:rPr lang="en-US" altLang="id-ID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 </a:t>
            </a:r>
            <a:r>
              <a:rPr lang="en-US" altLang="id-ID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altLang="id-ID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relocation of diffusion</a:t>
            </a:r>
            <a:r>
              <a:rPr lang="en-US" altLang="id-ID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eaLnBrk="1" hangingPunct="1"/>
            <a:r>
              <a:rPr lang="en-US" altLang="id-ID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Gabungan</a:t>
            </a:r>
            <a:r>
              <a:rPr lang="en-US" altLang="id-ID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 </a:t>
            </a:r>
            <a:r>
              <a:rPr lang="en-US" altLang="id-ID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difusi</a:t>
            </a:r>
            <a:r>
              <a:rPr lang="en-US" altLang="id-ID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 </a:t>
            </a:r>
            <a:r>
              <a:rPr lang="en-US" altLang="id-ID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ekspansi</a:t>
            </a:r>
            <a:r>
              <a:rPr lang="en-US" altLang="id-ID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 </a:t>
            </a:r>
            <a:r>
              <a:rPr lang="en-US" altLang="id-ID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dan</a:t>
            </a:r>
            <a:r>
              <a:rPr lang="en-US" altLang="id-ID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 </a:t>
            </a:r>
            <a:r>
              <a:rPr lang="en-US" altLang="id-ID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penampungan</a:t>
            </a:r>
            <a:endParaRPr lang="en-US" altLang="id-ID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Difusi</a:t>
            </a:r>
            <a:r>
              <a:rPr lang="en-US" dirty="0" smtClean="0"/>
              <a:t> </a:t>
            </a:r>
            <a:r>
              <a:rPr lang="en-US" dirty="0" err="1" smtClean="0"/>
              <a:t>ekspansi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Proses:</a:t>
            </a:r>
          </a:p>
          <a:p>
            <a:pPr lvl="1" eaLnBrk="1" hangingPunct="1"/>
            <a:r>
              <a:rPr lang="en-US" altLang="id-ID" smtClean="0"/>
              <a:t>Informasi, materi dsb menjalar melalui suatu populasi dari suatu daerah ke daerah lain</a:t>
            </a:r>
          </a:p>
          <a:p>
            <a:pPr eaLnBrk="1" hangingPunct="1"/>
            <a:r>
              <a:rPr lang="en-US" altLang="id-ID" smtClean="0"/>
              <a:t>Informasi tetap ada menjadi lebih intensif di tempat asalnya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Difusi</a:t>
            </a:r>
            <a:r>
              <a:rPr lang="en-US" dirty="0" smtClean="0"/>
              <a:t> </a:t>
            </a:r>
            <a:r>
              <a:rPr lang="en-US" dirty="0" err="1" smtClean="0"/>
              <a:t>ekspansi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Terjadi penambahan jumlah anggota baru pada populasi antara periode dua waktu (waktu w1 dan w2)</a:t>
            </a:r>
            <a:r>
              <a:rPr lang="en-US" altLang="id-ID" smtClean="0">
                <a:sym typeface="Wingdings" panose="05000000000000000000" pitchFamily="2" charset="2"/>
              </a:rPr>
              <a:t> mengubah pola keruangan populasi secara keseluruhan  daerah asal mengalami perluasan (ada tambahan anggota baru)</a:t>
            </a:r>
            <a:endParaRPr lang="en-US" altLang="id-ID" smtClean="0"/>
          </a:p>
          <a:p>
            <a:pPr eaLnBrk="1" hangingPunct="1"/>
            <a:endParaRPr lang="en-US" altLang="id-ID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676400" y="2057400"/>
            <a:ext cx="5410200" cy="3429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90800" y="2514600"/>
            <a:ext cx="36576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40" name="TextBox 12"/>
          <p:cNvSpPr txBox="1">
            <a:spLocks noChangeArrowheads="1"/>
          </p:cNvSpPr>
          <p:nvPr/>
        </p:nvSpPr>
        <p:spPr bwMode="auto">
          <a:xfrm>
            <a:off x="3657600" y="4343400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800" b="1">
                <a:solidFill>
                  <a:srgbClr val="FF0000"/>
                </a:solidFill>
                <a:latin typeface="Century Schoolbook" panose="02040604050505020304" pitchFamily="18" charset="0"/>
              </a:rPr>
              <a:t>w2</a:t>
            </a:r>
          </a:p>
        </p:txBody>
      </p:sp>
      <p:sp>
        <p:nvSpPr>
          <p:cNvPr id="14341" name="TextBox 13"/>
          <p:cNvSpPr txBox="1">
            <a:spLocks noChangeArrowheads="1"/>
          </p:cNvSpPr>
          <p:nvPr/>
        </p:nvSpPr>
        <p:spPr bwMode="auto">
          <a:xfrm>
            <a:off x="2895600" y="487680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800" b="1">
                <a:solidFill>
                  <a:srgbClr val="FF0000"/>
                </a:solidFill>
                <a:latin typeface="Century Schoolbook" panose="02040604050505020304" pitchFamily="18" charset="0"/>
              </a:rPr>
              <a:t>w3</a:t>
            </a:r>
          </a:p>
        </p:txBody>
      </p:sp>
      <p:sp>
        <p:nvSpPr>
          <p:cNvPr id="15" name="Oval 14"/>
          <p:cNvSpPr/>
          <p:nvPr/>
        </p:nvSpPr>
        <p:spPr>
          <a:xfrm>
            <a:off x="3581400" y="3200400"/>
            <a:ext cx="19812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43" name="TextBox 15"/>
          <p:cNvSpPr txBox="1">
            <a:spLocks noChangeArrowheads="1"/>
          </p:cNvSpPr>
          <p:nvPr/>
        </p:nvSpPr>
        <p:spPr bwMode="auto">
          <a:xfrm>
            <a:off x="4191000" y="36576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800" b="1">
                <a:solidFill>
                  <a:srgbClr val="FF0000"/>
                </a:solidFill>
                <a:latin typeface="Century Schoolbook" panose="02040604050505020304" pitchFamily="18" charset="0"/>
              </a:rPr>
              <a:t>w1</a:t>
            </a:r>
          </a:p>
        </p:txBody>
      </p:sp>
      <p:sp>
        <p:nvSpPr>
          <p:cNvPr id="14344" name="TextBox 16"/>
          <p:cNvSpPr txBox="1">
            <a:spLocks noChangeArrowheads="1"/>
          </p:cNvSpPr>
          <p:nvPr/>
        </p:nvSpPr>
        <p:spPr bwMode="auto">
          <a:xfrm>
            <a:off x="457200" y="304800"/>
            <a:ext cx="82296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2400" b="1">
                <a:solidFill>
                  <a:srgbClr val="FF0000"/>
                </a:solidFill>
                <a:latin typeface="Century Schoolbook" panose="02040604050505020304" pitchFamily="18" charset="0"/>
              </a:rPr>
              <a:t>Kegiatan pertanian organik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2400">
                <a:latin typeface="Century Schoolbook" panose="02040604050505020304" pitchFamily="18" charset="0"/>
              </a:rPr>
              <a:t>Pada w1 (waktu 1) hanya petani di </a:t>
            </a:r>
            <a:r>
              <a:rPr lang="id-ID" altLang="id-ID" sz="2400">
                <a:latin typeface="Century Schoolbook" panose="02040604050505020304" pitchFamily="18" charset="0"/>
              </a:rPr>
              <a:t>Desa</a:t>
            </a:r>
            <a:r>
              <a:rPr lang="en-US" altLang="id-ID" sz="2400">
                <a:latin typeface="Century Schoolbook" panose="02040604050505020304" pitchFamily="18" charset="0"/>
              </a:rPr>
              <a:t> 1 yang bertani secara organik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2400">
                <a:latin typeface="Century Schoolbook" panose="02040604050505020304" pitchFamily="18" charset="0"/>
              </a:rPr>
              <a:t>Pada w2 (waktu 2) petani di </a:t>
            </a:r>
            <a:r>
              <a:rPr lang="id-ID" altLang="id-ID" sz="2400">
                <a:latin typeface="Century Schoolbook" panose="02040604050505020304" pitchFamily="18" charset="0"/>
              </a:rPr>
              <a:t>Desa</a:t>
            </a:r>
            <a:r>
              <a:rPr lang="en-US" altLang="id-ID" sz="2400">
                <a:latin typeface="Century Schoolbook" panose="02040604050505020304" pitchFamily="18" charset="0"/>
              </a:rPr>
              <a:t> 2, 3, dan 4 ikut pula bertani secara organik</a:t>
            </a:r>
          </a:p>
        </p:txBody>
      </p:sp>
      <p:sp>
        <p:nvSpPr>
          <p:cNvPr id="14345" name="TextBox 18"/>
          <p:cNvSpPr txBox="1">
            <a:spLocks noChangeArrowheads="1"/>
          </p:cNvSpPr>
          <p:nvPr/>
        </p:nvSpPr>
        <p:spPr bwMode="auto">
          <a:xfrm>
            <a:off x="533400" y="5715000"/>
            <a:ext cx="81534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2400">
                <a:latin typeface="Century Schoolbook" panose="02040604050505020304" pitchFamily="18" charset="0"/>
              </a:rPr>
              <a:t>Pada w3 (waktu 3) petani di seluruh kecamatan bertani secara organik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id-ID" sz="180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593</TotalTime>
  <Words>397</Words>
  <Application>Microsoft Office PowerPoint</Application>
  <PresentationFormat>On-screen Show (4:3)</PresentationFormat>
  <Paragraphs>75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Century Schoolbook</vt:lpstr>
      <vt:lpstr>Trebuchet MS</vt:lpstr>
      <vt:lpstr>Wingdings</vt:lpstr>
      <vt:lpstr>Wingdings 2</vt:lpstr>
      <vt:lpstr>Opulent</vt:lpstr>
      <vt:lpstr>Analisis keruangan</vt:lpstr>
      <vt:lpstr>Analisis keruangan</vt:lpstr>
      <vt:lpstr>Analisis keruangan</vt:lpstr>
      <vt:lpstr>Teori difusi</vt:lpstr>
      <vt:lpstr>Spatial diffusion</vt:lpstr>
      <vt:lpstr>Tipe difusi</vt:lpstr>
      <vt:lpstr>Difusi ekspansi</vt:lpstr>
      <vt:lpstr>Difusi ekspansi</vt:lpstr>
      <vt:lpstr>PowerPoint Presentation</vt:lpstr>
      <vt:lpstr>PowerPoint Presentation</vt:lpstr>
      <vt:lpstr>PowerPoint Presentation</vt:lpstr>
      <vt:lpstr>Difusi penampungan</vt:lpstr>
      <vt:lpstr>PowerPoint Presentation</vt:lpstr>
      <vt:lpstr>PowerPoint Presentation</vt:lpstr>
      <vt:lpstr>Gabungan difusi ekspansi dan relokasi</vt:lpstr>
      <vt:lpstr>PowerPoint Presentation</vt:lpstr>
      <vt:lpstr>Difusi ekspansi ada:</vt:lpstr>
      <vt:lpstr>Difusi menjalar</vt:lpstr>
      <vt:lpstr>Difusi kaskade</vt:lpstr>
      <vt:lpstr>Unsur dalam proses difusi</vt:lpstr>
      <vt:lpstr>Analisis keruangan</vt:lpstr>
    </vt:vector>
  </TitlesOfParts>
  <Company>Universitas Komputer Indonesia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keruangan</dc:title>
  <dc:creator>Universitas Komputer Indonesia</dc:creator>
  <cp:lastModifiedBy>Lia Warlina</cp:lastModifiedBy>
  <cp:revision>16</cp:revision>
  <dcterms:created xsi:type="dcterms:W3CDTF">2010-04-24T23:57:25Z</dcterms:created>
  <dcterms:modified xsi:type="dcterms:W3CDTF">2016-11-20T12:41:05Z</dcterms:modified>
</cp:coreProperties>
</file>