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311" r:id="rId5"/>
    <p:sldId id="313" r:id="rId6"/>
    <p:sldId id="315" r:id="rId7"/>
    <p:sldId id="316" r:id="rId8"/>
    <p:sldId id="340" r:id="rId9"/>
    <p:sldId id="341" r:id="rId10"/>
    <p:sldId id="342" r:id="rId11"/>
    <p:sldId id="346" r:id="rId12"/>
    <p:sldId id="345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12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0" autoAdjust="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30EC-1446-4AEC-A66D-ECABDDD503C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157B-6735-4DF9-9660-F74BCA52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s.go.i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8018" y="5486400"/>
            <a:ext cx="7827963" cy="685801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gerian" pitchFamily="82" charset="0"/>
              </a:rPr>
              <a:t>MANAJEMEN S1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pic>
        <p:nvPicPr>
          <p:cNvPr id="9" name="Picture 2" descr="http://www.singaporestocks.com.sg/wp-content/uploads/2010/12/why-invest-in-st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0"/>
            <a:ext cx="8903681" cy="548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1295400"/>
            <a:ext cx="7239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EkONOMI MAKRO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6381" y="42672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63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Investasi (I)</a:t>
            </a:r>
            <a:endParaRPr lang="en-US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9690" y="867229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sz="2700" dirty="0" err="1" smtClean="0">
                <a:solidFill>
                  <a:schemeClr val="tx1"/>
                </a:solidFill>
              </a:rPr>
              <a:t>Defini</a:t>
            </a:r>
            <a:r>
              <a:rPr lang="id-ID" sz="2700" dirty="0" smtClean="0">
                <a:solidFill>
                  <a:schemeClr val="tx1"/>
                </a:solidFill>
              </a:rPr>
              <a:t>si</a:t>
            </a:r>
            <a:r>
              <a:rPr lang="en-US" sz="2700" dirty="0" smtClean="0">
                <a:solidFill>
                  <a:schemeClr val="tx1"/>
                </a:solidFill>
              </a:rPr>
              <a:t> 1:  </a:t>
            </a:r>
            <a:r>
              <a:rPr lang="id-ID" sz="2700" dirty="0" smtClean="0">
                <a:solidFill>
                  <a:schemeClr val="tx1"/>
                </a:solidFill>
              </a:rPr>
              <a:t>Pengeluaran modal untuk faktor2 produksi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700" dirty="0" err="1" smtClean="0">
                <a:solidFill>
                  <a:schemeClr val="tx1"/>
                </a:solidFill>
              </a:rPr>
              <a:t>Defini</a:t>
            </a:r>
            <a:r>
              <a:rPr lang="id-ID" sz="2700" dirty="0" smtClean="0">
                <a:solidFill>
                  <a:schemeClr val="tx1"/>
                </a:solidFill>
              </a:rPr>
              <a:t>si</a:t>
            </a:r>
            <a:r>
              <a:rPr lang="en-US" sz="2700" dirty="0" smtClean="0">
                <a:solidFill>
                  <a:schemeClr val="tx1"/>
                </a:solidFill>
              </a:rPr>
              <a:t> 2:  </a:t>
            </a:r>
            <a:r>
              <a:rPr lang="id-ID" sz="2700" dirty="0" smtClean="0">
                <a:solidFill>
                  <a:schemeClr val="tx1"/>
                </a:solidFill>
              </a:rPr>
              <a:t>Pengeluaran terhadap barang yang dibeli untuk digunakan di masa yang akan datang</a:t>
            </a:r>
            <a:endParaRPr lang="en-US" sz="2700" dirty="0" smtClean="0">
              <a:solidFill>
                <a:schemeClr val="tx1"/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None/>
            </a:pPr>
            <a:r>
              <a:rPr lang="id-ID" sz="2700" dirty="0" smtClean="0">
                <a:solidFill>
                  <a:schemeClr val="tx1"/>
                </a:solidFill>
              </a:rPr>
              <a:t>Termasuk</a:t>
            </a:r>
            <a:r>
              <a:rPr lang="en-US" sz="2700" dirty="0" smtClean="0">
                <a:solidFill>
                  <a:schemeClr val="tx1"/>
                </a:solidFill>
              </a:rPr>
              <a:t>:</a:t>
            </a:r>
          </a:p>
          <a:p>
            <a:pPr marL="404813" lvl="1" indent="-290513">
              <a:lnSpc>
                <a:spcPct val="95000"/>
              </a:lnSpc>
              <a:spcBef>
                <a:spcPct val="15000"/>
              </a:spcBef>
            </a:pPr>
            <a:r>
              <a:rPr lang="en-US" b="1" i="1" dirty="0" smtClean="0">
                <a:solidFill>
                  <a:srgbClr val="FF0000"/>
                </a:solidFill>
              </a:rPr>
              <a:t>Invest</a:t>
            </a:r>
            <a:r>
              <a:rPr lang="id-ID" b="1" i="1" dirty="0" smtClean="0">
                <a:solidFill>
                  <a:srgbClr val="FF0000"/>
                </a:solidFill>
              </a:rPr>
              <a:t>asi bisnis yang bersifat tetap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Pengeluran pabrik dan peralatan yang digunakan perusahaan untuk memproduksi barang dan jasa lainnya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04813" lvl="1" indent="-290513">
              <a:lnSpc>
                <a:spcPct val="95000"/>
              </a:lnSpc>
            </a:pPr>
            <a:r>
              <a:rPr lang="id-ID" b="1" i="1" dirty="0" smtClean="0">
                <a:solidFill>
                  <a:srgbClr val="FF0000"/>
                </a:solidFill>
              </a:rPr>
              <a:t>Investasi rumah tangga yang bersifat tetap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Pengadaan unit rumah oleh konsumen dan pemilik tanah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04813" lvl="1" indent="-290513">
              <a:lnSpc>
                <a:spcPct val="95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inventory investment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Perubahan nilai inventory dari semua perusahaan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9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GOVERNMENT SPENDING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9" y="1402897"/>
            <a:ext cx="8370887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14475" y="236538"/>
            <a:ext cx="7197725" cy="1195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Net Export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1888"/>
            <a:ext cx="8382000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U.S. real GDP per capita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3" y="1417638"/>
            <a:ext cx="8078534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Indonesia</a:t>
            </a:r>
            <a:r>
              <a:rPr lang="en-US" dirty="0" smtClean="0"/>
              <a:t> </a:t>
            </a:r>
            <a:r>
              <a:rPr lang="en-US" dirty="0"/>
              <a:t>real GDP per capita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39111" r="36250" b="5778"/>
          <a:stretch/>
        </p:blipFill>
        <p:spPr bwMode="auto">
          <a:xfrm>
            <a:off x="564861" y="1616256"/>
            <a:ext cx="7966108" cy="40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U.S. real GDP per capita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143000"/>
            <a:ext cx="8382000" cy="48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Indonesia</a:t>
            </a:r>
            <a:r>
              <a:rPr lang="en-US" dirty="0" smtClean="0"/>
              <a:t> </a:t>
            </a:r>
            <a:r>
              <a:rPr lang="en-US" dirty="0"/>
              <a:t>real GDP per capita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35333" r="37875" b="12889"/>
          <a:stretch/>
        </p:blipFill>
        <p:spPr bwMode="auto">
          <a:xfrm>
            <a:off x="697628" y="1414009"/>
            <a:ext cx="7672543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6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GDP </a:t>
            </a:r>
            <a:r>
              <a:rPr lang="en-US" dirty="0"/>
              <a:t>per </a:t>
            </a:r>
            <a:r>
              <a:rPr lang="en-US" dirty="0" smtClean="0"/>
              <a:t>capita</a:t>
            </a:r>
            <a:r>
              <a:rPr lang="id-ID" dirty="0" smtClean="0"/>
              <a:t> – </a:t>
            </a:r>
            <a:r>
              <a:rPr lang="id-ID" sz="3500" dirty="0" smtClean="0"/>
              <a:t>ASEAN Member Countries</a:t>
            </a:r>
            <a:endParaRPr lang="en-US" sz="3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5875" b="7334"/>
          <a:stretch/>
        </p:blipFill>
        <p:spPr bwMode="auto">
          <a:xfrm>
            <a:off x="0" y="1097280"/>
            <a:ext cx="9144000" cy="492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GDP </a:t>
            </a:r>
            <a:r>
              <a:rPr lang="en-US" dirty="0"/>
              <a:t>per </a:t>
            </a:r>
            <a:r>
              <a:rPr lang="en-US" dirty="0" smtClean="0"/>
              <a:t>capita</a:t>
            </a:r>
            <a:r>
              <a:rPr lang="id-ID" dirty="0" smtClean="0"/>
              <a:t> – </a:t>
            </a:r>
            <a:r>
              <a:rPr lang="id-ID" sz="3500" dirty="0" smtClean="0"/>
              <a:t>ASEAN Member Countries</a:t>
            </a:r>
            <a:endParaRPr lang="en-US" sz="35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36667" r="35750" b="12889"/>
          <a:stretch/>
        </p:blipFill>
        <p:spPr bwMode="auto">
          <a:xfrm>
            <a:off x="587001" y="1384981"/>
            <a:ext cx="7969997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7" y="0"/>
            <a:ext cx="9113157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World Countries GDP</a:t>
            </a:r>
            <a:endParaRPr lang="en-US" sz="3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6433" r="16131" b="5778"/>
          <a:stretch/>
        </p:blipFill>
        <p:spPr bwMode="auto">
          <a:xfrm>
            <a:off x="-1" y="1233711"/>
            <a:ext cx="9113157" cy="46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9" y="-69847"/>
            <a:ext cx="90647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882" y="74202"/>
            <a:ext cx="855877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84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Isu Penting Ekonomi Makro</a:t>
            </a:r>
            <a:endParaRPr lang="en-ID" sz="3840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371600"/>
            <a:ext cx="7467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Macroeconomics—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mempelajari ekonomi secara keseluruhan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75729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A6633"/>
                </a:solidFill>
                <a:latin typeface="Wingdings-Regular"/>
              </a:rPr>
              <a:t>§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Apa penyebab resesi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?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Apa yang dimaksud</a:t>
            </a:r>
            <a:endParaRPr lang="en-US" sz="2400" dirty="0">
              <a:solidFill>
                <a:srgbClr val="000000"/>
              </a:solidFill>
              <a:latin typeface="ArialMT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“stimulus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 pemerintah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”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dan apa manfaatnya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?</a:t>
            </a:r>
            <a:endParaRPr lang="en-US" sz="2400" dirty="0">
              <a:solidFill>
                <a:srgbClr val="000000"/>
              </a:solidFill>
              <a:latin typeface="ArialMT"/>
            </a:endParaRPr>
          </a:p>
          <a:p>
            <a:r>
              <a:rPr lang="en-US" sz="3200" dirty="0">
                <a:solidFill>
                  <a:srgbClr val="9A6633"/>
                </a:solidFill>
                <a:latin typeface="Wingdings-Regular"/>
              </a:rPr>
              <a:t>§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Bagaimana masalah pasar perumahan dapat mempengaruhi ekonomi secara keseluruhan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?</a:t>
            </a:r>
          </a:p>
          <a:p>
            <a:r>
              <a:rPr lang="en-US" sz="3200" dirty="0" smtClean="0">
                <a:solidFill>
                  <a:srgbClr val="9A6633"/>
                </a:solidFill>
                <a:latin typeface="Wingdings-Regular"/>
              </a:rPr>
              <a:t>§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Apa makna ‘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government budget 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deficit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’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?</a:t>
            </a:r>
            <a:endParaRPr lang="en-US" sz="2400" dirty="0">
              <a:solidFill>
                <a:srgbClr val="000000"/>
              </a:solidFill>
              <a:latin typeface="ArialMT"/>
            </a:endParaRPr>
          </a:p>
          <a:p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Bagaimana hal itu mempengaruhi pekerja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  <a:latin typeface="ArialMT"/>
              </a:rPr>
              <a:t>onsume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,b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isnis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dan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id-ID" sz="2400" dirty="0" smtClean="0">
                <a:solidFill>
                  <a:srgbClr val="000000"/>
                </a:solidFill>
                <a:latin typeface="ArialMT"/>
              </a:rPr>
              <a:t>wajib pajak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57" y="0"/>
            <a:ext cx="9113157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World Countries GDP</a:t>
            </a:r>
            <a:endParaRPr lang="en-US" sz="3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9012" r="16375" b="4667"/>
          <a:stretch/>
        </p:blipFill>
        <p:spPr bwMode="auto">
          <a:xfrm>
            <a:off x="415626" y="1262742"/>
            <a:ext cx="8191190" cy="468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DISTRIBUSI SIMPANAN BERDASARKAN SEGMEN NOMINAL (INDONESIA – </a:t>
            </a:r>
            <a:r>
              <a:rPr lang="id-ID" sz="2800" dirty="0" smtClean="0">
                <a:hlinkClick r:id="rId3"/>
              </a:rPr>
              <a:t>WWW.</a:t>
            </a:r>
            <a:r>
              <a:rPr lang="en-US" sz="2800" dirty="0" smtClean="0">
                <a:hlinkClick r:id="rId3"/>
              </a:rPr>
              <a:t>LPS</a:t>
            </a:r>
            <a:r>
              <a:rPr lang="id-ID" sz="2800" dirty="0" smtClean="0">
                <a:hlinkClick r:id="rId3"/>
              </a:rPr>
              <a:t>.GO.ID</a:t>
            </a:r>
            <a:r>
              <a:rPr lang="id-ID" sz="2800" dirty="0" smtClean="0"/>
              <a:t> -</a:t>
            </a:r>
            <a:r>
              <a:rPr lang="en-US" sz="2800" dirty="0" smtClean="0"/>
              <a:t> </a:t>
            </a:r>
            <a:r>
              <a:rPr lang="id-ID" sz="2800" dirty="0" smtClean="0"/>
              <a:t>SEPT</a:t>
            </a:r>
            <a:r>
              <a:rPr lang="en-US" sz="2800" dirty="0" smtClean="0"/>
              <a:t> 201</a:t>
            </a:r>
            <a:r>
              <a:rPr lang="id-ID" sz="2800" dirty="0" smtClean="0"/>
              <a:t>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82764"/>
              </p:ext>
            </p:extLst>
          </p:nvPr>
        </p:nvGraphicFramePr>
        <p:xfrm>
          <a:off x="533400" y="1417638"/>
          <a:ext cx="8077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24000"/>
                <a:gridCol w="11430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SIMPANAN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JUMLAH REKENING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PERSEN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Miliar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PERSEN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 &gt;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00,353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2.843.568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 &lt; N &lt;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176.657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553.449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M &lt;</a:t>
                      </a:r>
                      <a:r>
                        <a:rPr lang="en-US" sz="2000" baseline="0" dirty="0" smtClean="0"/>
                        <a:t> N &lt; 2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288.350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410.591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1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640.979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464.002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baseline="0" dirty="0" smtClean="0"/>
                        <a:t> &lt; N &lt; 500 </a:t>
                      </a:r>
                      <a:r>
                        <a:rPr lang="en-US" sz="2000" baseline="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1.662.975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533.868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200 </a:t>
                      </a:r>
                      <a:r>
                        <a:rPr lang="en-US" sz="200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2.411.194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338.510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(Sept</a:t>
                      </a:r>
                      <a:r>
                        <a:rPr lang="id-ID" sz="2000" baseline="0" dirty="0" smtClean="0">
                          <a:solidFill>
                            <a:srgbClr val="FF0000"/>
                          </a:solidFill>
                        </a:rPr>
                        <a:t> 2019)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289.744.120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840.437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469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,2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649,099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 (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Sept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201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295.024.628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5.984.425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82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436,133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589,453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9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id-ID" sz="3200" dirty="0" smtClean="0"/>
              <a:t>Pertumbuhan Ekonomi di tahun 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Pertumbuhan Ekonomi di tahun t:</a:t>
            </a:r>
          </a:p>
          <a:p>
            <a:pPr marL="0" indent="0">
              <a:buNone/>
            </a:pPr>
            <a:r>
              <a:rPr lang="id-ID" dirty="0" smtClean="0"/>
              <a:t>	= ((GDPt – </a:t>
            </a:r>
            <a:r>
              <a:rPr lang="id-ID" dirty="0"/>
              <a:t>GDPt-1)/</a:t>
            </a:r>
            <a:r>
              <a:rPr lang="id-ID" dirty="0" smtClean="0"/>
              <a:t>GDPt-1) x 100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Masalah Ketidakstabilan Ekonomi</a:t>
            </a:r>
            <a:endParaRPr lang="id-ID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Perekonomian suatu negara tidak selalu berkembang secara teratur dari suatu perioda ke perioda lainnya.</a:t>
            </a:r>
          </a:p>
          <a:p>
            <a:r>
              <a:rPr lang="id-ID" smtClean="0"/>
              <a:t>Ketidakstabilan aktivitas ekonomi suatu negara terlihat dari siklus aktivitas perusahaan.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3645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id-ID" sz="3200" dirty="0" smtClean="0"/>
              <a:t>Pertumbuhan Ekonomi di tahun 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Pertumbuhan Ekonomi di tahun t:</a:t>
            </a:r>
          </a:p>
          <a:p>
            <a:pPr marL="0" indent="0">
              <a:buNone/>
            </a:pPr>
            <a:r>
              <a:rPr lang="id-ID" dirty="0" smtClean="0"/>
              <a:t>	= ((GDPt – </a:t>
            </a:r>
            <a:r>
              <a:rPr lang="id-ID" dirty="0"/>
              <a:t>GDPt-1)/</a:t>
            </a:r>
            <a:r>
              <a:rPr lang="id-ID" dirty="0" smtClean="0"/>
              <a:t>GDPt-1) x 100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Masalah Ketidakstabilan Ekonomi</a:t>
            </a:r>
            <a:endParaRPr lang="id-ID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24482" r="13074" b="8195"/>
          <a:stretch/>
        </p:blipFill>
        <p:spPr bwMode="auto">
          <a:xfrm>
            <a:off x="151420" y="1371600"/>
            <a:ext cx="8844197" cy="46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1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id-ID" sz="3200" dirty="0" smtClean="0"/>
              <a:t>Pertumbuhan Ekonomi di tahun 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Pertumbuhan Ekonomi di tahun t:</a:t>
            </a:r>
          </a:p>
          <a:p>
            <a:pPr marL="0" indent="0">
              <a:buNone/>
            </a:pPr>
            <a:r>
              <a:rPr lang="id-ID" dirty="0" smtClean="0"/>
              <a:t>	= ((GDPt – </a:t>
            </a:r>
            <a:r>
              <a:rPr lang="id-ID" dirty="0"/>
              <a:t>GDPt-1)/</a:t>
            </a:r>
            <a:r>
              <a:rPr lang="id-ID" dirty="0" smtClean="0"/>
              <a:t>GDPt-1) x 100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Ketidakstabilan Ekonomi Indonesia</a:t>
            </a:r>
            <a:endParaRPr lang="id-ID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30946" r="16114" b="5792"/>
          <a:stretch/>
        </p:blipFill>
        <p:spPr bwMode="auto">
          <a:xfrm>
            <a:off x="-17489" y="1295399"/>
            <a:ext cx="8628089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0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id-ID" sz="3200" dirty="0" smtClean="0"/>
              <a:t>Pertumbuhan Ekonomi di tahun 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Pertumbuhan Ekonomi di tahun t:</a:t>
            </a:r>
          </a:p>
          <a:p>
            <a:pPr marL="0" indent="0">
              <a:buNone/>
            </a:pPr>
            <a:r>
              <a:rPr lang="id-ID" dirty="0" smtClean="0"/>
              <a:t>	= ((GDPt – </a:t>
            </a:r>
            <a:r>
              <a:rPr lang="id-ID" dirty="0"/>
              <a:t>GDPt-1)/</a:t>
            </a:r>
            <a:r>
              <a:rPr lang="id-ID" dirty="0" smtClean="0"/>
              <a:t>GDPt-1) x 100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Masalah Pengangguran</a:t>
            </a:r>
            <a:endParaRPr lang="id-ID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Pengangguran tenaga kerja adalah suatu kondisi dimana angkatan kerja yang ingin bekerja tidak dapat diserap oleh kesempatan kerja yang tersedia</a:t>
            </a:r>
          </a:p>
          <a:p>
            <a:r>
              <a:rPr lang="id-ID" smtClean="0"/>
              <a:t>Disebabkan karena tidak terpenuhinya syarat-syarat tenaga kerja yang diminta atau jumlah tenaga kerja yang dibutuhkan lebih sedikit dari jumlah angkatan kerja yang berminat mendapatkan pekerjaan.</a:t>
            </a:r>
          </a:p>
          <a:p>
            <a:r>
              <a:rPr lang="id-ID" smtClean="0"/>
              <a:t>Tingkat pengangguran yang tinggi berpotensi menimbulkan masalah sosial ekonomi bagi individu yang mengalaminya.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861077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U.S. unemployment rate (% of labor force)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1219200"/>
            <a:ext cx="7805057" cy="477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Indonesia</a:t>
            </a:r>
            <a:r>
              <a:rPr lang="en-US" b="1" dirty="0" smtClean="0"/>
              <a:t> </a:t>
            </a:r>
            <a:r>
              <a:rPr lang="en-US" b="1" dirty="0"/>
              <a:t>unemployment rate (% of labor force)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4667" r="37875" b="6666"/>
          <a:stretch/>
        </p:blipFill>
        <p:spPr bwMode="auto">
          <a:xfrm>
            <a:off x="838199" y="1417639"/>
            <a:ext cx="7763131" cy="448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Masalah Inflasi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06488"/>
            <a:ext cx="84439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Indonesia</a:t>
            </a:r>
            <a:r>
              <a:rPr lang="en-US" b="1" dirty="0" smtClean="0"/>
              <a:t> </a:t>
            </a:r>
            <a:r>
              <a:rPr lang="id-ID" b="1" dirty="0" smtClean="0"/>
              <a:t>Inflation</a:t>
            </a:r>
            <a:r>
              <a:rPr lang="en-US" b="1" dirty="0" smtClean="0"/>
              <a:t> rate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15738" r="40533" b="21782"/>
          <a:stretch/>
        </p:blipFill>
        <p:spPr bwMode="auto">
          <a:xfrm>
            <a:off x="457200" y="1411392"/>
            <a:ext cx="8077200" cy="453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Isu Penting Ekonomi Makro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417638"/>
            <a:ext cx="8467725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ASEAN</a:t>
            </a:r>
            <a:r>
              <a:rPr lang="en-US" b="1" dirty="0" smtClean="0"/>
              <a:t> </a:t>
            </a:r>
            <a:r>
              <a:rPr lang="id-ID" b="1" dirty="0" smtClean="0"/>
              <a:t>Inflation</a:t>
            </a:r>
            <a:r>
              <a:rPr lang="en-US" b="1" dirty="0" smtClean="0"/>
              <a:t> rate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14645" r="40983" b="16940"/>
          <a:stretch/>
        </p:blipFill>
        <p:spPr bwMode="auto">
          <a:xfrm>
            <a:off x="764498" y="1295400"/>
            <a:ext cx="7846102" cy="469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Masalah Ketidakseimbangan Neraca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417638"/>
            <a:ext cx="8364537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Masalah Ketidakseimbangan Neraca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20671" r="38034" b="21782"/>
          <a:stretch/>
        </p:blipFill>
        <p:spPr bwMode="auto">
          <a:xfrm>
            <a:off x="609600" y="1417638"/>
            <a:ext cx="792480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Kebijaksanaan Makroekonomi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2897"/>
            <a:ext cx="8143875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30946" r="16114" b="5792"/>
          <a:stretch/>
        </p:blipFill>
        <p:spPr bwMode="auto">
          <a:xfrm>
            <a:off x="-17489" y="269822"/>
            <a:ext cx="9085289" cy="57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334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 KASIH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35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0647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MODEL EKONOMI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06488"/>
            <a:ext cx="845026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smtClean="0"/>
              <a:t>Masalah Utama dalam Makroekonomi 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600200"/>
            <a:ext cx="83645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smtClean="0"/>
              <a:t>Pertumbuhan Ekonomi</a:t>
            </a:r>
            <a:endParaRPr lang="id-ID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116013"/>
            <a:ext cx="8480425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4000" b="1" dirty="0" smtClean="0"/>
              <a:t>Pertumbuhan Ekonomi di tahun t</a:t>
            </a:r>
            <a:endParaRPr lang="id-ID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90600" y="2209799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>
                <a:latin typeface="Algerian" pitchFamily="82" charset="0"/>
              </a:rPr>
              <a:t>= ((GDPt – GDPt-1)/GDPt-1) x </a:t>
            </a:r>
            <a:r>
              <a:rPr lang="id-ID" sz="3200" dirty="0" smtClean="0">
                <a:latin typeface="Algerian" pitchFamily="82" charset="0"/>
              </a:rPr>
              <a:t>100%</a:t>
            </a:r>
            <a:endParaRPr lang="id-ID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4000" b="1" dirty="0" smtClean="0"/>
              <a:t>KOMPONEN </a:t>
            </a:r>
            <a:r>
              <a:rPr lang="en-US" sz="4000" b="1" dirty="0" smtClean="0"/>
              <a:t>GDP</a:t>
            </a:r>
            <a:endParaRPr lang="en-US" sz="40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consumption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investment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 spending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 exports</a:t>
            </a:r>
          </a:p>
        </p:txBody>
      </p:sp>
    </p:spTree>
    <p:extLst>
      <p:ext uri="{BB962C8B-B14F-4D97-AF65-F5344CB8AC3E}">
        <p14:creationId xmlns:p14="http://schemas.microsoft.com/office/powerpoint/2010/main" val="32214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28600"/>
            <a:ext cx="87630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30000"/>
              </a:spcBef>
            </a:pPr>
            <a:r>
              <a:rPr lang="id-ID" sz="3200" dirty="0" smtClean="0"/>
              <a:t>Consumption (C)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05400" y="1295400"/>
            <a:ext cx="3733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1" indent="-290513">
              <a:spcBef>
                <a:spcPct val="10000"/>
              </a:spcBef>
            </a:pPr>
            <a:r>
              <a:rPr lang="en-US" sz="2500" b="1" i="1" dirty="0" smtClean="0">
                <a:solidFill>
                  <a:srgbClr val="FF0000"/>
                </a:solidFill>
              </a:rPr>
              <a:t>durable goods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id-ID" sz="2500" dirty="0" smtClean="0"/>
              <a:t>barang tahan lama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id-ID" sz="2500" dirty="0" smtClean="0"/>
              <a:t>contoh</a:t>
            </a:r>
            <a:r>
              <a:rPr lang="en-US" sz="2500" dirty="0" smtClean="0"/>
              <a:t>:  </a:t>
            </a:r>
            <a:r>
              <a:rPr lang="id-ID" sz="2500" dirty="0" smtClean="0"/>
              <a:t>mobil</a:t>
            </a:r>
            <a:r>
              <a:rPr lang="en-US" sz="2500" dirty="0" smtClean="0"/>
              <a:t>, </a:t>
            </a:r>
            <a:r>
              <a:rPr lang="id-ID" sz="2500" dirty="0" smtClean="0"/>
              <a:t>alat rumah tangga</a:t>
            </a:r>
            <a:endParaRPr lang="en-US" sz="2500" dirty="0" smtClean="0"/>
          </a:p>
          <a:p>
            <a:pPr marL="404813" lvl="1" indent="-290513">
              <a:spcBef>
                <a:spcPct val="10000"/>
              </a:spcBef>
            </a:pPr>
            <a:r>
              <a:rPr lang="en-US" sz="2500" b="1" i="1" dirty="0" smtClean="0">
                <a:solidFill>
                  <a:srgbClr val="FF0000"/>
                </a:solidFill>
              </a:rPr>
              <a:t>nondurable goods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id-ID" sz="2500" dirty="0" smtClean="0"/>
              <a:t>barang yang digunakan waktu pendek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id-ID" sz="2500" dirty="0" smtClean="0"/>
              <a:t>contoh</a:t>
            </a:r>
            <a:r>
              <a:rPr lang="en-US" sz="2500" dirty="0" smtClean="0"/>
              <a:t>:  </a:t>
            </a:r>
            <a:r>
              <a:rPr lang="id-ID" sz="2500" dirty="0" smtClean="0"/>
              <a:t>makanan</a:t>
            </a:r>
            <a:r>
              <a:rPr lang="en-US" sz="2500" dirty="0" smtClean="0"/>
              <a:t>, </a:t>
            </a:r>
            <a:r>
              <a:rPr lang="id-ID" sz="2500" dirty="0" smtClean="0"/>
              <a:t>Pakaian</a:t>
            </a:r>
            <a:endParaRPr lang="en-US" sz="2500" dirty="0" smtClean="0"/>
          </a:p>
          <a:p>
            <a:pPr marL="404813" lvl="1" indent="-290513">
              <a:spcBef>
                <a:spcPct val="10000"/>
              </a:spcBef>
            </a:pPr>
            <a:r>
              <a:rPr lang="id-ID" sz="2500" b="1" i="1" dirty="0" smtClean="0">
                <a:solidFill>
                  <a:srgbClr val="FF0000"/>
                </a:solidFill>
              </a:rPr>
              <a:t>Jasa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id-ID" sz="2500" dirty="0" smtClean="0"/>
              <a:t>Pekerjaan pelayanan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id-ID" sz="2500" dirty="0" smtClean="0"/>
              <a:t>contoh</a:t>
            </a:r>
            <a:r>
              <a:rPr lang="en-US" sz="2500" dirty="0" smtClean="0"/>
              <a:t>:  dry cleaning, </a:t>
            </a:r>
            <a:br>
              <a:rPr lang="en-US" sz="2500" dirty="0" smtClean="0"/>
            </a:br>
            <a:r>
              <a:rPr lang="id-ID" sz="2500" dirty="0" smtClean="0"/>
              <a:t>naik pesawat udara</a:t>
            </a:r>
            <a:r>
              <a:rPr lang="en-US" sz="2500" dirty="0" smtClean="0"/>
              <a:t>.</a:t>
            </a:r>
          </a:p>
        </p:txBody>
      </p:sp>
      <p:pic>
        <p:nvPicPr>
          <p:cNvPr id="9" name="Picture 4" descr="RF5232234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4648200" cy="3111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8025" y="1350963"/>
            <a:ext cx="4495800" cy="1447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SzPct val="110000"/>
              <a:buFont typeface="Wingdings" pitchFamily="2" charset="2"/>
              <a:buNone/>
            </a:pPr>
            <a:r>
              <a:rPr lang="id-ID" sz="2700" dirty="0" smtClean="0"/>
              <a:t>Nilai semua barang dan jasa yang dibeli rumah tangga,</a:t>
            </a:r>
            <a:r>
              <a:rPr lang="en-US" sz="2700" dirty="0" smtClean="0"/>
              <a:t>  </a:t>
            </a:r>
            <a:r>
              <a:rPr lang="id-ID" sz="2700" dirty="0" smtClean="0"/>
              <a:t>meliputi</a:t>
            </a:r>
            <a:r>
              <a:rPr lang="en-US" sz="2700" dirty="0" smtClean="0"/>
              <a:t>: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03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550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Pertumbuhan Ekonomi di tahun t</vt:lpstr>
      <vt:lpstr>Pertumbuhan Ekonomi di tahun t</vt:lpstr>
      <vt:lpstr>Pertumbuhan Ekonomi di tahun t</vt:lpstr>
      <vt:lpstr>Pertumbuhan Ekonomi di tahun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56</cp:revision>
  <dcterms:created xsi:type="dcterms:W3CDTF">2019-11-14T00:48:16Z</dcterms:created>
  <dcterms:modified xsi:type="dcterms:W3CDTF">2019-11-26T23:58:21Z</dcterms:modified>
</cp:coreProperties>
</file>