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2" r:id="rId2"/>
    <p:sldId id="257" r:id="rId3"/>
    <p:sldId id="274" r:id="rId4"/>
    <p:sldId id="301" r:id="rId5"/>
    <p:sldId id="276" r:id="rId6"/>
    <p:sldId id="277" r:id="rId7"/>
    <p:sldId id="282" r:id="rId8"/>
    <p:sldId id="278" r:id="rId9"/>
    <p:sldId id="279" r:id="rId10"/>
    <p:sldId id="280" r:id="rId11"/>
    <p:sldId id="281" r:id="rId12"/>
    <p:sldId id="273" r:id="rId13"/>
    <p:sldId id="283" r:id="rId14"/>
    <p:sldId id="284" r:id="rId15"/>
    <p:sldId id="285" r:id="rId16"/>
    <p:sldId id="290" r:id="rId17"/>
    <p:sldId id="291" r:id="rId18"/>
    <p:sldId id="286" r:id="rId19"/>
    <p:sldId id="287" r:id="rId20"/>
    <p:sldId id="288" r:id="rId21"/>
    <p:sldId id="289" r:id="rId22"/>
    <p:sldId id="292" r:id="rId23"/>
    <p:sldId id="293" r:id="rId24"/>
    <p:sldId id="294" r:id="rId25"/>
    <p:sldId id="295" r:id="rId26"/>
    <p:sldId id="299" r:id="rId27"/>
    <p:sldId id="300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90" autoAdjust="0"/>
  </p:normalViewPr>
  <p:slideViewPr>
    <p:cSldViewPr>
      <p:cViewPr varScale="1">
        <p:scale>
          <a:sx n="64" d="100"/>
          <a:sy n="64" d="100"/>
        </p:scale>
        <p:origin x="-134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d-ID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Sheet1!$A$1:$A$7</c:f>
              <c:strCache>
                <c:ptCount val="7"/>
                <c:pt idx="0">
                  <c:v>Doktor</c:v>
                </c:pt>
                <c:pt idx="1">
                  <c:v>Pasca Sarjana</c:v>
                </c:pt>
                <c:pt idx="2">
                  <c:v>Sarjana</c:v>
                </c:pt>
                <c:pt idx="3">
                  <c:v>Diploma</c:v>
                </c:pt>
                <c:pt idx="4">
                  <c:v>SMA</c:v>
                </c:pt>
                <c:pt idx="5">
                  <c:v>SMP</c:v>
                </c:pt>
                <c:pt idx="6">
                  <c:v>SD</c:v>
                </c:pt>
              </c:strCache>
            </c:strRef>
          </c:cat>
          <c:val>
            <c:numRef>
              <c:f>Sheet1!$B$1:$B$7</c:f>
              <c:numCache>
                <c:formatCode>0.0%</c:formatCode>
                <c:ptCount val="7"/>
                <c:pt idx="0">
                  <c:v>1.4999999999999998E-2</c:v>
                </c:pt>
                <c:pt idx="1">
                  <c:v>9.6000000000000169E-2</c:v>
                </c:pt>
                <c:pt idx="2">
                  <c:v>0.59300000000000064</c:v>
                </c:pt>
                <c:pt idx="3">
                  <c:v>9.4000000000000236E-2</c:v>
                </c:pt>
                <c:pt idx="4">
                  <c:v>0.16400000000000034</c:v>
                </c:pt>
                <c:pt idx="5">
                  <c:v>2.100000000000005E-2</c:v>
                </c:pt>
                <c:pt idx="6">
                  <c:v>1.7000000000000057E-2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d-ID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Sheet1!$A$9:$A$16</c:f>
              <c:strCache>
                <c:ptCount val="8"/>
                <c:pt idx="0">
                  <c:v>Dosen/Pengajar/Guru</c:v>
                </c:pt>
                <c:pt idx="1">
                  <c:v>Ibu Rumah Tangga</c:v>
                </c:pt>
                <c:pt idx="2">
                  <c:v>Lainnya</c:v>
                </c:pt>
                <c:pt idx="3">
                  <c:v>Pegawai Negeri Sipil / BUMN</c:v>
                </c:pt>
                <c:pt idx="4">
                  <c:v>Pegawai Swasta</c:v>
                </c:pt>
                <c:pt idx="5">
                  <c:v>Mahasiswa</c:v>
                </c:pt>
                <c:pt idx="6">
                  <c:v>Pensiun</c:v>
                </c:pt>
                <c:pt idx="7">
                  <c:v>Wiraswasta</c:v>
                </c:pt>
              </c:strCache>
            </c:strRef>
          </c:cat>
          <c:val>
            <c:numRef>
              <c:f>Sheet1!$B$9:$B$16</c:f>
              <c:numCache>
                <c:formatCode>0.0%</c:formatCode>
                <c:ptCount val="8"/>
                <c:pt idx="0">
                  <c:v>6.4000000000000112E-2</c:v>
                </c:pt>
                <c:pt idx="1">
                  <c:v>0.10600000000000002</c:v>
                </c:pt>
                <c:pt idx="2">
                  <c:v>0.16500000000000001</c:v>
                </c:pt>
                <c:pt idx="3">
                  <c:v>2.3E-2</c:v>
                </c:pt>
                <c:pt idx="4">
                  <c:v>0.39600000000000074</c:v>
                </c:pt>
                <c:pt idx="5">
                  <c:v>2.8000000000000001E-2</c:v>
                </c:pt>
                <c:pt idx="6">
                  <c:v>1.8000000000000023E-2</c:v>
                </c:pt>
                <c:pt idx="7">
                  <c:v>0.19800000000000001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Sheet1!$C$1:$C$6</c:f>
              <c:strCache>
                <c:ptCount val="6"/>
                <c:pt idx="0">
                  <c:v>&gt; 500 - 1 Milyar</c:v>
                </c:pt>
                <c:pt idx="1">
                  <c:v>&lt; 10 Juta</c:v>
                </c:pt>
                <c:pt idx="2">
                  <c:v>&gt; 1 Milyar</c:v>
                </c:pt>
                <c:pt idx="3">
                  <c:v>10 - 50 Juta</c:v>
                </c:pt>
                <c:pt idx="4">
                  <c:v>&gt; 100 - 500 Juta</c:v>
                </c:pt>
                <c:pt idx="5">
                  <c:v>&gt; 50 - 100 Juta</c:v>
                </c:pt>
              </c:strCache>
            </c:strRef>
          </c:cat>
          <c:val>
            <c:numRef>
              <c:f>Sheet1!$D$1:$D$6</c:f>
              <c:numCache>
                <c:formatCode>0%</c:formatCode>
                <c:ptCount val="6"/>
                <c:pt idx="0">
                  <c:v>5.5000000000000014E-2</c:v>
                </c:pt>
                <c:pt idx="1">
                  <c:v>0.29200000000000031</c:v>
                </c:pt>
                <c:pt idx="2">
                  <c:v>3.2000000000000042E-2</c:v>
                </c:pt>
                <c:pt idx="3">
                  <c:v>0.17500000000000004</c:v>
                </c:pt>
                <c:pt idx="4">
                  <c:v>0.24100000000000021</c:v>
                </c:pt>
                <c:pt idx="5">
                  <c:v>0.20500000000000004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98379666827553"/>
          <c:y val="5.0144801815027402E-2"/>
          <c:w val="0.2348121216990734"/>
          <c:h val="0.7471680234885919"/>
        </c:manualLayout>
      </c:layout>
      <c:overlay val="0"/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63053-CBCC-46D1-B37A-FEB22377868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04641-CBF3-491E-9786-2A6459035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2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E4358D3-64FE-40B2-9DA6-7393BB83D2CA}" type="slidenum">
              <a:rPr lang="en-US" altLang="id-ID">
                <a:latin typeface="Arial" charset="0"/>
              </a:rPr>
              <a:pPr/>
              <a:t>7</a:t>
            </a:fld>
            <a:endParaRPr lang="en-US" altLang="id-ID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alt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9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4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8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2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30EC-1446-4AEC-A66D-ECABDDD503C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2" name="AutoShape 2" descr="https://premierinvestment.files.wordpress.com/2014/09/logo-reksadana.png"/>
          <p:cNvSpPr>
            <a:spLocks noChangeAspect="1" noChangeArrowheads="1"/>
          </p:cNvSpPr>
          <p:nvPr/>
        </p:nvSpPr>
        <p:spPr bwMode="auto">
          <a:xfrm>
            <a:off x="155575" y="-2338388"/>
            <a:ext cx="1219200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premierinvestment.files.wordpress.com/2014/09/logo-reksada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" y="381000"/>
            <a:ext cx="8940600" cy="35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58018" y="5486400"/>
            <a:ext cx="7827963" cy="685801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gerian" pitchFamily="82" charset="0"/>
              </a:rPr>
              <a:t>Magister DESAIN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6381" y="4267200"/>
            <a:ext cx="82296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74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9" y="-69847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KOMPOSISI NAB REKSADANA</a:t>
            </a:r>
            <a:br>
              <a:rPr lang="id-ID" smtClean="0"/>
            </a:br>
            <a:r>
              <a:rPr lang="id-ID" sz="1600" smtClean="0"/>
              <a:t>(18 November 2014)</a:t>
            </a:r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469" t="19792" r="33594" b="14583"/>
          <a:stretch>
            <a:fillRect/>
          </a:stretch>
        </p:blipFill>
        <p:spPr bwMode="auto">
          <a:xfrm>
            <a:off x="1600200" y="14478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5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9" y="-69847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lgerian" pitchFamily="82" charset="0"/>
              </a:rPr>
              <a:t>Tingkat pendidikan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79364"/>
              </p:ext>
            </p:extLst>
          </p:nvPr>
        </p:nvGraphicFramePr>
        <p:xfrm>
          <a:off x="1295400" y="1524000"/>
          <a:ext cx="701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25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lgerian" pitchFamily="82" charset="0"/>
              </a:rPr>
              <a:t>JENIS PEKERJAAN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813958"/>
              </p:ext>
            </p:extLst>
          </p:nvPr>
        </p:nvGraphicFramePr>
        <p:xfrm>
          <a:off x="1295400" y="1676400"/>
          <a:ext cx="6400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4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lgerian" pitchFamily="82" charset="0"/>
              </a:rPr>
              <a:t>PENDAPATAN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269220"/>
              </p:ext>
            </p:extLst>
          </p:nvPr>
        </p:nvGraphicFramePr>
        <p:xfrm>
          <a:off x="1143000" y="1524000"/>
          <a:ext cx="7467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smtClean="0"/>
              <a:t>Perizinan M</a:t>
            </a:r>
            <a:r>
              <a:rPr lang="id-ID" altLang="id-ID" b="1" smtClean="0"/>
              <a:t>anajer Investasi</a:t>
            </a:r>
            <a:endParaRPr lang="en-US" altLang="id-ID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dirty="0" err="1" smtClean="0">
                <a:solidFill>
                  <a:schemeClr val="tx1"/>
                </a:solidFill>
              </a:rPr>
              <a:t>Pasal</a:t>
            </a:r>
            <a:r>
              <a:rPr lang="en-US" altLang="id-ID" dirty="0" smtClean="0">
                <a:solidFill>
                  <a:schemeClr val="tx1"/>
                </a:solidFill>
              </a:rPr>
              <a:t> 30 </a:t>
            </a:r>
            <a:r>
              <a:rPr lang="en-US" altLang="id-ID" dirty="0" err="1" smtClean="0">
                <a:solidFill>
                  <a:schemeClr val="tx1"/>
                </a:solidFill>
              </a:rPr>
              <a:t>ayat</a:t>
            </a:r>
            <a:r>
              <a:rPr lang="en-US" altLang="id-ID" dirty="0" smtClean="0">
                <a:solidFill>
                  <a:schemeClr val="tx1"/>
                </a:solidFill>
              </a:rPr>
              <a:t> 1 </a:t>
            </a:r>
            <a:r>
              <a:rPr lang="en-US" altLang="id-ID" dirty="0" err="1" smtClean="0">
                <a:solidFill>
                  <a:schemeClr val="tx1"/>
                </a:solidFill>
              </a:rPr>
              <a:t>UUPasar</a:t>
            </a:r>
            <a:r>
              <a:rPr lang="en-US" altLang="id-ID" dirty="0" smtClean="0">
                <a:solidFill>
                  <a:schemeClr val="tx1"/>
                </a:solidFill>
              </a:rPr>
              <a:t> Modal: Yang </a:t>
            </a:r>
            <a:r>
              <a:rPr lang="en-US" altLang="id-ID" dirty="0" err="1" smtClean="0">
                <a:solidFill>
                  <a:schemeClr val="tx1"/>
                </a:solidFill>
              </a:rPr>
              <a:t>dapat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melakukan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kegiatan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usaha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sebagai</a:t>
            </a:r>
            <a:r>
              <a:rPr lang="en-US" altLang="id-ID" dirty="0" smtClean="0">
                <a:solidFill>
                  <a:schemeClr val="tx1"/>
                </a:solidFill>
              </a:rPr>
              <a:t> Perusahaan </a:t>
            </a:r>
            <a:r>
              <a:rPr lang="en-US" altLang="id-ID" dirty="0" err="1" smtClean="0">
                <a:solidFill>
                  <a:schemeClr val="tx1"/>
                </a:solidFill>
              </a:rPr>
              <a:t>Efek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adalah</a:t>
            </a:r>
            <a:r>
              <a:rPr lang="en-US" altLang="id-ID" dirty="0" smtClean="0">
                <a:solidFill>
                  <a:schemeClr val="tx1"/>
                </a:solidFill>
              </a:rPr>
              <a:t> Perseroan yang </a:t>
            </a:r>
            <a:r>
              <a:rPr lang="en-US" altLang="id-ID" dirty="0" err="1" smtClean="0">
                <a:solidFill>
                  <a:schemeClr val="tx1"/>
                </a:solidFill>
              </a:rPr>
              <a:t>telah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memperoleh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Ijin</a:t>
            </a:r>
            <a:r>
              <a:rPr lang="en-US" altLang="id-ID" dirty="0" smtClean="0">
                <a:solidFill>
                  <a:schemeClr val="tx1"/>
                </a:solidFill>
              </a:rPr>
              <a:t> Usaha </a:t>
            </a:r>
            <a:r>
              <a:rPr lang="en-US" altLang="id-ID" dirty="0" err="1" smtClean="0">
                <a:solidFill>
                  <a:schemeClr val="tx1"/>
                </a:solidFill>
              </a:rPr>
              <a:t>dari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Bapepam</a:t>
            </a:r>
            <a:endParaRPr lang="en-US" altLang="id-ID" dirty="0" smtClean="0">
              <a:solidFill>
                <a:schemeClr val="tx1"/>
              </a:solidFill>
            </a:endParaRPr>
          </a:p>
          <a:p>
            <a:r>
              <a:rPr lang="en-US" altLang="id-ID" dirty="0" smtClean="0">
                <a:solidFill>
                  <a:schemeClr val="tx1"/>
                </a:solidFill>
              </a:rPr>
              <a:t>Tata </a:t>
            </a:r>
            <a:r>
              <a:rPr lang="en-US" altLang="id-ID" dirty="0" err="1" smtClean="0">
                <a:solidFill>
                  <a:schemeClr val="tx1"/>
                </a:solidFill>
              </a:rPr>
              <a:t>cara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dan</a:t>
            </a:r>
            <a:r>
              <a:rPr lang="en-US" altLang="id-ID" dirty="0" smtClean="0">
                <a:solidFill>
                  <a:schemeClr val="tx1"/>
                </a:solidFill>
              </a:rPr>
              <a:t> proses </a:t>
            </a:r>
            <a:r>
              <a:rPr lang="en-US" altLang="id-ID" dirty="0" err="1" smtClean="0">
                <a:solidFill>
                  <a:schemeClr val="tx1"/>
                </a:solidFill>
              </a:rPr>
              <a:t>perijinan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lebih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lanjut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diatur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dalam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Peraturan</a:t>
            </a:r>
            <a:r>
              <a:rPr lang="en-US" altLang="id-ID" dirty="0" smtClean="0">
                <a:solidFill>
                  <a:schemeClr val="tx1"/>
                </a:solidFill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</a:rPr>
              <a:t>Bapepam</a:t>
            </a:r>
            <a:r>
              <a:rPr lang="en-US" altLang="id-ID" dirty="0" smtClean="0">
                <a:solidFill>
                  <a:schemeClr val="tx1"/>
                </a:solidFill>
              </a:rPr>
              <a:t> No. V.A.1</a:t>
            </a:r>
          </a:p>
        </p:txBody>
      </p:sp>
    </p:spTree>
    <p:extLst>
      <p:ext uri="{BB962C8B-B14F-4D97-AF65-F5344CB8AC3E}">
        <p14:creationId xmlns:p14="http://schemas.microsoft.com/office/powerpoint/2010/main" val="1629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6" y="152400"/>
            <a:ext cx="77057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mtClean="0"/>
              <a:t>Kewajiban B</a:t>
            </a:r>
            <a:r>
              <a:rPr lang="id-ID" altLang="id-ID" smtClean="0"/>
              <a:t>ank </a:t>
            </a:r>
            <a:r>
              <a:rPr lang="en-US" altLang="id-ID" smtClean="0"/>
              <a:t>K</a:t>
            </a:r>
            <a:r>
              <a:rPr lang="id-ID" altLang="id-ID" smtClean="0"/>
              <a:t>ustodian</a:t>
            </a:r>
            <a:endParaRPr lang="en-US" altLang="id-ID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id-ID" sz="2500" dirty="0" err="1" smtClean="0">
                <a:solidFill>
                  <a:schemeClr val="tx1"/>
                </a:solidFill>
              </a:rPr>
              <a:t>Peraturan</a:t>
            </a:r>
            <a:r>
              <a:rPr lang="en-US" altLang="id-ID" sz="2500" dirty="0" smtClean="0">
                <a:solidFill>
                  <a:schemeClr val="tx1"/>
                </a:solidFill>
              </a:rPr>
              <a:t> </a:t>
            </a:r>
            <a:r>
              <a:rPr lang="en-US" altLang="id-ID" sz="2500" dirty="0" err="1" smtClean="0">
                <a:solidFill>
                  <a:schemeClr val="tx1"/>
                </a:solidFill>
              </a:rPr>
              <a:t>Bapepam</a:t>
            </a:r>
            <a:r>
              <a:rPr lang="en-US" altLang="id-ID" sz="2500" dirty="0" smtClean="0">
                <a:solidFill>
                  <a:schemeClr val="tx1"/>
                </a:solidFill>
              </a:rPr>
              <a:t> No. IV.A.3, IV.A.4, IV.B.1 </a:t>
            </a:r>
            <a:r>
              <a:rPr lang="en-US" altLang="id-ID" sz="2500" dirty="0" err="1" smtClean="0">
                <a:solidFill>
                  <a:schemeClr val="tx1"/>
                </a:solidFill>
              </a:rPr>
              <a:t>dan</a:t>
            </a:r>
            <a:r>
              <a:rPr lang="en-US" altLang="id-ID" sz="2500" dirty="0" smtClean="0">
                <a:solidFill>
                  <a:schemeClr val="tx1"/>
                </a:solidFill>
              </a:rPr>
              <a:t> No. IV.B.2 , </a:t>
            </a:r>
            <a:r>
              <a:rPr lang="en-US" altLang="id-ID" sz="2500" dirty="0" err="1" smtClean="0">
                <a:solidFill>
                  <a:schemeClr val="tx1"/>
                </a:solidFill>
              </a:rPr>
              <a:t>antara</a:t>
            </a:r>
            <a:r>
              <a:rPr lang="en-US" altLang="id-ID" sz="2500" dirty="0" smtClean="0">
                <a:solidFill>
                  <a:schemeClr val="tx1"/>
                </a:solidFill>
              </a:rPr>
              <a:t> lain </a:t>
            </a:r>
            <a:r>
              <a:rPr lang="en-US" altLang="id-ID" sz="2500" dirty="0" err="1" smtClean="0">
                <a:solidFill>
                  <a:schemeClr val="tx1"/>
                </a:solidFill>
              </a:rPr>
              <a:t>menggariskan</a:t>
            </a:r>
            <a:r>
              <a:rPr lang="en-US" altLang="id-ID" sz="2500" dirty="0" smtClean="0">
                <a:solidFill>
                  <a:schemeClr val="tx1"/>
                </a:solidFill>
              </a:rPr>
              <a:t> </a:t>
            </a:r>
            <a:r>
              <a:rPr lang="en-US" altLang="id-ID" sz="2500" dirty="0" err="1" smtClean="0">
                <a:solidFill>
                  <a:schemeClr val="tx1"/>
                </a:solidFill>
              </a:rPr>
              <a:t>bahwa</a:t>
            </a:r>
            <a:r>
              <a:rPr lang="en-US" altLang="id-ID" sz="2500" dirty="0" smtClean="0">
                <a:solidFill>
                  <a:schemeClr val="tx1"/>
                </a:solidFill>
              </a:rPr>
              <a:t> Bank </a:t>
            </a:r>
            <a:r>
              <a:rPr lang="en-US" altLang="id-ID" sz="2500" dirty="0" err="1" smtClean="0">
                <a:solidFill>
                  <a:schemeClr val="tx1"/>
                </a:solidFill>
              </a:rPr>
              <a:t>Kustodian</a:t>
            </a:r>
            <a:r>
              <a:rPr lang="en-US" altLang="id-ID" sz="2500" dirty="0" smtClean="0">
                <a:solidFill>
                  <a:schemeClr val="tx1"/>
                </a:solidFill>
              </a:rPr>
              <a:t> </a:t>
            </a:r>
            <a:r>
              <a:rPr lang="en-US" altLang="id-ID" sz="2500" dirty="0" err="1" smtClean="0">
                <a:solidFill>
                  <a:schemeClr val="tx1"/>
                </a:solidFill>
              </a:rPr>
              <a:t>wajib</a:t>
            </a:r>
            <a:r>
              <a:rPr lang="en-US" altLang="id-ID" sz="2500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Aft>
                <a:spcPct val="30000"/>
              </a:spcAft>
              <a:buFont typeface="Wingdings" pitchFamily="2" charset="2"/>
              <a:buChar char="Ø"/>
            </a:pPr>
            <a:r>
              <a:rPr lang="en-US" altLang="id-ID" sz="2100" dirty="0" err="1" smtClean="0">
                <a:solidFill>
                  <a:schemeClr val="tx1"/>
                </a:solidFill>
              </a:rPr>
              <a:t>Memberikan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jasa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penitipan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kolektif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dan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kustodian</a:t>
            </a:r>
            <a:endParaRPr lang="en-US" altLang="id-ID" sz="2100" dirty="0" smtClean="0">
              <a:solidFill>
                <a:schemeClr val="tx1"/>
              </a:solidFill>
            </a:endParaRPr>
          </a:p>
          <a:p>
            <a:pPr lvl="1">
              <a:spcAft>
                <a:spcPct val="30000"/>
              </a:spcAft>
              <a:buFont typeface="Wingdings" pitchFamily="2" charset="2"/>
              <a:buChar char="Ø"/>
            </a:pPr>
            <a:r>
              <a:rPr lang="en-US" altLang="id-ID" sz="2100" dirty="0" err="1" smtClean="0">
                <a:solidFill>
                  <a:schemeClr val="tx1"/>
                </a:solidFill>
              </a:rPr>
              <a:t>Menghitung</a:t>
            </a:r>
            <a:r>
              <a:rPr lang="en-US" altLang="id-ID" sz="2100" dirty="0" smtClean="0">
                <a:solidFill>
                  <a:schemeClr val="tx1"/>
                </a:solidFill>
              </a:rPr>
              <a:t> NAB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setiap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hari</a:t>
            </a:r>
            <a:r>
              <a:rPr lang="en-US" altLang="id-ID" sz="2100" dirty="0" smtClean="0">
                <a:solidFill>
                  <a:schemeClr val="tx1"/>
                </a:solidFill>
              </a:rPr>
              <a:t> bursa</a:t>
            </a:r>
          </a:p>
          <a:p>
            <a:pPr lvl="1">
              <a:spcAft>
                <a:spcPct val="30000"/>
              </a:spcAft>
              <a:buFont typeface="Wingdings" pitchFamily="2" charset="2"/>
              <a:buChar char="Ø"/>
            </a:pPr>
            <a:r>
              <a:rPr lang="en-US" altLang="id-ID" sz="2100" dirty="0" err="1" smtClean="0">
                <a:solidFill>
                  <a:schemeClr val="tx1"/>
                </a:solidFill>
              </a:rPr>
              <a:t>Membayar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biaya-biaya</a:t>
            </a:r>
            <a:r>
              <a:rPr lang="en-US" altLang="id-ID" sz="2100" dirty="0" smtClean="0">
                <a:solidFill>
                  <a:schemeClr val="tx1"/>
                </a:solidFill>
              </a:rPr>
              <a:t> yang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berkaitan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dengan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reksa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dana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sesuai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perintah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Manajer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Investasi</a:t>
            </a:r>
            <a:endParaRPr lang="en-US" altLang="id-ID" sz="2100" dirty="0" smtClean="0">
              <a:solidFill>
                <a:schemeClr val="tx1"/>
              </a:solidFill>
            </a:endParaRPr>
          </a:p>
          <a:p>
            <a:pPr lvl="1">
              <a:spcAft>
                <a:spcPct val="30000"/>
              </a:spcAft>
              <a:buFont typeface="Wingdings" pitchFamily="2" charset="2"/>
              <a:buChar char="Ø"/>
            </a:pPr>
            <a:r>
              <a:rPr lang="en-US" altLang="id-ID" sz="2100" dirty="0" err="1" smtClean="0">
                <a:solidFill>
                  <a:schemeClr val="tx1"/>
                </a:solidFill>
              </a:rPr>
              <a:t>Menyimpan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catatan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terpisah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tentang</a:t>
            </a:r>
            <a:r>
              <a:rPr lang="en-US" altLang="id-ID" sz="2100" dirty="0" smtClean="0">
                <a:solidFill>
                  <a:schemeClr val="tx1"/>
                </a:solidFill>
              </a:rPr>
              <a:t> </a:t>
            </a:r>
            <a:r>
              <a:rPr lang="en-US" altLang="id-ID" sz="2100" dirty="0" err="1" smtClean="0">
                <a:solidFill>
                  <a:schemeClr val="tx1"/>
                </a:solidFill>
              </a:rPr>
              <a:t>pemegang</a:t>
            </a:r>
            <a:r>
              <a:rPr lang="en-US" altLang="id-ID" sz="2100" dirty="0" smtClean="0">
                <a:solidFill>
                  <a:schemeClr val="tx1"/>
                </a:solidFill>
              </a:rPr>
              <a:t> unit</a:t>
            </a:r>
          </a:p>
          <a:p>
            <a:endParaRPr lang="en-US" altLang="id-ID" sz="2500" dirty="0" smtClean="0"/>
          </a:p>
        </p:txBody>
      </p:sp>
    </p:spTree>
    <p:extLst>
      <p:ext uri="{BB962C8B-B14F-4D97-AF65-F5344CB8AC3E}">
        <p14:creationId xmlns:p14="http://schemas.microsoft.com/office/powerpoint/2010/main" val="21813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01625"/>
            <a:ext cx="8686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200" dirty="0" smtClean="0">
                <a:latin typeface="Algerian" pitchFamily="82" charset="0"/>
              </a:rPr>
              <a:t>STRATEGI INVESTASI</a:t>
            </a:r>
            <a:r>
              <a:rPr lang="id-ID" altLang="id-ID" sz="3200" dirty="0" smtClean="0">
                <a:latin typeface="Algerian" pitchFamily="82" charset="0"/>
              </a:rPr>
              <a:t> </a:t>
            </a:r>
            <a:r>
              <a:rPr lang="en-US" altLang="id-ID" sz="3200" dirty="0" smtClean="0">
                <a:latin typeface="Algerian" pitchFamily="82" charset="0"/>
              </a:rPr>
              <a:t>REKSA DANA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43000"/>
            <a:ext cx="8718550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TIPS MEMILIH REKSA DANA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Pilih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Manajer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Investasi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percaya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Kenali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kebutuhan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tujuan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investasi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Ketahui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profil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resiko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Pelajari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spektrum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reksadana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Lihat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kinerja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reksadanannya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BERINVESTASI </a:t>
            </a:r>
            <a:r>
              <a:rPr lang="en-US" u="sng" dirty="0" err="1" smtClean="0">
                <a:solidFill>
                  <a:schemeClr val="tx1"/>
                </a:solidFill>
              </a:rPr>
              <a:t>Secara</a:t>
            </a:r>
            <a:r>
              <a:rPr lang="en-US" u="sng" dirty="0" smtClean="0">
                <a:solidFill>
                  <a:schemeClr val="tx1"/>
                </a:solidFill>
              </a:rPr>
              <a:t> Regular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mtClean="0"/>
              <a:t>Langkah Pengukuran Kinerja RD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2" y="1600200"/>
            <a:ext cx="83343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Referensi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6363"/>
            <a:ext cx="8315325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mtClean="0"/>
              <a:t>Sub Perioda Pengukuran</a:t>
            </a: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dirty="0" smtClean="0">
                <a:solidFill>
                  <a:schemeClr val="tx1"/>
                </a:solidFill>
              </a:rPr>
              <a:t>Perioda Pengukuran dapat dilakukan secara harian, mingguan, bulanan, atau tahunan.			</a:t>
            </a:r>
            <a:r>
              <a:rPr lang="en-US" dirty="0" smtClean="0">
                <a:solidFill>
                  <a:schemeClr val="tx1"/>
                </a:solidFill>
              </a:rPr>
              <a:t>                       </a:t>
            </a:r>
            <a:r>
              <a:rPr lang="id-ID" dirty="0" smtClean="0">
                <a:solidFill>
                  <a:schemeClr val="tx1"/>
                </a:solidFill>
              </a:rPr>
              <a:t>NAK - NAW</a:t>
            </a:r>
          </a:p>
          <a:p>
            <a:pPr>
              <a:defRPr/>
            </a:pPr>
            <a:r>
              <a:rPr lang="id-ID" dirty="0" smtClean="0">
                <a:solidFill>
                  <a:schemeClr val="tx1"/>
                </a:solidFill>
              </a:rPr>
              <a:t>Kinerja subperioda = ------------------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>
                <a:solidFill>
                  <a:schemeClr val="tx1"/>
                </a:solidFill>
              </a:rPr>
              <a:t>		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id-ID" dirty="0" smtClean="0">
                <a:solidFill>
                  <a:schemeClr val="tx1"/>
                </a:solidFill>
              </a:rPr>
              <a:t>NAW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    NAK = NAB/unit akhir hari/mg/bln/thn sekarang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    NAW = NAB/unit akhir hari/mg/bln/thn sebelumnya</a:t>
            </a:r>
          </a:p>
          <a:p>
            <a:pPr>
              <a:buFont typeface="Wingdings" pitchFamily="2" charset="2"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29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9219" y="83457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dirty="0" smtClean="0"/>
              <a:t>Metoda Sharpe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6" y="834571"/>
            <a:ext cx="8967787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061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mtClean="0"/>
              <a:t>Metoda Treynor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31900"/>
            <a:ext cx="8510587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1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mtClean="0"/>
              <a:t>Metoda Jensen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92213"/>
            <a:ext cx="8589963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1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0619" y="1814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 PENJUAL REKSADANA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5" y="533400"/>
            <a:ext cx="8053387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1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Contoh Reksadana yg dijual oleh salah satu Agen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30935"/>
              </p:ext>
            </p:extLst>
          </p:nvPr>
        </p:nvGraphicFramePr>
        <p:xfrm>
          <a:off x="0" y="838200"/>
          <a:ext cx="9225396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1097280"/>
                <a:gridCol w="1035760"/>
                <a:gridCol w="1139336"/>
                <a:gridCol w="1242912"/>
                <a:gridCol w="937636"/>
                <a:gridCol w="932184"/>
                <a:gridCol w="828608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Nama</a:t>
                      </a:r>
                      <a:r>
                        <a:rPr lang="en-US" sz="1600" dirty="0" smtClean="0"/>
                        <a:t> /</a:t>
                      </a:r>
                      <a:r>
                        <a:rPr lang="en-US" sz="1600" dirty="0" err="1" smtClean="0"/>
                        <a:t>Jenis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Reksadana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Bank </a:t>
                      </a:r>
                      <a:r>
                        <a:rPr lang="en-US" sz="1600" dirty="0" err="1" smtClean="0"/>
                        <a:t>Kustodian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Manajer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Investasi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Minimum </a:t>
                      </a:r>
                      <a:r>
                        <a:rPr lang="en-US" sz="1600" dirty="0" err="1" smtClean="0"/>
                        <a:t>Pembelian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Pembelian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err="1" smtClean="0"/>
                        <a:t>Tambahan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Subscription Fee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Redemption Fee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Switch Fee</a:t>
                      </a:r>
                      <a:endParaRPr lang="en-US" sz="1600" dirty="0"/>
                    </a:p>
                  </a:txBody>
                  <a:tcPr/>
                </a:tc>
              </a:tr>
              <a:tr h="18288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Reksadana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Pasar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Uang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Investa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Pasar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Deutsche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 Dana </a:t>
                      </a:r>
                      <a:r>
                        <a:rPr lang="en-US" sz="1400" dirty="0" err="1" smtClean="0"/>
                        <a:t>Kas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Deutcshe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Seruni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Pasar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Citi Bank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Danareksa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Batavia </a:t>
                      </a:r>
                      <a:r>
                        <a:rPr lang="en-US" sz="1400" dirty="0" err="1" smtClean="0"/>
                        <a:t>Danakas</a:t>
                      </a:r>
                      <a:r>
                        <a:rPr lang="en-US" sz="1400" dirty="0" smtClean="0"/>
                        <a:t> Maxima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ChtBank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Batavia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Reksadana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Pendapatan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Tetap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Danareksa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Melati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Citibank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Danareksa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USD 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USD 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2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Ganesha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Abadi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Std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Chartere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Bahana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3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Kehati</a:t>
                      </a:r>
                      <a:r>
                        <a:rPr lang="en-US" sz="1400" dirty="0" smtClean="0"/>
                        <a:t> Lestari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Std Chartere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Bahana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Makara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Abadi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Std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Chartere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Bahana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Investa</a:t>
                      </a:r>
                      <a:r>
                        <a:rPr lang="en-US" sz="1400" baseline="0" dirty="0" smtClean="0"/>
                        <a:t> Dana </a:t>
                      </a:r>
                      <a:r>
                        <a:rPr lang="en-US" sz="1400" baseline="0" dirty="0" err="1" smtClean="0"/>
                        <a:t>Utalma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Investa</a:t>
                      </a:r>
                      <a:r>
                        <a:rPr lang="en-US" sz="1400" baseline="0" dirty="0" smtClean="0"/>
                        <a:t> Dana </a:t>
                      </a:r>
                      <a:r>
                        <a:rPr lang="en-US" sz="1400" baseline="0" dirty="0" err="1" smtClean="0"/>
                        <a:t>Obligasi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MMI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0 %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Investa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Keluarga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1 % (≤ 1 thn)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 </a:t>
                      </a:r>
                      <a:r>
                        <a:rPr lang="en-US" sz="1400" dirty="0" err="1" smtClean="0"/>
                        <a:t>Obligasi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Ind</a:t>
                      </a:r>
                      <a:r>
                        <a:rPr lang="en-US" sz="1400" dirty="0" smtClean="0"/>
                        <a:t>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Manulife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1.25 % (≤ 1 t)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 </a:t>
                      </a:r>
                      <a:r>
                        <a:rPr lang="en-US" sz="1400" dirty="0" err="1" smtClean="0"/>
                        <a:t>Pendapatan</a:t>
                      </a:r>
                      <a:r>
                        <a:rPr lang="en-US" sz="1400" dirty="0" smtClean="0"/>
                        <a:t> Bu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1.25 % (≤ 1 t)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Schoder</a:t>
                      </a:r>
                      <a:r>
                        <a:rPr lang="en-US" sz="1400" dirty="0" smtClean="0"/>
                        <a:t> Dana </a:t>
                      </a:r>
                      <a:r>
                        <a:rPr lang="en-US" sz="1400" dirty="0" err="1" smtClean="0"/>
                        <a:t>Andalan</a:t>
                      </a:r>
                      <a:r>
                        <a:rPr lang="en-US" sz="1400" dirty="0" smtClean="0"/>
                        <a:t>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Schroder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0 %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Schroder Dana </a:t>
                      </a:r>
                      <a:r>
                        <a:rPr lang="en-US" sz="1400" dirty="0" err="1" smtClean="0"/>
                        <a:t>Mantap</a:t>
                      </a:r>
                      <a:r>
                        <a:rPr lang="en-US" sz="1400" dirty="0" smtClean="0"/>
                        <a:t>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Deutcshe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Schroder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1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Reksadana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dijual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Bank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41286"/>
              </p:ext>
            </p:extLst>
          </p:nvPr>
        </p:nvGraphicFramePr>
        <p:xfrm>
          <a:off x="-81396" y="685800"/>
          <a:ext cx="9225396" cy="611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1097280"/>
                <a:gridCol w="1035760"/>
                <a:gridCol w="122480"/>
                <a:gridCol w="1148196"/>
                <a:gridCol w="1111572"/>
                <a:gridCol w="788232"/>
                <a:gridCol w="1081588"/>
                <a:gridCol w="828608"/>
              </a:tblGrid>
              <a:tr h="63847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Nama</a:t>
                      </a:r>
                      <a:r>
                        <a:rPr lang="en-US" sz="1600" dirty="0" smtClean="0"/>
                        <a:t> /</a:t>
                      </a:r>
                      <a:r>
                        <a:rPr lang="en-US" sz="1600" dirty="0" err="1" smtClean="0"/>
                        <a:t>Jenis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Reksadana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Bank </a:t>
                      </a:r>
                      <a:r>
                        <a:rPr lang="en-US" sz="1600" dirty="0" err="1" smtClean="0"/>
                        <a:t>Kustodian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err="1" smtClean="0"/>
                        <a:t>Manajer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Investasi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Minimum </a:t>
                      </a:r>
                      <a:r>
                        <a:rPr lang="en-US" sz="1600" dirty="0" err="1" smtClean="0"/>
                        <a:t>Pembelian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Pembelian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err="1" smtClean="0"/>
                        <a:t>Tambahan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Subscription Fee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Redemption Fee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Switch Fee</a:t>
                      </a:r>
                      <a:endParaRPr lang="en-US" sz="16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Danareksa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Anggrek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Citibank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Danareksa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 (≤ 2 </a:t>
                      </a:r>
                      <a:r>
                        <a:rPr lang="en-US" sz="1400" dirty="0" err="1" smtClean="0"/>
                        <a:t>thn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Danareksa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Syariah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Berim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Citibank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Danareksa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0.2.5% (≤ 2 </a:t>
                      </a:r>
                      <a:r>
                        <a:rPr lang="en-US" sz="1400" dirty="0" err="1" smtClean="0"/>
                        <a:t>thn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Makara</a:t>
                      </a:r>
                      <a:r>
                        <a:rPr lang="en-US" sz="1400" baseline="0" dirty="0" smtClean="0"/>
                        <a:t> Prima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Bahana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10.000.000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3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5712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 </a:t>
                      </a:r>
                      <a:r>
                        <a:rPr lang="en-US" sz="1400" dirty="0" err="1" smtClean="0"/>
                        <a:t>Investa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Syariah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Berimbang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Deutcshe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MMI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345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 </a:t>
                      </a:r>
                      <a:r>
                        <a:rPr lang="en-US" sz="1400" dirty="0" err="1" smtClean="0"/>
                        <a:t>Investa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Aktif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Deutcshe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MMI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 Dana Camp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2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Schroder Dana </a:t>
                      </a:r>
                      <a:r>
                        <a:rPr lang="en-US" sz="1400" dirty="0" err="1" smtClean="0"/>
                        <a:t>Prestasi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Schroder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1.25 %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1.25 % (≤ 3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Schroder Dana </a:t>
                      </a:r>
                      <a:r>
                        <a:rPr lang="en-US" sz="1400" dirty="0" err="1" smtClean="0"/>
                        <a:t>Terpadu</a:t>
                      </a:r>
                      <a:r>
                        <a:rPr lang="en-US" sz="1400" dirty="0" smtClean="0"/>
                        <a:t>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Schroder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0.5 %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Batavia Dana </a:t>
                      </a:r>
                      <a:r>
                        <a:rPr lang="en-US" sz="1400" dirty="0" err="1" smtClean="0"/>
                        <a:t>Dinams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Deutcshe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Batavia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57126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Bahana</a:t>
                      </a:r>
                      <a:r>
                        <a:rPr lang="en-US" sz="1400" dirty="0" smtClean="0"/>
                        <a:t> Dana </a:t>
                      </a:r>
                      <a:r>
                        <a:rPr lang="en-US" sz="1400" dirty="0" err="1" smtClean="0"/>
                        <a:t>Infrastrutur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Deutcshe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Bahana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1.5%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BNP Paribas </a:t>
                      </a:r>
                      <a:r>
                        <a:rPr lang="en-US" sz="1400" dirty="0" err="1" smtClean="0"/>
                        <a:t>Equitra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BNP</a:t>
                      </a:r>
                      <a:r>
                        <a:rPr lang="en-US" sz="1400" baseline="0" dirty="0" smtClean="0"/>
                        <a:t> Paribas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2 %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/>
                </a:tc>
              </a:tr>
              <a:tr h="5712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Schroder </a:t>
                      </a:r>
                      <a:r>
                        <a:rPr lang="en-US" sz="1400" dirty="0" err="1" smtClean="0"/>
                        <a:t>Syariah</a:t>
                      </a:r>
                      <a:r>
                        <a:rPr lang="en-US" sz="1400" dirty="0" smtClean="0"/>
                        <a:t> Balance Fund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Deutcshe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Schroder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5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286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Reksadana</a:t>
            </a:r>
            <a:r>
              <a:rPr lang="en-US" sz="2800" dirty="0" smtClean="0"/>
              <a:t> </a:t>
            </a:r>
            <a:r>
              <a:rPr lang="en-US" sz="2800" dirty="0" err="1" smtClean="0"/>
              <a:t>Saham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dijual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Bank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70741"/>
              </p:ext>
            </p:extLst>
          </p:nvPr>
        </p:nvGraphicFramePr>
        <p:xfrm>
          <a:off x="0" y="876540"/>
          <a:ext cx="9144000" cy="556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931"/>
                <a:gridCol w="1087599"/>
                <a:gridCol w="1148021"/>
                <a:gridCol w="1132915"/>
                <a:gridCol w="1106915"/>
                <a:gridCol w="781277"/>
                <a:gridCol w="1072045"/>
                <a:gridCol w="821297"/>
              </a:tblGrid>
              <a:tr h="63847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Nama</a:t>
                      </a:r>
                      <a:r>
                        <a:rPr lang="en-US" sz="1600" dirty="0" smtClean="0"/>
                        <a:t> /</a:t>
                      </a:r>
                      <a:r>
                        <a:rPr lang="en-US" sz="1600" dirty="0" err="1" smtClean="0"/>
                        <a:t>Jenis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Reksadana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Bank </a:t>
                      </a:r>
                      <a:r>
                        <a:rPr lang="en-US" sz="1600" dirty="0" err="1" smtClean="0"/>
                        <a:t>Kustodian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Manajer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Investasi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Minimum </a:t>
                      </a:r>
                      <a:r>
                        <a:rPr lang="en-US" sz="1600" dirty="0" err="1" smtClean="0"/>
                        <a:t>Pembelian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Pembelian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err="1" smtClean="0"/>
                        <a:t>Tambahan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Subscription Fee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Redemption Fee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Switch Fee</a:t>
                      </a:r>
                      <a:endParaRPr lang="en-US" sz="16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Danareksa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Mawar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Citibank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Danareksa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 (≤ 2 </a:t>
                      </a:r>
                      <a:r>
                        <a:rPr lang="en-US" sz="1400" dirty="0" err="1" smtClean="0"/>
                        <a:t>thn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 </a:t>
                      </a:r>
                      <a:r>
                        <a:rPr lang="en-US" sz="1400" dirty="0" err="1" smtClean="0"/>
                        <a:t>Investa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Atraktif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HSBC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MMI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</a:t>
                      </a:r>
                      <a:r>
                        <a:rPr lang="en-US" sz="1400" dirty="0" smtClean="0"/>
                        <a:t>% (≤ 1 </a:t>
                      </a:r>
                      <a:r>
                        <a:rPr lang="en-US" sz="1400" dirty="0" err="1" smtClean="0"/>
                        <a:t>thn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 </a:t>
                      </a:r>
                      <a:r>
                        <a:rPr lang="en-US" sz="1400" dirty="0" err="1" smtClean="0"/>
                        <a:t>Investa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Atraktif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Syariah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6 </a:t>
                      </a:r>
                      <a:r>
                        <a:rPr lang="en-US" sz="1100" dirty="0" err="1" smtClean="0"/>
                        <a:t>bln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Tdk</a:t>
                      </a:r>
                      <a:r>
                        <a:rPr lang="en-US" sz="1400" baseline="0" smtClean="0"/>
                        <a:t> bisa</a:t>
                      </a:r>
                      <a:endParaRPr lang="en-US" sz="1400" dirty="0"/>
                    </a:p>
                  </a:txBody>
                  <a:tcPr/>
                </a:tc>
              </a:tr>
              <a:tr h="5712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 </a:t>
                      </a:r>
                      <a:r>
                        <a:rPr lang="en-US" sz="1400" dirty="0" err="1" smtClean="0"/>
                        <a:t>Investa</a:t>
                      </a:r>
                      <a:r>
                        <a:rPr lang="en-US" sz="1400" dirty="0" smtClean="0"/>
                        <a:t> UGM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Deutcshe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345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 Dana </a:t>
                      </a:r>
                      <a:r>
                        <a:rPr lang="en-US" sz="1400" dirty="0" err="1" smtClean="0"/>
                        <a:t>Saham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Deutcshe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Manulife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1.25 %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Schroder Dana </a:t>
                      </a:r>
                      <a:r>
                        <a:rPr lang="en-US" sz="1400" dirty="0" err="1" smtClean="0"/>
                        <a:t>Prestasi</a:t>
                      </a:r>
                      <a:r>
                        <a:rPr lang="en-US" sz="1400" dirty="0" smtClean="0"/>
                        <a:t> Plus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Schroder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0.5 %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Batavia Dana </a:t>
                      </a:r>
                      <a:r>
                        <a:rPr lang="en-US" sz="1400" dirty="0" err="1" smtClean="0"/>
                        <a:t>Saham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Batavia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BNP Paribas </a:t>
                      </a:r>
                      <a:r>
                        <a:rPr lang="en-US" sz="1400" dirty="0" err="1" smtClean="0"/>
                        <a:t>Ekuitas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Deutcshe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BNP</a:t>
                      </a:r>
                      <a:r>
                        <a:rPr lang="en-US" sz="1400" baseline="0" dirty="0" smtClean="0"/>
                        <a:t> Paribas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1 %</a:t>
                      </a:r>
                      <a:endParaRPr lang="en-US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BNP Paribas </a:t>
                      </a:r>
                      <a:r>
                        <a:rPr lang="en-US" sz="1400" dirty="0" err="1" smtClean="0"/>
                        <a:t>Infrastruktur</a:t>
                      </a:r>
                      <a:r>
                        <a:rPr lang="en-US" sz="1400" dirty="0" smtClean="0"/>
                        <a:t> Plus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Citibank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BNP Paribas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1.25 %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  <a:tr h="5712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 </a:t>
                      </a:r>
                      <a:r>
                        <a:rPr lang="en-US" sz="1400" dirty="0" err="1" smtClean="0"/>
                        <a:t>Syariah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Sektoral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Amanah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HSBC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Manulife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1.25% (≤ 1 </a:t>
                      </a:r>
                      <a:r>
                        <a:rPr lang="en-US" sz="1100" dirty="0" err="1" smtClean="0"/>
                        <a:t>thn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Tdk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bisa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6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993" y="1828800"/>
            <a:ext cx="9736138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pic>
        <p:nvPicPr>
          <p:cNvPr id="1026" name="Picture 2" descr="https://i1.wp.com/www.finansialmu.com/wp-content/uploads/2017/03/reksadana-pahami-nikmati-e1501909888387.jpg?fit=523%2C327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94029" cy="5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92119" y="3657600"/>
            <a:ext cx="7086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2984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INVESTMENT PYRAMID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21833" r="19636" b="5327"/>
          <a:stretch/>
        </p:blipFill>
        <p:spPr bwMode="auto">
          <a:xfrm>
            <a:off x="2035629" y="1219200"/>
            <a:ext cx="4724400" cy="469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mtClean="0"/>
              <a:t>REKSADANA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" y="1417638"/>
            <a:ext cx="8431213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8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PERBANDINGAN REKSADANA BEBERAPA NEGARA – 2012/2014*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90793"/>
              </p:ext>
            </p:extLst>
          </p:nvPr>
        </p:nvGraphicFramePr>
        <p:xfrm>
          <a:off x="838201" y="1397000"/>
          <a:ext cx="7924798" cy="4645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114"/>
                <a:gridCol w="1132114"/>
                <a:gridCol w="1132114"/>
                <a:gridCol w="1132114"/>
                <a:gridCol w="1132114"/>
                <a:gridCol w="1132114"/>
                <a:gridCol w="1132114"/>
              </a:tblGrid>
              <a:tr h="6764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INDONESIA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THAILAND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MALAYSIA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KOREA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AUSTRALIA</a:t>
                      </a:r>
                      <a:endParaRPr lang="en-US" sz="1400" dirty="0"/>
                    </a:p>
                  </a:txBody>
                  <a:tcPr/>
                </a:tc>
              </a:tr>
              <a:tr h="4331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AUM</a:t>
                      </a:r>
                      <a:r>
                        <a:rPr lang="en-US" sz="1400" baseline="0" dirty="0" smtClean="0"/>
                        <a:t> (USD </a:t>
                      </a:r>
                      <a:r>
                        <a:rPr lang="en-US" sz="1400" baseline="0" dirty="0" err="1" smtClean="0"/>
                        <a:t>milyar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62.19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129.5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113.07</a:t>
                      </a:r>
                      <a:endParaRPr lang="en-US" sz="1400" dirty="0"/>
                    </a:p>
                  </a:txBody>
                  <a:tcPr/>
                </a:tc>
              </a:tr>
              <a:tr h="4331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GDP (USD </a:t>
                      </a:r>
                      <a:r>
                        <a:rPr lang="en-US" sz="1400" dirty="0" err="1" smtClean="0"/>
                        <a:t>milyar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845.68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345.65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278.68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1826.81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1116.25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1488.22</a:t>
                      </a:r>
                      <a:endParaRPr lang="en-US" sz="1400" dirty="0"/>
                    </a:p>
                  </a:txBody>
                  <a:tcPr/>
                </a:tc>
              </a:tr>
              <a:tr h="4331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AUM/GDP (%)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7.6</a:t>
                      </a:r>
                      <a:endParaRPr lang="en-US" sz="1400" dirty="0"/>
                    </a:p>
                  </a:txBody>
                  <a:tcPr/>
                </a:tc>
              </a:tr>
              <a:tr h="4331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Jlh</a:t>
                      </a:r>
                      <a:r>
                        <a:rPr lang="en-US" sz="1400" dirty="0" smtClean="0"/>
                        <a:t> Investor </a:t>
                      </a:r>
                      <a:r>
                        <a:rPr lang="en-US" sz="1400" dirty="0" err="1" smtClean="0"/>
                        <a:t>Reksadana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ribu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161.65 </a:t>
                      </a:r>
                    </a:p>
                    <a:p>
                      <a:pPr algn="ctr"/>
                      <a:r>
                        <a:rPr lang="en-US" sz="1400" dirty="0" smtClean="0"/>
                        <a:t>(438.51-Sep14-KSEI)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2469.9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15433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46452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</a:tr>
              <a:tr h="4331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Jlh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Populasi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juta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241.03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64.07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28.73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1206.92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22.73</a:t>
                      </a:r>
                      <a:endParaRPr lang="en-US" sz="1400" dirty="0"/>
                    </a:p>
                  </a:txBody>
                  <a:tcPr/>
                </a:tc>
              </a:tr>
              <a:tr h="4331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Investor </a:t>
                      </a:r>
                      <a:r>
                        <a:rPr lang="en-US" sz="1400" dirty="0" err="1" smtClean="0"/>
                        <a:t>Reksadana</a:t>
                      </a:r>
                      <a:r>
                        <a:rPr lang="en-US" sz="1400" dirty="0" smtClean="0"/>
                        <a:t>/ </a:t>
                      </a:r>
                      <a:r>
                        <a:rPr lang="en-US" sz="1400" dirty="0" err="1" smtClean="0"/>
                        <a:t>populasi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0.17 </a:t>
                      </a:r>
                    </a:p>
                    <a:p>
                      <a:pPr algn="ctr"/>
                      <a:r>
                        <a:rPr lang="en-US" sz="1400" dirty="0" smtClean="0"/>
                        <a:t>(Sep 14)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53.72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</a:tr>
              <a:tr h="4331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Jlh</a:t>
                      </a:r>
                      <a:r>
                        <a:rPr lang="en-US" sz="1400" dirty="0" smtClean="0"/>
                        <a:t> 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78613" y="251279"/>
            <a:ext cx="73136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Tahoma" pitchFamily="34" charset="0"/>
              </a:rPr>
              <a:t>Keunggulan</a:t>
            </a:r>
            <a:r>
              <a:rPr lang="en-US" altLang="id-ID" dirty="0" smtClean="0">
                <a:latin typeface="Tahoma" pitchFamily="34" charset="0"/>
              </a:rPr>
              <a:t> </a:t>
            </a:r>
            <a:r>
              <a:rPr lang="en-US" altLang="id-ID" dirty="0" err="1" smtClean="0">
                <a:latin typeface="Tahoma" pitchFamily="34" charset="0"/>
              </a:rPr>
              <a:t>Reksa</a:t>
            </a:r>
            <a:r>
              <a:rPr lang="en-US" altLang="id-ID" dirty="0" smtClean="0">
                <a:latin typeface="Tahoma" pitchFamily="34" charset="0"/>
              </a:rPr>
              <a:t> Dana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219200"/>
            <a:ext cx="8523287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304800"/>
            <a:ext cx="78486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sq" cmpd="dbl">
                <a:solidFill>
                  <a:srgbClr val="00201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id-ID" altLang="id-ID"/>
          </a:p>
        </p:txBody>
      </p:sp>
      <p:sp>
        <p:nvSpPr>
          <p:cNvPr id="11267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" y="3352800"/>
            <a:ext cx="1905000" cy="838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201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id-ID" sz="2400" b="1">
                <a:latin typeface="Tahoma" pitchFamily="34" charset="0"/>
              </a:rPr>
              <a:t>INVESTOR</a:t>
            </a:r>
            <a:endParaRPr lang="en-US" altLang="id-ID" sz="2400">
              <a:latin typeface="Tahoma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1371600"/>
            <a:ext cx="1905000" cy="7620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201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id-ID" sz="2400" b="1">
                <a:latin typeface="Tahoma" pitchFamily="34" charset="0"/>
              </a:rPr>
              <a:t>BAPEPAM</a:t>
            </a:r>
            <a:endParaRPr lang="en-US" altLang="id-ID" sz="2400">
              <a:latin typeface="Tahoma" pitchFamily="34" charset="0"/>
            </a:endParaRPr>
          </a:p>
        </p:txBody>
      </p:sp>
      <p:sp>
        <p:nvSpPr>
          <p:cNvPr id="11269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81400" y="3352800"/>
            <a:ext cx="1905000" cy="83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201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b="1">
                <a:solidFill>
                  <a:srgbClr val="002010"/>
                </a:solidFill>
                <a:latin typeface="Tahoma" pitchFamily="34" charset="0"/>
              </a:rPr>
              <a:t>MANAJER</a:t>
            </a:r>
          </a:p>
          <a:p>
            <a:pPr algn="ctr"/>
            <a:r>
              <a:rPr lang="en-US" altLang="id-ID" b="1">
                <a:solidFill>
                  <a:srgbClr val="002010"/>
                </a:solidFill>
                <a:latin typeface="Tahoma" pitchFamily="34" charset="0"/>
              </a:rPr>
              <a:t> INVESTASI</a:t>
            </a:r>
          </a:p>
        </p:txBody>
      </p:sp>
      <p:sp>
        <p:nvSpPr>
          <p:cNvPr id="11270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1400" y="5791200"/>
            <a:ext cx="1905000" cy="838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201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b="1">
                <a:solidFill>
                  <a:srgbClr val="002010"/>
                </a:solidFill>
                <a:latin typeface="Tahoma" pitchFamily="34" charset="0"/>
              </a:rPr>
              <a:t>BANK</a:t>
            </a:r>
          </a:p>
          <a:p>
            <a:pPr algn="ctr"/>
            <a:r>
              <a:rPr lang="en-US" altLang="id-ID" b="1">
                <a:solidFill>
                  <a:srgbClr val="002010"/>
                </a:solidFill>
                <a:latin typeface="Tahoma" pitchFamily="34" charset="0"/>
              </a:rPr>
              <a:t>KUSTODIAN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934200" y="3352800"/>
            <a:ext cx="1981200" cy="838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201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d-ID" b="1">
                <a:latin typeface="Tahoma" pitchFamily="34" charset="0"/>
              </a:rPr>
              <a:t>PERANTARA</a:t>
            </a:r>
          </a:p>
          <a:p>
            <a:pPr algn="ctr"/>
            <a:r>
              <a:rPr lang="en-US" altLang="id-ID" b="1">
                <a:latin typeface="Tahoma" pitchFamily="34" charset="0"/>
              </a:rPr>
              <a:t> PEDAGANG EFEK</a:t>
            </a: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6934200" y="5867400"/>
            <a:ext cx="1981200" cy="762000"/>
            <a:chOff x="4128" y="3552"/>
            <a:chExt cx="1248" cy="480"/>
          </a:xfrm>
        </p:grpSpPr>
        <p:sp>
          <p:nvSpPr>
            <p:cNvPr id="11307" name="Rectangle 9"/>
            <p:cNvSpPr>
              <a:spLocks noChangeArrowheads="1"/>
            </p:cNvSpPr>
            <p:nvPr/>
          </p:nvSpPr>
          <p:spPr bwMode="auto">
            <a:xfrm>
              <a:off x="4128" y="3792"/>
              <a:ext cx="120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201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altLang="id-ID"/>
            </a:p>
          </p:txBody>
        </p:sp>
        <p:sp>
          <p:nvSpPr>
            <p:cNvPr id="11308" name="Rectangle 10"/>
            <p:cNvSpPr>
              <a:spLocks noChangeArrowheads="1"/>
            </p:cNvSpPr>
            <p:nvPr/>
          </p:nvSpPr>
          <p:spPr bwMode="auto">
            <a:xfrm>
              <a:off x="4128" y="3552"/>
              <a:ext cx="1200" cy="24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201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altLang="id-ID"/>
            </a:p>
          </p:txBody>
        </p:sp>
        <p:sp>
          <p:nvSpPr>
            <p:cNvPr id="11309" name="Text Box 11"/>
            <p:cNvSpPr txBox="1">
              <a:spLocks noChangeArrowheads="1"/>
            </p:cNvSpPr>
            <p:nvPr/>
          </p:nvSpPr>
          <p:spPr bwMode="auto">
            <a:xfrm>
              <a:off x="4128" y="3600"/>
              <a:ext cx="124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id-ID" sz="1600" b="1">
                  <a:latin typeface="Tahoma" pitchFamily="34" charset="0"/>
                </a:rPr>
                <a:t>PASAR MODAL PASAR UANG</a:t>
              </a:r>
            </a:p>
          </p:txBody>
        </p:sp>
      </p:grpSp>
      <p:sp>
        <p:nvSpPr>
          <p:cNvPr id="11273" name="Line 12"/>
          <p:cNvSpPr>
            <a:spLocks noChangeShapeType="1"/>
          </p:cNvSpPr>
          <p:nvPr/>
        </p:nvSpPr>
        <p:spPr bwMode="auto">
          <a:xfrm>
            <a:off x="5486400" y="1752600"/>
            <a:ext cx="5334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6019800" y="1752600"/>
            <a:ext cx="0" cy="4343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3276600" y="24384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Efektif</a:t>
            </a:r>
          </a:p>
        </p:txBody>
      </p:sp>
      <p:sp>
        <p:nvSpPr>
          <p:cNvPr id="11276" name="Line 15">
            <a:hlinkClick r:id="" action="ppaction://noaction"/>
          </p:cNvPr>
          <p:cNvSpPr>
            <a:spLocks noChangeShapeType="1"/>
          </p:cNvSpPr>
          <p:nvPr/>
        </p:nvSpPr>
        <p:spPr bwMode="auto">
          <a:xfrm>
            <a:off x="3886200" y="4191000"/>
            <a:ext cx="0" cy="16002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4419600" y="2514600"/>
            <a:ext cx="2133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Mengajukan Pernyataan Pendaftaran</a:t>
            </a:r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 flipH="1">
            <a:off x="5486400" y="4038600"/>
            <a:ext cx="1447800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5943600" y="3048000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Instruksi Jual/Beli</a:t>
            </a:r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 flipH="1">
            <a:off x="2362200" y="3657600"/>
            <a:ext cx="12192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Text Box 20"/>
          <p:cNvSpPr txBox="1">
            <a:spLocks noChangeArrowheads="1"/>
          </p:cNvSpPr>
          <p:nvPr/>
        </p:nvSpPr>
        <p:spPr bwMode="auto">
          <a:xfrm>
            <a:off x="2209800" y="2819400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Penawaran Umum/ penjualan terus menerus</a:t>
            </a:r>
          </a:p>
        </p:txBody>
      </p:sp>
      <p:sp>
        <p:nvSpPr>
          <p:cNvPr id="11282" name="Line 21"/>
          <p:cNvSpPr>
            <a:spLocks noChangeShapeType="1"/>
          </p:cNvSpPr>
          <p:nvPr/>
        </p:nvSpPr>
        <p:spPr bwMode="auto">
          <a:xfrm>
            <a:off x="4114800" y="2133600"/>
            <a:ext cx="0" cy="1219200"/>
          </a:xfrm>
          <a:prstGeom prst="line">
            <a:avLst/>
          </a:prstGeom>
          <a:noFill/>
          <a:ln w="10160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22"/>
          <p:cNvSpPr>
            <a:spLocks noChangeShapeType="1"/>
          </p:cNvSpPr>
          <p:nvPr/>
        </p:nvSpPr>
        <p:spPr bwMode="auto">
          <a:xfrm>
            <a:off x="3657600" y="4191000"/>
            <a:ext cx="0" cy="16002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23"/>
          <p:cNvSpPr txBox="1">
            <a:spLocks noChangeArrowheads="1"/>
          </p:cNvSpPr>
          <p:nvPr/>
        </p:nvSpPr>
        <p:spPr bwMode="auto">
          <a:xfrm>
            <a:off x="2209800" y="47244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Menempatkan uang tunai 1%</a:t>
            </a:r>
          </a:p>
        </p:txBody>
      </p:sp>
      <p:sp>
        <p:nvSpPr>
          <p:cNvPr id="11285" name="Line 24"/>
          <p:cNvSpPr>
            <a:spLocks noChangeShapeType="1"/>
          </p:cNvSpPr>
          <p:nvPr/>
        </p:nvSpPr>
        <p:spPr bwMode="auto">
          <a:xfrm>
            <a:off x="838200" y="4191000"/>
            <a:ext cx="0" cy="2133600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5"/>
          <p:cNvSpPr>
            <a:spLocks noChangeShapeType="1"/>
          </p:cNvSpPr>
          <p:nvPr/>
        </p:nvSpPr>
        <p:spPr bwMode="auto">
          <a:xfrm>
            <a:off x="1524000" y="6019800"/>
            <a:ext cx="2057400" cy="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1524000" y="5486400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Pembayaran atas pembelian</a:t>
            </a:r>
          </a:p>
        </p:txBody>
      </p:sp>
      <p:sp>
        <p:nvSpPr>
          <p:cNvPr id="11288" name="Line 27"/>
          <p:cNvSpPr>
            <a:spLocks noChangeShapeType="1"/>
          </p:cNvSpPr>
          <p:nvPr/>
        </p:nvSpPr>
        <p:spPr bwMode="auto">
          <a:xfrm>
            <a:off x="7924800" y="4191000"/>
            <a:ext cx="0" cy="167640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Text Box 28"/>
          <p:cNvSpPr txBox="1">
            <a:spLocks noChangeArrowheads="1"/>
          </p:cNvSpPr>
          <p:nvPr/>
        </p:nvSpPr>
        <p:spPr bwMode="auto">
          <a:xfrm>
            <a:off x="7315200" y="4648200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Melaksanakan Instruksi Jual/Beli</a:t>
            </a:r>
          </a:p>
        </p:txBody>
      </p:sp>
      <p:sp>
        <p:nvSpPr>
          <p:cNvPr id="11290" name="Text Box 29"/>
          <p:cNvSpPr txBox="1">
            <a:spLocks noChangeArrowheads="1"/>
          </p:cNvSpPr>
          <p:nvPr/>
        </p:nvSpPr>
        <p:spPr bwMode="auto">
          <a:xfrm>
            <a:off x="838200" y="304800"/>
            <a:ext cx="762000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id-ID" sz="2800" b="1">
                <a:solidFill>
                  <a:srgbClr val="000000"/>
                </a:solidFill>
                <a:latin typeface="Arial" charset="0"/>
              </a:rPr>
              <a:t>MEKANISME KEGIATAN REKSA DANA</a:t>
            </a:r>
          </a:p>
          <a:p>
            <a:pPr algn="ctr" eaLnBrk="1" hangingPunct="1">
              <a:spcBef>
                <a:spcPct val="5000"/>
              </a:spcBef>
            </a:pPr>
            <a:r>
              <a:rPr lang="en-US" altLang="id-ID" sz="2400" b="1">
                <a:solidFill>
                  <a:srgbClr val="000000"/>
                </a:solidFill>
                <a:latin typeface="Arial" charset="0"/>
              </a:rPr>
              <a:t>(Berbentuk Kontrak Investasi Kolektif)</a:t>
            </a:r>
          </a:p>
        </p:txBody>
      </p:sp>
      <p:sp>
        <p:nvSpPr>
          <p:cNvPr id="11291" name="Line 30"/>
          <p:cNvSpPr>
            <a:spLocks noChangeShapeType="1"/>
          </p:cNvSpPr>
          <p:nvPr/>
        </p:nvSpPr>
        <p:spPr bwMode="auto">
          <a:xfrm flipH="1">
            <a:off x="5486400" y="6096000"/>
            <a:ext cx="14478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31"/>
          <p:cNvSpPr>
            <a:spLocks noChangeShapeType="1"/>
          </p:cNvSpPr>
          <p:nvPr/>
        </p:nvSpPr>
        <p:spPr bwMode="auto">
          <a:xfrm flipH="1">
            <a:off x="5486400" y="3657600"/>
            <a:ext cx="14478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32"/>
          <p:cNvSpPr>
            <a:spLocks noChangeShapeType="1"/>
          </p:cNvSpPr>
          <p:nvPr/>
        </p:nvSpPr>
        <p:spPr bwMode="auto">
          <a:xfrm>
            <a:off x="5486400" y="3810000"/>
            <a:ext cx="14478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33"/>
          <p:cNvSpPr>
            <a:spLocks noChangeShapeType="1"/>
          </p:cNvSpPr>
          <p:nvPr/>
        </p:nvSpPr>
        <p:spPr bwMode="auto">
          <a:xfrm>
            <a:off x="6553200" y="3810000"/>
            <a:ext cx="0" cy="25908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34"/>
          <p:cNvSpPr>
            <a:spLocks noChangeShapeType="1"/>
          </p:cNvSpPr>
          <p:nvPr/>
        </p:nvSpPr>
        <p:spPr bwMode="auto">
          <a:xfrm flipH="1">
            <a:off x="5486400" y="6400800"/>
            <a:ext cx="10668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35"/>
          <p:cNvSpPr>
            <a:spLocks noChangeShapeType="1"/>
          </p:cNvSpPr>
          <p:nvPr/>
        </p:nvSpPr>
        <p:spPr bwMode="auto">
          <a:xfrm>
            <a:off x="6248400" y="4038600"/>
            <a:ext cx="0" cy="182880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6"/>
          <p:cNvSpPr>
            <a:spLocks noChangeShapeType="1"/>
          </p:cNvSpPr>
          <p:nvPr/>
        </p:nvSpPr>
        <p:spPr bwMode="auto">
          <a:xfrm flipH="1">
            <a:off x="5486400" y="5867400"/>
            <a:ext cx="762000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Text Box 37"/>
          <p:cNvSpPr txBox="1">
            <a:spLocks noChangeArrowheads="1"/>
          </p:cNvSpPr>
          <p:nvPr/>
        </p:nvSpPr>
        <p:spPr bwMode="auto">
          <a:xfrm>
            <a:off x="3962400" y="4343400"/>
            <a:ext cx="2057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id-ID" sz="1200" dirty="0" err="1">
                <a:latin typeface="Arial" charset="0"/>
              </a:rPr>
              <a:t>Kontrak</a:t>
            </a:r>
            <a:r>
              <a:rPr lang="en-US" altLang="id-ID" sz="1200" dirty="0">
                <a:latin typeface="Arial" charset="0"/>
              </a:rPr>
              <a:t> </a:t>
            </a:r>
            <a:r>
              <a:rPr lang="en-US" altLang="id-ID" sz="1200" dirty="0" err="1">
                <a:latin typeface="Arial" charset="0"/>
              </a:rPr>
              <a:t>memuat</a:t>
            </a:r>
            <a:r>
              <a:rPr lang="en-US" altLang="id-ID" sz="1200" dirty="0">
                <a:latin typeface="Arial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altLang="id-ID" sz="1200" dirty="0" err="1">
                <a:latin typeface="Arial" charset="0"/>
              </a:rPr>
              <a:t>Hak</a:t>
            </a:r>
            <a:r>
              <a:rPr lang="en-US" altLang="id-ID" sz="1200" dirty="0">
                <a:latin typeface="Arial" charset="0"/>
              </a:rPr>
              <a:t> </a:t>
            </a:r>
            <a:r>
              <a:rPr lang="en-US" altLang="id-ID" sz="1200" dirty="0" err="1">
                <a:latin typeface="Arial" charset="0"/>
              </a:rPr>
              <a:t>dan</a:t>
            </a:r>
            <a:r>
              <a:rPr lang="en-US" altLang="id-ID" sz="1200" dirty="0">
                <a:latin typeface="Arial" charset="0"/>
              </a:rPr>
              <a:t> </a:t>
            </a:r>
            <a:r>
              <a:rPr lang="en-US" altLang="id-ID" sz="1200" dirty="0" err="1">
                <a:latin typeface="Arial" charset="0"/>
              </a:rPr>
              <a:t>Kewajiban</a:t>
            </a:r>
            <a:r>
              <a:rPr lang="en-US" altLang="id-ID" sz="1200" dirty="0">
                <a:latin typeface="Arial" charset="0"/>
              </a:rPr>
              <a:t> MI</a:t>
            </a:r>
          </a:p>
          <a:p>
            <a:pPr eaLnBrk="1" hangingPunct="1">
              <a:buFontTx/>
              <a:buChar char="•"/>
            </a:pPr>
            <a:r>
              <a:rPr lang="en-US" altLang="id-ID" sz="1200" dirty="0" err="1">
                <a:latin typeface="Arial" charset="0"/>
              </a:rPr>
              <a:t>Hak</a:t>
            </a:r>
            <a:r>
              <a:rPr lang="en-US" altLang="id-ID" sz="1200" dirty="0">
                <a:latin typeface="Arial" charset="0"/>
              </a:rPr>
              <a:t> </a:t>
            </a:r>
            <a:r>
              <a:rPr lang="en-US" altLang="id-ID" sz="1200" dirty="0" err="1">
                <a:latin typeface="Arial" charset="0"/>
              </a:rPr>
              <a:t>dan</a:t>
            </a:r>
            <a:r>
              <a:rPr lang="en-US" altLang="id-ID" sz="1200" dirty="0">
                <a:latin typeface="Arial" charset="0"/>
              </a:rPr>
              <a:t> </a:t>
            </a:r>
            <a:r>
              <a:rPr lang="en-US" altLang="id-ID" sz="1200" dirty="0" err="1">
                <a:latin typeface="Arial" charset="0"/>
              </a:rPr>
              <a:t>Kewajiban</a:t>
            </a:r>
            <a:r>
              <a:rPr lang="en-US" altLang="id-ID" sz="1200" dirty="0">
                <a:latin typeface="Arial" charset="0"/>
              </a:rPr>
              <a:t> BK</a:t>
            </a:r>
          </a:p>
          <a:p>
            <a:pPr eaLnBrk="1" hangingPunct="1">
              <a:buFontTx/>
              <a:buChar char="•"/>
            </a:pPr>
            <a:r>
              <a:rPr lang="en-US" altLang="id-ID" sz="1200" dirty="0" err="1">
                <a:latin typeface="Arial" charset="0"/>
              </a:rPr>
              <a:t>Hak</a:t>
            </a:r>
            <a:r>
              <a:rPr lang="en-US" altLang="id-ID" sz="1200" dirty="0">
                <a:latin typeface="Arial" charset="0"/>
              </a:rPr>
              <a:t> </a:t>
            </a:r>
            <a:r>
              <a:rPr lang="en-US" altLang="id-ID" sz="1200" dirty="0" err="1">
                <a:latin typeface="Arial" charset="0"/>
              </a:rPr>
              <a:t>dan</a:t>
            </a:r>
            <a:r>
              <a:rPr lang="en-US" altLang="id-ID" sz="1200" dirty="0">
                <a:latin typeface="Arial" charset="0"/>
              </a:rPr>
              <a:t> </a:t>
            </a:r>
            <a:r>
              <a:rPr lang="en-US" altLang="id-ID" sz="1200" dirty="0" err="1">
                <a:latin typeface="Arial" charset="0"/>
              </a:rPr>
              <a:t>Kewajiban</a:t>
            </a:r>
            <a:r>
              <a:rPr lang="en-US" altLang="id-ID" sz="1200" dirty="0">
                <a:latin typeface="Arial" charset="0"/>
              </a:rPr>
              <a:t> Investor</a:t>
            </a:r>
          </a:p>
        </p:txBody>
      </p:sp>
      <p:sp>
        <p:nvSpPr>
          <p:cNvPr id="11299" name="Line 38">
            <a:hlinkClick r:id="" action="ppaction://noaction"/>
          </p:cNvPr>
          <p:cNvSpPr>
            <a:spLocks noChangeShapeType="1"/>
          </p:cNvSpPr>
          <p:nvPr/>
        </p:nvSpPr>
        <p:spPr bwMode="auto">
          <a:xfrm flipV="1">
            <a:off x="4419600" y="2133600"/>
            <a:ext cx="0" cy="1219200"/>
          </a:xfrm>
          <a:prstGeom prst="line">
            <a:avLst/>
          </a:prstGeom>
          <a:noFill/>
          <a:ln w="1016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Line 39"/>
          <p:cNvSpPr>
            <a:spLocks noChangeShapeType="1"/>
          </p:cNvSpPr>
          <p:nvPr/>
        </p:nvSpPr>
        <p:spPr bwMode="auto">
          <a:xfrm>
            <a:off x="1524000" y="4191000"/>
            <a:ext cx="0" cy="18288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Line 40"/>
          <p:cNvSpPr>
            <a:spLocks noChangeShapeType="1"/>
          </p:cNvSpPr>
          <p:nvPr/>
        </p:nvSpPr>
        <p:spPr bwMode="auto">
          <a:xfrm>
            <a:off x="838200" y="6324600"/>
            <a:ext cx="2743200" cy="0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Text Box 41"/>
          <p:cNvSpPr txBox="1">
            <a:spLocks noChangeArrowheads="1"/>
          </p:cNvSpPr>
          <p:nvPr/>
        </p:nvSpPr>
        <p:spPr bwMode="auto">
          <a:xfrm>
            <a:off x="990600" y="6276975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Pembayaran pelunasan (redemption)</a:t>
            </a:r>
          </a:p>
        </p:txBody>
      </p:sp>
      <p:sp>
        <p:nvSpPr>
          <p:cNvPr id="11303" name="Text Box 4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Mengawas</a:t>
            </a:r>
            <a:r>
              <a:rPr lang="en-US" altLang="id-ID" sz="1400">
                <a:latin typeface="Times New Roman" pitchFamily="18" charset="0"/>
              </a:rPr>
              <a:t>i</a:t>
            </a:r>
          </a:p>
        </p:txBody>
      </p:sp>
      <p:sp>
        <p:nvSpPr>
          <p:cNvPr id="11304" name="Line 43"/>
          <p:cNvSpPr>
            <a:spLocks noChangeShapeType="1"/>
          </p:cNvSpPr>
          <p:nvPr/>
        </p:nvSpPr>
        <p:spPr bwMode="auto">
          <a:xfrm>
            <a:off x="2286000" y="3962400"/>
            <a:ext cx="1295400" cy="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" name="Text Box 44"/>
          <p:cNvSpPr txBox="1">
            <a:spLocks noChangeArrowheads="1"/>
          </p:cNvSpPr>
          <p:nvPr/>
        </p:nvSpPr>
        <p:spPr bwMode="auto">
          <a:xfrm>
            <a:off x="2286000" y="39624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Permintaan redemption </a:t>
            </a:r>
          </a:p>
        </p:txBody>
      </p:sp>
      <p:sp>
        <p:nvSpPr>
          <p:cNvPr id="11306" name="Text Box 45"/>
          <p:cNvSpPr txBox="1">
            <a:spLocks noChangeArrowheads="1"/>
          </p:cNvSpPr>
          <p:nvPr/>
        </p:nvSpPr>
        <p:spPr bwMode="auto">
          <a:xfrm>
            <a:off x="5486400" y="4114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400">
                <a:latin typeface="Arial" charset="0"/>
              </a:rPr>
              <a:t>Konfirmasi</a:t>
            </a:r>
          </a:p>
        </p:txBody>
      </p:sp>
    </p:spTree>
    <p:extLst>
      <p:ext uri="{BB962C8B-B14F-4D97-AF65-F5344CB8AC3E}">
        <p14:creationId xmlns:p14="http://schemas.microsoft.com/office/powerpoint/2010/main" val="22802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9" y="-69847"/>
            <a:ext cx="9064761" cy="6857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5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9" y="-69847"/>
            <a:ext cx="9064761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mtClean="0"/>
              <a:t>Potensi Hasil &amp; Resiko Reksadana</a:t>
            </a:r>
            <a:endParaRPr lang="id-ID" dirty="0"/>
          </a:p>
        </p:txBody>
      </p:sp>
      <p:pic>
        <p:nvPicPr>
          <p:cNvPr id="5" name="Picture 1" descr="http://www.bnpparibas-ip.co.id/images/potensi_hasil_resi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4502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1072</Words>
  <Application>Microsoft Office PowerPoint</Application>
  <PresentationFormat>On-screen Show (4:3)</PresentationFormat>
  <Paragraphs>445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Reksadana Campuran yg dijual oleh salah satu Bank</vt:lpstr>
      <vt:lpstr>Contoh Reksadana Saham yg dijual oleh salah satu Bank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33</cp:revision>
  <dcterms:created xsi:type="dcterms:W3CDTF">2019-11-14T00:48:16Z</dcterms:created>
  <dcterms:modified xsi:type="dcterms:W3CDTF">2019-11-26T06:47:41Z</dcterms:modified>
</cp:coreProperties>
</file>