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73" r:id="rId5"/>
    <p:sldId id="274" r:id="rId6"/>
    <p:sldId id="275" r:id="rId7"/>
    <p:sldId id="276" r:id="rId8"/>
    <p:sldId id="277" r:id="rId9"/>
    <p:sldId id="278" r:id="rId10"/>
    <p:sldId id="279" r:id="rId11"/>
    <p:sldId id="280" r:id="rId12"/>
    <p:sldId id="281" r:id="rId13"/>
    <p:sldId id="283" r:id="rId14"/>
    <p:sldId id="284" r:id="rId15"/>
    <p:sldId id="285" r:id="rId16"/>
    <p:sldId id="287" r:id="rId17"/>
    <p:sldId id="290" r:id="rId18"/>
    <p:sldId id="291" r:id="rId19"/>
    <p:sldId id="292" r:id="rId20"/>
    <p:sldId id="293" r:id="rId21"/>
    <p:sldId id="294" r:id="rId22"/>
    <p:sldId id="295" r:id="rId23"/>
    <p:sldId id="27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190" autoAdjust="0"/>
  </p:normalViewPr>
  <p:slideViewPr>
    <p:cSldViewPr>
      <p:cViewPr varScale="1">
        <p:scale>
          <a:sx n="64" d="100"/>
          <a:sy n="64" d="100"/>
        </p:scale>
        <p:origin x="-134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6430EC-1446-4AEC-A66D-ECABDDD503C6}" type="datetimeFigureOut">
              <a:rPr lang="en-US" smtClean="0"/>
              <a:t>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8157B-6735-4DF9-9660-F74BCA52D388}" type="slidenum">
              <a:rPr lang="en-US" smtClean="0"/>
              <a:t>‹#›</a:t>
            </a:fld>
            <a:endParaRPr lang="en-US"/>
          </a:p>
        </p:txBody>
      </p:sp>
    </p:spTree>
    <p:extLst>
      <p:ext uri="{BB962C8B-B14F-4D97-AF65-F5344CB8AC3E}">
        <p14:creationId xmlns:p14="http://schemas.microsoft.com/office/powerpoint/2010/main" val="2345099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430EC-1446-4AEC-A66D-ECABDDD503C6}" type="datetimeFigureOut">
              <a:rPr lang="en-US" smtClean="0"/>
              <a:t>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8157B-6735-4DF9-9660-F74BCA52D388}" type="slidenum">
              <a:rPr lang="en-US" smtClean="0"/>
              <a:t>‹#›</a:t>
            </a:fld>
            <a:endParaRPr lang="en-US"/>
          </a:p>
        </p:txBody>
      </p:sp>
    </p:spTree>
    <p:extLst>
      <p:ext uri="{BB962C8B-B14F-4D97-AF65-F5344CB8AC3E}">
        <p14:creationId xmlns:p14="http://schemas.microsoft.com/office/powerpoint/2010/main" val="727428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430EC-1446-4AEC-A66D-ECABDDD503C6}" type="datetimeFigureOut">
              <a:rPr lang="en-US" smtClean="0"/>
              <a:t>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8157B-6735-4DF9-9660-F74BCA52D388}" type="slidenum">
              <a:rPr lang="en-US" smtClean="0"/>
              <a:t>‹#›</a:t>
            </a:fld>
            <a:endParaRPr lang="en-US"/>
          </a:p>
        </p:txBody>
      </p:sp>
    </p:spTree>
    <p:extLst>
      <p:ext uri="{BB962C8B-B14F-4D97-AF65-F5344CB8AC3E}">
        <p14:creationId xmlns:p14="http://schemas.microsoft.com/office/powerpoint/2010/main" val="2101946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Keys">
    <p:spTree>
      <p:nvGrpSpPr>
        <p:cNvPr id="1" name=""/>
        <p:cNvGrpSpPr/>
        <p:nvPr/>
      </p:nvGrpSpPr>
      <p:grpSpPr>
        <a:xfrm>
          <a:off x="0" y="0"/>
          <a:ext cx="0" cy="0"/>
          <a:chOff x="0" y="0"/>
          <a:chExt cx="0" cy="0"/>
        </a:xfrm>
      </p:grpSpPr>
      <p:sp>
        <p:nvSpPr>
          <p:cNvPr id="10" name="正方形/長方形 9"/>
          <p:cNvSpPr/>
          <p:nvPr userDrawn="1"/>
        </p:nvSpPr>
        <p:spPr>
          <a:xfrm rot="18000000">
            <a:off x="-2181064" y="-4324840"/>
            <a:ext cx="12256008" cy="23403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56"/>
            <a:endParaRPr lang="en-US" sz="2133">
              <a:solidFill>
                <a:prstClr val="white"/>
              </a:solidFill>
            </a:endParaRPr>
          </a:p>
        </p:txBody>
      </p:sp>
      <p:sp>
        <p:nvSpPr>
          <p:cNvPr id="11" name="正方形/長方形 10"/>
          <p:cNvSpPr/>
          <p:nvPr userDrawn="1"/>
        </p:nvSpPr>
        <p:spPr>
          <a:xfrm rot="18000000">
            <a:off x="-2924250" y="-4329044"/>
            <a:ext cx="12241973" cy="7019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56"/>
            <a:endParaRPr lang="en-US" sz="2133">
              <a:solidFill>
                <a:srgbClr val="EF005A"/>
              </a:solidFill>
            </a:endParaRPr>
          </a:p>
        </p:txBody>
      </p:sp>
      <p:sp>
        <p:nvSpPr>
          <p:cNvPr id="12" name="正方形/長方形 11"/>
          <p:cNvSpPr/>
          <p:nvPr userDrawn="1"/>
        </p:nvSpPr>
        <p:spPr>
          <a:xfrm rot="18000000">
            <a:off x="-3171812" y="-4771498"/>
            <a:ext cx="12256008" cy="1080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56"/>
            <a:endParaRPr lang="en-US" sz="2133">
              <a:solidFill>
                <a:srgbClr val="EF005A"/>
              </a:solidFill>
            </a:endParaRPr>
          </a:p>
        </p:txBody>
      </p:sp>
      <p:sp>
        <p:nvSpPr>
          <p:cNvPr id="13" name="正方形/長方形 12"/>
          <p:cNvSpPr/>
          <p:nvPr userDrawn="1"/>
        </p:nvSpPr>
        <p:spPr>
          <a:xfrm rot="18000000">
            <a:off x="-4191848" y="-3281162"/>
            <a:ext cx="12226269" cy="3086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56"/>
            <a:endParaRPr lang="en-US" sz="2133">
              <a:solidFill>
                <a:srgbClr val="EF005A"/>
              </a:solidFill>
            </a:endParaRPr>
          </a:p>
        </p:txBody>
      </p:sp>
      <p:sp>
        <p:nvSpPr>
          <p:cNvPr id="5" name="スライド番号プレースホルダー 4"/>
          <p:cNvSpPr>
            <a:spLocks noGrp="1"/>
          </p:cNvSpPr>
          <p:nvPr>
            <p:ph type="sldNum" sz="quarter" idx="12"/>
          </p:nvPr>
        </p:nvSpPr>
        <p:spPr>
          <a:xfrm rot="18000000">
            <a:off x="418879" y="447490"/>
            <a:ext cx="2024717" cy="273868"/>
          </a:xfrm>
        </p:spPr>
        <p:txBody>
          <a:bodyPr/>
          <a:lstStyle>
            <a:lvl1pPr algn="l">
              <a:defRPr sz="2667">
                <a:solidFill>
                  <a:schemeClr val="bg1">
                    <a:lumMod val="85000"/>
                  </a:schemeClr>
                </a:solidFill>
              </a:defRPr>
            </a:lvl1pPr>
          </a:lstStyle>
          <a:p>
            <a:r>
              <a:rPr lang="en-US">
                <a:solidFill>
                  <a:prstClr val="white">
                    <a:lumMod val="85000"/>
                  </a:prstClr>
                </a:solidFill>
              </a:rPr>
              <a:t>SLIDE </a:t>
            </a:r>
            <a:fld id="{D97FAD88-CD89-445B-80D2-D1F46C853675}" type="slidenum">
              <a:rPr lang="en-US" smtClean="0">
                <a:solidFill>
                  <a:prstClr val="white">
                    <a:lumMod val="85000"/>
                  </a:prstClr>
                </a:solidFill>
              </a:rPr>
              <a:pPr/>
              <a:t>‹#›</a:t>
            </a:fld>
            <a:endParaRPr lang="en-US" dirty="0">
              <a:solidFill>
                <a:prstClr val="white">
                  <a:lumMod val="85000"/>
                </a:prstClr>
              </a:solidFill>
            </a:endParaRPr>
          </a:p>
        </p:txBody>
      </p:sp>
      <p:sp>
        <p:nvSpPr>
          <p:cNvPr id="19" name="正方形/長方形 18"/>
          <p:cNvSpPr/>
          <p:nvPr userDrawn="1"/>
        </p:nvSpPr>
        <p:spPr>
          <a:xfrm rot="18000000">
            <a:off x="4723246" y="2468242"/>
            <a:ext cx="12241973" cy="7019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56"/>
            <a:endParaRPr lang="en-US" sz="2133">
              <a:solidFill>
                <a:srgbClr val="EF005A"/>
              </a:solidFill>
            </a:endParaRPr>
          </a:p>
        </p:txBody>
      </p:sp>
      <p:sp>
        <p:nvSpPr>
          <p:cNvPr id="20" name="正方形/長方形 19"/>
          <p:cNvSpPr/>
          <p:nvPr userDrawn="1"/>
        </p:nvSpPr>
        <p:spPr>
          <a:xfrm rot="18000000">
            <a:off x="4368587" y="2045260"/>
            <a:ext cx="12256008" cy="1080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56"/>
            <a:endParaRPr lang="en-US" sz="2133">
              <a:solidFill>
                <a:srgbClr val="EF005A"/>
              </a:solidFill>
            </a:endParaRPr>
          </a:p>
        </p:txBody>
      </p:sp>
      <p:sp>
        <p:nvSpPr>
          <p:cNvPr id="21" name="正方形/長方形 20"/>
          <p:cNvSpPr/>
          <p:nvPr userDrawn="1"/>
        </p:nvSpPr>
        <p:spPr>
          <a:xfrm rot="18000000">
            <a:off x="3369648" y="3542267"/>
            <a:ext cx="12226269" cy="3086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56"/>
            <a:endParaRPr lang="en-US" sz="2133">
              <a:solidFill>
                <a:srgbClr val="EF005A"/>
              </a:solidFill>
            </a:endParaRPr>
          </a:p>
        </p:txBody>
      </p:sp>
      <p:sp>
        <p:nvSpPr>
          <p:cNvPr id="4" name="フッター プレースホルダー 3"/>
          <p:cNvSpPr>
            <a:spLocks noGrp="1"/>
          </p:cNvSpPr>
          <p:nvPr>
            <p:ph type="ftr" sz="quarter" idx="11"/>
          </p:nvPr>
        </p:nvSpPr>
        <p:spPr>
          <a:xfrm rot="18000000">
            <a:off x="6977053" y="4941284"/>
            <a:ext cx="3860465" cy="273868"/>
          </a:xfrm>
        </p:spPr>
        <p:txBody>
          <a:bodyPr/>
          <a:lstStyle>
            <a:lvl1pPr algn="l">
              <a:defRPr>
                <a:solidFill>
                  <a:schemeClr val="bg1">
                    <a:lumMod val="95000"/>
                  </a:schemeClr>
                </a:solidFill>
                <a:latin typeface="Aleo-LightItalic" pitchFamily="34" charset="0"/>
              </a:defRPr>
            </a:lvl1pPr>
          </a:lstStyle>
          <a:p>
            <a:r>
              <a:rPr lang="en-US">
                <a:solidFill>
                  <a:prstClr val="white">
                    <a:lumMod val="95000"/>
                  </a:prstClr>
                </a:solidFill>
              </a:rPr>
              <a:t>The Power of PowerPoint</a:t>
            </a:r>
            <a:endParaRPr lang="en-US" dirty="0">
              <a:solidFill>
                <a:prstClr val="white">
                  <a:lumMod val="95000"/>
                </a:prstClr>
              </a:solidFill>
            </a:endParaRPr>
          </a:p>
        </p:txBody>
      </p:sp>
      <p:sp>
        <p:nvSpPr>
          <p:cNvPr id="18" name="テキスト プレースホルダー 5"/>
          <p:cNvSpPr>
            <a:spLocks noGrp="1"/>
          </p:cNvSpPr>
          <p:nvPr>
            <p:ph type="body" sz="quarter" idx="21" hasCustomPrompt="1"/>
          </p:nvPr>
        </p:nvSpPr>
        <p:spPr>
          <a:xfrm>
            <a:off x="1606417" y="2339297"/>
            <a:ext cx="2916577" cy="753666"/>
          </a:xfrm>
        </p:spPr>
        <p:txBody>
          <a:bodyPr anchor="ctr">
            <a:normAutofit/>
          </a:bodyPr>
          <a:lstStyle>
            <a:lvl1pPr algn="l">
              <a:defRPr sz="1200" baseline="0"/>
            </a:lvl1pPr>
          </a:lstStyle>
          <a:p>
            <a:pPr lvl="0"/>
            <a:r>
              <a:rPr lang="en-US" dirty="0"/>
              <a:t>Text Here</a:t>
            </a:r>
          </a:p>
          <a:p>
            <a:pPr lvl="0"/>
            <a:r>
              <a:rPr lang="en-US" dirty="0"/>
              <a:t>Text Here</a:t>
            </a:r>
          </a:p>
          <a:p>
            <a:pPr lvl="0"/>
            <a:r>
              <a:rPr lang="en-US" dirty="0"/>
              <a:t>Text Here</a:t>
            </a:r>
          </a:p>
        </p:txBody>
      </p:sp>
      <p:sp>
        <p:nvSpPr>
          <p:cNvPr id="2" name="円/楕円 1"/>
          <p:cNvSpPr/>
          <p:nvPr userDrawn="1"/>
        </p:nvSpPr>
        <p:spPr>
          <a:xfrm>
            <a:off x="827259" y="2054177"/>
            <a:ext cx="717845" cy="957043"/>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56"/>
            <a:r>
              <a:rPr lang="en-US" sz="2933" dirty="0">
                <a:solidFill>
                  <a:prstClr val="white">
                    <a:lumMod val="95000"/>
                  </a:prstClr>
                </a:solidFill>
              </a:rPr>
              <a:t>1</a:t>
            </a:r>
          </a:p>
        </p:txBody>
      </p:sp>
      <p:sp>
        <p:nvSpPr>
          <p:cNvPr id="22" name="テキスト プレースホルダー 5"/>
          <p:cNvSpPr>
            <a:spLocks noGrp="1"/>
          </p:cNvSpPr>
          <p:nvPr>
            <p:ph type="body" sz="quarter" idx="22" hasCustomPrompt="1"/>
          </p:nvPr>
        </p:nvSpPr>
        <p:spPr>
          <a:xfrm>
            <a:off x="1606417" y="2048720"/>
            <a:ext cx="2916578" cy="372168"/>
          </a:xfrm>
        </p:spPr>
        <p:txBody>
          <a:bodyPr anchor="b">
            <a:noAutofit/>
          </a:bodyPr>
          <a:lstStyle>
            <a:lvl1pPr algn="l">
              <a:defRPr sz="1600" baseline="0">
                <a:solidFill>
                  <a:schemeClr val="accent1">
                    <a:lumMod val="75000"/>
                  </a:schemeClr>
                </a:solidFill>
                <a:latin typeface="Aleo-BoldItalic" pitchFamily="34" charset="0"/>
              </a:defRPr>
            </a:lvl1pPr>
          </a:lstStyle>
          <a:p>
            <a:pPr lvl="0"/>
            <a:r>
              <a:rPr lang="en-US" dirty="0"/>
              <a:t>Text Here</a:t>
            </a:r>
          </a:p>
        </p:txBody>
      </p:sp>
      <p:sp>
        <p:nvSpPr>
          <p:cNvPr id="23" name="テキスト プレースホルダー 5"/>
          <p:cNvSpPr>
            <a:spLocks noGrp="1"/>
          </p:cNvSpPr>
          <p:nvPr>
            <p:ph type="body" sz="quarter" idx="23" hasCustomPrompt="1"/>
          </p:nvPr>
        </p:nvSpPr>
        <p:spPr>
          <a:xfrm>
            <a:off x="1606417" y="3725996"/>
            <a:ext cx="2916577" cy="753666"/>
          </a:xfrm>
        </p:spPr>
        <p:txBody>
          <a:bodyPr anchor="ctr">
            <a:normAutofit/>
          </a:bodyPr>
          <a:lstStyle>
            <a:lvl1pPr algn="l">
              <a:defRPr sz="1200" baseline="0"/>
            </a:lvl1pPr>
          </a:lstStyle>
          <a:p>
            <a:pPr lvl="0"/>
            <a:r>
              <a:rPr lang="en-US" dirty="0"/>
              <a:t>Text Here</a:t>
            </a:r>
          </a:p>
          <a:p>
            <a:pPr lvl="0"/>
            <a:r>
              <a:rPr lang="en-US" dirty="0"/>
              <a:t>Text Here</a:t>
            </a:r>
          </a:p>
          <a:p>
            <a:pPr lvl="0"/>
            <a:r>
              <a:rPr lang="en-US" dirty="0"/>
              <a:t>Text Here</a:t>
            </a:r>
          </a:p>
        </p:txBody>
      </p:sp>
      <p:sp>
        <p:nvSpPr>
          <p:cNvPr id="24" name="円/楕円 23"/>
          <p:cNvSpPr/>
          <p:nvPr userDrawn="1"/>
        </p:nvSpPr>
        <p:spPr>
          <a:xfrm>
            <a:off x="827259" y="3440876"/>
            <a:ext cx="717845" cy="95704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56"/>
            <a:r>
              <a:rPr lang="en-US" sz="2933" dirty="0">
                <a:solidFill>
                  <a:prstClr val="white">
                    <a:lumMod val="95000"/>
                  </a:prstClr>
                </a:solidFill>
              </a:rPr>
              <a:t>2</a:t>
            </a:r>
          </a:p>
        </p:txBody>
      </p:sp>
      <p:sp>
        <p:nvSpPr>
          <p:cNvPr id="25" name="テキスト プレースホルダー 5"/>
          <p:cNvSpPr>
            <a:spLocks noGrp="1"/>
          </p:cNvSpPr>
          <p:nvPr>
            <p:ph type="body" sz="quarter" idx="24" hasCustomPrompt="1"/>
          </p:nvPr>
        </p:nvSpPr>
        <p:spPr>
          <a:xfrm>
            <a:off x="1606417" y="3435419"/>
            <a:ext cx="2916578" cy="372168"/>
          </a:xfrm>
        </p:spPr>
        <p:txBody>
          <a:bodyPr anchor="b">
            <a:noAutofit/>
          </a:bodyPr>
          <a:lstStyle>
            <a:lvl1pPr algn="l">
              <a:defRPr sz="1600" baseline="0">
                <a:solidFill>
                  <a:schemeClr val="accent1"/>
                </a:solidFill>
                <a:latin typeface="Aleo-BoldItalic" pitchFamily="34" charset="0"/>
              </a:defRPr>
            </a:lvl1pPr>
          </a:lstStyle>
          <a:p>
            <a:pPr lvl="0"/>
            <a:r>
              <a:rPr lang="en-US" dirty="0"/>
              <a:t>Text Here</a:t>
            </a:r>
          </a:p>
        </p:txBody>
      </p:sp>
      <p:sp>
        <p:nvSpPr>
          <p:cNvPr id="26" name="テキスト プレースホルダー 5"/>
          <p:cNvSpPr>
            <a:spLocks noGrp="1"/>
          </p:cNvSpPr>
          <p:nvPr>
            <p:ph type="body" sz="quarter" idx="25" hasCustomPrompt="1"/>
          </p:nvPr>
        </p:nvSpPr>
        <p:spPr>
          <a:xfrm>
            <a:off x="1606417" y="5123606"/>
            <a:ext cx="2916577" cy="753666"/>
          </a:xfrm>
        </p:spPr>
        <p:txBody>
          <a:bodyPr anchor="ctr">
            <a:normAutofit/>
          </a:bodyPr>
          <a:lstStyle>
            <a:lvl1pPr algn="l">
              <a:defRPr sz="1200" baseline="0"/>
            </a:lvl1pPr>
          </a:lstStyle>
          <a:p>
            <a:pPr lvl="0"/>
            <a:r>
              <a:rPr lang="en-US" dirty="0"/>
              <a:t>Text Here</a:t>
            </a:r>
          </a:p>
          <a:p>
            <a:pPr lvl="0"/>
            <a:r>
              <a:rPr lang="en-US" dirty="0"/>
              <a:t>Text Here</a:t>
            </a:r>
          </a:p>
          <a:p>
            <a:pPr lvl="0"/>
            <a:r>
              <a:rPr lang="en-US" dirty="0"/>
              <a:t>Text Here</a:t>
            </a:r>
          </a:p>
        </p:txBody>
      </p:sp>
      <p:sp>
        <p:nvSpPr>
          <p:cNvPr id="27" name="円/楕円 26"/>
          <p:cNvSpPr/>
          <p:nvPr userDrawn="1"/>
        </p:nvSpPr>
        <p:spPr>
          <a:xfrm>
            <a:off x="827259" y="4838486"/>
            <a:ext cx="717845" cy="95704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56"/>
            <a:r>
              <a:rPr lang="en-US" sz="2933" dirty="0">
                <a:solidFill>
                  <a:prstClr val="white">
                    <a:lumMod val="95000"/>
                  </a:prstClr>
                </a:solidFill>
              </a:rPr>
              <a:t>3</a:t>
            </a:r>
          </a:p>
        </p:txBody>
      </p:sp>
      <p:sp>
        <p:nvSpPr>
          <p:cNvPr id="28" name="テキスト プレースホルダー 5"/>
          <p:cNvSpPr>
            <a:spLocks noGrp="1"/>
          </p:cNvSpPr>
          <p:nvPr>
            <p:ph type="body" sz="quarter" idx="26" hasCustomPrompt="1"/>
          </p:nvPr>
        </p:nvSpPr>
        <p:spPr>
          <a:xfrm>
            <a:off x="1606417" y="4833029"/>
            <a:ext cx="2916578" cy="372168"/>
          </a:xfrm>
        </p:spPr>
        <p:txBody>
          <a:bodyPr anchor="b">
            <a:noAutofit/>
          </a:bodyPr>
          <a:lstStyle>
            <a:lvl1pPr algn="l">
              <a:defRPr sz="1600" baseline="0">
                <a:solidFill>
                  <a:schemeClr val="accent2"/>
                </a:solidFill>
                <a:latin typeface="Aleo-BoldItalic" pitchFamily="34" charset="0"/>
              </a:defRPr>
            </a:lvl1pPr>
          </a:lstStyle>
          <a:p>
            <a:pPr lvl="0"/>
            <a:r>
              <a:rPr lang="en-US" dirty="0"/>
              <a:t>Text Here</a:t>
            </a:r>
          </a:p>
        </p:txBody>
      </p:sp>
      <p:sp>
        <p:nvSpPr>
          <p:cNvPr id="29" name="テキスト プレースホルダー 5"/>
          <p:cNvSpPr>
            <a:spLocks noGrp="1"/>
          </p:cNvSpPr>
          <p:nvPr>
            <p:ph type="body" sz="quarter" idx="27" hasCustomPrompt="1"/>
          </p:nvPr>
        </p:nvSpPr>
        <p:spPr>
          <a:xfrm>
            <a:off x="5495187" y="2339297"/>
            <a:ext cx="2916577" cy="753666"/>
          </a:xfrm>
        </p:spPr>
        <p:txBody>
          <a:bodyPr anchor="ctr">
            <a:normAutofit/>
          </a:bodyPr>
          <a:lstStyle>
            <a:lvl1pPr algn="l">
              <a:defRPr sz="1200" baseline="0"/>
            </a:lvl1pPr>
          </a:lstStyle>
          <a:p>
            <a:pPr lvl="0"/>
            <a:r>
              <a:rPr lang="en-US" dirty="0"/>
              <a:t>Text Here</a:t>
            </a:r>
          </a:p>
          <a:p>
            <a:pPr lvl="0"/>
            <a:r>
              <a:rPr lang="en-US" dirty="0"/>
              <a:t>Text Here</a:t>
            </a:r>
          </a:p>
          <a:p>
            <a:pPr lvl="0"/>
            <a:r>
              <a:rPr lang="en-US" dirty="0"/>
              <a:t>Text Here</a:t>
            </a:r>
          </a:p>
        </p:txBody>
      </p:sp>
      <p:sp>
        <p:nvSpPr>
          <p:cNvPr id="30" name="円/楕円 29"/>
          <p:cNvSpPr/>
          <p:nvPr userDrawn="1"/>
        </p:nvSpPr>
        <p:spPr>
          <a:xfrm>
            <a:off x="4716028" y="2054177"/>
            <a:ext cx="717845" cy="957043"/>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56"/>
            <a:r>
              <a:rPr lang="en-US" sz="2933" dirty="0">
                <a:solidFill>
                  <a:prstClr val="white">
                    <a:lumMod val="95000"/>
                  </a:prstClr>
                </a:solidFill>
              </a:rPr>
              <a:t>4</a:t>
            </a:r>
          </a:p>
        </p:txBody>
      </p:sp>
      <p:sp>
        <p:nvSpPr>
          <p:cNvPr id="31" name="テキスト プレースホルダー 5"/>
          <p:cNvSpPr>
            <a:spLocks noGrp="1"/>
          </p:cNvSpPr>
          <p:nvPr>
            <p:ph type="body" sz="quarter" idx="28" hasCustomPrompt="1"/>
          </p:nvPr>
        </p:nvSpPr>
        <p:spPr>
          <a:xfrm>
            <a:off x="5495186" y="2048720"/>
            <a:ext cx="2916578" cy="372168"/>
          </a:xfrm>
        </p:spPr>
        <p:txBody>
          <a:bodyPr anchor="b">
            <a:noAutofit/>
          </a:bodyPr>
          <a:lstStyle>
            <a:lvl1pPr algn="l">
              <a:defRPr sz="1600" baseline="0">
                <a:solidFill>
                  <a:schemeClr val="accent2">
                    <a:lumMod val="60000"/>
                    <a:lumOff val="40000"/>
                  </a:schemeClr>
                </a:solidFill>
                <a:latin typeface="Aleo-BoldItalic" pitchFamily="34" charset="0"/>
              </a:defRPr>
            </a:lvl1pPr>
          </a:lstStyle>
          <a:p>
            <a:pPr lvl="0"/>
            <a:r>
              <a:rPr lang="en-US" dirty="0"/>
              <a:t>Text Here</a:t>
            </a:r>
          </a:p>
        </p:txBody>
      </p:sp>
      <p:sp>
        <p:nvSpPr>
          <p:cNvPr id="32" name="テキスト プレースホルダー 5"/>
          <p:cNvSpPr>
            <a:spLocks noGrp="1"/>
          </p:cNvSpPr>
          <p:nvPr>
            <p:ph type="body" sz="quarter" idx="29" hasCustomPrompt="1"/>
          </p:nvPr>
        </p:nvSpPr>
        <p:spPr>
          <a:xfrm>
            <a:off x="5495187" y="3725996"/>
            <a:ext cx="2916577" cy="753666"/>
          </a:xfrm>
        </p:spPr>
        <p:txBody>
          <a:bodyPr anchor="ctr">
            <a:normAutofit/>
          </a:bodyPr>
          <a:lstStyle>
            <a:lvl1pPr algn="l">
              <a:defRPr sz="1200" baseline="0"/>
            </a:lvl1pPr>
          </a:lstStyle>
          <a:p>
            <a:pPr lvl="0"/>
            <a:r>
              <a:rPr lang="en-US" dirty="0"/>
              <a:t>Text Here</a:t>
            </a:r>
          </a:p>
          <a:p>
            <a:pPr lvl="0"/>
            <a:r>
              <a:rPr lang="en-US" dirty="0"/>
              <a:t>Text Here</a:t>
            </a:r>
          </a:p>
          <a:p>
            <a:pPr lvl="0"/>
            <a:r>
              <a:rPr lang="en-US" dirty="0"/>
              <a:t>Text Here</a:t>
            </a:r>
          </a:p>
        </p:txBody>
      </p:sp>
      <p:sp>
        <p:nvSpPr>
          <p:cNvPr id="33" name="円/楕円 32"/>
          <p:cNvSpPr/>
          <p:nvPr userDrawn="1"/>
        </p:nvSpPr>
        <p:spPr>
          <a:xfrm>
            <a:off x="4716028" y="3440876"/>
            <a:ext cx="717845" cy="95704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56"/>
            <a:r>
              <a:rPr lang="en-US" sz="2933" dirty="0">
                <a:solidFill>
                  <a:prstClr val="white">
                    <a:lumMod val="95000"/>
                  </a:prstClr>
                </a:solidFill>
              </a:rPr>
              <a:t>5</a:t>
            </a:r>
          </a:p>
        </p:txBody>
      </p:sp>
      <p:sp>
        <p:nvSpPr>
          <p:cNvPr id="34" name="テキスト プレースホルダー 5"/>
          <p:cNvSpPr>
            <a:spLocks noGrp="1"/>
          </p:cNvSpPr>
          <p:nvPr>
            <p:ph type="body" sz="quarter" idx="30" hasCustomPrompt="1"/>
          </p:nvPr>
        </p:nvSpPr>
        <p:spPr>
          <a:xfrm>
            <a:off x="5495186" y="3435419"/>
            <a:ext cx="2916578" cy="372168"/>
          </a:xfrm>
        </p:spPr>
        <p:txBody>
          <a:bodyPr anchor="b">
            <a:noAutofit/>
          </a:bodyPr>
          <a:lstStyle>
            <a:lvl1pPr algn="l">
              <a:defRPr sz="1600" baseline="0">
                <a:solidFill>
                  <a:schemeClr val="accent3"/>
                </a:solidFill>
                <a:latin typeface="Aleo-BoldItalic" pitchFamily="34" charset="0"/>
              </a:defRPr>
            </a:lvl1pPr>
          </a:lstStyle>
          <a:p>
            <a:pPr lvl="0"/>
            <a:r>
              <a:rPr lang="en-US" dirty="0"/>
              <a:t>Text Here</a:t>
            </a:r>
          </a:p>
        </p:txBody>
      </p:sp>
      <p:sp>
        <p:nvSpPr>
          <p:cNvPr id="35" name="テキスト プレースホルダー 5"/>
          <p:cNvSpPr>
            <a:spLocks noGrp="1"/>
          </p:cNvSpPr>
          <p:nvPr>
            <p:ph type="body" sz="quarter" idx="31" hasCustomPrompt="1"/>
          </p:nvPr>
        </p:nvSpPr>
        <p:spPr>
          <a:xfrm>
            <a:off x="5495187" y="5123606"/>
            <a:ext cx="2916577" cy="753666"/>
          </a:xfrm>
        </p:spPr>
        <p:txBody>
          <a:bodyPr anchor="ctr">
            <a:normAutofit/>
          </a:bodyPr>
          <a:lstStyle>
            <a:lvl1pPr algn="l">
              <a:defRPr sz="1200" baseline="0"/>
            </a:lvl1pPr>
          </a:lstStyle>
          <a:p>
            <a:pPr lvl="0"/>
            <a:r>
              <a:rPr lang="en-US" dirty="0"/>
              <a:t>Text Here</a:t>
            </a:r>
          </a:p>
          <a:p>
            <a:pPr lvl="0"/>
            <a:r>
              <a:rPr lang="en-US" dirty="0"/>
              <a:t>Text Here</a:t>
            </a:r>
          </a:p>
          <a:p>
            <a:pPr lvl="0"/>
            <a:r>
              <a:rPr lang="en-US" dirty="0"/>
              <a:t>Text Here</a:t>
            </a:r>
          </a:p>
        </p:txBody>
      </p:sp>
      <p:sp>
        <p:nvSpPr>
          <p:cNvPr id="36" name="円/楕円 35"/>
          <p:cNvSpPr/>
          <p:nvPr userDrawn="1"/>
        </p:nvSpPr>
        <p:spPr>
          <a:xfrm>
            <a:off x="4716028" y="4838486"/>
            <a:ext cx="717845" cy="95704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56"/>
            <a:r>
              <a:rPr lang="en-US" sz="2933" dirty="0">
                <a:solidFill>
                  <a:prstClr val="white">
                    <a:lumMod val="95000"/>
                  </a:prstClr>
                </a:solidFill>
              </a:rPr>
              <a:t>6</a:t>
            </a:r>
          </a:p>
        </p:txBody>
      </p:sp>
      <p:sp>
        <p:nvSpPr>
          <p:cNvPr id="37" name="テキスト プレースホルダー 5"/>
          <p:cNvSpPr>
            <a:spLocks noGrp="1"/>
          </p:cNvSpPr>
          <p:nvPr>
            <p:ph type="body" sz="quarter" idx="32" hasCustomPrompt="1"/>
          </p:nvPr>
        </p:nvSpPr>
        <p:spPr>
          <a:xfrm>
            <a:off x="5495186" y="4833029"/>
            <a:ext cx="2916578" cy="372168"/>
          </a:xfrm>
        </p:spPr>
        <p:txBody>
          <a:bodyPr anchor="b">
            <a:noAutofit/>
          </a:bodyPr>
          <a:lstStyle>
            <a:lvl1pPr algn="l">
              <a:defRPr sz="1600" baseline="0">
                <a:solidFill>
                  <a:schemeClr val="accent4"/>
                </a:solidFill>
                <a:latin typeface="Aleo-BoldItalic" pitchFamily="34" charset="0"/>
              </a:defRPr>
            </a:lvl1pPr>
          </a:lstStyle>
          <a:p>
            <a:pPr lvl="0"/>
            <a:r>
              <a:rPr lang="en-US" dirty="0"/>
              <a:t>Text Here</a:t>
            </a:r>
          </a:p>
        </p:txBody>
      </p:sp>
      <p:sp>
        <p:nvSpPr>
          <p:cNvPr id="38" name="タイトル 1"/>
          <p:cNvSpPr>
            <a:spLocks noGrp="1"/>
          </p:cNvSpPr>
          <p:nvPr>
            <p:ph type="title" hasCustomPrompt="1"/>
          </p:nvPr>
        </p:nvSpPr>
        <p:spPr>
          <a:xfrm>
            <a:off x="2195530" y="274641"/>
            <a:ext cx="6841354" cy="658083"/>
          </a:xfrm>
        </p:spPr>
        <p:txBody>
          <a:bodyPr>
            <a:noAutofit/>
          </a:bodyPr>
          <a:lstStyle>
            <a:lvl1pPr algn="l">
              <a:defRPr sz="4000"/>
            </a:lvl1pPr>
          </a:lstStyle>
          <a:p>
            <a:r>
              <a:rPr lang="en-US" altLang="ja-JP" dirty="0"/>
              <a:t>SLIDE TITLE HERE</a:t>
            </a:r>
            <a:endParaRPr lang="en-US" dirty="0"/>
          </a:p>
        </p:txBody>
      </p:sp>
      <p:sp>
        <p:nvSpPr>
          <p:cNvPr id="39" name="サブタイトル 2"/>
          <p:cNvSpPr>
            <a:spLocks noGrp="1"/>
          </p:cNvSpPr>
          <p:nvPr>
            <p:ph type="subTitle" idx="1" hasCustomPrompt="1"/>
          </p:nvPr>
        </p:nvSpPr>
        <p:spPr>
          <a:xfrm>
            <a:off x="2195530" y="816749"/>
            <a:ext cx="6841354" cy="356001"/>
          </a:xfrm>
        </p:spPr>
        <p:txBody>
          <a:bodyPr>
            <a:noAutofit/>
          </a:bodyPr>
          <a:lstStyle>
            <a:lvl1pPr marL="0" indent="0" algn="l">
              <a:lnSpc>
                <a:spcPts val="2000"/>
              </a:lnSpc>
              <a:buNone/>
              <a:defRPr sz="1867" i="0" baseline="0">
                <a:solidFill>
                  <a:schemeClr val="tx1">
                    <a:tint val="75000"/>
                  </a:schemeClr>
                </a:solidFill>
                <a:latin typeface="Aleo-LightItalic" pitchFamily="34" charset="0"/>
              </a:defRPr>
            </a:lvl1pPr>
            <a:lvl2pPr marL="544278" indent="0" algn="ctr">
              <a:buNone/>
              <a:defRPr>
                <a:solidFill>
                  <a:schemeClr val="tx1">
                    <a:tint val="75000"/>
                  </a:schemeClr>
                </a:solidFill>
              </a:defRPr>
            </a:lvl2pPr>
            <a:lvl3pPr marL="1088556" indent="0" algn="ctr">
              <a:buNone/>
              <a:defRPr>
                <a:solidFill>
                  <a:schemeClr val="tx1">
                    <a:tint val="75000"/>
                  </a:schemeClr>
                </a:solidFill>
              </a:defRPr>
            </a:lvl3pPr>
            <a:lvl4pPr marL="1632834" indent="0" algn="ctr">
              <a:buNone/>
              <a:defRPr>
                <a:solidFill>
                  <a:schemeClr val="tx1">
                    <a:tint val="75000"/>
                  </a:schemeClr>
                </a:solidFill>
              </a:defRPr>
            </a:lvl4pPr>
            <a:lvl5pPr marL="2177112" indent="0" algn="ctr">
              <a:buNone/>
              <a:defRPr>
                <a:solidFill>
                  <a:schemeClr val="tx1">
                    <a:tint val="75000"/>
                  </a:schemeClr>
                </a:solidFill>
              </a:defRPr>
            </a:lvl5pPr>
            <a:lvl6pPr marL="2721391" indent="0" algn="ctr">
              <a:buNone/>
              <a:defRPr>
                <a:solidFill>
                  <a:schemeClr val="tx1">
                    <a:tint val="75000"/>
                  </a:schemeClr>
                </a:solidFill>
              </a:defRPr>
            </a:lvl6pPr>
            <a:lvl7pPr marL="3265669" indent="0" algn="ctr">
              <a:buNone/>
              <a:defRPr>
                <a:solidFill>
                  <a:schemeClr val="tx1">
                    <a:tint val="75000"/>
                  </a:schemeClr>
                </a:solidFill>
              </a:defRPr>
            </a:lvl7pPr>
            <a:lvl8pPr marL="3809946" indent="0" algn="ctr">
              <a:buNone/>
              <a:defRPr>
                <a:solidFill>
                  <a:schemeClr val="tx1">
                    <a:tint val="75000"/>
                  </a:schemeClr>
                </a:solidFill>
              </a:defRPr>
            </a:lvl8pPr>
            <a:lvl9pPr marL="4354225" indent="0" algn="ctr">
              <a:buNone/>
              <a:defRPr>
                <a:solidFill>
                  <a:schemeClr val="tx1">
                    <a:tint val="75000"/>
                  </a:schemeClr>
                </a:solidFill>
              </a:defRPr>
            </a:lvl9pPr>
          </a:lstStyle>
          <a:p>
            <a:r>
              <a:rPr lang="en-US" altLang="ja-JP" dirty="0"/>
              <a:t>Sub Title Here</a:t>
            </a:r>
            <a:endParaRPr lang="en-US" dirty="0"/>
          </a:p>
        </p:txBody>
      </p:sp>
      <p:sp>
        <p:nvSpPr>
          <p:cNvPr id="40" name="正方形/長方形 39"/>
          <p:cNvSpPr/>
          <p:nvPr userDrawn="1"/>
        </p:nvSpPr>
        <p:spPr>
          <a:xfrm>
            <a:off x="2270709" y="1220756"/>
            <a:ext cx="6766175" cy="96011"/>
          </a:xfrm>
          <a:prstGeom prst="rect">
            <a:avLst/>
          </a:prstGeom>
          <a:blipFill dpi="0" rotWithShape="1">
            <a:blip r:embed="rId2"/>
            <a:srcRect/>
            <a:tile tx="0" ty="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56"/>
            <a:endParaRPr lang="en-US" sz="2133">
              <a:solidFill>
                <a:prstClr val="white"/>
              </a:solidFill>
            </a:endParaRPr>
          </a:p>
        </p:txBody>
      </p:sp>
    </p:spTree>
    <p:extLst>
      <p:ext uri="{BB962C8B-B14F-4D97-AF65-F5344CB8AC3E}">
        <p14:creationId xmlns:p14="http://schemas.microsoft.com/office/powerpoint/2010/main" val="1740730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0-#ppt_h/2"/>
                                          </p:val>
                                        </p:tav>
                                        <p:tav tm="100000">
                                          <p:val>
                                            <p:strVal val="#ppt_y"/>
                                          </p:val>
                                        </p:tav>
                                      </p:tavLst>
                                    </p:anim>
                                  </p:childTnLst>
                                </p:cTn>
                              </p:par>
                              <p:par>
                                <p:cTn id="9" presetID="2" presetClass="entr" presetSubtype="9"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0-#ppt_w/2"/>
                                          </p:val>
                                        </p:tav>
                                        <p:tav tm="100000">
                                          <p:val>
                                            <p:strVal val="#ppt_x"/>
                                          </p:val>
                                        </p:tav>
                                      </p:tavLst>
                                    </p:anim>
                                    <p:anim calcmode="lin" valueType="num">
                                      <p:cBhvr additive="base">
                                        <p:cTn id="12" dur="500" fill="hold"/>
                                        <p:tgtEl>
                                          <p:spTgt spid="12"/>
                                        </p:tgtEl>
                                        <p:attrNameLst>
                                          <p:attrName>ppt_y</p:attrName>
                                        </p:attrNameLst>
                                      </p:cBhvr>
                                      <p:tavLst>
                                        <p:tav tm="0">
                                          <p:val>
                                            <p:strVal val="0-#ppt_h/2"/>
                                          </p:val>
                                        </p:tav>
                                        <p:tav tm="100000">
                                          <p:val>
                                            <p:strVal val="#ppt_y"/>
                                          </p:val>
                                        </p:tav>
                                      </p:tavLst>
                                    </p:anim>
                                  </p:childTnLst>
                                </p:cTn>
                              </p:par>
                              <p:par>
                                <p:cTn id="13" presetID="2" presetClass="entr" presetSubtype="9"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0-#ppt_w/2"/>
                                          </p:val>
                                        </p:tav>
                                        <p:tav tm="100000">
                                          <p:val>
                                            <p:strVal val="#ppt_x"/>
                                          </p:val>
                                        </p:tav>
                                      </p:tavLst>
                                    </p:anim>
                                    <p:anim calcmode="lin" valueType="num">
                                      <p:cBhvr additive="base">
                                        <p:cTn id="16" dur="500" fill="hold"/>
                                        <p:tgtEl>
                                          <p:spTgt spid="10"/>
                                        </p:tgtEl>
                                        <p:attrNameLst>
                                          <p:attrName>ppt_y</p:attrName>
                                        </p:attrNameLst>
                                      </p:cBhvr>
                                      <p:tavLst>
                                        <p:tav tm="0">
                                          <p:val>
                                            <p:strVal val="0-#ppt_h/2"/>
                                          </p:val>
                                        </p:tav>
                                        <p:tav tm="100000">
                                          <p:val>
                                            <p:strVal val="#ppt_y"/>
                                          </p:val>
                                        </p:tav>
                                      </p:tavLst>
                                    </p:anim>
                                  </p:childTnLst>
                                </p:cTn>
                              </p:par>
                              <p:par>
                                <p:cTn id="17" presetID="2" presetClass="entr" presetSubtype="9"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0-#ppt_w/2"/>
                                          </p:val>
                                        </p:tav>
                                        <p:tav tm="100000">
                                          <p:val>
                                            <p:strVal val="#ppt_x"/>
                                          </p:val>
                                        </p:tav>
                                      </p:tavLst>
                                    </p:anim>
                                    <p:anim calcmode="lin" valueType="num">
                                      <p:cBhvr additive="base">
                                        <p:cTn id="20" dur="500" fill="hold"/>
                                        <p:tgtEl>
                                          <p:spTgt spid="11"/>
                                        </p:tgtEl>
                                        <p:attrNameLst>
                                          <p:attrName>ppt_y</p:attrName>
                                        </p:attrNameLst>
                                      </p:cBhvr>
                                      <p:tavLst>
                                        <p:tav tm="0">
                                          <p:val>
                                            <p:strVal val="0-#ppt_h/2"/>
                                          </p:val>
                                        </p:tav>
                                        <p:tav tm="100000">
                                          <p:val>
                                            <p:strVal val="#ppt_y"/>
                                          </p:val>
                                        </p:tav>
                                      </p:tavLst>
                                    </p:anim>
                                  </p:childTnLst>
                                </p:cTn>
                              </p:par>
                              <p:par>
                                <p:cTn id="21" presetID="2" presetClass="entr" presetSubtype="9"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0-#ppt_w/2"/>
                                          </p:val>
                                        </p:tav>
                                        <p:tav tm="100000">
                                          <p:val>
                                            <p:strVal val="#ppt_x"/>
                                          </p:val>
                                        </p:tav>
                                      </p:tavLst>
                                    </p:anim>
                                    <p:anim calcmode="lin" valueType="num">
                                      <p:cBhvr additive="base">
                                        <p:cTn id="24" dur="500" fill="hold"/>
                                        <p:tgtEl>
                                          <p:spTgt spid="5"/>
                                        </p:tgtEl>
                                        <p:attrNameLst>
                                          <p:attrName>ppt_y</p:attrName>
                                        </p:attrNameLst>
                                      </p:cBhvr>
                                      <p:tavLst>
                                        <p:tav tm="0">
                                          <p:val>
                                            <p:strVal val="0-#ppt_h/2"/>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1+#ppt_w/2"/>
                                          </p:val>
                                        </p:tav>
                                        <p:tav tm="100000">
                                          <p:val>
                                            <p:strVal val="#ppt_x"/>
                                          </p:val>
                                        </p:tav>
                                      </p:tavLst>
                                    </p:anim>
                                    <p:anim calcmode="lin" valueType="num">
                                      <p:cBhvr additive="base">
                                        <p:cTn id="28" dur="500" fill="hold"/>
                                        <p:tgtEl>
                                          <p:spTgt spid="21"/>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1+#ppt_w/2"/>
                                          </p:val>
                                        </p:tav>
                                        <p:tav tm="100000">
                                          <p:val>
                                            <p:strVal val="#ppt_x"/>
                                          </p:val>
                                        </p:tav>
                                      </p:tavLst>
                                    </p:anim>
                                    <p:anim calcmode="lin" valueType="num">
                                      <p:cBhvr additive="base">
                                        <p:cTn id="32" dur="500" fill="hold"/>
                                        <p:tgtEl>
                                          <p:spTgt spid="20"/>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1+#ppt_w/2"/>
                                          </p:val>
                                        </p:tav>
                                        <p:tav tm="100000">
                                          <p:val>
                                            <p:strVal val="#ppt_x"/>
                                          </p:val>
                                        </p:tav>
                                      </p:tavLst>
                                    </p:anim>
                                    <p:anim calcmode="lin" valueType="num">
                                      <p:cBhvr additive="base">
                                        <p:cTn id="36" dur="500" fill="hold"/>
                                        <p:tgtEl>
                                          <p:spTgt spid="19"/>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additive="base">
                                        <p:cTn id="39" dur="500" fill="hold"/>
                                        <p:tgtEl>
                                          <p:spTgt spid="4"/>
                                        </p:tgtEl>
                                        <p:attrNameLst>
                                          <p:attrName>ppt_x</p:attrName>
                                        </p:attrNameLst>
                                      </p:cBhvr>
                                      <p:tavLst>
                                        <p:tav tm="0">
                                          <p:val>
                                            <p:strVal val="1+#ppt_w/2"/>
                                          </p:val>
                                        </p:tav>
                                        <p:tav tm="100000">
                                          <p:val>
                                            <p:strVal val="#ppt_x"/>
                                          </p:val>
                                        </p:tav>
                                      </p:tavLst>
                                    </p:anim>
                                    <p:anim calcmode="lin" valueType="num">
                                      <p:cBhvr additive="base">
                                        <p:cTn id="40" dur="500" fill="hold"/>
                                        <p:tgtEl>
                                          <p:spTgt spid="4"/>
                                        </p:tgtEl>
                                        <p:attrNameLst>
                                          <p:attrName>ppt_y</p:attrName>
                                        </p:attrNameLst>
                                      </p:cBhvr>
                                      <p:tavLst>
                                        <p:tav tm="0">
                                          <p:val>
                                            <p:strVal val="#ppt_y"/>
                                          </p:val>
                                        </p:tav>
                                        <p:tav tm="100000">
                                          <p:val>
                                            <p:strVal val="#ppt_y"/>
                                          </p:val>
                                        </p:tav>
                                      </p:tavLst>
                                    </p:anim>
                                  </p:childTnLst>
                                </p:cTn>
                              </p:par>
                              <p:par>
                                <p:cTn id="41" presetID="10" presetClass="entr" presetSubtype="0" fill="hold" grpId="0" nodeType="withEffect">
                                  <p:stCondLst>
                                    <p:cond delay="250"/>
                                  </p:stCondLst>
                                  <p:childTnLst>
                                    <p:set>
                                      <p:cBhvr>
                                        <p:cTn id="42" dur="1" fill="hold">
                                          <p:stCondLst>
                                            <p:cond delay="0"/>
                                          </p:stCondLst>
                                        </p:cTn>
                                        <p:tgtEl>
                                          <p:spTgt spid="40"/>
                                        </p:tgtEl>
                                        <p:attrNameLst>
                                          <p:attrName>style.visibility</p:attrName>
                                        </p:attrNameLst>
                                      </p:cBhvr>
                                      <p:to>
                                        <p:strVal val="visible"/>
                                      </p:to>
                                    </p:set>
                                    <p:animEffect transition="in" filter="fade">
                                      <p:cBhvr>
                                        <p:cTn id="43" dur="500"/>
                                        <p:tgtEl>
                                          <p:spTgt spid="40"/>
                                        </p:tgtEl>
                                      </p:cBhvr>
                                    </p:animEffect>
                                  </p:childTnLst>
                                </p:cTn>
                              </p:par>
                              <p:par>
                                <p:cTn id="44" presetID="10" presetClass="entr" presetSubtype="0" fill="hold" grpId="0" nodeType="withEffect">
                                  <p:stCondLst>
                                    <p:cond delay="250"/>
                                  </p:stCondLst>
                                  <p:childTnLst>
                                    <p:set>
                                      <p:cBhvr>
                                        <p:cTn id="45" dur="1" fill="hold">
                                          <p:stCondLst>
                                            <p:cond delay="0"/>
                                          </p:stCondLst>
                                        </p:cTn>
                                        <p:tgtEl>
                                          <p:spTgt spid="39">
                                            <p:txEl>
                                              <p:pRg st="0" end="0"/>
                                            </p:txEl>
                                          </p:spTgt>
                                        </p:tgtEl>
                                        <p:attrNameLst>
                                          <p:attrName>style.visibility</p:attrName>
                                        </p:attrNameLst>
                                      </p:cBhvr>
                                      <p:to>
                                        <p:strVal val="visible"/>
                                      </p:to>
                                    </p:set>
                                    <p:animEffect transition="in" filter="fade">
                                      <p:cBhvr>
                                        <p:cTn id="46" dur="500"/>
                                        <p:tgtEl>
                                          <p:spTgt spid="39">
                                            <p:txEl>
                                              <p:pRg st="0" end="0"/>
                                            </p:txEl>
                                          </p:spTgt>
                                        </p:tgtEl>
                                      </p:cBhvr>
                                    </p:animEffect>
                                  </p:childTnLst>
                                </p:cTn>
                              </p:par>
                              <p:par>
                                <p:cTn id="47" presetID="10" presetClass="entr" presetSubtype="0" fill="hold" grpId="0" nodeType="withEffect">
                                  <p:stCondLst>
                                    <p:cond delay="250"/>
                                  </p:stCondLst>
                                  <p:childTnLst>
                                    <p:set>
                                      <p:cBhvr>
                                        <p:cTn id="48" dur="1" fill="hold">
                                          <p:stCondLst>
                                            <p:cond delay="0"/>
                                          </p:stCondLst>
                                        </p:cTn>
                                        <p:tgtEl>
                                          <p:spTgt spid="38"/>
                                        </p:tgtEl>
                                        <p:attrNameLst>
                                          <p:attrName>style.visibility</p:attrName>
                                        </p:attrNameLst>
                                      </p:cBhvr>
                                      <p:to>
                                        <p:strVal val="visible"/>
                                      </p:to>
                                    </p:set>
                                    <p:animEffect transition="in" filter="fade">
                                      <p:cBhvr>
                                        <p:cTn id="49" dur="500"/>
                                        <p:tgtEl>
                                          <p:spTgt spid="38"/>
                                        </p:tgtEl>
                                      </p:cBhvr>
                                    </p:animEffect>
                                  </p:childTnLst>
                                </p:cTn>
                              </p:par>
                            </p:childTnLst>
                          </p:cTn>
                        </p:par>
                        <p:par>
                          <p:cTn id="50" fill="hold">
                            <p:stCondLst>
                              <p:cond delay="750"/>
                            </p:stCondLst>
                            <p:childTnLst>
                              <p:par>
                                <p:cTn id="51" presetID="49" presetClass="entr" presetSubtype="0" decel="100000" fill="hold" grpId="0" nodeType="afterEffect">
                                  <p:stCondLst>
                                    <p:cond delay="0"/>
                                  </p:stCondLst>
                                  <p:childTnLst>
                                    <p:set>
                                      <p:cBhvr>
                                        <p:cTn id="52" dur="1" fill="hold">
                                          <p:stCondLst>
                                            <p:cond delay="0"/>
                                          </p:stCondLst>
                                        </p:cTn>
                                        <p:tgtEl>
                                          <p:spTgt spid="2"/>
                                        </p:tgtEl>
                                        <p:attrNameLst>
                                          <p:attrName>style.visibility</p:attrName>
                                        </p:attrNameLst>
                                      </p:cBhvr>
                                      <p:to>
                                        <p:strVal val="visible"/>
                                      </p:to>
                                    </p:set>
                                    <p:anim calcmode="lin" valueType="num">
                                      <p:cBhvr>
                                        <p:cTn id="53" dur="500" fill="hold"/>
                                        <p:tgtEl>
                                          <p:spTgt spid="2"/>
                                        </p:tgtEl>
                                        <p:attrNameLst>
                                          <p:attrName>ppt_w</p:attrName>
                                        </p:attrNameLst>
                                      </p:cBhvr>
                                      <p:tavLst>
                                        <p:tav tm="0">
                                          <p:val>
                                            <p:fltVal val="0"/>
                                          </p:val>
                                        </p:tav>
                                        <p:tav tm="100000">
                                          <p:val>
                                            <p:strVal val="#ppt_w"/>
                                          </p:val>
                                        </p:tav>
                                      </p:tavLst>
                                    </p:anim>
                                    <p:anim calcmode="lin" valueType="num">
                                      <p:cBhvr>
                                        <p:cTn id="54" dur="500" fill="hold"/>
                                        <p:tgtEl>
                                          <p:spTgt spid="2"/>
                                        </p:tgtEl>
                                        <p:attrNameLst>
                                          <p:attrName>ppt_h</p:attrName>
                                        </p:attrNameLst>
                                      </p:cBhvr>
                                      <p:tavLst>
                                        <p:tav tm="0">
                                          <p:val>
                                            <p:fltVal val="0"/>
                                          </p:val>
                                        </p:tav>
                                        <p:tav tm="100000">
                                          <p:val>
                                            <p:strVal val="#ppt_h"/>
                                          </p:val>
                                        </p:tav>
                                      </p:tavLst>
                                    </p:anim>
                                    <p:anim calcmode="lin" valueType="num">
                                      <p:cBhvr>
                                        <p:cTn id="55" dur="500" fill="hold"/>
                                        <p:tgtEl>
                                          <p:spTgt spid="2"/>
                                        </p:tgtEl>
                                        <p:attrNameLst>
                                          <p:attrName>style.rotation</p:attrName>
                                        </p:attrNameLst>
                                      </p:cBhvr>
                                      <p:tavLst>
                                        <p:tav tm="0">
                                          <p:val>
                                            <p:fltVal val="360"/>
                                          </p:val>
                                        </p:tav>
                                        <p:tav tm="100000">
                                          <p:val>
                                            <p:fltVal val="0"/>
                                          </p:val>
                                        </p:tav>
                                      </p:tavLst>
                                    </p:anim>
                                    <p:animEffect transition="in" filter="fade">
                                      <p:cBhvr>
                                        <p:cTn id="56" dur="500"/>
                                        <p:tgtEl>
                                          <p:spTgt spid="2"/>
                                        </p:tgtEl>
                                      </p:cBhvr>
                                    </p:animEffect>
                                  </p:childTnLst>
                                </p:cTn>
                              </p:par>
                            </p:childTnLst>
                          </p:cTn>
                        </p:par>
                        <p:par>
                          <p:cTn id="57" fill="hold">
                            <p:stCondLst>
                              <p:cond delay="1250"/>
                            </p:stCondLst>
                            <p:childTnLst>
                              <p:par>
                                <p:cTn id="58" presetID="14" presetClass="entr" presetSubtype="10" fill="hold" grpId="0" nodeType="afterEffect">
                                  <p:stCondLst>
                                    <p:cond delay="0"/>
                                  </p:stCondLst>
                                  <p:childTnLst>
                                    <p:set>
                                      <p:cBhvr>
                                        <p:cTn id="59" dur="1" fill="hold">
                                          <p:stCondLst>
                                            <p:cond delay="0"/>
                                          </p:stCondLst>
                                        </p:cTn>
                                        <p:tgtEl>
                                          <p:spTgt spid="22">
                                            <p:txEl>
                                              <p:pRg st="0" end="0"/>
                                            </p:txEl>
                                          </p:spTgt>
                                        </p:tgtEl>
                                        <p:attrNameLst>
                                          <p:attrName>style.visibility</p:attrName>
                                        </p:attrNameLst>
                                      </p:cBhvr>
                                      <p:to>
                                        <p:strVal val="visible"/>
                                      </p:to>
                                    </p:set>
                                    <p:animEffect transition="in" filter="randombar(horizontal)">
                                      <p:cBhvr>
                                        <p:cTn id="60" dur="500"/>
                                        <p:tgtEl>
                                          <p:spTgt spid="22">
                                            <p:txEl>
                                              <p:pRg st="0" end="0"/>
                                            </p:txEl>
                                          </p:spTgt>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18">
                                            <p:txEl>
                                              <p:pRg st="0" end="0"/>
                                            </p:txEl>
                                          </p:spTgt>
                                        </p:tgtEl>
                                        <p:attrNameLst>
                                          <p:attrName>style.visibility</p:attrName>
                                        </p:attrNameLst>
                                      </p:cBhvr>
                                      <p:to>
                                        <p:strVal val="visible"/>
                                      </p:to>
                                    </p:set>
                                    <p:animEffect transition="in" filter="randombar(horizontal)">
                                      <p:cBhvr>
                                        <p:cTn id="63" dur="500"/>
                                        <p:tgtEl>
                                          <p:spTgt spid="18">
                                            <p:txEl>
                                              <p:pRg st="0" end="0"/>
                                            </p:txEl>
                                          </p:spTgt>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18">
                                            <p:txEl>
                                              <p:pRg st="1" end="1"/>
                                            </p:txEl>
                                          </p:spTgt>
                                        </p:tgtEl>
                                        <p:attrNameLst>
                                          <p:attrName>style.visibility</p:attrName>
                                        </p:attrNameLst>
                                      </p:cBhvr>
                                      <p:to>
                                        <p:strVal val="visible"/>
                                      </p:to>
                                    </p:set>
                                    <p:animEffect transition="in" filter="randombar(horizontal)">
                                      <p:cBhvr>
                                        <p:cTn id="66" dur="500"/>
                                        <p:tgtEl>
                                          <p:spTgt spid="18">
                                            <p:txEl>
                                              <p:pRg st="1" end="1"/>
                                            </p:txEl>
                                          </p:spTgt>
                                        </p:tgtEl>
                                      </p:cBhvr>
                                    </p:animEffect>
                                  </p:childTnLst>
                                </p:cTn>
                              </p:par>
                              <p:par>
                                <p:cTn id="67" presetID="14" presetClass="entr" presetSubtype="10" fill="hold" grpId="0" nodeType="withEffect">
                                  <p:stCondLst>
                                    <p:cond delay="0"/>
                                  </p:stCondLst>
                                  <p:childTnLst>
                                    <p:set>
                                      <p:cBhvr>
                                        <p:cTn id="68" dur="1" fill="hold">
                                          <p:stCondLst>
                                            <p:cond delay="0"/>
                                          </p:stCondLst>
                                        </p:cTn>
                                        <p:tgtEl>
                                          <p:spTgt spid="18">
                                            <p:txEl>
                                              <p:pRg st="2" end="2"/>
                                            </p:txEl>
                                          </p:spTgt>
                                        </p:tgtEl>
                                        <p:attrNameLst>
                                          <p:attrName>style.visibility</p:attrName>
                                        </p:attrNameLst>
                                      </p:cBhvr>
                                      <p:to>
                                        <p:strVal val="visible"/>
                                      </p:to>
                                    </p:set>
                                    <p:animEffect transition="in" filter="randombar(horizontal)">
                                      <p:cBhvr>
                                        <p:cTn id="69" dur="500"/>
                                        <p:tgtEl>
                                          <p:spTgt spid="18">
                                            <p:txEl>
                                              <p:pRg st="2" end="2"/>
                                            </p:txEl>
                                          </p:spTgt>
                                        </p:tgtEl>
                                      </p:cBhvr>
                                    </p:animEffect>
                                  </p:childTnLst>
                                </p:cTn>
                              </p:par>
                            </p:childTnLst>
                          </p:cTn>
                        </p:par>
                        <p:par>
                          <p:cTn id="70" fill="hold">
                            <p:stCondLst>
                              <p:cond delay="1750"/>
                            </p:stCondLst>
                            <p:childTnLst>
                              <p:par>
                                <p:cTn id="71" presetID="49" presetClass="entr" presetSubtype="0" decel="100000" fill="hold" grpId="0" nodeType="after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p:cTn id="73" dur="500" fill="hold"/>
                                        <p:tgtEl>
                                          <p:spTgt spid="24"/>
                                        </p:tgtEl>
                                        <p:attrNameLst>
                                          <p:attrName>ppt_w</p:attrName>
                                        </p:attrNameLst>
                                      </p:cBhvr>
                                      <p:tavLst>
                                        <p:tav tm="0">
                                          <p:val>
                                            <p:fltVal val="0"/>
                                          </p:val>
                                        </p:tav>
                                        <p:tav tm="100000">
                                          <p:val>
                                            <p:strVal val="#ppt_w"/>
                                          </p:val>
                                        </p:tav>
                                      </p:tavLst>
                                    </p:anim>
                                    <p:anim calcmode="lin" valueType="num">
                                      <p:cBhvr>
                                        <p:cTn id="74" dur="500" fill="hold"/>
                                        <p:tgtEl>
                                          <p:spTgt spid="24"/>
                                        </p:tgtEl>
                                        <p:attrNameLst>
                                          <p:attrName>ppt_h</p:attrName>
                                        </p:attrNameLst>
                                      </p:cBhvr>
                                      <p:tavLst>
                                        <p:tav tm="0">
                                          <p:val>
                                            <p:fltVal val="0"/>
                                          </p:val>
                                        </p:tav>
                                        <p:tav tm="100000">
                                          <p:val>
                                            <p:strVal val="#ppt_h"/>
                                          </p:val>
                                        </p:tav>
                                      </p:tavLst>
                                    </p:anim>
                                    <p:anim calcmode="lin" valueType="num">
                                      <p:cBhvr>
                                        <p:cTn id="75" dur="500" fill="hold"/>
                                        <p:tgtEl>
                                          <p:spTgt spid="24"/>
                                        </p:tgtEl>
                                        <p:attrNameLst>
                                          <p:attrName>style.rotation</p:attrName>
                                        </p:attrNameLst>
                                      </p:cBhvr>
                                      <p:tavLst>
                                        <p:tav tm="0">
                                          <p:val>
                                            <p:fltVal val="360"/>
                                          </p:val>
                                        </p:tav>
                                        <p:tav tm="100000">
                                          <p:val>
                                            <p:fltVal val="0"/>
                                          </p:val>
                                        </p:tav>
                                      </p:tavLst>
                                    </p:anim>
                                    <p:animEffect transition="in" filter="fade">
                                      <p:cBhvr>
                                        <p:cTn id="76" dur="500"/>
                                        <p:tgtEl>
                                          <p:spTgt spid="24"/>
                                        </p:tgtEl>
                                      </p:cBhvr>
                                    </p:animEffect>
                                  </p:childTnLst>
                                </p:cTn>
                              </p:par>
                            </p:childTnLst>
                          </p:cTn>
                        </p:par>
                        <p:par>
                          <p:cTn id="77" fill="hold">
                            <p:stCondLst>
                              <p:cond delay="2250"/>
                            </p:stCondLst>
                            <p:childTnLst>
                              <p:par>
                                <p:cTn id="78" presetID="14" presetClass="entr" presetSubtype="10" fill="hold" grpId="0" nodeType="afterEffect">
                                  <p:stCondLst>
                                    <p:cond delay="0"/>
                                  </p:stCondLst>
                                  <p:childTnLst>
                                    <p:set>
                                      <p:cBhvr>
                                        <p:cTn id="79" dur="1" fill="hold">
                                          <p:stCondLst>
                                            <p:cond delay="0"/>
                                          </p:stCondLst>
                                        </p:cTn>
                                        <p:tgtEl>
                                          <p:spTgt spid="25">
                                            <p:txEl>
                                              <p:pRg st="0" end="0"/>
                                            </p:txEl>
                                          </p:spTgt>
                                        </p:tgtEl>
                                        <p:attrNameLst>
                                          <p:attrName>style.visibility</p:attrName>
                                        </p:attrNameLst>
                                      </p:cBhvr>
                                      <p:to>
                                        <p:strVal val="visible"/>
                                      </p:to>
                                    </p:set>
                                    <p:animEffect transition="in" filter="randombar(horizontal)">
                                      <p:cBhvr>
                                        <p:cTn id="80" dur="500"/>
                                        <p:tgtEl>
                                          <p:spTgt spid="25">
                                            <p:txEl>
                                              <p:pRg st="0" end="0"/>
                                            </p:txEl>
                                          </p:spTgt>
                                        </p:tgtEl>
                                      </p:cBhvr>
                                    </p:animEffect>
                                  </p:childTnLst>
                                </p:cTn>
                              </p:par>
                              <p:par>
                                <p:cTn id="81" presetID="14" presetClass="entr" presetSubtype="10" fill="hold" grpId="0" nodeType="withEffect">
                                  <p:stCondLst>
                                    <p:cond delay="0"/>
                                  </p:stCondLst>
                                  <p:childTnLst>
                                    <p:set>
                                      <p:cBhvr>
                                        <p:cTn id="82" dur="1" fill="hold">
                                          <p:stCondLst>
                                            <p:cond delay="0"/>
                                          </p:stCondLst>
                                        </p:cTn>
                                        <p:tgtEl>
                                          <p:spTgt spid="23">
                                            <p:txEl>
                                              <p:pRg st="0" end="0"/>
                                            </p:txEl>
                                          </p:spTgt>
                                        </p:tgtEl>
                                        <p:attrNameLst>
                                          <p:attrName>style.visibility</p:attrName>
                                        </p:attrNameLst>
                                      </p:cBhvr>
                                      <p:to>
                                        <p:strVal val="visible"/>
                                      </p:to>
                                    </p:set>
                                    <p:animEffect transition="in" filter="randombar(horizontal)">
                                      <p:cBhvr>
                                        <p:cTn id="83" dur="500"/>
                                        <p:tgtEl>
                                          <p:spTgt spid="23">
                                            <p:txEl>
                                              <p:pRg st="0" end="0"/>
                                            </p:txEl>
                                          </p:spTgt>
                                        </p:tgtEl>
                                      </p:cBhvr>
                                    </p:animEffect>
                                  </p:childTnLst>
                                </p:cTn>
                              </p:par>
                              <p:par>
                                <p:cTn id="84" presetID="14" presetClass="entr" presetSubtype="10" fill="hold" grpId="0" nodeType="withEffect">
                                  <p:stCondLst>
                                    <p:cond delay="0"/>
                                  </p:stCondLst>
                                  <p:childTnLst>
                                    <p:set>
                                      <p:cBhvr>
                                        <p:cTn id="85" dur="1" fill="hold">
                                          <p:stCondLst>
                                            <p:cond delay="0"/>
                                          </p:stCondLst>
                                        </p:cTn>
                                        <p:tgtEl>
                                          <p:spTgt spid="23">
                                            <p:txEl>
                                              <p:pRg st="1" end="1"/>
                                            </p:txEl>
                                          </p:spTgt>
                                        </p:tgtEl>
                                        <p:attrNameLst>
                                          <p:attrName>style.visibility</p:attrName>
                                        </p:attrNameLst>
                                      </p:cBhvr>
                                      <p:to>
                                        <p:strVal val="visible"/>
                                      </p:to>
                                    </p:set>
                                    <p:animEffect transition="in" filter="randombar(horizontal)">
                                      <p:cBhvr>
                                        <p:cTn id="86" dur="500"/>
                                        <p:tgtEl>
                                          <p:spTgt spid="23">
                                            <p:txEl>
                                              <p:pRg st="1" end="1"/>
                                            </p:txEl>
                                          </p:spTgt>
                                        </p:tgtEl>
                                      </p:cBhvr>
                                    </p:animEffect>
                                  </p:childTnLst>
                                </p:cTn>
                              </p:par>
                              <p:par>
                                <p:cTn id="87" presetID="14" presetClass="entr" presetSubtype="10" fill="hold" grpId="0" nodeType="withEffect">
                                  <p:stCondLst>
                                    <p:cond delay="0"/>
                                  </p:stCondLst>
                                  <p:childTnLst>
                                    <p:set>
                                      <p:cBhvr>
                                        <p:cTn id="88" dur="1" fill="hold">
                                          <p:stCondLst>
                                            <p:cond delay="0"/>
                                          </p:stCondLst>
                                        </p:cTn>
                                        <p:tgtEl>
                                          <p:spTgt spid="23">
                                            <p:txEl>
                                              <p:pRg st="2" end="2"/>
                                            </p:txEl>
                                          </p:spTgt>
                                        </p:tgtEl>
                                        <p:attrNameLst>
                                          <p:attrName>style.visibility</p:attrName>
                                        </p:attrNameLst>
                                      </p:cBhvr>
                                      <p:to>
                                        <p:strVal val="visible"/>
                                      </p:to>
                                    </p:set>
                                    <p:animEffect transition="in" filter="randombar(horizontal)">
                                      <p:cBhvr>
                                        <p:cTn id="89" dur="500"/>
                                        <p:tgtEl>
                                          <p:spTgt spid="23">
                                            <p:txEl>
                                              <p:pRg st="2" end="2"/>
                                            </p:txEl>
                                          </p:spTgt>
                                        </p:tgtEl>
                                      </p:cBhvr>
                                    </p:animEffect>
                                  </p:childTnLst>
                                </p:cTn>
                              </p:par>
                            </p:childTnLst>
                          </p:cTn>
                        </p:par>
                        <p:par>
                          <p:cTn id="90" fill="hold">
                            <p:stCondLst>
                              <p:cond delay="2750"/>
                            </p:stCondLst>
                            <p:childTnLst>
                              <p:par>
                                <p:cTn id="91" presetID="49" presetClass="entr" presetSubtype="0" decel="100000" fill="hold" grpId="0" nodeType="afterEffect">
                                  <p:stCondLst>
                                    <p:cond delay="0"/>
                                  </p:stCondLst>
                                  <p:childTnLst>
                                    <p:set>
                                      <p:cBhvr>
                                        <p:cTn id="92" dur="1" fill="hold">
                                          <p:stCondLst>
                                            <p:cond delay="0"/>
                                          </p:stCondLst>
                                        </p:cTn>
                                        <p:tgtEl>
                                          <p:spTgt spid="27"/>
                                        </p:tgtEl>
                                        <p:attrNameLst>
                                          <p:attrName>style.visibility</p:attrName>
                                        </p:attrNameLst>
                                      </p:cBhvr>
                                      <p:to>
                                        <p:strVal val="visible"/>
                                      </p:to>
                                    </p:set>
                                    <p:anim calcmode="lin" valueType="num">
                                      <p:cBhvr>
                                        <p:cTn id="93" dur="500" fill="hold"/>
                                        <p:tgtEl>
                                          <p:spTgt spid="27"/>
                                        </p:tgtEl>
                                        <p:attrNameLst>
                                          <p:attrName>ppt_w</p:attrName>
                                        </p:attrNameLst>
                                      </p:cBhvr>
                                      <p:tavLst>
                                        <p:tav tm="0">
                                          <p:val>
                                            <p:fltVal val="0"/>
                                          </p:val>
                                        </p:tav>
                                        <p:tav tm="100000">
                                          <p:val>
                                            <p:strVal val="#ppt_w"/>
                                          </p:val>
                                        </p:tav>
                                      </p:tavLst>
                                    </p:anim>
                                    <p:anim calcmode="lin" valueType="num">
                                      <p:cBhvr>
                                        <p:cTn id="94" dur="500" fill="hold"/>
                                        <p:tgtEl>
                                          <p:spTgt spid="27"/>
                                        </p:tgtEl>
                                        <p:attrNameLst>
                                          <p:attrName>ppt_h</p:attrName>
                                        </p:attrNameLst>
                                      </p:cBhvr>
                                      <p:tavLst>
                                        <p:tav tm="0">
                                          <p:val>
                                            <p:fltVal val="0"/>
                                          </p:val>
                                        </p:tav>
                                        <p:tav tm="100000">
                                          <p:val>
                                            <p:strVal val="#ppt_h"/>
                                          </p:val>
                                        </p:tav>
                                      </p:tavLst>
                                    </p:anim>
                                    <p:anim calcmode="lin" valueType="num">
                                      <p:cBhvr>
                                        <p:cTn id="95" dur="500" fill="hold"/>
                                        <p:tgtEl>
                                          <p:spTgt spid="27"/>
                                        </p:tgtEl>
                                        <p:attrNameLst>
                                          <p:attrName>style.rotation</p:attrName>
                                        </p:attrNameLst>
                                      </p:cBhvr>
                                      <p:tavLst>
                                        <p:tav tm="0">
                                          <p:val>
                                            <p:fltVal val="360"/>
                                          </p:val>
                                        </p:tav>
                                        <p:tav tm="100000">
                                          <p:val>
                                            <p:fltVal val="0"/>
                                          </p:val>
                                        </p:tav>
                                      </p:tavLst>
                                    </p:anim>
                                    <p:animEffect transition="in" filter="fade">
                                      <p:cBhvr>
                                        <p:cTn id="96" dur="500"/>
                                        <p:tgtEl>
                                          <p:spTgt spid="27"/>
                                        </p:tgtEl>
                                      </p:cBhvr>
                                    </p:animEffect>
                                  </p:childTnLst>
                                </p:cTn>
                              </p:par>
                            </p:childTnLst>
                          </p:cTn>
                        </p:par>
                        <p:par>
                          <p:cTn id="97" fill="hold">
                            <p:stCondLst>
                              <p:cond delay="3250"/>
                            </p:stCondLst>
                            <p:childTnLst>
                              <p:par>
                                <p:cTn id="98" presetID="14" presetClass="entr" presetSubtype="10" fill="hold" grpId="0" nodeType="afterEffect">
                                  <p:stCondLst>
                                    <p:cond delay="0"/>
                                  </p:stCondLst>
                                  <p:childTnLst>
                                    <p:set>
                                      <p:cBhvr>
                                        <p:cTn id="99" dur="1" fill="hold">
                                          <p:stCondLst>
                                            <p:cond delay="0"/>
                                          </p:stCondLst>
                                        </p:cTn>
                                        <p:tgtEl>
                                          <p:spTgt spid="28">
                                            <p:txEl>
                                              <p:pRg st="0" end="0"/>
                                            </p:txEl>
                                          </p:spTgt>
                                        </p:tgtEl>
                                        <p:attrNameLst>
                                          <p:attrName>style.visibility</p:attrName>
                                        </p:attrNameLst>
                                      </p:cBhvr>
                                      <p:to>
                                        <p:strVal val="visible"/>
                                      </p:to>
                                    </p:set>
                                    <p:animEffect transition="in" filter="randombar(horizontal)">
                                      <p:cBhvr>
                                        <p:cTn id="100" dur="500"/>
                                        <p:tgtEl>
                                          <p:spTgt spid="28">
                                            <p:txEl>
                                              <p:pRg st="0" end="0"/>
                                            </p:txEl>
                                          </p:spTgt>
                                        </p:tgtEl>
                                      </p:cBhvr>
                                    </p:animEffect>
                                  </p:childTnLst>
                                </p:cTn>
                              </p:par>
                              <p:par>
                                <p:cTn id="101" presetID="14" presetClass="entr" presetSubtype="10" fill="hold" grpId="0" nodeType="withEffect">
                                  <p:stCondLst>
                                    <p:cond delay="0"/>
                                  </p:stCondLst>
                                  <p:childTnLst>
                                    <p:set>
                                      <p:cBhvr>
                                        <p:cTn id="102" dur="1" fill="hold">
                                          <p:stCondLst>
                                            <p:cond delay="0"/>
                                          </p:stCondLst>
                                        </p:cTn>
                                        <p:tgtEl>
                                          <p:spTgt spid="26">
                                            <p:txEl>
                                              <p:pRg st="0" end="0"/>
                                            </p:txEl>
                                          </p:spTgt>
                                        </p:tgtEl>
                                        <p:attrNameLst>
                                          <p:attrName>style.visibility</p:attrName>
                                        </p:attrNameLst>
                                      </p:cBhvr>
                                      <p:to>
                                        <p:strVal val="visible"/>
                                      </p:to>
                                    </p:set>
                                    <p:animEffect transition="in" filter="randombar(horizontal)">
                                      <p:cBhvr>
                                        <p:cTn id="103" dur="500"/>
                                        <p:tgtEl>
                                          <p:spTgt spid="26">
                                            <p:txEl>
                                              <p:pRg st="0" end="0"/>
                                            </p:txEl>
                                          </p:spTgt>
                                        </p:tgtEl>
                                      </p:cBhvr>
                                    </p:animEffect>
                                  </p:childTnLst>
                                </p:cTn>
                              </p:par>
                              <p:par>
                                <p:cTn id="104" presetID="14" presetClass="entr" presetSubtype="10" fill="hold" grpId="0" nodeType="withEffect">
                                  <p:stCondLst>
                                    <p:cond delay="0"/>
                                  </p:stCondLst>
                                  <p:childTnLst>
                                    <p:set>
                                      <p:cBhvr>
                                        <p:cTn id="105" dur="1" fill="hold">
                                          <p:stCondLst>
                                            <p:cond delay="0"/>
                                          </p:stCondLst>
                                        </p:cTn>
                                        <p:tgtEl>
                                          <p:spTgt spid="26">
                                            <p:txEl>
                                              <p:pRg st="1" end="1"/>
                                            </p:txEl>
                                          </p:spTgt>
                                        </p:tgtEl>
                                        <p:attrNameLst>
                                          <p:attrName>style.visibility</p:attrName>
                                        </p:attrNameLst>
                                      </p:cBhvr>
                                      <p:to>
                                        <p:strVal val="visible"/>
                                      </p:to>
                                    </p:set>
                                    <p:animEffect transition="in" filter="randombar(horizontal)">
                                      <p:cBhvr>
                                        <p:cTn id="106" dur="500"/>
                                        <p:tgtEl>
                                          <p:spTgt spid="26">
                                            <p:txEl>
                                              <p:pRg st="1" end="1"/>
                                            </p:txEl>
                                          </p:spTgt>
                                        </p:tgtEl>
                                      </p:cBhvr>
                                    </p:animEffect>
                                  </p:childTnLst>
                                </p:cTn>
                              </p:par>
                              <p:par>
                                <p:cTn id="107" presetID="14" presetClass="entr" presetSubtype="10" fill="hold" grpId="0" nodeType="withEffect">
                                  <p:stCondLst>
                                    <p:cond delay="0"/>
                                  </p:stCondLst>
                                  <p:childTnLst>
                                    <p:set>
                                      <p:cBhvr>
                                        <p:cTn id="108" dur="1" fill="hold">
                                          <p:stCondLst>
                                            <p:cond delay="0"/>
                                          </p:stCondLst>
                                        </p:cTn>
                                        <p:tgtEl>
                                          <p:spTgt spid="26">
                                            <p:txEl>
                                              <p:pRg st="2" end="2"/>
                                            </p:txEl>
                                          </p:spTgt>
                                        </p:tgtEl>
                                        <p:attrNameLst>
                                          <p:attrName>style.visibility</p:attrName>
                                        </p:attrNameLst>
                                      </p:cBhvr>
                                      <p:to>
                                        <p:strVal val="visible"/>
                                      </p:to>
                                    </p:set>
                                    <p:animEffect transition="in" filter="randombar(horizontal)">
                                      <p:cBhvr>
                                        <p:cTn id="109" dur="500"/>
                                        <p:tgtEl>
                                          <p:spTgt spid="26">
                                            <p:txEl>
                                              <p:pRg st="2" end="2"/>
                                            </p:txEl>
                                          </p:spTgt>
                                        </p:tgtEl>
                                      </p:cBhvr>
                                    </p:animEffect>
                                  </p:childTnLst>
                                </p:cTn>
                              </p:par>
                            </p:childTnLst>
                          </p:cTn>
                        </p:par>
                        <p:par>
                          <p:cTn id="110" fill="hold">
                            <p:stCondLst>
                              <p:cond delay="3750"/>
                            </p:stCondLst>
                            <p:childTnLst>
                              <p:par>
                                <p:cTn id="111" presetID="49" presetClass="entr" presetSubtype="0" decel="100000" fill="hold" grpId="0" nodeType="afterEffect">
                                  <p:stCondLst>
                                    <p:cond delay="0"/>
                                  </p:stCondLst>
                                  <p:childTnLst>
                                    <p:set>
                                      <p:cBhvr>
                                        <p:cTn id="112" dur="1" fill="hold">
                                          <p:stCondLst>
                                            <p:cond delay="0"/>
                                          </p:stCondLst>
                                        </p:cTn>
                                        <p:tgtEl>
                                          <p:spTgt spid="30"/>
                                        </p:tgtEl>
                                        <p:attrNameLst>
                                          <p:attrName>style.visibility</p:attrName>
                                        </p:attrNameLst>
                                      </p:cBhvr>
                                      <p:to>
                                        <p:strVal val="visible"/>
                                      </p:to>
                                    </p:set>
                                    <p:anim calcmode="lin" valueType="num">
                                      <p:cBhvr>
                                        <p:cTn id="113" dur="500" fill="hold"/>
                                        <p:tgtEl>
                                          <p:spTgt spid="30"/>
                                        </p:tgtEl>
                                        <p:attrNameLst>
                                          <p:attrName>ppt_w</p:attrName>
                                        </p:attrNameLst>
                                      </p:cBhvr>
                                      <p:tavLst>
                                        <p:tav tm="0">
                                          <p:val>
                                            <p:fltVal val="0"/>
                                          </p:val>
                                        </p:tav>
                                        <p:tav tm="100000">
                                          <p:val>
                                            <p:strVal val="#ppt_w"/>
                                          </p:val>
                                        </p:tav>
                                      </p:tavLst>
                                    </p:anim>
                                    <p:anim calcmode="lin" valueType="num">
                                      <p:cBhvr>
                                        <p:cTn id="114" dur="500" fill="hold"/>
                                        <p:tgtEl>
                                          <p:spTgt spid="30"/>
                                        </p:tgtEl>
                                        <p:attrNameLst>
                                          <p:attrName>ppt_h</p:attrName>
                                        </p:attrNameLst>
                                      </p:cBhvr>
                                      <p:tavLst>
                                        <p:tav tm="0">
                                          <p:val>
                                            <p:fltVal val="0"/>
                                          </p:val>
                                        </p:tav>
                                        <p:tav tm="100000">
                                          <p:val>
                                            <p:strVal val="#ppt_h"/>
                                          </p:val>
                                        </p:tav>
                                      </p:tavLst>
                                    </p:anim>
                                    <p:anim calcmode="lin" valueType="num">
                                      <p:cBhvr>
                                        <p:cTn id="115" dur="500" fill="hold"/>
                                        <p:tgtEl>
                                          <p:spTgt spid="30"/>
                                        </p:tgtEl>
                                        <p:attrNameLst>
                                          <p:attrName>style.rotation</p:attrName>
                                        </p:attrNameLst>
                                      </p:cBhvr>
                                      <p:tavLst>
                                        <p:tav tm="0">
                                          <p:val>
                                            <p:fltVal val="360"/>
                                          </p:val>
                                        </p:tav>
                                        <p:tav tm="100000">
                                          <p:val>
                                            <p:fltVal val="0"/>
                                          </p:val>
                                        </p:tav>
                                      </p:tavLst>
                                    </p:anim>
                                    <p:animEffect transition="in" filter="fade">
                                      <p:cBhvr>
                                        <p:cTn id="116" dur="500"/>
                                        <p:tgtEl>
                                          <p:spTgt spid="30"/>
                                        </p:tgtEl>
                                      </p:cBhvr>
                                    </p:animEffect>
                                  </p:childTnLst>
                                </p:cTn>
                              </p:par>
                            </p:childTnLst>
                          </p:cTn>
                        </p:par>
                        <p:par>
                          <p:cTn id="117" fill="hold">
                            <p:stCondLst>
                              <p:cond delay="4250"/>
                            </p:stCondLst>
                            <p:childTnLst>
                              <p:par>
                                <p:cTn id="118" presetID="14" presetClass="entr" presetSubtype="10" fill="hold" grpId="0" nodeType="afterEffect">
                                  <p:stCondLst>
                                    <p:cond delay="0"/>
                                  </p:stCondLst>
                                  <p:childTnLst>
                                    <p:set>
                                      <p:cBhvr>
                                        <p:cTn id="119" dur="1" fill="hold">
                                          <p:stCondLst>
                                            <p:cond delay="0"/>
                                          </p:stCondLst>
                                        </p:cTn>
                                        <p:tgtEl>
                                          <p:spTgt spid="31">
                                            <p:txEl>
                                              <p:pRg st="0" end="0"/>
                                            </p:txEl>
                                          </p:spTgt>
                                        </p:tgtEl>
                                        <p:attrNameLst>
                                          <p:attrName>style.visibility</p:attrName>
                                        </p:attrNameLst>
                                      </p:cBhvr>
                                      <p:to>
                                        <p:strVal val="visible"/>
                                      </p:to>
                                    </p:set>
                                    <p:animEffect transition="in" filter="randombar(horizontal)">
                                      <p:cBhvr>
                                        <p:cTn id="120" dur="500"/>
                                        <p:tgtEl>
                                          <p:spTgt spid="31">
                                            <p:txEl>
                                              <p:pRg st="0" end="0"/>
                                            </p:txEl>
                                          </p:spTgt>
                                        </p:tgtEl>
                                      </p:cBhvr>
                                    </p:animEffect>
                                  </p:childTnLst>
                                </p:cTn>
                              </p:par>
                              <p:par>
                                <p:cTn id="121" presetID="14" presetClass="entr" presetSubtype="10" fill="hold" grpId="0" nodeType="withEffect">
                                  <p:stCondLst>
                                    <p:cond delay="0"/>
                                  </p:stCondLst>
                                  <p:childTnLst>
                                    <p:set>
                                      <p:cBhvr>
                                        <p:cTn id="122" dur="1" fill="hold">
                                          <p:stCondLst>
                                            <p:cond delay="0"/>
                                          </p:stCondLst>
                                        </p:cTn>
                                        <p:tgtEl>
                                          <p:spTgt spid="29">
                                            <p:txEl>
                                              <p:pRg st="0" end="0"/>
                                            </p:txEl>
                                          </p:spTgt>
                                        </p:tgtEl>
                                        <p:attrNameLst>
                                          <p:attrName>style.visibility</p:attrName>
                                        </p:attrNameLst>
                                      </p:cBhvr>
                                      <p:to>
                                        <p:strVal val="visible"/>
                                      </p:to>
                                    </p:set>
                                    <p:animEffect transition="in" filter="randombar(horizontal)">
                                      <p:cBhvr>
                                        <p:cTn id="123" dur="500"/>
                                        <p:tgtEl>
                                          <p:spTgt spid="29">
                                            <p:txEl>
                                              <p:pRg st="0" end="0"/>
                                            </p:txEl>
                                          </p:spTgt>
                                        </p:tgtEl>
                                      </p:cBhvr>
                                    </p:animEffect>
                                  </p:childTnLst>
                                </p:cTn>
                              </p:par>
                              <p:par>
                                <p:cTn id="124" presetID="14" presetClass="entr" presetSubtype="10" fill="hold" grpId="0" nodeType="withEffect">
                                  <p:stCondLst>
                                    <p:cond delay="0"/>
                                  </p:stCondLst>
                                  <p:childTnLst>
                                    <p:set>
                                      <p:cBhvr>
                                        <p:cTn id="125" dur="1" fill="hold">
                                          <p:stCondLst>
                                            <p:cond delay="0"/>
                                          </p:stCondLst>
                                        </p:cTn>
                                        <p:tgtEl>
                                          <p:spTgt spid="29">
                                            <p:txEl>
                                              <p:pRg st="1" end="1"/>
                                            </p:txEl>
                                          </p:spTgt>
                                        </p:tgtEl>
                                        <p:attrNameLst>
                                          <p:attrName>style.visibility</p:attrName>
                                        </p:attrNameLst>
                                      </p:cBhvr>
                                      <p:to>
                                        <p:strVal val="visible"/>
                                      </p:to>
                                    </p:set>
                                    <p:animEffect transition="in" filter="randombar(horizontal)">
                                      <p:cBhvr>
                                        <p:cTn id="126" dur="500"/>
                                        <p:tgtEl>
                                          <p:spTgt spid="29">
                                            <p:txEl>
                                              <p:pRg st="1" end="1"/>
                                            </p:txEl>
                                          </p:spTgt>
                                        </p:tgtEl>
                                      </p:cBhvr>
                                    </p:animEffect>
                                  </p:childTnLst>
                                </p:cTn>
                              </p:par>
                              <p:par>
                                <p:cTn id="127" presetID="14" presetClass="entr" presetSubtype="10" fill="hold" grpId="0" nodeType="withEffect">
                                  <p:stCondLst>
                                    <p:cond delay="0"/>
                                  </p:stCondLst>
                                  <p:childTnLst>
                                    <p:set>
                                      <p:cBhvr>
                                        <p:cTn id="128" dur="1" fill="hold">
                                          <p:stCondLst>
                                            <p:cond delay="0"/>
                                          </p:stCondLst>
                                        </p:cTn>
                                        <p:tgtEl>
                                          <p:spTgt spid="29">
                                            <p:txEl>
                                              <p:pRg st="2" end="2"/>
                                            </p:txEl>
                                          </p:spTgt>
                                        </p:tgtEl>
                                        <p:attrNameLst>
                                          <p:attrName>style.visibility</p:attrName>
                                        </p:attrNameLst>
                                      </p:cBhvr>
                                      <p:to>
                                        <p:strVal val="visible"/>
                                      </p:to>
                                    </p:set>
                                    <p:animEffect transition="in" filter="randombar(horizontal)">
                                      <p:cBhvr>
                                        <p:cTn id="129" dur="500"/>
                                        <p:tgtEl>
                                          <p:spTgt spid="29">
                                            <p:txEl>
                                              <p:pRg st="2" end="2"/>
                                            </p:txEl>
                                          </p:spTgt>
                                        </p:tgtEl>
                                      </p:cBhvr>
                                    </p:animEffect>
                                  </p:childTnLst>
                                </p:cTn>
                              </p:par>
                            </p:childTnLst>
                          </p:cTn>
                        </p:par>
                        <p:par>
                          <p:cTn id="130" fill="hold">
                            <p:stCondLst>
                              <p:cond delay="4750"/>
                            </p:stCondLst>
                            <p:childTnLst>
                              <p:par>
                                <p:cTn id="131" presetID="49" presetClass="entr" presetSubtype="0" decel="100000" fill="hold" grpId="0" nodeType="afterEffect">
                                  <p:stCondLst>
                                    <p:cond delay="0"/>
                                  </p:stCondLst>
                                  <p:childTnLst>
                                    <p:set>
                                      <p:cBhvr>
                                        <p:cTn id="132" dur="1" fill="hold">
                                          <p:stCondLst>
                                            <p:cond delay="0"/>
                                          </p:stCondLst>
                                        </p:cTn>
                                        <p:tgtEl>
                                          <p:spTgt spid="33"/>
                                        </p:tgtEl>
                                        <p:attrNameLst>
                                          <p:attrName>style.visibility</p:attrName>
                                        </p:attrNameLst>
                                      </p:cBhvr>
                                      <p:to>
                                        <p:strVal val="visible"/>
                                      </p:to>
                                    </p:set>
                                    <p:anim calcmode="lin" valueType="num">
                                      <p:cBhvr>
                                        <p:cTn id="133" dur="500" fill="hold"/>
                                        <p:tgtEl>
                                          <p:spTgt spid="33"/>
                                        </p:tgtEl>
                                        <p:attrNameLst>
                                          <p:attrName>ppt_w</p:attrName>
                                        </p:attrNameLst>
                                      </p:cBhvr>
                                      <p:tavLst>
                                        <p:tav tm="0">
                                          <p:val>
                                            <p:fltVal val="0"/>
                                          </p:val>
                                        </p:tav>
                                        <p:tav tm="100000">
                                          <p:val>
                                            <p:strVal val="#ppt_w"/>
                                          </p:val>
                                        </p:tav>
                                      </p:tavLst>
                                    </p:anim>
                                    <p:anim calcmode="lin" valueType="num">
                                      <p:cBhvr>
                                        <p:cTn id="134" dur="500" fill="hold"/>
                                        <p:tgtEl>
                                          <p:spTgt spid="33"/>
                                        </p:tgtEl>
                                        <p:attrNameLst>
                                          <p:attrName>ppt_h</p:attrName>
                                        </p:attrNameLst>
                                      </p:cBhvr>
                                      <p:tavLst>
                                        <p:tav tm="0">
                                          <p:val>
                                            <p:fltVal val="0"/>
                                          </p:val>
                                        </p:tav>
                                        <p:tav tm="100000">
                                          <p:val>
                                            <p:strVal val="#ppt_h"/>
                                          </p:val>
                                        </p:tav>
                                      </p:tavLst>
                                    </p:anim>
                                    <p:anim calcmode="lin" valueType="num">
                                      <p:cBhvr>
                                        <p:cTn id="135" dur="500" fill="hold"/>
                                        <p:tgtEl>
                                          <p:spTgt spid="33"/>
                                        </p:tgtEl>
                                        <p:attrNameLst>
                                          <p:attrName>style.rotation</p:attrName>
                                        </p:attrNameLst>
                                      </p:cBhvr>
                                      <p:tavLst>
                                        <p:tav tm="0">
                                          <p:val>
                                            <p:fltVal val="360"/>
                                          </p:val>
                                        </p:tav>
                                        <p:tav tm="100000">
                                          <p:val>
                                            <p:fltVal val="0"/>
                                          </p:val>
                                        </p:tav>
                                      </p:tavLst>
                                    </p:anim>
                                    <p:animEffect transition="in" filter="fade">
                                      <p:cBhvr>
                                        <p:cTn id="136" dur="500"/>
                                        <p:tgtEl>
                                          <p:spTgt spid="33"/>
                                        </p:tgtEl>
                                      </p:cBhvr>
                                    </p:animEffect>
                                  </p:childTnLst>
                                </p:cTn>
                              </p:par>
                            </p:childTnLst>
                          </p:cTn>
                        </p:par>
                        <p:par>
                          <p:cTn id="137" fill="hold">
                            <p:stCondLst>
                              <p:cond delay="5250"/>
                            </p:stCondLst>
                            <p:childTnLst>
                              <p:par>
                                <p:cTn id="138" presetID="14" presetClass="entr" presetSubtype="10" fill="hold" grpId="0" nodeType="afterEffect">
                                  <p:stCondLst>
                                    <p:cond delay="0"/>
                                  </p:stCondLst>
                                  <p:childTnLst>
                                    <p:set>
                                      <p:cBhvr>
                                        <p:cTn id="139" dur="1" fill="hold">
                                          <p:stCondLst>
                                            <p:cond delay="0"/>
                                          </p:stCondLst>
                                        </p:cTn>
                                        <p:tgtEl>
                                          <p:spTgt spid="34">
                                            <p:txEl>
                                              <p:pRg st="0" end="0"/>
                                            </p:txEl>
                                          </p:spTgt>
                                        </p:tgtEl>
                                        <p:attrNameLst>
                                          <p:attrName>style.visibility</p:attrName>
                                        </p:attrNameLst>
                                      </p:cBhvr>
                                      <p:to>
                                        <p:strVal val="visible"/>
                                      </p:to>
                                    </p:set>
                                    <p:animEffect transition="in" filter="randombar(horizontal)">
                                      <p:cBhvr>
                                        <p:cTn id="140" dur="500"/>
                                        <p:tgtEl>
                                          <p:spTgt spid="34">
                                            <p:txEl>
                                              <p:pRg st="0" end="0"/>
                                            </p:txEl>
                                          </p:spTgt>
                                        </p:tgtEl>
                                      </p:cBhvr>
                                    </p:animEffect>
                                  </p:childTnLst>
                                </p:cTn>
                              </p:par>
                              <p:par>
                                <p:cTn id="141" presetID="14" presetClass="entr" presetSubtype="10" fill="hold" grpId="0" nodeType="withEffect">
                                  <p:stCondLst>
                                    <p:cond delay="0"/>
                                  </p:stCondLst>
                                  <p:childTnLst>
                                    <p:set>
                                      <p:cBhvr>
                                        <p:cTn id="142" dur="1" fill="hold">
                                          <p:stCondLst>
                                            <p:cond delay="0"/>
                                          </p:stCondLst>
                                        </p:cTn>
                                        <p:tgtEl>
                                          <p:spTgt spid="32">
                                            <p:txEl>
                                              <p:pRg st="0" end="0"/>
                                            </p:txEl>
                                          </p:spTgt>
                                        </p:tgtEl>
                                        <p:attrNameLst>
                                          <p:attrName>style.visibility</p:attrName>
                                        </p:attrNameLst>
                                      </p:cBhvr>
                                      <p:to>
                                        <p:strVal val="visible"/>
                                      </p:to>
                                    </p:set>
                                    <p:animEffect transition="in" filter="randombar(horizontal)">
                                      <p:cBhvr>
                                        <p:cTn id="143" dur="500"/>
                                        <p:tgtEl>
                                          <p:spTgt spid="32">
                                            <p:txEl>
                                              <p:pRg st="0" end="0"/>
                                            </p:txEl>
                                          </p:spTgt>
                                        </p:tgtEl>
                                      </p:cBhvr>
                                    </p:animEffect>
                                  </p:childTnLst>
                                </p:cTn>
                              </p:par>
                              <p:par>
                                <p:cTn id="144" presetID="14" presetClass="entr" presetSubtype="10" fill="hold" grpId="0" nodeType="withEffect">
                                  <p:stCondLst>
                                    <p:cond delay="0"/>
                                  </p:stCondLst>
                                  <p:childTnLst>
                                    <p:set>
                                      <p:cBhvr>
                                        <p:cTn id="145" dur="1" fill="hold">
                                          <p:stCondLst>
                                            <p:cond delay="0"/>
                                          </p:stCondLst>
                                        </p:cTn>
                                        <p:tgtEl>
                                          <p:spTgt spid="32">
                                            <p:txEl>
                                              <p:pRg st="1" end="1"/>
                                            </p:txEl>
                                          </p:spTgt>
                                        </p:tgtEl>
                                        <p:attrNameLst>
                                          <p:attrName>style.visibility</p:attrName>
                                        </p:attrNameLst>
                                      </p:cBhvr>
                                      <p:to>
                                        <p:strVal val="visible"/>
                                      </p:to>
                                    </p:set>
                                    <p:animEffect transition="in" filter="randombar(horizontal)">
                                      <p:cBhvr>
                                        <p:cTn id="146" dur="500"/>
                                        <p:tgtEl>
                                          <p:spTgt spid="32">
                                            <p:txEl>
                                              <p:pRg st="1" end="1"/>
                                            </p:txEl>
                                          </p:spTgt>
                                        </p:tgtEl>
                                      </p:cBhvr>
                                    </p:animEffect>
                                  </p:childTnLst>
                                </p:cTn>
                              </p:par>
                              <p:par>
                                <p:cTn id="147" presetID="14" presetClass="entr" presetSubtype="10" fill="hold" grpId="0" nodeType="withEffect">
                                  <p:stCondLst>
                                    <p:cond delay="0"/>
                                  </p:stCondLst>
                                  <p:childTnLst>
                                    <p:set>
                                      <p:cBhvr>
                                        <p:cTn id="148" dur="1" fill="hold">
                                          <p:stCondLst>
                                            <p:cond delay="0"/>
                                          </p:stCondLst>
                                        </p:cTn>
                                        <p:tgtEl>
                                          <p:spTgt spid="32">
                                            <p:txEl>
                                              <p:pRg st="2" end="2"/>
                                            </p:txEl>
                                          </p:spTgt>
                                        </p:tgtEl>
                                        <p:attrNameLst>
                                          <p:attrName>style.visibility</p:attrName>
                                        </p:attrNameLst>
                                      </p:cBhvr>
                                      <p:to>
                                        <p:strVal val="visible"/>
                                      </p:to>
                                    </p:set>
                                    <p:animEffect transition="in" filter="randombar(horizontal)">
                                      <p:cBhvr>
                                        <p:cTn id="149" dur="500"/>
                                        <p:tgtEl>
                                          <p:spTgt spid="32">
                                            <p:txEl>
                                              <p:pRg st="2" end="2"/>
                                            </p:txEl>
                                          </p:spTgt>
                                        </p:tgtEl>
                                      </p:cBhvr>
                                    </p:animEffect>
                                  </p:childTnLst>
                                </p:cTn>
                              </p:par>
                            </p:childTnLst>
                          </p:cTn>
                        </p:par>
                        <p:par>
                          <p:cTn id="150" fill="hold">
                            <p:stCondLst>
                              <p:cond delay="5750"/>
                            </p:stCondLst>
                            <p:childTnLst>
                              <p:par>
                                <p:cTn id="151" presetID="49" presetClass="entr" presetSubtype="0" decel="100000" fill="hold" grpId="0" nodeType="afterEffect">
                                  <p:stCondLst>
                                    <p:cond delay="0"/>
                                  </p:stCondLst>
                                  <p:childTnLst>
                                    <p:set>
                                      <p:cBhvr>
                                        <p:cTn id="152" dur="1" fill="hold">
                                          <p:stCondLst>
                                            <p:cond delay="0"/>
                                          </p:stCondLst>
                                        </p:cTn>
                                        <p:tgtEl>
                                          <p:spTgt spid="36"/>
                                        </p:tgtEl>
                                        <p:attrNameLst>
                                          <p:attrName>style.visibility</p:attrName>
                                        </p:attrNameLst>
                                      </p:cBhvr>
                                      <p:to>
                                        <p:strVal val="visible"/>
                                      </p:to>
                                    </p:set>
                                    <p:anim calcmode="lin" valueType="num">
                                      <p:cBhvr>
                                        <p:cTn id="153" dur="500" fill="hold"/>
                                        <p:tgtEl>
                                          <p:spTgt spid="36"/>
                                        </p:tgtEl>
                                        <p:attrNameLst>
                                          <p:attrName>ppt_w</p:attrName>
                                        </p:attrNameLst>
                                      </p:cBhvr>
                                      <p:tavLst>
                                        <p:tav tm="0">
                                          <p:val>
                                            <p:fltVal val="0"/>
                                          </p:val>
                                        </p:tav>
                                        <p:tav tm="100000">
                                          <p:val>
                                            <p:strVal val="#ppt_w"/>
                                          </p:val>
                                        </p:tav>
                                      </p:tavLst>
                                    </p:anim>
                                    <p:anim calcmode="lin" valueType="num">
                                      <p:cBhvr>
                                        <p:cTn id="154" dur="500" fill="hold"/>
                                        <p:tgtEl>
                                          <p:spTgt spid="36"/>
                                        </p:tgtEl>
                                        <p:attrNameLst>
                                          <p:attrName>ppt_h</p:attrName>
                                        </p:attrNameLst>
                                      </p:cBhvr>
                                      <p:tavLst>
                                        <p:tav tm="0">
                                          <p:val>
                                            <p:fltVal val="0"/>
                                          </p:val>
                                        </p:tav>
                                        <p:tav tm="100000">
                                          <p:val>
                                            <p:strVal val="#ppt_h"/>
                                          </p:val>
                                        </p:tav>
                                      </p:tavLst>
                                    </p:anim>
                                    <p:anim calcmode="lin" valueType="num">
                                      <p:cBhvr>
                                        <p:cTn id="155" dur="500" fill="hold"/>
                                        <p:tgtEl>
                                          <p:spTgt spid="36"/>
                                        </p:tgtEl>
                                        <p:attrNameLst>
                                          <p:attrName>style.rotation</p:attrName>
                                        </p:attrNameLst>
                                      </p:cBhvr>
                                      <p:tavLst>
                                        <p:tav tm="0">
                                          <p:val>
                                            <p:fltVal val="360"/>
                                          </p:val>
                                        </p:tav>
                                        <p:tav tm="100000">
                                          <p:val>
                                            <p:fltVal val="0"/>
                                          </p:val>
                                        </p:tav>
                                      </p:tavLst>
                                    </p:anim>
                                    <p:animEffect transition="in" filter="fade">
                                      <p:cBhvr>
                                        <p:cTn id="156" dur="500"/>
                                        <p:tgtEl>
                                          <p:spTgt spid="36"/>
                                        </p:tgtEl>
                                      </p:cBhvr>
                                    </p:animEffect>
                                  </p:childTnLst>
                                </p:cTn>
                              </p:par>
                            </p:childTnLst>
                          </p:cTn>
                        </p:par>
                        <p:par>
                          <p:cTn id="157" fill="hold">
                            <p:stCondLst>
                              <p:cond delay="6250"/>
                            </p:stCondLst>
                            <p:childTnLst>
                              <p:par>
                                <p:cTn id="158" presetID="14" presetClass="entr" presetSubtype="10" fill="hold" grpId="0" nodeType="afterEffect">
                                  <p:stCondLst>
                                    <p:cond delay="0"/>
                                  </p:stCondLst>
                                  <p:childTnLst>
                                    <p:set>
                                      <p:cBhvr>
                                        <p:cTn id="159" dur="1" fill="hold">
                                          <p:stCondLst>
                                            <p:cond delay="0"/>
                                          </p:stCondLst>
                                        </p:cTn>
                                        <p:tgtEl>
                                          <p:spTgt spid="37">
                                            <p:txEl>
                                              <p:pRg st="0" end="0"/>
                                            </p:txEl>
                                          </p:spTgt>
                                        </p:tgtEl>
                                        <p:attrNameLst>
                                          <p:attrName>style.visibility</p:attrName>
                                        </p:attrNameLst>
                                      </p:cBhvr>
                                      <p:to>
                                        <p:strVal val="visible"/>
                                      </p:to>
                                    </p:set>
                                    <p:animEffect transition="in" filter="randombar(horizontal)">
                                      <p:cBhvr>
                                        <p:cTn id="160" dur="500"/>
                                        <p:tgtEl>
                                          <p:spTgt spid="37">
                                            <p:txEl>
                                              <p:pRg st="0" end="0"/>
                                            </p:txEl>
                                          </p:spTgt>
                                        </p:tgtEl>
                                      </p:cBhvr>
                                    </p:animEffect>
                                  </p:childTnLst>
                                </p:cTn>
                              </p:par>
                              <p:par>
                                <p:cTn id="161" presetID="14" presetClass="entr" presetSubtype="10" fill="hold" grpId="0" nodeType="withEffect">
                                  <p:stCondLst>
                                    <p:cond delay="0"/>
                                  </p:stCondLst>
                                  <p:childTnLst>
                                    <p:set>
                                      <p:cBhvr>
                                        <p:cTn id="162" dur="1" fill="hold">
                                          <p:stCondLst>
                                            <p:cond delay="0"/>
                                          </p:stCondLst>
                                        </p:cTn>
                                        <p:tgtEl>
                                          <p:spTgt spid="35">
                                            <p:txEl>
                                              <p:pRg st="0" end="0"/>
                                            </p:txEl>
                                          </p:spTgt>
                                        </p:tgtEl>
                                        <p:attrNameLst>
                                          <p:attrName>style.visibility</p:attrName>
                                        </p:attrNameLst>
                                      </p:cBhvr>
                                      <p:to>
                                        <p:strVal val="visible"/>
                                      </p:to>
                                    </p:set>
                                    <p:animEffect transition="in" filter="randombar(horizontal)">
                                      <p:cBhvr>
                                        <p:cTn id="163" dur="500"/>
                                        <p:tgtEl>
                                          <p:spTgt spid="35">
                                            <p:txEl>
                                              <p:pRg st="0" end="0"/>
                                            </p:txEl>
                                          </p:spTgt>
                                        </p:tgtEl>
                                      </p:cBhvr>
                                    </p:animEffect>
                                  </p:childTnLst>
                                </p:cTn>
                              </p:par>
                              <p:par>
                                <p:cTn id="164" presetID="14" presetClass="entr" presetSubtype="10" fill="hold" grpId="0" nodeType="withEffect">
                                  <p:stCondLst>
                                    <p:cond delay="0"/>
                                  </p:stCondLst>
                                  <p:childTnLst>
                                    <p:set>
                                      <p:cBhvr>
                                        <p:cTn id="165" dur="1" fill="hold">
                                          <p:stCondLst>
                                            <p:cond delay="0"/>
                                          </p:stCondLst>
                                        </p:cTn>
                                        <p:tgtEl>
                                          <p:spTgt spid="35">
                                            <p:txEl>
                                              <p:pRg st="1" end="1"/>
                                            </p:txEl>
                                          </p:spTgt>
                                        </p:tgtEl>
                                        <p:attrNameLst>
                                          <p:attrName>style.visibility</p:attrName>
                                        </p:attrNameLst>
                                      </p:cBhvr>
                                      <p:to>
                                        <p:strVal val="visible"/>
                                      </p:to>
                                    </p:set>
                                    <p:animEffect transition="in" filter="randombar(horizontal)">
                                      <p:cBhvr>
                                        <p:cTn id="166" dur="500"/>
                                        <p:tgtEl>
                                          <p:spTgt spid="35">
                                            <p:txEl>
                                              <p:pRg st="1" end="1"/>
                                            </p:txEl>
                                          </p:spTgt>
                                        </p:tgtEl>
                                      </p:cBhvr>
                                    </p:animEffect>
                                  </p:childTnLst>
                                </p:cTn>
                              </p:par>
                              <p:par>
                                <p:cTn id="167" presetID="14" presetClass="entr" presetSubtype="10" fill="hold" grpId="0" nodeType="withEffect">
                                  <p:stCondLst>
                                    <p:cond delay="0"/>
                                  </p:stCondLst>
                                  <p:childTnLst>
                                    <p:set>
                                      <p:cBhvr>
                                        <p:cTn id="168" dur="1" fill="hold">
                                          <p:stCondLst>
                                            <p:cond delay="0"/>
                                          </p:stCondLst>
                                        </p:cTn>
                                        <p:tgtEl>
                                          <p:spTgt spid="35">
                                            <p:txEl>
                                              <p:pRg st="2" end="2"/>
                                            </p:txEl>
                                          </p:spTgt>
                                        </p:tgtEl>
                                        <p:attrNameLst>
                                          <p:attrName>style.visibility</p:attrName>
                                        </p:attrNameLst>
                                      </p:cBhvr>
                                      <p:to>
                                        <p:strVal val="visible"/>
                                      </p:to>
                                    </p:set>
                                    <p:animEffect transition="in" filter="randombar(horizontal)">
                                      <p:cBhvr>
                                        <p:cTn id="169" dur="500"/>
                                        <p:tgtEl>
                                          <p:spTgt spid="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5" grpId="0"/>
      <p:bldP spid="19" grpId="0" animBg="1"/>
      <p:bldP spid="20" grpId="0" animBg="1"/>
      <p:bldP spid="21" grpId="0" animBg="1"/>
      <p:bldP spid="4" grpId="0"/>
      <p:bldP spid="18" grpId="0" build="p">
        <p:tmplLst>
          <p:tmpl lvl="1">
            <p:tnLst>
              <p:par>
                <p:cTn presetID="14" presetClass="entr" presetSubtype="10" fill="hold" nodeType="with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randombar(horizontal)">
                      <p:cBhvr>
                        <p:cTn dur="500"/>
                        <p:tgtEl>
                          <p:spTgt spid="18"/>
                        </p:tgtEl>
                      </p:cBhvr>
                    </p:animEffect>
                  </p:childTnLst>
                </p:cTn>
              </p:par>
            </p:tnLst>
          </p:tmpl>
        </p:tmplLst>
      </p:bldP>
      <p:bldP spid="2" grpId="0" animBg="1"/>
      <p:bldP spid="22" grpId="0" build="p">
        <p:tmplLst>
          <p:tmpl lvl="1">
            <p:tnLst>
              <p:par>
                <p:cTn presetID="14" presetClass="entr" presetSubtype="1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randombar(horizontal)">
                      <p:cBhvr>
                        <p:cTn dur="500"/>
                        <p:tgtEl>
                          <p:spTgt spid="22"/>
                        </p:tgtEl>
                      </p:cBhvr>
                    </p:animEffect>
                  </p:childTnLst>
                </p:cTn>
              </p:par>
            </p:tnLst>
          </p:tmpl>
        </p:tmplLst>
      </p:bldP>
      <p:bldP spid="23" grpId="0" build="p">
        <p:tmplLst>
          <p:tmpl lvl="1">
            <p:tnLst>
              <p:par>
                <p:cTn presetID="14" presetClass="entr" presetSubtype="10" fill="hold" nodeType="with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randombar(horizontal)">
                      <p:cBhvr>
                        <p:cTn dur="500"/>
                        <p:tgtEl>
                          <p:spTgt spid="23"/>
                        </p:tgtEl>
                      </p:cBhvr>
                    </p:animEffect>
                  </p:childTnLst>
                </p:cTn>
              </p:par>
            </p:tnLst>
          </p:tmpl>
        </p:tmplLst>
      </p:bldP>
      <p:bldP spid="24" grpId="0" animBg="1"/>
      <p:bldP spid="25" grpId="0" build="p">
        <p:tmplLst>
          <p:tmpl lvl="1">
            <p:tnLst>
              <p:par>
                <p:cTn presetID="14" presetClass="entr" presetSubtype="10"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randombar(horizontal)">
                      <p:cBhvr>
                        <p:cTn dur="500"/>
                        <p:tgtEl>
                          <p:spTgt spid="25"/>
                        </p:tgtEl>
                      </p:cBhvr>
                    </p:animEffect>
                  </p:childTnLst>
                </p:cTn>
              </p:par>
            </p:tnLst>
          </p:tmpl>
        </p:tmplLst>
      </p:bldP>
      <p:bldP spid="26" grpId="0" build="p">
        <p:tmplLst>
          <p:tmpl lvl="1">
            <p:tnLst>
              <p:par>
                <p:cTn presetID="14" presetClass="entr" presetSubtype="10" fill="hold" nodeType="with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randombar(horizontal)">
                      <p:cBhvr>
                        <p:cTn dur="500"/>
                        <p:tgtEl>
                          <p:spTgt spid="26"/>
                        </p:tgtEl>
                      </p:cBhvr>
                    </p:animEffect>
                  </p:childTnLst>
                </p:cTn>
              </p:par>
            </p:tnLst>
          </p:tmpl>
        </p:tmplLst>
      </p:bldP>
      <p:bldP spid="27" grpId="0" animBg="1"/>
      <p:bldP spid="28" grpId="0" build="p">
        <p:tmplLst>
          <p:tmpl lvl="1">
            <p:tnLst>
              <p:par>
                <p:cTn presetID="14" presetClass="entr" presetSubtype="10"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randombar(horizontal)">
                      <p:cBhvr>
                        <p:cTn dur="500"/>
                        <p:tgtEl>
                          <p:spTgt spid="28"/>
                        </p:tgtEl>
                      </p:cBhvr>
                    </p:animEffect>
                  </p:childTnLst>
                </p:cTn>
              </p:par>
            </p:tnLst>
          </p:tmpl>
        </p:tmplLst>
      </p:bldP>
      <p:bldP spid="29" grpId="0" build="p">
        <p:tmplLst>
          <p:tmpl lvl="1">
            <p:tnLst>
              <p:par>
                <p:cTn presetID="14" presetClass="entr" presetSubtype="1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randombar(horizontal)">
                      <p:cBhvr>
                        <p:cTn dur="500"/>
                        <p:tgtEl>
                          <p:spTgt spid="29"/>
                        </p:tgtEl>
                      </p:cBhvr>
                    </p:animEffect>
                  </p:childTnLst>
                </p:cTn>
              </p:par>
            </p:tnLst>
          </p:tmpl>
        </p:tmplLst>
      </p:bldP>
      <p:bldP spid="30" grpId="0" animBg="1"/>
      <p:bldP spid="31" grpId="0" build="p">
        <p:tmplLst>
          <p:tmpl lvl="1">
            <p:tnLst>
              <p:par>
                <p:cTn presetID="14" presetClass="entr" presetSubtype="10" fill="hold" nodeType="afterEffect">
                  <p:stCondLst>
                    <p:cond delay="0"/>
                  </p:stCondLst>
                  <p:childTnLst>
                    <p:set>
                      <p:cBhvr>
                        <p:cTn dur="1" fill="hold">
                          <p:stCondLst>
                            <p:cond delay="0"/>
                          </p:stCondLst>
                        </p:cTn>
                        <p:tgtEl>
                          <p:spTgt spid="31"/>
                        </p:tgtEl>
                        <p:attrNameLst>
                          <p:attrName>style.visibility</p:attrName>
                        </p:attrNameLst>
                      </p:cBhvr>
                      <p:to>
                        <p:strVal val="visible"/>
                      </p:to>
                    </p:set>
                    <p:animEffect transition="in" filter="randombar(horizontal)">
                      <p:cBhvr>
                        <p:cTn dur="500"/>
                        <p:tgtEl>
                          <p:spTgt spid="31"/>
                        </p:tgtEl>
                      </p:cBhvr>
                    </p:animEffect>
                  </p:childTnLst>
                </p:cTn>
              </p:par>
            </p:tnLst>
          </p:tmpl>
        </p:tmplLst>
      </p:bldP>
      <p:bldP spid="32" grpId="0" build="p">
        <p:tmplLst>
          <p:tmpl lvl="1">
            <p:tnLst>
              <p:par>
                <p:cTn presetID="14" presetClass="entr" presetSubtype="10" fill="hold" nodeType="with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randombar(horizontal)">
                      <p:cBhvr>
                        <p:cTn dur="500"/>
                        <p:tgtEl>
                          <p:spTgt spid="32"/>
                        </p:tgtEl>
                      </p:cBhvr>
                    </p:animEffect>
                  </p:childTnLst>
                </p:cTn>
              </p:par>
            </p:tnLst>
          </p:tmpl>
        </p:tmplLst>
      </p:bldP>
      <p:bldP spid="33" grpId="0" animBg="1"/>
      <p:bldP spid="34" grpId="0" build="p">
        <p:tmplLst>
          <p:tmpl lvl="1">
            <p:tnLst>
              <p:par>
                <p:cTn presetID="14" presetClass="entr" presetSubtype="10"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Effect transition="in" filter="randombar(horizontal)">
                      <p:cBhvr>
                        <p:cTn dur="500"/>
                        <p:tgtEl>
                          <p:spTgt spid="34"/>
                        </p:tgtEl>
                      </p:cBhvr>
                    </p:animEffect>
                  </p:childTnLst>
                </p:cTn>
              </p:par>
            </p:tnLst>
          </p:tmpl>
        </p:tmplLst>
      </p:bldP>
      <p:bldP spid="35" grpId="0" build="p">
        <p:tmplLst>
          <p:tmpl lvl="1">
            <p:tnLst>
              <p:par>
                <p:cTn presetID="14" presetClass="entr" presetSubtype="10" fill="hold" nodeType="with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randombar(horizontal)">
                      <p:cBhvr>
                        <p:cTn dur="500"/>
                        <p:tgtEl>
                          <p:spTgt spid="35"/>
                        </p:tgtEl>
                      </p:cBhvr>
                    </p:animEffect>
                  </p:childTnLst>
                </p:cTn>
              </p:par>
            </p:tnLst>
          </p:tmpl>
        </p:tmplLst>
      </p:bldP>
      <p:bldP spid="36" grpId="0" animBg="1"/>
      <p:bldP spid="37" grpId="0" build="p">
        <p:tmplLst>
          <p:tmpl lvl="1">
            <p:tnLst>
              <p:par>
                <p:cTn presetID="14" presetClass="entr" presetSubtype="10"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randombar(horizontal)">
                      <p:cBhvr>
                        <p:cTn dur="500"/>
                        <p:tgtEl>
                          <p:spTgt spid="37"/>
                        </p:tgtEl>
                      </p:cBhvr>
                    </p:animEffect>
                  </p:childTnLst>
                </p:cTn>
              </p:par>
            </p:tnLst>
          </p:tmpl>
        </p:tmplLst>
      </p:bldP>
      <p:bldP spid="38" grpId="0"/>
      <p:bldP spid="39" grpId="0" build="p">
        <p:tmplLst>
          <p:tmpl lvl="1">
            <p:tnLst>
              <p:par>
                <p:cTn presetID="10" presetClass="entr" presetSubtype="0" fill="hold" nodeType="withEffect">
                  <p:stCondLst>
                    <p:cond delay="250"/>
                  </p:st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animBg="1"/>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 Column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2195530" y="274641"/>
            <a:ext cx="6841354" cy="658083"/>
          </a:xfrm>
        </p:spPr>
        <p:txBody>
          <a:bodyPr>
            <a:noAutofit/>
          </a:bodyPr>
          <a:lstStyle>
            <a:lvl1pPr algn="l">
              <a:defRPr sz="4000"/>
            </a:lvl1pPr>
          </a:lstStyle>
          <a:p>
            <a:r>
              <a:rPr lang="en-US" altLang="ja-JP" dirty="0"/>
              <a:t>SLIDE TITLE HERE</a:t>
            </a:r>
            <a:endParaRPr lang="en-US" dirty="0"/>
          </a:p>
        </p:txBody>
      </p:sp>
      <p:sp>
        <p:nvSpPr>
          <p:cNvPr id="10" name="正方形/長方形 9"/>
          <p:cNvSpPr/>
          <p:nvPr userDrawn="1"/>
        </p:nvSpPr>
        <p:spPr>
          <a:xfrm rot="18000000">
            <a:off x="-2181064" y="-4324840"/>
            <a:ext cx="12256008" cy="23403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56"/>
            <a:endParaRPr lang="en-US" sz="2133">
              <a:solidFill>
                <a:prstClr val="white"/>
              </a:solidFill>
            </a:endParaRPr>
          </a:p>
        </p:txBody>
      </p:sp>
      <p:sp>
        <p:nvSpPr>
          <p:cNvPr id="11" name="正方形/長方形 10"/>
          <p:cNvSpPr/>
          <p:nvPr userDrawn="1"/>
        </p:nvSpPr>
        <p:spPr>
          <a:xfrm rot="18000000">
            <a:off x="-2924250" y="-4329044"/>
            <a:ext cx="12241973" cy="7019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56"/>
            <a:endParaRPr lang="en-US" sz="2133">
              <a:solidFill>
                <a:srgbClr val="EF005A"/>
              </a:solidFill>
            </a:endParaRPr>
          </a:p>
        </p:txBody>
      </p:sp>
      <p:sp>
        <p:nvSpPr>
          <p:cNvPr id="12" name="正方形/長方形 11"/>
          <p:cNvSpPr/>
          <p:nvPr userDrawn="1"/>
        </p:nvSpPr>
        <p:spPr>
          <a:xfrm rot="18000000">
            <a:off x="-3171812" y="-4771498"/>
            <a:ext cx="12256008" cy="1080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56"/>
            <a:endParaRPr lang="en-US" sz="2133">
              <a:solidFill>
                <a:srgbClr val="EF005A"/>
              </a:solidFill>
            </a:endParaRPr>
          </a:p>
        </p:txBody>
      </p:sp>
      <p:sp>
        <p:nvSpPr>
          <p:cNvPr id="13" name="正方形/長方形 12"/>
          <p:cNvSpPr/>
          <p:nvPr userDrawn="1"/>
        </p:nvSpPr>
        <p:spPr>
          <a:xfrm rot="18000000">
            <a:off x="-4191848" y="-3281162"/>
            <a:ext cx="12226269" cy="3086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56"/>
            <a:endParaRPr lang="en-US" sz="2133">
              <a:solidFill>
                <a:srgbClr val="EF005A"/>
              </a:solidFill>
            </a:endParaRPr>
          </a:p>
        </p:txBody>
      </p:sp>
      <p:sp>
        <p:nvSpPr>
          <p:cNvPr id="5" name="スライド番号プレースホルダー 4"/>
          <p:cNvSpPr>
            <a:spLocks noGrp="1"/>
          </p:cNvSpPr>
          <p:nvPr>
            <p:ph type="sldNum" sz="quarter" idx="12"/>
          </p:nvPr>
        </p:nvSpPr>
        <p:spPr>
          <a:xfrm rot="18000000">
            <a:off x="418879" y="447490"/>
            <a:ext cx="2024717" cy="273868"/>
          </a:xfrm>
          <a:prstGeom prst="rect">
            <a:avLst/>
          </a:prstGeom>
        </p:spPr>
        <p:txBody>
          <a:bodyPr/>
          <a:lstStyle>
            <a:lvl1pPr algn="l">
              <a:defRPr sz="2667">
                <a:solidFill>
                  <a:schemeClr val="bg1">
                    <a:lumMod val="85000"/>
                  </a:schemeClr>
                </a:solidFill>
              </a:defRPr>
            </a:lvl1pPr>
          </a:lstStyle>
          <a:p>
            <a:r>
              <a:rPr lang="en-US">
                <a:solidFill>
                  <a:prstClr val="white">
                    <a:lumMod val="85000"/>
                  </a:prstClr>
                </a:solidFill>
              </a:rPr>
              <a:t>SLIDE </a:t>
            </a:r>
            <a:fld id="{D97FAD88-CD89-445B-80D2-D1F46C853675}" type="slidenum">
              <a:rPr lang="en-US" smtClean="0">
                <a:solidFill>
                  <a:prstClr val="white">
                    <a:lumMod val="85000"/>
                  </a:prstClr>
                </a:solidFill>
              </a:rPr>
              <a:pPr/>
              <a:t>‹#›</a:t>
            </a:fld>
            <a:endParaRPr lang="en-US" dirty="0">
              <a:solidFill>
                <a:prstClr val="white">
                  <a:lumMod val="85000"/>
                </a:prstClr>
              </a:solidFill>
            </a:endParaRPr>
          </a:p>
        </p:txBody>
      </p:sp>
      <p:sp>
        <p:nvSpPr>
          <p:cNvPr id="14" name="サブタイトル 2"/>
          <p:cNvSpPr>
            <a:spLocks noGrp="1"/>
          </p:cNvSpPr>
          <p:nvPr>
            <p:ph type="subTitle" idx="1" hasCustomPrompt="1"/>
          </p:nvPr>
        </p:nvSpPr>
        <p:spPr>
          <a:xfrm>
            <a:off x="2195530" y="816749"/>
            <a:ext cx="6841354" cy="356001"/>
          </a:xfrm>
        </p:spPr>
        <p:txBody>
          <a:bodyPr>
            <a:noAutofit/>
          </a:bodyPr>
          <a:lstStyle>
            <a:lvl1pPr marL="0" indent="0" algn="l">
              <a:lnSpc>
                <a:spcPts val="2000"/>
              </a:lnSpc>
              <a:buNone/>
              <a:defRPr sz="1867" i="0" baseline="0">
                <a:solidFill>
                  <a:schemeClr val="tx1">
                    <a:tint val="75000"/>
                  </a:schemeClr>
                </a:solidFill>
                <a:latin typeface="Aleo-LightItalic" pitchFamily="34" charset="0"/>
              </a:defRPr>
            </a:lvl1pPr>
            <a:lvl2pPr marL="544278" indent="0" algn="ctr">
              <a:buNone/>
              <a:defRPr>
                <a:solidFill>
                  <a:schemeClr val="tx1">
                    <a:tint val="75000"/>
                  </a:schemeClr>
                </a:solidFill>
              </a:defRPr>
            </a:lvl2pPr>
            <a:lvl3pPr marL="1088556" indent="0" algn="ctr">
              <a:buNone/>
              <a:defRPr>
                <a:solidFill>
                  <a:schemeClr val="tx1">
                    <a:tint val="75000"/>
                  </a:schemeClr>
                </a:solidFill>
              </a:defRPr>
            </a:lvl3pPr>
            <a:lvl4pPr marL="1632834" indent="0" algn="ctr">
              <a:buNone/>
              <a:defRPr>
                <a:solidFill>
                  <a:schemeClr val="tx1">
                    <a:tint val="75000"/>
                  </a:schemeClr>
                </a:solidFill>
              </a:defRPr>
            </a:lvl4pPr>
            <a:lvl5pPr marL="2177112" indent="0" algn="ctr">
              <a:buNone/>
              <a:defRPr>
                <a:solidFill>
                  <a:schemeClr val="tx1">
                    <a:tint val="75000"/>
                  </a:schemeClr>
                </a:solidFill>
              </a:defRPr>
            </a:lvl5pPr>
            <a:lvl6pPr marL="2721391" indent="0" algn="ctr">
              <a:buNone/>
              <a:defRPr>
                <a:solidFill>
                  <a:schemeClr val="tx1">
                    <a:tint val="75000"/>
                  </a:schemeClr>
                </a:solidFill>
              </a:defRPr>
            </a:lvl6pPr>
            <a:lvl7pPr marL="3265669" indent="0" algn="ctr">
              <a:buNone/>
              <a:defRPr>
                <a:solidFill>
                  <a:schemeClr val="tx1">
                    <a:tint val="75000"/>
                  </a:schemeClr>
                </a:solidFill>
              </a:defRPr>
            </a:lvl7pPr>
            <a:lvl8pPr marL="3809946" indent="0" algn="ctr">
              <a:buNone/>
              <a:defRPr>
                <a:solidFill>
                  <a:schemeClr val="tx1">
                    <a:tint val="75000"/>
                  </a:schemeClr>
                </a:solidFill>
              </a:defRPr>
            </a:lvl8pPr>
            <a:lvl9pPr marL="4354225" indent="0" algn="ctr">
              <a:buNone/>
              <a:defRPr>
                <a:solidFill>
                  <a:schemeClr val="tx1">
                    <a:tint val="75000"/>
                  </a:schemeClr>
                </a:solidFill>
              </a:defRPr>
            </a:lvl9pPr>
          </a:lstStyle>
          <a:p>
            <a:r>
              <a:rPr lang="en-US" altLang="ja-JP" dirty="0"/>
              <a:t>Sub Title Here</a:t>
            </a:r>
            <a:endParaRPr lang="en-US" dirty="0"/>
          </a:p>
        </p:txBody>
      </p:sp>
      <p:sp>
        <p:nvSpPr>
          <p:cNvPr id="15" name="正方形/長方形 14"/>
          <p:cNvSpPr/>
          <p:nvPr userDrawn="1"/>
        </p:nvSpPr>
        <p:spPr>
          <a:xfrm>
            <a:off x="2270709" y="1220756"/>
            <a:ext cx="6766175" cy="96011"/>
          </a:xfrm>
          <a:prstGeom prst="rect">
            <a:avLst/>
          </a:prstGeom>
          <a:blipFill dpi="0" rotWithShape="1">
            <a:blip r:embed="rId2"/>
            <a:srcRect/>
            <a:tile tx="0" ty="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56"/>
            <a:endParaRPr lang="en-US" sz="2133">
              <a:solidFill>
                <a:prstClr val="white"/>
              </a:solidFill>
            </a:endParaRPr>
          </a:p>
        </p:txBody>
      </p:sp>
      <p:sp>
        <p:nvSpPr>
          <p:cNvPr id="19" name="正方形/長方形 18"/>
          <p:cNvSpPr/>
          <p:nvPr userDrawn="1"/>
        </p:nvSpPr>
        <p:spPr>
          <a:xfrm rot="18000000">
            <a:off x="4723246" y="2468242"/>
            <a:ext cx="12241973" cy="7019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56"/>
            <a:endParaRPr lang="en-US" sz="2133">
              <a:solidFill>
                <a:srgbClr val="EF005A"/>
              </a:solidFill>
            </a:endParaRPr>
          </a:p>
        </p:txBody>
      </p:sp>
      <p:sp>
        <p:nvSpPr>
          <p:cNvPr id="20" name="正方形/長方形 19"/>
          <p:cNvSpPr/>
          <p:nvPr userDrawn="1"/>
        </p:nvSpPr>
        <p:spPr>
          <a:xfrm rot="18000000">
            <a:off x="4368587" y="2045260"/>
            <a:ext cx="12256008" cy="1080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56"/>
            <a:endParaRPr lang="en-US" sz="2133">
              <a:solidFill>
                <a:srgbClr val="EF005A"/>
              </a:solidFill>
            </a:endParaRPr>
          </a:p>
        </p:txBody>
      </p:sp>
      <p:sp>
        <p:nvSpPr>
          <p:cNvPr id="21" name="正方形/長方形 20"/>
          <p:cNvSpPr/>
          <p:nvPr userDrawn="1"/>
        </p:nvSpPr>
        <p:spPr>
          <a:xfrm rot="18000000">
            <a:off x="3369648" y="3542267"/>
            <a:ext cx="12226269" cy="3086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56"/>
            <a:endParaRPr lang="en-US" sz="2133">
              <a:solidFill>
                <a:srgbClr val="EF005A"/>
              </a:solidFill>
            </a:endParaRPr>
          </a:p>
        </p:txBody>
      </p:sp>
      <p:sp>
        <p:nvSpPr>
          <p:cNvPr id="4" name="フッター プレースホルダー 3"/>
          <p:cNvSpPr>
            <a:spLocks noGrp="1"/>
          </p:cNvSpPr>
          <p:nvPr>
            <p:ph type="ftr" sz="quarter" idx="11"/>
          </p:nvPr>
        </p:nvSpPr>
        <p:spPr>
          <a:xfrm rot="18000000">
            <a:off x="6977053" y="4941284"/>
            <a:ext cx="3860465" cy="273868"/>
          </a:xfrm>
          <a:prstGeom prst="rect">
            <a:avLst/>
          </a:prstGeom>
        </p:spPr>
        <p:txBody>
          <a:bodyPr/>
          <a:lstStyle>
            <a:lvl1pPr algn="l">
              <a:defRPr>
                <a:solidFill>
                  <a:schemeClr val="bg1">
                    <a:lumMod val="95000"/>
                  </a:schemeClr>
                </a:solidFill>
                <a:latin typeface="Aleo-LightItalic" pitchFamily="34" charset="0"/>
              </a:defRPr>
            </a:lvl1pPr>
          </a:lstStyle>
          <a:p>
            <a:r>
              <a:rPr lang="en-US">
                <a:solidFill>
                  <a:prstClr val="white">
                    <a:lumMod val="95000"/>
                  </a:prstClr>
                </a:solidFill>
              </a:rPr>
              <a:t>The Power of PowerPoint</a:t>
            </a:r>
            <a:endParaRPr lang="en-US" dirty="0">
              <a:solidFill>
                <a:prstClr val="white">
                  <a:lumMod val="95000"/>
                </a:prstClr>
              </a:solidFill>
            </a:endParaRPr>
          </a:p>
        </p:txBody>
      </p:sp>
      <p:sp>
        <p:nvSpPr>
          <p:cNvPr id="16" name="テキスト プレースホルダー 5"/>
          <p:cNvSpPr>
            <a:spLocks noGrp="1"/>
          </p:cNvSpPr>
          <p:nvPr>
            <p:ph type="body" sz="quarter" idx="15" hasCustomPrompt="1"/>
          </p:nvPr>
        </p:nvSpPr>
        <p:spPr>
          <a:xfrm>
            <a:off x="630006" y="1789079"/>
            <a:ext cx="3382681" cy="481122"/>
          </a:xfrm>
          <a:solidFill>
            <a:schemeClr val="accent1"/>
          </a:solidFill>
        </p:spPr>
        <p:txBody>
          <a:bodyPr anchor="ctr">
            <a:normAutofit/>
          </a:bodyPr>
          <a:lstStyle>
            <a:lvl1pPr algn="l">
              <a:defRPr sz="2133" baseline="0">
                <a:solidFill>
                  <a:schemeClr val="bg1">
                    <a:lumMod val="85000"/>
                  </a:schemeClr>
                </a:solidFill>
                <a:latin typeface="Aleo-Bold" pitchFamily="34" charset="0"/>
              </a:defRPr>
            </a:lvl1pPr>
          </a:lstStyle>
          <a:p>
            <a:pPr lvl="0"/>
            <a:r>
              <a:rPr lang="en-US" dirty="0"/>
              <a:t>Text Here</a:t>
            </a:r>
          </a:p>
        </p:txBody>
      </p:sp>
      <p:sp>
        <p:nvSpPr>
          <p:cNvPr id="18" name="テキスト プレースホルダー 5"/>
          <p:cNvSpPr>
            <a:spLocks noGrp="1"/>
          </p:cNvSpPr>
          <p:nvPr>
            <p:ph type="body" sz="quarter" idx="17" hasCustomPrompt="1"/>
          </p:nvPr>
        </p:nvSpPr>
        <p:spPr>
          <a:xfrm>
            <a:off x="1835310" y="3456050"/>
            <a:ext cx="3382681" cy="481122"/>
          </a:xfrm>
          <a:solidFill>
            <a:schemeClr val="accent2"/>
          </a:solidFill>
        </p:spPr>
        <p:txBody>
          <a:bodyPr anchor="ctr">
            <a:normAutofit/>
          </a:bodyPr>
          <a:lstStyle>
            <a:lvl1pPr algn="l">
              <a:defRPr sz="2133" baseline="0">
                <a:solidFill>
                  <a:schemeClr val="bg1">
                    <a:lumMod val="85000"/>
                  </a:schemeClr>
                </a:solidFill>
                <a:latin typeface="Aleo-Bold" pitchFamily="34" charset="0"/>
              </a:defRPr>
            </a:lvl1pPr>
          </a:lstStyle>
          <a:p>
            <a:pPr lvl="0"/>
            <a:r>
              <a:rPr lang="en-US" dirty="0"/>
              <a:t>Text Here</a:t>
            </a:r>
          </a:p>
        </p:txBody>
      </p:sp>
      <p:sp>
        <p:nvSpPr>
          <p:cNvPr id="25" name="テキスト プレースホルダー 5"/>
          <p:cNvSpPr>
            <a:spLocks noGrp="1"/>
          </p:cNvSpPr>
          <p:nvPr>
            <p:ph type="body" sz="quarter" idx="21" hasCustomPrompt="1"/>
          </p:nvPr>
        </p:nvSpPr>
        <p:spPr>
          <a:xfrm>
            <a:off x="628015" y="2311086"/>
            <a:ext cx="5025632" cy="1008111"/>
          </a:xfrm>
        </p:spPr>
        <p:txBody>
          <a:bodyPr anchor="t">
            <a:normAutofit/>
          </a:bodyPr>
          <a:lstStyle>
            <a:lvl1pPr algn="l">
              <a:defRPr sz="1333" baseline="0"/>
            </a:lvl1pPr>
          </a:lstStyle>
          <a:p>
            <a:pPr lvl="0"/>
            <a:r>
              <a:rPr lang="en-US" dirty="0"/>
              <a:t>Text Here</a:t>
            </a:r>
          </a:p>
        </p:txBody>
      </p:sp>
      <p:sp>
        <p:nvSpPr>
          <p:cNvPr id="26" name="テキスト プレースホルダー 5"/>
          <p:cNvSpPr>
            <a:spLocks noGrp="1"/>
          </p:cNvSpPr>
          <p:nvPr>
            <p:ph type="body" sz="quarter" idx="22" hasCustomPrompt="1"/>
          </p:nvPr>
        </p:nvSpPr>
        <p:spPr>
          <a:xfrm>
            <a:off x="1835052" y="3957060"/>
            <a:ext cx="5023282" cy="1008111"/>
          </a:xfrm>
        </p:spPr>
        <p:txBody>
          <a:bodyPr anchor="t">
            <a:normAutofit/>
          </a:bodyPr>
          <a:lstStyle>
            <a:lvl1pPr algn="l">
              <a:defRPr sz="1333" baseline="0"/>
            </a:lvl1pPr>
          </a:lstStyle>
          <a:p>
            <a:pPr lvl="0"/>
            <a:r>
              <a:rPr lang="en-US" dirty="0"/>
              <a:t>Text Here</a:t>
            </a:r>
          </a:p>
        </p:txBody>
      </p:sp>
      <p:sp>
        <p:nvSpPr>
          <p:cNvPr id="23" name="テキスト プレースホルダー 5"/>
          <p:cNvSpPr>
            <a:spLocks noGrp="1"/>
          </p:cNvSpPr>
          <p:nvPr>
            <p:ph type="body" sz="quarter" idx="23" hasCustomPrompt="1"/>
          </p:nvPr>
        </p:nvSpPr>
        <p:spPr>
          <a:xfrm>
            <a:off x="2879665" y="5136238"/>
            <a:ext cx="3382681" cy="481122"/>
          </a:xfrm>
          <a:solidFill>
            <a:schemeClr val="accent3"/>
          </a:solidFill>
        </p:spPr>
        <p:txBody>
          <a:bodyPr anchor="ctr">
            <a:normAutofit/>
          </a:bodyPr>
          <a:lstStyle>
            <a:lvl1pPr algn="l">
              <a:defRPr sz="2133" baseline="0">
                <a:solidFill>
                  <a:schemeClr val="bg1">
                    <a:lumMod val="85000"/>
                  </a:schemeClr>
                </a:solidFill>
                <a:latin typeface="Aleo-Bold" pitchFamily="34" charset="0"/>
              </a:defRPr>
            </a:lvl1pPr>
          </a:lstStyle>
          <a:p>
            <a:pPr lvl="0"/>
            <a:r>
              <a:rPr lang="en-US" dirty="0"/>
              <a:t>Text Here</a:t>
            </a:r>
          </a:p>
        </p:txBody>
      </p:sp>
      <p:sp>
        <p:nvSpPr>
          <p:cNvPr id="24" name="テキスト プレースホルダー 5"/>
          <p:cNvSpPr>
            <a:spLocks noGrp="1"/>
          </p:cNvSpPr>
          <p:nvPr>
            <p:ph type="body" sz="quarter" idx="24" hasCustomPrompt="1"/>
          </p:nvPr>
        </p:nvSpPr>
        <p:spPr>
          <a:xfrm>
            <a:off x="2879259" y="5637248"/>
            <a:ext cx="5023282" cy="1008111"/>
          </a:xfrm>
        </p:spPr>
        <p:txBody>
          <a:bodyPr anchor="t">
            <a:normAutofit/>
          </a:bodyPr>
          <a:lstStyle>
            <a:lvl1pPr algn="l">
              <a:defRPr sz="1333" baseline="0"/>
            </a:lvl1pPr>
          </a:lstStyle>
          <a:p>
            <a:pPr lvl="0"/>
            <a:r>
              <a:rPr lang="en-US" dirty="0"/>
              <a:t>Text Here</a:t>
            </a:r>
          </a:p>
        </p:txBody>
      </p:sp>
    </p:spTree>
    <p:extLst>
      <p:ext uri="{BB962C8B-B14F-4D97-AF65-F5344CB8AC3E}">
        <p14:creationId xmlns:p14="http://schemas.microsoft.com/office/powerpoint/2010/main" val="1204891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0-#ppt_h/2"/>
                                          </p:val>
                                        </p:tav>
                                        <p:tav tm="100000">
                                          <p:val>
                                            <p:strVal val="#ppt_y"/>
                                          </p:val>
                                        </p:tav>
                                      </p:tavLst>
                                    </p:anim>
                                  </p:childTnLst>
                                </p:cTn>
                              </p:par>
                              <p:par>
                                <p:cTn id="9" presetID="2" presetClass="entr" presetSubtype="9"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0-#ppt_w/2"/>
                                          </p:val>
                                        </p:tav>
                                        <p:tav tm="100000">
                                          <p:val>
                                            <p:strVal val="#ppt_x"/>
                                          </p:val>
                                        </p:tav>
                                      </p:tavLst>
                                    </p:anim>
                                    <p:anim calcmode="lin" valueType="num">
                                      <p:cBhvr additive="base">
                                        <p:cTn id="12" dur="500" fill="hold"/>
                                        <p:tgtEl>
                                          <p:spTgt spid="12"/>
                                        </p:tgtEl>
                                        <p:attrNameLst>
                                          <p:attrName>ppt_y</p:attrName>
                                        </p:attrNameLst>
                                      </p:cBhvr>
                                      <p:tavLst>
                                        <p:tav tm="0">
                                          <p:val>
                                            <p:strVal val="0-#ppt_h/2"/>
                                          </p:val>
                                        </p:tav>
                                        <p:tav tm="100000">
                                          <p:val>
                                            <p:strVal val="#ppt_y"/>
                                          </p:val>
                                        </p:tav>
                                      </p:tavLst>
                                    </p:anim>
                                  </p:childTnLst>
                                </p:cTn>
                              </p:par>
                              <p:par>
                                <p:cTn id="13" presetID="2" presetClass="entr" presetSubtype="9"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0-#ppt_w/2"/>
                                          </p:val>
                                        </p:tav>
                                        <p:tav tm="100000">
                                          <p:val>
                                            <p:strVal val="#ppt_x"/>
                                          </p:val>
                                        </p:tav>
                                      </p:tavLst>
                                    </p:anim>
                                    <p:anim calcmode="lin" valueType="num">
                                      <p:cBhvr additive="base">
                                        <p:cTn id="16" dur="500" fill="hold"/>
                                        <p:tgtEl>
                                          <p:spTgt spid="10"/>
                                        </p:tgtEl>
                                        <p:attrNameLst>
                                          <p:attrName>ppt_y</p:attrName>
                                        </p:attrNameLst>
                                      </p:cBhvr>
                                      <p:tavLst>
                                        <p:tav tm="0">
                                          <p:val>
                                            <p:strVal val="0-#ppt_h/2"/>
                                          </p:val>
                                        </p:tav>
                                        <p:tav tm="100000">
                                          <p:val>
                                            <p:strVal val="#ppt_y"/>
                                          </p:val>
                                        </p:tav>
                                      </p:tavLst>
                                    </p:anim>
                                  </p:childTnLst>
                                </p:cTn>
                              </p:par>
                              <p:par>
                                <p:cTn id="17" presetID="2" presetClass="entr" presetSubtype="9"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0-#ppt_w/2"/>
                                          </p:val>
                                        </p:tav>
                                        <p:tav tm="100000">
                                          <p:val>
                                            <p:strVal val="#ppt_x"/>
                                          </p:val>
                                        </p:tav>
                                      </p:tavLst>
                                    </p:anim>
                                    <p:anim calcmode="lin" valueType="num">
                                      <p:cBhvr additive="base">
                                        <p:cTn id="20" dur="500" fill="hold"/>
                                        <p:tgtEl>
                                          <p:spTgt spid="11"/>
                                        </p:tgtEl>
                                        <p:attrNameLst>
                                          <p:attrName>ppt_y</p:attrName>
                                        </p:attrNameLst>
                                      </p:cBhvr>
                                      <p:tavLst>
                                        <p:tav tm="0">
                                          <p:val>
                                            <p:strVal val="0-#ppt_h/2"/>
                                          </p:val>
                                        </p:tav>
                                        <p:tav tm="100000">
                                          <p:val>
                                            <p:strVal val="#ppt_y"/>
                                          </p:val>
                                        </p:tav>
                                      </p:tavLst>
                                    </p:anim>
                                  </p:childTnLst>
                                </p:cTn>
                              </p:par>
                              <p:par>
                                <p:cTn id="21" presetID="2" presetClass="entr" presetSubtype="9"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0-#ppt_w/2"/>
                                          </p:val>
                                        </p:tav>
                                        <p:tav tm="100000">
                                          <p:val>
                                            <p:strVal val="#ppt_x"/>
                                          </p:val>
                                        </p:tav>
                                      </p:tavLst>
                                    </p:anim>
                                    <p:anim calcmode="lin" valueType="num">
                                      <p:cBhvr additive="base">
                                        <p:cTn id="24" dur="500" fill="hold"/>
                                        <p:tgtEl>
                                          <p:spTgt spid="5"/>
                                        </p:tgtEl>
                                        <p:attrNameLst>
                                          <p:attrName>ppt_y</p:attrName>
                                        </p:attrNameLst>
                                      </p:cBhvr>
                                      <p:tavLst>
                                        <p:tav tm="0">
                                          <p:val>
                                            <p:strVal val="0-#ppt_h/2"/>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1+#ppt_w/2"/>
                                          </p:val>
                                        </p:tav>
                                        <p:tav tm="100000">
                                          <p:val>
                                            <p:strVal val="#ppt_x"/>
                                          </p:val>
                                        </p:tav>
                                      </p:tavLst>
                                    </p:anim>
                                    <p:anim calcmode="lin" valueType="num">
                                      <p:cBhvr additive="base">
                                        <p:cTn id="28" dur="500" fill="hold"/>
                                        <p:tgtEl>
                                          <p:spTgt spid="21"/>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1+#ppt_w/2"/>
                                          </p:val>
                                        </p:tav>
                                        <p:tav tm="100000">
                                          <p:val>
                                            <p:strVal val="#ppt_x"/>
                                          </p:val>
                                        </p:tav>
                                      </p:tavLst>
                                    </p:anim>
                                    <p:anim calcmode="lin" valueType="num">
                                      <p:cBhvr additive="base">
                                        <p:cTn id="32" dur="500" fill="hold"/>
                                        <p:tgtEl>
                                          <p:spTgt spid="20"/>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1+#ppt_w/2"/>
                                          </p:val>
                                        </p:tav>
                                        <p:tav tm="100000">
                                          <p:val>
                                            <p:strVal val="#ppt_x"/>
                                          </p:val>
                                        </p:tav>
                                      </p:tavLst>
                                    </p:anim>
                                    <p:anim calcmode="lin" valueType="num">
                                      <p:cBhvr additive="base">
                                        <p:cTn id="36" dur="500" fill="hold"/>
                                        <p:tgtEl>
                                          <p:spTgt spid="19"/>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additive="base">
                                        <p:cTn id="39" dur="500" fill="hold"/>
                                        <p:tgtEl>
                                          <p:spTgt spid="4"/>
                                        </p:tgtEl>
                                        <p:attrNameLst>
                                          <p:attrName>ppt_x</p:attrName>
                                        </p:attrNameLst>
                                      </p:cBhvr>
                                      <p:tavLst>
                                        <p:tav tm="0">
                                          <p:val>
                                            <p:strVal val="1+#ppt_w/2"/>
                                          </p:val>
                                        </p:tav>
                                        <p:tav tm="100000">
                                          <p:val>
                                            <p:strVal val="#ppt_x"/>
                                          </p:val>
                                        </p:tav>
                                      </p:tavLst>
                                    </p:anim>
                                    <p:anim calcmode="lin" valueType="num">
                                      <p:cBhvr additive="base">
                                        <p:cTn id="40" dur="500" fill="hold"/>
                                        <p:tgtEl>
                                          <p:spTgt spid="4"/>
                                        </p:tgtEl>
                                        <p:attrNameLst>
                                          <p:attrName>ppt_y</p:attrName>
                                        </p:attrNameLst>
                                      </p:cBhvr>
                                      <p:tavLst>
                                        <p:tav tm="0">
                                          <p:val>
                                            <p:strVal val="#ppt_y"/>
                                          </p:val>
                                        </p:tav>
                                        <p:tav tm="100000">
                                          <p:val>
                                            <p:strVal val="#ppt_y"/>
                                          </p:val>
                                        </p:tav>
                                      </p:tavLst>
                                    </p:anim>
                                  </p:childTnLst>
                                </p:cTn>
                              </p:par>
                              <p:par>
                                <p:cTn id="41" presetID="10" presetClass="entr" presetSubtype="0" fill="hold" grpId="0" nodeType="withEffect">
                                  <p:stCondLst>
                                    <p:cond delay="25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500"/>
                                        <p:tgtEl>
                                          <p:spTgt spid="15"/>
                                        </p:tgtEl>
                                      </p:cBhvr>
                                    </p:animEffect>
                                  </p:childTnLst>
                                </p:cTn>
                              </p:par>
                              <p:par>
                                <p:cTn id="44" presetID="10" presetClass="entr" presetSubtype="0" fill="hold" grpId="0" nodeType="withEffect">
                                  <p:stCondLst>
                                    <p:cond delay="250"/>
                                  </p:stCondLst>
                                  <p:childTnLst>
                                    <p:set>
                                      <p:cBhvr>
                                        <p:cTn id="45" dur="1" fill="hold">
                                          <p:stCondLst>
                                            <p:cond delay="0"/>
                                          </p:stCondLst>
                                        </p:cTn>
                                        <p:tgtEl>
                                          <p:spTgt spid="14">
                                            <p:txEl>
                                              <p:pRg st="0" end="0"/>
                                            </p:txEl>
                                          </p:spTgt>
                                        </p:tgtEl>
                                        <p:attrNameLst>
                                          <p:attrName>style.visibility</p:attrName>
                                        </p:attrNameLst>
                                      </p:cBhvr>
                                      <p:to>
                                        <p:strVal val="visible"/>
                                      </p:to>
                                    </p:set>
                                    <p:animEffect transition="in" filter="fade">
                                      <p:cBhvr>
                                        <p:cTn id="46" dur="500"/>
                                        <p:tgtEl>
                                          <p:spTgt spid="14">
                                            <p:txEl>
                                              <p:pRg st="0" end="0"/>
                                            </p:txEl>
                                          </p:spTgt>
                                        </p:tgtEl>
                                      </p:cBhvr>
                                    </p:animEffect>
                                  </p:childTnLst>
                                </p:cTn>
                              </p:par>
                              <p:par>
                                <p:cTn id="47" presetID="10" presetClass="entr" presetSubtype="0" fill="hold" grpId="0" nodeType="withEffect">
                                  <p:stCondLst>
                                    <p:cond delay="250"/>
                                  </p:stCondLst>
                                  <p:childTnLst>
                                    <p:set>
                                      <p:cBhvr>
                                        <p:cTn id="48" dur="1" fill="hold">
                                          <p:stCondLst>
                                            <p:cond delay="0"/>
                                          </p:stCondLst>
                                        </p:cTn>
                                        <p:tgtEl>
                                          <p:spTgt spid="2"/>
                                        </p:tgtEl>
                                        <p:attrNameLst>
                                          <p:attrName>style.visibility</p:attrName>
                                        </p:attrNameLst>
                                      </p:cBhvr>
                                      <p:to>
                                        <p:strVal val="visible"/>
                                      </p:to>
                                    </p:set>
                                    <p:animEffect transition="in" filter="fade">
                                      <p:cBhvr>
                                        <p:cTn id="49" dur="500"/>
                                        <p:tgtEl>
                                          <p:spTgt spid="2"/>
                                        </p:tgtEl>
                                      </p:cBhvr>
                                    </p:animEffect>
                                  </p:childTnLst>
                                </p:cTn>
                              </p:par>
                            </p:childTnLst>
                          </p:cTn>
                        </p:par>
                        <p:par>
                          <p:cTn id="50" fill="hold">
                            <p:stCondLst>
                              <p:cond delay="750"/>
                            </p:stCondLst>
                            <p:childTnLst>
                              <p:par>
                                <p:cTn id="51" presetID="14" presetClass="entr" presetSubtype="10" fill="hold" grpId="0" nodeType="afterEffect">
                                  <p:stCondLst>
                                    <p:cond delay="0"/>
                                  </p:stCondLst>
                                  <p:childTnLst>
                                    <p:set>
                                      <p:cBhvr>
                                        <p:cTn id="52" dur="1" fill="hold">
                                          <p:stCondLst>
                                            <p:cond delay="0"/>
                                          </p:stCondLst>
                                        </p:cTn>
                                        <p:tgtEl>
                                          <p:spTgt spid="16">
                                            <p:bg/>
                                          </p:spTgt>
                                        </p:tgtEl>
                                        <p:attrNameLst>
                                          <p:attrName>style.visibility</p:attrName>
                                        </p:attrNameLst>
                                      </p:cBhvr>
                                      <p:to>
                                        <p:strVal val="visible"/>
                                      </p:to>
                                    </p:set>
                                    <p:animEffect transition="in" filter="randombar(horizontal)">
                                      <p:cBhvr>
                                        <p:cTn id="53" dur="500"/>
                                        <p:tgtEl>
                                          <p:spTgt spid="16">
                                            <p:bg/>
                                          </p:spTgt>
                                        </p:tgtEl>
                                      </p:cBhvr>
                                    </p:animEffect>
                                  </p:childTnLst>
                                </p:cTn>
                              </p:par>
                            </p:childTnLst>
                          </p:cTn>
                        </p:par>
                        <p:par>
                          <p:cTn id="54" fill="hold">
                            <p:stCondLst>
                              <p:cond delay="1250"/>
                            </p:stCondLst>
                            <p:childTnLst>
                              <p:par>
                                <p:cTn id="55" presetID="14" presetClass="entr" presetSubtype="10" fill="hold" grpId="0" nodeType="afterEffect">
                                  <p:stCondLst>
                                    <p:cond delay="0"/>
                                  </p:stCondLst>
                                  <p:childTnLst>
                                    <p:set>
                                      <p:cBhvr>
                                        <p:cTn id="56" dur="1" fill="hold">
                                          <p:stCondLst>
                                            <p:cond delay="0"/>
                                          </p:stCondLst>
                                        </p:cTn>
                                        <p:tgtEl>
                                          <p:spTgt spid="16">
                                            <p:txEl>
                                              <p:pRg st="0" end="0"/>
                                            </p:txEl>
                                          </p:spTgt>
                                        </p:tgtEl>
                                        <p:attrNameLst>
                                          <p:attrName>style.visibility</p:attrName>
                                        </p:attrNameLst>
                                      </p:cBhvr>
                                      <p:to>
                                        <p:strVal val="visible"/>
                                      </p:to>
                                    </p:set>
                                    <p:animEffect transition="in" filter="randombar(horizontal)">
                                      <p:cBhvr>
                                        <p:cTn id="57" dur="500"/>
                                        <p:tgtEl>
                                          <p:spTgt spid="16">
                                            <p:txEl>
                                              <p:pRg st="0" end="0"/>
                                            </p:txEl>
                                          </p:spTgt>
                                        </p:tgtEl>
                                      </p:cBhvr>
                                    </p:animEffect>
                                  </p:childTnLst>
                                </p:cTn>
                              </p:par>
                            </p:childTnLst>
                          </p:cTn>
                        </p:par>
                        <p:par>
                          <p:cTn id="58" fill="hold">
                            <p:stCondLst>
                              <p:cond delay="1750"/>
                            </p:stCondLst>
                            <p:childTnLst>
                              <p:par>
                                <p:cTn id="59" presetID="14" presetClass="entr" presetSubtype="10" fill="hold" grpId="0" nodeType="afterEffect">
                                  <p:stCondLst>
                                    <p:cond delay="0"/>
                                  </p:stCondLst>
                                  <p:childTnLst>
                                    <p:set>
                                      <p:cBhvr>
                                        <p:cTn id="60" dur="1" fill="hold">
                                          <p:stCondLst>
                                            <p:cond delay="0"/>
                                          </p:stCondLst>
                                        </p:cTn>
                                        <p:tgtEl>
                                          <p:spTgt spid="25">
                                            <p:txEl>
                                              <p:pRg st="0" end="0"/>
                                            </p:txEl>
                                          </p:spTgt>
                                        </p:tgtEl>
                                        <p:attrNameLst>
                                          <p:attrName>style.visibility</p:attrName>
                                        </p:attrNameLst>
                                      </p:cBhvr>
                                      <p:to>
                                        <p:strVal val="visible"/>
                                      </p:to>
                                    </p:set>
                                    <p:animEffect transition="in" filter="randombar(horizontal)">
                                      <p:cBhvr>
                                        <p:cTn id="61" dur="500"/>
                                        <p:tgtEl>
                                          <p:spTgt spid="25">
                                            <p:txEl>
                                              <p:pRg st="0" end="0"/>
                                            </p:txEl>
                                          </p:spTgt>
                                        </p:tgtEl>
                                      </p:cBhvr>
                                    </p:animEffect>
                                  </p:childTnLst>
                                </p:cTn>
                              </p:par>
                            </p:childTnLst>
                          </p:cTn>
                        </p:par>
                        <p:par>
                          <p:cTn id="62" fill="hold">
                            <p:stCondLst>
                              <p:cond delay="2250"/>
                            </p:stCondLst>
                            <p:childTnLst>
                              <p:par>
                                <p:cTn id="63" presetID="14" presetClass="entr" presetSubtype="10" fill="hold" grpId="0" nodeType="afterEffect">
                                  <p:stCondLst>
                                    <p:cond delay="0"/>
                                  </p:stCondLst>
                                  <p:childTnLst>
                                    <p:set>
                                      <p:cBhvr>
                                        <p:cTn id="64" dur="1" fill="hold">
                                          <p:stCondLst>
                                            <p:cond delay="0"/>
                                          </p:stCondLst>
                                        </p:cTn>
                                        <p:tgtEl>
                                          <p:spTgt spid="18">
                                            <p:bg/>
                                          </p:spTgt>
                                        </p:tgtEl>
                                        <p:attrNameLst>
                                          <p:attrName>style.visibility</p:attrName>
                                        </p:attrNameLst>
                                      </p:cBhvr>
                                      <p:to>
                                        <p:strVal val="visible"/>
                                      </p:to>
                                    </p:set>
                                    <p:animEffect transition="in" filter="randombar(horizontal)">
                                      <p:cBhvr>
                                        <p:cTn id="65" dur="500"/>
                                        <p:tgtEl>
                                          <p:spTgt spid="18">
                                            <p:bg/>
                                          </p:spTgt>
                                        </p:tgtEl>
                                      </p:cBhvr>
                                    </p:animEffect>
                                  </p:childTnLst>
                                </p:cTn>
                              </p:par>
                            </p:childTnLst>
                          </p:cTn>
                        </p:par>
                        <p:par>
                          <p:cTn id="66" fill="hold">
                            <p:stCondLst>
                              <p:cond delay="2750"/>
                            </p:stCondLst>
                            <p:childTnLst>
                              <p:par>
                                <p:cTn id="67" presetID="14" presetClass="entr" presetSubtype="10" fill="hold" grpId="0" nodeType="afterEffect">
                                  <p:stCondLst>
                                    <p:cond delay="0"/>
                                  </p:stCondLst>
                                  <p:childTnLst>
                                    <p:set>
                                      <p:cBhvr>
                                        <p:cTn id="68" dur="1" fill="hold">
                                          <p:stCondLst>
                                            <p:cond delay="0"/>
                                          </p:stCondLst>
                                        </p:cTn>
                                        <p:tgtEl>
                                          <p:spTgt spid="18">
                                            <p:txEl>
                                              <p:pRg st="0" end="0"/>
                                            </p:txEl>
                                          </p:spTgt>
                                        </p:tgtEl>
                                        <p:attrNameLst>
                                          <p:attrName>style.visibility</p:attrName>
                                        </p:attrNameLst>
                                      </p:cBhvr>
                                      <p:to>
                                        <p:strVal val="visible"/>
                                      </p:to>
                                    </p:set>
                                    <p:animEffect transition="in" filter="randombar(horizontal)">
                                      <p:cBhvr>
                                        <p:cTn id="69" dur="500"/>
                                        <p:tgtEl>
                                          <p:spTgt spid="18">
                                            <p:txEl>
                                              <p:pRg st="0" end="0"/>
                                            </p:txEl>
                                          </p:spTgt>
                                        </p:tgtEl>
                                      </p:cBhvr>
                                    </p:animEffect>
                                  </p:childTnLst>
                                </p:cTn>
                              </p:par>
                            </p:childTnLst>
                          </p:cTn>
                        </p:par>
                        <p:par>
                          <p:cTn id="70" fill="hold">
                            <p:stCondLst>
                              <p:cond delay="3250"/>
                            </p:stCondLst>
                            <p:childTnLst>
                              <p:par>
                                <p:cTn id="71" presetID="14" presetClass="entr" presetSubtype="10" fill="hold" grpId="0" nodeType="afterEffect">
                                  <p:stCondLst>
                                    <p:cond delay="0"/>
                                  </p:stCondLst>
                                  <p:childTnLst>
                                    <p:set>
                                      <p:cBhvr>
                                        <p:cTn id="72" dur="1" fill="hold">
                                          <p:stCondLst>
                                            <p:cond delay="0"/>
                                          </p:stCondLst>
                                        </p:cTn>
                                        <p:tgtEl>
                                          <p:spTgt spid="26">
                                            <p:txEl>
                                              <p:pRg st="0" end="0"/>
                                            </p:txEl>
                                          </p:spTgt>
                                        </p:tgtEl>
                                        <p:attrNameLst>
                                          <p:attrName>style.visibility</p:attrName>
                                        </p:attrNameLst>
                                      </p:cBhvr>
                                      <p:to>
                                        <p:strVal val="visible"/>
                                      </p:to>
                                    </p:set>
                                    <p:animEffect transition="in" filter="randombar(horizontal)">
                                      <p:cBhvr>
                                        <p:cTn id="73" dur="500"/>
                                        <p:tgtEl>
                                          <p:spTgt spid="26">
                                            <p:txEl>
                                              <p:pRg st="0" end="0"/>
                                            </p:txEl>
                                          </p:spTgt>
                                        </p:tgtEl>
                                      </p:cBhvr>
                                    </p:animEffect>
                                  </p:childTnLst>
                                </p:cTn>
                              </p:par>
                            </p:childTnLst>
                          </p:cTn>
                        </p:par>
                        <p:par>
                          <p:cTn id="74" fill="hold">
                            <p:stCondLst>
                              <p:cond delay="3750"/>
                            </p:stCondLst>
                            <p:childTnLst>
                              <p:par>
                                <p:cTn id="75" presetID="14" presetClass="entr" presetSubtype="10" fill="hold" grpId="0" nodeType="afterEffect">
                                  <p:stCondLst>
                                    <p:cond delay="0"/>
                                  </p:stCondLst>
                                  <p:childTnLst>
                                    <p:set>
                                      <p:cBhvr>
                                        <p:cTn id="76" dur="1" fill="hold">
                                          <p:stCondLst>
                                            <p:cond delay="0"/>
                                          </p:stCondLst>
                                        </p:cTn>
                                        <p:tgtEl>
                                          <p:spTgt spid="23">
                                            <p:bg/>
                                          </p:spTgt>
                                        </p:tgtEl>
                                        <p:attrNameLst>
                                          <p:attrName>style.visibility</p:attrName>
                                        </p:attrNameLst>
                                      </p:cBhvr>
                                      <p:to>
                                        <p:strVal val="visible"/>
                                      </p:to>
                                    </p:set>
                                    <p:animEffect transition="in" filter="randombar(horizontal)">
                                      <p:cBhvr>
                                        <p:cTn id="77" dur="500"/>
                                        <p:tgtEl>
                                          <p:spTgt spid="23">
                                            <p:bg/>
                                          </p:spTgt>
                                        </p:tgtEl>
                                      </p:cBhvr>
                                    </p:animEffect>
                                  </p:childTnLst>
                                </p:cTn>
                              </p:par>
                            </p:childTnLst>
                          </p:cTn>
                        </p:par>
                        <p:par>
                          <p:cTn id="78" fill="hold">
                            <p:stCondLst>
                              <p:cond delay="4250"/>
                            </p:stCondLst>
                            <p:childTnLst>
                              <p:par>
                                <p:cTn id="79" presetID="14" presetClass="entr" presetSubtype="10" fill="hold" grpId="0" nodeType="afterEffect">
                                  <p:stCondLst>
                                    <p:cond delay="0"/>
                                  </p:stCondLst>
                                  <p:childTnLst>
                                    <p:set>
                                      <p:cBhvr>
                                        <p:cTn id="80" dur="1" fill="hold">
                                          <p:stCondLst>
                                            <p:cond delay="0"/>
                                          </p:stCondLst>
                                        </p:cTn>
                                        <p:tgtEl>
                                          <p:spTgt spid="23">
                                            <p:txEl>
                                              <p:pRg st="0" end="0"/>
                                            </p:txEl>
                                          </p:spTgt>
                                        </p:tgtEl>
                                        <p:attrNameLst>
                                          <p:attrName>style.visibility</p:attrName>
                                        </p:attrNameLst>
                                      </p:cBhvr>
                                      <p:to>
                                        <p:strVal val="visible"/>
                                      </p:to>
                                    </p:set>
                                    <p:animEffect transition="in" filter="randombar(horizontal)">
                                      <p:cBhvr>
                                        <p:cTn id="81" dur="500"/>
                                        <p:tgtEl>
                                          <p:spTgt spid="23">
                                            <p:txEl>
                                              <p:pRg st="0" end="0"/>
                                            </p:txEl>
                                          </p:spTgt>
                                        </p:tgtEl>
                                      </p:cBhvr>
                                    </p:animEffect>
                                  </p:childTnLst>
                                </p:cTn>
                              </p:par>
                            </p:childTnLst>
                          </p:cTn>
                        </p:par>
                        <p:par>
                          <p:cTn id="82" fill="hold">
                            <p:stCondLst>
                              <p:cond delay="4750"/>
                            </p:stCondLst>
                            <p:childTnLst>
                              <p:par>
                                <p:cTn id="83" presetID="14" presetClass="entr" presetSubtype="10" fill="hold" grpId="0" nodeType="afterEffect">
                                  <p:stCondLst>
                                    <p:cond delay="0"/>
                                  </p:stCondLst>
                                  <p:childTnLst>
                                    <p:set>
                                      <p:cBhvr>
                                        <p:cTn id="84" dur="1" fill="hold">
                                          <p:stCondLst>
                                            <p:cond delay="0"/>
                                          </p:stCondLst>
                                        </p:cTn>
                                        <p:tgtEl>
                                          <p:spTgt spid="24">
                                            <p:txEl>
                                              <p:pRg st="0" end="0"/>
                                            </p:txEl>
                                          </p:spTgt>
                                        </p:tgtEl>
                                        <p:attrNameLst>
                                          <p:attrName>style.visibility</p:attrName>
                                        </p:attrNameLst>
                                      </p:cBhvr>
                                      <p:to>
                                        <p:strVal val="visible"/>
                                      </p:to>
                                    </p:set>
                                    <p:animEffect transition="in" filter="randombar(horizontal)">
                                      <p:cBhvr>
                                        <p:cTn id="85" dur="500"/>
                                        <p:tgtEl>
                                          <p:spTgt spid="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P spid="11" grpId="0" animBg="1"/>
      <p:bldP spid="12" grpId="0" animBg="1"/>
      <p:bldP spid="13" grpId="0" animBg="1"/>
      <p:bldP spid="5" grpId="0"/>
      <p:bldP spid="14" grpId="0" build="p">
        <p:tmplLst>
          <p:tmpl lvl="1">
            <p:tnLst>
              <p:par>
                <p:cTn presetID="10" presetClass="entr" presetSubtype="0" fill="hold" nodeType="withEffect">
                  <p:stCondLst>
                    <p:cond delay="25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15" grpId="0" animBg="1"/>
      <p:bldP spid="19" grpId="0" animBg="1"/>
      <p:bldP spid="20" grpId="0" animBg="1"/>
      <p:bldP spid="21" grpId="0" animBg="1"/>
      <p:bldP spid="4" grpId="0"/>
      <p:bldP spid="16" grpId="0" build="p" animBg="1">
        <p:tmplLst>
          <p:tmpl>
            <p:tnLst>
              <p:par>
                <p:cTn presetID="14" presetClass="entr" presetSubtype="1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randombar(horizontal)">
                      <p:cBhvr>
                        <p:cTn dur="500"/>
                        <p:tgtEl>
                          <p:spTgt spid="16"/>
                        </p:tgtEl>
                      </p:cBhvr>
                    </p:animEffect>
                  </p:childTnLst>
                </p:cTn>
              </p:par>
            </p:tnLst>
          </p:tmpl>
          <p:tmpl lvl="1">
            <p:tnLst>
              <p:par>
                <p:cTn presetID="14" presetClass="entr" presetSubtype="1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randombar(horizontal)">
                      <p:cBhvr>
                        <p:cTn dur="500"/>
                        <p:tgtEl>
                          <p:spTgt spid="16"/>
                        </p:tgtEl>
                      </p:cBhvr>
                    </p:animEffect>
                  </p:childTnLst>
                </p:cTn>
              </p:par>
            </p:tnLst>
          </p:tmpl>
        </p:tmplLst>
      </p:bldP>
      <p:bldP spid="18" grpId="0" build="p" animBg="1">
        <p:tmplLst>
          <p:tmpl>
            <p:tnLst>
              <p:par>
                <p:cTn presetID="14" presetClass="entr" presetSubtype="1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randombar(horizontal)">
                      <p:cBhvr>
                        <p:cTn dur="500"/>
                        <p:tgtEl>
                          <p:spTgt spid="18"/>
                        </p:tgtEl>
                      </p:cBhvr>
                    </p:animEffect>
                  </p:childTnLst>
                </p:cTn>
              </p:par>
            </p:tnLst>
          </p:tmpl>
          <p:tmpl lvl="1">
            <p:tnLst>
              <p:par>
                <p:cTn presetID="14" presetClass="entr" presetSubtype="1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randombar(horizontal)">
                      <p:cBhvr>
                        <p:cTn dur="500"/>
                        <p:tgtEl>
                          <p:spTgt spid="18"/>
                        </p:tgtEl>
                      </p:cBhvr>
                    </p:animEffect>
                  </p:childTnLst>
                </p:cTn>
              </p:par>
            </p:tnLst>
          </p:tmpl>
        </p:tmplLst>
      </p:bldP>
      <p:bldP spid="25" grpId="0" build="p">
        <p:tmplLst>
          <p:tmpl lvl="1">
            <p:tnLst>
              <p:par>
                <p:cTn presetID="14" presetClass="entr" presetSubtype="10"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randombar(horizontal)">
                      <p:cBhvr>
                        <p:cTn dur="500"/>
                        <p:tgtEl>
                          <p:spTgt spid="25"/>
                        </p:tgtEl>
                      </p:cBhvr>
                    </p:animEffect>
                  </p:childTnLst>
                </p:cTn>
              </p:par>
            </p:tnLst>
          </p:tmpl>
        </p:tmplLst>
      </p:bldP>
      <p:bldP spid="26" grpId="0" build="p">
        <p:tmplLst>
          <p:tmpl lvl="1">
            <p:tnLst>
              <p:par>
                <p:cTn presetID="14" presetClass="entr" presetSubtype="10"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randombar(horizontal)">
                      <p:cBhvr>
                        <p:cTn dur="500"/>
                        <p:tgtEl>
                          <p:spTgt spid="26"/>
                        </p:tgtEl>
                      </p:cBhvr>
                    </p:animEffect>
                  </p:childTnLst>
                </p:cTn>
              </p:par>
            </p:tnLst>
          </p:tmpl>
        </p:tmplLst>
      </p:bldP>
      <p:bldP spid="23" grpId="0" build="p" animBg="1">
        <p:tmplLst>
          <p:tmpl>
            <p:tnLst>
              <p:par>
                <p:cTn presetID="14" presetClass="entr" presetSubtype="10"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randombar(horizontal)">
                      <p:cBhvr>
                        <p:cTn dur="500"/>
                        <p:tgtEl>
                          <p:spTgt spid="23"/>
                        </p:tgtEl>
                      </p:cBhvr>
                    </p:animEffect>
                  </p:childTnLst>
                </p:cTn>
              </p:par>
            </p:tnLst>
          </p:tmpl>
          <p:tmpl lvl="1">
            <p:tnLst>
              <p:par>
                <p:cTn presetID="14" presetClass="entr" presetSubtype="10"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randombar(horizontal)">
                      <p:cBhvr>
                        <p:cTn dur="500"/>
                        <p:tgtEl>
                          <p:spTgt spid="23"/>
                        </p:tgtEl>
                      </p:cBhvr>
                    </p:animEffect>
                  </p:childTnLst>
                </p:cTn>
              </p:par>
            </p:tnLst>
          </p:tmpl>
        </p:tmplLst>
      </p:bldP>
      <p:bldP spid="24" grpId="0" build="p">
        <p:tmplLst>
          <p:tmpl lvl="1">
            <p:tnLst>
              <p:par>
                <p:cTn presetID="14" presetClass="entr" presetSubtype="10"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randombar(horizontal)">
                      <p:cBhvr>
                        <p:cTn dur="500"/>
                        <p:tgtEl>
                          <p:spTgt spid="24"/>
                        </p:tgtEl>
                      </p:cBhvr>
                    </p:animEffect>
                  </p:childTnLst>
                </p:cTn>
              </p:par>
            </p:tnLst>
          </p:tmpl>
        </p:tmplLst>
      </p:b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 Image - 1 Column -Horizontal">
    <p:spTree>
      <p:nvGrpSpPr>
        <p:cNvPr id="1" name=""/>
        <p:cNvGrpSpPr/>
        <p:nvPr/>
      </p:nvGrpSpPr>
      <p:grpSpPr>
        <a:xfrm>
          <a:off x="0" y="0"/>
          <a:ext cx="0" cy="0"/>
          <a:chOff x="0" y="0"/>
          <a:chExt cx="0" cy="0"/>
        </a:xfrm>
      </p:grpSpPr>
      <p:sp>
        <p:nvSpPr>
          <p:cNvPr id="25" name="図プレースホルダー 7"/>
          <p:cNvSpPr>
            <a:spLocks noGrp="1" noChangeAspect="1"/>
          </p:cNvSpPr>
          <p:nvPr>
            <p:ph type="pic" sz="quarter" idx="13" hasCustomPrompt="1"/>
          </p:nvPr>
        </p:nvSpPr>
        <p:spPr>
          <a:xfrm>
            <a:off x="791252" y="1652804"/>
            <a:ext cx="7633511" cy="2784309"/>
          </a:xfrm>
          <a:ln w="28575">
            <a:noFill/>
          </a:ln>
          <a:effectLst>
            <a:outerShdw blurRad="63500" algn="ctr" rotWithShape="0">
              <a:prstClr val="black">
                <a:alpha val="20000"/>
              </a:prstClr>
            </a:outerShdw>
          </a:effectLst>
        </p:spPr>
        <p:txBody>
          <a:bodyPr/>
          <a:lstStyle>
            <a:lvl1pPr>
              <a:defRPr>
                <a:solidFill>
                  <a:schemeClr val="bg1">
                    <a:lumMod val="65000"/>
                  </a:schemeClr>
                </a:solidFill>
              </a:defRPr>
            </a:lvl1pPr>
          </a:lstStyle>
          <a:p>
            <a:r>
              <a:rPr lang="en-US" dirty="0"/>
              <a:t>Add Image</a:t>
            </a:r>
          </a:p>
        </p:txBody>
      </p:sp>
      <p:sp>
        <p:nvSpPr>
          <p:cNvPr id="10" name="正方形/長方形 9"/>
          <p:cNvSpPr/>
          <p:nvPr userDrawn="1"/>
        </p:nvSpPr>
        <p:spPr>
          <a:xfrm rot="18000000">
            <a:off x="-2181064" y="-4324840"/>
            <a:ext cx="12256008" cy="23403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56"/>
            <a:endParaRPr lang="en-US" sz="2133">
              <a:solidFill>
                <a:prstClr val="white"/>
              </a:solidFill>
            </a:endParaRPr>
          </a:p>
        </p:txBody>
      </p:sp>
      <p:sp>
        <p:nvSpPr>
          <p:cNvPr id="11" name="正方形/長方形 10"/>
          <p:cNvSpPr/>
          <p:nvPr userDrawn="1"/>
        </p:nvSpPr>
        <p:spPr>
          <a:xfrm rot="18000000">
            <a:off x="-2924250" y="-4329044"/>
            <a:ext cx="12241973" cy="7019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56"/>
            <a:endParaRPr lang="en-US" sz="2133">
              <a:solidFill>
                <a:srgbClr val="EF005A"/>
              </a:solidFill>
            </a:endParaRPr>
          </a:p>
        </p:txBody>
      </p:sp>
      <p:sp>
        <p:nvSpPr>
          <p:cNvPr id="12" name="正方形/長方形 11"/>
          <p:cNvSpPr/>
          <p:nvPr userDrawn="1"/>
        </p:nvSpPr>
        <p:spPr>
          <a:xfrm rot="18000000">
            <a:off x="-3171812" y="-4771498"/>
            <a:ext cx="12256008" cy="1080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56"/>
            <a:endParaRPr lang="en-US" sz="2133">
              <a:solidFill>
                <a:srgbClr val="EF005A"/>
              </a:solidFill>
            </a:endParaRPr>
          </a:p>
        </p:txBody>
      </p:sp>
      <p:sp>
        <p:nvSpPr>
          <p:cNvPr id="13" name="正方形/長方形 12"/>
          <p:cNvSpPr/>
          <p:nvPr userDrawn="1"/>
        </p:nvSpPr>
        <p:spPr>
          <a:xfrm rot="18000000">
            <a:off x="-4191848" y="-3281162"/>
            <a:ext cx="12226269" cy="3086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56"/>
            <a:endParaRPr lang="en-US" sz="2133">
              <a:solidFill>
                <a:srgbClr val="EF005A"/>
              </a:solidFill>
            </a:endParaRPr>
          </a:p>
        </p:txBody>
      </p:sp>
      <p:sp>
        <p:nvSpPr>
          <p:cNvPr id="5" name="スライド番号プレースホルダー 4"/>
          <p:cNvSpPr>
            <a:spLocks noGrp="1"/>
          </p:cNvSpPr>
          <p:nvPr>
            <p:ph type="sldNum" sz="quarter" idx="12"/>
          </p:nvPr>
        </p:nvSpPr>
        <p:spPr>
          <a:xfrm rot="18000000">
            <a:off x="418879" y="447490"/>
            <a:ext cx="2024717" cy="273868"/>
          </a:xfrm>
        </p:spPr>
        <p:txBody>
          <a:bodyPr/>
          <a:lstStyle>
            <a:lvl1pPr algn="l">
              <a:defRPr sz="2667">
                <a:solidFill>
                  <a:schemeClr val="bg1">
                    <a:lumMod val="85000"/>
                  </a:schemeClr>
                </a:solidFill>
              </a:defRPr>
            </a:lvl1pPr>
          </a:lstStyle>
          <a:p>
            <a:r>
              <a:rPr lang="en-US">
                <a:solidFill>
                  <a:prstClr val="white">
                    <a:lumMod val="85000"/>
                  </a:prstClr>
                </a:solidFill>
              </a:rPr>
              <a:t>SLIDE </a:t>
            </a:r>
            <a:fld id="{D97FAD88-CD89-445B-80D2-D1F46C853675}" type="slidenum">
              <a:rPr lang="en-US" smtClean="0">
                <a:solidFill>
                  <a:prstClr val="white">
                    <a:lumMod val="85000"/>
                  </a:prstClr>
                </a:solidFill>
              </a:rPr>
              <a:pPr/>
              <a:t>‹#›</a:t>
            </a:fld>
            <a:endParaRPr lang="en-US" dirty="0">
              <a:solidFill>
                <a:prstClr val="white">
                  <a:lumMod val="85000"/>
                </a:prstClr>
              </a:solidFill>
            </a:endParaRPr>
          </a:p>
        </p:txBody>
      </p:sp>
      <p:sp>
        <p:nvSpPr>
          <p:cNvPr id="19" name="正方形/長方形 18"/>
          <p:cNvSpPr/>
          <p:nvPr userDrawn="1"/>
        </p:nvSpPr>
        <p:spPr>
          <a:xfrm rot="18000000">
            <a:off x="4723246" y="2468242"/>
            <a:ext cx="12241973" cy="7019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56"/>
            <a:endParaRPr lang="en-US" sz="2133">
              <a:solidFill>
                <a:srgbClr val="EF005A"/>
              </a:solidFill>
            </a:endParaRPr>
          </a:p>
        </p:txBody>
      </p:sp>
      <p:sp>
        <p:nvSpPr>
          <p:cNvPr id="20" name="正方形/長方形 19"/>
          <p:cNvSpPr/>
          <p:nvPr userDrawn="1"/>
        </p:nvSpPr>
        <p:spPr>
          <a:xfrm rot="18000000">
            <a:off x="4368587" y="2045260"/>
            <a:ext cx="12256008" cy="1080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56"/>
            <a:endParaRPr lang="en-US" sz="2133">
              <a:solidFill>
                <a:srgbClr val="EF005A"/>
              </a:solidFill>
            </a:endParaRPr>
          </a:p>
        </p:txBody>
      </p:sp>
      <p:sp>
        <p:nvSpPr>
          <p:cNvPr id="21" name="正方形/長方形 20"/>
          <p:cNvSpPr/>
          <p:nvPr userDrawn="1"/>
        </p:nvSpPr>
        <p:spPr>
          <a:xfrm rot="18000000">
            <a:off x="3369648" y="3542267"/>
            <a:ext cx="12226269" cy="3086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56"/>
            <a:endParaRPr lang="en-US" sz="2133">
              <a:solidFill>
                <a:srgbClr val="EF005A"/>
              </a:solidFill>
            </a:endParaRPr>
          </a:p>
        </p:txBody>
      </p:sp>
      <p:sp>
        <p:nvSpPr>
          <p:cNvPr id="4" name="フッター プレースホルダー 3"/>
          <p:cNvSpPr>
            <a:spLocks noGrp="1"/>
          </p:cNvSpPr>
          <p:nvPr>
            <p:ph type="ftr" sz="quarter" idx="11"/>
          </p:nvPr>
        </p:nvSpPr>
        <p:spPr>
          <a:xfrm rot="18000000">
            <a:off x="6977053" y="4941284"/>
            <a:ext cx="3860465" cy="273868"/>
          </a:xfrm>
        </p:spPr>
        <p:txBody>
          <a:bodyPr/>
          <a:lstStyle>
            <a:lvl1pPr algn="l">
              <a:defRPr>
                <a:solidFill>
                  <a:schemeClr val="bg1">
                    <a:lumMod val="95000"/>
                  </a:schemeClr>
                </a:solidFill>
                <a:latin typeface="Aleo-LightItalic" pitchFamily="34" charset="0"/>
              </a:defRPr>
            </a:lvl1pPr>
          </a:lstStyle>
          <a:p>
            <a:r>
              <a:rPr lang="en-US">
                <a:solidFill>
                  <a:prstClr val="white">
                    <a:lumMod val="95000"/>
                  </a:prstClr>
                </a:solidFill>
              </a:rPr>
              <a:t>The Power of PowerPoint</a:t>
            </a:r>
            <a:endParaRPr lang="en-US" dirty="0">
              <a:solidFill>
                <a:prstClr val="white">
                  <a:lumMod val="95000"/>
                </a:prstClr>
              </a:solidFill>
            </a:endParaRPr>
          </a:p>
        </p:txBody>
      </p:sp>
      <p:sp>
        <p:nvSpPr>
          <p:cNvPr id="16" name="テキスト プレースホルダー 5"/>
          <p:cNvSpPr>
            <a:spLocks noGrp="1"/>
          </p:cNvSpPr>
          <p:nvPr>
            <p:ph type="body" sz="quarter" idx="15" hasCustomPrompt="1"/>
          </p:nvPr>
        </p:nvSpPr>
        <p:spPr>
          <a:xfrm>
            <a:off x="628023" y="4341102"/>
            <a:ext cx="3382681" cy="481122"/>
          </a:xfrm>
          <a:solidFill>
            <a:schemeClr val="accent1"/>
          </a:solidFill>
        </p:spPr>
        <p:txBody>
          <a:bodyPr anchor="ctr">
            <a:normAutofit/>
          </a:bodyPr>
          <a:lstStyle>
            <a:lvl1pPr algn="l">
              <a:defRPr sz="2133" baseline="0">
                <a:solidFill>
                  <a:schemeClr val="bg1">
                    <a:lumMod val="85000"/>
                  </a:schemeClr>
                </a:solidFill>
                <a:latin typeface="Aleo-Bold" pitchFamily="34" charset="0"/>
              </a:defRPr>
            </a:lvl1pPr>
          </a:lstStyle>
          <a:p>
            <a:pPr lvl="0"/>
            <a:r>
              <a:rPr lang="en-US" dirty="0"/>
              <a:t>Text Here</a:t>
            </a:r>
          </a:p>
        </p:txBody>
      </p:sp>
      <p:sp>
        <p:nvSpPr>
          <p:cNvPr id="17" name="テキスト プレースホルダー 5"/>
          <p:cNvSpPr>
            <a:spLocks noGrp="1"/>
          </p:cNvSpPr>
          <p:nvPr>
            <p:ph type="body" sz="quarter" idx="16" hasCustomPrompt="1"/>
          </p:nvPr>
        </p:nvSpPr>
        <p:spPr>
          <a:xfrm>
            <a:off x="1238155" y="4767097"/>
            <a:ext cx="4968983" cy="336037"/>
          </a:xfrm>
          <a:solidFill>
            <a:schemeClr val="tx1">
              <a:lumMod val="60000"/>
              <a:lumOff val="40000"/>
            </a:schemeClr>
          </a:solidFill>
        </p:spPr>
        <p:txBody>
          <a:bodyPr anchor="ctr">
            <a:normAutofit/>
          </a:bodyPr>
          <a:lstStyle>
            <a:lvl1pPr algn="l">
              <a:defRPr sz="1600" baseline="0">
                <a:solidFill>
                  <a:schemeClr val="bg1">
                    <a:lumMod val="85000"/>
                  </a:schemeClr>
                </a:solidFill>
                <a:latin typeface="Aleo-Bold" pitchFamily="34" charset="0"/>
              </a:defRPr>
            </a:lvl1pPr>
          </a:lstStyle>
          <a:p>
            <a:pPr lvl="0"/>
            <a:r>
              <a:rPr lang="en-US" dirty="0"/>
              <a:t>Text Here</a:t>
            </a:r>
          </a:p>
        </p:txBody>
      </p:sp>
      <p:sp>
        <p:nvSpPr>
          <p:cNvPr id="18" name="テキスト プレースホルダー 5"/>
          <p:cNvSpPr>
            <a:spLocks noGrp="1"/>
          </p:cNvSpPr>
          <p:nvPr>
            <p:ph type="body" sz="quarter" idx="21" hasCustomPrompt="1"/>
          </p:nvPr>
        </p:nvSpPr>
        <p:spPr>
          <a:xfrm>
            <a:off x="626033" y="5253204"/>
            <a:ext cx="7633511" cy="1110177"/>
          </a:xfrm>
        </p:spPr>
        <p:txBody>
          <a:bodyPr anchor="t">
            <a:normAutofit/>
          </a:bodyPr>
          <a:lstStyle>
            <a:lvl1pPr algn="l">
              <a:defRPr sz="1333" baseline="0"/>
            </a:lvl1pPr>
          </a:lstStyle>
          <a:p>
            <a:pPr lvl="0"/>
            <a:r>
              <a:rPr lang="en-US" dirty="0"/>
              <a:t>Text Here</a:t>
            </a:r>
          </a:p>
        </p:txBody>
      </p:sp>
      <p:sp>
        <p:nvSpPr>
          <p:cNvPr id="22" name="タイトル 1"/>
          <p:cNvSpPr>
            <a:spLocks noGrp="1"/>
          </p:cNvSpPr>
          <p:nvPr>
            <p:ph type="title" hasCustomPrompt="1"/>
          </p:nvPr>
        </p:nvSpPr>
        <p:spPr>
          <a:xfrm>
            <a:off x="2195530" y="274641"/>
            <a:ext cx="6841354" cy="658083"/>
          </a:xfrm>
        </p:spPr>
        <p:txBody>
          <a:bodyPr>
            <a:noAutofit/>
          </a:bodyPr>
          <a:lstStyle>
            <a:lvl1pPr algn="l">
              <a:defRPr sz="4000"/>
            </a:lvl1pPr>
          </a:lstStyle>
          <a:p>
            <a:r>
              <a:rPr lang="en-US" altLang="ja-JP" dirty="0"/>
              <a:t>SLIDE TITLE HERE</a:t>
            </a:r>
            <a:endParaRPr lang="en-US" dirty="0"/>
          </a:p>
        </p:txBody>
      </p:sp>
      <p:sp>
        <p:nvSpPr>
          <p:cNvPr id="23" name="サブタイトル 2"/>
          <p:cNvSpPr>
            <a:spLocks noGrp="1"/>
          </p:cNvSpPr>
          <p:nvPr>
            <p:ph type="subTitle" idx="1" hasCustomPrompt="1"/>
          </p:nvPr>
        </p:nvSpPr>
        <p:spPr>
          <a:xfrm>
            <a:off x="2195530" y="816749"/>
            <a:ext cx="6841354" cy="356001"/>
          </a:xfrm>
        </p:spPr>
        <p:txBody>
          <a:bodyPr>
            <a:noAutofit/>
          </a:bodyPr>
          <a:lstStyle>
            <a:lvl1pPr marL="0" indent="0" algn="l">
              <a:lnSpc>
                <a:spcPts val="2000"/>
              </a:lnSpc>
              <a:buNone/>
              <a:defRPr sz="1867" i="0" baseline="0">
                <a:solidFill>
                  <a:schemeClr val="tx1">
                    <a:tint val="75000"/>
                  </a:schemeClr>
                </a:solidFill>
                <a:latin typeface="Aleo-LightItalic" pitchFamily="34" charset="0"/>
              </a:defRPr>
            </a:lvl1pPr>
            <a:lvl2pPr marL="544278" indent="0" algn="ctr">
              <a:buNone/>
              <a:defRPr>
                <a:solidFill>
                  <a:schemeClr val="tx1">
                    <a:tint val="75000"/>
                  </a:schemeClr>
                </a:solidFill>
              </a:defRPr>
            </a:lvl2pPr>
            <a:lvl3pPr marL="1088556" indent="0" algn="ctr">
              <a:buNone/>
              <a:defRPr>
                <a:solidFill>
                  <a:schemeClr val="tx1">
                    <a:tint val="75000"/>
                  </a:schemeClr>
                </a:solidFill>
              </a:defRPr>
            </a:lvl3pPr>
            <a:lvl4pPr marL="1632834" indent="0" algn="ctr">
              <a:buNone/>
              <a:defRPr>
                <a:solidFill>
                  <a:schemeClr val="tx1">
                    <a:tint val="75000"/>
                  </a:schemeClr>
                </a:solidFill>
              </a:defRPr>
            </a:lvl4pPr>
            <a:lvl5pPr marL="2177112" indent="0" algn="ctr">
              <a:buNone/>
              <a:defRPr>
                <a:solidFill>
                  <a:schemeClr val="tx1">
                    <a:tint val="75000"/>
                  </a:schemeClr>
                </a:solidFill>
              </a:defRPr>
            </a:lvl5pPr>
            <a:lvl6pPr marL="2721391" indent="0" algn="ctr">
              <a:buNone/>
              <a:defRPr>
                <a:solidFill>
                  <a:schemeClr val="tx1">
                    <a:tint val="75000"/>
                  </a:schemeClr>
                </a:solidFill>
              </a:defRPr>
            </a:lvl6pPr>
            <a:lvl7pPr marL="3265669" indent="0" algn="ctr">
              <a:buNone/>
              <a:defRPr>
                <a:solidFill>
                  <a:schemeClr val="tx1">
                    <a:tint val="75000"/>
                  </a:schemeClr>
                </a:solidFill>
              </a:defRPr>
            </a:lvl7pPr>
            <a:lvl8pPr marL="3809946" indent="0" algn="ctr">
              <a:buNone/>
              <a:defRPr>
                <a:solidFill>
                  <a:schemeClr val="tx1">
                    <a:tint val="75000"/>
                  </a:schemeClr>
                </a:solidFill>
              </a:defRPr>
            </a:lvl8pPr>
            <a:lvl9pPr marL="4354225" indent="0" algn="ctr">
              <a:buNone/>
              <a:defRPr>
                <a:solidFill>
                  <a:schemeClr val="tx1">
                    <a:tint val="75000"/>
                  </a:schemeClr>
                </a:solidFill>
              </a:defRPr>
            </a:lvl9pPr>
          </a:lstStyle>
          <a:p>
            <a:r>
              <a:rPr lang="en-US" altLang="ja-JP" dirty="0"/>
              <a:t>Sub Title Here</a:t>
            </a:r>
            <a:endParaRPr lang="en-US" dirty="0"/>
          </a:p>
        </p:txBody>
      </p:sp>
      <p:sp>
        <p:nvSpPr>
          <p:cNvPr id="24" name="正方形/長方形 23"/>
          <p:cNvSpPr/>
          <p:nvPr userDrawn="1"/>
        </p:nvSpPr>
        <p:spPr>
          <a:xfrm>
            <a:off x="2270709" y="1220756"/>
            <a:ext cx="6766175" cy="96011"/>
          </a:xfrm>
          <a:prstGeom prst="rect">
            <a:avLst/>
          </a:prstGeom>
          <a:blipFill dpi="0" rotWithShape="1">
            <a:blip r:embed="rId2"/>
            <a:srcRect/>
            <a:tile tx="0" ty="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8556"/>
            <a:endParaRPr lang="en-US" sz="2133">
              <a:solidFill>
                <a:prstClr val="white"/>
              </a:solidFill>
            </a:endParaRPr>
          </a:p>
        </p:txBody>
      </p:sp>
    </p:spTree>
    <p:extLst>
      <p:ext uri="{BB962C8B-B14F-4D97-AF65-F5344CB8AC3E}">
        <p14:creationId xmlns:p14="http://schemas.microsoft.com/office/powerpoint/2010/main" val="3407806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0-#ppt_h/2"/>
                                          </p:val>
                                        </p:tav>
                                        <p:tav tm="100000">
                                          <p:val>
                                            <p:strVal val="#ppt_y"/>
                                          </p:val>
                                        </p:tav>
                                      </p:tavLst>
                                    </p:anim>
                                  </p:childTnLst>
                                </p:cTn>
                              </p:par>
                              <p:par>
                                <p:cTn id="9" presetID="2" presetClass="entr" presetSubtype="9"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0-#ppt_w/2"/>
                                          </p:val>
                                        </p:tav>
                                        <p:tav tm="100000">
                                          <p:val>
                                            <p:strVal val="#ppt_x"/>
                                          </p:val>
                                        </p:tav>
                                      </p:tavLst>
                                    </p:anim>
                                    <p:anim calcmode="lin" valueType="num">
                                      <p:cBhvr additive="base">
                                        <p:cTn id="12" dur="500" fill="hold"/>
                                        <p:tgtEl>
                                          <p:spTgt spid="12"/>
                                        </p:tgtEl>
                                        <p:attrNameLst>
                                          <p:attrName>ppt_y</p:attrName>
                                        </p:attrNameLst>
                                      </p:cBhvr>
                                      <p:tavLst>
                                        <p:tav tm="0">
                                          <p:val>
                                            <p:strVal val="0-#ppt_h/2"/>
                                          </p:val>
                                        </p:tav>
                                        <p:tav tm="100000">
                                          <p:val>
                                            <p:strVal val="#ppt_y"/>
                                          </p:val>
                                        </p:tav>
                                      </p:tavLst>
                                    </p:anim>
                                  </p:childTnLst>
                                </p:cTn>
                              </p:par>
                              <p:par>
                                <p:cTn id="13" presetID="2" presetClass="entr" presetSubtype="9"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0-#ppt_w/2"/>
                                          </p:val>
                                        </p:tav>
                                        <p:tav tm="100000">
                                          <p:val>
                                            <p:strVal val="#ppt_x"/>
                                          </p:val>
                                        </p:tav>
                                      </p:tavLst>
                                    </p:anim>
                                    <p:anim calcmode="lin" valueType="num">
                                      <p:cBhvr additive="base">
                                        <p:cTn id="16" dur="500" fill="hold"/>
                                        <p:tgtEl>
                                          <p:spTgt spid="10"/>
                                        </p:tgtEl>
                                        <p:attrNameLst>
                                          <p:attrName>ppt_y</p:attrName>
                                        </p:attrNameLst>
                                      </p:cBhvr>
                                      <p:tavLst>
                                        <p:tav tm="0">
                                          <p:val>
                                            <p:strVal val="0-#ppt_h/2"/>
                                          </p:val>
                                        </p:tav>
                                        <p:tav tm="100000">
                                          <p:val>
                                            <p:strVal val="#ppt_y"/>
                                          </p:val>
                                        </p:tav>
                                      </p:tavLst>
                                    </p:anim>
                                  </p:childTnLst>
                                </p:cTn>
                              </p:par>
                              <p:par>
                                <p:cTn id="17" presetID="2" presetClass="entr" presetSubtype="9"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0-#ppt_w/2"/>
                                          </p:val>
                                        </p:tav>
                                        <p:tav tm="100000">
                                          <p:val>
                                            <p:strVal val="#ppt_x"/>
                                          </p:val>
                                        </p:tav>
                                      </p:tavLst>
                                    </p:anim>
                                    <p:anim calcmode="lin" valueType="num">
                                      <p:cBhvr additive="base">
                                        <p:cTn id="20" dur="500" fill="hold"/>
                                        <p:tgtEl>
                                          <p:spTgt spid="11"/>
                                        </p:tgtEl>
                                        <p:attrNameLst>
                                          <p:attrName>ppt_y</p:attrName>
                                        </p:attrNameLst>
                                      </p:cBhvr>
                                      <p:tavLst>
                                        <p:tav tm="0">
                                          <p:val>
                                            <p:strVal val="0-#ppt_h/2"/>
                                          </p:val>
                                        </p:tav>
                                        <p:tav tm="100000">
                                          <p:val>
                                            <p:strVal val="#ppt_y"/>
                                          </p:val>
                                        </p:tav>
                                      </p:tavLst>
                                    </p:anim>
                                  </p:childTnLst>
                                </p:cTn>
                              </p:par>
                              <p:par>
                                <p:cTn id="21" presetID="2" presetClass="entr" presetSubtype="9"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0-#ppt_w/2"/>
                                          </p:val>
                                        </p:tav>
                                        <p:tav tm="100000">
                                          <p:val>
                                            <p:strVal val="#ppt_x"/>
                                          </p:val>
                                        </p:tav>
                                      </p:tavLst>
                                    </p:anim>
                                    <p:anim calcmode="lin" valueType="num">
                                      <p:cBhvr additive="base">
                                        <p:cTn id="24" dur="500" fill="hold"/>
                                        <p:tgtEl>
                                          <p:spTgt spid="5"/>
                                        </p:tgtEl>
                                        <p:attrNameLst>
                                          <p:attrName>ppt_y</p:attrName>
                                        </p:attrNameLst>
                                      </p:cBhvr>
                                      <p:tavLst>
                                        <p:tav tm="0">
                                          <p:val>
                                            <p:strVal val="0-#ppt_h/2"/>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1+#ppt_w/2"/>
                                          </p:val>
                                        </p:tav>
                                        <p:tav tm="100000">
                                          <p:val>
                                            <p:strVal val="#ppt_x"/>
                                          </p:val>
                                        </p:tav>
                                      </p:tavLst>
                                    </p:anim>
                                    <p:anim calcmode="lin" valueType="num">
                                      <p:cBhvr additive="base">
                                        <p:cTn id="28" dur="500" fill="hold"/>
                                        <p:tgtEl>
                                          <p:spTgt spid="21"/>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1+#ppt_w/2"/>
                                          </p:val>
                                        </p:tav>
                                        <p:tav tm="100000">
                                          <p:val>
                                            <p:strVal val="#ppt_x"/>
                                          </p:val>
                                        </p:tav>
                                      </p:tavLst>
                                    </p:anim>
                                    <p:anim calcmode="lin" valueType="num">
                                      <p:cBhvr additive="base">
                                        <p:cTn id="32" dur="500" fill="hold"/>
                                        <p:tgtEl>
                                          <p:spTgt spid="20"/>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1+#ppt_w/2"/>
                                          </p:val>
                                        </p:tav>
                                        <p:tav tm="100000">
                                          <p:val>
                                            <p:strVal val="#ppt_x"/>
                                          </p:val>
                                        </p:tav>
                                      </p:tavLst>
                                    </p:anim>
                                    <p:anim calcmode="lin" valueType="num">
                                      <p:cBhvr additive="base">
                                        <p:cTn id="36" dur="500" fill="hold"/>
                                        <p:tgtEl>
                                          <p:spTgt spid="19"/>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additive="base">
                                        <p:cTn id="39" dur="500" fill="hold"/>
                                        <p:tgtEl>
                                          <p:spTgt spid="4"/>
                                        </p:tgtEl>
                                        <p:attrNameLst>
                                          <p:attrName>ppt_x</p:attrName>
                                        </p:attrNameLst>
                                      </p:cBhvr>
                                      <p:tavLst>
                                        <p:tav tm="0">
                                          <p:val>
                                            <p:strVal val="1+#ppt_w/2"/>
                                          </p:val>
                                        </p:tav>
                                        <p:tav tm="100000">
                                          <p:val>
                                            <p:strVal val="#ppt_x"/>
                                          </p:val>
                                        </p:tav>
                                      </p:tavLst>
                                    </p:anim>
                                    <p:anim calcmode="lin" valueType="num">
                                      <p:cBhvr additive="base">
                                        <p:cTn id="40" dur="500" fill="hold"/>
                                        <p:tgtEl>
                                          <p:spTgt spid="4"/>
                                        </p:tgtEl>
                                        <p:attrNameLst>
                                          <p:attrName>ppt_y</p:attrName>
                                        </p:attrNameLst>
                                      </p:cBhvr>
                                      <p:tavLst>
                                        <p:tav tm="0">
                                          <p:val>
                                            <p:strVal val="#ppt_y"/>
                                          </p:val>
                                        </p:tav>
                                        <p:tav tm="100000">
                                          <p:val>
                                            <p:strVal val="#ppt_y"/>
                                          </p:val>
                                        </p:tav>
                                      </p:tavLst>
                                    </p:anim>
                                  </p:childTnLst>
                                </p:cTn>
                              </p:par>
                              <p:par>
                                <p:cTn id="41" presetID="10" presetClass="entr" presetSubtype="0" fill="hold" grpId="0" nodeType="withEffect">
                                  <p:stCondLst>
                                    <p:cond delay="25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500"/>
                                        <p:tgtEl>
                                          <p:spTgt spid="24"/>
                                        </p:tgtEl>
                                      </p:cBhvr>
                                    </p:animEffect>
                                  </p:childTnLst>
                                </p:cTn>
                              </p:par>
                              <p:par>
                                <p:cTn id="44" presetID="10" presetClass="entr" presetSubtype="0" fill="hold" grpId="0" nodeType="withEffect">
                                  <p:stCondLst>
                                    <p:cond delay="250"/>
                                  </p:stCondLst>
                                  <p:childTnLst>
                                    <p:set>
                                      <p:cBhvr>
                                        <p:cTn id="45" dur="1" fill="hold">
                                          <p:stCondLst>
                                            <p:cond delay="0"/>
                                          </p:stCondLst>
                                        </p:cTn>
                                        <p:tgtEl>
                                          <p:spTgt spid="23">
                                            <p:txEl>
                                              <p:pRg st="0" end="0"/>
                                            </p:txEl>
                                          </p:spTgt>
                                        </p:tgtEl>
                                        <p:attrNameLst>
                                          <p:attrName>style.visibility</p:attrName>
                                        </p:attrNameLst>
                                      </p:cBhvr>
                                      <p:to>
                                        <p:strVal val="visible"/>
                                      </p:to>
                                    </p:set>
                                    <p:animEffect transition="in" filter="fade">
                                      <p:cBhvr>
                                        <p:cTn id="46" dur="500"/>
                                        <p:tgtEl>
                                          <p:spTgt spid="23">
                                            <p:txEl>
                                              <p:pRg st="0" end="0"/>
                                            </p:txEl>
                                          </p:spTgt>
                                        </p:tgtEl>
                                      </p:cBhvr>
                                    </p:animEffect>
                                  </p:childTnLst>
                                </p:cTn>
                              </p:par>
                              <p:par>
                                <p:cTn id="47" presetID="10" presetClass="entr" presetSubtype="0" fill="hold" grpId="0" nodeType="withEffect">
                                  <p:stCondLst>
                                    <p:cond delay="250"/>
                                  </p:stCondLst>
                                  <p:childTnLst>
                                    <p:set>
                                      <p:cBhvr>
                                        <p:cTn id="48" dur="1" fill="hold">
                                          <p:stCondLst>
                                            <p:cond delay="0"/>
                                          </p:stCondLst>
                                        </p:cTn>
                                        <p:tgtEl>
                                          <p:spTgt spid="22"/>
                                        </p:tgtEl>
                                        <p:attrNameLst>
                                          <p:attrName>style.visibility</p:attrName>
                                        </p:attrNameLst>
                                      </p:cBhvr>
                                      <p:to>
                                        <p:strVal val="visible"/>
                                      </p:to>
                                    </p:set>
                                    <p:animEffect transition="in" filter="fade">
                                      <p:cBhvr>
                                        <p:cTn id="49" dur="500"/>
                                        <p:tgtEl>
                                          <p:spTgt spid="22"/>
                                        </p:tgtEl>
                                      </p:cBhvr>
                                    </p:animEffect>
                                  </p:childTnLst>
                                </p:cTn>
                              </p:par>
                            </p:childTnLst>
                          </p:cTn>
                        </p:par>
                        <p:par>
                          <p:cTn id="50" fill="hold">
                            <p:stCondLst>
                              <p:cond delay="750"/>
                            </p:stCondLst>
                            <p:childTnLst>
                              <p:par>
                                <p:cTn id="51" presetID="10" presetClass="entr" presetSubtype="0" fill="hold" grpId="0" nodeType="after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500"/>
                                        <p:tgtEl>
                                          <p:spTgt spid="25"/>
                                        </p:tgtEl>
                                      </p:cBhvr>
                                    </p:animEffect>
                                  </p:childTnLst>
                                </p:cTn>
                              </p:par>
                            </p:childTnLst>
                          </p:cTn>
                        </p:par>
                        <p:par>
                          <p:cTn id="54" fill="hold">
                            <p:stCondLst>
                              <p:cond delay="1250"/>
                            </p:stCondLst>
                            <p:childTnLst>
                              <p:par>
                                <p:cTn id="55" presetID="14" presetClass="entr" presetSubtype="10" fill="hold" grpId="0" nodeType="afterEffect">
                                  <p:stCondLst>
                                    <p:cond delay="0"/>
                                  </p:stCondLst>
                                  <p:childTnLst>
                                    <p:set>
                                      <p:cBhvr>
                                        <p:cTn id="56" dur="1" fill="hold">
                                          <p:stCondLst>
                                            <p:cond delay="0"/>
                                          </p:stCondLst>
                                        </p:cTn>
                                        <p:tgtEl>
                                          <p:spTgt spid="16">
                                            <p:bg/>
                                          </p:spTgt>
                                        </p:tgtEl>
                                        <p:attrNameLst>
                                          <p:attrName>style.visibility</p:attrName>
                                        </p:attrNameLst>
                                      </p:cBhvr>
                                      <p:to>
                                        <p:strVal val="visible"/>
                                      </p:to>
                                    </p:set>
                                    <p:animEffect transition="in" filter="randombar(horizontal)">
                                      <p:cBhvr>
                                        <p:cTn id="57" dur="500"/>
                                        <p:tgtEl>
                                          <p:spTgt spid="16">
                                            <p:bg/>
                                          </p:spTgt>
                                        </p:tgtEl>
                                      </p:cBhvr>
                                    </p:animEffect>
                                  </p:childTnLst>
                                </p:cTn>
                              </p:par>
                            </p:childTnLst>
                          </p:cTn>
                        </p:par>
                        <p:par>
                          <p:cTn id="58" fill="hold">
                            <p:stCondLst>
                              <p:cond delay="1750"/>
                            </p:stCondLst>
                            <p:childTnLst>
                              <p:par>
                                <p:cTn id="59" presetID="14" presetClass="entr" presetSubtype="10" fill="hold" grpId="0" nodeType="afterEffect">
                                  <p:stCondLst>
                                    <p:cond delay="0"/>
                                  </p:stCondLst>
                                  <p:childTnLst>
                                    <p:set>
                                      <p:cBhvr>
                                        <p:cTn id="60" dur="1" fill="hold">
                                          <p:stCondLst>
                                            <p:cond delay="0"/>
                                          </p:stCondLst>
                                        </p:cTn>
                                        <p:tgtEl>
                                          <p:spTgt spid="16">
                                            <p:txEl>
                                              <p:pRg st="0" end="0"/>
                                            </p:txEl>
                                          </p:spTgt>
                                        </p:tgtEl>
                                        <p:attrNameLst>
                                          <p:attrName>style.visibility</p:attrName>
                                        </p:attrNameLst>
                                      </p:cBhvr>
                                      <p:to>
                                        <p:strVal val="visible"/>
                                      </p:to>
                                    </p:set>
                                    <p:animEffect transition="in" filter="randombar(horizontal)">
                                      <p:cBhvr>
                                        <p:cTn id="61" dur="500"/>
                                        <p:tgtEl>
                                          <p:spTgt spid="16">
                                            <p:txEl>
                                              <p:pRg st="0" end="0"/>
                                            </p:txEl>
                                          </p:spTgt>
                                        </p:tgtEl>
                                      </p:cBhvr>
                                    </p:animEffect>
                                  </p:childTnLst>
                                </p:cTn>
                              </p:par>
                            </p:childTnLst>
                          </p:cTn>
                        </p:par>
                        <p:par>
                          <p:cTn id="62" fill="hold">
                            <p:stCondLst>
                              <p:cond delay="2250"/>
                            </p:stCondLst>
                            <p:childTnLst>
                              <p:par>
                                <p:cTn id="63" presetID="14" presetClass="entr" presetSubtype="10" fill="hold" grpId="0" nodeType="afterEffect">
                                  <p:stCondLst>
                                    <p:cond delay="0"/>
                                  </p:stCondLst>
                                  <p:childTnLst>
                                    <p:set>
                                      <p:cBhvr>
                                        <p:cTn id="64" dur="1" fill="hold">
                                          <p:stCondLst>
                                            <p:cond delay="0"/>
                                          </p:stCondLst>
                                        </p:cTn>
                                        <p:tgtEl>
                                          <p:spTgt spid="17">
                                            <p:bg/>
                                          </p:spTgt>
                                        </p:tgtEl>
                                        <p:attrNameLst>
                                          <p:attrName>style.visibility</p:attrName>
                                        </p:attrNameLst>
                                      </p:cBhvr>
                                      <p:to>
                                        <p:strVal val="visible"/>
                                      </p:to>
                                    </p:set>
                                    <p:animEffect transition="in" filter="randombar(horizontal)">
                                      <p:cBhvr>
                                        <p:cTn id="65" dur="500"/>
                                        <p:tgtEl>
                                          <p:spTgt spid="17">
                                            <p:bg/>
                                          </p:spTgt>
                                        </p:tgtEl>
                                      </p:cBhvr>
                                    </p:animEffect>
                                  </p:childTnLst>
                                </p:cTn>
                              </p:par>
                            </p:childTnLst>
                          </p:cTn>
                        </p:par>
                        <p:par>
                          <p:cTn id="66" fill="hold">
                            <p:stCondLst>
                              <p:cond delay="2750"/>
                            </p:stCondLst>
                            <p:childTnLst>
                              <p:par>
                                <p:cTn id="67" presetID="14" presetClass="entr" presetSubtype="10" fill="hold" grpId="0" nodeType="afterEffect">
                                  <p:stCondLst>
                                    <p:cond delay="0"/>
                                  </p:stCondLst>
                                  <p:childTnLst>
                                    <p:set>
                                      <p:cBhvr>
                                        <p:cTn id="68" dur="1" fill="hold">
                                          <p:stCondLst>
                                            <p:cond delay="0"/>
                                          </p:stCondLst>
                                        </p:cTn>
                                        <p:tgtEl>
                                          <p:spTgt spid="17">
                                            <p:txEl>
                                              <p:pRg st="0" end="0"/>
                                            </p:txEl>
                                          </p:spTgt>
                                        </p:tgtEl>
                                        <p:attrNameLst>
                                          <p:attrName>style.visibility</p:attrName>
                                        </p:attrNameLst>
                                      </p:cBhvr>
                                      <p:to>
                                        <p:strVal val="visible"/>
                                      </p:to>
                                    </p:set>
                                    <p:animEffect transition="in" filter="randombar(horizontal)">
                                      <p:cBhvr>
                                        <p:cTn id="69" dur="500"/>
                                        <p:tgtEl>
                                          <p:spTgt spid="17">
                                            <p:txEl>
                                              <p:pRg st="0" end="0"/>
                                            </p:txEl>
                                          </p:spTgt>
                                        </p:tgtEl>
                                      </p:cBhvr>
                                    </p:animEffect>
                                  </p:childTnLst>
                                </p:cTn>
                              </p:par>
                              <p:par>
                                <p:cTn id="70" presetID="14" presetClass="entr" presetSubtype="10" fill="hold" grpId="0" nodeType="withEffect">
                                  <p:stCondLst>
                                    <p:cond delay="0"/>
                                  </p:stCondLst>
                                  <p:childTnLst>
                                    <p:set>
                                      <p:cBhvr>
                                        <p:cTn id="71" dur="1" fill="hold">
                                          <p:stCondLst>
                                            <p:cond delay="0"/>
                                          </p:stCondLst>
                                        </p:cTn>
                                        <p:tgtEl>
                                          <p:spTgt spid="18">
                                            <p:txEl>
                                              <p:pRg st="0" end="0"/>
                                            </p:txEl>
                                          </p:spTgt>
                                        </p:tgtEl>
                                        <p:attrNameLst>
                                          <p:attrName>style.visibility</p:attrName>
                                        </p:attrNameLst>
                                      </p:cBhvr>
                                      <p:to>
                                        <p:strVal val="visible"/>
                                      </p:to>
                                    </p:set>
                                    <p:animEffect transition="in" filter="randombar(horizontal)">
                                      <p:cBhvr>
                                        <p:cTn id="72"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0" grpId="0" animBg="1"/>
      <p:bldP spid="11" grpId="0" animBg="1"/>
      <p:bldP spid="12" grpId="0" animBg="1"/>
      <p:bldP spid="13" grpId="0" animBg="1"/>
      <p:bldP spid="5" grpId="0"/>
      <p:bldP spid="19" grpId="0" animBg="1"/>
      <p:bldP spid="20" grpId="0" animBg="1"/>
      <p:bldP spid="21" grpId="0" animBg="1"/>
      <p:bldP spid="4" grpId="0"/>
      <p:bldP spid="16" grpId="0" build="p" animBg="1">
        <p:tmplLst>
          <p:tmpl>
            <p:tnLst>
              <p:par>
                <p:cTn presetID="14" presetClass="entr" presetSubtype="1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randombar(horizontal)">
                      <p:cBhvr>
                        <p:cTn dur="500"/>
                        <p:tgtEl>
                          <p:spTgt spid="16"/>
                        </p:tgtEl>
                      </p:cBhvr>
                    </p:animEffect>
                  </p:childTnLst>
                </p:cTn>
              </p:par>
            </p:tnLst>
          </p:tmpl>
          <p:tmpl lvl="1">
            <p:tnLst>
              <p:par>
                <p:cTn presetID="14" presetClass="entr" presetSubtype="1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randombar(horizontal)">
                      <p:cBhvr>
                        <p:cTn dur="500"/>
                        <p:tgtEl>
                          <p:spTgt spid="16"/>
                        </p:tgtEl>
                      </p:cBhvr>
                    </p:animEffect>
                  </p:childTnLst>
                </p:cTn>
              </p:par>
            </p:tnLst>
          </p:tmpl>
        </p:tmplLst>
      </p:bldP>
      <p:bldP spid="17" grpId="0" build="p" animBg="1">
        <p:tmplLst>
          <p:tmpl>
            <p:tnLst>
              <p:par>
                <p:cTn presetID="14" presetClass="entr" presetSubtype="1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randombar(horizontal)">
                      <p:cBhvr>
                        <p:cTn dur="500"/>
                        <p:tgtEl>
                          <p:spTgt spid="17"/>
                        </p:tgtEl>
                      </p:cBhvr>
                    </p:animEffect>
                  </p:childTnLst>
                </p:cTn>
              </p:par>
            </p:tnLst>
          </p:tmpl>
          <p:tmpl lvl="1">
            <p:tnLst>
              <p:par>
                <p:cTn presetID="14" presetClass="entr" presetSubtype="1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randombar(horizontal)">
                      <p:cBhvr>
                        <p:cTn dur="500"/>
                        <p:tgtEl>
                          <p:spTgt spid="17"/>
                        </p:tgtEl>
                      </p:cBhvr>
                    </p:animEffect>
                  </p:childTnLst>
                </p:cTn>
              </p:par>
            </p:tnLst>
          </p:tmpl>
        </p:tmplLst>
      </p:bldP>
      <p:bldP spid="18" grpId="0" build="p">
        <p:tmplLst>
          <p:tmpl lvl="1">
            <p:tnLst>
              <p:par>
                <p:cTn presetID="14" presetClass="entr" presetSubtype="10" fill="hold" nodeType="with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randombar(horizontal)">
                      <p:cBhvr>
                        <p:cTn dur="500"/>
                        <p:tgtEl>
                          <p:spTgt spid="18"/>
                        </p:tgtEl>
                      </p:cBhvr>
                    </p:animEffect>
                  </p:childTnLst>
                </p:cTn>
              </p:par>
            </p:tnLst>
          </p:tmpl>
        </p:tmplLst>
      </p:bldP>
      <p:bldP spid="22" grpId="0"/>
      <p:bldP spid="23" grpId="0" build="p">
        <p:tmplLst>
          <p:tmpl lvl="1">
            <p:tnLst>
              <p:par>
                <p:cTn presetID="10" presetClass="entr" presetSubtype="0" fill="hold" nodeType="withEffect">
                  <p:stCondLst>
                    <p:cond delay="25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P spid="24"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430EC-1446-4AEC-A66D-ECABDDD503C6}" type="datetimeFigureOut">
              <a:rPr lang="en-US" smtClean="0"/>
              <a:t>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8157B-6735-4DF9-9660-F74BCA52D388}" type="slidenum">
              <a:rPr lang="en-US" smtClean="0"/>
              <a:t>‹#›</a:t>
            </a:fld>
            <a:endParaRPr lang="en-US"/>
          </a:p>
        </p:txBody>
      </p:sp>
    </p:spTree>
    <p:extLst>
      <p:ext uri="{BB962C8B-B14F-4D97-AF65-F5344CB8AC3E}">
        <p14:creationId xmlns:p14="http://schemas.microsoft.com/office/powerpoint/2010/main" val="2423997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6430EC-1446-4AEC-A66D-ECABDDD503C6}" type="datetimeFigureOut">
              <a:rPr lang="en-US" smtClean="0"/>
              <a:t>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8157B-6735-4DF9-9660-F74BCA52D388}" type="slidenum">
              <a:rPr lang="en-US" smtClean="0"/>
              <a:t>‹#›</a:t>
            </a:fld>
            <a:endParaRPr lang="en-US"/>
          </a:p>
        </p:txBody>
      </p:sp>
    </p:spTree>
    <p:extLst>
      <p:ext uri="{BB962C8B-B14F-4D97-AF65-F5344CB8AC3E}">
        <p14:creationId xmlns:p14="http://schemas.microsoft.com/office/powerpoint/2010/main" val="602689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6430EC-1446-4AEC-A66D-ECABDDD503C6}" type="datetimeFigureOut">
              <a:rPr lang="en-US" smtClean="0"/>
              <a:t>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8157B-6735-4DF9-9660-F74BCA52D388}" type="slidenum">
              <a:rPr lang="en-US" smtClean="0"/>
              <a:t>‹#›</a:t>
            </a:fld>
            <a:endParaRPr lang="en-US"/>
          </a:p>
        </p:txBody>
      </p:sp>
    </p:spTree>
    <p:extLst>
      <p:ext uri="{BB962C8B-B14F-4D97-AF65-F5344CB8AC3E}">
        <p14:creationId xmlns:p14="http://schemas.microsoft.com/office/powerpoint/2010/main" val="595836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6430EC-1446-4AEC-A66D-ECABDDD503C6}" type="datetimeFigureOut">
              <a:rPr lang="en-US" smtClean="0"/>
              <a:t>12/7/2019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68157B-6735-4DF9-9660-F74BCA52D388}" type="slidenum">
              <a:rPr lang="en-US" smtClean="0"/>
              <a:t>‹#›</a:t>
            </a:fld>
            <a:endParaRPr lang="en-US"/>
          </a:p>
        </p:txBody>
      </p:sp>
    </p:spTree>
    <p:extLst>
      <p:ext uri="{BB962C8B-B14F-4D97-AF65-F5344CB8AC3E}">
        <p14:creationId xmlns:p14="http://schemas.microsoft.com/office/powerpoint/2010/main" val="1592728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6430EC-1446-4AEC-A66D-ECABDDD503C6}" type="datetimeFigureOut">
              <a:rPr lang="en-US" smtClean="0"/>
              <a:t>12/7/2019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68157B-6735-4DF9-9660-F74BCA52D388}" type="slidenum">
              <a:rPr lang="en-US" smtClean="0"/>
              <a:t>‹#›</a:t>
            </a:fld>
            <a:endParaRPr lang="en-US"/>
          </a:p>
        </p:txBody>
      </p:sp>
    </p:spTree>
    <p:extLst>
      <p:ext uri="{BB962C8B-B14F-4D97-AF65-F5344CB8AC3E}">
        <p14:creationId xmlns:p14="http://schemas.microsoft.com/office/powerpoint/2010/main" val="384667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430EC-1446-4AEC-A66D-ECABDDD503C6}" type="datetimeFigureOut">
              <a:rPr lang="en-US" smtClean="0"/>
              <a:t>12/7/2019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68157B-6735-4DF9-9660-F74BCA52D388}" type="slidenum">
              <a:rPr lang="en-US" smtClean="0"/>
              <a:t>‹#›</a:t>
            </a:fld>
            <a:endParaRPr lang="en-US"/>
          </a:p>
        </p:txBody>
      </p:sp>
    </p:spTree>
    <p:extLst>
      <p:ext uri="{BB962C8B-B14F-4D97-AF65-F5344CB8AC3E}">
        <p14:creationId xmlns:p14="http://schemas.microsoft.com/office/powerpoint/2010/main" val="3622314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430EC-1446-4AEC-A66D-ECABDDD503C6}" type="datetimeFigureOut">
              <a:rPr lang="en-US" smtClean="0"/>
              <a:t>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8157B-6735-4DF9-9660-F74BCA52D388}" type="slidenum">
              <a:rPr lang="en-US" smtClean="0"/>
              <a:t>‹#›</a:t>
            </a:fld>
            <a:endParaRPr lang="en-US"/>
          </a:p>
        </p:txBody>
      </p:sp>
    </p:spTree>
    <p:extLst>
      <p:ext uri="{BB962C8B-B14F-4D97-AF65-F5344CB8AC3E}">
        <p14:creationId xmlns:p14="http://schemas.microsoft.com/office/powerpoint/2010/main" val="750876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430EC-1446-4AEC-A66D-ECABDDD503C6}" type="datetimeFigureOut">
              <a:rPr lang="en-US" smtClean="0"/>
              <a:t>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8157B-6735-4DF9-9660-F74BCA52D388}" type="slidenum">
              <a:rPr lang="en-US" smtClean="0"/>
              <a:t>‹#›</a:t>
            </a:fld>
            <a:endParaRPr lang="en-US"/>
          </a:p>
        </p:txBody>
      </p:sp>
    </p:spTree>
    <p:extLst>
      <p:ext uri="{BB962C8B-B14F-4D97-AF65-F5344CB8AC3E}">
        <p14:creationId xmlns:p14="http://schemas.microsoft.com/office/powerpoint/2010/main" val="2656462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430EC-1446-4AEC-A66D-ECABDDD503C6}" type="datetimeFigureOut">
              <a:rPr lang="en-US" smtClean="0"/>
              <a:t>12/7/2019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68157B-6735-4DF9-9660-F74BCA52D388}" type="slidenum">
              <a:rPr lang="en-US" smtClean="0"/>
              <a:t>‹#›</a:t>
            </a:fld>
            <a:endParaRPr lang="en-US"/>
          </a:p>
        </p:txBody>
      </p:sp>
    </p:spTree>
    <p:extLst>
      <p:ext uri="{BB962C8B-B14F-4D97-AF65-F5344CB8AC3E}">
        <p14:creationId xmlns:p14="http://schemas.microsoft.com/office/powerpoint/2010/main" val="593691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www.google.co.id/url?q=http://www.elexmedia.co.id/forum/index.php?topic=21370.0&amp;sa=U&amp;ei=EzB5VLC0Jcu0uATO84H4Bg&amp;ved=0CC4Q9QEwDQ&amp;usg=AFQjCNE5XiIKlbrMtMR2k2U_fruwiVUGug" TargetMode="External"/><Relationship Id="rId7" Type="http://schemas.openxmlformats.org/officeDocument/2006/relationships/hyperlink" Target="http://www.google.co.id/url?q=http://pratama6987.blogspot.com/2009/01/konsep-dan-penerapan-asuransi-jiwa-unit.html&amp;sa=U&amp;ei=GzF5VK2bE4KvuQT93ILYCQ&amp;ved=0CCAQ9QEwBjgU&amp;usg=AFQjCNE1DxeTquxfM4A-IsyQuIgcO1toIQ"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hyperlink" Target="http://www.google.co.id/url?q=http://abdillah.blogdetik.com/2009/03/02/unit-link-syariah/&amp;sa=U&amp;ei=EzB5VLC0Jcu0uATO84H4Bg&amp;ved=0CBoQ9QEwAw&amp;usg=AFQjCNFbQwgYn2MgqIbzsAgPin8Cg61iHA" TargetMode="External"/><Relationship Id="rId10" Type="http://schemas.openxmlformats.org/officeDocument/2006/relationships/image" Target="../media/image7.jpeg"/><Relationship Id="rId4" Type="http://schemas.openxmlformats.org/officeDocument/2006/relationships/image" Target="../media/image4.jpeg"/><Relationship Id="rId9" Type="http://schemas.openxmlformats.org/officeDocument/2006/relationships/hyperlink" Target="http://www.google.co.id/url?q=http://www.bukukita.com/Ekonomi-dan-Manajemen/Bisnis-Investasi/115218-Untung-Ada-Unit-Link.html&amp;sa=U&amp;ei=aDJ5VLffG8qTuASJmoHgBw&amp;ved=0CDYQ9QEwEQ&amp;usg=AFQjCNG5tOZlpr3hSAmqlksKvoq7D4d_4g"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id/url?q=http://finance.detik.com/read/2011/10/01/154637/1734663/5/kesalahan-umum-dalam-membeli-asuransi-dan-unit-link&amp;sa=U&amp;ei=aDJ5VLffG8qTuASJmoHgBw&amp;ved=0CDIQ9QEwDw&amp;usg=AFQjCNGfgwRPXXM6EIpyxzP51eBxb-UTsA" TargetMode="External"/><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39" y="0"/>
            <a:ext cx="9064761" cy="6857999"/>
          </a:xfrm>
          <a:prstGeom prst="rect">
            <a:avLst/>
          </a:prstGeom>
        </p:spPr>
      </p:pic>
      <p:sp>
        <p:nvSpPr>
          <p:cNvPr id="8" name="Rectangle 3"/>
          <p:cNvSpPr txBox="1">
            <a:spLocks noChangeArrowheads="1"/>
          </p:cNvSpPr>
          <p:nvPr/>
        </p:nvSpPr>
        <p:spPr>
          <a:xfrm>
            <a:off x="658018" y="5486400"/>
            <a:ext cx="7827963" cy="685801"/>
          </a:xfrm>
          <a:prstGeom prst="rect">
            <a:avLst/>
          </a:prstGeom>
        </p:spPr>
        <p:txBody>
          <a:bodyPr vert="horz" lIns="0" rIns="18288">
            <a:normAutofit fontScale="92500" lnSpcReduction="20000"/>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id-ID" sz="4800" b="1" i="0" u="none" strike="noStrike" kern="1200" cap="none" spc="0" normalizeH="0" baseline="0" noProof="0" dirty="0" smtClean="0">
                <a:ln>
                  <a:noFill/>
                </a:ln>
                <a:effectLst/>
                <a:uLnTx/>
                <a:uFillTx/>
                <a:latin typeface="Algerian" pitchFamily="82" charset="0"/>
              </a:rPr>
              <a:t>Magister </a:t>
            </a:r>
            <a:r>
              <a:rPr kumimoji="0" lang="id-ID" sz="4800" b="1" i="0" u="none" strike="noStrike" kern="1200" cap="none" spc="0" normalizeH="0" baseline="0" noProof="0" dirty="0" smtClean="0">
                <a:ln>
                  <a:noFill/>
                </a:ln>
                <a:effectLst/>
                <a:uLnTx/>
                <a:uFillTx/>
                <a:latin typeface="Algerian" pitchFamily="82" charset="0"/>
              </a:rPr>
              <a:t>MANAJEMEN</a:t>
            </a:r>
            <a:endParaRPr kumimoji="0" lang="id-ID" sz="4800" b="1" i="0" u="none" strike="noStrike" kern="1200" cap="none" spc="0" normalizeH="0" baseline="0" noProof="0" dirty="0" smtClean="0">
              <a:ln>
                <a:noFill/>
              </a:ln>
              <a:effectLst/>
              <a:uLnTx/>
              <a:uFillTx/>
              <a:latin typeface="Algerian" pitchFamily="82" charset="0"/>
            </a:endParaRP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id-ID" sz="2400" b="1" i="0" u="none" strike="noStrike" kern="1200" cap="none" spc="0" normalizeH="0" baseline="0" noProof="0" dirty="0" smtClean="0">
              <a:ln>
                <a:noFill/>
              </a:ln>
              <a:solidFill>
                <a:srgbClr val="00B050"/>
              </a:solidFill>
              <a:effectLst/>
              <a:uLnTx/>
              <a:uFillTx/>
              <a:latin typeface="Algerian" pitchFamily="82" charset="0"/>
            </a:endParaRPr>
          </a:p>
        </p:txBody>
      </p:sp>
      <p:pic>
        <p:nvPicPr>
          <p:cNvPr id="9" name="Picture 2" descr="http://www.singaporestocks.com.sg/wp-content/uploads/2010/12/why-invest-in-stocks.jpg"/>
          <p:cNvPicPr>
            <a:picLocks noChangeAspect="1" noChangeArrowheads="1"/>
          </p:cNvPicPr>
          <p:nvPr/>
        </p:nvPicPr>
        <p:blipFill>
          <a:blip r:embed="rId3" cstate="print"/>
          <a:srcRect/>
          <a:stretch>
            <a:fillRect/>
          </a:stretch>
        </p:blipFill>
        <p:spPr bwMode="auto">
          <a:xfrm>
            <a:off x="63500" y="0"/>
            <a:ext cx="8903681" cy="5486400"/>
          </a:xfrm>
          <a:prstGeom prst="rect">
            <a:avLst/>
          </a:prstGeom>
          <a:noFill/>
        </p:spPr>
      </p:pic>
      <p:sp>
        <p:nvSpPr>
          <p:cNvPr id="10" name="Rectangle 9"/>
          <p:cNvSpPr/>
          <p:nvPr/>
        </p:nvSpPr>
        <p:spPr>
          <a:xfrm>
            <a:off x="914400" y="1295400"/>
            <a:ext cx="7239000" cy="156966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d-ID" sz="9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lgerian" pitchFamily="82" charset="0"/>
              </a:rPr>
              <a:t>Unit link</a:t>
            </a:r>
            <a:endParaRPr lang="en-US" sz="9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lgerian" pitchFamily="82" charset="0"/>
            </a:endParaRPr>
          </a:p>
        </p:txBody>
      </p:sp>
      <p:sp>
        <p:nvSpPr>
          <p:cNvPr id="11" name="Rectangle 2"/>
          <p:cNvSpPr txBox="1">
            <a:spLocks noChangeArrowheads="1"/>
          </p:cNvSpPr>
          <p:nvPr/>
        </p:nvSpPr>
        <p:spPr>
          <a:xfrm>
            <a:off x="256381" y="4267200"/>
            <a:ext cx="8229600" cy="1066800"/>
          </a:xfrm>
          <a:prstGeom prst="rect">
            <a:avLst/>
          </a:prstGeom>
          <a:ln>
            <a:noFill/>
          </a:ln>
        </p:spPr>
        <p:txBody>
          <a:bodyPr vert="horz" lIns="0" tIns="0" rIns="18288" bIns="0" anchor="b">
            <a:normAutofit fontScale="25000" lnSpcReduction="20000"/>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5400" b="0" i="0" u="none" strike="noStrike" kern="1200" cap="none" spc="0" normalizeH="0" baseline="0" noProof="0" dirty="0" smtClean="0">
                <a:ln>
                  <a:noFill/>
                </a:ln>
                <a:solidFill>
                  <a:srgbClr val="FFFF00"/>
                </a:solidFill>
                <a:effectLst>
                  <a:outerShdw blurRad="38100" dist="25400" dir="5400000" algn="tl" rotWithShape="0">
                    <a:srgbClr val="000000">
                      <a:alpha val="43000"/>
                    </a:srgbClr>
                  </a:outerShdw>
                </a:effectLst>
                <a:uLnTx/>
                <a:uFillTx/>
                <a:latin typeface="+mj-lt"/>
                <a:ea typeface="+mj-ea"/>
                <a:cs typeface="+mj-cs"/>
              </a:rPr>
              <a:t/>
            </a:r>
            <a:br>
              <a:rPr kumimoji="0" lang="id-ID" sz="5400" b="0" i="0" u="none" strike="noStrike" kern="1200" cap="none" spc="0" normalizeH="0" baseline="0" noProof="0" dirty="0" smtClean="0">
                <a:ln>
                  <a:noFill/>
                </a:ln>
                <a:solidFill>
                  <a:srgbClr val="FFFF00"/>
                </a:solidFill>
                <a:effectLst>
                  <a:outerShdw blurRad="38100" dist="25400" dir="5400000" algn="tl" rotWithShape="0">
                    <a:srgbClr val="000000">
                      <a:alpha val="43000"/>
                    </a:srgbClr>
                  </a:outerShdw>
                </a:effectLst>
                <a:uLnTx/>
                <a:uFillTx/>
                <a:latin typeface="+mj-lt"/>
                <a:ea typeface="+mj-ea"/>
                <a:cs typeface="+mj-cs"/>
              </a:rPr>
            </a:br>
            <a:r>
              <a:rPr kumimoji="0" lang="id-ID" sz="5400" b="0" i="0" u="none" strike="noStrike" kern="1200" cap="none" spc="0" normalizeH="0" baseline="0" noProof="0" dirty="0" smtClean="0">
                <a:ln>
                  <a:noFill/>
                </a:ln>
                <a:solidFill>
                  <a:srgbClr val="FFFF00"/>
                </a:solidFill>
                <a:effectLst>
                  <a:outerShdw blurRad="38100" dist="25400" dir="5400000" algn="tl" rotWithShape="0">
                    <a:srgbClr val="000000">
                      <a:alpha val="43000"/>
                    </a:srgbClr>
                  </a:outerShdw>
                </a:effectLst>
                <a:uLnTx/>
                <a:uFillTx/>
                <a:latin typeface="+mj-lt"/>
                <a:ea typeface="+mj-ea"/>
                <a:cs typeface="+mj-cs"/>
              </a:rPr>
              <a:t/>
            </a:r>
            <a:br>
              <a:rPr kumimoji="0" lang="id-ID" sz="5400" b="0" i="0" u="none" strike="noStrike" kern="1200" cap="none" spc="0" normalizeH="0" baseline="0" noProof="0" dirty="0" smtClean="0">
                <a:ln>
                  <a:noFill/>
                </a:ln>
                <a:solidFill>
                  <a:srgbClr val="FFFF00"/>
                </a:solidFill>
                <a:effectLst>
                  <a:outerShdw blurRad="38100" dist="25400" dir="5400000" algn="tl" rotWithShape="0">
                    <a:srgbClr val="000000">
                      <a:alpha val="43000"/>
                    </a:srgbClr>
                  </a:outerShdw>
                </a:effectLst>
                <a:uLnTx/>
                <a:uFillTx/>
                <a:latin typeface="+mj-lt"/>
                <a:ea typeface="+mj-ea"/>
                <a:cs typeface="+mj-cs"/>
              </a:rPr>
            </a:br>
            <a:r>
              <a:rPr kumimoji="0" lang="id-ID" sz="3200" b="0" i="0" u="none" strike="noStrike" kern="1200" cap="none" spc="0" normalizeH="0" baseline="0" noProof="0" dirty="0" smtClean="0">
                <a:ln>
                  <a:noFill/>
                </a:ln>
                <a:solidFill>
                  <a:srgbClr val="FFFF00"/>
                </a:solidFill>
                <a:effectLst>
                  <a:outerShdw blurRad="38100" dist="25400" dir="5400000" algn="tl" rotWithShape="0">
                    <a:srgbClr val="000000">
                      <a:alpha val="43000"/>
                    </a:srgbClr>
                  </a:outerShdw>
                </a:effectLst>
                <a:uLnTx/>
                <a:uFillTx/>
                <a:latin typeface="+mj-lt"/>
                <a:ea typeface="+mj-ea"/>
                <a:cs typeface="+mj-cs"/>
              </a:rPr>
              <a:t/>
            </a:r>
            <a:br>
              <a:rPr kumimoji="0" lang="id-ID" sz="3200" b="0" i="0" u="none" strike="noStrike" kern="1200" cap="none" spc="0" normalizeH="0" baseline="0" noProof="0" dirty="0" smtClean="0">
                <a:ln>
                  <a:noFill/>
                </a:ln>
                <a:solidFill>
                  <a:srgbClr val="FFFF00"/>
                </a:solidFill>
                <a:effectLst>
                  <a:outerShdw blurRad="38100" dist="25400" dir="5400000" algn="tl" rotWithShape="0">
                    <a:srgbClr val="000000">
                      <a:alpha val="43000"/>
                    </a:srgbClr>
                  </a:outerShdw>
                </a:effectLst>
                <a:uLnTx/>
                <a:uFillTx/>
                <a:latin typeface="+mj-lt"/>
                <a:ea typeface="+mj-ea"/>
                <a:cs typeface="+mj-cs"/>
              </a:rPr>
            </a:br>
            <a:r>
              <a:rPr kumimoji="0" lang="id-ID" sz="12600" b="1" i="0" u="none" strike="noStrike" kern="1200" cap="none" spc="0" normalizeH="0" baseline="0" noProof="0" dirty="0" smtClean="0">
                <a:ln>
                  <a:noFill/>
                </a:ln>
                <a:solidFill>
                  <a:schemeClr val="accent2">
                    <a:lumMod val="50000"/>
                  </a:schemeClr>
                </a:solidFill>
                <a:effectLst>
                  <a:outerShdw blurRad="38100" dist="25400" dir="5400000" algn="tl" rotWithShape="0">
                    <a:srgbClr val="000000">
                      <a:alpha val="43000"/>
                    </a:srgbClr>
                  </a:outerShdw>
                </a:effectLst>
                <a:uLnTx/>
                <a:uFillTx/>
                <a:latin typeface="Algerian" pitchFamily="82" charset="0"/>
                <a:ea typeface="+mj-ea"/>
                <a:cs typeface="+mj-cs"/>
              </a:rPr>
              <a:t/>
            </a:r>
            <a:br>
              <a:rPr kumimoji="0" lang="id-ID" sz="12600" b="1" i="0" u="none" strike="noStrike" kern="1200" cap="none" spc="0" normalizeH="0" baseline="0" noProof="0" dirty="0" smtClean="0">
                <a:ln>
                  <a:noFill/>
                </a:ln>
                <a:solidFill>
                  <a:schemeClr val="accent2">
                    <a:lumMod val="50000"/>
                  </a:schemeClr>
                </a:solidFill>
                <a:effectLst>
                  <a:outerShdw blurRad="38100" dist="25400" dir="5400000" algn="tl" rotWithShape="0">
                    <a:srgbClr val="000000">
                      <a:alpha val="43000"/>
                    </a:srgbClr>
                  </a:outerShdw>
                </a:effectLst>
                <a:uLnTx/>
                <a:uFillTx/>
                <a:latin typeface="Algerian" pitchFamily="82" charset="0"/>
                <a:ea typeface="+mj-ea"/>
                <a:cs typeface="+mj-cs"/>
              </a:rPr>
            </a:br>
            <a:r>
              <a:rPr kumimoji="0" lang="id-ID" sz="12600" b="1" i="0" u="none" strike="noStrike" kern="1200" cap="none" spc="0" normalizeH="0" baseline="0" noProof="0" dirty="0" smtClean="0">
                <a:ln>
                  <a:noFill/>
                </a:ln>
                <a:solidFill>
                  <a:schemeClr val="tx2">
                    <a:lumMod val="10000"/>
                  </a:schemeClr>
                </a:solidFill>
                <a:effectLst>
                  <a:outerShdw blurRad="38100" dist="25400" dir="5400000" algn="tl" rotWithShape="0">
                    <a:srgbClr val="000000">
                      <a:alpha val="43000"/>
                    </a:srgbClr>
                  </a:outerShdw>
                </a:effectLst>
                <a:uLnTx/>
                <a:uFillTx/>
                <a:latin typeface="Algerian" pitchFamily="82" charset="0"/>
                <a:ea typeface="+mj-ea"/>
                <a:cs typeface="+mj-cs"/>
              </a:rPr>
              <a:t/>
            </a:r>
            <a:br>
              <a:rPr kumimoji="0" lang="id-ID" sz="12600" b="1" i="0" u="none" strike="noStrike" kern="1200" cap="none" spc="0" normalizeH="0" baseline="0" noProof="0" dirty="0" smtClean="0">
                <a:ln>
                  <a:noFill/>
                </a:ln>
                <a:solidFill>
                  <a:schemeClr val="tx2">
                    <a:lumMod val="10000"/>
                  </a:schemeClr>
                </a:solidFill>
                <a:effectLst>
                  <a:outerShdw blurRad="38100" dist="25400" dir="5400000" algn="tl" rotWithShape="0">
                    <a:srgbClr val="000000">
                      <a:alpha val="43000"/>
                    </a:srgbClr>
                  </a:outerShdw>
                </a:effectLst>
                <a:uLnTx/>
                <a:uFillTx/>
                <a:latin typeface="Algerian" pitchFamily="82" charset="0"/>
                <a:ea typeface="+mj-ea"/>
                <a:cs typeface="+mj-cs"/>
              </a:rPr>
            </a:br>
            <a:r>
              <a:rPr kumimoji="0" lang="id-ID" sz="9600" b="1" i="0" u="none" strike="noStrike" kern="1200" cap="none" spc="0" normalizeH="0" baseline="0" noProof="0" dirty="0" smtClean="0">
                <a:ln>
                  <a:noFill/>
                </a:ln>
                <a:solidFill>
                  <a:srgbClr val="002060"/>
                </a:solidFill>
                <a:effectLst>
                  <a:outerShdw blurRad="38100" dist="25400" dir="5400000" algn="tl" rotWithShape="0">
                    <a:srgbClr val="000000">
                      <a:alpha val="43000"/>
                    </a:srgbClr>
                  </a:outerShdw>
                </a:effectLst>
                <a:uLnTx/>
                <a:uFillTx/>
                <a:latin typeface="Algerian" pitchFamily="82" charset="0"/>
                <a:ea typeface="+mj-ea"/>
                <a:cs typeface="+mj-cs"/>
              </a:rPr>
              <a:t>DR. HERMAN S. MBA</a:t>
            </a:r>
            <a:endParaRPr kumimoji="0" lang="en-US" sz="9600" b="1" i="0" u="none" strike="noStrike" kern="1200" cap="none" spc="0" normalizeH="0" baseline="0" noProof="0" dirty="0" smtClean="0">
              <a:ln>
                <a:noFill/>
              </a:ln>
              <a:solidFill>
                <a:srgbClr val="002060"/>
              </a:solidFill>
              <a:effectLst>
                <a:outerShdw blurRad="38100" dist="25400" dir="5400000" algn="tl" rotWithShape="0">
                  <a:srgbClr val="000000">
                    <a:alpha val="43000"/>
                  </a:srgbClr>
                </a:outerShdw>
              </a:effectLst>
              <a:uLnTx/>
              <a:uFillTx/>
              <a:latin typeface="Algerian" pitchFamily="82" charset="0"/>
              <a:ea typeface="+mj-ea"/>
              <a:cs typeface="+mj-cs"/>
            </a:endParaRPr>
          </a:p>
        </p:txBody>
      </p:sp>
    </p:spTree>
    <p:extLst>
      <p:ext uri="{BB962C8B-B14F-4D97-AF65-F5344CB8AC3E}">
        <p14:creationId xmlns:p14="http://schemas.microsoft.com/office/powerpoint/2010/main" val="4256314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39" y="0"/>
            <a:ext cx="9064761" cy="6857999"/>
          </a:xfrm>
          <a:prstGeom prst="rect">
            <a:avLst/>
          </a:prstGeom>
        </p:spPr>
      </p:pic>
      <p:sp>
        <p:nvSpPr>
          <p:cNvPr id="6" name="Title 1"/>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id-ID" sz="8000" smtClean="0">
                <a:latin typeface="Algerian" pitchFamily="82" charset="0"/>
              </a:rPr>
              <a:t>PREMI</a:t>
            </a:r>
            <a:endParaRPr lang="id-ID" sz="8000" dirty="0">
              <a:latin typeface="Algerian" pitchFamily="82"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813" y="1524000"/>
            <a:ext cx="8334375"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497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39" y="0"/>
            <a:ext cx="9064761" cy="6857999"/>
          </a:xfrm>
          <a:prstGeom prst="rect">
            <a:avLst/>
          </a:prstGeom>
        </p:spPr>
      </p:pic>
      <p:sp>
        <p:nvSpPr>
          <p:cNvPr id="3" name="Title 1"/>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sz="8000" smtClean="0">
                <a:latin typeface="Algerian" pitchFamily="82" charset="0"/>
              </a:rPr>
              <a:t>PREMI</a:t>
            </a:r>
            <a:endParaRPr lang="id-ID" sz="8000" dirty="0">
              <a:latin typeface="Algerian" pitchFamily="82"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763" y="1314450"/>
            <a:ext cx="8626475" cy="423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4977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741" y="-36225"/>
            <a:ext cx="9157741" cy="6857999"/>
          </a:xfrm>
          <a:prstGeom prst="rect">
            <a:avLst/>
          </a:prstGeom>
        </p:spPr>
      </p:pic>
      <p:sp>
        <p:nvSpPr>
          <p:cNvPr id="3" name="タイトル 7"/>
          <p:cNvSpPr txBox="1">
            <a:spLocks/>
          </p:cNvSpPr>
          <p:nvPr/>
        </p:nvSpPr>
        <p:spPr>
          <a:xfrm>
            <a:off x="940642" y="274639"/>
            <a:ext cx="6140427" cy="658083"/>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dirty="0" smtClean="0"/>
              <a:t>Cara Kerja Unit Link</a:t>
            </a:r>
            <a:endParaRPr lang="en-US" dirty="0">
              <a:solidFill>
                <a:schemeClr val="accent1"/>
              </a:solidFill>
            </a:endParaRPr>
          </a:p>
        </p:txBody>
      </p:sp>
      <p:sp>
        <p:nvSpPr>
          <p:cNvPr id="5" name="サブタイトル 8"/>
          <p:cNvSpPr>
            <a:spLocks noGrp="1"/>
          </p:cNvSpPr>
          <p:nvPr>
            <p:ph type="subTitle" idx="1"/>
          </p:nvPr>
        </p:nvSpPr>
        <p:spPr>
          <a:xfrm>
            <a:off x="1447834" y="754721"/>
            <a:ext cx="6140427" cy="356001"/>
          </a:xfrm>
        </p:spPr>
        <p:txBody>
          <a:bodyPr>
            <a:normAutofit fontScale="62500" lnSpcReduction="20000"/>
          </a:bodyPr>
          <a:lstStyle/>
          <a:p>
            <a:r>
              <a:rPr lang="id-ID" dirty="0"/>
              <a:t>Biaya yang harus dikeluarkan selain biaya akuisisi</a:t>
            </a:r>
            <a:endParaRPr lang="en-US" dirty="0"/>
          </a:p>
        </p:txBody>
      </p:sp>
      <p:sp>
        <p:nvSpPr>
          <p:cNvPr id="6" name="円/楕円 9"/>
          <p:cNvSpPr/>
          <p:nvPr/>
        </p:nvSpPr>
        <p:spPr>
          <a:xfrm>
            <a:off x="304800" y="1092030"/>
            <a:ext cx="775566" cy="115212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1088556"/>
            <a:r>
              <a:rPr lang="id-ID" sz="2133" dirty="0">
                <a:solidFill>
                  <a:prstClr val="white"/>
                </a:solidFill>
                <a:latin typeface="Aleo-Bold" pitchFamily="34" charset="0"/>
              </a:rPr>
              <a:t>1</a:t>
            </a:r>
            <a:endParaRPr lang="en-US" sz="2133" dirty="0">
              <a:solidFill>
                <a:prstClr val="white"/>
              </a:solidFill>
              <a:latin typeface="Aleo-Bold" pitchFamily="34" charset="0"/>
            </a:endParaRPr>
          </a:p>
        </p:txBody>
      </p:sp>
      <p:sp>
        <p:nvSpPr>
          <p:cNvPr id="7" name="円/楕円 10"/>
          <p:cNvSpPr/>
          <p:nvPr/>
        </p:nvSpPr>
        <p:spPr>
          <a:xfrm>
            <a:off x="2239175" y="1110269"/>
            <a:ext cx="775566" cy="11521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1088556"/>
            <a:r>
              <a:rPr lang="id-ID" sz="2133" dirty="0">
                <a:solidFill>
                  <a:prstClr val="white"/>
                </a:solidFill>
                <a:latin typeface="Aleo-Bold" pitchFamily="34" charset="0"/>
              </a:rPr>
              <a:t>2</a:t>
            </a:r>
            <a:endParaRPr lang="en-US" sz="2133" dirty="0">
              <a:solidFill>
                <a:prstClr val="white"/>
              </a:solidFill>
              <a:latin typeface="Aleo-Bold" pitchFamily="34" charset="0"/>
            </a:endParaRPr>
          </a:p>
        </p:txBody>
      </p:sp>
      <p:sp>
        <p:nvSpPr>
          <p:cNvPr id="8" name="円/楕円 11"/>
          <p:cNvSpPr/>
          <p:nvPr/>
        </p:nvSpPr>
        <p:spPr>
          <a:xfrm>
            <a:off x="7467600" y="1097128"/>
            <a:ext cx="775566" cy="115212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1088556"/>
            <a:r>
              <a:rPr lang="id-ID" sz="2133" dirty="0">
                <a:solidFill>
                  <a:prstClr val="white"/>
                </a:solidFill>
                <a:latin typeface="Aleo-Bold" pitchFamily="34" charset="0"/>
              </a:rPr>
              <a:t>5</a:t>
            </a:r>
            <a:endParaRPr lang="en-US" sz="2133" dirty="0">
              <a:solidFill>
                <a:prstClr val="white"/>
              </a:solidFill>
              <a:latin typeface="Aleo-Bold" pitchFamily="34" charset="0"/>
            </a:endParaRPr>
          </a:p>
        </p:txBody>
      </p:sp>
      <p:sp>
        <p:nvSpPr>
          <p:cNvPr id="9" name="円/楕円 12"/>
          <p:cNvSpPr/>
          <p:nvPr/>
        </p:nvSpPr>
        <p:spPr>
          <a:xfrm>
            <a:off x="5828334" y="1109510"/>
            <a:ext cx="775566" cy="115212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1088556"/>
            <a:r>
              <a:rPr lang="id-ID" sz="2133" dirty="0">
                <a:solidFill>
                  <a:prstClr val="white"/>
                </a:solidFill>
                <a:latin typeface="Aleo-Bold" pitchFamily="34" charset="0"/>
              </a:rPr>
              <a:t>4</a:t>
            </a:r>
            <a:endParaRPr lang="en-US" sz="2133" dirty="0">
              <a:solidFill>
                <a:prstClr val="white"/>
              </a:solidFill>
              <a:latin typeface="Aleo-Bold" pitchFamily="34" charset="0"/>
            </a:endParaRPr>
          </a:p>
        </p:txBody>
      </p:sp>
      <p:sp>
        <p:nvSpPr>
          <p:cNvPr id="10" name="円/楕円 13"/>
          <p:cNvSpPr/>
          <p:nvPr/>
        </p:nvSpPr>
        <p:spPr>
          <a:xfrm>
            <a:off x="4010855" y="1045720"/>
            <a:ext cx="775566" cy="1152128"/>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1088556"/>
            <a:r>
              <a:rPr lang="id-ID" sz="2133" dirty="0">
                <a:solidFill>
                  <a:prstClr val="white"/>
                </a:solidFill>
                <a:latin typeface="Aleo-Bold" pitchFamily="34" charset="0"/>
              </a:rPr>
              <a:t>3</a:t>
            </a:r>
            <a:endParaRPr lang="en-US" sz="2133" dirty="0">
              <a:solidFill>
                <a:prstClr val="white"/>
              </a:solidFill>
              <a:latin typeface="Aleo-Bold" pitchFamily="34" charset="0"/>
            </a:endParaRPr>
          </a:p>
        </p:txBody>
      </p:sp>
      <p:sp>
        <p:nvSpPr>
          <p:cNvPr id="11" name="テキスト ボックス 14"/>
          <p:cNvSpPr txBox="1"/>
          <p:nvPr/>
        </p:nvSpPr>
        <p:spPr>
          <a:xfrm>
            <a:off x="106401" y="2249256"/>
            <a:ext cx="1580689" cy="738664"/>
          </a:xfrm>
          <a:prstGeom prst="rect">
            <a:avLst/>
          </a:prstGeom>
          <a:noFill/>
        </p:spPr>
        <p:txBody>
          <a:bodyPr wrap="square" rtlCol="0" anchor="b">
            <a:spAutoFit/>
          </a:bodyPr>
          <a:lstStyle/>
          <a:p>
            <a:pPr defTabSz="1088556"/>
            <a:r>
              <a:rPr lang="id-ID" sz="1400" b="1" dirty="0">
                <a:solidFill>
                  <a:srgbClr val="3F3F3F"/>
                </a:solidFill>
              </a:rPr>
              <a:t>Biaya Pertanggungan Dasar</a:t>
            </a:r>
            <a:endParaRPr lang="en-US" sz="1400" dirty="0">
              <a:solidFill>
                <a:srgbClr val="3F3F3F"/>
              </a:solidFill>
            </a:endParaRPr>
          </a:p>
        </p:txBody>
      </p:sp>
      <p:sp>
        <p:nvSpPr>
          <p:cNvPr id="12" name="テキスト ボックス 15"/>
          <p:cNvSpPr txBox="1"/>
          <p:nvPr/>
        </p:nvSpPr>
        <p:spPr>
          <a:xfrm>
            <a:off x="3040" y="2951852"/>
            <a:ext cx="1701076" cy="2893100"/>
          </a:xfrm>
          <a:prstGeom prst="rect">
            <a:avLst/>
          </a:prstGeom>
          <a:noFill/>
        </p:spPr>
        <p:txBody>
          <a:bodyPr wrap="square" rtlCol="0">
            <a:spAutoFit/>
          </a:bodyPr>
          <a:lstStyle/>
          <a:p>
            <a:pPr defTabSz="1088556"/>
            <a:r>
              <a:rPr lang="id-ID" sz="1400" dirty="0">
                <a:solidFill>
                  <a:srgbClr val="3F3F3F"/>
                </a:solidFill>
              </a:rPr>
              <a:t>(Cost of Insurance – COI) yang dibayarkan berdasarkan nilai polis Anda. Biaya pertanggungan dasar dipotong setiap bulan. Semakin tinggi usia nasabah maka semakin tinggi biaya pertanggungan dasar</a:t>
            </a:r>
            <a:r>
              <a:rPr lang="id-ID" sz="1133" dirty="0">
                <a:solidFill>
                  <a:srgbClr val="3F3F3F"/>
                </a:solidFill>
              </a:rPr>
              <a:t>.</a:t>
            </a:r>
            <a:endParaRPr lang="en-US" sz="1133" dirty="0">
              <a:solidFill>
                <a:srgbClr val="3F3F3F"/>
              </a:solidFill>
            </a:endParaRPr>
          </a:p>
        </p:txBody>
      </p:sp>
      <p:sp>
        <p:nvSpPr>
          <p:cNvPr id="13" name="テキスト ボックス 18"/>
          <p:cNvSpPr txBox="1"/>
          <p:nvPr/>
        </p:nvSpPr>
        <p:spPr>
          <a:xfrm>
            <a:off x="1873945" y="2213188"/>
            <a:ext cx="1580689" cy="738664"/>
          </a:xfrm>
          <a:prstGeom prst="rect">
            <a:avLst/>
          </a:prstGeom>
          <a:noFill/>
        </p:spPr>
        <p:txBody>
          <a:bodyPr wrap="square" rtlCol="0" anchor="b">
            <a:spAutoFit/>
          </a:bodyPr>
          <a:lstStyle/>
          <a:p>
            <a:pPr defTabSz="1088556"/>
            <a:r>
              <a:rPr lang="id-ID" sz="1400" b="1" dirty="0"/>
              <a:t>Biaya Pertanggungan Tambahan</a:t>
            </a:r>
            <a:endParaRPr lang="en-US" sz="1400" dirty="0">
              <a:latin typeface="Montserrat-Bold"/>
            </a:endParaRPr>
          </a:p>
        </p:txBody>
      </p:sp>
      <p:sp>
        <p:nvSpPr>
          <p:cNvPr id="14" name="テキスト ボックス 19"/>
          <p:cNvSpPr txBox="1"/>
          <p:nvPr/>
        </p:nvSpPr>
        <p:spPr>
          <a:xfrm>
            <a:off x="1799282" y="2963174"/>
            <a:ext cx="1655352" cy="3323987"/>
          </a:xfrm>
          <a:prstGeom prst="rect">
            <a:avLst/>
          </a:prstGeom>
          <a:noFill/>
        </p:spPr>
        <p:txBody>
          <a:bodyPr wrap="square" rtlCol="0">
            <a:spAutoFit/>
          </a:bodyPr>
          <a:lstStyle/>
          <a:p>
            <a:pPr defTabSz="1088556"/>
            <a:r>
              <a:rPr lang="id-ID" sz="1400" dirty="0"/>
              <a:t>(Cost of Rider) yang dibayarkan dari nilai polis Anda. Biaya pertanggungan tambahan dipotong setiap bulan. Semakin banyak jenisnya dan semakin besar manfaat rider (Asuransi Tambahan) yang Anda ambil, maka semakin tinggi biaya yang dipotong.</a:t>
            </a:r>
            <a:endParaRPr lang="en-US" sz="1400" dirty="0"/>
          </a:p>
        </p:txBody>
      </p:sp>
      <p:sp>
        <p:nvSpPr>
          <p:cNvPr id="15" name="テキスト ボックス 21"/>
          <p:cNvSpPr txBox="1"/>
          <p:nvPr/>
        </p:nvSpPr>
        <p:spPr>
          <a:xfrm>
            <a:off x="3608293" y="2166878"/>
            <a:ext cx="1580689" cy="738664"/>
          </a:xfrm>
          <a:prstGeom prst="rect">
            <a:avLst/>
          </a:prstGeom>
          <a:noFill/>
        </p:spPr>
        <p:txBody>
          <a:bodyPr wrap="square" rtlCol="0" anchor="b">
            <a:spAutoFit/>
          </a:bodyPr>
          <a:lstStyle/>
          <a:p>
            <a:pPr defTabSz="1088556"/>
            <a:r>
              <a:rPr lang="fi-FI" sz="1400" b="1" dirty="0"/>
              <a:t>Biaya Perubahan Alokasi Dana Investasi</a:t>
            </a:r>
            <a:endParaRPr lang="en-US" sz="1400" dirty="0">
              <a:latin typeface="Montserrat-Bold"/>
            </a:endParaRPr>
          </a:p>
        </p:txBody>
      </p:sp>
      <p:sp>
        <p:nvSpPr>
          <p:cNvPr id="16" name="テキスト ボックス 27"/>
          <p:cNvSpPr txBox="1"/>
          <p:nvPr/>
        </p:nvSpPr>
        <p:spPr>
          <a:xfrm>
            <a:off x="5425773" y="2288369"/>
            <a:ext cx="1580689" cy="307777"/>
          </a:xfrm>
          <a:prstGeom prst="rect">
            <a:avLst/>
          </a:prstGeom>
          <a:noFill/>
        </p:spPr>
        <p:txBody>
          <a:bodyPr wrap="square" rtlCol="0" anchor="b">
            <a:spAutoFit/>
          </a:bodyPr>
          <a:lstStyle/>
          <a:p>
            <a:pPr defTabSz="1088556"/>
            <a:r>
              <a:rPr lang="id-ID" sz="1400" b="1" dirty="0"/>
              <a:t>Biaya Administrasi</a:t>
            </a:r>
            <a:endParaRPr lang="en-US" sz="1400" dirty="0">
              <a:latin typeface="Montserrat-Bold"/>
            </a:endParaRPr>
          </a:p>
        </p:txBody>
      </p:sp>
      <p:sp>
        <p:nvSpPr>
          <p:cNvPr id="17" name="テキスト ボックス 28"/>
          <p:cNvSpPr txBox="1"/>
          <p:nvPr/>
        </p:nvSpPr>
        <p:spPr>
          <a:xfrm>
            <a:off x="5425773" y="3046696"/>
            <a:ext cx="1474137" cy="738664"/>
          </a:xfrm>
          <a:prstGeom prst="rect">
            <a:avLst/>
          </a:prstGeom>
          <a:noFill/>
        </p:spPr>
        <p:txBody>
          <a:bodyPr wrap="square" rtlCol="0">
            <a:spAutoFit/>
          </a:bodyPr>
          <a:lstStyle/>
          <a:p>
            <a:pPr defTabSz="1088556"/>
            <a:r>
              <a:rPr lang="pt-BR" sz="1400" dirty="0"/>
              <a:t>dipotong dari nilai polis Anda setiap bulannya</a:t>
            </a:r>
            <a:endParaRPr lang="en-US" sz="1400" dirty="0"/>
          </a:p>
        </p:txBody>
      </p:sp>
      <p:sp>
        <p:nvSpPr>
          <p:cNvPr id="18" name="テキスト ボックス 30"/>
          <p:cNvSpPr txBox="1"/>
          <p:nvPr/>
        </p:nvSpPr>
        <p:spPr>
          <a:xfrm>
            <a:off x="7239000" y="2346654"/>
            <a:ext cx="1580689" cy="523220"/>
          </a:xfrm>
          <a:prstGeom prst="rect">
            <a:avLst/>
          </a:prstGeom>
          <a:noFill/>
        </p:spPr>
        <p:txBody>
          <a:bodyPr wrap="square" rtlCol="0" anchor="b">
            <a:spAutoFit/>
          </a:bodyPr>
          <a:lstStyle/>
          <a:p>
            <a:pPr defTabSz="1088556"/>
            <a:r>
              <a:rPr lang="id-ID" sz="1400" b="1" dirty="0"/>
              <a:t>Biaya Pengelolaan Dana</a:t>
            </a:r>
            <a:endParaRPr lang="en-US" sz="1400" dirty="0">
              <a:latin typeface="Montserrat-Bold"/>
            </a:endParaRPr>
          </a:p>
        </p:txBody>
      </p:sp>
      <p:sp>
        <p:nvSpPr>
          <p:cNvPr id="19" name="テキスト ボックス 31"/>
          <p:cNvSpPr txBox="1"/>
          <p:nvPr/>
        </p:nvSpPr>
        <p:spPr>
          <a:xfrm>
            <a:off x="7358044" y="3024788"/>
            <a:ext cx="1474137" cy="1815882"/>
          </a:xfrm>
          <a:prstGeom prst="rect">
            <a:avLst/>
          </a:prstGeom>
          <a:noFill/>
        </p:spPr>
        <p:txBody>
          <a:bodyPr wrap="square" rtlCol="0">
            <a:spAutoFit/>
          </a:bodyPr>
          <a:lstStyle/>
          <a:p>
            <a:pPr defTabSz="1088556"/>
            <a:r>
              <a:rPr lang="id-ID" sz="1400" dirty="0"/>
              <a:t>(Biaya Investasi) adalah biaya untuk </a:t>
            </a:r>
            <a:r>
              <a:rPr lang="id-ID" sz="1400" i="1" dirty="0"/>
              <a:t>fee</a:t>
            </a:r>
            <a:r>
              <a:rPr lang="id-ID" sz="1400" dirty="0"/>
              <a:t> pengelola dana nasabah (umumnya fee manager investasi).</a:t>
            </a:r>
            <a:endParaRPr lang="en-US" sz="1400" dirty="0"/>
          </a:p>
        </p:txBody>
      </p:sp>
      <p:sp>
        <p:nvSpPr>
          <p:cNvPr id="20" name="テキスト ボックス 32"/>
          <p:cNvSpPr txBox="1"/>
          <p:nvPr/>
        </p:nvSpPr>
        <p:spPr>
          <a:xfrm>
            <a:off x="3608293" y="2972700"/>
            <a:ext cx="1725707" cy="3108543"/>
          </a:xfrm>
          <a:prstGeom prst="rect">
            <a:avLst/>
          </a:prstGeom>
          <a:noFill/>
        </p:spPr>
        <p:txBody>
          <a:bodyPr wrap="square" rtlCol="0">
            <a:spAutoFit/>
          </a:bodyPr>
          <a:lstStyle/>
          <a:p>
            <a:pPr defTabSz="1088556"/>
            <a:r>
              <a:rPr lang="id-ID" sz="1400" dirty="0"/>
              <a:t>(Switching). Biaya ini dikenakan jika Anda melakukan perubahan jenis dana investasi. Contoh Pada saat awal Anda memilih investasi pada dana A kemudian seiring berjalannya waktu Anda mengganti jenis investasi menjadi dana B.</a:t>
            </a:r>
            <a:endParaRPr lang="en-US" sz="1400" dirty="0"/>
          </a:p>
        </p:txBody>
      </p:sp>
      <p:cxnSp>
        <p:nvCxnSpPr>
          <p:cNvPr id="21" name="Straight Connector 20"/>
          <p:cNvCxnSpPr/>
          <p:nvPr/>
        </p:nvCxnSpPr>
        <p:spPr>
          <a:xfrm flipV="1">
            <a:off x="1730986" y="1832049"/>
            <a:ext cx="0" cy="4111551"/>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3507599" y="1668094"/>
            <a:ext cx="0" cy="4275506"/>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5420061" y="1718828"/>
            <a:ext cx="5712" cy="4176858"/>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7081069" y="1603421"/>
            <a:ext cx="0" cy="4241531"/>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497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style.rotation</p:attrName>
                                        </p:attrNameLst>
                                      </p:cBhvr>
                                      <p:tavLst>
                                        <p:tav tm="0">
                                          <p:val>
                                            <p:fltVal val="360"/>
                                          </p:val>
                                        </p:tav>
                                        <p:tav tm="100000">
                                          <p:val>
                                            <p:fltVal val="0"/>
                                          </p:val>
                                        </p:tav>
                                      </p:tavLst>
                                    </p:anim>
                                    <p:animEffect transition="in" filter="fade">
                                      <p:cBhvr>
                                        <p:cTn id="10" dur="500"/>
                                        <p:tgtEl>
                                          <p:spTgt spid="6"/>
                                        </p:tgtEl>
                                      </p:cBhvr>
                                    </p:animEffect>
                                  </p:childTnLst>
                                </p:cTn>
                              </p:par>
                              <p:par>
                                <p:cTn id="11" presetID="2" presetClass="entr" presetSubtype="4"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400" fill="hold"/>
                                        <p:tgtEl>
                                          <p:spTgt spid="11"/>
                                        </p:tgtEl>
                                        <p:attrNameLst>
                                          <p:attrName>ppt_x</p:attrName>
                                        </p:attrNameLst>
                                      </p:cBhvr>
                                      <p:tavLst>
                                        <p:tav tm="0">
                                          <p:val>
                                            <p:strVal val="#ppt_x"/>
                                          </p:val>
                                        </p:tav>
                                        <p:tav tm="100000">
                                          <p:val>
                                            <p:strVal val="#ppt_x"/>
                                          </p:val>
                                        </p:tav>
                                      </p:tavLst>
                                    </p:anim>
                                    <p:anim calcmode="lin" valueType="num">
                                      <p:cBhvr additive="base">
                                        <p:cTn id="14" dur="400" fill="hold"/>
                                        <p:tgtEl>
                                          <p:spTgt spid="11"/>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20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400" fill="hold"/>
                                        <p:tgtEl>
                                          <p:spTgt spid="12"/>
                                        </p:tgtEl>
                                        <p:attrNameLst>
                                          <p:attrName>ppt_x</p:attrName>
                                        </p:attrNameLst>
                                      </p:cBhvr>
                                      <p:tavLst>
                                        <p:tav tm="0">
                                          <p:val>
                                            <p:strVal val="#ppt_x"/>
                                          </p:val>
                                        </p:tav>
                                        <p:tav tm="100000">
                                          <p:val>
                                            <p:strVal val="#ppt_x"/>
                                          </p:val>
                                        </p:tav>
                                      </p:tavLst>
                                    </p:anim>
                                    <p:anim calcmode="lin" valueType="num">
                                      <p:cBhvr additive="base">
                                        <p:cTn id="18" dur="400" fill="hold"/>
                                        <p:tgtEl>
                                          <p:spTgt spid="12"/>
                                        </p:tgtEl>
                                        <p:attrNameLst>
                                          <p:attrName>ppt_y</p:attrName>
                                        </p:attrNameLst>
                                      </p:cBhvr>
                                      <p:tavLst>
                                        <p:tav tm="0">
                                          <p:val>
                                            <p:strVal val="1+#ppt_h/2"/>
                                          </p:val>
                                        </p:tav>
                                        <p:tav tm="100000">
                                          <p:val>
                                            <p:strVal val="#ppt_y"/>
                                          </p:val>
                                        </p:tav>
                                      </p:tavLst>
                                    </p:anim>
                                  </p:childTnLst>
                                </p:cTn>
                              </p:par>
                            </p:childTnLst>
                          </p:cTn>
                        </p:par>
                        <p:par>
                          <p:cTn id="19" fill="hold">
                            <p:stCondLst>
                              <p:cond delay="600"/>
                            </p:stCondLst>
                            <p:childTnLst>
                              <p:par>
                                <p:cTn id="20" presetID="49" presetClass="entr" presetSubtype="0" decel="100000" fill="hold" grpId="0" nodeType="afterEffect">
                                  <p:stCondLst>
                                    <p:cond delay="50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 calcmode="lin" valueType="num">
                                      <p:cBhvr>
                                        <p:cTn id="24" dur="500" fill="hold"/>
                                        <p:tgtEl>
                                          <p:spTgt spid="7"/>
                                        </p:tgtEl>
                                        <p:attrNameLst>
                                          <p:attrName>style.rotation</p:attrName>
                                        </p:attrNameLst>
                                      </p:cBhvr>
                                      <p:tavLst>
                                        <p:tav tm="0">
                                          <p:val>
                                            <p:fltVal val="360"/>
                                          </p:val>
                                        </p:tav>
                                        <p:tav tm="100000">
                                          <p:val>
                                            <p:fltVal val="0"/>
                                          </p:val>
                                        </p:tav>
                                      </p:tavLst>
                                    </p:anim>
                                    <p:animEffect transition="in" filter="fade">
                                      <p:cBhvr>
                                        <p:cTn id="25" dur="500"/>
                                        <p:tgtEl>
                                          <p:spTgt spid="7"/>
                                        </p:tgtEl>
                                      </p:cBhvr>
                                    </p:animEffect>
                                  </p:childTnLst>
                                </p:cTn>
                              </p:par>
                              <p:par>
                                <p:cTn id="26" presetID="2" presetClass="entr" presetSubtype="4" fill="hold" grpId="0" nodeType="withEffect">
                                  <p:stCondLst>
                                    <p:cond delay="50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400" fill="hold"/>
                                        <p:tgtEl>
                                          <p:spTgt spid="13"/>
                                        </p:tgtEl>
                                        <p:attrNameLst>
                                          <p:attrName>ppt_x</p:attrName>
                                        </p:attrNameLst>
                                      </p:cBhvr>
                                      <p:tavLst>
                                        <p:tav tm="0">
                                          <p:val>
                                            <p:strVal val="#ppt_x"/>
                                          </p:val>
                                        </p:tav>
                                        <p:tav tm="100000">
                                          <p:val>
                                            <p:strVal val="#ppt_x"/>
                                          </p:val>
                                        </p:tav>
                                      </p:tavLst>
                                    </p:anim>
                                    <p:anim calcmode="lin" valueType="num">
                                      <p:cBhvr additive="base">
                                        <p:cTn id="29" dur="400" fill="hold"/>
                                        <p:tgtEl>
                                          <p:spTgt spid="13"/>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70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400" fill="hold"/>
                                        <p:tgtEl>
                                          <p:spTgt spid="14"/>
                                        </p:tgtEl>
                                        <p:attrNameLst>
                                          <p:attrName>ppt_x</p:attrName>
                                        </p:attrNameLst>
                                      </p:cBhvr>
                                      <p:tavLst>
                                        <p:tav tm="0">
                                          <p:val>
                                            <p:strVal val="#ppt_x"/>
                                          </p:val>
                                        </p:tav>
                                        <p:tav tm="100000">
                                          <p:val>
                                            <p:strVal val="#ppt_x"/>
                                          </p:val>
                                        </p:tav>
                                      </p:tavLst>
                                    </p:anim>
                                    <p:anim calcmode="lin" valueType="num">
                                      <p:cBhvr additive="base">
                                        <p:cTn id="33" dur="400" fill="hold"/>
                                        <p:tgtEl>
                                          <p:spTgt spid="14"/>
                                        </p:tgtEl>
                                        <p:attrNameLst>
                                          <p:attrName>ppt_y</p:attrName>
                                        </p:attrNameLst>
                                      </p:cBhvr>
                                      <p:tavLst>
                                        <p:tav tm="0">
                                          <p:val>
                                            <p:strVal val="1+#ppt_h/2"/>
                                          </p:val>
                                        </p:tav>
                                        <p:tav tm="100000">
                                          <p:val>
                                            <p:strVal val="#ppt_y"/>
                                          </p:val>
                                        </p:tav>
                                      </p:tavLst>
                                    </p:anim>
                                  </p:childTnLst>
                                </p:cTn>
                              </p:par>
                            </p:childTnLst>
                          </p:cTn>
                        </p:par>
                        <p:par>
                          <p:cTn id="34" fill="hold">
                            <p:stCondLst>
                              <p:cond delay="1700"/>
                            </p:stCondLst>
                            <p:childTnLst>
                              <p:par>
                                <p:cTn id="35" presetID="49" presetClass="entr" presetSubtype="0" decel="100000" fill="hold" grpId="0" nodeType="afterEffect">
                                  <p:stCondLst>
                                    <p:cond delay="50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anim calcmode="lin" valueType="num">
                                      <p:cBhvr>
                                        <p:cTn id="39" dur="500" fill="hold"/>
                                        <p:tgtEl>
                                          <p:spTgt spid="10"/>
                                        </p:tgtEl>
                                        <p:attrNameLst>
                                          <p:attrName>style.rotation</p:attrName>
                                        </p:attrNameLst>
                                      </p:cBhvr>
                                      <p:tavLst>
                                        <p:tav tm="0">
                                          <p:val>
                                            <p:fltVal val="360"/>
                                          </p:val>
                                        </p:tav>
                                        <p:tav tm="100000">
                                          <p:val>
                                            <p:fltVal val="0"/>
                                          </p:val>
                                        </p:tav>
                                      </p:tavLst>
                                    </p:anim>
                                    <p:animEffect transition="in" filter="fade">
                                      <p:cBhvr>
                                        <p:cTn id="40" dur="500"/>
                                        <p:tgtEl>
                                          <p:spTgt spid="10"/>
                                        </p:tgtEl>
                                      </p:cBhvr>
                                    </p:animEffect>
                                  </p:childTnLst>
                                </p:cTn>
                              </p:par>
                              <p:par>
                                <p:cTn id="41" presetID="2" presetClass="entr" presetSubtype="4" fill="hold" grpId="0" nodeType="withEffect">
                                  <p:stCondLst>
                                    <p:cond delay="50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400" fill="hold"/>
                                        <p:tgtEl>
                                          <p:spTgt spid="15"/>
                                        </p:tgtEl>
                                        <p:attrNameLst>
                                          <p:attrName>ppt_x</p:attrName>
                                        </p:attrNameLst>
                                      </p:cBhvr>
                                      <p:tavLst>
                                        <p:tav tm="0">
                                          <p:val>
                                            <p:strVal val="#ppt_x"/>
                                          </p:val>
                                        </p:tav>
                                        <p:tav tm="100000">
                                          <p:val>
                                            <p:strVal val="#ppt_x"/>
                                          </p:val>
                                        </p:tav>
                                      </p:tavLst>
                                    </p:anim>
                                    <p:anim calcmode="lin" valueType="num">
                                      <p:cBhvr additive="base">
                                        <p:cTn id="44" dur="400" fill="hold"/>
                                        <p:tgtEl>
                                          <p:spTgt spid="1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70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400" fill="hold"/>
                                        <p:tgtEl>
                                          <p:spTgt spid="20"/>
                                        </p:tgtEl>
                                        <p:attrNameLst>
                                          <p:attrName>ppt_x</p:attrName>
                                        </p:attrNameLst>
                                      </p:cBhvr>
                                      <p:tavLst>
                                        <p:tav tm="0">
                                          <p:val>
                                            <p:strVal val="#ppt_x"/>
                                          </p:val>
                                        </p:tav>
                                        <p:tav tm="100000">
                                          <p:val>
                                            <p:strVal val="#ppt_x"/>
                                          </p:val>
                                        </p:tav>
                                      </p:tavLst>
                                    </p:anim>
                                    <p:anim calcmode="lin" valueType="num">
                                      <p:cBhvr additive="base">
                                        <p:cTn id="48" dur="400" fill="hold"/>
                                        <p:tgtEl>
                                          <p:spTgt spid="20"/>
                                        </p:tgtEl>
                                        <p:attrNameLst>
                                          <p:attrName>ppt_y</p:attrName>
                                        </p:attrNameLst>
                                      </p:cBhvr>
                                      <p:tavLst>
                                        <p:tav tm="0">
                                          <p:val>
                                            <p:strVal val="1+#ppt_h/2"/>
                                          </p:val>
                                        </p:tav>
                                        <p:tav tm="100000">
                                          <p:val>
                                            <p:strVal val="#ppt_y"/>
                                          </p:val>
                                        </p:tav>
                                      </p:tavLst>
                                    </p:anim>
                                  </p:childTnLst>
                                </p:cTn>
                              </p:par>
                            </p:childTnLst>
                          </p:cTn>
                        </p:par>
                        <p:par>
                          <p:cTn id="49" fill="hold">
                            <p:stCondLst>
                              <p:cond delay="2800"/>
                            </p:stCondLst>
                            <p:childTnLst>
                              <p:par>
                                <p:cTn id="50" presetID="49" presetClass="entr" presetSubtype="0" decel="100000" fill="hold" grpId="0" nodeType="afterEffect">
                                  <p:stCondLst>
                                    <p:cond delay="500"/>
                                  </p:stCondLst>
                                  <p:childTnLst>
                                    <p:set>
                                      <p:cBhvr>
                                        <p:cTn id="51" dur="1" fill="hold">
                                          <p:stCondLst>
                                            <p:cond delay="0"/>
                                          </p:stCondLst>
                                        </p:cTn>
                                        <p:tgtEl>
                                          <p:spTgt spid="9"/>
                                        </p:tgtEl>
                                        <p:attrNameLst>
                                          <p:attrName>style.visibility</p:attrName>
                                        </p:attrNameLst>
                                      </p:cBhvr>
                                      <p:to>
                                        <p:strVal val="visible"/>
                                      </p:to>
                                    </p:set>
                                    <p:anim calcmode="lin" valueType="num">
                                      <p:cBhvr>
                                        <p:cTn id="52" dur="500" fill="hold"/>
                                        <p:tgtEl>
                                          <p:spTgt spid="9"/>
                                        </p:tgtEl>
                                        <p:attrNameLst>
                                          <p:attrName>ppt_w</p:attrName>
                                        </p:attrNameLst>
                                      </p:cBhvr>
                                      <p:tavLst>
                                        <p:tav tm="0">
                                          <p:val>
                                            <p:fltVal val="0"/>
                                          </p:val>
                                        </p:tav>
                                        <p:tav tm="100000">
                                          <p:val>
                                            <p:strVal val="#ppt_w"/>
                                          </p:val>
                                        </p:tav>
                                      </p:tavLst>
                                    </p:anim>
                                    <p:anim calcmode="lin" valueType="num">
                                      <p:cBhvr>
                                        <p:cTn id="53" dur="500" fill="hold"/>
                                        <p:tgtEl>
                                          <p:spTgt spid="9"/>
                                        </p:tgtEl>
                                        <p:attrNameLst>
                                          <p:attrName>ppt_h</p:attrName>
                                        </p:attrNameLst>
                                      </p:cBhvr>
                                      <p:tavLst>
                                        <p:tav tm="0">
                                          <p:val>
                                            <p:fltVal val="0"/>
                                          </p:val>
                                        </p:tav>
                                        <p:tav tm="100000">
                                          <p:val>
                                            <p:strVal val="#ppt_h"/>
                                          </p:val>
                                        </p:tav>
                                      </p:tavLst>
                                    </p:anim>
                                    <p:anim calcmode="lin" valueType="num">
                                      <p:cBhvr>
                                        <p:cTn id="54" dur="500" fill="hold"/>
                                        <p:tgtEl>
                                          <p:spTgt spid="9"/>
                                        </p:tgtEl>
                                        <p:attrNameLst>
                                          <p:attrName>style.rotation</p:attrName>
                                        </p:attrNameLst>
                                      </p:cBhvr>
                                      <p:tavLst>
                                        <p:tav tm="0">
                                          <p:val>
                                            <p:fltVal val="360"/>
                                          </p:val>
                                        </p:tav>
                                        <p:tav tm="100000">
                                          <p:val>
                                            <p:fltVal val="0"/>
                                          </p:val>
                                        </p:tav>
                                      </p:tavLst>
                                    </p:anim>
                                    <p:animEffect transition="in" filter="fade">
                                      <p:cBhvr>
                                        <p:cTn id="55" dur="500"/>
                                        <p:tgtEl>
                                          <p:spTgt spid="9"/>
                                        </p:tgtEl>
                                      </p:cBhvr>
                                    </p:animEffect>
                                  </p:childTnLst>
                                </p:cTn>
                              </p:par>
                              <p:par>
                                <p:cTn id="56" presetID="2" presetClass="entr" presetSubtype="4" fill="hold" grpId="0" nodeType="withEffect">
                                  <p:stCondLst>
                                    <p:cond delay="500"/>
                                  </p:stCondLst>
                                  <p:childTnLst>
                                    <p:set>
                                      <p:cBhvr>
                                        <p:cTn id="57" dur="1" fill="hold">
                                          <p:stCondLst>
                                            <p:cond delay="0"/>
                                          </p:stCondLst>
                                        </p:cTn>
                                        <p:tgtEl>
                                          <p:spTgt spid="16"/>
                                        </p:tgtEl>
                                        <p:attrNameLst>
                                          <p:attrName>style.visibility</p:attrName>
                                        </p:attrNameLst>
                                      </p:cBhvr>
                                      <p:to>
                                        <p:strVal val="visible"/>
                                      </p:to>
                                    </p:set>
                                    <p:anim calcmode="lin" valueType="num">
                                      <p:cBhvr additive="base">
                                        <p:cTn id="58" dur="400" fill="hold"/>
                                        <p:tgtEl>
                                          <p:spTgt spid="16"/>
                                        </p:tgtEl>
                                        <p:attrNameLst>
                                          <p:attrName>ppt_x</p:attrName>
                                        </p:attrNameLst>
                                      </p:cBhvr>
                                      <p:tavLst>
                                        <p:tav tm="0">
                                          <p:val>
                                            <p:strVal val="#ppt_x"/>
                                          </p:val>
                                        </p:tav>
                                        <p:tav tm="100000">
                                          <p:val>
                                            <p:strVal val="#ppt_x"/>
                                          </p:val>
                                        </p:tav>
                                      </p:tavLst>
                                    </p:anim>
                                    <p:anim calcmode="lin" valueType="num">
                                      <p:cBhvr additive="base">
                                        <p:cTn id="59" dur="400" fill="hold"/>
                                        <p:tgtEl>
                                          <p:spTgt spid="16"/>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700"/>
                                  </p:stCondLst>
                                  <p:childTnLst>
                                    <p:set>
                                      <p:cBhvr>
                                        <p:cTn id="61" dur="1" fill="hold">
                                          <p:stCondLst>
                                            <p:cond delay="0"/>
                                          </p:stCondLst>
                                        </p:cTn>
                                        <p:tgtEl>
                                          <p:spTgt spid="17"/>
                                        </p:tgtEl>
                                        <p:attrNameLst>
                                          <p:attrName>style.visibility</p:attrName>
                                        </p:attrNameLst>
                                      </p:cBhvr>
                                      <p:to>
                                        <p:strVal val="visible"/>
                                      </p:to>
                                    </p:set>
                                    <p:anim calcmode="lin" valueType="num">
                                      <p:cBhvr additive="base">
                                        <p:cTn id="62" dur="400" fill="hold"/>
                                        <p:tgtEl>
                                          <p:spTgt spid="17"/>
                                        </p:tgtEl>
                                        <p:attrNameLst>
                                          <p:attrName>ppt_x</p:attrName>
                                        </p:attrNameLst>
                                      </p:cBhvr>
                                      <p:tavLst>
                                        <p:tav tm="0">
                                          <p:val>
                                            <p:strVal val="#ppt_x"/>
                                          </p:val>
                                        </p:tav>
                                        <p:tav tm="100000">
                                          <p:val>
                                            <p:strVal val="#ppt_x"/>
                                          </p:val>
                                        </p:tav>
                                      </p:tavLst>
                                    </p:anim>
                                    <p:anim calcmode="lin" valueType="num">
                                      <p:cBhvr additive="base">
                                        <p:cTn id="63" dur="400" fill="hold"/>
                                        <p:tgtEl>
                                          <p:spTgt spid="17"/>
                                        </p:tgtEl>
                                        <p:attrNameLst>
                                          <p:attrName>ppt_y</p:attrName>
                                        </p:attrNameLst>
                                      </p:cBhvr>
                                      <p:tavLst>
                                        <p:tav tm="0">
                                          <p:val>
                                            <p:strVal val="1+#ppt_h/2"/>
                                          </p:val>
                                        </p:tav>
                                        <p:tav tm="100000">
                                          <p:val>
                                            <p:strVal val="#ppt_y"/>
                                          </p:val>
                                        </p:tav>
                                      </p:tavLst>
                                    </p:anim>
                                  </p:childTnLst>
                                </p:cTn>
                              </p:par>
                            </p:childTnLst>
                          </p:cTn>
                        </p:par>
                        <p:par>
                          <p:cTn id="64" fill="hold">
                            <p:stCondLst>
                              <p:cond delay="3900"/>
                            </p:stCondLst>
                            <p:childTnLst>
                              <p:par>
                                <p:cTn id="65" presetID="49" presetClass="entr" presetSubtype="0" decel="100000" fill="hold" grpId="0" nodeType="afterEffect">
                                  <p:stCondLst>
                                    <p:cond delay="500"/>
                                  </p:stCondLst>
                                  <p:childTnLst>
                                    <p:set>
                                      <p:cBhvr>
                                        <p:cTn id="66" dur="1" fill="hold">
                                          <p:stCondLst>
                                            <p:cond delay="0"/>
                                          </p:stCondLst>
                                        </p:cTn>
                                        <p:tgtEl>
                                          <p:spTgt spid="8"/>
                                        </p:tgtEl>
                                        <p:attrNameLst>
                                          <p:attrName>style.visibility</p:attrName>
                                        </p:attrNameLst>
                                      </p:cBhvr>
                                      <p:to>
                                        <p:strVal val="visible"/>
                                      </p:to>
                                    </p:set>
                                    <p:anim calcmode="lin" valueType="num">
                                      <p:cBhvr>
                                        <p:cTn id="67" dur="500" fill="hold"/>
                                        <p:tgtEl>
                                          <p:spTgt spid="8"/>
                                        </p:tgtEl>
                                        <p:attrNameLst>
                                          <p:attrName>ppt_w</p:attrName>
                                        </p:attrNameLst>
                                      </p:cBhvr>
                                      <p:tavLst>
                                        <p:tav tm="0">
                                          <p:val>
                                            <p:fltVal val="0"/>
                                          </p:val>
                                        </p:tav>
                                        <p:tav tm="100000">
                                          <p:val>
                                            <p:strVal val="#ppt_w"/>
                                          </p:val>
                                        </p:tav>
                                      </p:tavLst>
                                    </p:anim>
                                    <p:anim calcmode="lin" valueType="num">
                                      <p:cBhvr>
                                        <p:cTn id="68" dur="500" fill="hold"/>
                                        <p:tgtEl>
                                          <p:spTgt spid="8"/>
                                        </p:tgtEl>
                                        <p:attrNameLst>
                                          <p:attrName>ppt_h</p:attrName>
                                        </p:attrNameLst>
                                      </p:cBhvr>
                                      <p:tavLst>
                                        <p:tav tm="0">
                                          <p:val>
                                            <p:fltVal val="0"/>
                                          </p:val>
                                        </p:tav>
                                        <p:tav tm="100000">
                                          <p:val>
                                            <p:strVal val="#ppt_h"/>
                                          </p:val>
                                        </p:tav>
                                      </p:tavLst>
                                    </p:anim>
                                    <p:anim calcmode="lin" valueType="num">
                                      <p:cBhvr>
                                        <p:cTn id="69" dur="500" fill="hold"/>
                                        <p:tgtEl>
                                          <p:spTgt spid="8"/>
                                        </p:tgtEl>
                                        <p:attrNameLst>
                                          <p:attrName>style.rotation</p:attrName>
                                        </p:attrNameLst>
                                      </p:cBhvr>
                                      <p:tavLst>
                                        <p:tav tm="0">
                                          <p:val>
                                            <p:fltVal val="360"/>
                                          </p:val>
                                        </p:tav>
                                        <p:tav tm="100000">
                                          <p:val>
                                            <p:fltVal val="0"/>
                                          </p:val>
                                        </p:tav>
                                      </p:tavLst>
                                    </p:anim>
                                    <p:animEffect transition="in" filter="fade">
                                      <p:cBhvr>
                                        <p:cTn id="70" dur="500"/>
                                        <p:tgtEl>
                                          <p:spTgt spid="8"/>
                                        </p:tgtEl>
                                      </p:cBhvr>
                                    </p:animEffect>
                                  </p:childTnLst>
                                </p:cTn>
                              </p:par>
                              <p:par>
                                <p:cTn id="71" presetID="2" presetClass="entr" presetSubtype="4" fill="hold" grpId="0" nodeType="withEffect">
                                  <p:stCondLst>
                                    <p:cond delay="500"/>
                                  </p:stCondLst>
                                  <p:childTnLst>
                                    <p:set>
                                      <p:cBhvr>
                                        <p:cTn id="72" dur="1" fill="hold">
                                          <p:stCondLst>
                                            <p:cond delay="0"/>
                                          </p:stCondLst>
                                        </p:cTn>
                                        <p:tgtEl>
                                          <p:spTgt spid="18"/>
                                        </p:tgtEl>
                                        <p:attrNameLst>
                                          <p:attrName>style.visibility</p:attrName>
                                        </p:attrNameLst>
                                      </p:cBhvr>
                                      <p:to>
                                        <p:strVal val="visible"/>
                                      </p:to>
                                    </p:set>
                                    <p:anim calcmode="lin" valueType="num">
                                      <p:cBhvr additive="base">
                                        <p:cTn id="73" dur="400" fill="hold"/>
                                        <p:tgtEl>
                                          <p:spTgt spid="18"/>
                                        </p:tgtEl>
                                        <p:attrNameLst>
                                          <p:attrName>ppt_x</p:attrName>
                                        </p:attrNameLst>
                                      </p:cBhvr>
                                      <p:tavLst>
                                        <p:tav tm="0">
                                          <p:val>
                                            <p:strVal val="#ppt_x"/>
                                          </p:val>
                                        </p:tav>
                                        <p:tav tm="100000">
                                          <p:val>
                                            <p:strVal val="#ppt_x"/>
                                          </p:val>
                                        </p:tav>
                                      </p:tavLst>
                                    </p:anim>
                                    <p:anim calcmode="lin" valueType="num">
                                      <p:cBhvr additive="base">
                                        <p:cTn id="74" dur="400" fill="hold"/>
                                        <p:tgtEl>
                                          <p:spTgt spid="18"/>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700"/>
                                  </p:stCondLst>
                                  <p:childTnLst>
                                    <p:set>
                                      <p:cBhvr>
                                        <p:cTn id="76" dur="1" fill="hold">
                                          <p:stCondLst>
                                            <p:cond delay="0"/>
                                          </p:stCondLst>
                                        </p:cTn>
                                        <p:tgtEl>
                                          <p:spTgt spid="19"/>
                                        </p:tgtEl>
                                        <p:attrNameLst>
                                          <p:attrName>style.visibility</p:attrName>
                                        </p:attrNameLst>
                                      </p:cBhvr>
                                      <p:to>
                                        <p:strVal val="visible"/>
                                      </p:to>
                                    </p:set>
                                    <p:anim calcmode="lin" valueType="num">
                                      <p:cBhvr additive="base">
                                        <p:cTn id="77" dur="400" fill="hold"/>
                                        <p:tgtEl>
                                          <p:spTgt spid="19"/>
                                        </p:tgtEl>
                                        <p:attrNameLst>
                                          <p:attrName>ppt_x</p:attrName>
                                        </p:attrNameLst>
                                      </p:cBhvr>
                                      <p:tavLst>
                                        <p:tav tm="0">
                                          <p:val>
                                            <p:strVal val="#ppt_x"/>
                                          </p:val>
                                        </p:tav>
                                        <p:tav tm="100000">
                                          <p:val>
                                            <p:strVal val="#ppt_x"/>
                                          </p:val>
                                        </p:tav>
                                      </p:tavLst>
                                    </p:anim>
                                    <p:anim calcmode="lin" valueType="num">
                                      <p:cBhvr additive="base">
                                        <p:cTn id="78" dur="4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p:bldP spid="12" grpId="0"/>
      <p:bldP spid="13" grpId="0"/>
      <p:bldP spid="14" grpId="0"/>
      <p:bldP spid="15" grpId="0"/>
      <p:bldP spid="16" grpId="0"/>
      <p:bldP spid="17" grpId="0"/>
      <p:bldP spid="18" grpId="0"/>
      <p:bldP spid="19" grpId="0"/>
      <p:bldP spid="2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39" y="-1"/>
            <a:ext cx="9064761" cy="6857999"/>
          </a:xfrm>
          <a:prstGeom prst="rect">
            <a:avLst/>
          </a:prstGeom>
        </p:spPr>
      </p:pic>
      <p:sp>
        <p:nvSpPr>
          <p:cNvPr id="3" name="Title 1"/>
          <p:cNvSpPr txBox="1">
            <a:spLocks/>
          </p:cNvSpPr>
          <p:nvPr/>
        </p:nvSpPr>
        <p:spPr>
          <a:xfrm>
            <a:off x="457200" y="0"/>
            <a:ext cx="82296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smtClean="0"/>
              <a:t>BIAYA AKUISISI </a:t>
            </a:r>
            <a:r>
              <a:rPr lang="id-ID" sz="2000" smtClean="0"/>
              <a:t>(CONTOH - DARI BERBAGAI SUMBER)</a:t>
            </a:r>
            <a:endParaRPr lang="id-ID" dirty="0"/>
          </a:p>
        </p:txBody>
      </p:sp>
      <p:graphicFrame>
        <p:nvGraphicFramePr>
          <p:cNvPr id="5" name="Table 4"/>
          <p:cNvGraphicFramePr>
            <a:graphicFrameLocks noGrp="1"/>
          </p:cNvGraphicFramePr>
          <p:nvPr>
            <p:extLst>
              <p:ext uri="{D42A27DB-BD31-4B8C-83A1-F6EECF244321}">
                <p14:modId xmlns:p14="http://schemas.microsoft.com/office/powerpoint/2010/main" val="142586787"/>
              </p:ext>
            </p:extLst>
          </p:nvPr>
        </p:nvGraphicFramePr>
        <p:xfrm>
          <a:off x="533400" y="762000"/>
          <a:ext cx="8229602" cy="5486400"/>
        </p:xfrm>
        <a:graphic>
          <a:graphicData uri="http://schemas.openxmlformats.org/drawingml/2006/table">
            <a:tbl>
              <a:tblPr firstRow="1" bandRow="1">
                <a:tableStyleId>{5C22544A-7EE6-4342-B048-85BDC9FD1C3A}</a:tableStyleId>
              </a:tblPr>
              <a:tblGrid>
                <a:gridCol w="2819403"/>
                <a:gridCol w="914400"/>
                <a:gridCol w="914400"/>
                <a:gridCol w="914400"/>
                <a:gridCol w="914400"/>
                <a:gridCol w="914400"/>
                <a:gridCol w="838199"/>
              </a:tblGrid>
              <a:tr h="360680">
                <a:tc>
                  <a:txBody>
                    <a:bodyPr/>
                    <a:lstStyle/>
                    <a:p>
                      <a:r>
                        <a:rPr lang="id-ID" dirty="0" smtClean="0"/>
                        <a:t>NAMA UNIT LINK</a:t>
                      </a:r>
                      <a:endParaRPr lang="id-ID" dirty="0"/>
                    </a:p>
                  </a:txBody>
                  <a:tcPr/>
                </a:tc>
                <a:tc>
                  <a:txBody>
                    <a:bodyPr/>
                    <a:lstStyle/>
                    <a:p>
                      <a:pPr algn="ctr"/>
                      <a:r>
                        <a:rPr lang="id-ID" sz="1600" dirty="0" smtClean="0"/>
                        <a:t>Tahun 1</a:t>
                      </a:r>
                      <a:endParaRPr lang="id-ID" sz="1600" dirty="0"/>
                    </a:p>
                  </a:txBody>
                  <a:tcPr/>
                </a:tc>
                <a:tc>
                  <a:txBody>
                    <a:bodyPr/>
                    <a:lstStyle/>
                    <a:p>
                      <a:pPr algn="ctr"/>
                      <a:r>
                        <a:rPr lang="id-ID" sz="1600" dirty="0" smtClean="0"/>
                        <a:t>Tahun 2</a:t>
                      </a:r>
                      <a:endParaRPr lang="id-ID" sz="1600" dirty="0"/>
                    </a:p>
                  </a:txBody>
                  <a:tcPr/>
                </a:tc>
                <a:tc>
                  <a:txBody>
                    <a:bodyPr/>
                    <a:lstStyle/>
                    <a:p>
                      <a:pPr algn="ctr"/>
                      <a:r>
                        <a:rPr lang="id-ID" sz="1600" dirty="0" smtClean="0"/>
                        <a:t>Tahun 3</a:t>
                      </a:r>
                      <a:endParaRPr lang="id-ID" sz="1600" dirty="0"/>
                    </a:p>
                  </a:txBody>
                  <a:tcPr/>
                </a:tc>
                <a:tc>
                  <a:txBody>
                    <a:bodyPr/>
                    <a:lstStyle/>
                    <a:p>
                      <a:pPr algn="ctr"/>
                      <a:r>
                        <a:rPr lang="id-ID" sz="1600" dirty="0" smtClean="0"/>
                        <a:t>Tahun 4</a:t>
                      </a:r>
                      <a:endParaRPr lang="id-ID" sz="1600" dirty="0"/>
                    </a:p>
                  </a:txBody>
                  <a:tcPr/>
                </a:tc>
                <a:tc>
                  <a:txBody>
                    <a:bodyPr/>
                    <a:lstStyle/>
                    <a:p>
                      <a:pPr algn="ctr"/>
                      <a:r>
                        <a:rPr lang="id-ID" sz="1600" dirty="0" smtClean="0"/>
                        <a:t>Tahun 5</a:t>
                      </a:r>
                      <a:endParaRPr lang="id-ID" sz="1600" dirty="0"/>
                    </a:p>
                  </a:txBody>
                  <a:tcPr/>
                </a:tc>
                <a:tc>
                  <a:txBody>
                    <a:bodyPr/>
                    <a:lstStyle/>
                    <a:p>
                      <a:pPr algn="ctr"/>
                      <a:r>
                        <a:rPr lang="id-ID" sz="1600" dirty="0" smtClean="0"/>
                        <a:t>TOTAL</a:t>
                      </a:r>
                      <a:endParaRPr lang="id-ID" sz="1600" dirty="0"/>
                    </a:p>
                  </a:txBody>
                  <a:tcPr/>
                </a:tc>
              </a:tr>
              <a:tr h="360680">
                <a:tc>
                  <a:txBody>
                    <a:bodyPr/>
                    <a:lstStyle/>
                    <a:p>
                      <a:r>
                        <a:rPr lang="id-ID" sz="1600" dirty="0" smtClean="0"/>
                        <a:t>Car</a:t>
                      </a:r>
                      <a:r>
                        <a:rPr lang="id-ID" sz="1600" baseline="0" dirty="0" smtClean="0"/>
                        <a:t> Link Pro</a:t>
                      </a:r>
                      <a:endParaRPr lang="id-ID" sz="1600" dirty="0"/>
                    </a:p>
                  </a:txBody>
                  <a:tcPr/>
                </a:tc>
                <a:tc>
                  <a:txBody>
                    <a:bodyPr/>
                    <a:lstStyle/>
                    <a:p>
                      <a:pPr algn="ctr"/>
                      <a:r>
                        <a:rPr lang="id-ID" dirty="0" smtClean="0"/>
                        <a:t>60%</a:t>
                      </a:r>
                      <a:endParaRPr lang="id-ID" dirty="0"/>
                    </a:p>
                  </a:txBody>
                  <a:tcPr/>
                </a:tc>
                <a:tc>
                  <a:txBody>
                    <a:bodyPr/>
                    <a:lstStyle/>
                    <a:p>
                      <a:pPr algn="ctr"/>
                      <a:r>
                        <a:rPr lang="id-ID" dirty="0" smtClean="0"/>
                        <a:t>25%</a:t>
                      </a:r>
                      <a:endParaRPr lang="id-ID" dirty="0"/>
                    </a:p>
                  </a:txBody>
                  <a:tcPr/>
                </a:tc>
                <a:tc>
                  <a:txBody>
                    <a:bodyPr/>
                    <a:lstStyle/>
                    <a:p>
                      <a:pPr algn="ctr"/>
                      <a:r>
                        <a:rPr lang="id-ID" dirty="0" smtClean="0"/>
                        <a:t>10%</a:t>
                      </a:r>
                      <a:endParaRPr lang="id-ID" dirty="0"/>
                    </a:p>
                  </a:txBody>
                  <a:tcPr/>
                </a:tc>
                <a:tc>
                  <a:txBody>
                    <a:bodyPr/>
                    <a:lstStyle/>
                    <a:p>
                      <a:pPr algn="ctr"/>
                      <a:r>
                        <a:rPr lang="id-ID" dirty="0" smtClean="0"/>
                        <a:t>5%</a:t>
                      </a:r>
                      <a:endParaRPr lang="id-ID" dirty="0"/>
                    </a:p>
                  </a:txBody>
                  <a:tcPr/>
                </a:tc>
                <a:tc>
                  <a:txBody>
                    <a:bodyPr/>
                    <a:lstStyle/>
                    <a:p>
                      <a:pPr algn="ctr"/>
                      <a:r>
                        <a:rPr lang="id-ID" dirty="0" smtClean="0"/>
                        <a:t>5%</a:t>
                      </a:r>
                      <a:endParaRPr lang="id-ID" dirty="0"/>
                    </a:p>
                  </a:txBody>
                  <a:tcPr/>
                </a:tc>
                <a:tc>
                  <a:txBody>
                    <a:bodyPr/>
                    <a:lstStyle/>
                    <a:p>
                      <a:pPr algn="ctr"/>
                      <a:r>
                        <a:rPr lang="id-ID" dirty="0" smtClean="0"/>
                        <a:t>105%</a:t>
                      </a:r>
                      <a:endParaRPr lang="id-ID" dirty="0"/>
                    </a:p>
                  </a:txBody>
                  <a:tcPr/>
                </a:tc>
              </a:tr>
              <a:tr h="360680">
                <a:tc>
                  <a:txBody>
                    <a:bodyPr/>
                    <a:lstStyle/>
                    <a:p>
                      <a:r>
                        <a:rPr lang="id-ID" sz="1600" dirty="0" smtClean="0"/>
                        <a:t>Flexy Save</a:t>
                      </a:r>
                      <a:endParaRPr lang="id-ID" sz="1600" dirty="0"/>
                    </a:p>
                  </a:txBody>
                  <a:tcPr/>
                </a:tc>
                <a:tc>
                  <a:txBody>
                    <a:bodyPr/>
                    <a:lstStyle/>
                    <a:p>
                      <a:pPr algn="ctr"/>
                      <a:r>
                        <a:rPr lang="id-ID" dirty="0" smtClean="0"/>
                        <a:t>100%</a:t>
                      </a:r>
                      <a:endParaRPr lang="id-ID" dirty="0"/>
                    </a:p>
                  </a:txBody>
                  <a:tcPr/>
                </a:tc>
                <a:tc>
                  <a:txBody>
                    <a:bodyPr/>
                    <a:lstStyle/>
                    <a:p>
                      <a:pPr algn="ctr"/>
                      <a:r>
                        <a:rPr lang="id-ID" dirty="0" smtClean="0"/>
                        <a:t>30%</a:t>
                      </a:r>
                      <a:endParaRPr lang="id-ID" dirty="0"/>
                    </a:p>
                  </a:txBody>
                  <a:tcPr/>
                </a:tc>
                <a:tc>
                  <a:txBody>
                    <a:bodyPr/>
                    <a:lstStyle/>
                    <a:p>
                      <a:pPr algn="ctr"/>
                      <a:r>
                        <a:rPr lang="id-ID" dirty="0" smtClean="0"/>
                        <a:t>15%</a:t>
                      </a:r>
                      <a:endParaRPr lang="id-ID" dirty="0"/>
                    </a:p>
                  </a:txBody>
                  <a:tcPr/>
                </a:tc>
                <a:tc>
                  <a:txBody>
                    <a:bodyPr/>
                    <a:lstStyle/>
                    <a:p>
                      <a:pPr algn="ctr"/>
                      <a:r>
                        <a:rPr lang="id-ID" dirty="0" smtClean="0"/>
                        <a:t>0%</a:t>
                      </a:r>
                      <a:endParaRPr lang="id-ID" dirty="0"/>
                    </a:p>
                  </a:txBody>
                  <a:tcPr/>
                </a:tc>
                <a:tc>
                  <a:txBody>
                    <a:bodyPr/>
                    <a:lstStyle/>
                    <a:p>
                      <a:pPr algn="ctr"/>
                      <a:r>
                        <a:rPr lang="id-ID" dirty="0" smtClean="0"/>
                        <a:t>0%</a:t>
                      </a:r>
                      <a:endParaRPr lang="id-ID" dirty="0"/>
                    </a:p>
                  </a:txBody>
                  <a:tcPr/>
                </a:tc>
                <a:tc>
                  <a:txBody>
                    <a:bodyPr/>
                    <a:lstStyle/>
                    <a:p>
                      <a:pPr algn="ctr"/>
                      <a:r>
                        <a:rPr lang="id-ID" dirty="0" smtClean="0"/>
                        <a:t>150%</a:t>
                      </a:r>
                      <a:endParaRPr lang="id-ID" dirty="0"/>
                    </a:p>
                  </a:txBody>
                  <a:tcPr/>
                </a:tc>
              </a:tr>
              <a:tr h="360680">
                <a:tc>
                  <a:txBody>
                    <a:bodyPr/>
                    <a:lstStyle/>
                    <a:p>
                      <a:r>
                        <a:rPr lang="id-ID" sz="1600" dirty="0" smtClean="0"/>
                        <a:t>Mega Life Optima</a:t>
                      </a:r>
                      <a:endParaRPr lang="id-ID" sz="1600" dirty="0"/>
                    </a:p>
                  </a:txBody>
                  <a:tcPr/>
                </a:tc>
                <a:tc>
                  <a:txBody>
                    <a:bodyPr/>
                    <a:lstStyle/>
                    <a:p>
                      <a:pPr algn="ctr"/>
                      <a:r>
                        <a:rPr lang="id-ID" dirty="0" smtClean="0"/>
                        <a:t>100%</a:t>
                      </a:r>
                      <a:endParaRPr lang="id-ID" dirty="0"/>
                    </a:p>
                  </a:txBody>
                  <a:tcPr/>
                </a:tc>
                <a:tc>
                  <a:txBody>
                    <a:bodyPr/>
                    <a:lstStyle/>
                    <a:p>
                      <a:pPr algn="ctr"/>
                      <a:r>
                        <a:rPr lang="id-ID" dirty="0" smtClean="0"/>
                        <a:t>45%</a:t>
                      </a:r>
                      <a:endParaRPr lang="id-ID" dirty="0"/>
                    </a:p>
                  </a:txBody>
                  <a:tcPr/>
                </a:tc>
                <a:tc>
                  <a:txBody>
                    <a:bodyPr/>
                    <a:lstStyle/>
                    <a:p>
                      <a:pPr algn="ctr"/>
                      <a:r>
                        <a:rPr lang="id-ID" dirty="0" smtClean="0"/>
                        <a:t>5%</a:t>
                      </a:r>
                      <a:endParaRPr lang="id-ID" dirty="0"/>
                    </a:p>
                  </a:txBody>
                  <a:tcPr/>
                </a:tc>
                <a:tc>
                  <a:txBody>
                    <a:bodyPr/>
                    <a:lstStyle/>
                    <a:p>
                      <a:pPr algn="ctr"/>
                      <a:r>
                        <a:rPr lang="id-ID" dirty="0" smtClean="0"/>
                        <a:t>0%</a:t>
                      </a:r>
                      <a:endParaRPr lang="id-ID" dirty="0"/>
                    </a:p>
                  </a:txBody>
                  <a:tcPr/>
                </a:tc>
                <a:tc>
                  <a:txBody>
                    <a:bodyPr/>
                    <a:lstStyle/>
                    <a:p>
                      <a:pPr algn="ctr"/>
                      <a:r>
                        <a:rPr lang="id-ID" dirty="0" smtClean="0"/>
                        <a:t>0%</a:t>
                      </a:r>
                      <a:endParaRPr lang="id-ID" dirty="0"/>
                    </a:p>
                  </a:txBody>
                  <a:tcPr/>
                </a:tc>
                <a:tc>
                  <a:txBody>
                    <a:bodyPr/>
                    <a:lstStyle/>
                    <a:p>
                      <a:pPr algn="ctr"/>
                      <a:r>
                        <a:rPr lang="id-ID" dirty="0" smtClean="0"/>
                        <a:t>180%</a:t>
                      </a:r>
                      <a:endParaRPr lang="id-ID" dirty="0"/>
                    </a:p>
                  </a:txBody>
                  <a:tcPr/>
                </a:tc>
              </a:tr>
              <a:tr h="360680">
                <a:tc>
                  <a:txBody>
                    <a:bodyPr/>
                    <a:lstStyle/>
                    <a:p>
                      <a:r>
                        <a:rPr lang="id-ID" sz="1600" dirty="0" smtClean="0"/>
                        <a:t>Sinar Mas Eka Link</a:t>
                      </a:r>
                      <a:endParaRPr lang="id-ID" sz="1600" dirty="0"/>
                    </a:p>
                  </a:txBody>
                  <a:tcPr/>
                </a:tc>
                <a:tc>
                  <a:txBody>
                    <a:bodyPr/>
                    <a:lstStyle/>
                    <a:p>
                      <a:pPr algn="ctr"/>
                      <a:r>
                        <a:rPr lang="id-ID" dirty="0" smtClean="0"/>
                        <a:t>90%</a:t>
                      </a:r>
                      <a:endParaRPr lang="id-ID" dirty="0"/>
                    </a:p>
                  </a:txBody>
                  <a:tcPr/>
                </a:tc>
                <a:tc>
                  <a:txBody>
                    <a:bodyPr/>
                    <a:lstStyle/>
                    <a:p>
                      <a:pPr algn="ctr"/>
                      <a:r>
                        <a:rPr lang="id-ID" dirty="0" smtClean="0"/>
                        <a:t>45%</a:t>
                      </a:r>
                      <a:endParaRPr lang="id-ID" dirty="0"/>
                    </a:p>
                  </a:txBody>
                  <a:tcPr/>
                </a:tc>
                <a:tc>
                  <a:txBody>
                    <a:bodyPr/>
                    <a:lstStyle/>
                    <a:p>
                      <a:pPr algn="ctr"/>
                      <a:r>
                        <a:rPr lang="id-ID" dirty="0" smtClean="0"/>
                        <a:t>15%</a:t>
                      </a:r>
                      <a:endParaRPr lang="id-ID" dirty="0"/>
                    </a:p>
                  </a:txBody>
                  <a:tcPr/>
                </a:tc>
                <a:tc>
                  <a:txBody>
                    <a:bodyPr/>
                    <a:lstStyle/>
                    <a:p>
                      <a:pPr algn="ctr"/>
                      <a:r>
                        <a:rPr lang="id-ID" dirty="0" smtClean="0"/>
                        <a:t>15%</a:t>
                      </a:r>
                      <a:endParaRPr lang="id-ID" dirty="0"/>
                    </a:p>
                  </a:txBody>
                  <a:tcPr/>
                </a:tc>
                <a:tc>
                  <a:txBody>
                    <a:bodyPr/>
                    <a:lstStyle/>
                    <a:p>
                      <a:pPr algn="ctr"/>
                      <a:r>
                        <a:rPr lang="id-ID" dirty="0" smtClean="0"/>
                        <a:t>15%</a:t>
                      </a:r>
                      <a:endParaRPr lang="id-ID" dirty="0"/>
                    </a:p>
                  </a:txBody>
                  <a:tcPr/>
                </a:tc>
                <a:tc>
                  <a:txBody>
                    <a:bodyPr/>
                    <a:lstStyle/>
                    <a:p>
                      <a:pPr algn="ctr"/>
                      <a:r>
                        <a:rPr lang="id-ID" dirty="0" smtClean="0"/>
                        <a:t>195%</a:t>
                      </a:r>
                      <a:endParaRPr lang="id-ID" dirty="0"/>
                    </a:p>
                  </a:txBody>
                  <a:tcPr/>
                </a:tc>
              </a:tr>
              <a:tr h="360680">
                <a:tc>
                  <a:txBody>
                    <a:bodyPr/>
                    <a:lstStyle/>
                    <a:p>
                      <a:r>
                        <a:rPr lang="id-ID" sz="1600" dirty="0" smtClean="0"/>
                        <a:t>Comenwealth Life</a:t>
                      </a:r>
                      <a:endParaRPr lang="id-ID" sz="1600" dirty="0"/>
                    </a:p>
                  </a:txBody>
                  <a:tcPr/>
                </a:tc>
                <a:tc>
                  <a:txBody>
                    <a:bodyPr/>
                    <a:lstStyle/>
                    <a:p>
                      <a:pPr algn="ctr"/>
                      <a:r>
                        <a:rPr lang="id-ID" dirty="0" smtClean="0"/>
                        <a:t>100%</a:t>
                      </a:r>
                      <a:endParaRPr lang="id-ID" dirty="0"/>
                    </a:p>
                  </a:txBody>
                  <a:tcPr/>
                </a:tc>
                <a:tc>
                  <a:txBody>
                    <a:bodyPr/>
                    <a:lstStyle/>
                    <a:p>
                      <a:pPr algn="ctr"/>
                      <a:r>
                        <a:rPr lang="id-ID" dirty="0" smtClean="0"/>
                        <a:t>55%</a:t>
                      </a:r>
                      <a:endParaRPr lang="id-ID" dirty="0"/>
                    </a:p>
                  </a:txBody>
                  <a:tcPr/>
                </a:tc>
                <a:tc>
                  <a:txBody>
                    <a:bodyPr/>
                    <a:lstStyle/>
                    <a:p>
                      <a:pPr algn="ctr"/>
                      <a:r>
                        <a:rPr lang="id-ID" dirty="0" smtClean="0"/>
                        <a:t>20%</a:t>
                      </a:r>
                      <a:endParaRPr lang="id-ID" dirty="0"/>
                    </a:p>
                  </a:txBody>
                  <a:tcPr/>
                </a:tc>
                <a:tc>
                  <a:txBody>
                    <a:bodyPr/>
                    <a:lstStyle/>
                    <a:p>
                      <a:pPr algn="ctr"/>
                      <a:r>
                        <a:rPr lang="id-ID" dirty="0" smtClean="0"/>
                        <a:t>10%</a:t>
                      </a:r>
                      <a:endParaRPr lang="id-ID" dirty="0"/>
                    </a:p>
                  </a:txBody>
                  <a:tcPr/>
                </a:tc>
                <a:tc>
                  <a:txBody>
                    <a:bodyPr/>
                    <a:lstStyle/>
                    <a:p>
                      <a:pPr algn="ctr"/>
                      <a:r>
                        <a:rPr lang="id-ID" dirty="0" smtClean="0"/>
                        <a:t>10%</a:t>
                      </a:r>
                      <a:endParaRPr lang="id-ID" dirty="0"/>
                    </a:p>
                  </a:txBody>
                  <a:tcPr/>
                </a:tc>
                <a:tc>
                  <a:txBody>
                    <a:bodyPr/>
                    <a:lstStyle/>
                    <a:p>
                      <a:pPr algn="ctr"/>
                      <a:r>
                        <a:rPr lang="id-ID" dirty="0" smtClean="0"/>
                        <a:t>195%</a:t>
                      </a:r>
                      <a:endParaRPr lang="id-ID" dirty="0"/>
                    </a:p>
                  </a:txBody>
                  <a:tcPr/>
                </a:tc>
              </a:tr>
              <a:tr h="360680">
                <a:tc>
                  <a:txBody>
                    <a:bodyPr/>
                    <a:lstStyle/>
                    <a:p>
                      <a:r>
                        <a:rPr lang="id-ID" sz="1600" dirty="0" smtClean="0"/>
                        <a:t>BNI Spectra Link</a:t>
                      </a:r>
                      <a:endParaRPr lang="id-ID" sz="1600" dirty="0"/>
                    </a:p>
                  </a:txBody>
                  <a:tcPr/>
                </a:tc>
                <a:tc>
                  <a:txBody>
                    <a:bodyPr/>
                    <a:lstStyle/>
                    <a:p>
                      <a:pPr algn="ctr"/>
                      <a:r>
                        <a:rPr lang="id-ID" dirty="0" smtClean="0"/>
                        <a:t>100%</a:t>
                      </a:r>
                      <a:endParaRPr lang="id-ID" dirty="0"/>
                    </a:p>
                  </a:txBody>
                  <a:tcPr/>
                </a:tc>
                <a:tc>
                  <a:txBody>
                    <a:bodyPr/>
                    <a:lstStyle/>
                    <a:p>
                      <a:pPr algn="ctr"/>
                      <a:r>
                        <a:rPr lang="id-ID" dirty="0" smtClean="0"/>
                        <a:t>50%</a:t>
                      </a:r>
                      <a:endParaRPr lang="id-ID" dirty="0"/>
                    </a:p>
                  </a:txBody>
                  <a:tcPr/>
                </a:tc>
                <a:tc>
                  <a:txBody>
                    <a:bodyPr/>
                    <a:lstStyle/>
                    <a:p>
                      <a:pPr algn="ctr"/>
                      <a:r>
                        <a:rPr lang="id-ID" dirty="0" smtClean="0"/>
                        <a:t>30%</a:t>
                      </a:r>
                      <a:endParaRPr lang="id-ID" dirty="0"/>
                    </a:p>
                  </a:txBody>
                  <a:tcPr/>
                </a:tc>
                <a:tc>
                  <a:txBody>
                    <a:bodyPr/>
                    <a:lstStyle/>
                    <a:p>
                      <a:pPr algn="ctr"/>
                      <a:r>
                        <a:rPr lang="id-ID" dirty="0" smtClean="0"/>
                        <a:t>10%</a:t>
                      </a:r>
                      <a:endParaRPr lang="id-ID" dirty="0"/>
                    </a:p>
                  </a:txBody>
                  <a:tcPr/>
                </a:tc>
                <a:tc>
                  <a:txBody>
                    <a:bodyPr/>
                    <a:lstStyle/>
                    <a:p>
                      <a:pPr algn="ctr"/>
                      <a:r>
                        <a:rPr lang="id-ID" dirty="0" smtClean="0"/>
                        <a:t>5%</a:t>
                      </a:r>
                      <a:endParaRPr lang="id-ID" dirty="0"/>
                    </a:p>
                  </a:txBody>
                  <a:tcPr/>
                </a:tc>
                <a:tc>
                  <a:txBody>
                    <a:bodyPr/>
                    <a:lstStyle/>
                    <a:p>
                      <a:pPr algn="ctr"/>
                      <a:r>
                        <a:rPr lang="id-ID" dirty="0" smtClean="0"/>
                        <a:t>195%</a:t>
                      </a:r>
                      <a:endParaRPr lang="id-ID" dirty="0"/>
                    </a:p>
                  </a:txBody>
                  <a:tcPr/>
                </a:tc>
              </a:tr>
              <a:tr h="360680">
                <a:tc>
                  <a:txBody>
                    <a:bodyPr/>
                    <a:lstStyle/>
                    <a:p>
                      <a:r>
                        <a:rPr lang="id-ID" sz="1600" dirty="0" smtClean="0"/>
                        <a:t>BNI Life</a:t>
                      </a:r>
                      <a:r>
                        <a:rPr lang="id-ID" sz="1600" baseline="0" dirty="0" smtClean="0"/>
                        <a:t> Plan Multipro</a:t>
                      </a:r>
                      <a:endParaRPr lang="id-ID" sz="1600" dirty="0"/>
                    </a:p>
                  </a:txBody>
                  <a:tcPr/>
                </a:tc>
                <a:tc>
                  <a:txBody>
                    <a:bodyPr/>
                    <a:lstStyle/>
                    <a:p>
                      <a:pPr algn="ctr"/>
                      <a:r>
                        <a:rPr lang="id-ID" dirty="0" smtClean="0"/>
                        <a:t>75%</a:t>
                      </a:r>
                      <a:endParaRPr lang="id-ID" dirty="0"/>
                    </a:p>
                  </a:txBody>
                  <a:tcPr/>
                </a:tc>
                <a:tc>
                  <a:txBody>
                    <a:bodyPr/>
                    <a:lstStyle/>
                    <a:p>
                      <a:pPr algn="ctr"/>
                      <a:r>
                        <a:rPr lang="id-ID" dirty="0" smtClean="0"/>
                        <a:t>50%</a:t>
                      </a:r>
                      <a:endParaRPr lang="id-ID" dirty="0"/>
                    </a:p>
                  </a:txBody>
                  <a:tcPr/>
                </a:tc>
                <a:tc>
                  <a:txBody>
                    <a:bodyPr/>
                    <a:lstStyle/>
                    <a:p>
                      <a:pPr algn="ctr"/>
                      <a:r>
                        <a:rPr lang="id-ID" dirty="0" smtClean="0"/>
                        <a:t>25%</a:t>
                      </a:r>
                      <a:endParaRPr lang="id-ID" dirty="0"/>
                    </a:p>
                  </a:txBody>
                  <a:tcPr/>
                </a:tc>
                <a:tc>
                  <a:txBody>
                    <a:bodyPr/>
                    <a:lstStyle/>
                    <a:p>
                      <a:pPr algn="ctr"/>
                      <a:r>
                        <a:rPr lang="id-ID" dirty="0" smtClean="0"/>
                        <a:t>0%</a:t>
                      </a:r>
                      <a:endParaRPr lang="id-ID" dirty="0"/>
                    </a:p>
                  </a:txBody>
                  <a:tcPr/>
                </a:tc>
                <a:tc>
                  <a:txBody>
                    <a:bodyPr/>
                    <a:lstStyle/>
                    <a:p>
                      <a:pPr algn="ctr"/>
                      <a:r>
                        <a:rPr lang="id-ID" dirty="0" smtClean="0"/>
                        <a:t>0%</a:t>
                      </a:r>
                      <a:endParaRPr lang="id-ID" dirty="0"/>
                    </a:p>
                  </a:txBody>
                  <a:tcPr/>
                </a:tc>
                <a:tc>
                  <a:txBody>
                    <a:bodyPr/>
                    <a:lstStyle/>
                    <a:p>
                      <a:pPr algn="ctr"/>
                      <a:r>
                        <a:rPr lang="id-ID" dirty="0" smtClean="0"/>
                        <a:t>150%</a:t>
                      </a:r>
                      <a:endParaRPr lang="id-ID" dirty="0"/>
                    </a:p>
                  </a:txBody>
                  <a:tcPr/>
                </a:tc>
              </a:tr>
              <a:tr h="360680">
                <a:tc>
                  <a:txBody>
                    <a:bodyPr/>
                    <a:lstStyle/>
                    <a:p>
                      <a:r>
                        <a:rPr lang="id-ID" sz="1600" dirty="0" smtClean="0"/>
                        <a:t>AXA Maestro Link</a:t>
                      </a:r>
                      <a:endParaRPr lang="id-ID" sz="1600" dirty="0"/>
                    </a:p>
                  </a:txBody>
                  <a:tcPr/>
                </a:tc>
                <a:tc>
                  <a:txBody>
                    <a:bodyPr/>
                    <a:lstStyle/>
                    <a:p>
                      <a:pPr algn="ctr"/>
                      <a:r>
                        <a:rPr lang="id-ID" dirty="0" smtClean="0"/>
                        <a:t>100%</a:t>
                      </a:r>
                      <a:endParaRPr lang="id-ID" dirty="0"/>
                    </a:p>
                  </a:txBody>
                  <a:tcPr/>
                </a:tc>
                <a:tc>
                  <a:txBody>
                    <a:bodyPr/>
                    <a:lstStyle/>
                    <a:p>
                      <a:pPr algn="ctr"/>
                      <a:r>
                        <a:rPr lang="id-ID" dirty="0" smtClean="0"/>
                        <a:t>55%</a:t>
                      </a:r>
                      <a:endParaRPr lang="id-ID" dirty="0"/>
                    </a:p>
                  </a:txBody>
                  <a:tcPr/>
                </a:tc>
                <a:tc>
                  <a:txBody>
                    <a:bodyPr/>
                    <a:lstStyle/>
                    <a:p>
                      <a:pPr algn="ctr"/>
                      <a:r>
                        <a:rPr lang="id-ID" dirty="0" smtClean="0"/>
                        <a:t>20%</a:t>
                      </a:r>
                      <a:endParaRPr lang="id-ID" dirty="0"/>
                    </a:p>
                  </a:txBody>
                  <a:tcPr/>
                </a:tc>
                <a:tc>
                  <a:txBody>
                    <a:bodyPr/>
                    <a:lstStyle/>
                    <a:p>
                      <a:pPr algn="ctr"/>
                      <a:r>
                        <a:rPr lang="id-ID" dirty="0" smtClean="0"/>
                        <a:t>15%</a:t>
                      </a:r>
                      <a:endParaRPr lang="id-ID" dirty="0"/>
                    </a:p>
                  </a:txBody>
                  <a:tcPr/>
                </a:tc>
                <a:tc>
                  <a:txBody>
                    <a:bodyPr/>
                    <a:lstStyle/>
                    <a:p>
                      <a:pPr algn="ctr"/>
                      <a:r>
                        <a:rPr lang="id-ID" dirty="0" smtClean="0"/>
                        <a:t>10%</a:t>
                      </a:r>
                      <a:endParaRPr lang="id-ID" dirty="0"/>
                    </a:p>
                  </a:txBody>
                  <a:tcPr/>
                </a:tc>
                <a:tc>
                  <a:txBody>
                    <a:bodyPr/>
                    <a:lstStyle/>
                    <a:p>
                      <a:pPr algn="ctr"/>
                      <a:r>
                        <a:rPr lang="id-ID" dirty="0" smtClean="0"/>
                        <a:t>200%</a:t>
                      </a:r>
                      <a:endParaRPr lang="id-ID" dirty="0"/>
                    </a:p>
                  </a:txBody>
                  <a:tcPr/>
                </a:tc>
              </a:tr>
              <a:tr h="360680">
                <a:tc>
                  <a:txBody>
                    <a:bodyPr/>
                    <a:lstStyle/>
                    <a:p>
                      <a:r>
                        <a:rPr lang="id-ID" sz="1600" dirty="0" smtClean="0"/>
                        <a:t>Manulife Proinvest</a:t>
                      </a:r>
                      <a:endParaRPr lang="id-ID" sz="1600" dirty="0"/>
                    </a:p>
                  </a:txBody>
                  <a:tcPr/>
                </a:tc>
                <a:tc>
                  <a:txBody>
                    <a:bodyPr/>
                    <a:lstStyle/>
                    <a:p>
                      <a:pPr algn="ctr"/>
                      <a:r>
                        <a:rPr lang="id-ID" dirty="0" smtClean="0"/>
                        <a:t>70%</a:t>
                      </a:r>
                      <a:endParaRPr lang="id-ID" dirty="0"/>
                    </a:p>
                  </a:txBody>
                  <a:tcPr/>
                </a:tc>
                <a:tc>
                  <a:txBody>
                    <a:bodyPr/>
                    <a:lstStyle/>
                    <a:p>
                      <a:pPr algn="ctr"/>
                      <a:r>
                        <a:rPr lang="id-ID" dirty="0" smtClean="0"/>
                        <a:t>65%</a:t>
                      </a:r>
                      <a:endParaRPr lang="id-ID" dirty="0"/>
                    </a:p>
                  </a:txBody>
                  <a:tcPr/>
                </a:tc>
                <a:tc>
                  <a:txBody>
                    <a:bodyPr/>
                    <a:lstStyle/>
                    <a:p>
                      <a:pPr algn="ctr"/>
                      <a:r>
                        <a:rPr lang="id-ID" dirty="0" smtClean="0"/>
                        <a:t>55%</a:t>
                      </a:r>
                      <a:endParaRPr lang="id-ID" dirty="0"/>
                    </a:p>
                  </a:txBody>
                  <a:tcPr/>
                </a:tc>
                <a:tc>
                  <a:txBody>
                    <a:bodyPr/>
                    <a:lstStyle/>
                    <a:p>
                      <a:pPr algn="ctr"/>
                      <a:r>
                        <a:rPr lang="id-ID" dirty="0" smtClean="0"/>
                        <a:t>5%</a:t>
                      </a:r>
                      <a:endParaRPr lang="id-ID" dirty="0"/>
                    </a:p>
                  </a:txBody>
                  <a:tcPr/>
                </a:tc>
                <a:tc>
                  <a:txBody>
                    <a:bodyPr/>
                    <a:lstStyle/>
                    <a:p>
                      <a:pPr algn="ctr"/>
                      <a:r>
                        <a:rPr lang="id-ID" dirty="0" smtClean="0"/>
                        <a:t>5%</a:t>
                      </a:r>
                      <a:endParaRPr lang="id-ID" dirty="0"/>
                    </a:p>
                  </a:txBody>
                  <a:tcPr/>
                </a:tc>
                <a:tc>
                  <a:txBody>
                    <a:bodyPr/>
                    <a:lstStyle/>
                    <a:p>
                      <a:pPr algn="ctr"/>
                      <a:r>
                        <a:rPr lang="id-ID" dirty="0" smtClean="0"/>
                        <a:t>200%</a:t>
                      </a:r>
                      <a:endParaRPr lang="id-ID" dirty="0"/>
                    </a:p>
                  </a:txBody>
                  <a:tcPr/>
                </a:tc>
              </a:tr>
              <a:tr h="360680">
                <a:tc>
                  <a:txBody>
                    <a:bodyPr/>
                    <a:lstStyle/>
                    <a:p>
                      <a:r>
                        <a:rPr lang="id-ID" sz="1600" dirty="0" smtClean="0"/>
                        <a:t>Axa Mandiri Rencana Sejahtera</a:t>
                      </a:r>
                      <a:endParaRPr lang="id-ID" sz="1600" dirty="0"/>
                    </a:p>
                  </a:txBody>
                  <a:tcPr/>
                </a:tc>
                <a:tc>
                  <a:txBody>
                    <a:bodyPr/>
                    <a:lstStyle/>
                    <a:p>
                      <a:pPr algn="ctr"/>
                      <a:r>
                        <a:rPr lang="id-ID" dirty="0" smtClean="0"/>
                        <a:t>80%</a:t>
                      </a:r>
                      <a:endParaRPr lang="id-ID" dirty="0"/>
                    </a:p>
                  </a:txBody>
                  <a:tcPr/>
                </a:tc>
                <a:tc>
                  <a:txBody>
                    <a:bodyPr/>
                    <a:lstStyle/>
                    <a:p>
                      <a:pPr algn="ctr"/>
                      <a:r>
                        <a:rPr lang="id-ID" dirty="0" smtClean="0"/>
                        <a:t>60%</a:t>
                      </a:r>
                      <a:endParaRPr lang="id-ID" dirty="0"/>
                    </a:p>
                  </a:txBody>
                  <a:tcPr/>
                </a:tc>
                <a:tc>
                  <a:txBody>
                    <a:bodyPr/>
                    <a:lstStyle/>
                    <a:p>
                      <a:pPr algn="ctr"/>
                      <a:r>
                        <a:rPr lang="id-ID" dirty="0" smtClean="0"/>
                        <a:t>30%</a:t>
                      </a:r>
                      <a:endParaRPr lang="id-ID" dirty="0"/>
                    </a:p>
                  </a:txBody>
                  <a:tcPr/>
                </a:tc>
                <a:tc>
                  <a:txBody>
                    <a:bodyPr/>
                    <a:lstStyle/>
                    <a:p>
                      <a:pPr algn="ctr"/>
                      <a:r>
                        <a:rPr lang="id-ID" dirty="0" smtClean="0"/>
                        <a:t>20%</a:t>
                      </a:r>
                      <a:endParaRPr lang="id-ID" dirty="0"/>
                    </a:p>
                  </a:txBody>
                  <a:tcPr/>
                </a:tc>
                <a:tc>
                  <a:txBody>
                    <a:bodyPr/>
                    <a:lstStyle/>
                    <a:p>
                      <a:pPr algn="ctr"/>
                      <a:r>
                        <a:rPr lang="id-ID" dirty="0" smtClean="0"/>
                        <a:t>10%</a:t>
                      </a:r>
                      <a:endParaRPr lang="id-ID" dirty="0"/>
                    </a:p>
                  </a:txBody>
                  <a:tcPr/>
                </a:tc>
                <a:tc>
                  <a:txBody>
                    <a:bodyPr/>
                    <a:lstStyle/>
                    <a:p>
                      <a:pPr algn="ctr"/>
                      <a:r>
                        <a:rPr lang="id-ID" dirty="0" smtClean="0"/>
                        <a:t>200%</a:t>
                      </a:r>
                      <a:endParaRPr lang="id-ID" dirty="0"/>
                    </a:p>
                  </a:txBody>
                  <a:tcPr/>
                </a:tc>
              </a:tr>
              <a:tr h="360680">
                <a:tc>
                  <a:txBody>
                    <a:bodyPr/>
                    <a:lstStyle/>
                    <a:p>
                      <a:r>
                        <a:rPr lang="id-ID" sz="1600" dirty="0" smtClean="0"/>
                        <a:t>CIMB Cahaya Investa</a:t>
                      </a:r>
                      <a:endParaRPr lang="id-ID" sz="1600" dirty="0"/>
                    </a:p>
                  </a:txBody>
                  <a:tcPr/>
                </a:tc>
                <a:tc>
                  <a:txBody>
                    <a:bodyPr/>
                    <a:lstStyle/>
                    <a:p>
                      <a:pPr algn="ctr"/>
                      <a:r>
                        <a:rPr lang="id-ID" dirty="0" smtClean="0"/>
                        <a:t>100%</a:t>
                      </a:r>
                      <a:endParaRPr lang="id-ID" dirty="0"/>
                    </a:p>
                  </a:txBody>
                  <a:tcPr/>
                </a:tc>
                <a:tc>
                  <a:txBody>
                    <a:bodyPr/>
                    <a:lstStyle/>
                    <a:p>
                      <a:pPr algn="ctr"/>
                      <a:r>
                        <a:rPr lang="id-ID" dirty="0" smtClean="0"/>
                        <a:t>50%</a:t>
                      </a:r>
                      <a:endParaRPr lang="id-ID" dirty="0"/>
                    </a:p>
                  </a:txBody>
                  <a:tcPr/>
                </a:tc>
                <a:tc>
                  <a:txBody>
                    <a:bodyPr/>
                    <a:lstStyle/>
                    <a:p>
                      <a:pPr algn="ctr"/>
                      <a:r>
                        <a:rPr lang="id-ID" dirty="0" smtClean="0"/>
                        <a:t>30%</a:t>
                      </a:r>
                      <a:endParaRPr lang="id-ID" dirty="0"/>
                    </a:p>
                  </a:txBody>
                  <a:tcPr/>
                </a:tc>
                <a:tc>
                  <a:txBody>
                    <a:bodyPr/>
                    <a:lstStyle/>
                    <a:p>
                      <a:pPr algn="ctr"/>
                      <a:r>
                        <a:rPr lang="id-ID" dirty="0" smtClean="0"/>
                        <a:t>10%</a:t>
                      </a:r>
                      <a:endParaRPr lang="id-ID" dirty="0"/>
                    </a:p>
                  </a:txBody>
                  <a:tcPr/>
                </a:tc>
                <a:tc>
                  <a:txBody>
                    <a:bodyPr/>
                    <a:lstStyle/>
                    <a:p>
                      <a:pPr algn="ctr"/>
                      <a:r>
                        <a:rPr lang="id-ID" dirty="0" smtClean="0"/>
                        <a:t>10%</a:t>
                      </a:r>
                      <a:endParaRPr lang="id-ID" dirty="0"/>
                    </a:p>
                  </a:txBody>
                  <a:tcPr/>
                </a:tc>
                <a:tc>
                  <a:txBody>
                    <a:bodyPr/>
                    <a:lstStyle/>
                    <a:p>
                      <a:pPr algn="ctr"/>
                      <a:r>
                        <a:rPr lang="id-ID" dirty="0" smtClean="0"/>
                        <a:t>200%</a:t>
                      </a:r>
                      <a:endParaRPr lang="id-ID" dirty="0"/>
                    </a:p>
                  </a:txBody>
                  <a:tcPr/>
                </a:tc>
              </a:tr>
              <a:tr h="360680">
                <a:tc>
                  <a:txBody>
                    <a:bodyPr/>
                    <a:lstStyle/>
                    <a:p>
                      <a:r>
                        <a:rPr lang="id-ID" sz="1600" dirty="0" smtClean="0"/>
                        <a:t>Prodential Pru Link</a:t>
                      </a:r>
                      <a:endParaRPr lang="id-ID" sz="1600" dirty="0"/>
                    </a:p>
                  </a:txBody>
                  <a:tcPr/>
                </a:tc>
                <a:tc>
                  <a:txBody>
                    <a:bodyPr/>
                    <a:lstStyle/>
                    <a:p>
                      <a:pPr algn="ctr"/>
                      <a:r>
                        <a:rPr lang="id-ID" dirty="0" smtClean="0"/>
                        <a:t>100%</a:t>
                      </a:r>
                      <a:endParaRPr lang="id-ID" dirty="0"/>
                    </a:p>
                  </a:txBody>
                  <a:tcPr/>
                </a:tc>
                <a:tc>
                  <a:txBody>
                    <a:bodyPr/>
                    <a:lstStyle/>
                    <a:p>
                      <a:pPr algn="ctr"/>
                      <a:r>
                        <a:rPr lang="id-ID" dirty="0" smtClean="0"/>
                        <a:t>60%</a:t>
                      </a:r>
                      <a:endParaRPr lang="id-ID" dirty="0"/>
                    </a:p>
                  </a:txBody>
                  <a:tcPr/>
                </a:tc>
                <a:tc>
                  <a:txBody>
                    <a:bodyPr/>
                    <a:lstStyle/>
                    <a:p>
                      <a:pPr algn="ctr"/>
                      <a:r>
                        <a:rPr lang="id-ID" dirty="0" smtClean="0"/>
                        <a:t>15%</a:t>
                      </a:r>
                      <a:endParaRPr lang="id-ID" dirty="0"/>
                    </a:p>
                  </a:txBody>
                  <a:tcPr/>
                </a:tc>
                <a:tc>
                  <a:txBody>
                    <a:bodyPr/>
                    <a:lstStyle/>
                    <a:p>
                      <a:pPr algn="ctr"/>
                      <a:r>
                        <a:rPr lang="id-ID" dirty="0" smtClean="0"/>
                        <a:t>15%</a:t>
                      </a:r>
                      <a:endParaRPr lang="id-ID" dirty="0"/>
                    </a:p>
                  </a:txBody>
                  <a:tcPr/>
                </a:tc>
                <a:tc>
                  <a:txBody>
                    <a:bodyPr/>
                    <a:lstStyle/>
                    <a:p>
                      <a:pPr algn="ctr"/>
                      <a:r>
                        <a:rPr lang="id-ID" dirty="0" smtClean="0"/>
                        <a:t>15%</a:t>
                      </a:r>
                      <a:endParaRPr lang="id-ID" dirty="0"/>
                    </a:p>
                  </a:txBody>
                  <a:tcPr/>
                </a:tc>
                <a:tc>
                  <a:txBody>
                    <a:bodyPr/>
                    <a:lstStyle/>
                    <a:p>
                      <a:pPr algn="ctr"/>
                      <a:r>
                        <a:rPr lang="id-ID" dirty="0" smtClean="0"/>
                        <a:t>205%</a:t>
                      </a:r>
                      <a:endParaRPr lang="id-ID" dirty="0"/>
                    </a:p>
                  </a:txBody>
                  <a:tcPr/>
                </a:tc>
              </a:tr>
              <a:tr h="360680">
                <a:tc>
                  <a:txBody>
                    <a:bodyPr/>
                    <a:lstStyle/>
                    <a:p>
                      <a:r>
                        <a:rPr lang="id-ID" sz="1600" dirty="0" smtClean="0"/>
                        <a:t>AIA Financial Solution</a:t>
                      </a:r>
                      <a:endParaRPr lang="id-ID" sz="1600" dirty="0"/>
                    </a:p>
                  </a:txBody>
                  <a:tcPr/>
                </a:tc>
                <a:tc>
                  <a:txBody>
                    <a:bodyPr/>
                    <a:lstStyle/>
                    <a:p>
                      <a:pPr algn="ctr"/>
                      <a:r>
                        <a:rPr lang="id-ID" dirty="0" smtClean="0"/>
                        <a:t>100%</a:t>
                      </a:r>
                      <a:endParaRPr lang="id-ID" dirty="0"/>
                    </a:p>
                  </a:txBody>
                  <a:tcPr/>
                </a:tc>
                <a:tc>
                  <a:txBody>
                    <a:bodyPr/>
                    <a:lstStyle/>
                    <a:p>
                      <a:pPr algn="ctr"/>
                      <a:r>
                        <a:rPr lang="id-ID" dirty="0" smtClean="0"/>
                        <a:t>70%</a:t>
                      </a:r>
                      <a:endParaRPr lang="id-ID" dirty="0"/>
                    </a:p>
                  </a:txBody>
                  <a:tcPr/>
                </a:tc>
                <a:tc>
                  <a:txBody>
                    <a:bodyPr/>
                    <a:lstStyle/>
                    <a:p>
                      <a:pPr algn="ctr"/>
                      <a:r>
                        <a:rPr lang="id-ID" dirty="0" smtClean="0"/>
                        <a:t>60%</a:t>
                      </a:r>
                      <a:endParaRPr lang="id-ID" dirty="0"/>
                    </a:p>
                  </a:txBody>
                  <a:tcPr/>
                </a:tc>
                <a:tc>
                  <a:txBody>
                    <a:bodyPr/>
                    <a:lstStyle/>
                    <a:p>
                      <a:pPr algn="ctr"/>
                      <a:r>
                        <a:rPr lang="id-ID" dirty="0" smtClean="0"/>
                        <a:t>0%</a:t>
                      </a:r>
                      <a:endParaRPr lang="id-ID" dirty="0"/>
                    </a:p>
                  </a:txBody>
                  <a:tcPr/>
                </a:tc>
                <a:tc>
                  <a:txBody>
                    <a:bodyPr/>
                    <a:lstStyle/>
                    <a:p>
                      <a:pPr algn="ctr"/>
                      <a:r>
                        <a:rPr lang="id-ID" dirty="0" smtClean="0"/>
                        <a:t>0%</a:t>
                      </a:r>
                      <a:endParaRPr lang="id-ID" dirty="0"/>
                    </a:p>
                  </a:txBody>
                  <a:tcPr/>
                </a:tc>
                <a:tc>
                  <a:txBody>
                    <a:bodyPr/>
                    <a:lstStyle/>
                    <a:p>
                      <a:pPr algn="ctr"/>
                      <a:r>
                        <a:rPr lang="id-ID" dirty="0" smtClean="0"/>
                        <a:t>230%</a:t>
                      </a:r>
                      <a:endParaRPr lang="id-ID" dirty="0"/>
                    </a:p>
                  </a:txBody>
                  <a:tcPr/>
                </a:tc>
              </a:tr>
              <a:tr h="360680">
                <a:tc>
                  <a:txBody>
                    <a:bodyPr/>
                    <a:lstStyle/>
                    <a:p>
                      <a:r>
                        <a:rPr lang="id-ID" sz="1600" dirty="0" smtClean="0"/>
                        <a:t>Smart</a:t>
                      </a:r>
                      <a:r>
                        <a:rPr lang="id-ID" sz="1600" baseline="0" dirty="0" smtClean="0"/>
                        <a:t> Link Alianz</a:t>
                      </a:r>
                      <a:endParaRPr lang="id-ID" sz="1600" dirty="0"/>
                    </a:p>
                  </a:txBody>
                  <a:tcPr/>
                </a:tc>
                <a:tc>
                  <a:txBody>
                    <a:bodyPr/>
                    <a:lstStyle/>
                    <a:p>
                      <a:pPr algn="ctr"/>
                      <a:r>
                        <a:rPr lang="id-ID" dirty="0" smtClean="0"/>
                        <a:t>75%</a:t>
                      </a:r>
                      <a:endParaRPr lang="id-ID" dirty="0"/>
                    </a:p>
                  </a:txBody>
                  <a:tcPr/>
                </a:tc>
                <a:tc>
                  <a:txBody>
                    <a:bodyPr/>
                    <a:lstStyle/>
                    <a:p>
                      <a:pPr algn="ctr"/>
                      <a:r>
                        <a:rPr lang="id-ID" dirty="0" smtClean="0"/>
                        <a:t>40%</a:t>
                      </a:r>
                      <a:endParaRPr lang="id-ID" dirty="0"/>
                    </a:p>
                  </a:txBody>
                  <a:tcPr/>
                </a:tc>
                <a:tc>
                  <a:txBody>
                    <a:bodyPr/>
                    <a:lstStyle/>
                    <a:p>
                      <a:pPr algn="ctr"/>
                      <a:r>
                        <a:rPr lang="id-ID" dirty="0" smtClean="0"/>
                        <a:t>15%</a:t>
                      </a:r>
                      <a:endParaRPr lang="id-ID" dirty="0"/>
                    </a:p>
                  </a:txBody>
                  <a:tcPr/>
                </a:tc>
                <a:tc>
                  <a:txBody>
                    <a:bodyPr/>
                    <a:lstStyle/>
                    <a:p>
                      <a:pPr algn="ctr"/>
                      <a:r>
                        <a:rPr lang="id-ID" dirty="0" smtClean="0"/>
                        <a:t>2.5%</a:t>
                      </a:r>
                      <a:endParaRPr lang="id-ID" dirty="0"/>
                    </a:p>
                  </a:txBody>
                  <a:tcPr/>
                </a:tc>
                <a:tc>
                  <a:txBody>
                    <a:bodyPr/>
                    <a:lstStyle/>
                    <a:p>
                      <a:pPr algn="ctr"/>
                      <a:r>
                        <a:rPr lang="id-ID" dirty="0" smtClean="0"/>
                        <a:t>2.5%</a:t>
                      </a:r>
                      <a:endParaRPr lang="id-ID" dirty="0"/>
                    </a:p>
                  </a:txBody>
                  <a:tcPr/>
                </a:tc>
                <a:tc>
                  <a:txBody>
                    <a:bodyPr/>
                    <a:lstStyle/>
                    <a:p>
                      <a:pPr algn="ctr"/>
                      <a:r>
                        <a:rPr lang="id-ID" dirty="0" smtClean="0"/>
                        <a:t>135%</a:t>
                      </a:r>
                      <a:endParaRPr lang="id-ID" dirty="0"/>
                    </a:p>
                  </a:txBody>
                  <a:tcPr/>
                </a:tc>
              </a:tr>
            </a:tbl>
          </a:graphicData>
        </a:graphic>
      </p:graphicFrame>
    </p:spTree>
    <p:extLst>
      <p:ext uri="{BB962C8B-B14F-4D97-AF65-F5344CB8AC3E}">
        <p14:creationId xmlns:p14="http://schemas.microsoft.com/office/powerpoint/2010/main" val="434977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39" y="0"/>
            <a:ext cx="9064761" cy="6857999"/>
          </a:xfrm>
          <a:prstGeom prst="rect">
            <a:avLst/>
          </a:prstGeom>
        </p:spPr>
      </p:pic>
      <p:sp>
        <p:nvSpPr>
          <p:cNvPr id="3" name="タイトル 5"/>
          <p:cNvSpPr txBox="1">
            <a:spLocks/>
          </p:cNvSpPr>
          <p:nvPr/>
        </p:nvSpPr>
        <p:spPr>
          <a:xfrm>
            <a:off x="3039" y="3333"/>
            <a:ext cx="9121805" cy="658083"/>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smtClean="0"/>
              <a:t>Keuntungan &amp; Kerugian</a:t>
            </a:r>
            <a:endParaRPr lang="en-US" dirty="0">
              <a:solidFill>
                <a:schemeClr val="accent1"/>
              </a:solidFill>
            </a:endParaRPr>
          </a:p>
        </p:txBody>
      </p:sp>
      <p:pic>
        <p:nvPicPr>
          <p:cNvPr id="5" name="Picture Placeholder 11">
            <a:extLst>
              <a:ext uri="{FF2B5EF4-FFF2-40B4-BE49-F238E27FC236}">
                <a16:creationId xmlns:a16="http://schemas.microsoft.com/office/drawing/2014/main" xmlns="" id="{71AAC9AF-0BFE-46C6-BD00-16E2094367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132854"/>
            <a:ext cx="3840344" cy="2592289"/>
          </a:xfrm>
          <a:prstGeom prst="rect">
            <a:avLst/>
          </a:prstGeom>
        </p:spPr>
      </p:pic>
      <p:sp>
        <p:nvSpPr>
          <p:cNvPr id="6" name="テキスト プレースホルダー 9"/>
          <p:cNvSpPr txBox="1">
            <a:spLocks/>
          </p:cNvSpPr>
          <p:nvPr/>
        </p:nvSpPr>
        <p:spPr>
          <a:xfrm>
            <a:off x="3276600" y="1066800"/>
            <a:ext cx="5651776" cy="481122"/>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id-ID" b="1" dirty="0" smtClean="0"/>
              <a:t>Apa Saja Keuntungan </a:t>
            </a:r>
            <a:r>
              <a:rPr lang="fi-FI" b="1" dirty="0" smtClean="0"/>
              <a:t>Unit Link?</a:t>
            </a:r>
            <a:endParaRPr lang="fi-FI" b="1" dirty="0"/>
          </a:p>
        </p:txBody>
      </p:sp>
      <p:sp>
        <p:nvSpPr>
          <p:cNvPr id="7" name="テキスト プレースホルダー 10"/>
          <p:cNvSpPr txBox="1">
            <a:spLocks/>
          </p:cNvSpPr>
          <p:nvPr/>
        </p:nvSpPr>
        <p:spPr>
          <a:xfrm>
            <a:off x="3480129" y="1652801"/>
            <a:ext cx="5665120" cy="4366999"/>
          </a:xfrm>
          <a:prstGeom prst="rect">
            <a:avLst/>
          </a:prstGeom>
        </p:spPr>
        <p:txBody>
          <a:bodyPr>
            <a:normAutofit fontScale="4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11" indent="-228611"/>
            <a:r>
              <a:rPr lang="id-ID" sz="4200" dirty="0" smtClean="0"/>
              <a:t>Premi sebagai nilai polis tidak hangus, sehingga kelak bisa diambil. Nilai ini bisa dicairkan misalnya untuk dana pendidikan dan dana pensiun.</a:t>
            </a:r>
          </a:p>
          <a:p>
            <a:pPr marL="228611" indent="-228611"/>
            <a:r>
              <a:rPr lang="id-ID" sz="4200" dirty="0" smtClean="0"/>
              <a:t>Asuransi jiwa berlaku seumur hidup (sampai berumur 75, 80, atau 100 tahun, tergantung perusahaan asuransi). Ini lebih lama ketimbang asuransi jiwa murni.</a:t>
            </a:r>
          </a:p>
          <a:p>
            <a:pPr marL="228611" indent="-228611"/>
            <a:r>
              <a:rPr lang="id-ID" sz="4200" dirty="0" smtClean="0"/>
              <a:t>Hanya bayar premi asuransi tapi mendapat manfaat investasi.</a:t>
            </a:r>
          </a:p>
          <a:p>
            <a:pPr marL="228611" indent="-228611"/>
            <a:r>
              <a:rPr lang="id-ID" sz="4200" dirty="0" smtClean="0"/>
              <a:t>Tak perlu repot mengurusi investasi karena sudah ada perusahaan asuransi yang menanganinya.</a:t>
            </a:r>
          </a:p>
          <a:p>
            <a:pPr marL="228611" indent="-228611"/>
            <a:r>
              <a:rPr lang="id-ID" sz="4200" dirty="0" smtClean="0"/>
              <a:t>Menawarkan rider atau asuransi tambahan, jadi tak perlu mencari asuransi pelengkap karena semuanya sudah komplet di unit link. Di antaranya rawat inap di rumah sakit, kecelakaan, kritis, dan cacat total.</a:t>
            </a:r>
          </a:p>
          <a:p>
            <a:endParaRPr lang="id-ID" dirty="0"/>
          </a:p>
        </p:txBody>
      </p:sp>
    </p:spTree>
    <p:extLst>
      <p:ext uri="{BB962C8B-B14F-4D97-AF65-F5344CB8AC3E}">
        <p14:creationId xmlns:p14="http://schemas.microsoft.com/office/powerpoint/2010/main" val="434977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39" y="0"/>
            <a:ext cx="9064761" cy="6857999"/>
          </a:xfrm>
          <a:prstGeom prst="rect">
            <a:avLst/>
          </a:prstGeom>
        </p:spPr>
      </p:pic>
      <p:sp>
        <p:nvSpPr>
          <p:cNvPr id="3" name="タイトル 5"/>
          <p:cNvSpPr txBox="1">
            <a:spLocks/>
          </p:cNvSpPr>
          <p:nvPr/>
        </p:nvSpPr>
        <p:spPr>
          <a:xfrm>
            <a:off x="22195" y="3333"/>
            <a:ext cx="9121805" cy="658083"/>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smtClean="0">
                <a:latin typeface="Tahoma" panose="020B0604030504040204" pitchFamily="34" charset="0"/>
                <a:ea typeface="Tahoma" panose="020B0604030504040204" pitchFamily="34" charset="0"/>
                <a:cs typeface="Tahoma" panose="020B0604030504040204" pitchFamily="34" charset="0"/>
              </a:rPr>
              <a:t>Keuntungan &amp; Kerugian</a:t>
            </a:r>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p:txBody>
      </p:sp>
      <p:pic>
        <p:nvPicPr>
          <p:cNvPr id="5" name="Picture Placeholder 11">
            <a:extLst>
              <a:ext uri="{FF2B5EF4-FFF2-40B4-BE49-F238E27FC236}">
                <a16:creationId xmlns:a16="http://schemas.microsoft.com/office/drawing/2014/main" xmlns="" id="{71AAC9AF-0BFE-46C6-BD00-16E2094367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1447800"/>
            <a:ext cx="3840344" cy="3552395"/>
          </a:xfrm>
          <a:prstGeom prst="rect">
            <a:avLst/>
          </a:prstGeom>
        </p:spPr>
      </p:pic>
      <p:sp>
        <p:nvSpPr>
          <p:cNvPr id="6" name="テキスト プレースホルダー 10"/>
          <p:cNvSpPr txBox="1">
            <a:spLocks/>
          </p:cNvSpPr>
          <p:nvPr/>
        </p:nvSpPr>
        <p:spPr>
          <a:xfrm>
            <a:off x="4071443" y="1148746"/>
            <a:ext cx="5072558" cy="487105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11" indent="-228611"/>
            <a:r>
              <a:rPr lang="id-ID" sz="2400" dirty="0" smtClean="0">
                <a:latin typeface="Tahoma" panose="020B0604030504040204" pitchFamily="34" charset="0"/>
                <a:ea typeface="Tahoma" panose="020B0604030504040204" pitchFamily="34" charset="0"/>
                <a:cs typeface="Tahoma" panose="020B0604030504040204" pitchFamily="34" charset="0"/>
              </a:rPr>
              <a:t>Manfaat investasi tak maksimal karena fokus utama unit link adalah proteksi.</a:t>
            </a:r>
          </a:p>
          <a:p>
            <a:pPr marL="228611" indent="-228611"/>
            <a:r>
              <a:rPr lang="id-ID" sz="2400" dirty="0" smtClean="0">
                <a:latin typeface="Tahoma" panose="020B0604030504040204" pitchFamily="34" charset="0"/>
                <a:ea typeface="Tahoma" panose="020B0604030504040204" pitchFamily="34" charset="0"/>
                <a:cs typeface="Tahoma" panose="020B0604030504040204" pitchFamily="34" charset="0"/>
              </a:rPr>
              <a:t>Premi asuransinya lebih mahal ketimbang asuransi jiwa murni.</a:t>
            </a:r>
          </a:p>
          <a:p>
            <a:pPr marL="228611" indent="-228611"/>
            <a:r>
              <a:rPr lang="id-ID" sz="2400" dirty="0" smtClean="0">
                <a:latin typeface="Tahoma" panose="020B0604030504040204" pitchFamily="34" charset="0"/>
                <a:ea typeface="Tahoma" panose="020B0604030504040204" pitchFamily="34" charset="0"/>
                <a:cs typeface="Tahoma" panose="020B0604030504040204" pitchFamily="34" charset="0"/>
              </a:rPr>
              <a:t>Tak ada jaminan keuntungan dalam hasil investasi. Artinya, bisa saja investasi dari duit premi nasabah malah tidak mendatangkan laba.</a:t>
            </a:r>
          </a:p>
          <a:p>
            <a:pPr marL="228611" indent="-228611"/>
            <a:r>
              <a:rPr lang="id-ID" sz="2400" dirty="0" smtClean="0">
                <a:latin typeface="Tahoma" panose="020B0604030504040204" pitchFamily="34" charset="0"/>
                <a:ea typeface="Tahoma" panose="020B0604030504040204" pitchFamily="34" charset="0"/>
                <a:cs typeface="Tahoma" panose="020B0604030504040204" pitchFamily="34" charset="0"/>
              </a:rPr>
              <a:t>Nilai proteksinya lebih kecil dibanding asuransi jiwa murni.</a:t>
            </a:r>
          </a:p>
          <a:p>
            <a:endParaRPr lang="id-ID"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34977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p:txBody>
          <a:bodyPr/>
          <a:lstStyle/>
          <a:p>
            <a:r>
              <a:rPr lang="id-ID" dirty="0">
                <a:solidFill>
                  <a:prstClr val="white">
                    <a:lumMod val="95000"/>
                  </a:prstClr>
                </a:solidFill>
                <a:latin typeface="Tahoma" panose="020B0604030504040204" pitchFamily="34" charset="0"/>
                <a:ea typeface="Tahoma" panose="020B0604030504040204" pitchFamily="34" charset="0"/>
                <a:cs typeface="Tahoma" panose="020B0604030504040204" pitchFamily="34" charset="0"/>
              </a:rPr>
              <a:t>Entrepreneurship &amp; Investment</a:t>
            </a:r>
            <a:endParaRPr lang="en-US" dirty="0">
              <a:solidFill>
                <a:prstClr val="white">
                  <a:lumMod val="95000"/>
                </a:prstClr>
              </a:solidFill>
              <a:latin typeface="Tahoma" panose="020B0604030504040204" pitchFamily="34" charset="0"/>
              <a:ea typeface="Tahoma" panose="020B0604030504040204" pitchFamily="34" charset="0"/>
              <a:cs typeface="Tahoma" panose="020B0604030504040204" pitchFamily="34" charset="0"/>
            </a:endParaRPr>
          </a:p>
        </p:txBody>
      </p:sp>
      <p:sp>
        <p:nvSpPr>
          <p:cNvPr id="8" name="テキスト プレースホルダー 7"/>
          <p:cNvSpPr>
            <a:spLocks noGrp="1"/>
          </p:cNvSpPr>
          <p:nvPr>
            <p:ph type="body" sz="quarter" idx="21"/>
          </p:nvPr>
        </p:nvSpPr>
        <p:spPr>
          <a:xfrm>
            <a:off x="1143000" y="2339297"/>
            <a:ext cx="3379995" cy="753666"/>
          </a:xfrm>
        </p:spPr>
        <p:txBody>
          <a:bodyPr>
            <a:normAutofit fontScale="92500" lnSpcReduction="10000"/>
          </a:bodyPr>
          <a:lstStyle/>
          <a:p>
            <a:r>
              <a:rPr lang="id-ID" dirty="0">
                <a:latin typeface="Tahoma" panose="020B0604030504040204" pitchFamily="34" charset="0"/>
                <a:ea typeface="Tahoma" panose="020B0604030504040204" pitchFamily="34" charset="0"/>
                <a:cs typeface="Tahoma" panose="020B0604030504040204" pitchFamily="34" charset="0"/>
              </a:rPr>
              <a:t>Produk asuransi memberi jaminan proteksi, sementara instrumen investasi bertujuan mengembangkan dana. “Konsepnya saja berbeda, jadi tak seharusnya disatukan.”</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9" name="テキスト プレースホルダー 8"/>
          <p:cNvSpPr>
            <a:spLocks noGrp="1"/>
          </p:cNvSpPr>
          <p:nvPr>
            <p:ph type="body" sz="quarter" idx="22"/>
          </p:nvPr>
        </p:nvSpPr>
        <p:spPr>
          <a:xfrm>
            <a:off x="1295400" y="1828800"/>
            <a:ext cx="3227595" cy="592088"/>
          </a:xfrm>
        </p:spPr>
        <p:txBody>
          <a:bodyPr/>
          <a:lstStyle/>
          <a:p>
            <a:r>
              <a:rPr lang="id-ID" b="1" dirty="0">
                <a:latin typeface="Tahoma" panose="020B0604030504040204" pitchFamily="34" charset="0"/>
                <a:ea typeface="Tahoma" panose="020B0604030504040204" pitchFamily="34" charset="0"/>
                <a:cs typeface="Tahoma" panose="020B0604030504040204" pitchFamily="34" charset="0"/>
              </a:rPr>
              <a:t>Asuransi &amp; Investasi tidak bisa disatukan</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0" name="テキスト プレースホルダー 9"/>
          <p:cNvSpPr>
            <a:spLocks noGrp="1"/>
          </p:cNvSpPr>
          <p:nvPr>
            <p:ph type="body" sz="quarter" idx="23"/>
          </p:nvPr>
        </p:nvSpPr>
        <p:spPr>
          <a:xfrm>
            <a:off x="1219201" y="3725996"/>
            <a:ext cx="3303794" cy="846004"/>
          </a:xfrm>
        </p:spPr>
        <p:txBody>
          <a:bodyPr>
            <a:normAutofit fontScale="85000" lnSpcReduction="10000"/>
          </a:bodyPr>
          <a:lstStyle/>
          <a:p>
            <a:r>
              <a:rPr lang="id-ID" dirty="0">
                <a:latin typeface="Tahoma" panose="020B0604030504040204" pitchFamily="34" charset="0"/>
                <a:ea typeface="Tahoma" panose="020B0604030504040204" pitchFamily="34" charset="0"/>
                <a:cs typeface="Tahoma" panose="020B0604030504040204" pitchFamily="34" charset="0"/>
              </a:rPr>
              <a:t>Dengan besaran uang setoran yang sama, </a:t>
            </a:r>
            <a:r>
              <a:rPr lang="id-ID" i="1" dirty="0">
                <a:latin typeface="Tahoma" panose="020B0604030504040204" pitchFamily="34" charset="0"/>
                <a:ea typeface="Tahoma" panose="020B0604030504040204" pitchFamily="34" charset="0"/>
                <a:cs typeface="Tahoma" panose="020B0604030504040204" pitchFamily="34" charset="0"/>
              </a:rPr>
              <a:t>unitlink </a:t>
            </a:r>
            <a:r>
              <a:rPr lang="id-ID" dirty="0">
                <a:latin typeface="Tahoma" panose="020B0604030504040204" pitchFamily="34" charset="0"/>
                <a:ea typeface="Tahoma" panose="020B0604030504040204" pitchFamily="34" charset="0"/>
                <a:cs typeface="Tahoma" panose="020B0604030504040204" pitchFamily="34" charset="0"/>
              </a:rPr>
              <a:t>tidak bisa memberi uang pertanggungan dengan nilai sebesar asuransi murni. Sebaliknya, </a:t>
            </a:r>
            <a:r>
              <a:rPr lang="id-ID" i="1" dirty="0">
                <a:latin typeface="Tahoma" panose="020B0604030504040204" pitchFamily="34" charset="0"/>
                <a:ea typeface="Tahoma" panose="020B0604030504040204" pitchFamily="34" charset="0"/>
                <a:cs typeface="Tahoma" panose="020B0604030504040204" pitchFamily="34" charset="0"/>
              </a:rPr>
              <a:t>unitlink</a:t>
            </a:r>
            <a:r>
              <a:rPr lang="id-ID" dirty="0">
                <a:latin typeface="Tahoma" panose="020B0604030504040204" pitchFamily="34" charset="0"/>
                <a:ea typeface="Tahoma" panose="020B0604030504040204" pitchFamily="34" charset="0"/>
                <a:cs typeface="Tahoma" panose="020B0604030504040204" pitchFamily="34" charset="0"/>
              </a:rPr>
              <a:t> juga tidak bisa memberi hasil investasi sebesar produk investasi murni. </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1" name="テキスト プレースホルダー 10"/>
          <p:cNvSpPr>
            <a:spLocks noGrp="1"/>
          </p:cNvSpPr>
          <p:nvPr>
            <p:ph type="body" sz="quarter" idx="24"/>
          </p:nvPr>
        </p:nvSpPr>
        <p:spPr>
          <a:xfrm>
            <a:off x="1371600" y="3276600"/>
            <a:ext cx="3581399" cy="530987"/>
          </a:xfrm>
        </p:spPr>
        <p:txBody>
          <a:bodyPr/>
          <a:lstStyle/>
          <a:p>
            <a:r>
              <a:rPr lang="id-ID" i="1" dirty="0">
                <a:latin typeface="Tahoma" panose="020B0604030504040204" pitchFamily="34" charset="0"/>
                <a:ea typeface="Tahoma" panose="020B0604030504040204" pitchFamily="34" charset="0"/>
                <a:cs typeface="Tahoma" panose="020B0604030504040204" pitchFamily="34" charset="0"/>
              </a:rPr>
              <a:t>Unitlink </a:t>
            </a:r>
            <a:r>
              <a:rPr lang="id-ID" dirty="0">
                <a:latin typeface="Tahoma" panose="020B0604030504040204" pitchFamily="34" charset="0"/>
                <a:ea typeface="Tahoma" panose="020B0604030504040204" pitchFamily="34" charset="0"/>
                <a:cs typeface="Tahoma" panose="020B0604030504040204" pitchFamily="34" charset="0"/>
              </a:rPr>
              <a:t>tidak memberi uang pertanggungan dengan nilai sebesar asuransi murni</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2" name="テキスト プレースホルダー 11"/>
          <p:cNvSpPr>
            <a:spLocks noGrp="1"/>
          </p:cNvSpPr>
          <p:nvPr>
            <p:ph type="body" sz="quarter" idx="25"/>
          </p:nvPr>
        </p:nvSpPr>
        <p:spPr>
          <a:xfrm>
            <a:off x="1219200" y="5123606"/>
            <a:ext cx="3303799" cy="917646"/>
          </a:xfrm>
        </p:spPr>
        <p:txBody>
          <a:bodyPr>
            <a:normAutofit fontScale="85000" lnSpcReduction="10000"/>
          </a:bodyPr>
          <a:lstStyle/>
          <a:p>
            <a:r>
              <a:rPr lang="id-ID" dirty="0">
                <a:latin typeface="Tahoma" panose="020B0604030504040204" pitchFamily="34" charset="0"/>
                <a:ea typeface="Tahoma" panose="020B0604030504040204" pitchFamily="34" charset="0"/>
                <a:cs typeface="Tahoma" panose="020B0604030504040204" pitchFamily="34" charset="0"/>
              </a:rPr>
              <a:t>Uang yang mesti nasabah keluarkan untuk memiliki produk </a:t>
            </a:r>
            <a:r>
              <a:rPr lang="id-ID" i="1" dirty="0">
                <a:latin typeface="Tahoma" panose="020B0604030504040204" pitchFamily="34" charset="0"/>
                <a:ea typeface="Tahoma" panose="020B0604030504040204" pitchFamily="34" charset="0"/>
                <a:cs typeface="Tahoma" panose="020B0604030504040204" pitchFamily="34" charset="0"/>
              </a:rPr>
              <a:t>unitlink</a:t>
            </a:r>
            <a:r>
              <a:rPr lang="id-ID" dirty="0">
                <a:latin typeface="Tahoma" panose="020B0604030504040204" pitchFamily="34" charset="0"/>
                <a:ea typeface="Tahoma" panose="020B0604030504040204" pitchFamily="34" charset="0"/>
                <a:cs typeface="Tahoma" panose="020B0604030504040204" pitchFamily="34" charset="0"/>
              </a:rPr>
              <a:t> juga dua kali lipat lebih mahal dibanding membeli produk asuransi murni. “Banyak perusahaan asuransi jiwa mengenakan biaya administrasi bulanan yang lumayan besar ketika nasabah beli </a:t>
            </a:r>
            <a:r>
              <a:rPr lang="id-ID" i="1" dirty="0">
                <a:latin typeface="Tahoma" panose="020B0604030504040204" pitchFamily="34" charset="0"/>
                <a:ea typeface="Tahoma" panose="020B0604030504040204" pitchFamily="34" charset="0"/>
                <a:cs typeface="Tahoma" panose="020B0604030504040204" pitchFamily="34" charset="0"/>
              </a:rPr>
              <a:t>unitlink</a:t>
            </a:r>
            <a:r>
              <a:rPr lang="id-ID" dirty="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3" name="テキスト プレースホルダー 12"/>
          <p:cNvSpPr>
            <a:spLocks noGrp="1"/>
          </p:cNvSpPr>
          <p:nvPr>
            <p:ph type="body" sz="quarter" idx="26"/>
          </p:nvPr>
        </p:nvSpPr>
        <p:spPr>
          <a:xfrm>
            <a:off x="1600200" y="4724400"/>
            <a:ext cx="2916578" cy="372168"/>
          </a:xfrm>
        </p:spPr>
        <p:txBody>
          <a:bodyPr/>
          <a:lstStyle/>
          <a:p>
            <a:r>
              <a:rPr lang="id-ID" dirty="0">
                <a:latin typeface="Tahoma" panose="020B0604030504040204" pitchFamily="34" charset="0"/>
                <a:ea typeface="Tahoma" panose="020B0604030504040204" pitchFamily="34" charset="0"/>
                <a:cs typeface="Tahoma" panose="020B0604030504040204" pitchFamily="34" charset="0"/>
              </a:rPr>
              <a:t>Nasabah mengeluarkan biaya lebih mahal</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4" name="テキスト プレースホルダー 13"/>
          <p:cNvSpPr>
            <a:spLocks noGrp="1"/>
          </p:cNvSpPr>
          <p:nvPr>
            <p:ph type="body" sz="quarter" idx="27"/>
          </p:nvPr>
        </p:nvSpPr>
        <p:spPr>
          <a:xfrm>
            <a:off x="5257800" y="2339297"/>
            <a:ext cx="3657599" cy="957562"/>
          </a:xfrm>
        </p:spPr>
        <p:txBody>
          <a:bodyPr>
            <a:noAutofit/>
          </a:bodyPr>
          <a:lstStyle/>
          <a:p>
            <a:r>
              <a:rPr lang="id-ID" sz="1133" dirty="0">
                <a:latin typeface="Tahoma" panose="020B0604030504040204" pitchFamily="34" charset="0"/>
                <a:ea typeface="Tahoma" panose="020B0604030504040204" pitchFamily="34" charset="0"/>
                <a:cs typeface="Tahoma" panose="020B0604030504040204" pitchFamily="34" charset="0"/>
              </a:rPr>
              <a:t>Instrumen investasi dalam produk </a:t>
            </a:r>
            <a:r>
              <a:rPr lang="id-ID" sz="1133" i="1" dirty="0">
                <a:latin typeface="Tahoma" panose="020B0604030504040204" pitchFamily="34" charset="0"/>
                <a:ea typeface="Tahoma" panose="020B0604030504040204" pitchFamily="34" charset="0"/>
                <a:cs typeface="Tahoma" panose="020B0604030504040204" pitchFamily="34" charset="0"/>
              </a:rPr>
              <a:t>unitlink </a:t>
            </a:r>
            <a:r>
              <a:rPr lang="id-ID" sz="1133" dirty="0">
                <a:latin typeface="Tahoma" panose="020B0604030504040204" pitchFamily="34" charset="0"/>
                <a:ea typeface="Tahoma" panose="020B0604030504040204" pitchFamily="34" charset="0"/>
                <a:cs typeface="Tahoma" panose="020B0604030504040204" pitchFamily="34" charset="0"/>
              </a:rPr>
              <a:t>kebanyakan merupakan reksadana yang dikelola manajer investasi (MI). Saat perusahaan asuransi memindahkan dana ke MI, ada biaya pengelolaan yang dibebankan peracik reksadana itu kepada nasabah </a:t>
            </a:r>
            <a:r>
              <a:rPr lang="id-ID" sz="1133" i="1" dirty="0">
                <a:latin typeface="Tahoma" panose="020B0604030504040204" pitchFamily="34" charset="0"/>
                <a:ea typeface="Tahoma" panose="020B0604030504040204" pitchFamily="34" charset="0"/>
                <a:cs typeface="Tahoma" panose="020B0604030504040204" pitchFamily="34" charset="0"/>
              </a:rPr>
              <a:t>unitlink</a:t>
            </a:r>
            <a:r>
              <a:rPr lang="id-ID" sz="1133" dirty="0">
                <a:latin typeface="Tahoma" panose="020B0604030504040204" pitchFamily="34" charset="0"/>
                <a:ea typeface="Tahoma" panose="020B0604030504040204" pitchFamily="34" charset="0"/>
                <a:cs typeface="Tahoma" panose="020B0604030504040204" pitchFamily="34" charset="0"/>
              </a:rPr>
              <a:t>. </a:t>
            </a:r>
            <a:endParaRPr lang="en-US" sz="1133" dirty="0">
              <a:latin typeface="Tahoma" panose="020B0604030504040204" pitchFamily="34" charset="0"/>
              <a:ea typeface="Tahoma" panose="020B0604030504040204" pitchFamily="34" charset="0"/>
              <a:cs typeface="Tahoma" panose="020B0604030504040204" pitchFamily="34" charset="0"/>
            </a:endParaRPr>
          </a:p>
        </p:txBody>
      </p:sp>
      <p:sp>
        <p:nvSpPr>
          <p:cNvPr id="15" name="テキスト プレースホルダー 14"/>
          <p:cNvSpPr>
            <a:spLocks noGrp="1"/>
          </p:cNvSpPr>
          <p:nvPr>
            <p:ph type="body" sz="quarter" idx="28"/>
          </p:nvPr>
        </p:nvSpPr>
        <p:spPr>
          <a:xfrm>
            <a:off x="5495186" y="1828800"/>
            <a:ext cx="2916578" cy="592088"/>
          </a:xfrm>
        </p:spPr>
        <p:txBody>
          <a:bodyPr/>
          <a:lstStyle/>
          <a:p>
            <a:r>
              <a:rPr lang="id-ID" dirty="0">
                <a:latin typeface="Tahoma" panose="020B0604030504040204" pitchFamily="34" charset="0"/>
                <a:ea typeface="Tahoma" panose="020B0604030504040204" pitchFamily="34" charset="0"/>
                <a:cs typeface="Tahoma" panose="020B0604030504040204" pitchFamily="34" charset="0"/>
              </a:rPr>
              <a:t>Investasinya di kelola Manajer Investasi</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6" name="テキスト プレースホルダー 15"/>
          <p:cNvSpPr>
            <a:spLocks noGrp="1"/>
          </p:cNvSpPr>
          <p:nvPr>
            <p:ph type="body" sz="quarter" idx="29"/>
          </p:nvPr>
        </p:nvSpPr>
        <p:spPr>
          <a:xfrm>
            <a:off x="4953000" y="3725997"/>
            <a:ext cx="4191000" cy="1077475"/>
          </a:xfrm>
        </p:spPr>
        <p:txBody>
          <a:bodyPr>
            <a:noAutofit/>
          </a:bodyPr>
          <a:lstStyle/>
          <a:p>
            <a:r>
              <a:rPr lang="id-ID" sz="1133" dirty="0">
                <a:latin typeface="Tahoma" panose="020B0604030504040204" pitchFamily="34" charset="0"/>
                <a:ea typeface="Tahoma" panose="020B0604030504040204" pitchFamily="34" charset="0"/>
                <a:cs typeface="Tahoma" panose="020B0604030504040204" pitchFamily="34" charset="0"/>
              </a:rPr>
              <a:t>Perusahaan asuransi juga mengutip biaya manajemen ke nasabah.  “Nasabah dibebankan dua biaya manajemen”. Kala menambah dana investasi, nasabah bakal dikenakan biaya berkisar 5% dari nilai tersebut. Biaya yang tinggi ini membuat dana investasi tidak bisa tumbuh maksimal. </a:t>
            </a:r>
          </a:p>
        </p:txBody>
      </p:sp>
      <p:sp>
        <p:nvSpPr>
          <p:cNvPr id="17" name="テキスト プレースホルダー 16"/>
          <p:cNvSpPr>
            <a:spLocks noGrp="1"/>
          </p:cNvSpPr>
          <p:nvPr>
            <p:ph type="body" sz="quarter" idx="30"/>
          </p:nvPr>
        </p:nvSpPr>
        <p:spPr/>
        <p:txBody>
          <a:bodyPr/>
          <a:lstStyle/>
          <a:p>
            <a:r>
              <a:rPr lang="id-ID" dirty="0">
                <a:latin typeface="Tahoma" panose="020B0604030504040204" pitchFamily="34" charset="0"/>
                <a:ea typeface="Tahoma" panose="020B0604030504040204" pitchFamily="34" charset="0"/>
                <a:cs typeface="Tahoma" panose="020B0604030504040204" pitchFamily="34" charset="0"/>
              </a:rPr>
              <a:t>Nasabah dibebankan dua biaya manajemen</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8" name="テキスト プレースホルダー 17"/>
          <p:cNvSpPr>
            <a:spLocks noGrp="1"/>
          </p:cNvSpPr>
          <p:nvPr>
            <p:ph type="body" sz="quarter" idx="31"/>
          </p:nvPr>
        </p:nvSpPr>
        <p:spPr>
          <a:xfrm>
            <a:off x="5181600" y="5334000"/>
            <a:ext cx="3657600" cy="975320"/>
          </a:xfrm>
        </p:spPr>
        <p:txBody>
          <a:bodyPr>
            <a:noAutofit/>
          </a:bodyPr>
          <a:lstStyle/>
          <a:p>
            <a:r>
              <a:rPr lang="id-ID" sz="1133" dirty="0">
                <a:latin typeface="Tahoma" panose="020B0604030504040204" pitchFamily="34" charset="0"/>
                <a:ea typeface="Tahoma" panose="020B0604030504040204" pitchFamily="34" charset="0"/>
                <a:cs typeface="Tahoma" panose="020B0604030504040204" pitchFamily="34" charset="0"/>
              </a:rPr>
              <a:t>Hasil produk </a:t>
            </a:r>
            <a:r>
              <a:rPr lang="id-ID" sz="1133" i="1" dirty="0">
                <a:latin typeface="Tahoma" panose="020B0604030504040204" pitchFamily="34" charset="0"/>
                <a:ea typeface="Tahoma" panose="020B0604030504040204" pitchFamily="34" charset="0"/>
                <a:cs typeface="Tahoma" panose="020B0604030504040204" pitchFamily="34" charset="0"/>
              </a:rPr>
              <a:t>unitlink</a:t>
            </a:r>
            <a:r>
              <a:rPr lang="id-ID" sz="1133" dirty="0">
                <a:latin typeface="Tahoma" panose="020B0604030504040204" pitchFamily="34" charset="0"/>
                <a:ea typeface="Tahoma" panose="020B0604030504040204" pitchFamily="34" charset="0"/>
                <a:cs typeface="Tahoma" panose="020B0604030504040204" pitchFamily="34" charset="0"/>
              </a:rPr>
              <a:t> juga tidak optimal karena dana nasabah dipakai untuk biaya komisi agen sebesar 30%–40%, jalan-jalan agen ke luar negeri, serta untuk atasan dan kantor agen. Dalam dua tahun pertama, dana yang ditempatkan di produk </a:t>
            </a:r>
            <a:r>
              <a:rPr lang="id-ID" sz="1133" i="1" dirty="0">
                <a:latin typeface="Tahoma" panose="020B0604030504040204" pitchFamily="34" charset="0"/>
                <a:ea typeface="Tahoma" panose="020B0604030504040204" pitchFamily="34" charset="0"/>
                <a:cs typeface="Tahoma" panose="020B0604030504040204" pitchFamily="34" charset="0"/>
              </a:rPr>
              <a:t>unitlink</a:t>
            </a:r>
            <a:r>
              <a:rPr lang="id-ID" sz="1133" dirty="0">
                <a:latin typeface="Tahoma" panose="020B0604030504040204" pitchFamily="34" charset="0"/>
                <a:ea typeface="Tahoma" panose="020B0604030504040204" pitchFamily="34" charset="0"/>
                <a:cs typeface="Tahoma" panose="020B0604030504040204" pitchFamily="34" charset="0"/>
              </a:rPr>
              <a:t> tidak bertumbuh sama sekali. Bahkan dalam lima tahun, ada potensi dana nasabah tergerus hingga 25%. </a:t>
            </a:r>
          </a:p>
        </p:txBody>
      </p:sp>
      <p:sp>
        <p:nvSpPr>
          <p:cNvPr id="19" name="テキスト プレースホルダー 18"/>
          <p:cNvSpPr>
            <a:spLocks noGrp="1"/>
          </p:cNvSpPr>
          <p:nvPr>
            <p:ph type="body" sz="quarter" idx="32"/>
          </p:nvPr>
        </p:nvSpPr>
        <p:spPr/>
        <p:txBody>
          <a:bodyPr/>
          <a:lstStyle/>
          <a:p>
            <a:r>
              <a:rPr lang="id-ID" dirty="0">
                <a:latin typeface="Tahoma" panose="020B0604030504040204" pitchFamily="34" charset="0"/>
                <a:ea typeface="Tahoma" panose="020B0604030504040204" pitchFamily="34" charset="0"/>
                <a:cs typeface="Tahoma" panose="020B0604030504040204" pitchFamily="34" charset="0"/>
              </a:rPr>
              <a:t>Hasil produk </a:t>
            </a:r>
            <a:r>
              <a:rPr lang="id-ID" i="1" dirty="0">
                <a:latin typeface="Tahoma" panose="020B0604030504040204" pitchFamily="34" charset="0"/>
                <a:ea typeface="Tahoma" panose="020B0604030504040204" pitchFamily="34" charset="0"/>
                <a:cs typeface="Tahoma" panose="020B0604030504040204" pitchFamily="34" charset="0"/>
              </a:rPr>
              <a:t>unitlink</a:t>
            </a:r>
            <a:r>
              <a:rPr lang="id-ID" dirty="0">
                <a:latin typeface="Tahoma" panose="020B0604030504040204" pitchFamily="34" charset="0"/>
                <a:ea typeface="Tahoma" panose="020B0604030504040204" pitchFamily="34" charset="0"/>
                <a:cs typeface="Tahoma" panose="020B0604030504040204" pitchFamily="34" charset="0"/>
              </a:rPr>
              <a:t> tidak optimal</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6" name="タイトル 5"/>
          <p:cNvSpPr>
            <a:spLocks noGrp="1"/>
          </p:cNvSpPr>
          <p:nvPr>
            <p:ph type="title"/>
          </p:nvPr>
        </p:nvSpPr>
        <p:spPr/>
        <p:txBody>
          <a:bodyPr/>
          <a:lstStyle/>
          <a:p>
            <a:r>
              <a:rPr lang="id-ID" dirty="0">
                <a:latin typeface="Tahoma" panose="020B0604030504040204" pitchFamily="34" charset="0"/>
                <a:ea typeface="Tahoma" panose="020B0604030504040204" pitchFamily="34" charset="0"/>
                <a:cs typeface="Tahoma" panose="020B0604030504040204" pitchFamily="34" charset="0"/>
              </a:rPr>
              <a:t>Pro Kontra Unit Link</a:t>
            </a:r>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p:txBody>
      </p:sp>
      <p:sp>
        <p:nvSpPr>
          <p:cNvPr id="7" name="サブタイトル 6"/>
          <p:cNvSpPr>
            <a:spLocks noGrp="1"/>
          </p:cNvSpPr>
          <p:nvPr>
            <p:ph type="subTitle" idx="1"/>
          </p:nvPr>
        </p:nvSpPr>
        <p:spPr/>
        <p:txBody>
          <a:bodyPr/>
          <a:lstStyle/>
          <a:p>
            <a:r>
              <a:rPr lang="id-ID" dirty="0">
                <a:latin typeface="Tahoma" panose="020B0604030504040204" pitchFamily="34" charset="0"/>
                <a:ea typeface="Tahoma" panose="020B0604030504040204" pitchFamily="34" charset="0"/>
                <a:cs typeface="Tahoma" panose="020B0604030504040204" pitchFamily="34" charset="0"/>
              </a:rPr>
              <a:t>Unit Link menurut Freddy Pieloor*</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86726465"/>
      </p:ext>
    </p:extLst>
  </p:cSld>
  <p:clrMapOvr>
    <a:masterClrMapping/>
  </p:clrMapOvr>
  <mc:AlternateContent xmlns:mc="http://schemas.openxmlformats.org/markup-compatibility/2006" xmlns:p14="http://schemas.microsoft.com/office/powerpoint/2010/main">
    <mc:Choice Requires="p14">
      <p:transition spd="slow" p14:dur="1200" advTm="8194">
        <p14:flip dir="r"/>
      </p:transition>
    </mc:Choice>
    <mc:Fallback xmlns="">
      <p:transition spd="slow" advTm="8194">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p:txBody>
          <a:bodyPr/>
          <a:lstStyle/>
          <a:p>
            <a:r>
              <a:rPr lang="id-ID" dirty="0">
                <a:solidFill>
                  <a:prstClr val="white">
                    <a:lumMod val="95000"/>
                  </a:prstClr>
                </a:solidFill>
                <a:latin typeface="Tahoma" panose="020B0604030504040204" pitchFamily="34" charset="0"/>
                <a:ea typeface="Tahoma" panose="020B0604030504040204" pitchFamily="34" charset="0"/>
                <a:cs typeface="Tahoma" panose="020B0604030504040204" pitchFamily="34" charset="0"/>
              </a:rPr>
              <a:t>Entrepreneurship &amp; Investment</a:t>
            </a:r>
            <a:endParaRPr lang="en-US" dirty="0">
              <a:solidFill>
                <a:prstClr val="white">
                  <a:lumMod val="95000"/>
                </a:prstClr>
              </a:solidFill>
              <a:latin typeface="Tahoma" panose="020B0604030504040204" pitchFamily="34" charset="0"/>
              <a:ea typeface="Tahoma" panose="020B0604030504040204" pitchFamily="34" charset="0"/>
              <a:cs typeface="Tahoma" panose="020B0604030504040204" pitchFamily="34" charset="0"/>
            </a:endParaRPr>
          </a:p>
        </p:txBody>
      </p:sp>
      <p:sp>
        <p:nvSpPr>
          <p:cNvPr id="8" name="テキスト プレースホルダー 7"/>
          <p:cNvSpPr>
            <a:spLocks noGrp="1"/>
          </p:cNvSpPr>
          <p:nvPr>
            <p:ph type="body" sz="quarter" idx="21"/>
          </p:nvPr>
        </p:nvSpPr>
        <p:spPr/>
        <p:txBody>
          <a:bodyPr>
            <a:normAutofit fontScale="85000" lnSpcReduction="20000"/>
          </a:bodyPr>
          <a:lstStyle/>
          <a:p>
            <a:r>
              <a:rPr lang="id-ID" dirty="0" smtClean="0"/>
              <a:t>aku ingin asuransi yang menyediakan keempat manfaat di atas. Aku tidak tahu adakah asuransi murni (tradisional) yang menyediakan empat manfaat tsb sekaligus, dengan harga yang kompetitif.</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9" name="テキスト プレースホルダー 8"/>
          <p:cNvSpPr>
            <a:spLocks noGrp="1"/>
          </p:cNvSpPr>
          <p:nvPr>
            <p:ph type="body" sz="quarter" idx="22"/>
          </p:nvPr>
        </p:nvSpPr>
        <p:spPr/>
        <p:txBody>
          <a:bodyPr/>
          <a:lstStyle/>
          <a:p>
            <a:r>
              <a:rPr lang="id-ID" b="1" dirty="0" smtClean="0">
                <a:latin typeface="Tahoma" panose="020B0604030504040204" pitchFamily="34" charset="0"/>
                <a:ea typeface="Tahoma" panose="020B0604030504040204" pitchFamily="34" charset="0"/>
                <a:cs typeface="Tahoma" panose="020B0604030504040204" pitchFamily="34" charset="0"/>
              </a:rPr>
              <a:t>Pertama</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0" name="テキスト プレースホルダー 9"/>
          <p:cNvSpPr>
            <a:spLocks noGrp="1"/>
          </p:cNvSpPr>
          <p:nvPr>
            <p:ph type="body" sz="quarter" idx="23"/>
          </p:nvPr>
        </p:nvSpPr>
        <p:spPr>
          <a:xfrm>
            <a:off x="1606417" y="3725996"/>
            <a:ext cx="2916577" cy="1135564"/>
          </a:xfrm>
        </p:spPr>
        <p:txBody>
          <a:bodyPr>
            <a:normAutofit fontScale="77500" lnSpcReduction="20000"/>
          </a:bodyPr>
          <a:lstStyle/>
          <a:p>
            <a:r>
              <a:rPr lang="id-ID" dirty="0" smtClean="0"/>
              <a:t>aku ingin asuransi jiwa yang bisa berlaku seumur hidup, bukan sampai usia tertentu saja. Asuransi jiwa murni (</a:t>
            </a:r>
            <a:r>
              <a:rPr lang="id-ID" i="1" dirty="0" smtClean="0"/>
              <a:t>termlife</a:t>
            </a:r>
            <a:r>
              <a:rPr lang="id-ID" dirty="0" smtClean="0"/>
              <a:t>) paling banter hanya sampai 70 tahun, itu pun dengan premi yang sangat mahal selewat usia 50. Dengan unit link, aku punya keleluasaan apakah tetap sampai 100 tahun ataukah kubatalkan pada usia tertentu (misalnya 70 tahun)</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1" name="テキスト プレースホルダー 10"/>
          <p:cNvSpPr>
            <a:spLocks noGrp="1"/>
          </p:cNvSpPr>
          <p:nvPr>
            <p:ph type="body" sz="quarter" idx="24"/>
          </p:nvPr>
        </p:nvSpPr>
        <p:spPr/>
        <p:txBody>
          <a:bodyPr/>
          <a:lstStyle/>
          <a:p>
            <a:r>
              <a:rPr lang="id-ID" i="1" dirty="0" smtClean="0">
                <a:latin typeface="Tahoma" panose="020B0604030504040204" pitchFamily="34" charset="0"/>
                <a:ea typeface="Tahoma" panose="020B0604030504040204" pitchFamily="34" charset="0"/>
                <a:cs typeface="Tahoma" panose="020B0604030504040204" pitchFamily="34" charset="0"/>
              </a:rPr>
              <a:t>Kedua</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2" name="テキスト プレースホルダー 11"/>
          <p:cNvSpPr>
            <a:spLocks noGrp="1"/>
          </p:cNvSpPr>
          <p:nvPr>
            <p:ph type="body" sz="quarter" idx="25"/>
          </p:nvPr>
        </p:nvSpPr>
        <p:spPr>
          <a:xfrm>
            <a:off x="1606675" y="5123606"/>
            <a:ext cx="2916324" cy="917646"/>
          </a:xfrm>
        </p:spPr>
        <p:txBody>
          <a:bodyPr>
            <a:normAutofit fontScale="92500" lnSpcReduction="20000"/>
          </a:bodyPr>
          <a:lstStyle/>
          <a:p>
            <a:r>
              <a:rPr lang="id-ID" dirty="0" smtClean="0"/>
              <a:t>ada nilai tunai hasil investasi yang akan digunakan untuk merawat manfaat asuransi sampai masa berlakunya berakhir, atau jika butuh uang bisa diambil sebagian tanpa membatalkan manfaat asuransi</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3" name="テキスト プレースホルダー 12"/>
          <p:cNvSpPr>
            <a:spLocks noGrp="1"/>
          </p:cNvSpPr>
          <p:nvPr>
            <p:ph type="body" sz="quarter" idx="26"/>
          </p:nvPr>
        </p:nvSpPr>
        <p:spPr/>
        <p:txBody>
          <a:bodyPr/>
          <a:lstStyle/>
          <a:p>
            <a:r>
              <a:rPr lang="id-ID" dirty="0" smtClean="0">
                <a:latin typeface="Tahoma" panose="020B0604030504040204" pitchFamily="34" charset="0"/>
                <a:ea typeface="Tahoma" panose="020B0604030504040204" pitchFamily="34" charset="0"/>
                <a:cs typeface="Tahoma" panose="020B0604030504040204" pitchFamily="34" charset="0"/>
              </a:rPr>
              <a:t>Ketiga</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4" name="テキスト プレースホルダー 13"/>
          <p:cNvSpPr>
            <a:spLocks noGrp="1"/>
          </p:cNvSpPr>
          <p:nvPr>
            <p:ph type="body" sz="quarter" idx="27"/>
          </p:nvPr>
        </p:nvSpPr>
        <p:spPr>
          <a:xfrm>
            <a:off x="5495107" y="2339297"/>
            <a:ext cx="2916324" cy="957562"/>
          </a:xfrm>
        </p:spPr>
        <p:txBody>
          <a:bodyPr>
            <a:noAutofit/>
          </a:bodyPr>
          <a:lstStyle/>
          <a:p>
            <a:r>
              <a:rPr lang="id-ID" sz="1100" dirty="0" smtClean="0"/>
              <a:t>unit link menyediakan fasilitas cuti premi</a:t>
            </a:r>
            <a:endParaRPr lang="en-US" sz="1133" dirty="0">
              <a:latin typeface="Tahoma" panose="020B0604030504040204" pitchFamily="34" charset="0"/>
              <a:ea typeface="Tahoma" panose="020B0604030504040204" pitchFamily="34" charset="0"/>
              <a:cs typeface="Tahoma" panose="020B0604030504040204" pitchFamily="34" charset="0"/>
            </a:endParaRPr>
          </a:p>
        </p:txBody>
      </p:sp>
      <p:sp>
        <p:nvSpPr>
          <p:cNvPr id="15" name="テキスト プレースホルダー 14"/>
          <p:cNvSpPr>
            <a:spLocks noGrp="1"/>
          </p:cNvSpPr>
          <p:nvPr>
            <p:ph type="body" sz="quarter" idx="28"/>
          </p:nvPr>
        </p:nvSpPr>
        <p:spPr/>
        <p:txBody>
          <a:bodyPr/>
          <a:lstStyle/>
          <a:p>
            <a:r>
              <a:rPr lang="id-ID" dirty="0" smtClean="0">
                <a:latin typeface="Tahoma" panose="020B0604030504040204" pitchFamily="34" charset="0"/>
                <a:ea typeface="Tahoma" panose="020B0604030504040204" pitchFamily="34" charset="0"/>
                <a:cs typeface="Tahoma" panose="020B0604030504040204" pitchFamily="34" charset="0"/>
              </a:rPr>
              <a:t>Keempat</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6" name="テキスト プレースホルダー 15"/>
          <p:cNvSpPr>
            <a:spLocks noGrp="1"/>
          </p:cNvSpPr>
          <p:nvPr>
            <p:ph type="body" sz="quarter" idx="29"/>
          </p:nvPr>
        </p:nvSpPr>
        <p:spPr>
          <a:xfrm>
            <a:off x="5495107" y="3725997"/>
            <a:ext cx="2916324" cy="1077475"/>
          </a:xfrm>
        </p:spPr>
        <p:txBody>
          <a:bodyPr>
            <a:noAutofit/>
          </a:bodyPr>
          <a:lstStyle/>
          <a:p>
            <a:r>
              <a:rPr lang="id-ID" sz="1100" dirty="0" smtClean="0"/>
              <a:t>belum tentu asuransi murni lebih murah daripada unit link. Memang jika hanya membandingkan unit link vs termlife murni+reksadana, unit link akan kalah, termasuk dalam jangka panjang.</a:t>
            </a:r>
            <a:endParaRPr lang="id-ID" sz="1133" dirty="0">
              <a:latin typeface="Tahoma" panose="020B0604030504040204" pitchFamily="34" charset="0"/>
              <a:ea typeface="Tahoma" panose="020B0604030504040204" pitchFamily="34" charset="0"/>
              <a:cs typeface="Tahoma" panose="020B0604030504040204" pitchFamily="34" charset="0"/>
            </a:endParaRPr>
          </a:p>
        </p:txBody>
      </p:sp>
      <p:sp>
        <p:nvSpPr>
          <p:cNvPr id="17" name="テキスト プレースホルダー 16"/>
          <p:cNvSpPr>
            <a:spLocks noGrp="1"/>
          </p:cNvSpPr>
          <p:nvPr>
            <p:ph type="body" sz="quarter" idx="30"/>
          </p:nvPr>
        </p:nvSpPr>
        <p:spPr/>
        <p:txBody>
          <a:bodyPr/>
          <a:lstStyle/>
          <a:p>
            <a:r>
              <a:rPr lang="id-ID" dirty="0" smtClean="0">
                <a:latin typeface="Tahoma" panose="020B0604030504040204" pitchFamily="34" charset="0"/>
                <a:ea typeface="Tahoma" panose="020B0604030504040204" pitchFamily="34" charset="0"/>
                <a:cs typeface="Tahoma" panose="020B0604030504040204" pitchFamily="34" charset="0"/>
              </a:rPr>
              <a:t>Kelima</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8" name="テキスト プレースホルダー 17"/>
          <p:cNvSpPr>
            <a:spLocks noGrp="1"/>
          </p:cNvSpPr>
          <p:nvPr>
            <p:ph type="body" sz="quarter" idx="31"/>
          </p:nvPr>
        </p:nvSpPr>
        <p:spPr>
          <a:xfrm>
            <a:off x="5495107" y="5123606"/>
            <a:ext cx="2916324" cy="1414354"/>
          </a:xfrm>
        </p:spPr>
        <p:txBody>
          <a:bodyPr>
            <a:noAutofit/>
          </a:bodyPr>
          <a:lstStyle/>
          <a:p>
            <a:r>
              <a:rPr lang="id-ID" sz="1100" dirty="0" smtClean="0"/>
              <a:t>jelas unit link lebih praktis daripada mengambil asuransi terpisah dengan investasi. Kepraktisan adalah nilai lebih dari suatu produk, sebab bisa membantu kita menghemat waktu, tenaga, dan pikiran. Jika untuk kepraktisan ini kita membayar sedikit lebih mahal, itu lumrah. Apalagi jika lebih murah</a:t>
            </a:r>
            <a:endParaRPr lang="id-ID" sz="1133" dirty="0">
              <a:latin typeface="Tahoma" panose="020B0604030504040204" pitchFamily="34" charset="0"/>
              <a:ea typeface="Tahoma" panose="020B0604030504040204" pitchFamily="34" charset="0"/>
              <a:cs typeface="Tahoma" panose="020B0604030504040204" pitchFamily="34" charset="0"/>
            </a:endParaRPr>
          </a:p>
        </p:txBody>
      </p:sp>
      <p:sp>
        <p:nvSpPr>
          <p:cNvPr id="19" name="テキスト プレースホルダー 18"/>
          <p:cNvSpPr>
            <a:spLocks noGrp="1"/>
          </p:cNvSpPr>
          <p:nvPr>
            <p:ph type="body" sz="quarter" idx="32"/>
          </p:nvPr>
        </p:nvSpPr>
        <p:spPr/>
        <p:txBody>
          <a:bodyPr/>
          <a:lstStyle/>
          <a:p>
            <a:r>
              <a:rPr lang="id-ID" dirty="0" smtClean="0">
                <a:latin typeface="Tahoma" panose="020B0604030504040204" pitchFamily="34" charset="0"/>
                <a:ea typeface="Tahoma" panose="020B0604030504040204" pitchFamily="34" charset="0"/>
                <a:cs typeface="Tahoma" panose="020B0604030504040204" pitchFamily="34" charset="0"/>
              </a:rPr>
              <a:t>Keenam</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6" name="タイトル 5"/>
          <p:cNvSpPr>
            <a:spLocks noGrp="1"/>
          </p:cNvSpPr>
          <p:nvPr>
            <p:ph type="title"/>
          </p:nvPr>
        </p:nvSpPr>
        <p:spPr/>
        <p:txBody>
          <a:bodyPr/>
          <a:lstStyle/>
          <a:p>
            <a:r>
              <a:rPr lang="id-ID" dirty="0">
                <a:latin typeface="Tahoma" panose="020B0604030504040204" pitchFamily="34" charset="0"/>
                <a:ea typeface="Tahoma" panose="020B0604030504040204" pitchFamily="34" charset="0"/>
                <a:cs typeface="Tahoma" panose="020B0604030504040204" pitchFamily="34" charset="0"/>
              </a:rPr>
              <a:t>Pro Kontra Unit Link</a:t>
            </a:r>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p:txBody>
      </p:sp>
      <p:sp>
        <p:nvSpPr>
          <p:cNvPr id="7" name="サブタイトル 6"/>
          <p:cNvSpPr>
            <a:spLocks noGrp="1"/>
          </p:cNvSpPr>
          <p:nvPr>
            <p:ph type="subTitle" idx="1"/>
          </p:nvPr>
        </p:nvSpPr>
        <p:spPr/>
        <p:txBody>
          <a:bodyPr/>
          <a:lstStyle/>
          <a:p>
            <a:r>
              <a:rPr lang="id-ID" dirty="0">
                <a:latin typeface="Tahoma" panose="020B0604030504040204" pitchFamily="34" charset="0"/>
                <a:ea typeface="Tahoma" panose="020B0604030504040204" pitchFamily="34" charset="0"/>
                <a:cs typeface="Tahoma" panose="020B0604030504040204" pitchFamily="34" charset="0"/>
              </a:rPr>
              <a:t>Unit Link menurut </a:t>
            </a:r>
            <a:r>
              <a:rPr lang="id-ID" dirty="0" smtClean="0">
                <a:latin typeface="Tahoma" panose="020B0604030504040204" pitchFamily="34" charset="0"/>
                <a:ea typeface="Tahoma" panose="020B0604030504040204" pitchFamily="34" charset="0"/>
                <a:cs typeface="Tahoma" panose="020B0604030504040204" pitchFamily="34" charset="0"/>
              </a:rPr>
              <a:t>Bobby Roberto Darusin*</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34231859"/>
      </p:ext>
    </p:extLst>
  </p:cSld>
  <p:clrMapOvr>
    <a:masterClrMapping/>
  </p:clrMapOvr>
  <mc:AlternateContent xmlns:mc="http://schemas.openxmlformats.org/markup-compatibility/2006" xmlns:p14="http://schemas.microsoft.com/office/powerpoint/2010/main">
    <mc:Choice Requires="p14">
      <p:transition spd="slow" p14:dur="1200" advTm="8194">
        <p14:flip dir="r"/>
      </p:transition>
    </mc:Choice>
    <mc:Fallback xmlns="">
      <p:transition spd="slow" advTm="8194">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lang="id-ID" dirty="0" smtClean="0">
                <a:solidFill>
                  <a:schemeClr val="accent1"/>
                </a:solidFill>
              </a:rPr>
              <a:t>PRO Kontra Unit Link</a:t>
            </a:r>
            <a:endParaRPr lang="en-US" dirty="0">
              <a:solidFill>
                <a:schemeClr val="accent1"/>
              </a:solidFill>
            </a:endParaRPr>
          </a:p>
        </p:txBody>
      </p:sp>
      <p:sp>
        <p:nvSpPr>
          <p:cNvPr id="3" name="フッター プレースホルダー 2"/>
          <p:cNvSpPr>
            <a:spLocks noGrp="1"/>
          </p:cNvSpPr>
          <p:nvPr>
            <p:ph type="ftr" sz="quarter" idx="11"/>
          </p:nvPr>
        </p:nvSpPr>
        <p:spPr/>
        <p:txBody>
          <a:bodyPr/>
          <a:lstStyle/>
          <a:p>
            <a:r>
              <a:rPr lang="id-ID" dirty="0">
                <a:solidFill>
                  <a:prstClr val="white">
                    <a:lumMod val="95000"/>
                  </a:prstClr>
                </a:solidFill>
              </a:rPr>
              <a:t>Entrepreneurship &amp; Investment</a:t>
            </a:r>
            <a:endParaRPr lang="en-US" dirty="0">
              <a:solidFill>
                <a:prstClr val="white">
                  <a:lumMod val="95000"/>
                </a:prstClr>
              </a:solidFill>
            </a:endParaRPr>
          </a:p>
        </p:txBody>
      </p:sp>
      <p:sp>
        <p:nvSpPr>
          <p:cNvPr id="10" name="テキスト プレースホルダー 9"/>
          <p:cNvSpPr>
            <a:spLocks noGrp="1"/>
          </p:cNvSpPr>
          <p:nvPr>
            <p:ph type="body" sz="quarter" idx="15"/>
          </p:nvPr>
        </p:nvSpPr>
        <p:spPr>
          <a:xfrm>
            <a:off x="306369" y="1691038"/>
            <a:ext cx="3382681" cy="481122"/>
          </a:xfrm>
        </p:spPr>
        <p:txBody>
          <a:bodyPr>
            <a:normAutofit/>
          </a:bodyPr>
          <a:lstStyle/>
          <a:p>
            <a:r>
              <a:rPr lang="id-ID" b="1" dirty="0" smtClean="0"/>
              <a:t>Ketujuh</a:t>
            </a:r>
            <a:endParaRPr lang="en-US" dirty="0"/>
          </a:p>
        </p:txBody>
      </p:sp>
      <p:sp>
        <p:nvSpPr>
          <p:cNvPr id="11" name="テキスト プレースホルダー 10"/>
          <p:cNvSpPr>
            <a:spLocks noGrp="1"/>
          </p:cNvSpPr>
          <p:nvPr>
            <p:ph type="body" sz="quarter" idx="17"/>
          </p:nvPr>
        </p:nvSpPr>
        <p:spPr>
          <a:xfrm>
            <a:off x="4568055" y="1622255"/>
            <a:ext cx="3382681" cy="481122"/>
          </a:xfrm>
        </p:spPr>
        <p:txBody>
          <a:bodyPr>
            <a:normAutofit/>
          </a:bodyPr>
          <a:lstStyle/>
          <a:p>
            <a:r>
              <a:rPr lang="id-ID" b="1" dirty="0" smtClean="0"/>
              <a:t>Kedelapan</a:t>
            </a:r>
            <a:endParaRPr lang="en-US" dirty="0"/>
          </a:p>
        </p:txBody>
      </p:sp>
      <p:sp>
        <p:nvSpPr>
          <p:cNvPr id="12" name="テキスト プレースホルダー 11"/>
          <p:cNvSpPr>
            <a:spLocks noGrp="1"/>
          </p:cNvSpPr>
          <p:nvPr>
            <p:ph type="body" sz="quarter" idx="21"/>
          </p:nvPr>
        </p:nvSpPr>
        <p:spPr>
          <a:xfrm>
            <a:off x="304719" y="2203535"/>
            <a:ext cx="4064365" cy="2934310"/>
          </a:xfrm>
        </p:spPr>
        <p:txBody>
          <a:bodyPr>
            <a:normAutofit/>
          </a:bodyPr>
          <a:lstStyle/>
          <a:p>
            <a:pPr algn="just"/>
            <a:r>
              <a:rPr lang="id-ID" sz="1400" dirty="0" smtClean="0"/>
              <a:t>dalam unit link ada agen yang sudah berkomitmen untuk melayani nasabah jika melakukan klaim. Ini juga nilai tambah yang tidak boleh diremehkan. Jika untuk fasilitas ini kita membayar lebih mahal, tak masalah. Apalagi jika lebih murah.</a:t>
            </a:r>
            <a:endParaRPr lang="en-US" sz="1400" dirty="0">
              <a:latin typeface="Tahoma" panose="020B0604030504040204" pitchFamily="34" charset="0"/>
              <a:ea typeface="Tahoma" panose="020B0604030504040204" pitchFamily="34" charset="0"/>
              <a:cs typeface="Tahoma" panose="020B0604030504040204" pitchFamily="34" charset="0"/>
            </a:endParaRPr>
          </a:p>
        </p:txBody>
      </p:sp>
      <p:sp>
        <p:nvSpPr>
          <p:cNvPr id="13" name="テキスト プレースホルダー 12"/>
          <p:cNvSpPr>
            <a:spLocks noGrp="1"/>
          </p:cNvSpPr>
          <p:nvPr>
            <p:ph type="body" sz="quarter" idx="22"/>
          </p:nvPr>
        </p:nvSpPr>
        <p:spPr>
          <a:xfrm>
            <a:off x="4483207" y="2140756"/>
            <a:ext cx="3467528" cy="1989284"/>
          </a:xfrm>
        </p:spPr>
        <p:txBody>
          <a:bodyPr>
            <a:noAutofit/>
          </a:bodyPr>
          <a:lstStyle/>
          <a:p>
            <a:pPr algn="just"/>
            <a:r>
              <a:rPr lang="id-ID" sz="1400" dirty="0" smtClean="0"/>
              <a:t>kemampuan keuanganku saat ini hanya memungkinkan aku bayar premi secara bulanan, sedangkan beberapa produk term life yang sudah kusurvai, bayarnya hanya bisa tahunan. Biarpun ada term life yang misalnya menawarkan premi 3 juta utk UP 1 miliar, saat ini aku tidak sanggup bayar sekaligus. Lagi pula, seperti kusebutkan di atas, kebutuhan proteksiku bukan hanya UP jiwa.</a:t>
            </a:r>
            <a:endParaRPr lang="id-ID" sz="1400" dirty="0">
              <a:latin typeface="Tahoma" panose="020B0604030504040204" pitchFamily="34" charset="0"/>
              <a:ea typeface="Tahoma" panose="020B0604030504040204" pitchFamily="34" charset="0"/>
              <a:cs typeface="Tahoma" panose="020B0604030504040204" pitchFamily="34" charset="0"/>
            </a:endParaRPr>
          </a:p>
        </p:txBody>
      </p:sp>
      <p:sp>
        <p:nvSpPr>
          <p:cNvPr id="14" name="テキスト プレースホルダー 13"/>
          <p:cNvSpPr>
            <a:spLocks noGrp="1"/>
          </p:cNvSpPr>
          <p:nvPr>
            <p:ph type="body" sz="quarter" idx="23"/>
          </p:nvPr>
        </p:nvSpPr>
        <p:spPr>
          <a:xfrm>
            <a:off x="381000" y="3810000"/>
            <a:ext cx="3382681" cy="481122"/>
          </a:xfrm>
        </p:spPr>
        <p:txBody>
          <a:bodyPr>
            <a:normAutofit/>
          </a:bodyPr>
          <a:lstStyle/>
          <a:p>
            <a:r>
              <a:rPr lang="id-ID" b="1" dirty="0" smtClean="0"/>
              <a:t>Kesembilan</a:t>
            </a:r>
            <a:endParaRPr lang="en-US" dirty="0"/>
          </a:p>
        </p:txBody>
      </p:sp>
      <p:sp>
        <p:nvSpPr>
          <p:cNvPr id="15" name="テキスト プレースホルダー 14"/>
          <p:cNvSpPr>
            <a:spLocks noGrp="1"/>
          </p:cNvSpPr>
          <p:nvPr>
            <p:ph type="body" sz="quarter" idx="24"/>
          </p:nvPr>
        </p:nvSpPr>
        <p:spPr>
          <a:xfrm>
            <a:off x="28459" y="4369240"/>
            <a:ext cx="8036400" cy="1179179"/>
          </a:xfrm>
        </p:spPr>
        <p:txBody>
          <a:bodyPr>
            <a:noAutofit/>
          </a:bodyPr>
          <a:lstStyle/>
          <a:p>
            <a:pPr algn="just"/>
            <a:r>
              <a:rPr lang="id-ID" sz="1400" dirty="0" smtClean="0"/>
              <a:t>dengan alasan etis dan religius, aku hanya ingin asuransi yang syariah. Produk </a:t>
            </a:r>
            <a:r>
              <a:rPr lang="id-ID" sz="1400" i="1" dirty="0" smtClean="0"/>
              <a:t>term-life</a:t>
            </a:r>
            <a:r>
              <a:rPr lang="id-ID" sz="1400" dirty="0" smtClean="0"/>
              <a:t> yang murah-murah tsb pada umumnya belum syariah. Sedangkan </a:t>
            </a:r>
            <a:r>
              <a:rPr lang="id-ID" sz="1400" i="1" dirty="0" smtClean="0"/>
              <a:t>term-life</a:t>
            </a:r>
            <a:r>
              <a:rPr lang="id-ID" sz="1400" dirty="0" smtClean="0"/>
              <a:t> syariah preminya lebih mahal, ridernya tidak lengkap, dan aku tidak yakin ada </a:t>
            </a:r>
            <a:r>
              <a:rPr lang="id-ID" sz="1400" i="1" dirty="0" smtClean="0"/>
              <a:t>renewal guarantee</a:t>
            </a:r>
            <a:r>
              <a:rPr lang="id-ID" sz="1400" dirty="0" smtClean="0"/>
              <a:t> (garansi perpanjangan).</a:t>
            </a:r>
            <a:endParaRPr lang="id-ID" sz="1400" dirty="0">
              <a:effectLst/>
              <a:latin typeface="Tahoma" panose="020B0604030504040204" pitchFamily="34" charset="0"/>
              <a:ea typeface="Tahoma" panose="020B0604030504040204" pitchFamily="34" charset="0"/>
              <a:cs typeface="Tahoma" panose="020B0604030504040204" pitchFamily="34" charset="0"/>
            </a:endParaRPr>
          </a:p>
        </p:txBody>
      </p:sp>
      <p:sp>
        <p:nvSpPr>
          <p:cNvPr id="4" name="Subtitle 3"/>
          <p:cNvSpPr>
            <a:spLocks noGrp="1"/>
          </p:cNvSpPr>
          <p:nvPr>
            <p:ph type="subTitle" idx="1"/>
          </p:nvPr>
        </p:nvSpPr>
        <p:spPr/>
        <p:txBody>
          <a:bodyPr/>
          <a:lstStyle/>
          <a:p>
            <a:r>
              <a:rPr lang="id-ID" dirty="0" smtClean="0">
                <a:latin typeface="Tahoma" panose="020B0604030504040204" pitchFamily="34" charset="0"/>
                <a:ea typeface="Tahoma" panose="020B0604030504040204" pitchFamily="34" charset="0"/>
                <a:cs typeface="Tahoma" panose="020B0604030504040204" pitchFamily="34" charset="0"/>
              </a:rPr>
              <a:t>Unit Link menurut Bobby Roberto Darusin*</a:t>
            </a:r>
            <a:endParaRPr lang="en-US" dirty="0" smtClean="0">
              <a:latin typeface="Tahoma" panose="020B0604030504040204" pitchFamily="34" charset="0"/>
              <a:ea typeface="Tahoma" panose="020B0604030504040204" pitchFamily="34" charset="0"/>
              <a:cs typeface="Tahoma" panose="020B0604030504040204" pitchFamily="34" charset="0"/>
            </a:endParaRPr>
          </a:p>
          <a:p>
            <a:endParaRPr lang="id-ID" dirty="0"/>
          </a:p>
        </p:txBody>
      </p:sp>
    </p:spTree>
    <p:extLst>
      <p:ext uri="{BB962C8B-B14F-4D97-AF65-F5344CB8AC3E}">
        <p14:creationId xmlns:p14="http://schemas.microsoft.com/office/powerpoint/2010/main" val="3385416769"/>
      </p:ext>
    </p:extLst>
  </p:cSld>
  <p:clrMapOvr>
    <a:masterClrMapping/>
  </p:clrMapOvr>
  <mc:AlternateContent xmlns:mc="http://schemas.openxmlformats.org/markup-compatibility/2006" xmlns:p14="http://schemas.microsoft.com/office/powerpoint/2010/main">
    <mc:Choice Requires="p14">
      <p:transition spd="slow" p14:dur="1300" advTm="5668">
        <p14:pan dir="u"/>
      </p:transition>
    </mc:Choice>
    <mc:Fallback xmlns="">
      <p:transition spd="slow" advTm="5668">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39" y="0"/>
            <a:ext cx="9064761" cy="6857999"/>
          </a:xfrm>
          <a:prstGeom prst="rect">
            <a:avLst/>
          </a:prstGeom>
        </p:spPr>
      </p:pic>
      <p:sp>
        <p:nvSpPr>
          <p:cNvPr id="3" name="タイトル 7"/>
          <p:cNvSpPr txBox="1">
            <a:spLocks/>
          </p:cNvSpPr>
          <p:nvPr/>
        </p:nvSpPr>
        <p:spPr>
          <a:xfrm>
            <a:off x="1114742" y="249422"/>
            <a:ext cx="6841354" cy="658083"/>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dirty="0" smtClean="0">
                <a:solidFill>
                  <a:schemeClr val="accent1"/>
                </a:solidFill>
              </a:rPr>
              <a:t>Contoh Kasus Unit Link</a:t>
            </a:r>
            <a:endParaRPr lang="en-US" dirty="0">
              <a:solidFill>
                <a:schemeClr val="accent1"/>
              </a:solidFill>
            </a:endParaRPr>
          </a:p>
        </p:txBody>
      </p:sp>
      <p:sp>
        <p:nvSpPr>
          <p:cNvPr id="2" name="Rectangle 1"/>
          <p:cNvSpPr/>
          <p:nvPr/>
        </p:nvSpPr>
        <p:spPr>
          <a:xfrm>
            <a:off x="649219" y="966833"/>
            <a:ext cx="7772400" cy="4801314"/>
          </a:xfrm>
          <a:prstGeom prst="rect">
            <a:avLst/>
          </a:prstGeom>
        </p:spPr>
        <p:txBody>
          <a:bodyPr wrap="square">
            <a:spAutoFit/>
          </a:bodyPr>
          <a:lstStyle/>
          <a:p>
            <a:r>
              <a:rPr lang="en-US" dirty="0"/>
              <a:t>KASUS </a:t>
            </a:r>
            <a:r>
              <a:rPr lang="en-US" b="1" dirty="0" err="1"/>
              <a:t>gagal</a:t>
            </a:r>
            <a:r>
              <a:rPr lang="en-US" b="1" dirty="0"/>
              <a:t> </a:t>
            </a:r>
            <a:r>
              <a:rPr lang="en-US" b="1" dirty="0" err="1"/>
              <a:t>bayar</a:t>
            </a:r>
            <a:r>
              <a:rPr lang="en-US" b="1" dirty="0"/>
              <a:t> 711 polis </a:t>
            </a:r>
            <a:r>
              <a:rPr lang="en-US" b="1" dirty="0" err="1"/>
              <a:t>nasabah</a:t>
            </a:r>
            <a:r>
              <a:rPr lang="en-US" b="1" dirty="0"/>
              <a:t> </a:t>
            </a:r>
            <a:r>
              <a:rPr lang="en-US" b="1" dirty="0" err="1"/>
              <a:t>Jiwasraya</a:t>
            </a:r>
            <a:r>
              <a:rPr lang="en-US" b="1" dirty="0"/>
              <a:t> </a:t>
            </a:r>
            <a:r>
              <a:rPr lang="en-US" b="1" dirty="0" err="1"/>
              <a:t>senilai</a:t>
            </a:r>
            <a:r>
              <a:rPr lang="en-US" b="1" dirty="0"/>
              <a:t> Rp802 </a:t>
            </a:r>
            <a:r>
              <a:rPr lang="en-US" b="1" dirty="0" err="1"/>
              <a:t>miliar</a:t>
            </a:r>
            <a:r>
              <a:rPr lang="en-US" b="1" dirty="0"/>
              <a:t> </a:t>
            </a:r>
            <a:r>
              <a:rPr lang="en-US" dirty="0" err="1"/>
              <a:t>mencoreng</a:t>
            </a:r>
            <a:r>
              <a:rPr lang="en-US" dirty="0"/>
              <a:t> </a:t>
            </a:r>
            <a:r>
              <a:rPr lang="en-US" dirty="0" err="1"/>
              <a:t>industri</a:t>
            </a:r>
            <a:r>
              <a:rPr lang="en-US" dirty="0"/>
              <a:t> </a:t>
            </a:r>
            <a:r>
              <a:rPr lang="en-US" dirty="0" err="1"/>
              <a:t>asuransi</a:t>
            </a:r>
            <a:r>
              <a:rPr lang="en-US" dirty="0"/>
              <a:t> </a:t>
            </a:r>
            <a:r>
              <a:rPr lang="en-US" dirty="0" err="1"/>
              <a:t>jiwa</a:t>
            </a:r>
            <a:r>
              <a:rPr lang="en-US" dirty="0"/>
              <a:t> </a:t>
            </a:r>
            <a:r>
              <a:rPr lang="en-US" dirty="0" err="1"/>
              <a:t>nasional</a:t>
            </a:r>
            <a:r>
              <a:rPr lang="en-US" dirty="0"/>
              <a:t>. Perusahaan </a:t>
            </a:r>
            <a:r>
              <a:rPr lang="en-US" dirty="0" err="1"/>
              <a:t>asuransi</a:t>
            </a:r>
            <a:r>
              <a:rPr lang="en-US" dirty="0"/>
              <a:t> </a:t>
            </a:r>
            <a:r>
              <a:rPr lang="en-US" dirty="0" err="1"/>
              <a:t>jiwa</a:t>
            </a:r>
            <a:r>
              <a:rPr lang="en-US" dirty="0"/>
              <a:t> pun </a:t>
            </a:r>
            <a:r>
              <a:rPr lang="id-ID" dirty="0" smtClean="0"/>
              <a:t>jadi</a:t>
            </a:r>
            <a:r>
              <a:rPr lang="en-US" dirty="0" smtClean="0"/>
              <a:t> </a:t>
            </a:r>
            <a:r>
              <a:rPr lang="en-US" dirty="0" err="1"/>
              <a:t>lebih</a:t>
            </a:r>
            <a:r>
              <a:rPr lang="en-US" dirty="0"/>
              <a:t> </a:t>
            </a:r>
            <a:r>
              <a:rPr lang="en-US" dirty="0" err="1"/>
              <a:t>berhati-hati</a:t>
            </a:r>
            <a:r>
              <a:rPr lang="en-US" dirty="0"/>
              <a:t> </a:t>
            </a:r>
            <a:r>
              <a:rPr lang="en-US" dirty="0" err="1"/>
              <a:t>menawarkan</a:t>
            </a:r>
            <a:r>
              <a:rPr lang="en-US" dirty="0"/>
              <a:t> </a:t>
            </a:r>
            <a:r>
              <a:rPr lang="en-US" dirty="0" err="1"/>
              <a:t>produk</a:t>
            </a:r>
            <a:r>
              <a:rPr lang="en-US" dirty="0"/>
              <a:t> </a:t>
            </a:r>
            <a:r>
              <a:rPr lang="en-US" dirty="0" err="1"/>
              <a:t>asuransi</a:t>
            </a:r>
            <a:r>
              <a:rPr lang="en-US" dirty="0"/>
              <a:t> </a:t>
            </a:r>
            <a:r>
              <a:rPr lang="en-US" dirty="0" err="1"/>
              <a:t>berbalut</a:t>
            </a:r>
            <a:r>
              <a:rPr lang="en-US" dirty="0"/>
              <a:t> </a:t>
            </a:r>
            <a:r>
              <a:rPr lang="en-US" dirty="0" err="1"/>
              <a:t>investasi</a:t>
            </a:r>
            <a:r>
              <a:rPr lang="en-US" dirty="0"/>
              <a:t> yang </a:t>
            </a:r>
            <a:r>
              <a:rPr lang="en-US" dirty="0" err="1"/>
              <a:t>risikonya</a:t>
            </a:r>
            <a:r>
              <a:rPr lang="en-US" dirty="0"/>
              <a:t> </a:t>
            </a:r>
            <a:r>
              <a:rPr lang="en-US" dirty="0" err="1"/>
              <a:t>ditanggung</a:t>
            </a:r>
            <a:r>
              <a:rPr lang="en-US" dirty="0"/>
              <a:t> </a:t>
            </a:r>
            <a:r>
              <a:rPr lang="en-US" dirty="0" err="1"/>
              <a:t>perusahaan</a:t>
            </a:r>
            <a:r>
              <a:rPr lang="en-US" dirty="0"/>
              <a:t> </a:t>
            </a:r>
            <a:r>
              <a:rPr lang="en-US" dirty="0" err="1"/>
              <a:t>asuransi</a:t>
            </a:r>
            <a:r>
              <a:rPr lang="en-US" dirty="0"/>
              <a:t> </a:t>
            </a:r>
            <a:r>
              <a:rPr lang="en-US" dirty="0" err="1"/>
              <a:t>seperti</a:t>
            </a:r>
            <a:r>
              <a:rPr lang="en-US" dirty="0"/>
              <a:t> </a:t>
            </a:r>
            <a:r>
              <a:rPr lang="en-US" i="1" dirty="0"/>
              <a:t>saving plan</a:t>
            </a:r>
            <a:r>
              <a:rPr lang="en-US" dirty="0"/>
              <a:t>. </a:t>
            </a:r>
            <a:r>
              <a:rPr lang="en-US" dirty="0" err="1"/>
              <a:t>Belajar</a:t>
            </a:r>
            <a:r>
              <a:rPr lang="en-US" dirty="0"/>
              <a:t> </a:t>
            </a:r>
            <a:r>
              <a:rPr lang="en-US" dirty="0" err="1"/>
              <a:t>dari</a:t>
            </a:r>
            <a:r>
              <a:rPr lang="en-US" dirty="0"/>
              <a:t> </a:t>
            </a:r>
            <a:r>
              <a:rPr lang="en-US" dirty="0" err="1"/>
              <a:t>kesulitan</a:t>
            </a:r>
            <a:r>
              <a:rPr lang="en-US" dirty="0"/>
              <a:t> </a:t>
            </a:r>
            <a:r>
              <a:rPr lang="en-US" dirty="0" err="1"/>
              <a:t>membayar</a:t>
            </a:r>
            <a:r>
              <a:rPr lang="en-US" dirty="0"/>
              <a:t> polis </a:t>
            </a:r>
            <a:r>
              <a:rPr lang="en-US" dirty="0" err="1"/>
              <a:t>tersebut</a:t>
            </a:r>
            <a:r>
              <a:rPr lang="en-US" dirty="0"/>
              <a:t>, </a:t>
            </a:r>
            <a:r>
              <a:rPr lang="en-US" dirty="0" err="1"/>
              <a:t>Jiwasraya</a:t>
            </a:r>
            <a:r>
              <a:rPr lang="en-US" dirty="0"/>
              <a:t> pun </a:t>
            </a:r>
            <a:r>
              <a:rPr lang="en-US" dirty="0" err="1"/>
              <a:t>sudah</a:t>
            </a:r>
            <a:r>
              <a:rPr lang="en-US" dirty="0"/>
              <a:t> </a:t>
            </a:r>
            <a:r>
              <a:rPr lang="en-US" dirty="0" err="1"/>
              <a:t>menghentikan</a:t>
            </a:r>
            <a:r>
              <a:rPr lang="en-US" dirty="0"/>
              <a:t> </a:t>
            </a:r>
            <a:r>
              <a:rPr lang="en-US" dirty="0" err="1"/>
              <a:t>produk</a:t>
            </a:r>
            <a:r>
              <a:rPr lang="en-US" dirty="0"/>
              <a:t> </a:t>
            </a:r>
            <a:r>
              <a:rPr lang="en-US" i="1" dirty="0"/>
              <a:t>saving plan</a:t>
            </a:r>
            <a:r>
              <a:rPr lang="en-US" dirty="0"/>
              <a:t> yang </a:t>
            </a:r>
            <a:r>
              <a:rPr lang="en-US" dirty="0" err="1"/>
              <a:t>menjadi</a:t>
            </a:r>
            <a:r>
              <a:rPr lang="en-US" dirty="0"/>
              <a:t> </a:t>
            </a:r>
            <a:r>
              <a:rPr lang="en-US" dirty="0" err="1"/>
              <a:t>mesin</a:t>
            </a:r>
            <a:r>
              <a:rPr lang="en-US" dirty="0"/>
              <a:t> </a:t>
            </a:r>
            <a:r>
              <a:rPr lang="en-US" dirty="0" err="1"/>
              <a:t>penyokong</a:t>
            </a:r>
            <a:r>
              <a:rPr lang="en-US" dirty="0"/>
              <a:t> </a:t>
            </a:r>
            <a:r>
              <a:rPr lang="en-US" dirty="0" err="1"/>
              <a:t>pertumbuhan</a:t>
            </a:r>
            <a:r>
              <a:rPr lang="en-US" dirty="0"/>
              <a:t> </a:t>
            </a:r>
            <a:r>
              <a:rPr lang="en-US" dirty="0" err="1"/>
              <a:t>sejak</a:t>
            </a:r>
            <a:r>
              <a:rPr lang="en-US" dirty="0"/>
              <a:t> 2013. </a:t>
            </a:r>
            <a:endParaRPr lang="id-ID" dirty="0" smtClean="0"/>
          </a:p>
          <a:p>
            <a:r>
              <a:rPr lang="en-US" dirty="0"/>
              <a:t>"</a:t>
            </a:r>
            <a:r>
              <a:rPr lang="en-US" dirty="0" err="1"/>
              <a:t>Imbal</a:t>
            </a:r>
            <a:r>
              <a:rPr lang="en-US" dirty="0"/>
              <a:t> </a:t>
            </a:r>
            <a:r>
              <a:rPr lang="en-US" dirty="0" err="1"/>
              <a:t>hasil</a:t>
            </a:r>
            <a:r>
              <a:rPr lang="en-US" dirty="0"/>
              <a:t> yang </a:t>
            </a:r>
            <a:r>
              <a:rPr lang="en-US" dirty="0" err="1"/>
              <a:t>ditawarkan</a:t>
            </a:r>
            <a:r>
              <a:rPr lang="en-US" dirty="0"/>
              <a:t> </a:t>
            </a:r>
            <a:r>
              <a:rPr lang="en-US" dirty="0" err="1"/>
              <a:t>dulu</a:t>
            </a:r>
            <a:r>
              <a:rPr lang="en-US" dirty="0"/>
              <a:t> </a:t>
            </a:r>
            <a:r>
              <a:rPr lang="en-US" dirty="0" err="1"/>
              <a:t>sekitar</a:t>
            </a:r>
            <a:r>
              <a:rPr lang="en-US" dirty="0"/>
              <a:t> 6,5% per </a:t>
            </a:r>
            <a:r>
              <a:rPr lang="en-US" dirty="0" err="1"/>
              <a:t>tahun</a:t>
            </a:r>
            <a:r>
              <a:rPr lang="en-US" dirty="0"/>
              <a:t> </a:t>
            </a:r>
            <a:r>
              <a:rPr lang="en-US" dirty="0" err="1"/>
              <a:t>nett</a:t>
            </a:r>
            <a:r>
              <a:rPr lang="en-US" dirty="0"/>
              <a:t>. </a:t>
            </a:r>
            <a:r>
              <a:rPr lang="en-US" dirty="0" err="1"/>
              <a:t>Namun</a:t>
            </a:r>
            <a:r>
              <a:rPr lang="en-US" dirty="0"/>
              <a:t> </a:t>
            </a:r>
            <a:r>
              <a:rPr lang="en-US" dirty="0" err="1"/>
              <a:t>sudah</a:t>
            </a:r>
            <a:r>
              <a:rPr lang="en-US" dirty="0"/>
              <a:t> </a:t>
            </a:r>
            <a:r>
              <a:rPr lang="en-US" dirty="0" err="1"/>
              <a:t>diturunkan</a:t>
            </a:r>
            <a:r>
              <a:rPr lang="en-US" dirty="0"/>
              <a:t> </a:t>
            </a:r>
            <a:r>
              <a:rPr lang="en-US" dirty="0" err="1"/>
              <a:t>menjadi</a:t>
            </a:r>
            <a:r>
              <a:rPr lang="en-US" dirty="0"/>
              <a:t> 6% </a:t>
            </a:r>
            <a:r>
              <a:rPr lang="en-US" dirty="0" err="1"/>
              <a:t>nett</a:t>
            </a:r>
            <a:r>
              <a:rPr lang="en-US" dirty="0"/>
              <a:t> </a:t>
            </a:r>
            <a:r>
              <a:rPr lang="en-US" dirty="0" err="1"/>
              <a:t>sejak</a:t>
            </a:r>
            <a:r>
              <a:rPr lang="en-US" dirty="0"/>
              <a:t> </a:t>
            </a:r>
            <a:r>
              <a:rPr lang="en-US" dirty="0" err="1"/>
              <a:t>Juni</a:t>
            </a:r>
            <a:r>
              <a:rPr lang="en-US" dirty="0"/>
              <a:t> 2018</a:t>
            </a:r>
            <a:r>
              <a:rPr lang="en-US" dirty="0" smtClean="0"/>
              <a:t>,". </a:t>
            </a:r>
            <a:endParaRPr lang="en-US" dirty="0"/>
          </a:p>
          <a:p>
            <a:r>
              <a:rPr lang="id-ID" dirty="0" smtClean="0"/>
              <a:t>I</a:t>
            </a:r>
            <a:r>
              <a:rPr lang="en-US" dirty="0" err="1" smtClean="0"/>
              <a:t>hwal</a:t>
            </a:r>
            <a:r>
              <a:rPr lang="en-US" dirty="0" smtClean="0"/>
              <a:t> </a:t>
            </a:r>
            <a:r>
              <a:rPr lang="en-US" dirty="0" err="1"/>
              <a:t>macetnya</a:t>
            </a:r>
            <a:r>
              <a:rPr lang="en-US" dirty="0"/>
              <a:t> </a:t>
            </a:r>
            <a:r>
              <a:rPr lang="en-US" dirty="0" err="1"/>
              <a:t>pembayaran</a:t>
            </a:r>
            <a:r>
              <a:rPr lang="en-US" dirty="0"/>
              <a:t> </a:t>
            </a:r>
            <a:r>
              <a:rPr lang="en-US" dirty="0" err="1"/>
              <a:t>dana</a:t>
            </a:r>
            <a:r>
              <a:rPr lang="en-US" dirty="0"/>
              <a:t> </a:t>
            </a:r>
            <a:r>
              <a:rPr lang="en-US" dirty="0" err="1"/>
              <a:t>nasabah</a:t>
            </a:r>
            <a:r>
              <a:rPr lang="en-US" dirty="0"/>
              <a:t> yang </a:t>
            </a:r>
            <a:r>
              <a:rPr lang="en-US" dirty="0" err="1"/>
              <a:t>sudah</a:t>
            </a:r>
            <a:r>
              <a:rPr lang="en-US" dirty="0"/>
              <a:t> </a:t>
            </a:r>
            <a:r>
              <a:rPr lang="en-US" dirty="0" err="1"/>
              <a:t>jatuh</a:t>
            </a:r>
            <a:r>
              <a:rPr lang="en-US" dirty="0"/>
              <a:t> tempo. Salah </a:t>
            </a:r>
            <a:r>
              <a:rPr lang="en-US" dirty="0" err="1"/>
              <a:t>satu</a:t>
            </a:r>
            <a:r>
              <a:rPr lang="en-US" dirty="0"/>
              <a:t> </a:t>
            </a:r>
            <a:r>
              <a:rPr lang="en-US" dirty="0" err="1"/>
              <a:t>penyebabnya</a:t>
            </a:r>
            <a:r>
              <a:rPr lang="en-US" dirty="0"/>
              <a:t> </a:t>
            </a:r>
            <a:r>
              <a:rPr lang="en-US" dirty="0" err="1"/>
              <a:t>adalah</a:t>
            </a:r>
            <a:r>
              <a:rPr lang="en-US" dirty="0"/>
              <a:t> </a:t>
            </a:r>
            <a:r>
              <a:rPr lang="en-US" dirty="0" err="1"/>
              <a:t>penurunan</a:t>
            </a:r>
            <a:r>
              <a:rPr lang="en-US" dirty="0"/>
              <a:t> </a:t>
            </a:r>
            <a:r>
              <a:rPr lang="en-US" dirty="0" err="1"/>
              <a:t>nilai</a:t>
            </a:r>
            <a:r>
              <a:rPr lang="en-US" dirty="0"/>
              <a:t> </a:t>
            </a:r>
            <a:r>
              <a:rPr lang="en-US" dirty="0" err="1"/>
              <a:t>aset</a:t>
            </a:r>
            <a:r>
              <a:rPr lang="en-US" dirty="0"/>
              <a:t> yang </a:t>
            </a:r>
            <a:r>
              <a:rPr lang="en-US" dirty="0" err="1"/>
              <a:t>menjadi</a:t>
            </a:r>
            <a:r>
              <a:rPr lang="en-US" dirty="0"/>
              <a:t> </a:t>
            </a:r>
            <a:r>
              <a:rPr lang="en-US" dirty="0" err="1"/>
              <a:t>portofolio</a:t>
            </a:r>
            <a:r>
              <a:rPr lang="en-US" dirty="0"/>
              <a:t> </a:t>
            </a:r>
            <a:r>
              <a:rPr lang="en-US" i="1" dirty="0"/>
              <a:t>saving plan</a:t>
            </a:r>
            <a:r>
              <a:rPr lang="en-US" dirty="0"/>
              <a:t>. </a:t>
            </a:r>
          </a:p>
          <a:p>
            <a:r>
              <a:rPr lang="id-ID" dirty="0" smtClean="0"/>
              <a:t>D</a:t>
            </a:r>
            <a:r>
              <a:rPr lang="en-US" dirty="0" err="1" smtClean="0"/>
              <a:t>ari</a:t>
            </a:r>
            <a:r>
              <a:rPr lang="en-US" dirty="0" smtClean="0"/>
              <a:t> </a:t>
            </a:r>
            <a:r>
              <a:rPr lang="en-US" dirty="0"/>
              <a:t>total </a:t>
            </a:r>
            <a:r>
              <a:rPr lang="en-US" dirty="0" err="1"/>
              <a:t>dana</a:t>
            </a:r>
            <a:r>
              <a:rPr lang="en-US" dirty="0"/>
              <a:t> </a:t>
            </a:r>
            <a:r>
              <a:rPr lang="en-US" dirty="0" err="1"/>
              <a:t>kelolaan</a:t>
            </a:r>
            <a:r>
              <a:rPr lang="en-US" dirty="0"/>
              <a:t> saving plan, </a:t>
            </a:r>
            <a:r>
              <a:rPr lang="en-US" dirty="0" err="1"/>
              <a:t>sebanyak</a:t>
            </a:r>
            <a:r>
              <a:rPr lang="en-US" dirty="0"/>
              <a:t> 75% </a:t>
            </a:r>
            <a:r>
              <a:rPr lang="en-US" dirty="0" err="1"/>
              <a:t>berbentuk</a:t>
            </a:r>
            <a:r>
              <a:rPr lang="en-US" dirty="0"/>
              <a:t> </a:t>
            </a:r>
            <a:r>
              <a:rPr lang="en-US" dirty="0" err="1"/>
              <a:t>aset</a:t>
            </a:r>
            <a:r>
              <a:rPr lang="en-US" dirty="0"/>
              <a:t> </a:t>
            </a:r>
            <a:r>
              <a:rPr lang="en-US" dirty="0" err="1"/>
              <a:t>produk</a:t>
            </a:r>
            <a:r>
              <a:rPr lang="en-US" dirty="0"/>
              <a:t> </a:t>
            </a:r>
            <a:r>
              <a:rPr lang="en-US" dirty="0" err="1"/>
              <a:t>finansial</a:t>
            </a:r>
            <a:r>
              <a:rPr lang="en-US" dirty="0"/>
              <a:t>, </a:t>
            </a:r>
            <a:r>
              <a:rPr lang="en-US" dirty="0" err="1"/>
              <a:t>seperti</a:t>
            </a:r>
            <a:r>
              <a:rPr lang="en-US" dirty="0"/>
              <a:t> </a:t>
            </a:r>
            <a:r>
              <a:rPr lang="en-US" dirty="0" err="1"/>
              <a:t>saham</a:t>
            </a:r>
            <a:r>
              <a:rPr lang="en-US" dirty="0"/>
              <a:t>, </a:t>
            </a:r>
            <a:r>
              <a:rPr lang="en-US" dirty="0" err="1"/>
              <a:t>reksadana</a:t>
            </a:r>
            <a:r>
              <a:rPr lang="en-US" dirty="0"/>
              <a:t>, </a:t>
            </a:r>
            <a:r>
              <a:rPr lang="en-US" dirty="0" err="1"/>
              <a:t>surat</a:t>
            </a:r>
            <a:r>
              <a:rPr lang="en-US" dirty="0"/>
              <a:t> </a:t>
            </a:r>
            <a:r>
              <a:rPr lang="en-US" dirty="0" err="1"/>
              <a:t>berharga</a:t>
            </a:r>
            <a:r>
              <a:rPr lang="en-US" dirty="0"/>
              <a:t> </a:t>
            </a:r>
            <a:r>
              <a:rPr lang="en-US" dirty="0" err="1"/>
              <a:t>negara</a:t>
            </a:r>
            <a:r>
              <a:rPr lang="en-US" dirty="0"/>
              <a:t> (SBN), </a:t>
            </a:r>
            <a:r>
              <a:rPr lang="en-US" dirty="0" err="1"/>
              <a:t>obligasi</a:t>
            </a:r>
            <a:r>
              <a:rPr lang="en-US" dirty="0"/>
              <a:t> </a:t>
            </a:r>
            <a:r>
              <a:rPr lang="en-US" dirty="0" err="1"/>
              <a:t>korporasi</a:t>
            </a:r>
            <a:r>
              <a:rPr lang="en-US" dirty="0"/>
              <a:t> </a:t>
            </a:r>
            <a:r>
              <a:rPr lang="en-US" dirty="0" err="1"/>
              <a:t>dan</a:t>
            </a:r>
            <a:r>
              <a:rPr lang="en-US" dirty="0"/>
              <a:t> </a:t>
            </a:r>
            <a:r>
              <a:rPr lang="en-US" dirty="0" err="1"/>
              <a:t>obligasi</a:t>
            </a:r>
            <a:r>
              <a:rPr lang="en-US" dirty="0"/>
              <a:t> BUMN. </a:t>
            </a:r>
          </a:p>
          <a:p>
            <a:r>
              <a:rPr lang="en-US" dirty="0" smtClean="0"/>
              <a:t>Dari </a:t>
            </a:r>
            <a:r>
              <a:rPr lang="en-US" dirty="0" err="1"/>
              <a:t>portofolio</a:t>
            </a:r>
            <a:r>
              <a:rPr lang="en-US" dirty="0"/>
              <a:t> </a:t>
            </a:r>
            <a:r>
              <a:rPr lang="en-US" dirty="0" err="1"/>
              <a:t>dalam</a:t>
            </a:r>
            <a:r>
              <a:rPr lang="en-US" dirty="0"/>
              <a:t> </a:t>
            </a:r>
            <a:r>
              <a:rPr lang="en-US" dirty="0" err="1"/>
              <a:t>produk</a:t>
            </a:r>
            <a:r>
              <a:rPr lang="en-US" dirty="0"/>
              <a:t> </a:t>
            </a:r>
            <a:r>
              <a:rPr lang="en-US" dirty="0" err="1"/>
              <a:t>finansial</a:t>
            </a:r>
            <a:r>
              <a:rPr lang="en-US" dirty="0"/>
              <a:t> </a:t>
            </a:r>
            <a:r>
              <a:rPr lang="en-US" dirty="0" err="1"/>
              <a:t>itu</a:t>
            </a:r>
            <a:r>
              <a:rPr lang="en-US" dirty="0"/>
              <a:t>, </a:t>
            </a:r>
            <a:r>
              <a:rPr lang="en-US" dirty="0" err="1"/>
              <a:t>sebanyak</a:t>
            </a:r>
            <a:r>
              <a:rPr lang="en-US" dirty="0"/>
              <a:t> 80% </a:t>
            </a:r>
            <a:r>
              <a:rPr lang="en-US" dirty="0" err="1"/>
              <a:t>berada</a:t>
            </a:r>
            <a:r>
              <a:rPr lang="en-US" dirty="0"/>
              <a:t> di </a:t>
            </a:r>
            <a:r>
              <a:rPr lang="en-US" dirty="0" err="1"/>
              <a:t>pasar</a:t>
            </a:r>
            <a:r>
              <a:rPr lang="en-US" dirty="0"/>
              <a:t> </a:t>
            </a:r>
            <a:r>
              <a:rPr lang="en-US" dirty="0" err="1"/>
              <a:t>saham</a:t>
            </a:r>
            <a:r>
              <a:rPr lang="en-US" dirty="0"/>
              <a:t> </a:t>
            </a:r>
            <a:r>
              <a:rPr lang="en-US" dirty="0" err="1"/>
              <a:t>dan</a:t>
            </a:r>
            <a:r>
              <a:rPr lang="en-US" dirty="0"/>
              <a:t> </a:t>
            </a:r>
            <a:r>
              <a:rPr lang="en-US" dirty="0" err="1" smtClean="0"/>
              <a:t>reksadana</a:t>
            </a:r>
            <a:r>
              <a:rPr lang="en-US" dirty="0" smtClean="0"/>
              <a:t>. </a:t>
            </a:r>
            <a:endParaRPr lang="en-US" dirty="0"/>
          </a:p>
          <a:p>
            <a:r>
              <a:rPr lang="en-US" dirty="0" err="1" smtClean="0"/>
              <a:t>Jiwasraya</a:t>
            </a:r>
            <a:r>
              <a:rPr lang="en-US" dirty="0" smtClean="0"/>
              <a:t> </a:t>
            </a:r>
            <a:r>
              <a:rPr lang="en-US" dirty="0" err="1"/>
              <a:t>tidak</a:t>
            </a:r>
            <a:r>
              <a:rPr lang="en-US" dirty="0"/>
              <a:t> </a:t>
            </a:r>
            <a:r>
              <a:rPr lang="en-US" dirty="0" err="1"/>
              <a:t>bisa</a:t>
            </a:r>
            <a:r>
              <a:rPr lang="en-US" dirty="0"/>
              <a:t> </a:t>
            </a:r>
            <a:r>
              <a:rPr lang="en-US" dirty="0" err="1"/>
              <a:t>mencairkan</a:t>
            </a:r>
            <a:r>
              <a:rPr lang="en-US" dirty="0"/>
              <a:t> </a:t>
            </a:r>
            <a:r>
              <a:rPr lang="en-US" dirty="0" err="1"/>
              <a:t>asetnya</a:t>
            </a:r>
            <a:r>
              <a:rPr lang="en-US" dirty="0"/>
              <a:t> di </a:t>
            </a:r>
            <a:r>
              <a:rPr lang="en-US" dirty="0" err="1"/>
              <a:t>saham</a:t>
            </a:r>
            <a:r>
              <a:rPr lang="en-US" dirty="0"/>
              <a:t>, yang </a:t>
            </a:r>
            <a:r>
              <a:rPr lang="en-US" dirty="0" err="1" smtClean="0"/>
              <a:t>mengalami</a:t>
            </a:r>
            <a:r>
              <a:rPr lang="en-US" dirty="0" smtClean="0"/>
              <a:t> </a:t>
            </a:r>
            <a:r>
              <a:rPr lang="en-US" dirty="0" err="1"/>
              <a:t>penurunan</a:t>
            </a:r>
            <a:r>
              <a:rPr lang="en-US" dirty="0"/>
              <a:t> </a:t>
            </a:r>
            <a:r>
              <a:rPr lang="en-US" dirty="0" err="1"/>
              <a:t>nilai</a:t>
            </a:r>
            <a:r>
              <a:rPr lang="en-US" dirty="0"/>
              <a:t> </a:t>
            </a:r>
            <a:r>
              <a:rPr lang="en-US" dirty="0" err="1"/>
              <a:t>aset</a:t>
            </a:r>
            <a:r>
              <a:rPr lang="en-US" dirty="0"/>
              <a:t> </a:t>
            </a:r>
            <a:r>
              <a:rPr lang="en-US" dirty="0" err="1"/>
              <a:t>akibat</a:t>
            </a:r>
            <a:r>
              <a:rPr lang="en-US" dirty="0"/>
              <a:t> </a:t>
            </a:r>
            <a:r>
              <a:rPr lang="en-US" dirty="0" err="1"/>
              <a:t>kondisi</a:t>
            </a:r>
            <a:r>
              <a:rPr lang="en-US" dirty="0"/>
              <a:t> </a:t>
            </a:r>
            <a:r>
              <a:rPr lang="en-US" dirty="0" err="1"/>
              <a:t>pasar</a:t>
            </a:r>
            <a:r>
              <a:rPr lang="en-US" dirty="0"/>
              <a:t> yang </a:t>
            </a:r>
            <a:r>
              <a:rPr lang="en-US" dirty="0" err="1"/>
              <a:t>tengah</a:t>
            </a:r>
            <a:r>
              <a:rPr lang="en-US" dirty="0"/>
              <a:t> </a:t>
            </a:r>
            <a:r>
              <a:rPr lang="en-US" dirty="0" err="1"/>
              <a:t>tertekan</a:t>
            </a:r>
            <a:r>
              <a:rPr lang="en-US" dirty="0"/>
              <a:t>. </a:t>
            </a:r>
          </a:p>
        </p:txBody>
      </p:sp>
    </p:spTree>
    <p:extLst>
      <p:ext uri="{BB962C8B-B14F-4D97-AF65-F5344CB8AC3E}">
        <p14:creationId xmlns:p14="http://schemas.microsoft.com/office/powerpoint/2010/main" val="4055698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39" y="0"/>
            <a:ext cx="9064761" cy="6857999"/>
          </a:xfrm>
          <a:prstGeom prst="rect">
            <a:avLst/>
          </a:prstGeom>
        </p:spPr>
      </p:pic>
      <p:pic>
        <p:nvPicPr>
          <p:cNvPr id="6" name="Picture 2" descr="http://t1.gstatic.com/images?q=tbn:ANd9GcT_39p_njAY4T3F8C085f0Dnb8mF5zQrU3BzeF_NdEycamCiIczOtiGYu7l">
            <a:hlinkClick r:id="rId3"/>
          </p:cNvPr>
          <p:cNvPicPr>
            <a:picLocks noChangeAspect="1" noChangeArrowheads="1"/>
          </p:cNvPicPr>
          <p:nvPr/>
        </p:nvPicPr>
        <p:blipFill>
          <a:blip r:embed="rId4" cstate="print"/>
          <a:srcRect/>
          <a:stretch>
            <a:fillRect/>
          </a:stretch>
        </p:blipFill>
        <p:spPr bwMode="auto">
          <a:xfrm>
            <a:off x="0" y="0"/>
            <a:ext cx="3657600" cy="5943600"/>
          </a:xfrm>
          <a:prstGeom prst="rect">
            <a:avLst/>
          </a:prstGeom>
          <a:noFill/>
        </p:spPr>
      </p:pic>
      <p:pic>
        <p:nvPicPr>
          <p:cNvPr id="7" name="Picture 4" descr="http://t2.gstatic.com/images?q=tbn:ANd9GcRRnwMgW6PKNV4q_fVVO7ijVqOKhPgmWJ9eeFfFOhdMJrPvHeQfzyrHNpo">
            <a:hlinkClick r:id="rId5"/>
          </p:cNvPr>
          <p:cNvPicPr>
            <a:picLocks noChangeAspect="1" noChangeArrowheads="1"/>
          </p:cNvPicPr>
          <p:nvPr/>
        </p:nvPicPr>
        <p:blipFill>
          <a:blip r:embed="rId6" cstate="print"/>
          <a:srcRect/>
          <a:stretch>
            <a:fillRect/>
          </a:stretch>
        </p:blipFill>
        <p:spPr bwMode="auto">
          <a:xfrm>
            <a:off x="4806192" y="0"/>
            <a:ext cx="4337808" cy="5943600"/>
          </a:xfrm>
          <a:prstGeom prst="rect">
            <a:avLst/>
          </a:prstGeom>
          <a:noFill/>
        </p:spPr>
      </p:pic>
      <p:pic>
        <p:nvPicPr>
          <p:cNvPr id="8" name="Picture 6" descr="http://t3.gstatic.com/images?q=tbn:ANd9GcQ96V8uJCIMdTRgP85z79EnctOBFC4x5rx2g1lzGIWy2_Ef6fID2RsaZA">
            <a:hlinkClick r:id="rId7"/>
          </p:cNvPr>
          <p:cNvPicPr>
            <a:picLocks noChangeAspect="1" noChangeArrowheads="1"/>
          </p:cNvPicPr>
          <p:nvPr/>
        </p:nvPicPr>
        <p:blipFill>
          <a:blip r:embed="rId8" cstate="print"/>
          <a:srcRect/>
          <a:stretch>
            <a:fillRect/>
          </a:stretch>
        </p:blipFill>
        <p:spPr bwMode="auto">
          <a:xfrm>
            <a:off x="3048000" y="2971800"/>
            <a:ext cx="2601778" cy="3368040"/>
          </a:xfrm>
          <a:prstGeom prst="rect">
            <a:avLst/>
          </a:prstGeom>
          <a:noFill/>
        </p:spPr>
      </p:pic>
      <p:pic>
        <p:nvPicPr>
          <p:cNvPr id="9" name="Picture 8" descr="http://t3.gstatic.com/images?q=tbn:ANd9GcR6-7EFISAQzkKRdlBo1HqaZi4QFr_3CKLgshSR-8-AGvffFiXW8hhv9Q">
            <a:hlinkClick r:id="rId9"/>
          </p:cNvPr>
          <p:cNvPicPr>
            <a:picLocks noChangeAspect="1" noChangeArrowheads="1"/>
          </p:cNvPicPr>
          <p:nvPr/>
        </p:nvPicPr>
        <p:blipFill>
          <a:blip r:embed="rId10" cstate="print"/>
          <a:srcRect/>
          <a:stretch>
            <a:fillRect/>
          </a:stretch>
        </p:blipFill>
        <p:spPr bwMode="auto">
          <a:xfrm>
            <a:off x="3505200" y="-1"/>
            <a:ext cx="1905000" cy="2476503"/>
          </a:xfrm>
          <a:prstGeom prst="rect">
            <a:avLst/>
          </a:prstGeom>
          <a:noFill/>
        </p:spPr>
      </p:pic>
    </p:spTree>
    <p:extLst>
      <p:ext uri="{BB962C8B-B14F-4D97-AF65-F5344CB8AC3E}">
        <p14:creationId xmlns:p14="http://schemas.microsoft.com/office/powerpoint/2010/main" val="2200092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r>
              <a:rPr lang="en-US" dirty="0">
                <a:solidFill>
                  <a:prstClr val="white">
                    <a:lumMod val="85000"/>
                  </a:prstClr>
                </a:solidFill>
                <a:latin typeface="Tahoma" panose="020B0604030504040204" pitchFamily="34" charset="0"/>
                <a:ea typeface="Tahoma" panose="020B0604030504040204" pitchFamily="34" charset="0"/>
                <a:cs typeface="Tahoma" panose="020B0604030504040204" pitchFamily="34" charset="0"/>
              </a:rPr>
              <a:t>SLIDE </a:t>
            </a:r>
            <a:r>
              <a:rPr lang="id-ID" dirty="0" smtClean="0">
                <a:solidFill>
                  <a:prstClr val="white">
                    <a:lumMod val="85000"/>
                  </a:prstClr>
                </a:solidFill>
                <a:latin typeface="Tahoma" panose="020B0604030504040204" pitchFamily="34" charset="0"/>
                <a:ea typeface="Tahoma" panose="020B0604030504040204" pitchFamily="34" charset="0"/>
                <a:cs typeface="Tahoma" panose="020B0604030504040204" pitchFamily="34" charset="0"/>
              </a:rPr>
              <a:t>16</a:t>
            </a:r>
            <a:endParaRPr lang="en-US" dirty="0">
              <a:solidFill>
                <a:prstClr val="white">
                  <a:lumMod val="85000"/>
                </a:prstClr>
              </a:solidFill>
              <a:latin typeface="Tahoma" panose="020B0604030504040204" pitchFamily="34" charset="0"/>
              <a:ea typeface="Tahoma" panose="020B0604030504040204" pitchFamily="34" charset="0"/>
              <a:cs typeface="Tahoma" panose="020B0604030504040204" pitchFamily="34" charset="0"/>
            </a:endParaRPr>
          </a:p>
        </p:txBody>
      </p:sp>
      <p:sp>
        <p:nvSpPr>
          <p:cNvPr id="5" name="フッター プレースホルダー 4"/>
          <p:cNvSpPr>
            <a:spLocks noGrp="1"/>
          </p:cNvSpPr>
          <p:nvPr>
            <p:ph type="ftr" sz="quarter" idx="11"/>
          </p:nvPr>
        </p:nvSpPr>
        <p:spPr/>
        <p:txBody>
          <a:bodyPr/>
          <a:lstStyle/>
          <a:p>
            <a:r>
              <a:rPr lang="id-ID" dirty="0">
                <a:solidFill>
                  <a:prstClr val="white">
                    <a:lumMod val="95000"/>
                  </a:prstClr>
                </a:solidFill>
                <a:latin typeface="Tahoma" panose="020B0604030504040204" pitchFamily="34" charset="0"/>
                <a:ea typeface="Tahoma" panose="020B0604030504040204" pitchFamily="34" charset="0"/>
                <a:cs typeface="Tahoma" panose="020B0604030504040204" pitchFamily="34" charset="0"/>
              </a:rPr>
              <a:t>Entrepreneurship &amp; Investment</a:t>
            </a:r>
            <a:endParaRPr lang="en-US" dirty="0">
              <a:solidFill>
                <a:prstClr val="white">
                  <a:lumMod val="95000"/>
                </a:prstClr>
              </a:solidFill>
              <a:latin typeface="Tahoma" panose="020B0604030504040204" pitchFamily="34" charset="0"/>
              <a:ea typeface="Tahoma" panose="020B0604030504040204" pitchFamily="34" charset="0"/>
              <a:cs typeface="Tahoma" panose="020B0604030504040204" pitchFamily="34" charset="0"/>
            </a:endParaRPr>
          </a:p>
        </p:txBody>
      </p:sp>
      <p:sp>
        <p:nvSpPr>
          <p:cNvPr id="2" name="テキスト プレースホルダー 1"/>
          <p:cNvSpPr>
            <a:spLocks noGrp="1"/>
          </p:cNvSpPr>
          <p:nvPr>
            <p:ph type="body" sz="quarter" idx="15"/>
          </p:nvPr>
        </p:nvSpPr>
        <p:spPr>
          <a:xfrm>
            <a:off x="628366" y="4341102"/>
            <a:ext cx="1891406" cy="481122"/>
          </a:xfrm>
        </p:spPr>
        <p:txBody>
          <a:bodyPr>
            <a:normAutofit fontScale="70000" lnSpcReduction="20000"/>
          </a:bodyPr>
          <a:lstStyle/>
          <a:p>
            <a:r>
              <a:rPr lang="id-ID" dirty="0">
                <a:latin typeface="Tahoma" panose="020B0604030504040204" pitchFamily="34" charset="0"/>
                <a:ea typeface="Tahoma" panose="020B0604030504040204" pitchFamily="34" charset="0"/>
                <a:cs typeface="Tahoma" panose="020B0604030504040204" pitchFamily="34" charset="0"/>
              </a:rPr>
              <a:t>Contoh kasus 1</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テキスト プレースホルダー 3"/>
          <p:cNvSpPr>
            <a:spLocks noGrp="1"/>
          </p:cNvSpPr>
          <p:nvPr>
            <p:ph type="body" sz="quarter" idx="16"/>
          </p:nvPr>
        </p:nvSpPr>
        <p:spPr/>
        <p:txBody>
          <a:bodyPr>
            <a:normAutofit/>
          </a:bodyPr>
          <a:lstStyle/>
          <a:p>
            <a:r>
              <a:rPr lang="id-ID" dirty="0">
                <a:latin typeface="Tahoma" panose="020B0604030504040204" pitchFamily="34" charset="0"/>
                <a:ea typeface="Tahoma" panose="020B0604030504040204" pitchFamily="34" charset="0"/>
                <a:cs typeface="Tahoma" panose="020B0604030504040204" pitchFamily="34" charset="0"/>
              </a:rPr>
              <a:t>Apa yang harus dilakukan ??....</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7" name="テキスト プレースホルダー 6"/>
          <p:cNvSpPr>
            <a:spLocks noGrp="1"/>
          </p:cNvSpPr>
          <p:nvPr>
            <p:ph type="body" sz="quarter" idx="21"/>
          </p:nvPr>
        </p:nvSpPr>
        <p:spPr/>
        <p:txBody>
          <a:bodyPr>
            <a:noAutofit/>
          </a:bodyPr>
          <a:lstStyle/>
          <a:p>
            <a:pPr algn="just"/>
            <a:r>
              <a:rPr lang="id-ID" sz="1400" dirty="0">
                <a:latin typeface="Tahoma" panose="020B0604030504040204" pitchFamily="34" charset="0"/>
                <a:ea typeface="Tahoma" panose="020B0604030504040204" pitchFamily="34" charset="0"/>
                <a:cs typeface="Tahoma" panose="020B0604030504040204" pitchFamily="34" charset="0"/>
              </a:rPr>
              <a:t>Reni adalah perempuan muda berumur 26 tahun, bekerja freelance untuk sebuah biro periklanan. Reni masih tinggal bersama orang tuanya di sebuah daerah elit di Jakarta Selatan. Singkat cerita, Reni dan keluarganya dalam kondisi keuangan yang tidak kekurangan. Reni memiliki sebuah polis asuransi Unitlink. Asuransi ini terdiri dari Asuransi Jiwa, Asuransi Kesehatan dan Unit Investasi. Reni merasa bingung karena ia sudah menyetorkan uang cukup besar untuk ukuran seorang pekerja freelance dalam 12 bulan terakhir. Tetapi saat membuka laporan kinerja yang dikirimkan perusahaan asuransi, Reni tidak melihat saldo yang seharusnya lebih besar dari premi yang telah disetor.</a:t>
            </a:r>
          </a:p>
          <a:p>
            <a:pPr algn="just"/>
            <a:endParaRPr lang="en-US" sz="1400" dirty="0">
              <a:latin typeface="Tahoma" panose="020B0604030504040204" pitchFamily="34" charset="0"/>
              <a:ea typeface="Tahoma" panose="020B0604030504040204" pitchFamily="34" charset="0"/>
              <a:cs typeface="Tahoma" panose="020B0604030504040204" pitchFamily="34" charset="0"/>
            </a:endParaRPr>
          </a:p>
        </p:txBody>
      </p:sp>
      <p:sp>
        <p:nvSpPr>
          <p:cNvPr id="8" name="タイトル 7"/>
          <p:cNvSpPr>
            <a:spLocks noGrp="1"/>
          </p:cNvSpPr>
          <p:nvPr>
            <p:ph type="title"/>
          </p:nvPr>
        </p:nvSpPr>
        <p:spPr/>
        <p:txBody>
          <a:bodyPr/>
          <a:lstStyle/>
          <a:p>
            <a:r>
              <a:rPr lang="id-ID" dirty="0">
                <a:solidFill>
                  <a:schemeClr val="accent1"/>
                </a:solidFill>
                <a:latin typeface="Tahoma" panose="020B0604030504040204" pitchFamily="34" charset="0"/>
                <a:ea typeface="Tahoma" panose="020B0604030504040204" pitchFamily="34" charset="0"/>
                <a:cs typeface="Tahoma" panose="020B0604030504040204" pitchFamily="34" charset="0"/>
              </a:rPr>
              <a:t>Studi Kasus</a:t>
            </a:r>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p:txBody>
      </p:sp>
      <p:sp>
        <p:nvSpPr>
          <p:cNvPr id="9" name="サブタイトル 8"/>
          <p:cNvSpPr>
            <a:spLocks noGrp="1"/>
          </p:cNvSpPr>
          <p:nvPr>
            <p:ph type="subTitle" idx="1"/>
          </p:nvPr>
        </p:nvSpPr>
        <p:spPr/>
        <p:txBody>
          <a:bodyPr/>
          <a:lstStyle/>
          <a:p>
            <a:r>
              <a:rPr lang="id-ID" dirty="0">
                <a:latin typeface="Tahoma" panose="020B0604030504040204" pitchFamily="34" charset="0"/>
                <a:ea typeface="Tahoma" panose="020B0604030504040204" pitchFamily="34" charset="0"/>
                <a:cs typeface="Tahoma" panose="020B0604030504040204" pitchFamily="34" charset="0"/>
              </a:rPr>
              <a:t>Contoh-contoh kasus pada Unit Link</a:t>
            </a:r>
            <a:endParaRPr lang="en-US" dirty="0">
              <a:latin typeface="Tahoma" panose="020B0604030504040204" pitchFamily="34" charset="0"/>
              <a:ea typeface="Tahoma" panose="020B0604030504040204" pitchFamily="34" charset="0"/>
              <a:cs typeface="Tahoma" panose="020B0604030504040204" pitchFamily="34" charset="0"/>
            </a:endParaRPr>
          </a:p>
        </p:txBody>
      </p:sp>
      <p:pic>
        <p:nvPicPr>
          <p:cNvPr id="11" name="Picture Placeholder 10">
            <a:extLst>
              <a:ext uri="{FF2B5EF4-FFF2-40B4-BE49-F238E27FC236}">
                <a16:creationId xmlns:a16="http://schemas.microsoft.com/office/drawing/2014/main" xmlns="" id="{3BEBD8CE-FC73-47D1-801B-42F785FA8435}"/>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25261" b="25261"/>
          <a:stretch>
            <a:fillRect/>
          </a:stretch>
        </p:blipFill>
        <p:spPr/>
      </p:pic>
    </p:spTree>
    <p:extLst>
      <p:ext uri="{BB962C8B-B14F-4D97-AF65-F5344CB8AC3E}">
        <p14:creationId xmlns:p14="http://schemas.microsoft.com/office/powerpoint/2010/main" val="2276387542"/>
      </p:ext>
    </p:extLst>
  </p:cSld>
  <p:clrMapOvr>
    <a:masterClrMapping/>
  </p:clrMapOvr>
  <mc:AlternateContent xmlns:mc="http://schemas.openxmlformats.org/markup-compatibility/2006" xmlns:p14="http://schemas.microsoft.com/office/powerpoint/2010/main">
    <mc:Choice Requires="p14">
      <p:transition spd="slow" p14:dur="1600" advTm="4222">
        <p14:prism isInverted="1"/>
      </p:transition>
    </mc:Choice>
    <mc:Fallback xmlns="">
      <p:transition spd="slow" advTm="4222">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r>
              <a:rPr lang="en-US" dirty="0">
                <a:solidFill>
                  <a:prstClr val="white">
                    <a:lumMod val="85000"/>
                  </a:prstClr>
                </a:solidFill>
                <a:latin typeface="Tahoma" panose="020B0604030504040204" pitchFamily="34" charset="0"/>
                <a:ea typeface="Tahoma" panose="020B0604030504040204" pitchFamily="34" charset="0"/>
                <a:cs typeface="Tahoma" panose="020B0604030504040204" pitchFamily="34" charset="0"/>
              </a:rPr>
              <a:t>SLIDE </a:t>
            </a:r>
            <a:r>
              <a:rPr lang="id-ID" dirty="0" smtClean="0">
                <a:solidFill>
                  <a:prstClr val="white">
                    <a:lumMod val="85000"/>
                  </a:prstClr>
                </a:solidFill>
                <a:latin typeface="Tahoma" panose="020B0604030504040204" pitchFamily="34" charset="0"/>
                <a:ea typeface="Tahoma" panose="020B0604030504040204" pitchFamily="34" charset="0"/>
                <a:cs typeface="Tahoma" panose="020B0604030504040204" pitchFamily="34" charset="0"/>
              </a:rPr>
              <a:t>18</a:t>
            </a:r>
            <a:endParaRPr lang="en-US" dirty="0">
              <a:solidFill>
                <a:prstClr val="white">
                  <a:lumMod val="85000"/>
                </a:prstClr>
              </a:solidFill>
              <a:latin typeface="Tahoma" panose="020B0604030504040204" pitchFamily="34" charset="0"/>
              <a:ea typeface="Tahoma" panose="020B0604030504040204" pitchFamily="34" charset="0"/>
              <a:cs typeface="Tahoma" panose="020B0604030504040204" pitchFamily="34" charset="0"/>
            </a:endParaRPr>
          </a:p>
        </p:txBody>
      </p:sp>
      <p:sp>
        <p:nvSpPr>
          <p:cNvPr id="5" name="フッター プレースホルダー 4"/>
          <p:cNvSpPr>
            <a:spLocks noGrp="1"/>
          </p:cNvSpPr>
          <p:nvPr>
            <p:ph type="ftr" sz="quarter" idx="11"/>
          </p:nvPr>
        </p:nvSpPr>
        <p:spPr/>
        <p:txBody>
          <a:bodyPr/>
          <a:lstStyle/>
          <a:p>
            <a:r>
              <a:rPr lang="id-ID" dirty="0">
                <a:solidFill>
                  <a:prstClr val="white">
                    <a:lumMod val="95000"/>
                  </a:prstClr>
                </a:solidFill>
                <a:latin typeface="Tahoma" panose="020B0604030504040204" pitchFamily="34" charset="0"/>
                <a:ea typeface="Tahoma" panose="020B0604030504040204" pitchFamily="34" charset="0"/>
                <a:cs typeface="Tahoma" panose="020B0604030504040204" pitchFamily="34" charset="0"/>
              </a:rPr>
              <a:t>Entrepreneurship &amp; Investment</a:t>
            </a:r>
            <a:endParaRPr lang="en-US" dirty="0">
              <a:solidFill>
                <a:prstClr val="white">
                  <a:lumMod val="95000"/>
                </a:prstClr>
              </a:solidFill>
              <a:latin typeface="Tahoma" panose="020B0604030504040204" pitchFamily="34" charset="0"/>
              <a:ea typeface="Tahoma" panose="020B0604030504040204" pitchFamily="34" charset="0"/>
              <a:cs typeface="Tahoma" panose="020B0604030504040204" pitchFamily="34" charset="0"/>
            </a:endParaRPr>
          </a:p>
        </p:txBody>
      </p:sp>
      <p:sp>
        <p:nvSpPr>
          <p:cNvPr id="2" name="テキスト プレースホルダー 1"/>
          <p:cNvSpPr>
            <a:spLocks noGrp="1"/>
          </p:cNvSpPr>
          <p:nvPr>
            <p:ph type="body" sz="quarter" idx="15"/>
          </p:nvPr>
        </p:nvSpPr>
        <p:spPr>
          <a:xfrm>
            <a:off x="628366" y="4341102"/>
            <a:ext cx="1891406" cy="481122"/>
          </a:xfrm>
        </p:spPr>
        <p:txBody>
          <a:bodyPr>
            <a:normAutofit fontScale="70000" lnSpcReduction="20000"/>
          </a:bodyPr>
          <a:lstStyle/>
          <a:p>
            <a:r>
              <a:rPr lang="id-ID" dirty="0">
                <a:latin typeface="Tahoma" panose="020B0604030504040204" pitchFamily="34" charset="0"/>
                <a:ea typeface="Tahoma" panose="020B0604030504040204" pitchFamily="34" charset="0"/>
                <a:cs typeface="Tahoma" panose="020B0604030504040204" pitchFamily="34" charset="0"/>
              </a:rPr>
              <a:t>Contoh kasus 2 </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テキスト プレースホルダー 3"/>
          <p:cNvSpPr>
            <a:spLocks noGrp="1"/>
          </p:cNvSpPr>
          <p:nvPr>
            <p:ph type="body" sz="quarter" idx="16"/>
          </p:nvPr>
        </p:nvSpPr>
        <p:spPr/>
        <p:txBody>
          <a:bodyPr>
            <a:normAutofit/>
          </a:bodyPr>
          <a:lstStyle/>
          <a:p>
            <a:r>
              <a:rPr lang="id-ID" dirty="0">
                <a:latin typeface="Tahoma" panose="020B0604030504040204" pitchFamily="34" charset="0"/>
                <a:ea typeface="Tahoma" panose="020B0604030504040204" pitchFamily="34" charset="0"/>
                <a:cs typeface="Tahoma" panose="020B0604030504040204" pitchFamily="34" charset="0"/>
              </a:rPr>
              <a:t>Apa yang harus dilakukan ??....</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7" name="テキスト プレースホルダー 6"/>
          <p:cNvSpPr>
            <a:spLocks noGrp="1"/>
          </p:cNvSpPr>
          <p:nvPr>
            <p:ph type="body" sz="quarter" idx="21"/>
          </p:nvPr>
        </p:nvSpPr>
        <p:spPr/>
        <p:txBody>
          <a:bodyPr>
            <a:normAutofit/>
          </a:bodyPr>
          <a:lstStyle/>
          <a:p>
            <a:r>
              <a:rPr lang="id-ID" dirty="0">
                <a:latin typeface="Tahoma" panose="020B0604030504040204" pitchFamily="34" charset="0"/>
                <a:ea typeface="Tahoma" panose="020B0604030504040204" pitchFamily="34" charset="0"/>
                <a:cs typeface="Tahoma" panose="020B0604030504040204" pitchFamily="34" charset="0"/>
              </a:rPr>
              <a:t>Irwan berusia 40 tahun, ia ditawari produk Unitlink dengan basis Asuransi Jiwa Wholelife dan memiliki unsur unit investasi. Setiap bulan Irwan perlu membayar premi Rp 2 juta per bulan. Uang Pertanggungan Jiwa dalam polis Asuransi Jiwa, Kecelakaan dan Penyakit Kritis ini adalah masing-masing Rp 400 juta. Alokasi unit investasi pun ditempatkan pada produk berbasis saham / </a:t>
            </a:r>
            <a:r>
              <a:rPr lang="id-ID" i="1" dirty="0">
                <a:latin typeface="Tahoma" panose="020B0604030504040204" pitchFamily="34" charset="0"/>
                <a:ea typeface="Tahoma" panose="020B0604030504040204" pitchFamily="34" charset="0"/>
                <a:cs typeface="Tahoma" panose="020B0604030504040204" pitchFamily="34" charset="0"/>
              </a:rPr>
              <a:t>equity</a:t>
            </a:r>
            <a:r>
              <a:rPr lang="id-ID" dirty="0">
                <a:latin typeface="Tahoma" panose="020B0604030504040204" pitchFamily="34" charset="0"/>
                <a:ea typeface="Tahoma" panose="020B0604030504040204" pitchFamily="34" charset="0"/>
                <a:cs typeface="Tahoma" panose="020B0604030504040204" pitchFamily="34" charset="0"/>
              </a:rPr>
              <a:t> sehingga menggunakan asumsi pertumbuhan 17% per tahun.</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8" name="タイトル 7"/>
          <p:cNvSpPr>
            <a:spLocks noGrp="1"/>
          </p:cNvSpPr>
          <p:nvPr>
            <p:ph type="title"/>
          </p:nvPr>
        </p:nvSpPr>
        <p:spPr/>
        <p:txBody>
          <a:bodyPr/>
          <a:lstStyle/>
          <a:p>
            <a:r>
              <a:rPr lang="id-ID" dirty="0">
                <a:solidFill>
                  <a:schemeClr val="accent1"/>
                </a:solidFill>
                <a:latin typeface="Tahoma" panose="020B0604030504040204" pitchFamily="34" charset="0"/>
                <a:ea typeface="Tahoma" panose="020B0604030504040204" pitchFamily="34" charset="0"/>
                <a:cs typeface="Tahoma" panose="020B0604030504040204" pitchFamily="34" charset="0"/>
              </a:rPr>
              <a:t>Studi Kasus</a:t>
            </a:r>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p:txBody>
      </p:sp>
      <p:sp>
        <p:nvSpPr>
          <p:cNvPr id="9" name="サブタイトル 8"/>
          <p:cNvSpPr>
            <a:spLocks noGrp="1"/>
          </p:cNvSpPr>
          <p:nvPr>
            <p:ph type="subTitle" idx="1"/>
          </p:nvPr>
        </p:nvSpPr>
        <p:spPr/>
        <p:txBody>
          <a:bodyPr/>
          <a:lstStyle/>
          <a:p>
            <a:r>
              <a:rPr lang="id-ID" dirty="0">
                <a:latin typeface="Tahoma" panose="020B0604030504040204" pitchFamily="34" charset="0"/>
                <a:ea typeface="Tahoma" panose="020B0604030504040204" pitchFamily="34" charset="0"/>
                <a:cs typeface="Tahoma" panose="020B0604030504040204" pitchFamily="34" charset="0"/>
              </a:rPr>
              <a:t>Contoh-contoh kasus pada Unit Link</a:t>
            </a:r>
            <a:endParaRPr lang="en-US" dirty="0">
              <a:latin typeface="Tahoma" panose="020B0604030504040204" pitchFamily="34" charset="0"/>
              <a:ea typeface="Tahoma" panose="020B0604030504040204" pitchFamily="34" charset="0"/>
              <a:cs typeface="Tahoma" panose="020B0604030504040204" pitchFamily="34" charset="0"/>
            </a:endParaRPr>
          </a:p>
        </p:txBody>
      </p:sp>
      <p:pic>
        <p:nvPicPr>
          <p:cNvPr id="11" name="Picture Placeholder 10">
            <a:extLst>
              <a:ext uri="{FF2B5EF4-FFF2-40B4-BE49-F238E27FC236}">
                <a16:creationId xmlns:a16="http://schemas.microsoft.com/office/drawing/2014/main" xmlns="" id="{3BEBD8CE-FC73-47D1-801B-42F785FA8435}"/>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tretch>
            <a:fillRect/>
          </a:stretch>
        </p:blipFill>
        <p:spPr>
          <a:xfrm>
            <a:off x="791581" y="1678728"/>
            <a:ext cx="7632848" cy="2732461"/>
          </a:xfrm>
        </p:spPr>
      </p:pic>
    </p:spTree>
    <p:extLst>
      <p:ext uri="{BB962C8B-B14F-4D97-AF65-F5344CB8AC3E}">
        <p14:creationId xmlns:p14="http://schemas.microsoft.com/office/powerpoint/2010/main" val="3419118225"/>
      </p:ext>
    </p:extLst>
  </p:cSld>
  <p:clrMapOvr>
    <a:masterClrMapping/>
  </p:clrMapOvr>
  <mc:AlternateContent xmlns:mc="http://schemas.openxmlformats.org/markup-compatibility/2006" xmlns:p14="http://schemas.microsoft.com/office/powerpoint/2010/main">
    <mc:Choice Requires="p14">
      <p:transition spd="slow" p14:dur="1600" advTm="4222">
        <p14:prism isInverted="1"/>
      </p:transition>
    </mc:Choice>
    <mc:Fallback xmlns="">
      <p:transition spd="slow" advTm="4222">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39" y="0"/>
            <a:ext cx="9064761" cy="6857999"/>
          </a:xfrm>
          <a:prstGeom prst="rect">
            <a:avLst/>
          </a:prstGeom>
        </p:spPr>
      </p:pic>
      <p:sp>
        <p:nvSpPr>
          <p:cNvPr id="3" name="タイトル 7"/>
          <p:cNvSpPr txBox="1">
            <a:spLocks/>
          </p:cNvSpPr>
          <p:nvPr/>
        </p:nvSpPr>
        <p:spPr>
          <a:xfrm>
            <a:off x="1114742" y="249422"/>
            <a:ext cx="6841354" cy="893578"/>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err="1"/>
              <a:t>Infobank</a:t>
            </a:r>
            <a:r>
              <a:rPr lang="en-US" dirty="0"/>
              <a:t> 4th Unit Link Awards </a:t>
            </a:r>
            <a:r>
              <a:rPr lang="en-US" dirty="0" smtClean="0"/>
              <a:t>2019</a:t>
            </a:r>
            <a:endParaRPr lang="id-ID" dirty="0" smtClean="0"/>
          </a:p>
          <a:p>
            <a:r>
              <a:rPr lang="fi-FI" sz="2600" dirty="0"/>
              <a:t>17 perusahaan asuransi peraih penghargaan</a:t>
            </a:r>
            <a:endParaRPr lang="en-US" sz="2600" dirty="0">
              <a:solidFill>
                <a:schemeClr val="accent1"/>
              </a:solidFill>
            </a:endParaRPr>
          </a:p>
        </p:txBody>
      </p:sp>
      <p:sp>
        <p:nvSpPr>
          <p:cNvPr id="2" name="Rectangle 1"/>
          <p:cNvSpPr/>
          <p:nvPr/>
        </p:nvSpPr>
        <p:spPr>
          <a:xfrm>
            <a:off x="649219" y="1143000"/>
            <a:ext cx="7772400" cy="4801314"/>
          </a:xfrm>
          <a:prstGeom prst="rect">
            <a:avLst/>
          </a:prstGeom>
        </p:spPr>
        <p:txBody>
          <a:bodyPr wrap="square">
            <a:spAutoFit/>
          </a:bodyPr>
          <a:lstStyle/>
          <a:p>
            <a:r>
              <a:rPr lang="en-US" dirty="0"/>
              <a:t>1. AJ Central Asia Raya </a:t>
            </a:r>
            <a:r>
              <a:rPr lang="en-US" dirty="0" err="1"/>
              <a:t>dengan</a:t>
            </a:r>
            <a:r>
              <a:rPr lang="en-US" dirty="0"/>
              <a:t> 25 </a:t>
            </a:r>
            <a:r>
              <a:rPr lang="en-US" dirty="0" err="1"/>
              <a:t>produk</a:t>
            </a:r>
            <a:r>
              <a:rPr lang="en-US" dirty="0"/>
              <a:t> </a:t>
            </a:r>
            <a:r>
              <a:rPr lang="en-US" dirty="0" err="1"/>
              <a:t>kategori</a:t>
            </a:r>
            <a:r>
              <a:rPr lang="en-US" dirty="0"/>
              <a:t> </a:t>
            </a:r>
            <a:r>
              <a:rPr lang="en-US" dirty="0" err="1"/>
              <a:t>bintang</a:t>
            </a:r>
            <a:r>
              <a:rPr lang="en-US" dirty="0"/>
              <a:t> 5</a:t>
            </a:r>
            <a:br>
              <a:rPr lang="en-US" dirty="0"/>
            </a:br>
            <a:r>
              <a:rPr lang="en-US" dirty="0"/>
              <a:t>2. </a:t>
            </a:r>
            <a:r>
              <a:rPr lang="en-US" dirty="0" err="1"/>
              <a:t>Asuransi</a:t>
            </a:r>
            <a:r>
              <a:rPr lang="en-US" dirty="0"/>
              <a:t> </a:t>
            </a:r>
            <a:r>
              <a:rPr lang="en-US" dirty="0" err="1"/>
              <a:t>Simas</a:t>
            </a:r>
            <a:r>
              <a:rPr lang="en-US" dirty="0"/>
              <a:t> </a:t>
            </a:r>
            <a:r>
              <a:rPr lang="en-US" dirty="0" err="1"/>
              <a:t>Jiwa</a:t>
            </a:r>
            <a:r>
              <a:rPr lang="en-US" dirty="0"/>
              <a:t> – 5 </a:t>
            </a:r>
            <a:r>
              <a:rPr lang="en-US" dirty="0" err="1"/>
              <a:t>produk</a:t>
            </a:r>
            <a:r>
              <a:rPr lang="en-US" dirty="0"/>
              <a:t> </a:t>
            </a:r>
            <a:r>
              <a:rPr lang="en-US" dirty="0" err="1"/>
              <a:t>berbintang</a:t>
            </a:r>
            <a:r>
              <a:rPr lang="en-US" dirty="0"/>
              <a:t> 5</a:t>
            </a:r>
            <a:br>
              <a:rPr lang="en-US" dirty="0"/>
            </a:br>
            <a:r>
              <a:rPr lang="en-US" dirty="0"/>
              <a:t>3. Equity Life Indonesia – 4 </a:t>
            </a:r>
            <a:r>
              <a:rPr lang="en-US" dirty="0" err="1"/>
              <a:t>produk</a:t>
            </a:r>
            <a:r>
              <a:rPr lang="en-US" dirty="0"/>
              <a:t/>
            </a:r>
            <a:br>
              <a:rPr lang="en-US" dirty="0"/>
            </a:br>
            <a:r>
              <a:rPr lang="en-US" dirty="0"/>
              <a:t>4. Prudential Life Assurance – 3 </a:t>
            </a:r>
            <a:r>
              <a:rPr lang="en-US" dirty="0" err="1"/>
              <a:t>produk</a:t>
            </a:r>
            <a:r>
              <a:rPr lang="en-US" dirty="0"/>
              <a:t/>
            </a:r>
            <a:br>
              <a:rPr lang="en-US" dirty="0"/>
            </a:br>
            <a:r>
              <a:rPr lang="en-US" dirty="0"/>
              <a:t>5. Sun Life Financial Indonesia – 3 </a:t>
            </a:r>
            <a:r>
              <a:rPr lang="en-US" dirty="0" err="1"/>
              <a:t>produk</a:t>
            </a:r>
            <a:r>
              <a:rPr lang="en-US" dirty="0"/>
              <a:t/>
            </a:r>
            <a:br>
              <a:rPr lang="en-US" dirty="0"/>
            </a:br>
            <a:r>
              <a:rPr lang="en-US" dirty="0"/>
              <a:t>6. </a:t>
            </a:r>
            <a:r>
              <a:rPr lang="en-US" dirty="0" err="1"/>
              <a:t>Sequis</a:t>
            </a:r>
            <a:r>
              <a:rPr lang="en-US" dirty="0"/>
              <a:t> Life – 3 </a:t>
            </a:r>
            <a:r>
              <a:rPr lang="en-US" dirty="0" err="1"/>
              <a:t>produk</a:t>
            </a:r>
            <a:r>
              <a:rPr lang="en-US" dirty="0"/>
              <a:t/>
            </a:r>
            <a:br>
              <a:rPr lang="en-US" dirty="0"/>
            </a:br>
            <a:r>
              <a:rPr lang="en-US" dirty="0"/>
              <a:t>7. </a:t>
            </a:r>
            <a:r>
              <a:rPr lang="en-US" dirty="0" err="1"/>
              <a:t>Tokio</a:t>
            </a:r>
            <a:r>
              <a:rPr lang="en-US" dirty="0"/>
              <a:t> Marine Life Insurance – 3 </a:t>
            </a:r>
            <a:r>
              <a:rPr lang="en-US" dirty="0" err="1"/>
              <a:t>produk</a:t>
            </a:r>
            <a:r>
              <a:rPr lang="en-US" dirty="0"/>
              <a:t/>
            </a:r>
            <a:br>
              <a:rPr lang="en-US" dirty="0"/>
            </a:br>
            <a:r>
              <a:rPr lang="en-US" dirty="0"/>
              <a:t>8. </a:t>
            </a:r>
            <a:r>
              <a:rPr lang="en-US" dirty="0" err="1"/>
              <a:t>Asuransi</a:t>
            </a:r>
            <a:r>
              <a:rPr lang="en-US" dirty="0"/>
              <a:t> Allianz Life Indonesia – 3 </a:t>
            </a:r>
            <a:r>
              <a:rPr lang="en-US" dirty="0" err="1"/>
              <a:t>produk</a:t>
            </a:r>
            <a:r>
              <a:rPr lang="en-US" dirty="0"/>
              <a:t/>
            </a:r>
            <a:br>
              <a:rPr lang="en-US" dirty="0"/>
            </a:br>
            <a:r>
              <a:rPr lang="en-US" dirty="0"/>
              <a:t>9. BNI Life Insurance – 2 </a:t>
            </a:r>
            <a:r>
              <a:rPr lang="en-US" dirty="0" err="1"/>
              <a:t>produk</a:t>
            </a:r>
            <a:r>
              <a:rPr lang="en-US" dirty="0"/>
              <a:t/>
            </a:r>
            <a:br>
              <a:rPr lang="en-US" dirty="0"/>
            </a:br>
            <a:r>
              <a:rPr lang="en-US" dirty="0"/>
              <a:t>10. </a:t>
            </a:r>
            <a:r>
              <a:rPr lang="en-US" dirty="0" err="1"/>
              <a:t>Wanaartha</a:t>
            </a:r>
            <a:r>
              <a:rPr lang="en-US" dirty="0"/>
              <a:t> Life – 2 </a:t>
            </a:r>
            <a:r>
              <a:rPr lang="en-US" dirty="0" err="1"/>
              <a:t>produk</a:t>
            </a:r>
            <a:r>
              <a:rPr lang="en-US" dirty="0"/>
              <a:t/>
            </a:r>
            <a:br>
              <a:rPr lang="en-US" dirty="0"/>
            </a:br>
            <a:r>
              <a:rPr lang="en-US" dirty="0"/>
              <a:t>11. </a:t>
            </a:r>
            <a:r>
              <a:rPr lang="en-US" dirty="0" err="1"/>
              <a:t>Panin</a:t>
            </a:r>
            <a:r>
              <a:rPr lang="en-US" dirty="0"/>
              <a:t> Dai-Ichi Life – 2 </a:t>
            </a:r>
            <a:r>
              <a:rPr lang="en-US" dirty="0" err="1"/>
              <a:t>produk</a:t>
            </a:r>
            <a:r>
              <a:rPr lang="en-US" dirty="0"/>
              <a:t/>
            </a:r>
            <a:br>
              <a:rPr lang="en-US" dirty="0"/>
            </a:br>
            <a:r>
              <a:rPr lang="en-US" dirty="0"/>
              <a:t>12. AXA </a:t>
            </a:r>
            <a:r>
              <a:rPr lang="en-US" dirty="0" err="1"/>
              <a:t>Mandiri</a:t>
            </a:r>
            <a:r>
              <a:rPr lang="en-US" dirty="0"/>
              <a:t> Financial – 2 </a:t>
            </a:r>
            <a:r>
              <a:rPr lang="en-US" dirty="0" err="1"/>
              <a:t>produk</a:t>
            </a:r>
            <a:r>
              <a:rPr lang="en-US" dirty="0"/>
              <a:t/>
            </a:r>
            <a:br>
              <a:rPr lang="en-US" dirty="0"/>
            </a:br>
            <a:r>
              <a:rPr lang="en-US" dirty="0"/>
              <a:t>13. </a:t>
            </a:r>
            <a:r>
              <a:rPr lang="en-US" dirty="0" err="1"/>
              <a:t>Asuransi</a:t>
            </a:r>
            <a:r>
              <a:rPr lang="en-US" dirty="0"/>
              <a:t> </a:t>
            </a:r>
            <a:r>
              <a:rPr lang="en-US" dirty="0" err="1"/>
              <a:t>Jiwa</a:t>
            </a:r>
            <a:r>
              <a:rPr lang="en-US" dirty="0"/>
              <a:t> </a:t>
            </a:r>
            <a:r>
              <a:rPr lang="en-US" dirty="0" err="1"/>
              <a:t>Sinar</a:t>
            </a:r>
            <a:r>
              <a:rPr lang="en-US" dirty="0"/>
              <a:t> Mas MSIG – 2 </a:t>
            </a:r>
            <a:r>
              <a:rPr lang="en-US" dirty="0" err="1"/>
              <a:t>produk</a:t>
            </a:r>
            <a:r>
              <a:rPr lang="en-US" dirty="0"/>
              <a:t/>
            </a:r>
            <a:br>
              <a:rPr lang="en-US" dirty="0"/>
            </a:br>
            <a:r>
              <a:rPr lang="en-US" dirty="0"/>
              <a:t>14. Capital Life Indonesia – 1 </a:t>
            </a:r>
            <a:r>
              <a:rPr lang="en-US" dirty="0" err="1"/>
              <a:t>produk</a:t>
            </a:r>
            <a:r>
              <a:rPr lang="en-US" dirty="0"/>
              <a:t/>
            </a:r>
            <a:br>
              <a:rPr lang="en-US" dirty="0"/>
            </a:br>
            <a:r>
              <a:rPr lang="en-US" dirty="0"/>
              <a:t>15. AIA Financial – 1 </a:t>
            </a:r>
            <a:r>
              <a:rPr lang="en-US" dirty="0" err="1"/>
              <a:t>produk</a:t>
            </a:r>
            <a:r>
              <a:rPr lang="en-US" dirty="0"/>
              <a:t/>
            </a:r>
            <a:br>
              <a:rPr lang="en-US" dirty="0"/>
            </a:br>
            <a:r>
              <a:rPr lang="en-US" dirty="0"/>
              <a:t>16. AJ Manulife Indonesia – 1 </a:t>
            </a:r>
            <a:r>
              <a:rPr lang="en-US" dirty="0" err="1"/>
              <a:t>produk</a:t>
            </a:r>
            <a:r>
              <a:rPr lang="en-US" dirty="0"/>
              <a:t/>
            </a:r>
            <a:br>
              <a:rPr lang="en-US" dirty="0"/>
            </a:br>
            <a:r>
              <a:rPr lang="en-US" dirty="0"/>
              <a:t>17. AJ </a:t>
            </a:r>
            <a:r>
              <a:rPr lang="en-US" dirty="0" err="1"/>
              <a:t>Generali</a:t>
            </a:r>
            <a:r>
              <a:rPr lang="en-US" dirty="0"/>
              <a:t> Indonesia – 1 </a:t>
            </a:r>
            <a:r>
              <a:rPr lang="en-US" dirty="0" err="1"/>
              <a:t>produk</a:t>
            </a:r>
            <a:r>
              <a:rPr lang="en-US" dirty="0"/>
              <a:t> </a:t>
            </a:r>
          </a:p>
        </p:txBody>
      </p:sp>
    </p:spTree>
    <p:extLst>
      <p:ext uri="{BB962C8B-B14F-4D97-AF65-F5344CB8AC3E}">
        <p14:creationId xmlns:p14="http://schemas.microsoft.com/office/powerpoint/2010/main" val="14418087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39" y="0"/>
            <a:ext cx="9064761" cy="6857999"/>
          </a:xfrm>
          <a:prstGeom prst="rect">
            <a:avLst/>
          </a:prstGeom>
        </p:spPr>
      </p:pic>
      <p:pic>
        <p:nvPicPr>
          <p:cNvPr id="3" name="Picture 2" descr="http://insidetradellc.com/wp-content/uploads/2009/10/accounts-forex-managed-trader-investment-fx2.jpg"/>
          <p:cNvPicPr>
            <a:picLocks noChangeAspect="1" noChangeArrowheads="1"/>
          </p:cNvPicPr>
          <p:nvPr/>
        </p:nvPicPr>
        <p:blipFill>
          <a:blip r:embed="rId3" cstate="print"/>
          <a:srcRect/>
          <a:stretch>
            <a:fillRect/>
          </a:stretch>
        </p:blipFill>
        <p:spPr bwMode="auto">
          <a:xfrm>
            <a:off x="0" y="0"/>
            <a:ext cx="9144000" cy="5943600"/>
          </a:xfrm>
          <a:prstGeom prst="rect">
            <a:avLst/>
          </a:prstGeom>
          <a:noFill/>
        </p:spPr>
      </p:pic>
      <p:sp>
        <p:nvSpPr>
          <p:cNvPr id="5" name="Rectangle 4"/>
          <p:cNvSpPr/>
          <p:nvPr/>
        </p:nvSpPr>
        <p:spPr>
          <a:xfrm>
            <a:off x="0" y="2435502"/>
            <a:ext cx="8828058" cy="3231654"/>
          </a:xfrm>
          <a:prstGeom prst="rect">
            <a:avLst/>
          </a:prstGeom>
          <a:noFill/>
        </p:spPr>
        <p:txBody>
          <a:bodyPr wrap="none" lIns="91440" tIns="45720" rIns="91440" bIns="45720">
            <a:spAutoFit/>
          </a:bodyPr>
          <a:lstStyle/>
          <a:p>
            <a:pPr algn="ctr"/>
            <a:r>
              <a:rPr lang="en-US" sz="5400" b="1" cap="none" spc="0"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rPr>
              <a:t>A Journey of a thousand miles</a:t>
            </a:r>
          </a:p>
          <a:p>
            <a:pPr algn="ctr"/>
            <a:r>
              <a:rPr lang="en-US" sz="5400" b="1"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rPr>
              <a:t>Must begin with a single step </a:t>
            </a:r>
          </a:p>
          <a:p>
            <a:pPr algn="ctr"/>
            <a:r>
              <a:rPr lang="en-US" sz="2400" b="1" cap="none" spc="0"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rPr>
              <a:t>Chinese Proverb</a:t>
            </a:r>
            <a:endParaRPr lang="id-ID" sz="2400" b="1" cap="none" spc="0"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a:p>
            <a:pPr algn="ctr"/>
            <a:endParaRPr lang="id-ID" sz="2400" b="1"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a:p>
            <a:pPr algn="ctr"/>
            <a:endParaRPr lang="id-ID" sz="2400" b="1" cap="none" spc="0"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a:p>
            <a:pPr algn="ctr"/>
            <a:endParaRPr lang="en-US" sz="2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2" name="Rectangle 1"/>
          <p:cNvSpPr/>
          <p:nvPr/>
        </p:nvSpPr>
        <p:spPr>
          <a:xfrm>
            <a:off x="2502932" y="5020270"/>
            <a:ext cx="3822200" cy="923330"/>
          </a:xfrm>
          <a:prstGeom prst="rect">
            <a:avLst/>
          </a:prstGeom>
          <a:noFill/>
        </p:spPr>
        <p:txBody>
          <a:bodyPr wrap="none" lIns="91440" tIns="45720" rIns="91440" bIns="45720">
            <a:spAutoFit/>
          </a:bodyPr>
          <a:lstStyle/>
          <a:p>
            <a:pPr algn="ctr"/>
            <a:r>
              <a:rPr lang="id-ID"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Terima Kasih</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516354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109" y="-69847"/>
            <a:ext cx="9064761" cy="6857999"/>
          </a:xfrm>
          <a:prstGeom prst="rect">
            <a:avLst/>
          </a:prstGeom>
        </p:spPr>
      </p:pic>
      <p:sp>
        <p:nvSpPr>
          <p:cNvPr id="3" name="TextBox 2"/>
          <p:cNvSpPr txBox="1"/>
          <p:nvPr/>
        </p:nvSpPr>
        <p:spPr>
          <a:xfrm>
            <a:off x="212882" y="74202"/>
            <a:ext cx="8558778" cy="683264"/>
          </a:xfrm>
          <a:prstGeom prst="rect">
            <a:avLst/>
          </a:prstGeom>
          <a:noFill/>
        </p:spPr>
        <p:txBody>
          <a:bodyPr wrap="square" rtlCol="0">
            <a:spAutoFit/>
          </a:bodyPr>
          <a:lstStyle/>
          <a:p>
            <a:pPr algn="ctr"/>
            <a:r>
              <a:rPr lang="id-ID" sz="3840" b="1" dirty="0" smtClean="0">
                <a:solidFill>
                  <a:srgbClr val="404040"/>
                </a:solidFill>
                <a:latin typeface="Century Gothic" panose="020B0502020202020204" pitchFamily="34" charset="0"/>
              </a:rPr>
              <a:t>Unit Link di Indonesia</a:t>
            </a:r>
            <a:endParaRPr lang="en-ID" sz="3840" b="1" dirty="0">
              <a:solidFill>
                <a:srgbClr val="404040"/>
              </a:solidFill>
              <a:latin typeface="Century Gothic" panose="020B0502020202020204" pitchFamily="34" charset="0"/>
            </a:endParaRPr>
          </a:p>
        </p:txBody>
      </p:sp>
      <p:sp>
        <p:nvSpPr>
          <p:cNvPr id="5" name="TextBox 4"/>
          <p:cNvSpPr txBox="1"/>
          <p:nvPr/>
        </p:nvSpPr>
        <p:spPr>
          <a:xfrm>
            <a:off x="1066800" y="1371600"/>
            <a:ext cx="7467600" cy="3194721"/>
          </a:xfrm>
          <a:prstGeom prst="rect">
            <a:avLst/>
          </a:prstGeom>
          <a:noFill/>
        </p:spPr>
        <p:txBody>
          <a:bodyPr wrap="square" rtlCol="0">
            <a:spAutoFit/>
          </a:bodyPr>
          <a:lstStyle/>
          <a:p>
            <a:pPr algn="just">
              <a:lnSpc>
                <a:spcPct val="120000"/>
              </a:lnSpc>
            </a:pPr>
            <a:r>
              <a:rPr lang="id-ID" sz="2400" dirty="0" smtClean="0">
                <a:latin typeface="+mj-lt"/>
              </a:rPr>
              <a:t>Diluncurkan pada tahun 1998. Produk ini adalah merupakan salah satu produk asuransi jiwa, sementara perkembangan dan pertumbuhan asuransi jiwa sebelum adanya </a:t>
            </a:r>
            <a:r>
              <a:rPr lang="id-ID" sz="2400" i="1" dirty="0" smtClean="0">
                <a:latin typeface="+mj-lt"/>
              </a:rPr>
              <a:t>unit link</a:t>
            </a:r>
            <a:r>
              <a:rPr lang="id-ID" sz="2400" dirty="0" smtClean="0">
                <a:latin typeface="+mj-lt"/>
              </a:rPr>
              <a:t> sangat kecil dan dapat dikatakan kurang menggembirakan. </a:t>
            </a:r>
            <a:r>
              <a:rPr lang="id-ID" sz="2400" b="1" i="1" dirty="0" smtClean="0">
                <a:latin typeface="+mj-lt"/>
              </a:rPr>
              <a:t>Unit link menjadi diminati bagi nasabah bukanlah karena unsur asuransi dan proteksinya tapi melainkan karena unsur investasinya</a:t>
            </a:r>
            <a:r>
              <a:rPr lang="en-US" sz="2400" dirty="0" smtClean="0">
                <a:latin typeface="+mj-lt"/>
              </a:rPr>
              <a:t>.</a:t>
            </a:r>
            <a:endParaRPr lang="en-US" sz="2400" dirty="0">
              <a:latin typeface="+mj-lt"/>
            </a:endParaRPr>
          </a:p>
        </p:txBody>
      </p:sp>
    </p:spTree>
    <p:extLst>
      <p:ext uri="{BB962C8B-B14F-4D97-AF65-F5344CB8AC3E}">
        <p14:creationId xmlns:p14="http://schemas.microsoft.com/office/powerpoint/2010/main" val="43497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39" y="0"/>
            <a:ext cx="9064761" cy="6857999"/>
          </a:xfrm>
          <a:prstGeom prst="rect">
            <a:avLst/>
          </a:prstGeom>
        </p:spPr>
      </p:pic>
      <p:sp>
        <p:nvSpPr>
          <p:cNvPr id="3" name="Content Placeholder 2"/>
          <p:cNvSpPr txBox="1">
            <a:spLocks/>
          </p:cNvSpPr>
          <p:nvPr/>
        </p:nvSpPr>
        <p:spPr>
          <a:xfrm>
            <a:off x="152400" y="228600"/>
            <a:ext cx="8763000" cy="51355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id-ID" sz="4000" dirty="0" smtClean="0">
                <a:solidFill>
                  <a:srgbClr val="0070C0"/>
                </a:solidFill>
                <a:latin typeface="Algerian" pitchFamily="82" charset="0"/>
              </a:rPr>
              <a:t>Gabungan </a:t>
            </a:r>
          </a:p>
          <a:p>
            <a:pPr marL="0" indent="0" algn="ctr">
              <a:buFont typeface="Arial" pitchFamily="34" charset="0"/>
              <a:buNone/>
            </a:pPr>
            <a:r>
              <a:rPr lang="id-ID" sz="5400" dirty="0" smtClean="0">
                <a:solidFill>
                  <a:srgbClr val="FF0000"/>
                </a:solidFill>
                <a:latin typeface="Algerian" pitchFamily="82" charset="0"/>
              </a:rPr>
              <a:t>asuransi</a:t>
            </a:r>
            <a:r>
              <a:rPr lang="id-ID" sz="5400" dirty="0" smtClean="0">
                <a:solidFill>
                  <a:srgbClr val="0070C0"/>
                </a:solidFill>
                <a:latin typeface="Algerian" pitchFamily="82" charset="0"/>
              </a:rPr>
              <a:t> &amp; </a:t>
            </a:r>
            <a:r>
              <a:rPr lang="id-ID" sz="5400" dirty="0" smtClean="0">
                <a:solidFill>
                  <a:srgbClr val="00B050"/>
                </a:solidFill>
                <a:latin typeface="Algerian" pitchFamily="82" charset="0"/>
              </a:rPr>
              <a:t>investasi</a:t>
            </a:r>
            <a:endParaRPr lang="en-US" sz="5400" dirty="0">
              <a:solidFill>
                <a:srgbClr val="00B050"/>
              </a:solidFill>
              <a:latin typeface="Algerian" pitchFamily="82" charset="0"/>
            </a:endParaRPr>
          </a:p>
        </p:txBody>
      </p:sp>
      <p:pic>
        <p:nvPicPr>
          <p:cNvPr id="5" name="Picture 2" descr="http://t0.gstatic.com/images?q=tbn:ANd9GcT2uFDMbtsXIuajKFTY8SM7hXvqcDiYDLTjmyXAQCUQZy2u0nObr436WXA">
            <a:hlinkClick r:id="rId3"/>
          </p:cNvPr>
          <p:cNvPicPr>
            <a:picLocks noChangeAspect="1" noChangeArrowheads="1"/>
          </p:cNvPicPr>
          <p:nvPr/>
        </p:nvPicPr>
        <p:blipFill>
          <a:blip r:embed="rId4" cstate="print"/>
          <a:srcRect/>
          <a:stretch>
            <a:fillRect/>
          </a:stretch>
        </p:blipFill>
        <p:spPr bwMode="auto">
          <a:xfrm>
            <a:off x="751114" y="1952556"/>
            <a:ext cx="2819400" cy="3411607"/>
          </a:xfrm>
          <a:prstGeom prst="rect">
            <a:avLst/>
          </a:prstGeom>
          <a:noFill/>
        </p:spPr>
      </p:pic>
      <p:pic>
        <p:nvPicPr>
          <p:cNvPr id="6" name="Picture 8" descr="Chart forComposite Index (^JKSE)"/>
          <p:cNvPicPr>
            <a:picLocks noChangeAspect="1" noChangeArrowheads="1"/>
          </p:cNvPicPr>
          <p:nvPr/>
        </p:nvPicPr>
        <p:blipFill>
          <a:blip r:embed="rId5" cstate="print"/>
          <a:srcRect/>
          <a:stretch>
            <a:fillRect/>
          </a:stretch>
        </p:blipFill>
        <p:spPr bwMode="auto">
          <a:xfrm>
            <a:off x="3781926" y="1952556"/>
            <a:ext cx="5133474" cy="3411607"/>
          </a:xfrm>
          <a:prstGeom prst="rect">
            <a:avLst/>
          </a:prstGeom>
          <a:noFill/>
        </p:spPr>
      </p:pic>
    </p:spTree>
    <p:extLst>
      <p:ext uri="{BB962C8B-B14F-4D97-AF65-F5344CB8AC3E}">
        <p14:creationId xmlns:p14="http://schemas.microsoft.com/office/powerpoint/2010/main" val="43497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39" y="68371"/>
            <a:ext cx="9064761" cy="6857999"/>
          </a:xfrm>
          <a:prstGeom prst="rect">
            <a:avLst/>
          </a:prstGeom>
        </p:spPr>
      </p:pic>
      <p:sp>
        <p:nvSpPr>
          <p:cNvPr id="3" name="Arrow: Chevron 55"/>
          <p:cNvSpPr/>
          <p:nvPr/>
        </p:nvSpPr>
        <p:spPr>
          <a:xfrm>
            <a:off x="7135942" y="2989197"/>
            <a:ext cx="385013" cy="2193389"/>
          </a:xfrm>
          <a:prstGeom prst="chevron">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5" name="Arrow: Chevron 14"/>
          <p:cNvSpPr/>
          <p:nvPr/>
        </p:nvSpPr>
        <p:spPr>
          <a:xfrm>
            <a:off x="6116380" y="3017416"/>
            <a:ext cx="385013" cy="2193389"/>
          </a:xfrm>
          <a:prstGeom prst="chevron">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6" name="TextBox 5"/>
          <p:cNvSpPr txBox="1"/>
          <p:nvPr/>
        </p:nvSpPr>
        <p:spPr>
          <a:xfrm>
            <a:off x="1942648" y="275959"/>
            <a:ext cx="8558778" cy="683264"/>
          </a:xfrm>
          <a:prstGeom prst="rect">
            <a:avLst/>
          </a:prstGeom>
          <a:noFill/>
        </p:spPr>
        <p:txBody>
          <a:bodyPr wrap="square" rtlCol="0">
            <a:spAutoFit/>
          </a:bodyPr>
          <a:lstStyle/>
          <a:p>
            <a:r>
              <a:rPr lang="id-ID" sz="3840" b="1" dirty="0" smtClean="0">
                <a:solidFill>
                  <a:srgbClr val="404040"/>
                </a:solidFill>
                <a:latin typeface="Century Gothic" panose="020B0502020202020204" pitchFamily="34" charset="0"/>
              </a:rPr>
              <a:t>Mengenal Unit Link</a:t>
            </a:r>
            <a:endParaRPr lang="en-ID" sz="3840" b="1" dirty="0">
              <a:solidFill>
                <a:srgbClr val="404040"/>
              </a:solidFill>
              <a:latin typeface="Century Gothic" panose="020B0502020202020204" pitchFamily="34" charset="0"/>
            </a:endParaRPr>
          </a:p>
        </p:txBody>
      </p:sp>
      <p:grpSp>
        <p:nvGrpSpPr>
          <p:cNvPr id="7" name="Group 6"/>
          <p:cNvGrpSpPr/>
          <p:nvPr/>
        </p:nvGrpSpPr>
        <p:grpSpPr>
          <a:xfrm>
            <a:off x="4675343" y="1084137"/>
            <a:ext cx="3379649" cy="423329"/>
            <a:chOff x="460831" y="1307522"/>
            <a:chExt cx="2148626" cy="395548"/>
          </a:xfrm>
        </p:grpSpPr>
        <p:sp>
          <p:nvSpPr>
            <p:cNvPr id="8" name="Rectangle: Rounded Corners 208"/>
            <p:cNvSpPr/>
            <p:nvPr/>
          </p:nvSpPr>
          <p:spPr>
            <a:xfrm>
              <a:off x="460831" y="1307522"/>
              <a:ext cx="2148626" cy="395548"/>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 name="TextBox 8"/>
            <p:cNvSpPr txBox="1"/>
            <p:nvPr/>
          </p:nvSpPr>
          <p:spPr>
            <a:xfrm>
              <a:off x="1006844" y="1329617"/>
              <a:ext cx="1229812" cy="345095"/>
            </a:xfrm>
            <a:prstGeom prst="rect">
              <a:avLst/>
            </a:prstGeom>
            <a:noFill/>
          </p:spPr>
          <p:txBody>
            <a:bodyPr wrap="square" rtlCol="0">
              <a:spAutoFit/>
            </a:bodyPr>
            <a:lstStyle/>
            <a:p>
              <a:pPr algn="ctr"/>
              <a:r>
                <a:rPr lang="id-ID" b="1" dirty="0" smtClean="0">
                  <a:solidFill>
                    <a:schemeClr val="bg1"/>
                  </a:solidFill>
                  <a:latin typeface="Century Gothic" panose="020B0502020202020204" pitchFamily="34" charset="0"/>
                </a:rPr>
                <a:t>Unit Link</a:t>
              </a:r>
              <a:endParaRPr lang="en-ID" b="1" dirty="0">
                <a:solidFill>
                  <a:schemeClr val="bg1"/>
                </a:solidFill>
                <a:latin typeface="Century Gothic" panose="020B0502020202020204" pitchFamily="34" charset="0"/>
              </a:endParaRPr>
            </a:p>
          </p:txBody>
        </p:sp>
      </p:grpSp>
      <p:sp>
        <p:nvSpPr>
          <p:cNvPr id="10" name="TextBox 9"/>
          <p:cNvSpPr txBox="1"/>
          <p:nvPr/>
        </p:nvSpPr>
        <p:spPr>
          <a:xfrm>
            <a:off x="220167" y="1776337"/>
            <a:ext cx="3894634" cy="954071"/>
          </a:xfrm>
          <a:prstGeom prst="rect">
            <a:avLst/>
          </a:prstGeom>
          <a:noFill/>
        </p:spPr>
        <p:txBody>
          <a:bodyPr wrap="square" lIns="91404" tIns="45702" rIns="91404" bIns="45702" rtlCol="0">
            <a:spAutoFit/>
          </a:bodyPr>
          <a:lstStyle/>
          <a:p>
            <a:pPr algn="just"/>
            <a:r>
              <a:rPr lang="id-ID" sz="1400" b="1" dirty="0">
                <a:latin typeface="+mj-lt"/>
              </a:rPr>
              <a:t>Instrument investasi yang merupakan kombinasi asuransi jiwa dengan unsur </a:t>
            </a:r>
            <a:r>
              <a:rPr lang="id-ID" sz="1400" b="1" dirty="0" smtClean="0">
                <a:latin typeface="+mj-lt"/>
              </a:rPr>
              <a:t>investasi </a:t>
            </a:r>
            <a:r>
              <a:rPr lang="id-ID" sz="1400" b="1" dirty="0">
                <a:latin typeface="+mj-lt"/>
              </a:rPr>
              <a:t>(</a:t>
            </a:r>
            <a:r>
              <a:rPr lang="fi-FI" sz="1400" b="1" dirty="0">
                <a:latin typeface="+mj-lt"/>
              </a:rPr>
              <a:t>Asosiasi Asuransi Jiwa Indonesia</a:t>
            </a:r>
            <a:r>
              <a:rPr lang="id-ID" sz="1400" b="1" dirty="0" smtClean="0">
                <a:latin typeface="+mj-lt"/>
              </a:rPr>
              <a:t>).</a:t>
            </a:r>
            <a:endParaRPr lang="en-US" sz="1400" b="1" dirty="0">
              <a:latin typeface="+mj-lt"/>
            </a:endParaRPr>
          </a:p>
          <a:p>
            <a:pPr algn="just"/>
            <a:endParaRPr lang="en-US" sz="1400" dirty="0">
              <a:solidFill>
                <a:schemeClr val="tx1">
                  <a:lumMod val="75000"/>
                  <a:lumOff val="25000"/>
                </a:schemeClr>
              </a:solidFill>
              <a:latin typeface="+mj-lt"/>
            </a:endParaRPr>
          </a:p>
        </p:txBody>
      </p:sp>
      <p:sp>
        <p:nvSpPr>
          <p:cNvPr id="11" name="TextBox 10"/>
          <p:cNvSpPr txBox="1"/>
          <p:nvPr/>
        </p:nvSpPr>
        <p:spPr>
          <a:xfrm>
            <a:off x="252823" y="3141662"/>
            <a:ext cx="3810001" cy="3323951"/>
          </a:xfrm>
          <a:prstGeom prst="rect">
            <a:avLst/>
          </a:prstGeom>
          <a:noFill/>
        </p:spPr>
        <p:txBody>
          <a:bodyPr wrap="square" lIns="91404" tIns="45702" rIns="91404" bIns="45702" rtlCol="0">
            <a:spAutoFit/>
          </a:bodyPr>
          <a:lstStyle>
            <a:defPPr>
              <a:defRPr lang="id-ID"/>
            </a:defPPr>
            <a:lvl1pPr algn="just">
              <a:defRPr b="1">
                <a:solidFill>
                  <a:schemeClr val="accent6">
                    <a:lumMod val="50000"/>
                  </a:schemeClr>
                </a:solidFill>
                <a:latin typeface="Century Gothic" panose="020B0502020202020204" pitchFamily="34" charset="0"/>
              </a:defRPr>
            </a:lvl1pPr>
          </a:lstStyle>
          <a:p>
            <a:pPr defTabSz="179388">
              <a:tabLst>
                <a:tab pos="447675" algn="l"/>
              </a:tabLst>
            </a:pPr>
            <a:r>
              <a:rPr lang="id-ID" sz="1400" dirty="0">
                <a:solidFill>
                  <a:schemeClr val="tx1"/>
                </a:solidFill>
                <a:latin typeface="+mj-lt"/>
              </a:rPr>
              <a:t>Produk dalam asuransi unit link merupakan perpaduan antara asuransi dan investasi, dimana elemen investasinya disebar dengan cara diversifikasi portofolio investasi. </a:t>
            </a:r>
            <a:endParaRPr lang="id-ID" sz="1400" dirty="0" smtClean="0">
              <a:solidFill>
                <a:schemeClr val="tx1"/>
              </a:solidFill>
              <a:latin typeface="+mj-lt"/>
            </a:endParaRPr>
          </a:p>
          <a:p>
            <a:pPr defTabSz="179388">
              <a:tabLst>
                <a:tab pos="447675" algn="l"/>
              </a:tabLst>
            </a:pPr>
            <a:endParaRPr lang="id-ID" sz="1400" dirty="0">
              <a:solidFill>
                <a:schemeClr val="tx1"/>
              </a:solidFill>
              <a:latin typeface="+mj-lt"/>
            </a:endParaRPr>
          </a:p>
          <a:p>
            <a:pPr defTabSz="179388">
              <a:tabLst>
                <a:tab pos="447675" algn="l"/>
              </a:tabLst>
            </a:pPr>
            <a:r>
              <a:rPr lang="id-ID" sz="1400" dirty="0" smtClean="0">
                <a:solidFill>
                  <a:schemeClr val="tx1"/>
                </a:solidFill>
                <a:latin typeface="+mj-lt"/>
              </a:rPr>
              <a:t>Polis </a:t>
            </a:r>
            <a:r>
              <a:rPr lang="id-ID" sz="1400" dirty="0">
                <a:solidFill>
                  <a:schemeClr val="tx1"/>
                </a:solidFill>
                <a:latin typeface="+mj-lt"/>
              </a:rPr>
              <a:t>asuransi unit link adalah polis individu yang memberikan proteksi asuransi jiwa dimana setiap saat nilainya bervariasi sesuai dengan nilai aset investasi tersebut. </a:t>
            </a:r>
            <a:endParaRPr lang="id-ID" sz="1400" dirty="0" smtClean="0">
              <a:solidFill>
                <a:schemeClr val="tx1"/>
              </a:solidFill>
              <a:latin typeface="+mj-lt"/>
            </a:endParaRPr>
          </a:p>
          <a:p>
            <a:pPr defTabSz="179388">
              <a:tabLst>
                <a:tab pos="447675" algn="l"/>
              </a:tabLst>
            </a:pPr>
            <a:endParaRPr lang="id-ID" sz="1400" dirty="0">
              <a:solidFill>
                <a:schemeClr val="tx1"/>
              </a:solidFill>
              <a:latin typeface="+mj-lt"/>
            </a:endParaRPr>
          </a:p>
          <a:p>
            <a:pPr defTabSz="179388">
              <a:tabLst>
                <a:tab pos="447675" algn="l"/>
              </a:tabLst>
            </a:pPr>
            <a:r>
              <a:rPr lang="id-ID" sz="1400" dirty="0" smtClean="0">
                <a:solidFill>
                  <a:schemeClr val="tx1"/>
                </a:solidFill>
                <a:latin typeface="+mj-lt"/>
              </a:rPr>
              <a:t>Uang </a:t>
            </a:r>
            <a:r>
              <a:rPr lang="id-ID" sz="1400" dirty="0">
                <a:solidFill>
                  <a:schemeClr val="tx1"/>
                </a:solidFill>
                <a:latin typeface="+mj-lt"/>
              </a:rPr>
              <a:t>premi yang dibayarkan sebagian digunakan untuk membayar proteksi dan sebagian lagi digunakan untuk reksa dana dalam bentuk unit link. </a:t>
            </a:r>
            <a:endParaRPr lang="id-ID" sz="1400" b="0" dirty="0">
              <a:solidFill>
                <a:schemeClr val="tx1"/>
              </a:solidFill>
              <a:latin typeface="+mj-lt"/>
              <a:cs typeface="Arial"/>
            </a:endParaRPr>
          </a:p>
          <a:p>
            <a:r>
              <a:rPr lang="id-ID" sz="1400" b="0" dirty="0">
                <a:solidFill>
                  <a:schemeClr val="tx1"/>
                </a:solidFill>
                <a:latin typeface="+mj-lt"/>
                <a:cs typeface="Arial"/>
              </a:rPr>
              <a:t> </a:t>
            </a:r>
          </a:p>
        </p:txBody>
      </p:sp>
      <p:grpSp>
        <p:nvGrpSpPr>
          <p:cNvPr id="12" name="Group 11"/>
          <p:cNvGrpSpPr/>
          <p:nvPr/>
        </p:nvGrpSpPr>
        <p:grpSpPr>
          <a:xfrm>
            <a:off x="252823" y="1141513"/>
            <a:ext cx="3379649" cy="423328"/>
            <a:chOff x="460831" y="1307521"/>
            <a:chExt cx="2148626" cy="395548"/>
          </a:xfrm>
        </p:grpSpPr>
        <p:sp>
          <p:nvSpPr>
            <p:cNvPr id="13" name="Rectangle: Rounded Corners 35"/>
            <p:cNvSpPr/>
            <p:nvPr/>
          </p:nvSpPr>
          <p:spPr>
            <a:xfrm>
              <a:off x="460831" y="1307521"/>
              <a:ext cx="2148626" cy="395548"/>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4" name="TextBox 13"/>
            <p:cNvSpPr txBox="1"/>
            <p:nvPr/>
          </p:nvSpPr>
          <p:spPr>
            <a:xfrm>
              <a:off x="602879" y="1361879"/>
              <a:ext cx="2006578" cy="287580"/>
            </a:xfrm>
            <a:prstGeom prst="rect">
              <a:avLst/>
            </a:prstGeom>
            <a:noFill/>
          </p:spPr>
          <p:txBody>
            <a:bodyPr wrap="square" rtlCol="0">
              <a:spAutoFit/>
            </a:bodyPr>
            <a:lstStyle/>
            <a:p>
              <a:pPr algn="ctr"/>
              <a:r>
                <a:rPr lang="id-ID" sz="1400" b="1" dirty="0" smtClean="0">
                  <a:solidFill>
                    <a:schemeClr val="bg1"/>
                  </a:solidFill>
                  <a:latin typeface="Century Gothic" panose="020B0502020202020204" pitchFamily="34" charset="0"/>
                </a:rPr>
                <a:t>Definition</a:t>
              </a:r>
              <a:endParaRPr lang="en-ID" sz="1400" b="1" dirty="0">
                <a:solidFill>
                  <a:schemeClr val="bg1"/>
                </a:solidFill>
                <a:latin typeface="Century Gothic" panose="020B0502020202020204" pitchFamily="34" charset="0"/>
              </a:endParaRPr>
            </a:p>
          </p:txBody>
        </p:sp>
      </p:grpSp>
      <p:grpSp>
        <p:nvGrpSpPr>
          <p:cNvPr id="15" name="Group 14"/>
          <p:cNvGrpSpPr/>
          <p:nvPr/>
        </p:nvGrpSpPr>
        <p:grpSpPr>
          <a:xfrm>
            <a:off x="252824" y="2611093"/>
            <a:ext cx="3379648" cy="423328"/>
            <a:chOff x="460831" y="1307521"/>
            <a:chExt cx="2148626" cy="395548"/>
          </a:xfrm>
        </p:grpSpPr>
        <p:sp>
          <p:nvSpPr>
            <p:cNvPr id="16" name="Rectangle: Rounded Corners 38"/>
            <p:cNvSpPr/>
            <p:nvPr/>
          </p:nvSpPr>
          <p:spPr>
            <a:xfrm>
              <a:off x="460831" y="1307521"/>
              <a:ext cx="2148626" cy="395548"/>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7" name="TextBox 16"/>
            <p:cNvSpPr txBox="1"/>
            <p:nvPr/>
          </p:nvSpPr>
          <p:spPr>
            <a:xfrm>
              <a:off x="542835" y="1372091"/>
              <a:ext cx="2066622" cy="288722"/>
            </a:xfrm>
            <a:prstGeom prst="rect">
              <a:avLst/>
            </a:prstGeom>
            <a:noFill/>
          </p:spPr>
          <p:txBody>
            <a:bodyPr wrap="square" rtlCol="0">
              <a:spAutoFit/>
            </a:bodyPr>
            <a:lstStyle/>
            <a:p>
              <a:pPr algn="ctr"/>
              <a:r>
                <a:rPr lang="en-ID" sz="1400" b="1" dirty="0">
                  <a:solidFill>
                    <a:schemeClr val="bg1"/>
                  </a:solidFill>
                  <a:latin typeface="Century Gothic" panose="020B0502020202020204" pitchFamily="34" charset="0"/>
                </a:rPr>
                <a:t>Macro </a:t>
              </a:r>
              <a:r>
                <a:rPr lang="id-ID" sz="1400" b="1" dirty="0" smtClean="0">
                  <a:solidFill>
                    <a:schemeClr val="bg1"/>
                  </a:solidFill>
                  <a:latin typeface="Century Gothic" panose="020B0502020202020204" pitchFamily="34" charset="0"/>
                </a:rPr>
                <a:t>Definition</a:t>
              </a:r>
              <a:endParaRPr lang="en-ID" sz="1400" b="1" dirty="0">
                <a:solidFill>
                  <a:schemeClr val="bg1"/>
                </a:solidFill>
                <a:latin typeface="Century Gothic" panose="020B0502020202020204" pitchFamily="34" charset="0"/>
              </a:endParaRPr>
            </a:p>
          </p:txBody>
        </p:sp>
      </p:grpSp>
      <p:sp>
        <p:nvSpPr>
          <p:cNvPr id="18" name="Flowchart: Manual Input 17"/>
          <p:cNvSpPr/>
          <p:nvPr/>
        </p:nvSpPr>
        <p:spPr>
          <a:xfrm>
            <a:off x="4675343" y="1776337"/>
            <a:ext cx="2282329" cy="611848"/>
          </a:xfrm>
          <a:prstGeom prst="flowChartManualInpu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9" name="TextBox 18"/>
          <p:cNvSpPr txBox="1"/>
          <p:nvPr/>
        </p:nvSpPr>
        <p:spPr>
          <a:xfrm>
            <a:off x="5339969" y="1910684"/>
            <a:ext cx="1130439" cy="307777"/>
          </a:xfrm>
          <a:prstGeom prst="rect">
            <a:avLst/>
          </a:prstGeom>
          <a:noFill/>
        </p:spPr>
        <p:txBody>
          <a:bodyPr wrap="none" rtlCol="0">
            <a:spAutoFit/>
          </a:bodyPr>
          <a:lstStyle/>
          <a:p>
            <a:pPr algn="ctr"/>
            <a:r>
              <a:rPr lang="id-ID" sz="1400" b="1" dirty="0" smtClean="0">
                <a:solidFill>
                  <a:schemeClr val="bg1"/>
                </a:solidFill>
                <a:latin typeface="Century Gothic" panose="020B0502020202020204" pitchFamily="34" charset="0"/>
              </a:rPr>
              <a:t>Investation</a:t>
            </a:r>
            <a:endParaRPr lang="en-ID" sz="1400" b="1" dirty="0">
              <a:solidFill>
                <a:schemeClr val="bg1"/>
              </a:solidFill>
              <a:latin typeface="Century Gothic" panose="020B0502020202020204" pitchFamily="34" charset="0"/>
            </a:endParaRPr>
          </a:p>
        </p:txBody>
      </p:sp>
      <p:sp>
        <p:nvSpPr>
          <p:cNvPr id="20" name="Rectangle 19"/>
          <p:cNvSpPr/>
          <p:nvPr/>
        </p:nvSpPr>
        <p:spPr>
          <a:xfrm>
            <a:off x="4184385" y="3497371"/>
            <a:ext cx="2246749" cy="954107"/>
          </a:xfrm>
          <a:prstGeom prst="rect">
            <a:avLst/>
          </a:prstGeom>
        </p:spPr>
        <p:txBody>
          <a:bodyPr wrap="square">
            <a:spAutoFit/>
          </a:bodyPr>
          <a:lstStyle/>
          <a:p>
            <a:r>
              <a:rPr lang="id-ID" sz="1400" b="1" dirty="0" smtClean="0">
                <a:latin typeface="+mj-lt"/>
              </a:rPr>
              <a:t>Pada </a:t>
            </a:r>
            <a:r>
              <a:rPr lang="id-ID" sz="1400" b="1" dirty="0">
                <a:latin typeface="+mj-lt"/>
              </a:rPr>
              <a:t>umumnya memiliki dua tujuan yaitu: </a:t>
            </a:r>
            <a:endParaRPr lang="id-ID" sz="1400" b="1" dirty="0" smtClean="0">
              <a:latin typeface="+mj-lt"/>
            </a:endParaRPr>
          </a:p>
          <a:p>
            <a:pPr marL="342900" indent="-342900">
              <a:buAutoNum type="arabicPeriod"/>
            </a:pPr>
            <a:r>
              <a:rPr lang="id-ID" sz="1400" b="1" dirty="0" smtClean="0">
                <a:latin typeface="+mj-lt"/>
              </a:rPr>
              <a:t>keamanan </a:t>
            </a:r>
            <a:r>
              <a:rPr lang="id-ID" sz="1400" b="1" dirty="0">
                <a:latin typeface="+mj-lt"/>
              </a:rPr>
              <a:t>modal </a:t>
            </a:r>
            <a:r>
              <a:rPr lang="id-ID" sz="1400" b="1" dirty="0" smtClean="0">
                <a:latin typeface="+mj-lt"/>
              </a:rPr>
              <a:t>dan</a:t>
            </a:r>
          </a:p>
          <a:p>
            <a:pPr marL="342900" indent="-342900">
              <a:buAutoNum type="arabicPeriod"/>
            </a:pPr>
            <a:r>
              <a:rPr lang="id-ID" sz="1400" b="1" dirty="0" smtClean="0">
                <a:latin typeface="+mj-lt"/>
              </a:rPr>
              <a:t>peningkatan </a:t>
            </a:r>
            <a:r>
              <a:rPr lang="id-ID" sz="1400" b="1" dirty="0">
                <a:latin typeface="+mj-lt"/>
              </a:rPr>
              <a:t>imbal hasil</a:t>
            </a:r>
            <a:endParaRPr lang="en-US" sz="1400" b="1" dirty="0">
              <a:solidFill>
                <a:schemeClr val="tx1">
                  <a:lumMod val="75000"/>
                  <a:lumOff val="25000"/>
                </a:schemeClr>
              </a:solidFill>
              <a:latin typeface="+mj-lt"/>
            </a:endParaRPr>
          </a:p>
        </p:txBody>
      </p:sp>
      <p:sp>
        <p:nvSpPr>
          <p:cNvPr id="21" name="Flowchart: Manual Input 20"/>
          <p:cNvSpPr/>
          <p:nvPr/>
        </p:nvSpPr>
        <p:spPr>
          <a:xfrm>
            <a:off x="7205985" y="1684625"/>
            <a:ext cx="1530191" cy="611848"/>
          </a:xfrm>
          <a:prstGeom prst="flowChartManualInpu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2" name="TextBox 21"/>
          <p:cNvSpPr txBox="1"/>
          <p:nvPr/>
        </p:nvSpPr>
        <p:spPr>
          <a:xfrm>
            <a:off x="7365159" y="1910685"/>
            <a:ext cx="1293933" cy="307777"/>
          </a:xfrm>
          <a:prstGeom prst="rect">
            <a:avLst/>
          </a:prstGeom>
          <a:noFill/>
        </p:spPr>
        <p:txBody>
          <a:bodyPr wrap="square" rtlCol="0">
            <a:spAutoFit/>
          </a:bodyPr>
          <a:lstStyle/>
          <a:p>
            <a:pPr algn="ctr"/>
            <a:r>
              <a:rPr lang="id-ID" sz="1400" b="1" dirty="0" smtClean="0">
                <a:solidFill>
                  <a:schemeClr val="bg1"/>
                </a:solidFill>
                <a:latin typeface="Century Gothic" panose="020B0502020202020204" pitchFamily="34" charset="0"/>
              </a:rPr>
              <a:t>Insurance</a:t>
            </a:r>
            <a:endParaRPr lang="en-ID" sz="1400" b="1" dirty="0">
              <a:solidFill>
                <a:schemeClr val="bg1"/>
              </a:solidFill>
              <a:latin typeface="Century Gothic" panose="020B0502020202020204" pitchFamily="34" charset="0"/>
            </a:endParaRPr>
          </a:p>
        </p:txBody>
      </p:sp>
      <p:sp>
        <p:nvSpPr>
          <p:cNvPr id="23" name="Rectangle 22"/>
          <p:cNvSpPr/>
          <p:nvPr/>
        </p:nvSpPr>
        <p:spPr>
          <a:xfrm>
            <a:off x="7520955" y="2296473"/>
            <a:ext cx="1546845" cy="3754874"/>
          </a:xfrm>
          <a:prstGeom prst="rect">
            <a:avLst/>
          </a:prstGeom>
        </p:spPr>
        <p:txBody>
          <a:bodyPr wrap="square">
            <a:spAutoFit/>
          </a:bodyPr>
          <a:lstStyle/>
          <a:p>
            <a:pPr lvl="0"/>
            <a:r>
              <a:rPr lang="id-ID" sz="1400" b="1" dirty="0">
                <a:latin typeface="+mj-lt"/>
              </a:rPr>
              <a:t>U</a:t>
            </a:r>
            <a:r>
              <a:rPr lang="id-ID" sz="1400" b="1" dirty="0" smtClean="0">
                <a:latin typeface="+mj-lt"/>
              </a:rPr>
              <a:t>mumnya </a:t>
            </a:r>
            <a:r>
              <a:rPr lang="id-ID" sz="1400" b="1" dirty="0">
                <a:latin typeface="+mj-lt"/>
              </a:rPr>
              <a:t>memiliki tujuan untuk melindungi asset, misal </a:t>
            </a:r>
            <a:r>
              <a:rPr lang="id-ID" sz="1400" b="1" dirty="0" smtClean="0">
                <a:latin typeface="+mj-lt"/>
              </a:rPr>
              <a:t>: </a:t>
            </a:r>
          </a:p>
          <a:p>
            <a:pPr lvl="0"/>
            <a:endParaRPr lang="id-ID" sz="1400" b="1" dirty="0">
              <a:latin typeface="+mj-lt"/>
            </a:endParaRPr>
          </a:p>
          <a:p>
            <a:pPr marL="342900" lvl="0" indent="-342900">
              <a:buAutoNum type="arabicPeriod"/>
            </a:pPr>
            <a:r>
              <a:rPr lang="id-ID" sz="1400" b="1" dirty="0" smtClean="0">
                <a:latin typeface="+mj-lt"/>
              </a:rPr>
              <a:t>asuransi </a:t>
            </a:r>
            <a:r>
              <a:rPr lang="id-ID" sz="1400" b="1" dirty="0">
                <a:latin typeface="+mj-lt"/>
              </a:rPr>
              <a:t>kendaraan melindungi asset mobil, </a:t>
            </a:r>
            <a:endParaRPr lang="id-ID" sz="1400" b="1" dirty="0" smtClean="0">
              <a:latin typeface="+mj-lt"/>
            </a:endParaRPr>
          </a:p>
          <a:p>
            <a:pPr marL="342900" lvl="0" indent="-342900">
              <a:buAutoNum type="arabicPeriod"/>
            </a:pPr>
            <a:r>
              <a:rPr lang="id-ID" sz="1400" b="1" dirty="0" smtClean="0">
                <a:latin typeface="+mj-lt"/>
              </a:rPr>
              <a:t>asuransi </a:t>
            </a:r>
            <a:r>
              <a:rPr lang="id-ID" sz="1400" b="1" dirty="0">
                <a:latin typeface="+mj-lt"/>
              </a:rPr>
              <a:t>rumah melindungi asset rumah, </a:t>
            </a:r>
            <a:endParaRPr lang="id-ID" sz="1400" b="1" dirty="0" smtClean="0">
              <a:latin typeface="+mj-lt"/>
            </a:endParaRPr>
          </a:p>
          <a:p>
            <a:pPr marL="342900" lvl="0" indent="-342900">
              <a:buAutoNum type="arabicPeriod"/>
            </a:pPr>
            <a:r>
              <a:rPr lang="id-ID" sz="1400" b="1" dirty="0" smtClean="0">
                <a:latin typeface="+mj-lt"/>
              </a:rPr>
              <a:t>asuransi </a:t>
            </a:r>
            <a:r>
              <a:rPr lang="id-ID" sz="1400" b="1" dirty="0">
                <a:latin typeface="+mj-lt"/>
              </a:rPr>
              <a:t>jiwa melindungi asset jiwa seseorang</a:t>
            </a:r>
          </a:p>
        </p:txBody>
      </p:sp>
      <p:sp>
        <p:nvSpPr>
          <p:cNvPr id="24" name="TextBox 23"/>
          <p:cNvSpPr txBox="1"/>
          <p:nvPr/>
        </p:nvSpPr>
        <p:spPr>
          <a:xfrm>
            <a:off x="6308886" y="3034421"/>
            <a:ext cx="975845" cy="523220"/>
          </a:xfrm>
          <a:prstGeom prst="rect">
            <a:avLst/>
          </a:prstGeom>
          <a:noFill/>
        </p:spPr>
        <p:txBody>
          <a:bodyPr wrap="none" rtlCol="0">
            <a:spAutoFit/>
          </a:bodyPr>
          <a:lstStyle/>
          <a:p>
            <a:pPr algn="ctr"/>
            <a:r>
              <a:rPr lang="id-ID" sz="1400" b="1" dirty="0" smtClean="0">
                <a:latin typeface="+mj-lt"/>
              </a:rPr>
              <a:t>Manage </a:t>
            </a:r>
          </a:p>
          <a:p>
            <a:pPr algn="ctr"/>
            <a:r>
              <a:rPr lang="id-ID" sz="1400" b="1" dirty="0" smtClean="0">
                <a:latin typeface="+mj-lt"/>
              </a:rPr>
              <a:t>Investment</a:t>
            </a:r>
            <a:endParaRPr lang="en-ID" sz="1400" b="1" dirty="0">
              <a:latin typeface="+mj-lt"/>
            </a:endParaRPr>
          </a:p>
        </p:txBody>
      </p:sp>
      <p:sp>
        <p:nvSpPr>
          <p:cNvPr id="25" name="TextBox 24"/>
          <p:cNvSpPr txBox="1"/>
          <p:nvPr/>
        </p:nvSpPr>
        <p:spPr>
          <a:xfrm>
            <a:off x="6308886" y="4684059"/>
            <a:ext cx="873637" cy="523220"/>
          </a:xfrm>
          <a:prstGeom prst="rect">
            <a:avLst/>
          </a:prstGeom>
          <a:noFill/>
        </p:spPr>
        <p:txBody>
          <a:bodyPr wrap="none" rtlCol="0">
            <a:spAutoFit/>
          </a:bodyPr>
          <a:lstStyle/>
          <a:p>
            <a:pPr algn="ctr"/>
            <a:r>
              <a:rPr lang="id-ID" sz="1400" b="1" dirty="0" smtClean="0">
                <a:latin typeface="+mj-lt"/>
              </a:rPr>
              <a:t>Manage </a:t>
            </a:r>
          </a:p>
          <a:p>
            <a:pPr algn="ctr"/>
            <a:r>
              <a:rPr lang="id-ID" sz="1400" b="1" dirty="0" smtClean="0">
                <a:latin typeface="+mj-lt"/>
              </a:rPr>
              <a:t>Insurance</a:t>
            </a:r>
            <a:endParaRPr lang="en-ID" sz="1400" b="1" dirty="0">
              <a:latin typeface="+mj-lt"/>
            </a:endParaRPr>
          </a:p>
        </p:txBody>
      </p:sp>
    </p:spTree>
    <p:extLst>
      <p:ext uri="{BB962C8B-B14F-4D97-AF65-F5344CB8AC3E}">
        <p14:creationId xmlns:p14="http://schemas.microsoft.com/office/powerpoint/2010/main" val="43497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39" y="0"/>
            <a:ext cx="9064761" cy="6857999"/>
          </a:xfrm>
          <a:prstGeom prst="rect">
            <a:avLst/>
          </a:prstGeom>
        </p:spPr>
      </p:pic>
      <p:sp>
        <p:nvSpPr>
          <p:cNvPr id="3"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smtClean="0"/>
              <a:t>MANFAAT UNIT LINK</a:t>
            </a:r>
            <a:endParaRPr lang="id-ID"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938" y="1676400"/>
            <a:ext cx="8364537"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4977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39" y="0"/>
            <a:ext cx="9064761" cy="6857999"/>
          </a:xfrm>
          <a:prstGeom prst="rect">
            <a:avLst/>
          </a:prstGeom>
        </p:spPr>
      </p:pic>
      <p:pic>
        <p:nvPicPr>
          <p:cNvPr id="3" name="Gambar 13"/>
          <p:cNvPicPr>
            <a:picLocks noChangeAspect="1"/>
          </p:cNvPicPr>
          <p:nvPr/>
        </p:nvPicPr>
        <p:blipFill rotWithShape="1">
          <a:blip r:embed="rId3" cstate="print"/>
          <a:srcRect r="19847" b="19847"/>
          <a:stretch/>
        </p:blipFill>
        <p:spPr>
          <a:xfrm>
            <a:off x="0" y="1"/>
            <a:ext cx="9144000" cy="5943599"/>
          </a:xfrm>
          <a:prstGeom prst="rect">
            <a:avLst/>
          </a:prstGeom>
        </p:spPr>
      </p:pic>
      <p:cxnSp>
        <p:nvCxnSpPr>
          <p:cNvPr id="5" name="Straight Connector 4"/>
          <p:cNvCxnSpPr/>
          <p:nvPr/>
        </p:nvCxnSpPr>
        <p:spPr>
          <a:xfrm>
            <a:off x="1226786" y="2477655"/>
            <a:ext cx="228103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964373" y="2274827"/>
            <a:ext cx="358957" cy="405656"/>
          </a:xfrm>
          <a:prstGeom prst="ellipse">
            <a:avLst/>
          </a:prstGeom>
          <a:solidFill>
            <a:schemeClr val="bg1"/>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prstClr val="white"/>
              </a:solidFill>
            </a:endParaRPr>
          </a:p>
        </p:txBody>
      </p:sp>
      <p:sp>
        <p:nvSpPr>
          <p:cNvPr id="7" name="TextBox 6"/>
          <p:cNvSpPr txBox="1"/>
          <p:nvPr/>
        </p:nvSpPr>
        <p:spPr>
          <a:xfrm>
            <a:off x="152400" y="2818588"/>
            <a:ext cx="2125346" cy="2800767"/>
          </a:xfrm>
          <a:prstGeom prst="rect">
            <a:avLst/>
          </a:prstGeom>
          <a:noFill/>
        </p:spPr>
        <p:txBody>
          <a:bodyPr wrap="square" lIns="0" tIns="0" rIns="0" bIns="0" rtlCol="0">
            <a:spAutoFit/>
          </a:bodyPr>
          <a:lstStyle/>
          <a:p>
            <a:pPr lvl="0" algn="ctr"/>
            <a:r>
              <a:rPr lang="id-ID" sz="1400" b="1" dirty="0">
                <a:solidFill>
                  <a:schemeClr val="bg1"/>
                </a:solidFill>
                <a:latin typeface="Tahoma" panose="020B0604030504040204" pitchFamily="34" charset="0"/>
                <a:ea typeface="Tahoma" panose="020B0604030504040204" pitchFamily="34" charset="0"/>
                <a:cs typeface="Tahoma" panose="020B0604030504040204" pitchFamily="34" charset="0"/>
              </a:rPr>
              <a:t>Manfaat Proteksi</a:t>
            </a:r>
          </a:p>
          <a:p>
            <a:pPr algn="ctr"/>
            <a:endParaRPr lang="id-ID" sz="1400" b="1" dirty="0" smtClean="0">
              <a:latin typeface="Tahoma" panose="020B0604030504040204" pitchFamily="34" charset="0"/>
              <a:ea typeface="Tahoma" panose="020B0604030504040204" pitchFamily="34" charset="0"/>
              <a:cs typeface="Tahoma" panose="020B0604030504040204" pitchFamily="34" charset="0"/>
            </a:endParaRPr>
          </a:p>
          <a:p>
            <a:pPr algn="ctr"/>
            <a:endParaRPr lang="id-ID" sz="14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id-ID" sz="14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Manfaat </a:t>
            </a:r>
            <a:r>
              <a:rPr lang="id-ID" sz="1400" b="1" dirty="0">
                <a:solidFill>
                  <a:schemeClr val="bg1"/>
                </a:solidFill>
                <a:latin typeface="Tahoma" panose="020B0604030504040204" pitchFamily="34" charset="0"/>
                <a:ea typeface="Tahoma" panose="020B0604030504040204" pitchFamily="34" charset="0"/>
                <a:cs typeface="Tahoma" panose="020B0604030504040204" pitchFamily="34" charset="0"/>
              </a:rPr>
              <a:t>proteksi akan didapatkan dalam bentuk asuransi jiwa dan kesehatan, asuransi sakit kritis atau manfaat tambahan asuransi lainya. Dengan ini, pemegang polis akan terjamin.</a:t>
            </a:r>
          </a:p>
        </p:txBody>
      </p:sp>
      <p:sp>
        <p:nvSpPr>
          <p:cNvPr id="8" name="TextBox 7"/>
          <p:cNvSpPr txBox="1"/>
          <p:nvPr/>
        </p:nvSpPr>
        <p:spPr>
          <a:xfrm>
            <a:off x="767292" y="533400"/>
            <a:ext cx="719681" cy="1569660"/>
          </a:xfrm>
          <a:prstGeom prst="rect">
            <a:avLst/>
          </a:prstGeom>
          <a:noFill/>
        </p:spPr>
        <p:txBody>
          <a:bodyPr wrap="square" rtlCol="0">
            <a:spAutoFit/>
          </a:bodyPr>
          <a:lstStyle/>
          <a:p>
            <a:r>
              <a:rPr lang="en-US" sz="9600" b="1" dirty="0">
                <a:solidFill>
                  <a:prstClr val="white"/>
                </a:solidFill>
              </a:rPr>
              <a:t>1</a:t>
            </a:r>
          </a:p>
        </p:txBody>
      </p:sp>
      <p:sp>
        <p:nvSpPr>
          <p:cNvPr id="10" name="Oval 9"/>
          <p:cNvSpPr/>
          <p:nvPr/>
        </p:nvSpPr>
        <p:spPr>
          <a:xfrm>
            <a:off x="3169680" y="2274827"/>
            <a:ext cx="359505" cy="405656"/>
          </a:xfrm>
          <a:prstGeom prst="ellipse">
            <a:avLst/>
          </a:prstGeom>
          <a:solidFill>
            <a:schemeClr val="bg1"/>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prstClr val="white"/>
              </a:solidFill>
            </a:endParaRPr>
          </a:p>
        </p:txBody>
      </p:sp>
      <p:sp>
        <p:nvSpPr>
          <p:cNvPr id="11" name="TextBox 10"/>
          <p:cNvSpPr txBox="1"/>
          <p:nvPr/>
        </p:nvSpPr>
        <p:spPr>
          <a:xfrm>
            <a:off x="2316998" y="2822623"/>
            <a:ext cx="2218421" cy="2954655"/>
          </a:xfrm>
          <a:prstGeom prst="rect">
            <a:avLst/>
          </a:prstGeom>
          <a:noFill/>
        </p:spPr>
        <p:txBody>
          <a:bodyPr wrap="square" lIns="0" tIns="0" rIns="0" bIns="0" rtlCol="0">
            <a:spAutoFit/>
          </a:bodyPr>
          <a:lstStyle/>
          <a:p>
            <a:pPr lvl="0" algn="ctr"/>
            <a:r>
              <a:rPr lang="id-ID" sz="1400" b="1" dirty="0">
                <a:solidFill>
                  <a:schemeClr val="bg1"/>
                </a:solidFill>
                <a:latin typeface="Tahoma" panose="020B0604030504040204" pitchFamily="34" charset="0"/>
                <a:ea typeface="Tahoma" panose="020B0604030504040204" pitchFamily="34" charset="0"/>
                <a:cs typeface="Tahoma" panose="020B0604030504040204" pitchFamily="34" charset="0"/>
              </a:rPr>
              <a:t>Manfaat Investasi</a:t>
            </a:r>
          </a:p>
          <a:p>
            <a:pPr algn="ctr"/>
            <a:endParaRPr lang="id-ID" sz="1200" b="1" dirty="0" smtClean="0">
              <a:latin typeface="Tahoma" panose="020B0604030504040204" pitchFamily="34" charset="0"/>
              <a:ea typeface="Tahoma" panose="020B0604030504040204" pitchFamily="34" charset="0"/>
              <a:cs typeface="Tahoma" panose="020B0604030504040204" pitchFamily="34" charset="0"/>
            </a:endParaRPr>
          </a:p>
          <a:p>
            <a:pPr algn="ctr"/>
            <a:endParaRPr lang="id-ID" sz="1200" b="1" dirty="0">
              <a:latin typeface="Tahoma" panose="020B0604030504040204" pitchFamily="34" charset="0"/>
              <a:ea typeface="Tahoma" panose="020B0604030504040204" pitchFamily="34" charset="0"/>
              <a:cs typeface="Tahoma" panose="020B0604030504040204" pitchFamily="34" charset="0"/>
            </a:endParaRPr>
          </a:p>
          <a:p>
            <a:r>
              <a:rPr lang="id-ID" sz="14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Dengan </a:t>
            </a:r>
            <a:r>
              <a:rPr lang="id-ID" sz="1400" b="1" dirty="0">
                <a:solidFill>
                  <a:schemeClr val="bg1"/>
                </a:solidFill>
                <a:latin typeface="Tahoma" panose="020B0604030504040204" pitchFamily="34" charset="0"/>
                <a:ea typeface="Tahoma" panose="020B0604030504040204" pitchFamily="34" charset="0"/>
                <a:cs typeface="Tahoma" panose="020B0604030504040204" pitchFamily="34" charset="0"/>
              </a:rPr>
              <a:t>membeli asuransi unit link, dana yang diinvestasikan </a:t>
            </a:r>
            <a:r>
              <a:rPr lang="id-ID" sz="14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bisa tumbuh. </a:t>
            </a:r>
            <a:r>
              <a:rPr lang="id-ID" sz="1400" b="1" dirty="0">
                <a:solidFill>
                  <a:schemeClr val="bg1"/>
                </a:solidFill>
                <a:latin typeface="Tahoma" panose="020B0604030504040204" pitchFamily="34" charset="0"/>
                <a:ea typeface="Tahoma" panose="020B0604030504040204" pitchFamily="34" charset="0"/>
                <a:cs typeface="Tahoma" panose="020B0604030504040204" pitchFamily="34" charset="0"/>
              </a:rPr>
              <a:t>Dengan pertumbuhan nilai investasi yang relatif tinggi dibanding bunga deposito, maka dana yang dimiliki bisa tumbuh dari tahun ke tahun</a:t>
            </a:r>
            <a:r>
              <a:rPr lang="id-ID" sz="1200" b="1"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
        <p:nvSpPr>
          <p:cNvPr id="12" name="TextBox 11"/>
          <p:cNvSpPr txBox="1"/>
          <p:nvPr/>
        </p:nvSpPr>
        <p:spPr>
          <a:xfrm>
            <a:off x="2989043" y="533400"/>
            <a:ext cx="720780" cy="1569660"/>
          </a:xfrm>
          <a:prstGeom prst="rect">
            <a:avLst/>
          </a:prstGeom>
          <a:noFill/>
        </p:spPr>
        <p:txBody>
          <a:bodyPr wrap="square" rtlCol="0">
            <a:spAutoFit/>
          </a:bodyPr>
          <a:lstStyle/>
          <a:p>
            <a:r>
              <a:rPr lang="en-US" sz="9600" b="1" dirty="0">
                <a:solidFill>
                  <a:prstClr val="white"/>
                </a:solidFill>
              </a:rPr>
              <a:t>2</a:t>
            </a:r>
          </a:p>
        </p:txBody>
      </p:sp>
      <p:cxnSp>
        <p:nvCxnSpPr>
          <p:cNvPr id="13" name="Straight Connector 12"/>
          <p:cNvCxnSpPr/>
          <p:nvPr/>
        </p:nvCxnSpPr>
        <p:spPr>
          <a:xfrm flipV="1">
            <a:off x="3507823" y="2442334"/>
            <a:ext cx="1850261" cy="35321"/>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181601" y="533400"/>
            <a:ext cx="685800" cy="1569660"/>
          </a:xfrm>
          <a:prstGeom prst="rect">
            <a:avLst/>
          </a:prstGeom>
          <a:noFill/>
        </p:spPr>
        <p:txBody>
          <a:bodyPr wrap="square" rtlCol="0">
            <a:spAutoFit/>
          </a:bodyPr>
          <a:lstStyle/>
          <a:p>
            <a:r>
              <a:rPr lang="en-US" sz="9600" b="1" dirty="0">
                <a:solidFill>
                  <a:prstClr val="white"/>
                </a:solidFill>
              </a:rPr>
              <a:t>3</a:t>
            </a:r>
          </a:p>
        </p:txBody>
      </p:sp>
      <p:sp>
        <p:nvSpPr>
          <p:cNvPr id="17" name="Oval 16"/>
          <p:cNvSpPr/>
          <p:nvPr/>
        </p:nvSpPr>
        <p:spPr>
          <a:xfrm>
            <a:off x="5384399" y="2224931"/>
            <a:ext cx="341664" cy="405656"/>
          </a:xfrm>
          <a:prstGeom prst="ellipse">
            <a:avLst/>
          </a:prstGeom>
          <a:solidFill>
            <a:schemeClr val="bg1"/>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prstClr val="white"/>
              </a:solidFill>
            </a:endParaRPr>
          </a:p>
        </p:txBody>
      </p:sp>
      <p:sp>
        <p:nvSpPr>
          <p:cNvPr id="18" name="TextBox 17"/>
          <p:cNvSpPr txBox="1"/>
          <p:nvPr/>
        </p:nvSpPr>
        <p:spPr>
          <a:xfrm>
            <a:off x="4648200" y="2787248"/>
            <a:ext cx="2133600" cy="3447098"/>
          </a:xfrm>
          <a:prstGeom prst="rect">
            <a:avLst/>
          </a:prstGeom>
          <a:noFill/>
        </p:spPr>
        <p:txBody>
          <a:bodyPr wrap="square" lIns="0" tIns="0" rIns="0" bIns="0" rtlCol="0">
            <a:spAutoFit/>
          </a:bodyPr>
          <a:lstStyle/>
          <a:p>
            <a:pPr lvl="0" algn="ctr"/>
            <a:r>
              <a:rPr lang="id-ID" sz="1400" b="1" dirty="0">
                <a:solidFill>
                  <a:schemeClr val="bg1"/>
                </a:solidFill>
                <a:latin typeface="Tahoma" panose="020B0604030504040204" pitchFamily="34" charset="0"/>
                <a:ea typeface="Tahoma" panose="020B0604030504040204" pitchFamily="34" charset="0"/>
                <a:cs typeface="Tahoma" panose="020B0604030504040204" pitchFamily="34" charset="0"/>
              </a:rPr>
              <a:t>Manfaat </a:t>
            </a:r>
            <a:r>
              <a:rPr lang="id-ID" sz="14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Tabungan</a:t>
            </a:r>
          </a:p>
          <a:p>
            <a:pPr lvl="0" algn="ctr"/>
            <a:endParaRPr lang="id-ID" sz="1400" dirty="0">
              <a:latin typeface="Tahoma" panose="020B0604030504040204" pitchFamily="34" charset="0"/>
              <a:ea typeface="Tahoma" panose="020B0604030504040204" pitchFamily="34" charset="0"/>
              <a:cs typeface="Tahoma" panose="020B0604030504040204" pitchFamily="34" charset="0"/>
            </a:endParaRPr>
          </a:p>
          <a:p>
            <a:r>
              <a:rPr lang="id-ID" sz="1400" b="1" dirty="0">
                <a:solidFill>
                  <a:schemeClr val="bg1"/>
                </a:solidFill>
                <a:latin typeface="Tahoma" panose="020B0604030504040204" pitchFamily="34" charset="0"/>
                <a:ea typeface="Tahoma" panose="020B0604030504040204" pitchFamily="34" charset="0"/>
                <a:cs typeface="Tahoma" panose="020B0604030504040204" pitchFamily="34" charset="0"/>
              </a:rPr>
              <a:t>Hasil pengelolaan dana unit link akan ada nilai tunai yang bisa dijadikan tabungan simpanan untuk tabungan warisan. Dengan membeli unit link secara sistematis dan teratur dalam jangka panjang, maka akan menjadikan pemilik polis mempunyai tabungan yang besar</a:t>
            </a:r>
            <a:r>
              <a:rPr lang="id-ID" sz="1400" b="1" dirty="0">
                <a:solidFill>
                  <a:schemeClr val="bg1"/>
                </a:solidFill>
              </a:rPr>
              <a:t>.</a:t>
            </a:r>
          </a:p>
        </p:txBody>
      </p:sp>
      <p:cxnSp>
        <p:nvCxnSpPr>
          <p:cNvPr id="19" name="Straight Connector 18"/>
          <p:cNvCxnSpPr/>
          <p:nvPr/>
        </p:nvCxnSpPr>
        <p:spPr>
          <a:xfrm>
            <a:off x="5726063" y="2442334"/>
            <a:ext cx="2186054"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7775023" y="2191478"/>
            <a:ext cx="403125" cy="405656"/>
          </a:xfrm>
          <a:prstGeom prst="ellipse">
            <a:avLst/>
          </a:prstGeom>
          <a:solidFill>
            <a:schemeClr val="bg1"/>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prstClr val="white"/>
              </a:solidFill>
            </a:endParaRPr>
          </a:p>
        </p:txBody>
      </p:sp>
      <p:sp>
        <p:nvSpPr>
          <p:cNvPr id="22" name="TextBox 21"/>
          <p:cNvSpPr txBox="1"/>
          <p:nvPr/>
        </p:nvSpPr>
        <p:spPr>
          <a:xfrm>
            <a:off x="6934199" y="3276600"/>
            <a:ext cx="2133601" cy="1723549"/>
          </a:xfrm>
          <a:prstGeom prst="rect">
            <a:avLst/>
          </a:prstGeom>
          <a:noFill/>
        </p:spPr>
        <p:txBody>
          <a:bodyPr wrap="square" lIns="0" tIns="0" rIns="0" bIns="0" rtlCol="0">
            <a:spAutoFit/>
          </a:bodyPr>
          <a:lstStyle/>
          <a:p>
            <a:r>
              <a:rPr lang="id-ID" sz="1400" b="1" dirty="0" smtClean="0">
                <a:solidFill>
                  <a:schemeClr val="bg1"/>
                </a:solidFill>
                <a:latin typeface="Tahoma" pitchFamily="34" charset="0"/>
                <a:ea typeface="Tahoma" pitchFamily="34" charset="0"/>
                <a:cs typeface="Tahoma" pitchFamily="34" charset="0"/>
              </a:rPr>
              <a:t>Membayar </a:t>
            </a:r>
            <a:r>
              <a:rPr lang="id-ID" sz="1400" b="1" dirty="0">
                <a:solidFill>
                  <a:schemeClr val="bg1"/>
                </a:solidFill>
                <a:latin typeface="Tahoma" pitchFamily="34" charset="0"/>
                <a:ea typeface="Tahoma" pitchFamily="34" charset="0"/>
                <a:cs typeface="Tahoma" pitchFamily="34" charset="0"/>
              </a:rPr>
              <a:t>satu premi sudah mendapatkan fungsi investasi dan proteksi. Tidak perlu mengurus investasi sendiri. Perusahaan asuransi yang akan mengatur semuanya.</a:t>
            </a:r>
            <a:endParaRPr lang="en-US" sz="1400" b="1" dirty="0">
              <a:solidFill>
                <a:schemeClr val="bg1"/>
              </a:solidFill>
              <a:latin typeface="Tahoma" pitchFamily="34" charset="0"/>
              <a:ea typeface="Tahoma" pitchFamily="34" charset="0"/>
              <a:cs typeface="Tahoma" pitchFamily="34" charset="0"/>
            </a:endParaRPr>
          </a:p>
        </p:txBody>
      </p:sp>
      <p:sp>
        <p:nvSpPr>
          <p:cNvPr id="23" name="TextBox 22"/>
          <p:cNvSpPr txBox="1"/>
          <p:nvPr/>
        </p:nvSpPr>
        <p:spPr>
          <a:xfrm>
            <a:off x="7521867" y="533400"/>
            <a:ext cx="605681" cy="1569660"/>
          </a:xfrm>
          <a:prstGeom prst="rect">
            <a:avLst/>
          </a:prstGeom>
          <a:noFill/>
        </p:spPr>
        <p:txBody>
          <a:bodyPr wrap="square" rtlCol="0">
            <a:spAutoFit/>
          </a:bodyPr>
          <a:lstStyle/>
          <a:p>
            <a:r>
              <a:rPr lang="en-US" sz="9600" b="1" dirty="0">
                <a:solidFill>
                  <a:prstClr val="white"/>
                </a:solidFill>
              </a:rPr>
              <a:t>4</a:t>
            </a:r>
          </a:p>
        </p:txBody>
      </p:sp>
    </p:spTree>
    <p:extLst>
      <p:ext uri="{BB962C8B-B14F-4D97-AF65-F5344CB8AC3E}">
        <p14:creationId xmlns:p14="http://schemas.microsoft.com/office/powerpoint/2010/main" val="43497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39" y="0"/>
            <a:ext cx="9064761" cy="6857999"/>
          </a:xfrm>
          <a:prstGeom prst="rect">
            <a:avLst/>
          </a:prstGeom>
        </p:spPr>
      </p:pic>
      <p:sp>
        <p:nvSpPr>
          <p:cNvPr id="3" name="TextBox 2"/>
          <p:cNvSpPr txBox="1"/>
          <p:nvPr/>
        </p:nvSpPr>
        <p:spPr>
          <a:xfrm>
            <a:off x="147807" y="3867834"/>
            <a:ext cx="2858739" cy="2462213"/>
          </a:xfrm>
          <a:prstGeom prst="rect">
            <a:avLst/>
          </a:prstGeom>
          <a:noFill/>
        </p:spPr>
        <p:txBody>
          <a:bodyPr wrap="square" rtlCol="0">
            <a:spAutoFit/>
          </a:bodyPr>
          <a:lstStyle/>
          <a:p>
            <a:pPr algn="just"/>
            <a:r>
              <a:rPr lang="id-ID" sz="1400" dirty="0"/>
              <a:t>Dana investasi unit link ini dibelikan di pasar instrumen yang pendapatannya tetap, seperti obligasi yang pendapatannya tetap. Dana kelolaan ini biasanya ditujukan kepada investor yang usianya sudah mendekati masa pensiun karena mereka mengutamakan keamanan dananya dengan mendapatkan </a:t>
            </a:r>
            <a:r>
              <a:rPr lang="id-ID" sz="1400" i="1" dirty="0"/>
              <a:t>return</a:t>
            </a:r>
            <a:r>
              <a:rPr lang="id-ID" sz="1400" dirty="0"/>
              <a:t> yang sudah terukur sebelumnya</a:t>
            </a:r>
          </a:p>
        </p:txBody>
      </p:sp>
      <p:sp>
        <p:nvSpPr>
          <p:cNvPr id="5" name="Rounded Rectangle 21"/>
          <p:cNvSpPr/>
          <p:nvPr/>
        </p:nvSpPr>
        <p:spPr>
          <a:xfrm>
            <a:off x="5968633" y="3854075"/>
            <a:ext cx="3121568" cy="230005"/>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id-ID" sz="1400" b="1" dirty="0"/>
              <a:t>Unit Link Campuran</a:t>
            </a:r>
          </a:p>
        </p:txBody>
      </p:sp>
      <p:sp>
        <p:nvSpPr>
          <p:cNvPr id="6" name="Rounded Rectangle 22"/>
          <p:cNvSpPr/>
          <p:nvPr/>
        </p:nvSpPr>
        <p:spPr>
          <a:xfrm>
            <a:off x="5926718" y="1363046"/>
            <a:ext cx="3141081" cy="27312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id-ID" sz="1400" b="1" dirty="0"/>
              <a:t>Unit Link Saham</a:t>
            </a:r>
          </a:p>
        </p:txBody>
      </p:sp>
      <p:sp>
        <p:nvSpPr>
          <p:cNvPr id="7" name="Rounded Rectangle 23"/>
          <p:cNvSpPr/>
          <p:nvPr/>
        </p:nvSpPr>
        <p:spPr>
          <a:xfrm>
            <a:off x="100940" y="3594935"/>
            <a:ext cx="2828157" cy="259140"/>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id-ID" sz="1400" b="1" dirty="0"/>
              <a:t>Unit Link Pendapatan Tetap</a:t>
            </a:r>
          </a:p>
        </p:txBody>
      </p:sp>
      <p:sp>
        <p:nvSpPr>
          <p:cNvPr id="8" name="TextBox 7"/>
          <p:cNvSpPr txBox="1"/>
          <p:nvPr/>
        </p:nvSpPr>
        <p:spPr>
          <a:xfrm>
            <a:off x="5968633" y="4191000"/>
            <a:ext cx="3099167" cy="1815882"/>
          </a:xfrm>
          <a:prstGeom prst="rect">
            <a:avLst/>
          </a:prstGeom>
          <a:noFill/>
        </p:spPr>
        <p:txBody>
          <a:bodyPr wrap="square" rtlCol="0">
            <a:spAutoFit/>
          </a:bodyPr>
          <a:lstStyle/>
          <a:p>
            <a:pPr algn="just"/>
            <a:r>
              <a:rPr lang="id-ID" sz="1400" dirty="0"/>
              <a:t>Unit link ini mempunyai jenis investasi yang banyak, yaitu saham, obligasi dan pasar uang. Kombinasi ini memberikan keuntungan diversifikasi portofolio investasi yang maksimal, sehingga lebih membuat investor merasa aman dan nyaman.</a:t>
            </a:r>
          </a:p>
          <a:p>
            <a:pPr algn="just"/>
            <a:r>
              <a:rPr lang="id-ID" sz="1400" dirty="0"/>
              <a:t> </a:t>
            </a:r>
          </a:p>
        </p:txBody>
      </p:sp>
      <p:sp>
        <p:nvSpPr>
          <p:cNvPr id="9" name="TextBox 8"/>
          <p:cNvSpPr txBox="1"/>
          <p:nvPr/>
        </p:nvSpPr>
        <p:spPr>
          <a:xfrm>
            <a:off x="163099" y="1779033"/>
            <a:ext cx="2858739" cy="1815882"/>
          </a:xfrm>
          <a:prstGeom prst="rect">
            <a:avLst/>
          </a:prstGeom>
          <a:noFill/>
        </p:spPr>
        <p:txBody>
          <a:bodyPr wrap="square" rtlCol="0">
            <a:spAutoFit/>
          </a:bodyPr>
          <a:lstStyle/>
          <a:p>
            <a:pPr algn="just"/>
            <a:r>
              <a:rPr lang="id-ID" sz="1400" dirty="0"/>
              <a:t>Dana investasi unit link ini dimasukkan pada instrumen berbentuk pasar uang yang stabil dan konservatif. Dana kelolaan tersebut bisa ditaruh di dana deposito atau produk perbankan, sehingga tingkat </a:t>
            </a:r>
            <a:r>
              <a:rPr lang="id-ID" sz="1400" i="1" dirty="0"/>
              <a:t>return</a:t>
            </a:r>
            <a:r>
              <a:rPr lang="id-ID" sz="1400" dirty="0"/>
              <a:t> relatif stabil dan aman.</a:t>
            </a:r>
          </a:p>
        </p:txBody>
      </p:sp>
      <p:sp>
        <p:nvSpPr>
          <p:cNvPr id="10" name="Rounded Rectangle 23"/>
          <p:cNvSpPr/>
          <p:nvPr/>
        </p:nvSpPr>
        <p:spPr>
          <a:xfrm>
            <a:off x="163099" y="1438638"/>
            <a:ext cx="2828157" cy="259140"/>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id-ID" sz="1400" b="1" dirty="0"/>
              <a:t>Unit Link Pasar Uang</a:t>
            </a:r>
          </a:p>
        </p:txBody>
      </p:sp>
      <p:sp>
        <p:nvSpPr>
          <p:cNvPr id="11" name="TextBox 10"/>
          <p:cNvSpPr txBox="1"/>
          <p:nvPr/>
        </p:nvSpPr>
        <p:spPr>
          <a:xfrm>
            <a:off x="1592470" y="352196"/>
            <a:ext cx="7322930" cy="584775"/>
          </a:xfrm>
          <a:prstGeom prst="rect">
            <a:avLst/>
          </a:prstGeom>
          <a:noFill/>
        </p:spPr>
        <p:txBody>
          <a:bodyPr wrap="square" rtlCol="0">
            <a:spAutoFit/>
          </a:bodyPr>
          <a:lstStyle/>
          <a:p>
            <a:pPr algn="just"/>
            <a:r>
              <a:rPr lang="id-ID" sz="3200" b="1" dirty="0" smtClean="0">
                <a:latin typeface="Century Gothic" panose="020B0502020202020204" pitchFamily="34" charset="0"/>
              </a:rPr>
              <a:t>Jenis-Jenis Dana Unit Link</a:t>
            </a:r>
            <a:endParaRPr lang="en-ID" sz="3200" b="1" dirty="0">
              <a:latin typeface="Century Gothic" panose="020B0502020202020204" pitchFamily="34" charset="0"/>
            </a:endParaRPr>
          </a:p>
        </p:txBody>
      </p:sp>
      <p:sp>
        <p:nvSpPr>
          <p:cNvPr id="12" name="Rectangle 11"/>
          <p:cNvSpPr/>
          <p:nvPr/>
        </p:nvSpPr>
        <p:spPr>
          <a:xfrm>
            <a:off x="5926719" y="1822750"/>
            <a:ext cx="3141081" cy="2031325"/>
          </a:xfrm>
          <a:prstGeom prst="rect">
            <a:avLst/>
          </a:prstGeom>
        </p:spPr>
        <p:txBody>
          <a:bodyPr wrap="square">
            <a:spAutoFit/>
          </a:bodyPr>
          <a:lstStyle/>
          <a:p>
            <a:pPr algn="just"/>
            <a:r>
              <a:rPr lang="id-ID" sz="1400" dirty="0"/>
              <a:t>Unit link ini mempunyai investasi yang berbentuk saham yang sifatnya cenderung tumbuh. Investasinya agak fluktuatif sesuai kondisi saham di bursa efek. Karakteristik dana kelolaan saham ini biasanya </a:t>
            </a:r>
            <a:r>
              <a:rPr lang="id-ID" sz="1400" i="1" dirty="0"/>
              <a:t>high return high risk</a:t>
            </a:r>
            <a:r>
              <a:rPr lang="id-ID" sz="1400" dirty="0"/>
              <a:t>, yang artinya tingkat potensi pertumbuhan keuntungan tinggi dalam jangka panjang yang risikonya juga tinggi. </a:t>
            </a:r>
          </a:p>
        </p:txBody>
      </p:sp>
      <p:sp>
        <p:nvSpPr>
          <p:cNvPr id="13" name="Rounded Rectangle 12"/>
          <p:cNvSpPr/>
          <p:nvPr/>
        </p:nvSpPr>
        <p:spPr bwMode="auto">
          <a:xfrm>
            <a:off x="3200399" y="1697778"/>
            <a:ext cx="2440929" cy="3108435"/>
          </a:xfrm>
          <a:prstGeom prst="roundRect">
            <a:avLst/>
          </a:prstGeom>
          <a:solidFill>
            <a:srgbClr val="F28282"/>
          </a:solidFill>
          <a:ln w="12700">
            <a:noFill/>
            <a:prstDash val="solid"/>
          </a:ln>
          <a:effectLst>
            <a:outerShdw blurRad="50800" dist="38100" dir="2700000" algn="tl" rotWithShape="0">
              <a:prstClr val="black">
                <a:alpha val="40000"/>
              </a:prstClr>
            </a:outerShdw>
          </a:effectLst>
        </p:spPr>
        <p:txBody>
          <a:bodyPr vert="horz" wrap="square" lIns="36000" tIns="46863" rIns="35941" bIns="46863" rtlCol="0" anchor="ctr" anchorCtr="0">
            <a:noAutofit/>
          </a:bodyPr>
          <a:lstStyle/>
          <a:p>
            <a:pPr algn="just"/>
            <a:r>
              <a:rPr lang="id-ID" sz="1400" b="1" i="1" dirty="0"/>
              <a:t>Dana unit link adalah dana </a:t>
            </a:r>
            <a:r>
              <a:rPr lang="id-ID" sz="1400" b="1" i="1" dirty="0" smtClean="0"/>
              <a:t>yang </a:t>
            </a:r>
            <a:r>
              <a:rPr lang="id-ID" sz="1400" b="1" i="1" dirty="0"/>
              <a:t>dikontribusikan oleh pemilik unit link yang dikelola oleh manajer </a:t>
            </a:r>
            <a:r>
              <a:rPr lang="id-ID" sz="1400" b="1" i="1" dirty="0" smtClean="0"/>
              <a:t>investasi. </a:t>
            </a:r>
          </a:p>
          <a:p>
            <a:pPr algn="just"/>
            <a:endParaRPr lang="id-ID" sz="1400" b="1" i="1" dirty="0" smtClean="0"/>
          </a:p>
          <a:p>
            <a:pPr algn="just"/>
            <a:r>
              <a:rPr lang="id-ID" sz="1400" b="1" i="1" dirty="0"/>
              <a:t>Untuk mengakomodasi risiko nasabah yang beragam, </a:t>
            </a:r>
            <a:r>
              <a:rPr lang="id-ID" sz="1400" b="1" i="1" dirty="0" smtClean="0"/>
              <a:t>maka </a:t>
            </a:r>
            <a:r>
              <a:rPr lang="id-ID" sz="1400" b="1" i="1" dirty="0"/>
              <a:t>bentuk dana unit link sangat beragam sesuai komposisi instrumen yang menjadi alternatif pilihan dana investasi.</a:t>
            </a:r>
          </a:p>
          <a:p>
            <a:pPr algn="just"/>
            <a:endParaRPr lang="id-ID" sz="1400" b="1" i="1" dirty="0"/>
          </a:p>
        </p:txBody>
      </p:sp>
      <p:pic>
        <p:nvPicPr>
          <p:cNvPr id="14" name="Picture 13" descr="e paymen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76306" y="879861"/>
            <a:ext cx="503121" cy="619748"/>
          </a:xfrm>
          <a:prstGeom prst="rect">
            <a:avLst/>
          </a:prstGeom>
        </p:spPr>
      </p:pic>
      <p:sp>
        <p:nvSpPr>
          <p:cNvPr id="15" name="Rounded Rectangle 21"/>
          <p:cNvSpPr/>
          <p:nvPr/>
        </p:nvSpPr>
        <p:spPr>
          <a:xfrm>
            <a:off x="3200398" y="4983937"/>
            <a:ext cx="2726319" cy="230005"/>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d-ID" sz="1400" b="1" dirty="0"/>
              <a:t>Unit Link </a:t>
            </a:r>
            <a:r>
              <a:rPr lang="id-ID" sz="1400" b="1" dirty="0" smtClean="0"/>
              <a:t>Syariah</a:t>
            </a:r>
            <a:endParaRPr lang="id-ID" sz="1400" b="1" dirty="0"/>
          </a:p>
        </p:txBody>
      </p:sp>
      <p:sp>
        <p:nvSpPr>
          <p:cNvPr id="16" name="TextBox 15"/>
          <p:cNvSpPr txBox="1"/>
          <p:nvPr/>
        </p:nvSpPr>
        <p:spPr>
          <a:xfrm>
            <a:off x="3200400" y="5197395"/>
            <a:ext cx="2726318" cy="738664"/>
          </a:xfrm>
          <a:prstGeom prst="rect">
            <a:avLst/>
          </a:prstGeom>
          <a:noFill/>
        </p:spPr>
        <p:txBody>
          <a:bodyPr wrap="square" rtlCol="0">
            <a:spAutoFit/>
          </a:bodyPr>
          <a:lstStyle/>
          <a:p>
            <a:pPr algn="just"/>
            <a:r>
              <a:rPr lang="id-ID" sz="1400" dirty="0"/>
              <a:t>Unit link ini mempunyai jenis </a:t>
            </a:r>
            <a:r>
              <a:rPr lang="id-ID" sz="1400" dirty="0" smtClean="0"/>
              <a:t>investasi pada instrumen investasi yang memenuhi kaidah syariah</a:t>
            </a:r>
            <a:endParaRPr lang="id-ID" sz="1400" dirty="0"/>
          </a:p>
        </p:txBody>
      </p:sp>
    </p:spTree>
    <p:extLst>
      <p:ext uri="{BB962C8B-B14F-4D97-AF65-F5344CB8AC3E}">
        <p14:creationId xmlns:p14="http://schemas.microsoft.com/office/powerpoint/2010/main" val="434977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39" y="0"/>
            <a:ext cx="9064761" cy="6857999"/>
          </a:xfrm>
          <a:prstGeom prst="rect">
            <a:avLst/>
          </a:prstGeom>
        </p:spPr>
      </p:pic>
      <p:sp>
        <p:nvSpPr>
          <p:cNvPr id="3" name="タイトル 5"/>
          <p:cNvSpPr txBox="1">
            <a:spLocks/>
          </p:cNvSpPr>
          <p:nvPr/>
        </p:nvSpPr>
        <p:spPr>
          <a:xfrm>
            <a:off x="99298" y="219704"/>
            <a:ext cx="8850034" cy="713020"/>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smtClean="0">
                <a:latin typeface="Tahoma" panose="020B0604030504040204" pitchFamily="34" charset="0"/>
                <a:ea typeface="Tahoma" panose="020B0604030504040204" pitchFamily="34" charset="0"/>
                <a:cs typeface="Tahoma" panose="020B0604030504040204" pitchFamily="34" charset="0"/>
              </a:rPr>
              <a:t>Cara Kerja Unit Link</a:t>
            </a:r>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p:txBody>
      </p:sp>
      <p:sp>
        <p:nvSpPr>
          <p:cNvPr id="5" name="テキスト プレースホルダー 9"/>
          <p:cNvSpPr txBox="1">
            <a:spLocks/>
          </p:cNvSpPr>
          <p:nvPr/>
        </p:nvSpPr>
        <p:spPr>
          <a:xfrm>
            <a:off x="3571464" y="1218974"/>
            <a:ext cx="5483390" cy="521286"/>
          </a:xfrm>
          <a:prstGeom prst="rect">
            <a:avLst/>
          </a:prstGeom>
        </p:spPr>
        <p:txBody>
          <a:bodyPr>
            <a:normAutofit fontScale="5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fi-FI" b="1" dirty="0" smtClean="0">
                <a:latin typeface="Tahoma" panose="020B0604030504040204" pitchFamily="34" charset="0"/>
                <a:ea typeface="Tahoma" panose="020B0604030504040204" pitchFamily="34" charset="0"/>
                <a:cs typeface="Tahoma" panose="020B0604030504040204" pitchFamily="34" charset="0"/>
              </a:rPr>
              <a:t>Bagaimana Cara Kerja Asuransi Unit Link?</a:t>
            </a:r>
            <a:endParaRPr lang="fi-FI" b="1" dirty="0">
              <a:latin typeface="Tahoma" panose="020B0604030504040204" pitchFamily="34" charset="0"/>
              <a:ea typeface="Tahoma" panose="020B0604030504040204" pitchFamily="34" charset="0"/>
              <a:cs typeface="Tahoma" panose="020B0604030504040204" pitchFamily="34" charset="0"/>
            </a:endParaRPr>
          </a:p>
        </p:txBody>
      </p:sp>
      <p:sp>
        <p:nvSpPr>
          <p:cNvPr id="6" name="テキスト プレースホルダー 10"/>
          <p:cNvSpPr txBox="1">
            <a:spLocks/>
          </p:cNvSpPr>
          <p:nvPr/>
        </p:nvSpPr>
        <p:spPr>
          <a:xfrm>
            <a:off x="3733800" y="1740260"/>
            <a:ext cx="5334000" cy="423302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id-ID" sz="1800" b="1" dirty="0" smtClean="0">
                <a:latin typeface="Tahoma" panose="020B0604030504040204" pitchFamily="34" charset="0"/>
                <a:ea typeface="Tahoma" panose="020B0604030504040204" pitchFamily="34" charset="0"/>
                <a:cs typeface="Tahoma" panose="020B0604030504040204" pitchFamily="34" charset="0"/>
              </a:rPr>
              <a:t>Pada Awal Tahun Bergabung</a:t>
            </a:r>
          </a:p>
          <a:p>
            <a:r>
              <a:rPr lang="id-ID" sz="1800" dirty="0" smtClean="0">
                <a:latin typeface="Tahoma" panose="020B0604030504040204" pitchFamily="34" charset="0"/>
                <a:ea typeface="Tahoma" panose="020B0604030504040204" pitchFamily="34" charset="0"/>
                <a:cs typeface="Tahoma" panose="020B0604030504040204" pitchFamily="34" charset="0"/>
              </a:rPr>
              <a:t>Premi yang Anda bayarkan akan dipotong biaya pemeliharaan polis (atau sering disebut biaya akuisisi).</a:t>
            </a:r>
          </a:p>
          <a:p>
            <a:r>
              <a:rPr lang="id-ID" sz="1800" dirty="0" smtClean="0">
                <a:latin typeface="Tahoma" panose="020B0604030504040204" pitchFamily="34" charset="0"/>
                <a:ea typeface="Tahoma" panose="020B0604030504040204" pitchFamily="34" charset="0"/>
                <a:cs typeface="Tahoma" panose="020B0604030504040204" pitchFamily="34" charset="0"/>
              </a:rPr>
              <a:t>Berikut ini contoh biaya akuisisi:</a:t>
            </a:r>
          </a:p>
          <a:p>
            <a:r>
              <a:rPr lang="id-ID" sz="1800" dirty="0" smtClean="0">
                <a:latin typeface="Tahoma" panose="020B0604030504040204" pitchFamily="34" charset="0"/>
                <a:ea typeface="Tahoma" panose="020B0604030504040204" pitchFamily="34" charset="0"/>
                <a:cs typeface="Tahoma" panose="020B0604030504040204" pitchFamily="34" charset="0"/>
              </a:rPr>
              <a:t>Biaya akusisi tahun 1  sebesar 100%</a:t>
            </a:r>
          </a:p>
          <a:p>
            <a:r>
              <a:rPr lang="id-ID" sz="1800" dirty="0" smtClean="0">
                <a:latin typeface="Tahoma" panose="020B0604030504040204" pitchFamily="34" charset="0"/>
                <a:ea typeface="Tahoma" panose="020B0604030504040204" pitchFamily="34" charset="0"/>
                <a:cs typeface="Tahoma" panose="020B0604030504040204" pitchFamily="34" charset="0"/>
              </a:rPr>
              <a:t>Biaya akusisi tahun 2  sebesar 55%</a:t>
            </a:r>
          </a:p>
          <a:p>
            <a:r>
              <a:rPr lang="id-ID" sz="1800" dirty="0" smtClean="0">
                <a:latin typeface="Tahoma" panose="020B0604030504040204" pitchFamily="34" charset="0"/>
                <a:ea typeface="Tahoma" panose="020B0604030504040204" pitchFamily="34" charset="0"/>
                <a:cs typeface="Tahoma" panose="020B0604030504040204" pitchFamily="34" charset="0"/>
              </a:rPr>
              <a:t>Biaya akusisi tahun 3  sebesar 10%</a:t>
            </a:r>
          </a:p>
          <a:p>
            <a:r>
              <a:rPr lang="id-ID" sz="1800" dirty="0" smtClean="0">
                <a:latin typeface="Tahoma" panose="020B0604030504040204" pitchFamily="34" charset="0"/>
                <a:ea typeface="Tahoma" panose="020B0604030504040204" pitchFamily="34" charset="0"/>
                <a:cs typeface="Tahoma" panose="020B0604030504040204" pitchFamily="34" charset="0"/>
              </a:rPr>
              <a:t>Biaya akusisi tahun 4  sebesar 10%</a:t>
            </a:r>
          </a:p>
          <a:p>
            <a:r>
              <a:rPr lang="id-ID" sz="1800" dirty="0" smtClean="0">
                <a:latin typeface="Tahoma" panose="020B0604030504040204" pitchFamily="34" charset="0"/>
                <a:ea typeface="Tahoma" panose="020B0604030504040204" pitchFamily="34" charset="0"/>
                <a:cs typeface="Tahoma" panose="020B0604030504040204" pitchFamily="34" charset="0"/>
              </a:rPr>
              <a:t>Biaya akusisi tahun 5  sebesar 10%</a:t>
            </a:r>
          </a:p>
          <a:p>
            <a:r>
              <a:rPr lang="id-ID" sz="1800" dirty="0" smtClean="0">
                <a:latin typeface="Tahoma" panose="020B0604030504040204" pitchFamily="34" charset="0"/>
                <a:ea typeface="Tahoma" panose="020B0604030504040204" pitchFamily="34" charset="0"/>
                <a:cs typeface="Tahoma" panose="020B0604030504040204" pitchFamily="34" charset="0"/>
              </a:rPr>
              <a:t>Biaya akuisisi tahun 6 dan seterusnya sebesar 0%</a:t>
            </a:r>
          </a:p>
          <a:p>
            <a:endParaRPr lang="id-ID" dirty="0">
              <a:latin typeface="Tahoma" panose="020B0604030504040204" pitchFamily="34" charset="0"/>
              <a:ea typeface="Tahoma" panose="020B0604030504040204" pitchFamily="34" charset="0"/>
              <a:cs typeface="Tahoma" panose="020B0604030504040204" pitchFamily="34" charset="0"/>
            </a:endParaRPr>
          </a:p>
        </p:txBody>
      </p:sp>
      <p:pic>
        <p:nvPicPr>
          <p:cNvPr id="7" name="Picture Placeholder 11">
            <a:extLst>
              <a:ext uri="{FF2B5EF4-FFF2-40B4-BE49-F238E27FC236}">
                <a16:creationId xmlns:a16="http://schemas.microsoft.com/office/drawing/2014/main" xmlns="" id="{71AAC9AF-0BFE-46C6-BD00-16E209436783}"/>
              </a:ext>
            </a:extLst>
          </p:cNvPr>
          <p:cNvPicPr>
            <a:picLocks noChangeAspect="1"/>
          </p:cNvPicPr>
          <p:nvPr/>
        </p:nvPicPr>
        <p:blipFill>
          <a:blip r:embed="rId3">
            <a:extLst>
              <a:ext uri="{28A0092B-C50C-407E-A947-70E740481C1C}">
                <a14:useLocalDpi xmlns:a14="http://schemas.microsoft.com/office/drawing/2010/main" val="0"/>
              </a:ext>
            </a:extLst>
          </a:blip>
          <a:srcRect t="10263" b="10263"/>
          <a:stretch>
            <a:fillRect/>
          </a:stretch>
        </p:blipFill>
        <p:spPr>
          <a:xfrm>
            <a:off x="152400" y="1219200"/>
            <a:ext cx="3726249" cy="4465737"/>
          </a:xfrm>
          <a:prstGeom prst="rect">
            <a:avLst/>
          </a:prstGeom>
        </p:spPr>
      </p:pic>
      <p:sp>
        <p:nvSpPr>
          <p:cNvPr id="8" name="テキスト プレースホルダー 8"/>
          <p:cNvSpPr txBox="1">
            <a:spLocks/>
          </p:cNvSpPr>
          <p:nvPr/>
        </p:nvSpPr>
        <p:spPr>
          <a:xfrm rot="21288877">
            <a:off x="243836" y="5625808"/>
            <a:ext cx="3840000" cy="511029"/>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id-ID" smtClean="0">
                <a:latin typeface="Tahoma" panose="020B0604030504040204" pitchFamily="34" charset="0"/>
                <a:ea typeface="Tahoma" panose="020B0604030504040204" pitchFamily="34" charset="0"/>
                <a:cs typeface="Tahoma" panose="020B0604030504040204" pitchFamily="34" charset="0"/>
              </a:rPr>
              <a:t>Unit Link</a:t>
            </a: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34977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TotalTime>
  <Words>2253</Words>
  <Application>Microsoft Office PowerPoint</Application>
  <PresentationFormat>On-screen Show (4:3)</PresentationFormat>
  <Paragraphs>281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 Kontra Unit Link</vt:lpstr>
      <vt:lpstr>Pro Kontra Unit Link</vt:lpstr>
      <vt:lpstr>PRO Kontra Unit Link</vt:lpstr>
      <vt:lpstr>PowerPoint Presentation</vt:lpstr>
      <vt:lpstr>Studi Kasus</vt:lpstr>
      <vt:lpstr>Studi Kasus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Reviewer</dc:creator>
  <cp:lastModifiedBy>Reviewer</cp:lastModifiedBy>
  <cp:revision>28</cp:revision>
  <dcterms:created xsi:type="dcterms:W3CDTF">2019-11-14T00:48:16Z</dcterms:created>
  <dcterms:modified xsi:type="dcterms:W3CDTF">2019-12-07T02:24:07Z</dcterms:modified>
</cp:coreProperties>
</file>