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2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79" r:id="rId11"/>
    <p:sldId id="280" r:id="rId12"/>
    <p:sldId id="281" r:id="rId13"/>
    <p:sldId id="282" r:id="rId14"/>
    <p:sldId id="265" r:id="rId15"/>
    <p:sldId id="266" r:id="rId16"/>
    <p:sldId id="267" r:id="rId17"/>
    <p:sldId id="268" r:id="rId18"/>
    <p:sldId id="269" r:id="rId19"/>
    <p:sldId id="271" r:id="rId20"/>
    <p:sldId id="272" r:id="rId21"/>
    <p:sldId id="273" r:id="rId22"/>
    <p:sldId id="274" r:id="rId23"/>
    <p:sldId id="283" r:id="rId24"/>
    <p:sldId id="284" r:id="rId25"/>
    <p:sldId id="278" r:id="rId26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4AC9DE0E-297A-441D-AD0D-0FD30CF388F2}" type="datetimeFigureOut">
              <a:rPr lang="en-US" smtClean="0"/>
              <a:pPr/>
              <a:t>5/30/2017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2665884F-E77B-48B5-B6FE-A11D322E1B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6214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86CBC9A-3F42-4C49-8E4A-55F18F0BAB1E}" type="datetimeFigureOut">
              <a:rPr lang="en-US" smtClean="0"/>
              <a:pPr/>
              <a:t>5/30/2017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3D2EEFB-093B-4CDC-9BFE-5EF0D30F8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BC9A-3F42-4C49-8E4A-55F18F0BAB1E}" type="datetimeFigureOut">
              <a:rPr lang="en-US" smtClean="0"/>
              <a:pPr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EEFB-093B-4CDC-9BFE-5EF0D30F8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BC9A-3F42-4C49-8E4A-55F18F0BAB1E}" type="datetimeFigureOut">
              <a:rPr lang="en-US" smtClean="0"/>
              <a:pPr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EEFB-093B-4CDC-9BFE-5EF0D30F8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BC9A-3F42-4C49-8E4A-55F18F0BAB1E}" type="datetimeFigureOut">
              <a:rPr lang="en-US" smtClean="0"/>
              <a:pPr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EEFB-093B-4CDC-9BFE-5EF0D30F8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BC9A-3F42-4C49-8E4A-55F18F0BAB1E}" type="datetimeFigureOut">
              <a:rPr lang="en-US" smtClean="0"/>
              <a:pPr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EEFB-093B-4CDC-9BFE-5EF0D30F8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BC9A-3F42-4C49-8E4A-55F18F0BAB1E}" type="datetimeFigureOut">
              <a:rPr lang="en-US" smtClean="0"/>
              <a:pPr/>
              <a:t>5/30/2017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EEFB-093B-4CDC-9BFE-5EF0D30F8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86CBC9A-3F42-4C49-8E4A-55F18F0BAB1E}" type="datetimeFigureOut">
              <a:rPr lang="en-US" smtClean="0"/>
              <a:pPr/>
              <a:t>5/30/2017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3D2EEFB-093B-4CDC-9BFE-5EF0D30F8A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86CBC9A-3F42-4C49-8E4A-55F18F0BAB1E}" type="datetimeFigureOut">
              <a:rPr lang="en-US" smtClean="0"/>
              <a:pPr/>
              <a:t>5/30/2017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3D2EEFB-093B-4CDC-9BFE-5EF0D30F8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BC9A-3F42-4C49-8E4A-55F18F0BAB1E}" type="datetimeFigureOut">
              <a:rPr lang="en-US" smtClean="0"/>
              <a:pPr/>
              <a:t>5/30/2017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EEFB-093B-4CDC-9BFE-5EF0D30F8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BC9A-3F42-4C49-8E4A-55F18F0BAB1E}" type="datetimeFigureOut">
              <a:rPr lang="en-US" smtClean="0"/>
              <a:pPr/>
              <a:t>5/30/2017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EEFB-093B-4CDC-9BFE-5EF0D30F8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BC9A-3F42-4C49-8E4A-55F18F0BAB1E}" type="datetimeFigureOut">
              <a:rPr lang="en-US" smtClean="0"/>
              <a:pPr/>
              <a:t>5/30/2017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EEFB-093B-4CDC-9BFE-5EF0D30F8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86CBC9A-3F42-4C49-8E4A-55F18F0BAB1E}" type="datetimeFigureOut">
              <a:rPr lang="en-US" smtClean="0"/>
              <a:pPr/>
              <a:t>5/30/2017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3D2EEFB-093B-4CDC-9BFE-5EF0D30F8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6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133600"/>
            <a:ext cx="8458200" cy="1470025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DISTRIBUSI  PROBABILITAS</a:t>
            </a:r>
            <a:br>
              <a:rPr lang="en-US" sz="4000" b="1" dirty="0" smtClean="0"/>
            </a:br>
            <a:r>
              <a:rPr lang="en-US" sz="4000" b="1" dirty="0" smtClean="0"/>
              <a:t>DISKRIT (1)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096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566928" indent="-457200">
                  <a:buFont typeface="+mj-lt"/>
                  <a:buAutoNum type="alphaLcPeriod" startAt="2"/>
                </a:pP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40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4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=2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4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=3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+…+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=10)</m:t>
                    </m:r>
                  </m:oMath>
                </a14:m>
                <a:endParaRPr lang="en-US" sz="2400" dirty="0"/>
              </a:p>
              <a:p>
                <a:pPr marL="109728" indent="0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11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534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566928" indent="-457200">
                  <a:buFont typeface="+mj-lt"/>
                  <a:buAutoNum type="alphaLcPeriod" startAt="2"/>
                </a:pP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40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≥2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1−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≤1)</m:t>
                    </m:r>
                  </m:oMath>
                </a14:m>
                <a:endParaRPr lang="en-US" sz="2400" dirty="0" smtClean="0"/>
              </a:p>
              <a:p>
                <a:pPr marL="109728" indent="0">
                  <a:buNone/>
                </a:pPr>
                <a:r>
                  <a:rPr lang="en-US" sz="2400" dirty="0"/>
                  <a:t>	</a:t>
                </a:r>
                <a:r>
                  <a:rPr lang="en-US" sz="2400" dirty="0" smtClean="0"/>
                  <a:t>               = 1 – 0.046</a:t>
                </a:r>
              </a:p>
              <a:p>
                <a:pPr marL="109728" indent="0">
                  <a:buNone/>
                </a:pPr>
                <a:r>
                  <a:rPr lang="en-US" sz="2400" dirty="0"/>
                  <a:t> </a:t>
                </a:r>
                <a:r>
                  <a:rPr lang="en-US" sz="2400" dirty="0" smtClean="0"/>
                  <a:t>                         = 0.954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11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935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624078" indent="-514350">
                  <a:buFont typeface="+mj-lt"/>
                  <a:buAutoNum type="alphaLcPeriod" startAt="3"/>
                </a:pP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40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≤2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≤1</m:t>
                        </m:r>
                      </m:e>
                    </m:d>
                  </m:oMath>
                </a14:m>
                <a:endParaRPr lang="en-US" sz="2400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=0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=2</m:t>
                          </m:r>
                        </m:e>
                      </m:d>
                    </m:oMath>
                  </m:oMathPara>
                </a14:m>
                <a:endParaRPr lang="en-US" sz="2400" b="0" dirty="0" smtClean="0">
                  <a:ea typeface="Cambria Math" panose="02040503050406030204" pitchFamily="18" charset="0"/>
                </a:endParaRPr>
              </a:p>
              <a:p>
                <a:pPr marL="109728" indent="0">
                  <a:buNone/>
                </a:pPr>
                <a:endParaRPr lang="en-US" sz="2400" dirty="0" smtClean="0">
                  <a:latin typeface="Cambria Math" panose="02040503050406030204" pitchFamily="18" charset="0"/>
                </a:endParaRP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>
                          <a:latin typeface="Cambria Math" panose="02040503050406030204" pitchFamily="18" charset="0"/>
                        </a:rPr>
                        <m:t>P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40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𝑏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, 10, 0.4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0.4)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</a:rPr>
                        <m:t> (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0.6)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</a:rPr>
                        <m:t>=0.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1209</m:t>
                      </m:r>
                    </m:oMath>
                  </m:oMathPara>
                </a14:m>
                <a:endParaRPr lang="en-US" sz="2400" b="0" i="1" dirty="0" smtClean="0">
                  <a:latin typeface="Cambria Math" panose="02040503050406030204" pitchFamily="18" charset="0"/>
                </a:endParaRPr>
              </a:p>
              <a:p>
                <a:pPr marL="109728" indent="0">
                  <a:buNone/>
                </a:pPr>
                <a:r>
                  <a:rPr lang="en-US" sz="2400" dirty="0" smtClean="0"/>
                  <a:t>    P (X ≤ 2 ) = 0.046 + 0.1209 = 0.1669</a:t>
                </a:r>
              </a:p>
              <a:p>
                <a:pPr marL="109728" indent="0">
                  <a:buNone/>
                </a:pPr>
                <a:r>
                  <a:rPr lang="en-US" sz="2400" dirty="0"/>
                  <a:t> </a:t>
                </a:r>
                <a:r>
                  <a:rPr lang="en-US" sz="2400" dirty="0" smtClean="0"/>
                  <a:t>   P (1 ≤X ≤ 2) = 0.1669 – 0.046 = 0.1209</a:t>
                </a:r>
              </a:p>
              <a:p>
                <a:pPr marL="109728" indent="0">
                  <a:buNone/>
                </a:pPr>
                <a:endParaRPr lang="en-US" sz="2400" dirty="0"/>
              </a:p>
              <a:p>
                <a:pPr marL="109728" indent="0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9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631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624078" indent="-514350">
                  <a:buFont typeface="+mj-lt"/>
                  <a:buAutoNum type="alphaLcPeriod" startAt="4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</a:rPr>
                      <m:t>P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240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𝑏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1, 10, 0.4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 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0.4)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(</m:t>
                    </m:r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0.6)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=0.04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149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Hypergeometrik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 algn="just">
              <a:lnSpc>
                <a:spcPct val="150000"/>
              </a:lnSpc>
              <a:buNone/>
            </a:pPr>
            <a:r>
              <a:rPr lang="en-US" sz="2800" dirty="0" err="1" smtClean="0">
                <a:cs typeface="Arial" charset="0"/>
              </a:rPr>
              <a:t>Distribusi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hipergeometrik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mempunyai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sifat</a:t>
            </a:r>
            <a:r>
              <a:rPr lang="en-US" sz="2800" dirty="0" smtClean="0">
                <a:cs typeface="Arial" charset="0"/>
              </a:rPr>
              <a:t>: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800" dirty="0" err="1" smtClean="0">
                <a:cs typeface="Arial" charset="0"/>
              </a:rPr>
              <a:t>Sampel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acak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berukuran</a:t>
            </a:r>
            <a:r>
              <a:rPr lang="en-US" sz="2800" dirty="0" smtClean="0">
                <a:cs typeface="Arial" charset="0"/>
              </a:rPr>
              <a:t> n yang </a:t>
            </a:r>
            <a:r>
              <a:rPr lang="en-US" sz="2800" dirty="0" err="1" smtClean="0">
                <a:cs typeface="Arial" charset="0"/>
              </a:rPr>
              <a:t>diambil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tanpa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pengembalian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dari</a:t>
            </a:r>
            <a:r>
              <a:rPr lang="en-US" sz="2800" dirty="0" smtClean="0">
                <a:cs typeface="Arial" charset="0"/>
              </a:rPr>
              <a:t> N  </a:t>
            </a:r>
            <a:r>
              <a:rPr lang="en-US" sz="2800" dirty="0" err="1" smtClean="0">
                <a:cs typeface="Arial" charset="0"/>
              </a:rPr>
              <a:t>benda</a:t>
            </a:r>
            <a:r>
              <a:rPr lang="en-US" sz="2800" dirty="0" smtClean="0">
                <a:cs typeface="Arial" charset="0"/>
              </a:rPr>
              <a:t>.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800" dirty="0" err="1" smtClean="0">
                <a:cs typeface="Arial" charset="0"/>
              </a:rPr>
              <a:t>Sebanyak</a:t>
            </a:r>
            <a:r>
              <a:rPr lang="en-US" sz="2800" dirty="0" smtClean="0">
                <a:cs typeface="Arial" charset="0"/>
              </a:rPr>
              <a:t> k-</a:t>
            </a:r>
            <a:r>
              <a:rPr lang="en-US" sz="2800" dirty="0" err="1" smtClean="0">
                <a:cs typeface="Arial" charset="0"/>
              </a:rPr>
              <a:t>benda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dapat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diberi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nama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sukses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dan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sisanya</a:t>
            </a:r>
            <a:r>
              <a:rPr lang="en-US" sz="2800" dirty="0" smtClean="0">
                <a:cs typeface="Arial" charset="0"/>
              </a:rPr>
              <a:t> N-k </a:t>
            </a:r>
            <a:r>
              <a:rPr lang="en-US" sz="2800" dirty="0" err="1" smtClean="0">
                <a:cs typeface="Arial" charset="0"/>
              </a:rPr>
              <a:t>diberi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nama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gagal</a:t>
            </a:r>
            <a:r>
              <a:rPr lang="en-US" sz="2800" dirty="0" smtClean="0">
                <a:cs typeface="Arial" charset="0"/>
              </a:rPr>
              <a:t>.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Hypergeometrik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>
                <a:cs typeface="Arial" charset="0"/>
              </a:rPr>
              <a:t>Distribusi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probabilitas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perubah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acak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hipergeometrik</a:t>
            </a:r>
            <a:r>
              <a:rPr lang="en-US" sz="2800" dirty="0" smtClean="0">
                <a:cs typeface="Arial" charset="0"/>
              </a:rPr>
              <a:t> X yang </a:t>
            </a:r>
            <a:r>
              <a:rPr lang="en-US" sz="2800" dirty="0" err="1" smtClean="0">
                <a:cs typeface="Arial" charset="0"/>
              </a:rPr>
              <a:t>menyatakan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banyaknya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kesuksesan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dalam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sampel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acak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dengan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ukuran</a:t>
            </a:r>
            <a:r>
              <a:rPr lang="en-US" sz="2800" dirty="0" smtClean="0">
                <a:cs typeface="Arial" charset="0"/>
              </a:rPr>
              <a:t> n yang </a:t>
            </a:r>
            <a:r>
              <a:rPr lang="en-US" sz="2800" dirty="0" err="1" smtClean="0">
                <a:cs typeface="Arial" charset="0"/>
              </a:rPr>
              <a:t>diambil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dari</a:t>
            </a:r>
            <a:r>
              <a:rPr lang="en-US" sz="2800" dirty="0" smtClean="0">
                <a:cs typeface="Arial" charset="0"/>
              </a:rPr>
              <a:t> N-</a:t>
            </a:r>
            <a:r>
              <a:rPr lang="en-US" sz="2800" dirty="0" err="1" smtClean="0">
                <a:cs typeface="Arial" charset="0"/>
              </a:rPr>
              <a:t>obyek</a:t>
            </a:r>
            <a:r>
              <a:rPr lang="en-US" sz="2800" dirty="0" smtClean="0">
                <a:cs typeface="Arial" charset="0"/>
              </a:rPr>
              <a:t> yang </a:t>
            </a:r>
            <a:r>
              <a:rPr lang="en-US" sz="2800" dirty="0" err="1" smtClean="0">
                <a:cs typeface="Arial" charset="0"/>
              </a:rPr>
              <a:t>memuat</a:t>
            </a:r>
            <a:r>
              <a:rPr lang="en-US" sz="2800" dirty="0" smtClean="0">
                <a:cs typeface="Arial" charset="0"/>
              </a:rPr>
              <a:t> k </a:t>
            </a:r>
            <a:r>
              <a:rPr lang="en-US" sz="2800" dirty="0" err="1" smtClean="0">
                <a:cs typeface="Arial" charset="0"/>
              </a:rPr>
              <a:t>sukses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dan</a:t>
            </a:r>
            <a:r>
              <a:rPr lang="en-US" sz="2800" dirty="0" smtClean="0">
                <a:cs typeface="Arial" charset="0"/>
              </a:rPr>
              <a:t> N-k </a:t>
            </a:r>
            <a:r>
              <a:rPr lang="en-US" sz="2800" dirty="0" err="1" smtClean="0">
                <a:cs typeface="Arial" charset="0"/>
              </a:rPr>
              <a:t>gagal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dinyatakan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sebagai</a:t>
            </a:r>
            <a:r>
              <a:rPr lang="en-US" sz="2800" dirty="0" smtClean="0">
                <a:cs typeface="Arial" charset="0"/>
              </a:rPr>
              <a:t>:</a:t>
            </a:r>
            <a:endParaRPr lang="en-US" dirty="0"/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1066800" y="4724400"/>
          <a:ext cx="5489388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3" name="Equation" r:id="rId3" imgW="4241800" imgH="1295400" progId="">
                  <p:embed/>
                </p:oleObj>
              </mc:Choice>
              <mc:Fallback>
                <p:oleObj name="Equation" r:id="rId3" imgW="4241800" imgH="129540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724400"/>
                        <a:ext cx="5489388" cy="167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panitia</a:t>
            </a:r>
            <a:r>
              <a:rPr lang="en-US" sz="2800" dirty="0" smtClean="0"/>
              <a:t> 5 </a:t>
            </a:r>
            <a:r>
              <a:rPr lang="en-US" sz="2800" dirty="0" err="1" smtClean="0"/>
              <a:t>orang</a:t>
            </a:r>
            <a:r>
              <a:rPr lang="en-US" sz="2800" dirty="0" smtClean="0"/>
              <a:t> </a:t>
            </a:r>
            <a:r>
              <a:rPr lang="en-US" sz="2800" dirty="0" err="1" smtClean="0"/>
              <a:t>dipilih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acak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3 </a:t>
            </a:r>
            <a:r>
              <a:rPr lang="en-US" sz="2800" dirty="0" err="1" smtClean="0"/>
              <a:t>kimiawan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5 </a:t>
            </a:r>
            <a:r>
              <a:rPr lang="en-US" sz="2800" dirty="0" err="1" smtClean="0"/>
              <a:t>fisikawan</a:t>
            </a:r>
            <a:r>
              <a:rPr lang="en-US" sz="2800" dirty="0" smtClean="0"/>
              <a:t>. </a:t>
            </a:r>
            <a:r>
              <a:rPr lang="en-US" sz="2800" dirty="0" err="1" smtClean="0"/>
              <a:t>Hitung</a:t>
            </a:r>
            <a:r>
              <a:rPr lang="en-US" sz="2800" dirty="0" smtClean="0"/>
              <a:t> </a:t>
            </a:r>
            <a:r>
              <a:rPr lang="en-US" sz="2800" dirty="0" err="1" smtClean="0"/>
              <a:t>distribusi</a:t>
            </a:r>
            <a:r>
              <a:rPr lang="en-US" sz="2800" dirty="0" smtClean="0"/>
              <a:t> </a:t>
            </a:r>
            <a:r>
              <a:rPr lang="en-US" sz="2800" dirty="0" err="1" smtClean="0"/>
              <a:t>probabilitas</a:t>
            </a:r>
            <a:r>
              <a:rPr lang="en-US" sz="2800" dirty="0" smtClean="0"/>
              <a:t> </a:t>
            </a:r>
            <a:r>
              <a:rPr lang="en-US" sz="2800" dirty="0" err="1" smtClean="0"/>
              <a:t>banyaknya</a:t>
            </a:r>
            <a:r>
              <a:rPr lang="en-US" sz="2800" dirty="0" smtClean="0"/>
              <a:t> </a:t>
            </a:r>
            <a:r>
              <a:rPr lang="en-US" sz="2800" dirty="0" err="1" smtClean="0"/>
              <a:t>kimiawan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duduk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panitia</a:t>
            </a:r>
            <a:r>
              <a:rPr lang="en-US" sz="2800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Solusi</a:t>
            </a:r>
            <a:r>
              <a:rPr lang="en-US" dirty="0" smtClean="0"/>
              <a:t> (1):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Diketahui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N = 8 ( 3 </a:t>
            </a:r>
            <a:r>
              <a:rPr lang="en-US" dirty="0" err="1" smtClean="0"/>
              <a:t>kimiawan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5 </a:t>
            </a:r>
            <a:r>
              <a:rPr lang="en-US" dirty="0" err="1" smtClean="0"/>
              <a:t>fisikawan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n = 5 (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panitia</a:t>
            </a:r>
            <a:r>
              <a:rPr lang="en-US" dirty="0" smtClean="0"/>
              <a:t> yang </a:t>
            </a:r>
            <a:r>
              <a:rPr lang="en-US" dirty="0" err="1" smtClean="0"/>
              <a:t>dicari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k = 3 (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sukses</a:t>
            </a:r>
            <a:r>
              <a:rPr lang="en-US" dirty="0" smtClean="0"/>
              <a:t> = </a:t>
            </a:r>
            <a:r>
              <a:rPr lang="en-US" dirty="0" err="1" smtClean="0"/>
              <a:t>kimiawan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X = 3 (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kimiawan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1066800"/>
          </a:xfrm>
        </p:spPr>
        <p:txBody>
          <a:bodyPr/>
          <a:lstStyle/>
          <a:p>
            <a:r>
              <a:rPr lang="en-US" dirty="0" err="1" smtClean="0"/>
              <a:t>Solusi</a:t>
            </a:r>
            <a:r>
              <a:rPr lang="en-US" dirty="0" smtClean="0"/>
              <a:t> (2) :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45736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graphicFrame>
        <p:nvGraphicFramePr>
          <p:cNvPr id="22530" name="Object 10"/>
          <p:cNvGraphicFramePr>
            <a:graphicFrameLocks noChangeAspect="1"/>
          </p:cNvGraphicFramePr>
          <p:nvPr/>
        </p:nvGraphicFramePr>
        <p:xfrm>
          <a:off x="2590800" y="1828800"/>
          <a:ext cx="4691876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5" name="Equation" r:id="rId3" imgW="3771900" imgH="1041400" progId="">
                  <p:embed/>
                </p:oleObj>
              </mc:Choice>
              <mc:Fallback>
                <p:oleObj name="Equation" r:id="rId3" imgW="3771900" imgH="104140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828800"/>
                        <a:ext cx="4691876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1" name="Object 2"/>
          <p:cNvGraphicFramePr>
            <a:graphicFrameLocks noChangeAspect="1"/>
          </p:cNvGraphicFramePr>
          <p:nvPr/>
        </p:nvGraphicFramePr>
        <p:xfrm>
          <a:off x="609600" y="3200400"/>
          <a:ext cx="3652024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6" name="Equation" r:id="rId5" imgW="3327400" imgH="1041400" progId="">
                  <p:embed/>
                </p:oleObj>
              </mc:Choice>
              <mc:Fallback>
                <p:oleObj name="Equation" r:id="rId5" imgW="3327400" imgH="1041400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200400"/>
                        <a:ext cx="3652024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2" name="Object 3"/>
          <p:cNvGraphicFramePr>
            <a:graphicFrameLocks noChangeAspect="1"/>
          </p:cNvGraphicFramePr>
          <p:nvPr/>
        </p:nvGraphicFramePr>
        <p:xfrm>
          <a:off x="609600" y="4495800"/>
          <a:ext cx="3756856" cy="1208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7" name="Equation" r:id="rId7" imgW="3238500" imgH="1041400" progId="">
                  <p:embed/>
                </p:oleObj>
              </mc:Choice>
              <mc:Fallback>
                <p:oleObj name="Equation" r:id="rId7" imgW="3238500" imgH="1041400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495800"/>
                        <a:ext cx="3756856" cy="1208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4"/>
          <p:cNvGraphicFramePr>
            <a:graphicFrameLocks noChangeAspect="1"/>
          </p:cNvGraphicFramePr>
          <p:nvPr/>
        </p:nvGraphicFramePr>
        <p:xfrm>
          <a:off x="4648200" y="3124200"/>
          <a:ext cx="391036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8" name="Equation" r:id="rId9" imgW="3340100" imgH="1041400" progId="">
                  <p:embed/>
                </p:oleObj>
              </mc:Choice>
              <mc:Fallback>
                <p:oleObj name="Equation" r:id="rId9" imgW="3340100" imgH="1041400" progId="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3124200"/>
                        <a:ext cx="391036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5"/>
          <p:cNvGraphicFramePr>
            <a:graphicFrameLocks noChangeAspect="1"/>
          </p:cNvGraphicFramePr>
          <p:nvPr/>
        </p:nvGraphicFramePr>
        <p:xfrm>
          <a:off x="4572000" y="4495800"/>
          <a:ext cx="3962400" cy="1249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9" name="Equation" r:id="rId11" imgW="3302000" imgH="1041400" progId="">
                  <p:embed/>
                </p:oleObj>
              </mc:Choice>
              <mc:Fallback>
                <p:oleObj name="Equation" r:id="rId11" imgW="3302000" imgH="1041400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495800"/>
                        <a:ext cx="3962400" cy="12496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Distribusi</a:t>
            </a:r>
            <a:r>
              <a:rPr lang="en-US" dirty="0" smtClean="0"/>
              <a:t> Poisson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data </a:t>
            </a:r>
            <a:r>
              <a:rPr lang="en-US" dirty="0" err="1" smtClean="0"/>
              <a:t>diskrit</a:t>
            </a:r>
            <a:r>
              <a:rPr lang="en-US" dirty="0" smtClean="0"/>
              <a:t> yang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banyaknya</a:t>
            </a:r>
            <a:r>
              <a:rPr lang="en-US" dirty="0" smtClean="0"/>
              <a:t> </a:t>
            </a:r>
            <a:r>
              <a:rPr lang="en-US" b="1" dirty="0" err="1" smtClean="0"/>
              <a:t>sukses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b="1" dirty="0" err="1" smtClean="0"/>
              <a:t>rentang</a:t>
            </a:r>
            <a:r>
              <a:rPr lang="en-US" b="1" dirty="0" smtClean="0"/>
              <a:t> </a:t>
            </a:r>
            <a:r>
              <a:rPr lang="en-US" b="1" dirty="0" err="1" smtClean="0"/>
              <a:t>waktu</a:t>
            </a:r>
            <a:r>
              <a:rPr lang="en-US" b="1" dirty="0" smtClean="0"/>
              <a:t> </a:t>
            </a:r>
            <a:r>
              <a:rPr lang="en-US" b="1" dirty="0" err="1" smtClean="0"/>
              <a:t>tertentu</a:t>
            </a:r>
            <a:r>
              <a:rPr lang="en-US" b="1" dirty="0" smtClean="0"/>
              <a:t>.</a:t>
            </a:r>
          </a:p>
          <a:p>
            <a:r>
              <a:rPr lang="en-US" dirty="0" err="1" smtClean="0"/>
              <a:t>Rentang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beraneka</a:t>
            </a:r>
            <a:r>
              <a:rPr lang="en-US" dirty="0" smtClean="0"/>
              <a:t> </a:t>
            </a:r>
            <a:r>
              <a:rPr lang="en-US" dirty="0" err="1" smtClean="0"/>
              <a:t>ragam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per </a:t>
            </a:r>
            <a:r>
              <a:rPr lang="en-US" dirty="0" err="1" smtClean="0"/>
              <a:t>menit</a:t>
            </a:r>
            <a:r>
              <a:rPr lang="en-US" dirty="0" smtClean="0"/>
              <a:t>, per jam, per </a:t>
            </a:r>
            <a:r>
              <a:rPr lang="en-US" dirty="0" err="1" smtClean="0"/>
              <a:t>hari</a:t>
            </a:r>
            <a:r>
              <a:rPr lang="en-US" dirty="0" smtClean="0"/>
              <a:t>, per </a:t>
            </a:r>
            <a:r>
              <a:rPr lang="en-US" dirty="0" err="1" smtClean="0"/>
              <a:t>minggu</a:t>
            </a:r>
            <a:r>
              <a:rPr lang="en-US" dirty="0" smtClean="0"/>
              <a:t> </a:t>
            </a:r>
            <a:r>
              <a:rPr lang="en-US" dirty="0" err="1" smtClean="0"/>
              <a:t>dll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err="1"/>
              <a:t>d</a:t>
            </a:r>
            <a:r>
              <a:rPr lang="en-US" dirty="0" err="1" smtClean="0"/>
              <a:t>iskrit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data yang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Masing</a:t>
            </a:r>
            <a:r>
              <a:rPr lang="en-US" dirty="0" smtClean="0"/>
              <a:t> – </a:t>
            </a:r>
            <a:r>
              <a:rPr lang="en-US" dirty="0" err="1" smtClean="0"/>
              <a:t>masing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parameter.</a:t>
            </a:r>
          </a:p>
          <a:p>
            <a:r>
              <a:rPr lang="en-US" dirty="0" smtClean="0"/>
              <a:t>Parameter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besaran</a:t>
            </a:r>
            <a:r>
              <a:rPr lang="en-US" dirty="0" smtClean="0"/>
              <a:t> yang 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Rumusan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Poisson,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rumusan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33600" y="3886200"/>
            <a:ext cx="3318933" cy="106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antrian</a:t>
            </a:r>
            <a:r>
              <a:rPr lang="en-US" dirty="0" smtClean="0"/>
              <a:t> motor yang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SPBU </a:t>
            </a:r>
            <a:r>
              <a:rPr lang="en-US" dirty="0" err="1" smtClean="0"/>
              <a:t>diperoleh</a:t>
            </a:r>
            <a:r>
              <a:rPr lang="en-US" dirty="0" smtClean="0"/>
              <a:t> data </a:t>
            </a:r>
            <a:r>
              <a:rPr lang="en-US" dirty="0" err="1" smtClean="0"/>
              <a:t>bahwa</a:t>
            </a:r>
            <a:r>
              <a:rPr lang="en-US" dirty="0" smtClean="0"/>
              <a:t> rata-rata </a:t>
            </a:r>
            <a:r>
              <a:rPr lang="en-US" dirty="0" err="1" smtClean="0"/>
              <a:t>ada</a:t>
            </a:r>
            <a:r>
              <a:rPr lang="en-US" dirty="0" smtClean="0"/>
              <a:t> 4 </a:t>
            </a:r>
            <a:r>
              <a:rPr lang="en-US" dirty="0" err="1" smtClean="0"/>
              <a:t>buah</a:t>
            </a:r>
            <a:r>
              <a:rPr lang="en-US" dirty="0" smtClean="0"/>
              <a:t> motor yang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rentang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15 </a:t>
            </a:r>
            <a:r>
              <a:rPr lang="en-US" dirty="0" err="1" smtClean="0"/>
              <a:t>menit</a:t>
            </a:r>
            <a:r>
              <a:rPr lang="en-US" dirty="0" smtClean="0"/>
              <a:t>.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 :</a:t>
            </a:r>
          </a:p>
          <a:p>
            <a:r>
              <a:rPr lang="en-US" dirty="0" err="1" smtClean="0"/>
              <a:t>Maksimal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2 motor yang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antrian</a:t>
            </a:r>
            <a:endParaRPr lang="en-US" dirty="0" smtClean="0"/>
          </a:p>
          <a:p>
            <a:r>
              <a:rPr lang="en-US" dirty="0" smtClean="0"/>
              <a:t>Minimal </a:t>
            </a:r>
            <a:r>
              <a:rPr lang="en-US" dirty="0" err="1" smtClean="0"/>
              <a:t>ada</a:t>
            </a:r>
            <a:r>
              <a:rPr lang="en-US" dirty="0" smtClean="0"/>
              <a:t> 2 motor yang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antrian</a:t>
            </a:r>
            <a:endParaRPr lang="en-US" dirty="0" smtClean="0"/>
          </a:p>
          <a:p>
            <a:r>
              <a:rPr lang="en-US" dirty="0" err="1" smtClean="0"/>
              <a:t>Tepat</a:t>
            </a:r>
            <a:r>
              <a:rPr lang="en-US" dirty="0" smtClean="0"/>
              <a:t> 2 motor yang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antrian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Solusi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 manual</a:t>
            </a:r>
          </a:p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Poisson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/>
          <a:lstStyle/>
          <a:p>
            <a:r>
              <a:rPr lang="en-US" dirty="0" err="1" smtClean="0"/>
              <a:t>Dengan</a:t>
            </a:r>
            <a:r>
              <a:rPr lang="en-US" dirty="0" smtClean="0"/>
              <a:t> Cara Manual (1) 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905000"/>
                <a:ext cx="8229600" cy="4325112"/>
              </a:xfrm>
            </p:spPr>
            <p:txBody>
              <a:bodyPr>
                <a:normAutofit/>
              </a:bodyPr>
              <a:lstStyle/>
              <a:p>
                <a:pPr marL="109728" indent="0">
                  <a:buNone/>
                </a:pPr>
                <a:r>
                  <a:rPr lang="en-US" sz="2400" dirty="0" smtClean="0"/>
                  <a:t>Dik : </a:t>
                </a:r>
                <a:r>
                  <a:rPr lang="el-GR" sz="2400" dirty="0" smtClean="0"/>
                  <a:t>µ</a:t>
                </a:r>
                <a:r>
                  <a:rPr lang="en-US" sz="2400" dirty="0" smtClean="0"/>
                  <a:t> = 4</a:t>
                </a:r>
              </a:p>
              <a:p>
                <a:pPr marL="109728" indent="0">
                  <a:buNone/>
                </a:pPr>
                <a:endParaRPr lang="en-US" sz="2400" dirty="0"/>
              </a:p>
              <a:p>
                <a:pPr marL="566928" indent="-457200">
                  <a:buAutoNum type="alphaLcPeriod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≤2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=0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=1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=2)</m:t>
                    </m:r>
                  </m:oMath>
                </a14:m>
                <a:endParaRPr lang="en-US" sz="2400" dirty="0" smtClean="0"/>
              </a:p>
              <a:p>
                <a:pPr marL="109728" indent="0">
                  <a:buNone/>
                </a:pPr>
                <a:r>
                  <a:rPr lang="en-US" sz="2400" dirty="0" smtClean="0"/>
                  <a:t>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P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=0</m:t>
                        </m:r>
                      </m:e>
                    </m:d>
                    <m:r>
                      <a:rPr lang="en-US" sz="240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−4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0!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0.0183.  1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=0.0183</m:t>
                    </m:r>
                  </m:oMath>
                </a14:m>
                <a:endParaRPr lang="en-US" sz="2400" b="0" dirty="0" smtClean="0"/>
              </a:p>
              <a:p>
                <a:pPr marL="109728" indent="0">
                  <a:buNone/>
                </a:pPr>
                <a:r>
                  <a:rPr lang="en-US" sz="2400" dirty="0" smtClean="0"/>
                  <a:t>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</a:rPr>
                      <m:t>P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240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−4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.</m:t>
                        </m:r>
                        <m:sSup>
                          <m:sSup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!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0.0183.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 4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=0.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0732</m:t>
                    </m:r>
                  </m:oMath>
                </a14:m>
                <a:endParaRPr lang="en-US" sz="2400" b="0" dirty="0" smtClean="0"/>
              </a:p>
              <a:p>
                <a:pPr marL="109728" indent="0">
                  <a:buNone/>
                </a:pPr>
                <a:r>
                  <a:rPr lang="en-US" sz="2400" dirty="0"/>
                  <a:t> </a:t>
                </a:r>
                <a:r>
                  <a:rPr lang="en-US" sz="2400" dirty="0" smtClean="0"/>
                  <a:t>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</a:rPr>
                      <m:t>P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240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−4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.</m:t>
                        </m:r>
                        <m:sSup>
                          <m:sSup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!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0.0183.  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=0.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1464</m:t>
                    </m:r>
                  </m:oMath>
                </a14:m>
                <a:endParaRPr lang="en-US" sz="2400" b="0" i="1" dirty="0" smtClean="0">
                  <a:latin typeface="Cambria Math" panose="02040503050406030204" pitchFamily="18" charset="0"/>
                </a:endParaRPr>
              </a:p>
              <a:p>
                <a:pPr marL="109728" indent="0">
                  <a:buNone/>
                </a:pPr>
                <a:endParaRPr lang="en-US" sz="2400" i="1" dirty="0">
                  <a:latin typeface="Cambria Math" panose="02040503050406030204" pitchFamily="18" charset="0"/>
                </a:endParaRP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>
                          <a:latin typeface="Cambria Math" panose="02040503050406030204" pitchFamily="18" charset="0"/>
                        </a:rPr>
                        <m:t>P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40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0.0183+0.0732+0.1464=0.2379</m:t>
                      </m:r>
                    </m:oMath>
                  </m:oMathPara>
                </a14:m>
                <a:endParaRPr lang="en-US" sz="2400" b="0" dirty="0" smtClean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905000"/>
                <a:ext cx="8229600" cy="4325112"/>
              </a:xfrm>
              <a:blipFill rotWithShape="1">
                <a:blip r:embed="rId2"/>
                <a:stretch>
                  <a:fillRect t="-1128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005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566928" indent="-457200">
                  <a:buFont typeface="+mj-lt"/>
                  <a:buAutoNum type="alphaLcPeriod" startAt="2"/>
                </a:pP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40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≥2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1−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≤1)</m:t>
                    </m:r>
                  </m:oMath>
                </a14:m>
                <a:endParaRPr lang="en-US" sz="2400" dirty="0" smtClean="0"/>
              </a:p>
              <a:p>
                <a:pPr marL="109728" indent="0">
                  <a:buNone/>
                </a:pPr>
                <a:r>
                  <a:rPr lang="en-US" sz="2400" dirty="0"/>
                  <a:t>	</a:t>
                </a:r>
                <a:r>
                  <a:rPr lang="en-US" sz="2400" dirty="0" smtClean="0"/>
                  <a:t>               = 1 –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=0</m:t>
                            </m:r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=1)</m:t>
                        </m:r>
                      </m:e>
                    </m:d>
                  </m:oMath>
                </a14:m>
                <a:endParaRPr lang="en-US" sz="2400" dirty="0" smtClean="0"/>
              </a:p>
              <a:p>
                <a:pPr marL="109728" indent="0">
                  <a:buNone/>
                </a:pPr>
                <a:r>
                  <a:rPr lang="en-US" sz="2400" dirty="0"/>
                  <a:t> </a:t>
                </a:r>
                <a:r>
                  <a:rPr lang="en-US" sz="2400" dirty="0" smtClean="0"/>
                  <a:t>                         = 1- (0.0183 + 0.0732) = 0.9085</a:t>
                </a:r>
              </a:p>
              <a:p>
                <a:pPr marL="109728" indent="0">
                  <a:buNone/>
                </a:pPr>
                <a:endParaRPr lang="en-US" sz="2400" dirty="0"/>
              </a:p>
              <a:p>
                <a:pPr marL="109728" indent="0">
                  <a:buNone/>
                </a:pPr>
                <a:r>
                  <a:rPr lang="en-US" sz="2400" dirty="0" smtClean="0"/>
                  <a:t>c.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</a:rPr>
                      <m:t>P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240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−4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.</m:t>
                        </m:r>
                        <m:sSup>
                          <m:sSup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2!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0.0183.  16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=0.1464</m:t>
                    </m:r>
                  </m:oMath>
                </a14:m>
                <a:endParaRPr lang="en-US" sz="2400" i="1" dirty="0">
                  <a:latin typeface="Cambria Math" panose="02040503050406030204" pitchFamily="18" charset="0"/>
                </a:endParaRPr>
              </a:p>
              <a:p>
                <a:pPr marL="109728" indent="0">
                  <a:buNone/>
                </a:pPr>
                <a:endParaRPr lang="en-US" sz="2400" i="1" dirty="0">
                  <a:latin typeface="Cambria Math" panose="02040503050406030204" pitchFamily="18" charset="0"/>
                </a:endParaRPr>
              </a:p>
              <a:p>
                <a:pPr marL="109728" indent="0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11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654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25112"/>
          </a:xfrm>
        </p:spPr>
        <p:txBody>
          <a:bodyPr/>
          <a:lstStyle/>
          <a:p>
            <a:pPr marL="566928" indent="-457200" algn="just">
              <a:buFont typeface="+mj-lt"/>
              <a:buAutoNum type="arabicPeriod"/>
            </a:pP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pengujian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sejenis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ban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truk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melalui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sebuah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jalan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ditemukan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bahwa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10%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truk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mengalami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kegagalan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karena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ban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pecah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Dari 15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Truk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diuji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selanjutnya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cari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peluang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bahwa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lebih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d-ID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truk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mengalami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pecah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ban</a:t>
            </a:r>
          </a:p>
          <a:p>
            <a:pPr marL="566928" indent="-457200" algn="just">
              <a:buFont typeface="+mj-lt"/>
              <a:buAutoNum type="arabicPeriod"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66928" indent="-457200" algn="just">
              <a:buFont typeface="+mj-lt"/>
              <a:buAutoNum type="arabicPeriod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Rata-rata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jumlah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telepon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diterima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operator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jam 10.00 s/d 10.05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adalah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sebanyak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3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panggilan.Tentukan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peluang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ada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3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sampai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5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panggilan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masuk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rentang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waktu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tersebut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Jenis</a:t>
            </a:r>
            <a:r>
              <a:rPr lang="en-US" dirty="0" smtClean="0"/>
              <a:t> –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diskrit</a:t>
            </a:r>
            <a:r>
              <a:rPr lang="en-US" dirty="0" smtClean="0"/>
              <a:t> 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Distribusi</a:t>
            </a:r>
            <a:r>
              <a:rPr lang="en-US" dirty="0" smtClean="0"/>
              <a:t> Binomial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Hypergeometrik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Distribusi</a:t>
            </a:r>
            <a:r>
              <a:rPr lang="en-US" dirty="0" smtClean="0"/>
              <a:t> Poisson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Ditribusi</a:t>
            </a:r>
            <a:r>
              <a:rPr lang="en-US" dirty="0" smtClean="0"/>
              <a:t> Binomial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percobaan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outcome </a:t>
            </a:r>
            <a:r>
              <a:rPr lang="en-US" dirty="0" err="1" smtClean="0"/>
              <a:t>sukses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  </a:t>
            </a:r>
            <a:r>
              <a:rPr lang="en-US" i="1" dirty="0" smtClean="0"/>
              <a:t>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outcome </a:t>
            </a:r>
            <a:r>
              <a:rPr lang="en-US" dirty="0" err="1" smtClean="0"/>
              <a:t>gagal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 </a:t>
            </a:r>
            <a:r>
              <a:rPr lang="en-US" i="1" dirty="0" smtClean="0"/>
              <a:t>q</a:t>
            </a:r>
            <a:r>
              <a:rPr lang="en-US" dirty="0" smtClean="0"/>
              <a:t>= 1- </a:t>
            </a:r>
            <a:r>
              <a:rPr lang="en-US" i="1" dirty="0" smtClean="0"/>
              <a:t>p</a:t>
            </a:r>
            <a:r>
              <a:rPr lang="en-US" dirty="0" smtClean="0"/>
              <a:t>.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random binomial </a:t>
            </a:r>
            <a:r>
              <a:rPr lang="en-US" i="1" dirty="0" smtClean="0"/>
              <a:t>X</a:t>
            </a:r>
            <a:r>
              <a:rPr lang="en-US" dirty="0" smtClean="0"/>
              <a:t>,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sukses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percobaan</a:t>
            </a:r>
            <a:r>
              <a:rPr lang="en-US" dirty="0" smtClean="0"/>
              <a:t> </a:t>
            </a:r>
            <a:r>
              <a:rPr lang="en-US" dirty="0" err="1" smtClean="0"/>
              <a:t>independen</a:t>
            </a:r>
            <a:r>
              <a:rPr lang="en-US" dirty="0" smtClean="0"/>
              <a:t>,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5105400"/>
            <a:ext cx="7924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80000"/>
              </a:spcBef>
            </a:pPr>
            <a:r>
              <a:rPr lang="en-US" sz="3200" i="1" dirty="0" smtClean="0"/>
              <a:t>b</a:t>
            </a:r>
            <a:r>
              <a:rPr lang="en-US" sz="3200" dirty="0" smtClean="0"/>
              <a:t>(</a:t>
            </a:r>
            <a:r>
              <a:rPr lang="en-US" sz="3200" i="1" dirty="0" smtClean="0"/>
              <a:t>x</a:t>
            </a:r>
            <a:r>
              <a:rPr lang="en-US" sz="3200" dirty="0" smtClean="0"/>
              <a:t>;</a:t>
            </a:r>
            <a:r>
              <a:rPr lang="en-US" sz="3200" i="1" dirty="0" smtClean="0"/>
              <a:t> n</a:t>
            </a:r>
            <a:r>
              <a:rPr lang="en-US" sz="3200" dirty="0" smtClean="0"/>
              <a:t>, </a:t>
            </a:r>
            <a:r>
              <a:rPr lang="en-US" sz="3200" i="1" dirty="0" smtClean="0"/>
              <a:t>p</a:t>
            </a:r>
            <a:r>
              <a:rPr lang="en-US" sz="3200" dirty="0" smtClean="0"/>
              <a:t>) =                      </a:t>
            </a:r>
            <a:r>
              <a:rPr lang="en-US" sz="3200" i="1" dirty="0" smtClean="0"/>
              <a:t>x</a:t>
            </a:r>
            <a:r>
              <a:rPr lang="en-US" sz="3200" dirty="0" smtClean="0"/>
              <a:t> = 0,1,2, …,</a:t>
            </a:r>
            <a:r>
              <a:rPr lang="en-US" sz="3200" i="1" dirty="0" smtClean="0"/>
              <a:t> n</a:t>
            </a:r>
            <a:endParaRPr lang="en-US" sz="3200" i="1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895600" y="4953000"/>
          <a:ext cx="1905000" cy="95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3" imgW="952087" imgH="520474" progId="Equation.3">
                  <p:embed/>
                </p:oleObj>
              </mc:Choice>
              <mc:Fallback>
                <p:oleObj name="Equation" r:id="rId3" imgW="952087" imgH="520474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953000"/>
                        <a:ext cx="1905000" cy="957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Contoh</a:t>
            </a:r>
            <a:r>
              <a:rPr lang="en-US" dirty="0" smtClean="0"/>
              <a:t> 1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>
                <a:cs typeface="Arial" charset="0"/>
              </a:rPr>
              <a:t>   </a:t>
            </a:r>
            <a:r>
              <a:rPr lang="en-US" dirty="0" err="1" smtClean="0">
                <a:cs typeface="Arial" charset="0"/>
              </a:rPr>
              <a:t>Suatu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suku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cadang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dapat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menahan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uji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guncangan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tertentu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dengan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probabilitas</a:t>
            </a:r>
            <a:r>
              <a:rPr lang="en-US" dirty="0" smtClean="0">
                <a:cs typeface="Arial" charset="0"/>
              </a:rPr>
              <a:t> 3/4. </a:t>
            </a:r>
            <a:r>
              <a:rPr lang="en-US" dirty="0" err="1" smtClean="0">
                <a:cs typeface="Arial" charset="0"/>
              </a:rPr>
              <a:t>Hitung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probabilitas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bahwa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tepat</a:t>
            </a:r>
            <a:r>
              <a:rPr lang="en-US" dirty="0" smtClean="0">
                <a:cs typeface="Arial" charset="0"/>
              </a:rPr>
              <a:t> 2 </a:t>
            </a:r>
            <a:r>
              <a:rPr lang="en-US" dirty="0" err="1" smtClean="0">
                <a:cs typeface="Arial" charset="0"/>
              </a:rPr>
              <a:t>dari</a:t>
            </a:r>
            <a:r>
              <a:rPr lang="en-US" dirty="0" smtClean="0">
                <a:cs typeface="Arial" charset="0"/>
              </a:rPr>
              <a:t> 4 </a:t>
            </a:r>
            <a:r>
              <a:rPr lang="en-US" dirty="0" err="1" smtClean="0">
                <a:cs typeface="Arial" charset="0"/>
              </a:rPr>
              <a:t>suku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cadang</a:t>
            </a:r>
            <a:r>
              <a:rPr lang="en-US" dirty="0" smtClean="0">
                <a:cs typeface="Arial" charset="0"/>
              </a:rPr>
              <a:t> yang </a:t>
            </a:r>
            <a:r>
              <a:rPr lang="en-US" dirty="0" err="1" smtClean="0">
                <a:cs typeface="Arial" charset="0"/>
              </a:rPr>
              <a:t>diuji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tidak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akan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rusak</a:t>
            </a:r>
            <a:r>
              <a:rPr lang="en-US" dirty="0" smtClean="0">
                <a:cs typeface="Arial" charset="0"/>
              </a:rPr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Solusi</a:t>
            </a:r>
            <a:r>
              <a:rPr lang="en-US" dirty="0" smtClean="0"/>
              <a:t> 1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Diketahui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/>
              <a:t>p</a:t>
            </a:r>
            <a:r>
              <a:rPr lang="en-US" dirty="0" smtClean="0"/>
              <a:t> (</a:t>
            </a:r>
            <a:r>
              <a:rPr lang="en-US" dirty="0" err="1" smtClean="0"/>
              <a:t>sukses</a:t>
            </a:r>
            <a:r>
              <a:rPr lang="en-US" dirty="0" smtClean="0"/>
              <a:t>) = ¾</a:t>
            </a:r>
          </a:p>
          <a:p>
            <a:pPr>
              <a:buNone/>
            </a:pPr>
            <a:r>
              <a:rPr lang="en-US" dirty="0"/>
              <a:t>q</a:t>
            </a:r>
            <a:r>
              <a:rPr lang="en-US" dirty="0" smtClean="0"/>
              <a:t> (</a:t>
            </a:r>
            <a:r>
              <a:rPr lang="en-US" dirty="0" err="1" smtClean="0"/>
              <a:t>gagal</a:t>
            </a:r>
            <a:r>
              <a:rPr lang="en-US" dirty="0" smtClean="0"/>
              <a:t>) = ¼</a:t>
            </a:r>
          </a:p>
          <a:p>
            <a:pPr>
              <a:buNone/>
            </a:pPr>
            <a:r>
              <a:rPr lang="en-US" dirty="0"/>
              <a:t>n</a:t>
            </a:r>
            <a:r>
              <a:rPr lang="en-US" dirty="0" smtClean="0"/>
              <a:t> = 4</a:t>
            </a:r>
          </a:p>
          <a:p>
            <a:pPr>
              <a:buNone/>
            </a:pPr>
            <a:r>
              <a:rPr lang="en-US" dirty="0"/>
              <a:t>x</a:t>
            </a:r>
            <a:r>
              <a:rPr lang="en-US" dirty="0" smtClean="0"/>
              <a:t> = 2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9138" y="4800600"/>
            <a:ext cx="4857262" cy="83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Contoh</a:t>
            </a:r>
            <a:r>
              <a:rPr lang="en-US" dirty="0" smtClean="0"/>
              <a:t> 2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  <a:defRPr/>
            </a:pPr>
            <a:r>
              <a:rPr lang="nb-NO" sz="3200" dirty="0" smtClean="0"/>
              <a:t>  </a:t>
            </a:r>
            <a:r>
              <a:rPr lang="nb-NO" sz="2800" dirty="0" smtClean="0">
                <a:solidFill>
                  <a:schemeClr val="tx1"/>
                </a:solidFill>
              </a:rPr>
              <a:t>Probabilitas </a:t>
            </a:r>
            <a:r>
              <a:rPr lang="nb-NO" sz="2800" dirty="0">
                <a:solidFill>
                  <a:schemeClr val="tx1"/>
                </a:solidFill>
              </a:rPr>
              <a:t>seseorang sembuh dari penyakit jantung setelah operasi adalah 0.4. Bila diketahui </a:t>
            </a:r>
            <a:r>
              <a:rPr lang="nb-NO" sz="2800" dirty="0" smtClean="0">
                <a:solidFill>
                  <a:schemeClr val="tx1"/>
                </a:solidFill>
              </a:rPr>
              <a:t>10 </a:t>
            </a:r>
            <a:r>
              <a:rPr lang="nb-NO" sz="2800" dirty="0">
                <a:solidFill>
                  <a:schemeClr val="tx1"/>
                </a:solidFill>
              </a:rPr>
              <a:t>orang menderita penyakit ini, berapa peluang</a:t>
            </a:r>
            <a:r>
              <a:rPr lang="nb-NO" sz="2800" dirty="0" smtClean="0">
                <a:solidFill>
                  <a:schemeClr val="tx1"/>
                </a:solidFill>
              </a:rPr>
              <a:t>:</a:t>
            </a:r>
            <a:endParaRPr lang="en-US" sz="2800" dirty="0" smtClean="0">
              <a:solidFill>
                <a:schemeClr val="tx1"/>
              </a:solidFill>
            </a:endParaRPr>
          </a:p>
          <a:p>
            <a:pPr>
              <a:buNone/>
              <a:defRPr/>
            </a:pPr>
            <a:r>
              <a:rPr lang="nb-NO" dirty="0" smtClean="0"/>
              <a:t>      a). Paling banyak 1 orang dpt sembuh </a:t>
            </a:r>
            <a:endParaRPr lang="en-US" dirty="0" smtClean="0"/>
          </a:p>
          <a:p>
            <a:pPr>
              <a:buNone/>
              <a:defRPr/>
            </a:pPr>
            <a:r>
              <a:rPr lang="nb-NO" dirty="0" smtClean="0"/>
              <a:t>      b</a:t>
            </a:r>
            <a:r>
              <a:rPr lang="nb-NO" dirty="0"/>
              <a:t>). </a:t>
            </a:r>
            <a:r>
              <a:rPr lang="nb-NO" dirty="0" smtClean="0"/>
              <a:t>Paling sedikit 2 orang yg sembuh</a:t>
            </a:r>
          </a:p>
          <a:p>
            <a:pPr>
              <a:buNone/>
              <a:defRPr/>
            </a:pPr>
            <a:r>
              <a:rPr lang="nb-NO" dirty="0"/>
              <a:t>	</a:t>
            </a:r>
            <a:r>
              <a:rPr lang="nb-NO" dirty="0" smtClean="0"/>
              <a:t>    c). Ada 1 sampai 2 orang yang sembuh </a:t>
            </a:r>
            <a:endParaRPr lang="en-US" dirty="0"/>
          </a:p>
          <a:p>
            <a:pPr>
              <a:buNone/>
              <a:defRPr/>
            </a:pPr>
            <a:r>
              <a:rPr lang="nb-NO" dirty="0" smtClean="0"/>
              <a:t>      d). tepat 1 </a:t>
            </a:r>
            <a:r>
              <a:rPr lang="nb-NO" dirty="0"/>
              <a:t>orang yg sembuh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Solusi</a:t>
            </a:r>
            <a:r>
              <a:rPr lang="en-US" dirty="0" smtClean="0"/>
              <a:t> 2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: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manual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endParaRPr lang="en-US" dirty="0"/>
          </a:p>
          <a:p>
            <a:pPr>
              <a:buNone/>
            </a:pPr>
            <a:endParaRPr lang="en-US" dirty="0" smtClean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/>
          <a:lstStyle/>
          <a:p>
            <a:r>
              <a:rPr lang="en-US" dirty="0" err="1" smtClean="0"/>
              <a:t>Dengan</a:t>
            </a:r>
            <a:r>
              <a:rPr lang="en-US" dirty="0" smtClean="0"/>
              <a:t> Cara Manual (1) 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905000"/>
                <a:ext cx="8229600" cy="4325112"/>
              </a:xfrm>
            </p:spPr>
            <p:txBody>
              <a:bodyPr>
                <a:normAutofit/>
              </a:bodyPr>
              <a:lstStyle/>
              <a:p>
                <a:pPr marL="109728" indent="0">
                  <a:buNone/>
                </a:pPr>
                <a:r>
                  <a:rPr lang="en-US" sz="2400" dirty="0" smtClean="0"/>
                  <a:t>Dik : p = 0.4     n = 10</a:t>
                </a:r>
              </a:p>
              <a:p>
                <a:pPr marL="109728" indent="0">
                  <a:buNone/>
                </a:pPr>
                <a:endParaRPr lang="en-US" sz="2400" dirty="0"/>
              </a:p>
              <a:p>
                <a:pPr marL="566928" indent="-457200">
                  <a:buAutoNum type="alphaLcPeriod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≤1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=0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=1)</m:t>
                    </m:r>
                  </m:oMath>
                </a14:m>
                <a:endParaRPr lang="en-US" sz="2400" dirty="0" smtClean="0"/>
              </a:p>
              <a:p>
                <a:pPr marL="109728" indent="0">
                  <a:buNone/>
                </a:pPr>
                <a:r>
                  <a:rPr lang="en-US" sz="2400" dirty="0" smtClean="0"/>
                  <a:t>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P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=0</m:t>
                        </m:r>
                      </m:e>
                    </m:d>
                    <m:r>
                      <a:rPr lang="en-US" sz="240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𝑏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0, 10, 0.4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 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0.4)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(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0.6)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=0.006</m:t>
                    </m:r>
                  </m:oMath>
                </a14:m>
                <a:endParaRPr lang="en-US" sz="2400" b="0" dirty="0" smtClean="0"/>
              </a:p>
              <a:p>
                <a:pPr marL="109728" indent="0">
                  <a:buNone/>
                </a:pPr>
                <a:r>
                  <a:rPr lang="en-US" sz="2400" dirty="0" smtClean="0"/>
                  <a:t>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</a:rPr>
                      <m:t>P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240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𝑏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, 10, 0.4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 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0.4)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(</m:t>
                    </m:r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0.6)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=0.0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endParaRPr lang="en-US" sz="2400" b="0" dirty="0" smtClean="0"/>
              </a:p>
              <a:p>
                <a:pPr marL="109728" indent="0">
                  <a:buNone/>
                </a:pPr>
                <a:r>
                  <a:rPr lang="en-US" sz="2400" dirty="0"/>
                  <a:t> </a:t>
                </a:r>
                <a:r>
                  <a:rPr lang="en-US" sz="2400" dirty="0" smtClean="0"/>
                  <a:t>    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≤1</m:t>
                        </m:r>
                      </m:e>
                    </m:d>
                  </m:oMath>
                </a14:m>
                <a:r>
                  <a:rPr lang="en-US" sz="2400" b="0" dirty="0" smtClean="0"/>
                  <a:t> = 0.046</a:t>
                </a: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905000"/>
                <a:ext cx="8229600" cy="4325112"/>
              </a:xfrm>
              <a:blipFill rotWithShape="0">
                <a:blip r:embed="rId2"/>
                <a:stretch>
                  <a:fillRect t="-11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903</TotalTime>
  <Words>923</Words>
  <Application>Microsoft Office PowerPoint</Application>
  <PresentationFormat>On-screen Show (4:3)</PresentationFormat>
  <Paragraphs>98</Paragraphs>
  <Slides>25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Urban</vt:lpstr>
      <vt:lpstr>Equation</vt:lpstr>
      <vt:lpstr>DISTRIBUSI  PROBABILITAS DISKRIT (1)</vt:lpstr>
      <vt:lpstr>Pendahuluan</vt:lpstr>
      <vt:lpstr>Pendahuluan</vt:lpstr>
      <vt:lpstr>Ditribusi Binomial</vt:lpstr>
      <vt:lpstr>Contoh 1 :</vt:lpstr>
      <vt:lpstr>Solusi 1 :</vt:lpstr>
      <vt:lpstr>Contoh 2 :</vt:lpstr>
      <vt:lpstr>Solusi 2 :</vt:lpstr>
      <vt:lpstr>Dengan Cara Manual (1) :</vt:lpstr>
      <vt:lpstr>PowerPoint Presentation</vt:lpstr>
      <vt:lpstr>PowerPoint Presentation</vt:lpstr>
      <vt:lpstr>PowerPoint Presentation</vt:lpstr>
      <vt:lpstr>PowerPoint Presentation</vt:lpstr>
      <vt:lpstr>Distribusi Hypergeometrik (1)</vt:lpstr>
      <vt:lpstr>Distribusi Hypergeometrik (2)</vt:lpstr>
      <vt:lpstr>Contoh :</vt:lpstr>
      <vt:lpstr>Solusi (1):</vt:lpstr>
      <vt:lpstr>Solusi (2) :</vt:lpstr>
      <vt:lpstr>Distribusi Poisson</vt:lpstr>
      <vt:lpstr>Rumusan</vt:lpstr>
      <vt:lpstr>Contoh :</vt:lpstr>
      <vt:lpstr>Solusi</vt:lpstr>
      <vt:lpstr>Dengan Cara Manual (1) :</vt:lpstr>
      <vt:lpstr>PowerPoint Presentation</vt:lpstr>
      <vt:lpstr>Latihan Soal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DISTRIBUSI  PROBABILITAS DISKRIT</dc:title>
  <dc:creator>Teknik Industri</dc:creator>
  <cp:lastModifiedBy>ismail - [2010]</cp:lastModifiedBy>
  <cp:revision>32</cp:revision>
  <dcterms:created xsi:type="dcterms:W3CDTF">2011-03-09T02:36:59Z</dcterms:created>
  <dcterms:modified xsi:type="dcterms:W3CDTF">2017-05-30T00:34:21Z</dcterms:modified>
</cp:coreProperties>
</file>