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74" r:id="rId4"/>
    <p:sldId id="275" r:id="rId5"/>
    <p:sldId id="276" r:id="rId6"/>
    <p:sldId id="266" r:id="rId7"/>
    <p:sldId id="435" r:id="rId8"/>
    <p:sldId id="436" r:id="rId9"/>
    <p:sldId id="437" r:id="rId10"/>
    <p:sldId id="438" r:id="rId11"/>
    <p:sldId id="439" r:id="rId12"/>
    <p:sldId id="440" r:id="rId13"/>
    <p:sldId id="272" r:id="rId14"/>
    <p:sldId id="273" r:id="rId15"/>
    <p:sldId id="441" r:id="rId16"/>
    <p:sldId id="442" r:id="rId17"/>
    <p:sldId id="283" r:id="rId18"/>
    <p:sldId id="289" r:id="rId19"/>
    <p:sldId id="286" r:id="rId20"/>
    <p:sldId id="391" r:id="rId21"/>
    <p:sldId id="412" r:id="rId22"/>
    <p:sldId id="422" r:id="rId23"/>
    <p:sldId id="424" r:id="rId24"/>
    <p:sldId id="426" r:id="rId25"/>
    <p:sldId id="427" r:id="rId26"/>
    <p:sldId id="428" r:id="rId27"/>
    <p:sldId id="429" r:id="rId28"/>
    <p:sldId id="430" r:id="rId29"/>
    <p:sldId id="431" r:id="rId30"/>
    <p:sldId id="433" r:id="rId31"/>
    <p:sldId id="434" r:id="rId32"/>
    <p:sldId id="40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32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B6084-8EBC-466C-A4B3-E11A1307B5A8}" type="datetimeFigureOut">
              <a:rPr lang="en-ID" smtClean="0"/>
              <a:t>31/10/2019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D88DB-F193-4803-95AC-DDC786ACB2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806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91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7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6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9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4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34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8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4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7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8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9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439E42-8CC8-493A-8E55-8F049015FC2D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BF5CDF-C125-479E-9F97-5DCB9DCDD76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56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74" y="657726"/>
            <a:ext cx="7500486" cy="3667386"/>
          </a:xfrm>
        </p:spPr>
        <p:txBody>
          <a:bodyPr>
            <a:normAutofit/>
          </a:bodyPr>
          <a:lstStyle/>
          <a:p>
            <a:r>
              <a:rPr lang="en-US" sz="4400"/>
              <a:t>NAÏVE BAYES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SUPERVISED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484" y="257889"/>
            <a:ext cx="1405719" cy="1405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497342"/>
            <a:ext cx="4776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Teknik Informatika - UNIKOM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A4E8-E98E-4020-BED2-F9C2BFDA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bayes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6022C3-67C9-40E9-8483-947F15EC6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524352"/>
              </p:ext>
            </p:extLst>
          </p:nvPr>
        </p:nvGraphicFramePr>
        <p:xfrm>
          <a:off x="1919262" y="2132856"/>
          <a:ext cx="4452938" cy="1475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2466">
                  <a:extLst>
                    <a:ext uri="{9D8B030D-6E8A-4147-A177-3AD203B41FA5}">
                      <a16:colId xmlns:a16="http://schemas.microsoft.com/office/drawing/2014/main" val="3185501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3017983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79193344"/>
                    </a:ext>
                  </a:extLst>
                </a:gridCol>
                <a:gridCol w="822240">
                  <a:extLst>
                    <a:ext uri="{9D8B030D-6E8A-4147-A177-3AD203B41FA5}">
                      <a16:colId xmlns:a16="http://schemas.microsoft.com/office/drawing/2014/main" val="3006784073"/>
                    </a:ext>
                  </a:extLst>
                </a:gridCol>
              </a:tblGrid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3546185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Merah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17074866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Putih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25262909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920997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004548-CC16-4B52-9FAB-A8F2EA407A8C}"/>
              </a:ext>
            </a:extLst>
          </p:cNvPr>
          <p:cNvSpPr txBox="1"/>
          <p:nvPr/>
        </p:nvSpPr>
        <p:spPr>
          <a:xfrm>
            <a:off x="797286" y="3610842"/>
            <a:ext cx="6964723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bola, dan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bola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bola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1?</a:t>
            </a:r>
          </a:p>
        </p:txBody>
      </p:sp>
    </p:spTree>
    <p:extLst>
      <p:ext uri="{BB962C8B-B14F-4D97-AF65-F5344CB8AC3E}">
        <p14:creationId xmlns:p14="http://schemas.microsoft.com/office/powerpoint/2010/main" val="189655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A4E8-E98E-4020-BED2-F9C2BFDA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bayes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6022C3-67C9-40E9-8483-947F15EC6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471861"/>
              </p:ext>
            </p:extLst>
          </p:nvPr>
        </p:nvGraphicFramePr>
        <p:xfrm>
          <a:off x="2345531" y="1909257"/>
          <a:ext cx="4452938" cy="1475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185501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30179832"/>
                    </a:ext>
                  </a:extLst>
                </a:gridCol>
                <a:gridCol w="963201">
                  <a:extLst>
                    <a:ext uri="{9D8B030D-6E8A-4147-A177-3AD203B41FA5}">
                      <a16:colId xmlns:a16="http://schemas.microsoft.com/office/drawing/2014/main" val="4079193344"/>
                    </a:ext>
                  </a:extLst>
                </a:gridCol>
                <a:gridCol w="1113473">
                  <a:extLst>
                    <a:ext uri="{9D8B030D-6E8A-4147-A177-3AD203B41FA5}">
                      <a16:colId xmlns:a16="http://schemas.microsoft.com/office/drawing/2014/main" val="3006784073"/>
                    </a:ext>
                  </a:extLst>
                </a:gridCol>
              </a:tblGrid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3546185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Merah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17074866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Putih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25262909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9209978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004548-CC16-4B52-9FAB-A8F2EA407A8C}"/>
                  </a:ext>
                </a:extLst>
              </p:cNvPr>
              <p:cNvSpPr txBox="1"/>
              <p:nvPr/>
            </p:nvSpPr>
            <p:spPr>
              <a:xfrm>
                <a:off x="899592" y="3464419"/>
                <a:ext cx="7813069" cy="2854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Misal </a:t>
                </a:r>
                <a:r>
                  <a:rPr lang="en-US" dirty="0" err="1"/>
                  <a:t>terpilihnya</a:t>
                </a:r>
                <a:r>
                  <a:rPr lang="en-US" dirty="0"/>
                  <a:t> </a:t>
                </a:r>
                <a:r>
                  <a:rPr lang="en-US" dirty="0" err="1"/>
                  <a:t>kotak</a:t>
                </a:r>
                <a:r>
                  <a:rPr lang="en-US" dirty="0"/>
                  <a:t> 1 </a:t>
                </a:r>
                <a:r>
                  <a:rPr lang="en-US" dirty="0" err="1"/>
                  <a:t>adalah</a:t>
                </a:r>
                <a:r>
                  <a:rPr lang="en-US" dirty="0"/>
                  <a:t> A1.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A1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terambilnya</a:t>
                </a:r>
                <a:r>
                  <a:rPr lang="en-US" dirty="0"/>
                  <a:t> bola </a:t>
                </a:r>
                <a:r>
                  <a:rPr lang="en-US" dirty="0" err="1"/>
                  <a:t>merah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kotak</a:t>
                </a:r>
                <a:r>
                  <a:rPr lang="en-US" dirty="0"/>
                  <a:t> 1: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Peluang </a:t>
                </a:r>
                <a:r>
                  <a:rPr lang="en-US" dirty="0" err="1"/>
                  <a:t>terambilnya</a:t>
                </a:r>
                <a:r>
                  <a:rPr lang="en-US" dirty="0"/>
                  <a:t> bola </a:t>
                </a:r>
                <a:r>
                  <a:rPr lang="en-US" dirty="0" err="1"/>
                  <a:t>merah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kotak</a:t>
                </a:r>
                <a:r>
                  <a:rPr lang="en-US" dirty="0"/>
                  <a:t> 2: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 err="1"/>
                  <a:t>Jadi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1∙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004548-CC16-4B52-9FAB-A8F2EA407A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464419"/>
                <a:ext cx="7813069" cy="2854051"/>
              </a:xfrm>
              <a:prstGeom prst="rect">
                <a:avLst/>
              </a:prstGeom>
              <a:blipFill>
                <a:blip r:embed="rId2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4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9A4B-A154-43BF-9A9A-F4122DE6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</a:t>
            </a:r>
            <a:r>
              <a:rPr lang="en-US" dirty="0" err="1"/>
              <a:t>Classifer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F229F6-125B-4F61-9938-422394DC49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en-US" dirty="0"/>
                  <a:t>Misalkan D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data </a:t>
                </a:r>
                <a:r>
                  <a:rPr lang="en-US" dirty="0" err="1"/>
                  <a:t>latih</a:t>
                </a:r>
                <a:r>
                  <a:rPr lang="en-US" dirty="0"/>
                  <a:t> yang </a:t>
                </a:r>
                <a:r>
                  <a:rPr lang="en-US" dirty="0" err="1"/>
                  <a:t>berupa</a:t>
                </a:r>
                <a:r>
                  <a:rPr lang="en-US" dirty="0"/>
                  <a:t> </a:t>
                </a:r>
                <a:r>
                  <a:rPr lang="en-US" dirty="0" err="1"/>
                  <a:t>tupel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labelnya</a:t>
                </a:r>
                <a:endParaRPr lang="en-US" dirty="0"/>
              </a:p>
              <a:p>
                <a:pPr algn="just"/>
                <a:r>
                  <a:rPr lang="en-US" dirty="0"/>
                  <a:t>Kelas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sebanyak</a:t>
                </a:r>
                <a:r>
                  <a:rPr lang="en-US" dirty="0"/>
                  <a:t> 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r>
                  <a:rPr lang="en-US" dirty="0"/>
                  <a:t>Asumsi:1.  </a:t>
                </a:r>
                <a:r>
                  <a:rPr lang="en-US" dirty="0" err="1"/>
                  <a:t>fitur-fitur</a:t>
                </a:r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bebas</a:t>
                </a:r>
                <a:r>
                  <a:rPr lang="en-US" dirty="0"/>
                  <a:t>, 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=…=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Langkah-langkah</a:t>
                </a:r>
                <a:r>
                  <a:rPr lang="en-US" dirty="0"/>
                  <a:t>: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Arg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pPr marL="385763" indent="-385763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F229F6-125B-4F61-9938-422394DC49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6" t="-1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348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1DDC-C553-4501-AC29-3E7220ECA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Contoh</a:t>
            </a:r>
            <a:r>
              <a:rPr lang="en-US"/>
              <a:t> kasus penyelesaian Naïve </a:t>
            </a:r>
            <a:r>
              <a:rPr lang="en-US" dirty="0"/>
              <a:t>Bayes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FAD991-D7E0-453A-A28A-16E252601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35952"/>
              </p:ext>
            </p:extLst>
          </p:nvPr>
        </p:nvGraphicFramePr>
        <p:xfrm>
          <a:off x="405245" y="1916832"/>
          <a:ext cx="5462899" cy="4657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340">
                  <a:extLst>
                    <a:ext uri="{9D8B030D-6E8A-4147-A177-3AD203B41FA5}">
                      <a16:colId xmlns:a16="http://schemas.microsoft.com/office/drawing/2014/main" val="627957863"/>
                    </a:ext>
                  </a:extLst>
                </a:gridCol>
                <a:gridCol w="1287354">
                  <a:extLst>
                    <a:ext uri="{9D8B030D-6E8A-4147-A177-3AD203B41FA5}">
                      <a16:colId xmlns:a16="http://schemas.microsoft.com/office/drawing/2014/main" val="2291829464"/>
                    </a:ext>
                  </a:extLst>
                </a:gridCol>
                <a:gridCol w="885056">
                  <a:extLst>
                    <a:ext uri="{9D8B030D-6E8A-4147-A177-3AD203B41FA5}">
                      <a16:colId xmlns:a16="http://schemas.microsoft.com/office/drawing/2014/main" val="866612126"/>
                    </a:ext>
                  </a:extLst>
                </a:gridCol>
                <a:gridCol w="1192977">
                  <a:extLst>
                    <a:ext uri="{9D8B030D-6E8A-4147-A177-3AD203B41FA5}">
                      <a16:colId xmlns:a16="http://schemas.microsoft.com/office/drawing/2014/main" val="557461428"/>
                    </a:ext>
                  </a:extLst>
                </a:gridCol>
                <a:gridCol w="1238172">
                  <a:extLst>
                    <a:ext uri="{9D8B030D-6E8A-4147-A177-3AD203B41FA5}">
                      <a16:colId xmlns:a16="http://schemas.microsoft.com/office/drawing/2014/main" val="2377857663"/>
                    </a:ext>
                  </a:extLst>
                </a:gridCol>
              </a:tblGrid>
              <a:tr h="422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Minuman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Lama Pembuatan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Jumlah Kafein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Harga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Layak direkomendasikan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76949235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Tinggi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Murah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8437226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Tinggi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Sangat 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Tidak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18500458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Sedang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74635329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Rendah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Tidak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66191320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Cukup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Tinggi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Murah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80878623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Cukup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Sedang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Murah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Tidak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83208175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Cukup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Sedang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Sangat 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59582749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Cukup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Tinggi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Murah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49772656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Sebentar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Rendah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54944375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Sebentar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Tinggi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Murah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35041866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Sebentar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Tinggi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Sangat 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Tidak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68671388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Sebentar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Sedang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85347967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Sebentar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Sedang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Murah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772506674"/>
                  </a:ext>
                </a:extLst>
              </a:tr>
              <a:tr h="199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Sebentar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Rendah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Sangat Mahal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Tidak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5179770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735314A-CEEB-4FFF-A813-1598DBF2C69E}"/>
              </a:ext>
            </a:extLst>
          </p:cNvPr>
          <p:cNvSpPr txBox="1"/>
          <p:nvPr/>
        </p:nvSpPr>
        <p:spPr>
          <a:xfrm>
            <a:off x="5888033" y="2204864"/>
            <a:ext cx="28507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err="1"/>
              <a:t>minuman</a:t>
            </a:r>
            <a:r>
              <a:rPr lang="en-US"/>
              <a:t> dimana </a:t>
            </a:r>
          </a:p>
          <a:p>
            <a:pPr algn="just"/>
            <a:r>
              <a:rPr lang="en-US"/>
              <a:t>lama </a:t>
            </a:r>
            <a:r>
              <a:rPr lang="en-US" dirty="0" err="1"/>
              <a:t>pembuatan</a:t>
            </a:r>
            <a:r>
              <a:rPr lang="en-US" dirty="0"/>
              <a:t> = lama,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kafein</a:t>
            </a:r>
            <a:r>
              <a:rPr lang="en-US" dirty="0"/>
              <a:t> = </a:t>
            </a:r>
            <a:r>
              <a:rPr lang="en-US" dirty="0" err="1"/>
              <a:t>sedang</a:t>
            </a:r>
            <a:r>
              <a:rPr lang="en-US"/>
              <a:t>, </a:t>
            </a:r>
          </a:p>
          <a:p>
            <a:pPr algn="just"/>
            <a:r>
              <a:rPr lang="en-US"/>
              <a:t>harga </a:t>
            </a:r>
            <a:r>
              <a:rPr lang="en-US" dirty="0"/>
              <a:t>= </a:t>
            </a:r>
            <a:r>
              <a:rPr lang="en-US" dirty="0" err="1"/>
              <a:t>murah</a:t>
            </a:r>
            <a:r>
              <a:rPr lang="en-US"/>
              <a:t>, </a:t>
            </a:r>
          </a:p>
          <a:p>
            <a:pPr algn="just"/>
            <a:r>
              <a:rPr lang="en-US"/>
              <a:t>maka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49212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0E59-6E0F-4A32-93C9-D7A53ED3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kontingensi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0113C3-ADE4-4E54-8A37-620A5D4D8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24310"/>
              </p:ext>
            </p:extLst>
          </p:nvPr>
        </p:nvGraphicFramePr>
        <p:xfrm>
          <a:off x="133827" y="1848460"/>
          <a:ext cx="8922065" cy="1569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149">
                  <a:extLst>
                    <a:ext uri="{9D8B030D-6E8A-4147-A177-3AD203B41FA5}">
                      <a16:colId xmlns:a16="http://schemas.microsoft.com/office/drawing/2014/main" val="3799565645"/>
                    </a:ext>
                  </a:extLst>
                </a:gridCol>
                <a:gridCol w="374152">
                  <a:extLst>
                    <a:ext uri="{9D8B030D-6E8A-4147-A177-3AD203B41FA5}">
                      <a16:colId xmlns:a16="http://schemas.microsoft.com/office/drawing/2014/main" val="366770681"/>
                    </a:ext>
                  </a:extLst>
                </a:gridCol>
                <a:gridCol w="657448">
                  <a:extLst>
                    <a:ext uri="{9D8B030D-6E8A-4147-A177-3AD203B41FA5}">
                      <a16:colId xmlns:a16="http://schemas.microsoft.com/office/drawing/2014/main" val="1576320238"/>
                    </a:ext>
                  </a:extLst>
                </a:gridCol>
                <a:gridCol w="626302">
                  <a:extLst>
                    <a:ext uri="{9D8B030D-6E8A-4147-A177-3AD203B41FA5}">
                      <a16:colId xmlns:a16="http://schemas.microsoft.com/office/drawing/2014/main" val="4199027876"/>
                    </a:ext>
                  </a:extLst>
                </a:gridCol>
                <a:gridCol w="862697">
                  <a:extLst>
                    <a:ext uri="{9D8B030D-6E8A-4147-A177-3AD203B41FA5}">
                      <a16:colId xmlns:a16="http://schemas.microsoft.com/office/drawing/2014/main" val="4128538718"/>
                    </a:ext>
                  </a:extLst>
                </a:gridCol>
                <a:gridCol w="313708">
                  <a:extLst>
                    <a:ext uri="{9D8B030D-6E8A-4147-A177-3AD203B41FA5}">
                      <a16:colId xmlns:a16="http://schemas.microsoft.com/office/drawing/2014/main" val="3723266233"/>
                    </a:ext>
                  </a:extLst>
                </a:gridCol>
                <a:gridCol w="784270">
                  <a:extLst>
                    <a:ext uri="{9D8B030D-6E8A-4147-A177-3AD203B41FA5}">
                      <a16:colId xmlns:a16="http://schemas.microsoft.com/office/drawing/2014/main" val="608291136"/>
                    </a:ext>
                  </a:extLst>
                </a:gridCol>
                <a:gridCol w="784270">
                  <a:extLst>
                    <a:ext uri="{9D8B030D-6E8A-4147-A177-3AD203B41FA5}">
                      <a16:colId xmlns:a16="http://schemas.microsoft.com/office/drawing/2014/main" val="4154906766"/>
                    </a:ext>
                  </a:extLst>
                </a:gridCol>
                <a:gridCol w="737205">
                  <a:extLst>
                    <a:ext uri="{9D8B030D-6E8A-4147-A177-3AD203B41FA5}">
                      <a16:colId xmlns:a16="http://schemas.microsoft.com/office/drawing/2014/main" val="25455612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64272482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659060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381719282"/>
                    </a:ext>
                  </a:extLst>
                </a:gridCol>
                <a:gridCol w="762949">
                  <a:extLst>
                    <a:ext uri="{9D8B030D-6E8A-4147-A177-3AD203B41FA5}">
                      <a16:colId xmlns:a16="http://schemas.microsoft.com/office/drawing/2014/main" val="2136558632"/>
                    </a:ext>
                  </a:extLst>
                </a:gridCol>
                <a:gridCol w="313707">
                  <a:extLst>
                    <a:ext uri="{9D8B030D-6E8A-4147-A177-3AD203B41FA5}">
                      <a16:colId xmlns:a16="http://schemas.microsoft.com/office/drawing/2014/main" val="1649618803"/>
                    </a:ext>
                  </a:extLst>
                </a:gridCol>
              </a:tblGrid>
              <a:tr h="27670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Layak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∑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Lama </a:t>
                      </a:r>
                      <a:r>
                        <a:rPr lang="en-US" sz="1600" dirty="0" err="1">
                          <a:effectLst/>
                        </a:rPr>
                        <a:t>Pembuatan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∑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Jumlah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Kafein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∑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Harga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∑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870058323"/>
                  </a:ext>
                </a:extLst>
              </a:tr>
              <a:tr h="585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Lama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Cukup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Sebentar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Tinggi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Sedang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Rendah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Sangat</a:t>
                      </a:r>
                      <a:r>
                        <a:rPr lang="en-US" sz="1600" dirty="0">
                          <a:effectLst/>
                        </a:rPr>
                        <a:t> Mahal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Mahal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Murah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286968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78461182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Tidak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6544195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DCD041-24CE-45AA-8826-665C52F658AF}"/>
                  </a:ext>
                </a:extLst>
              </p:cNvPr>
              <p:cNvSpPr txBox="1"/>
              <p:nvPr/>
            </p:nvSpPr>
            <p:spPr>
              <a:xfrm>
                <a:off x="628650" y="3932959"/>
                <a:ext cx="3007246" cy="1966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Langkah 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𝑦𝑎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𝑡𝑖𝑑𝑎𝑘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DCD041-24CE-45AA-8826-665C52F65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3932959"/>
                <a:ext cx="3007246" cy="1966116"/>
              </a:xfrm>
              <a:prstGeom prst="rect">
                <a:avLst/>
              </a:prstGeom>
              <a:blipFill>
                <a:blip r:embed="rId2"/>
                <a:stretch>
                  <a:fillRect l="-1623" t="-185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90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332D-CD15-43AD-B3E2-3EC5043A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095820-61D5-4E8C-A37B-7888223EEE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6392191"/>
                  </p:ext>
                </p:extLst>
              </p:nvPr>
            </p:nvGraphicFramePr>
            <p:xfrm>
              <a:off x="2149511" y="2055870"/>
              <a:ext cx="4844978" cy="308006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0985">
                      <a:extLst>
                        <a:ext uri="{9D8B030D-6E8A-4147-A177-3AD203B41FA5}">
                          <a16:colId xmlns:a16="http://schemas.microsoft.com/office/drawing/2014/main" val="2343339707"/>
                        </a:ext>
                      </a:extLst>
                    </a:gridCol>
                    <a:gridCol w="1210985">
                      <a:extLst>
                        <a:ext uri="{9D8B030D-6E8A-4147-A177-3AD203B41FA5}">
                          <a16:colId xmlns:a16="http://schemas.microsoft.com/office/drawing/2014/main" val="123350741"/>
                        </a:ext>
                      </a:extLst>
                    </a:gridCol>
                    <a:gridCol w="1211504">
                      <a:extLst>
                        <a:ext uri="{9D8B030D-6E8A-4147-A177-3AD203B41FA5}">
                          <a16:colId xmlns:a16="http://schemas.microsoft.com/office/drawing/2014/main" val="913180698"/>
                        </a:ext>
                      </a:extLst>
                    </a:gridCol>
                    <a:gridCol w="1211504">
                      <a:extLst>
                        <a:ext uri="{9D8B030D-6E8A-4147-A177-3AD203B41FA5}">
                          <a16:colId xmlns:a16="http://schemas.microsoft.com/office/drawing/2014/main" val="2415046962"/>
                        </a:ext>
                      </a:extLst>
                    </a:gridCol>
                  </a:tblGrid>
                  <a:tr h="276701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Data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Layak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5200918"/>
                      </a:ext>
                    </a:extLst>
                  </a:tr>
                  <a:tr h="276701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Atribut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Nilai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YA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Tidak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642981710"/>
                      </a:ext>
                    </a:extLst>
                  </a:tr>
                  <a:tr h="585311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Lama Pembuatan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Lama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276290776"/>
                      </a:ext>
                    </a:extLst>
                  </a:tr>
                  <a:tr h="57988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Jumlah Kafein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Sedang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4195007224"/>
                      </a:ext>
                    </a:extLst>
                  </a:tr>
                  <a:tr h="58602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Harga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murah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4160481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095820-61D5-4E8C-A37B-7888223EEE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6392191"/>
                  </p:ext>
                </p:extLst>
              </p:nvPr>
            </p:nvGraphicFramePr>
            <p:xfrm>
              <a:off x="2149511" y="2055870"/>
              <a:ext cx="4844978" cy="308006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0985">
                      <a:extLst>
                        <a:ext uri="{9D8B030D-6E8A-4147-A177-3AD203B41FA5}">
                          <a16:colId xmlns:a16="http://schemas.microsoft.com/office/drawing/2014/main" val="2343339707"/>
                        </a:ext>
                      </a:extLst>
                    </a:gridCol>
                    <a:gridCol w="1210985">
                      <a:extLst>
                        <a:ext uri="{9D8B030D-6E8A-4147-A177-3AD203B41FA5}">
                          <a16:colId xmlns:a16="http://schemas.microsoft.com/office/drawing/2014/main" val="123350741"/>
                        </a:ext>
                      </a:extLst>
                    </a:gridCol>
                    <a:gridCol w="1211504">
                      <a:extLst>
                        <a:ext uri="{9D8B030D-6E8A-4147-A177-3AD203B41FA5}">
                          <a16:colId xmlns:a16="http://schemas.microsoft.com/office/drawing/2014/main" val="913180698"/>
                        </a:ext>
                      </a:extLst>
                    </a:gridCol>
                    <a:gridCol w="1211504">
                      <a:extLst>
                        <a:ext uri="{9D8B030D-6E8A-4147-A177-3AD203B41FA5}">
                          <a16:colId xmlns:a16="http://schemas.microsoft.com/office/drawing/2014/main" val="2415046962"/>
                        </a:ext>
                      </a:extLst>
                    </a:gridCol>
                  </a:tblGrid>
                  <a:tr h="368935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Data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Layak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5200918"/>
                      </a:ext>
                    </a:extLst>
                  </a:tr>
                  <a:tr h="368935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Atribut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Nilai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YA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Tidak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642981710"/>
                      </a:ext>
                    </a:extLst>
                  </a:tr>
                  <a:tr h="780415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Lama Pembuatan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Lama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>
                          <a:blip r:embed="rId2"/>
                          <a:stretch>
                            <a:fillRect l="-200503" t="-95313" r="-102010" b="-20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>
                          <a:blip r:embed="rId2"/>
                          <a:stretch>
                            <a:fillRect l="-300503" t="-95313" r="-2010" b="-202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290776"/>
                      </a:ext>
                    </a:extLst>
                  </a:tr>
                  <a:tr h="780415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Jumlah Kafein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Sedang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>
                          <a:blip r:embed="rId2"/>
                          <a:stretch>
                            <a:fillRect l="-200503" t="-193798" r="-102010" b="-1007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>
                          <a:blip r:embed="rId2"/>
                          <a:stretch>
                            <a:fillRect l="-300503" t="-193798" r="-2010" b="-1007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5007224"/>
                      </a:ext>
                    </a:extLst>
                  </a:tr>
                  <a:tr h="781368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Harga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murah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>
                          <a:blip r:embed="rId2"/>
                          <a:stretch>
                            <a:fillRect l="-200503" t="-296094" r="-102010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>
                          <a:blip r:embed="rId2"/>
                          <a:stretch>
                            <a:fillRect l="-300503" t="-296094" r="-2010" b="-1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0481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199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2AB8-F9F0-4E9B-B364-5D602C50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7543800" cy="777261"/>
          </a:xfrm>
        </p:spPr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3: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924982-2A1A-4473-9B9A-A7D20A5D8E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96752"/>
                <a:ext cx="8496944" cy="352839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dirty="0"/>
                  <a:t>Hitung </a:t>
                </a:r>
                <a:r>
                  <a:rPr lang="en-US" sz="1800" dirty="0" err="1"/>
                  <a:t>probabilitas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untuk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setiap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kelas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yaitu</a:t>
                </a:r>
                <a:r>
                  <a:rPr lang="en-US" sz="1800" dirty="0"/>
                  <a:t>:</a:t>
                </a:r>
                <a:r>
                  <a:rPr lang="en-US" sz="1800" i="1" dirty="0"/>
                  <a:t> 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𝑳𝒂𝒚𝒂𝒌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𝒀𝒂</m:t>
                        </m:r>
                      </m:e>
                    </m:d>
                  </m:oMath>
                </a14:m>
                <a:r>
                  <a:rPr lang="en-US" sz="1800" b="1" i="1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𝐿𝑎𝑚𝑎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𝑃𝑒𝑚𝑏𝑢𝑎𝑡𝑎𝑛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𝐿𝑎𝑚𝑎</m:t>
                        </m:r>
                      </m: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𝐿𝑎𝑦𝑎𝑘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𝑌𝑎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𝐽𝑢𝑚𝑙𝑎h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𝑘𝑎𝑓𝑒𝑖𝑛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𝑠𝑒𝑑𝑎𝑛𝑔</m:t>
                        </m:r>
                      </m: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𝐿𝑎𝑦𝑎𝑘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𝑌𝑎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×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h𝑎𝑟𝑔𝑎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𝑚𝑢𝑟𝑎h</m:t>
                        </m:r>
                      </m: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𝐿𝑎𝑦𝑎𝑘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𝑌𝑎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729</m:t>
                        </m:r>
                      </m:den>
                    </m:f>
                  </m:oMath>
                </a14:m>
                <a:endParaRPr lang="en-US" sz="1800" dirty="0"/>
              </a:p>
              <a:p>
                <a:pPr marL="0" indent="0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𝑳𝒂𝒚𝒂𝒌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𝑻𝒊𝒅𝒂𝒌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𝐿𝑎𝑚𝑎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𝑃𝑒𝑚𝑏𝑢𝑎𝑡𝑎𝑛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𝐿𝑎𝑚𝑎</m:t>
                        </m:r>
                      </m: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𝐿𝑎𝑦𝑎𝑘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𝑇𝑖𝑑𝑎𝑘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𝐽𝑢𝑚𝑙𝑎h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𝑘𝑎𝑓𝑒𝑖𝑛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𝑠𝑒𝑑𝑎𝑛𝑔</m:t>
                        </m:r>
                      </m: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𝐿𝑎𝑦𝑎𝑘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𝑇𝑖𝑑𝑎𝑘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×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h𝑎𝑟𝑔𝑎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𝑚𝑢𝑟𝑎h</m:t>
                        </m:r>
                      </m: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𝐿𝑎𝑦𝑎𝑘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𝑇𝑖𝑑𝑎𝑘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</m:oMath>
                </a14:m>
                <a:r>
                  <a:rPr lang="en-US" sz="1800" dirty="0"/>
                  <a:t> 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err="1"/>
                  <a:t>Maka</a:t>
                </a:r>
                <a:r>
                  <a:rPr lang="en-US" sz="1800" dirty="0"/>
                  <a:t>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𝐴𝑟𝑔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729</m:t>
                                </m:r>
                              </m:den>
                            </m:f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125</m:t>
                                </m:r>
                              </m:den>
                            </m:f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sz="1800" dirty="0"/>
                  <a:t>  Artinya </a:t>
                </a:r>
                <a:r>
                  <a:rPr lang="en-US" sz="1800" dirty="0" err="1"/>
                  <a:t>minuman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tersebut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layak</a:t>
                </a:r>
                <a:r>
                  <a:rPr lang="en-US" sz="1800" dirty="0"/>
                  <a:t> = </a:t>
                </a:r>
                <a:r>
                  <a:rPr lang="en-US" sz="1800" dirty="0" err="1"/>
                  <a:t>ya</a:t>
                </a:r>
                <a:endParaRPr lang="en-US" sz="1800" dirty="0"/>
              </a:p>
              <a:p>
                <a:pPr>
                  <a:lnSpc>
                    <a:spcPct val="150000"/>
                  </a:lnSpc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924982-2A1A-4473-9B9A-A7D20A5D8E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96752"/>
                <a:ext cx="8496944" cy="3528392"/>
              </a:xfrm>
              <a:blipFill>
                <a:blip r:embed="rId2"/>
                <a:stretch>
                  <a:fillRect l="-1722" b="-278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42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1C84C7-B885-415F-AB9E-7C2DB683A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Unsupervised learning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155" y="2420874"/>
            <a:ext cx="7128995" cy="2910580"/>
          </a:xfrm>
        </p:spPr>
        <p:txBody>
          <a:bodyPr>
            <a:normAutofit/>
          </a:bodyPr>
          <a:lstStyle/>
          <a:p>
            <a:pPr lvl="0"/>
            <a:r>
              <a:rPr lang="en-US" sz="2100" dirty="0" err="1"/>
              <a:t>Belajar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pola</a:t>
            </a:r>
            <a:r>
              <a:rPr lang="en-US" sz="2100" dirty="0"/>
              <a:t> yang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berkaitan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nilai</a:t>
            </a:r>
            <a:r>
              <a:rPr lang="en-US" sz="2100" dirty="0"/>
              <a:t> output</a:t>
            </a:r>
          </a:p>
          <a:p>
            <a:pPr lvl="1"/>
            <a:r>
              <a:rPr lang="en-US" sz="1950"/>
              <a:t>Tidak butuh data training</a:t>
            </a:r>
          </a:p>
          <a:p>
            <a:pPr lvl="1"/>
            <a:r>
              <a:rPr lang="en-US" sz="1950"/>
              <a:t>Clustering</a:t>
            </a:r>
            <a:endParaRPr lang="en-US" sz="1950" dirty="0"/>
          </a:p>
          <a:p>
            <a:pPr lvl="1"/>
            <a:r>
              <a:rPr lang="en-US" sz="1950"/>
              <a:t>Kmeans</a:t>
            </a:r>
            <a:endParaRPr lang="en-US" sz="1950" dirty="0"/>
          </a:p>
          <a:p>
            <a:endParaRPr lang="en-US" sz="2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64639" y="5702089"/>
            <a:ext cx="3617103" cy="273844"/>
          </a:xfrm>
        </p:spPr>
        <p:txBody>
          <a:bodyPr/>
          <a:lstStyle/>
          <a:p>
            <a:r>
              <a:rPr lang="en-US" sz="1350"/>
              <a:t>KK - Computer Science </a:t>
            </a:r>
          </a:p>
        </p:txBody>
      </p:sp>
    </p:spTree>
    <p:extLst>
      <p:ext uri="{BB962C8B-B14F-4D97-AF65-F5344CB8AC3E}">
        <p14:creationId xmlns:p14="http://schemas.microsoft.com/office/powerpoint/2010/main" val="2919974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KK - Computer Science </a:t>
            </a:r>
          </a:p>
        </p:txBody>
      </p:sp>
      <p:pic>
        <p:nvPicPr>
          <p:cNvPr id="5" name="Picture 2" descr="Related image">
            <a:extLst>
              <a:ext uri="{FF2B5EF4-FFF2-40B4-BE49-F238E27FC236}">
                <a16:creationId xmlns:a16="http://schemas.microsoft.com/office/drawing/2014/main" id="{3FB0631B-F28D-448D-A4BE-1D502E15B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1" y="1307626"/>
            <a:ext cx="7601590" cy="424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39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Clustering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192" y="2277501"/>
            <a:ext cx="3975410" cy="29105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nb-NO" dirty="0"/>
              <a:t>Tidak  perlu melatih metoda tersebut atau dengan kata lain, tidak ada fase </a:t>
            </a:r>
            <a:r>
              <a:rPr lang="nb-NO" i="1" dirty="0"/>
              <a:t>learning</a:t>
            </a:r>
            <a:r>
              <a:rPr lang="nb-NO"/>
              <a:t>. </a:t>
            </a:r>
          </a:p>
          <a:p>
            <a:pPr>
              <a:lnSpc>
                <a:spcPct val="150000"/>
              </a:lnSpc>
            </a:pPr>
            <a:endParaRPr lang="nb-NO" dirty="0"/>
          </a:p>
          <a:p>
            <a:pPr>
              <a:lnSpc>
                <a:spcPct val="150000"/>
              </a:lnSpc>
            </a:pPr>
            <a:r>
              <a:rPr lang="en-US" dirty="0" err="1"/>
              <a:t>Mengelompokkan</a:t>
            </a:r>
            <a:r>
              <a:rPr lang="en-US" dirty="0"/>
              <a:t>  </a:t>
            </a:r>
            <a:r>
              <a:rPr lang="en-US" dirty="0" err="1"/>
              <a:t>obyek-obyek</a:t>
            </a:r>
            <a:r>
              <a:rPr lang="en-US" dirty="0"/>
              <a:t> data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data,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relasinya</a:t>
            </a:r>
            <a:endParaRPr lang="nb-NO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5075031" y="3139224"/>
            <a:ext cx="2265218" cy="1942185"/>
            <a:chOff x="2160" y="2544"/>
            <a:chExt cx="1920" cy="1687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2" name="AutoShape 11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7" name="AutoShape 16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29" name="AutoShape 18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1" name="AutoShape 20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2" name="AutoShape 21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3" name="AutoShape 22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5" name="AutoShape 24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6" name="AutoShape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7" name="AutoShape 26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8" name="AutoShape 27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39" name="AutoShape 28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40" name="AutoShape 29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41" name="AutoShape 30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42" name="AutoShape 31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43" name="AutoShape 32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</p:grpSp>
      <p:grpSp>
        <p:nvGrpSpPr>
          <p:cNvPr id="44" name="Group 33"/>
          <p:cNvGrpSpPr>
            <a:grpSpLocks/>
          </p:cNvGrpSpPr>
          <p:nvPr/>
        </p:nvGrpSpPr>
        <p:grpSpPr bwMode="auto">
          <a:xfrm>
            <a:off x="6827655" y="2457704"/>
            <a:ext cx="2137532" cy="1810989"/>
            <a:chOff x="3312" y="1584"/>
            <a:chExt cx="1920" cy="1584"/>
          </a:xfrm>
        </p:grpSpPr>
        <p:sp>
          <p:nvSpPr>
            <p:cNvPr id="45" name="Line 34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6" name="AutoShape 35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500" dirty="0">
                  <a:solidFill>
                    <a:schemeClr val="bg2">
                      <a:lumMod val="25000"/>
                    </a:schemeClr>
                  </a:solidFill>
                  <a:latin typeface="Tahoma" panose="020B0604030504040204" pitchFamily="34" charset="0"/>
                </a:rPr>
                <a:t>Inter-cluster distances are maximized</a:t>
              </a:r>
            </a:p>
          </p:txBody>
        </p:sp>
      </p:grpSp>
      <p:grpSp>
        <p:nvGrpSpPr>
          <p:cNvPr id="47" name="Group 36"/>
          <p:cNvGrpSpPr>
            <a:grpSpLocks/>
          </p:cNvGrpSpPr>
          <p:nvPr/>
        </p:nvGrpSpPr>
        <p:grpSpPr bwMode="auto">
          <a:xfrm>
            <a:off x="4920140" y="3207096"/>
            <a:ext cx="2297846" cy="1646354"/>
            <a:chOff x="1824" y="2208"/>
            <a:chExt cx="2064" cy="1440"/>
          </a:xfrm>
        </p:grpSpPr>
        <p:sp>
          <p:nvSpPr>
            <p:cNvPr id="48" name="Oval 37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49" name="Oval 38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  <p:sp>
          <p:nvSpPr>
            <p:cNvPr id="50" name="Oval 39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350"/>
            </a:p>
          </p:txBody>
        </p:sp>
      </p:grpSp>
      <p:grpSp>
        <p:nvGrpSpPr>
          <p:cNvPr id="51" name="Group 40"/>
          <p:cNvGrpSpPr>
            <a:grpSpLocks/>
          </p:cNvGrpSpPr>
          <p:nvPr/>
        </p:nvGrpSpPr>
        <p:grpSpPr bwMode="auto">
          <a:xfrm>
            <a:off x="3766783" y="2716971"/>
            <a:ext cx="1603148" cy="1155878"/>
            <a:chOff x="816" y="1821"/>
            <a:chExt cx="1440" cy="1011"/>
          </a:xfrm>
        </p:grpSpPr>
        <p:sp>
          <p:nvSpPr>
            <p:cNvPr id="52" name="Line 41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3" name="AutoShape 42"/>
            <p:cNvSpPr>
              <a:spLocks noChangeArrowheads="1"/>
            </p:cNvSpPr>
            <p:nvPr/>
          </p:nvSpPr>
          <p:spPr bwMode="auto">
            <a:xfrm>
              <a:off x="816" y="1821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500" dirty="0">
                  <a:solidFill>
                    <a:schemeClr val="bg2">
                      <a:lumMod val="25000"/>
                    </a:schemeClr>
                  </a:solidFill>
                  <a:latin typeface="Tahoma" panose="020B0604030504040204" pitchFamily="34" charset="0"/>
                </a:rPr>
                <a:t>Intra-cluster distances are minimized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8" y="5678252"/>
            <a:ext cx="3617103" cy="273844"/>
          </a:xfrm>
        </p:spPr>
        <p:txBody>
          <a:bodyPr/>
          <a:lstStyle/>
          <a:p>
            <a:r>
              <a:rPr lang="en-US" sz="1350"/>
              <a:t>KK - Computer Science </a:t>
            </a:r>
          </a:p>
        </p:txBody>
      </p:sp>
    </p:spTree>
    <p:extLst>
      <p:ext uri="{BB962C8B-B14F-4D97-AF65-F5344CB8AC3E}">
        <p14:creationId xmlns:p14="http://schemas.microsoft.com/office/powerpoint/2010/main" val="330439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Data adalah kumpulan hasil pengukuran atau pengamatan yang memperhatikan suatu gejala tertentu dari variabel yang diamati </a:t>
            </a:r>
          </a:p>
          <a:p>
            <a:r>
              <a:rPr lang="en-US"/>
              <a:t>Untuk mengumpulkan data dapat dilakukan percobaan, dimana percobaan ini adalah tiap proses yang menghasilkan data mentah.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4000">
                <a:latin typeface="Arial Black" panose="020B0A04020102020204" pitchFamily="34" charset="0"/>
                <a:cs typeface="Arabic Typesetting" pitchFamily="66" charset="-78"/>
              </a:rPr>
            </a:br>
            <a:r>
              <a:rPr lang="en-US" sz="4000">
                <a:latin typeface="Arial Black" panose="020B0A04020102020204" pitchFamily="34" charset="0"/>
                <a:cs typeface="Arabic Typesetting" pitchFamily="66" charset="-78"/>
              </a:rPr>
              <a:t>K-MEANS </a:t>
            </a:r>
            <a:r>
              <a:rPr lang="en-US" sz="3600" b="1">
                <a:latin typeface="Arial Black" panose="020B0A04020102020204" pitchFamily="34" charset="0"/>
                <a:cs typeface="Arabic Typesetting" pitchFamily="66" charset="-78"/>
              </a:rPr>
              <a:t>(</a:t>
            </a: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CONTOH)</a:t>
            </a:r>
            <a:endParaRPr lang="en-US" sz="3600" b="1" dirty="0">
              <a:latin typeface="Arial Black" panose="020B0A04020102020204" pitchFamily="34" charset="0"/>
              <a:cs typeface="Arabic Typesetting" pitchFamily="66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CDE844-E679-4F17-887B-203DFEEEB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unsupervised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9532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F5BD-5F31-49E9-851A-93735CD0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K-means</a:t>
            </a:r>
            <a:endParaRPr lang="en-ID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Belajar dengan mengelompokkan data </a:t>
            </a:r>
          </a:p>
          <a:p>
            <a:pPr marL="0" indent="0" algn="ctr">
              <a:buNone/>
            </a:pPr>
            <a:r>
              <a:rPr lang="en-US"/>
              <a:t>menjadi sejumlah </a:t>
            </a:r>
            <a:r>
              <a:rPr lang="en-US" b="1" i="1"/>
              <a:t>k</a:t>
            </a:r>
            <a:r>
              <a:rPr lang="en-US"/>
              <a:t>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90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err="1"/>
              <a:t>Menentukan</a:t>
            </a:r>
            <a:r>
              <a:rPr lang="en-US"/>
              <a:t> </a:t>
            </a:r>
            <a:r>
              <a:rPr lang="en-US" b="1" i="1"/>
              <a:t>k</a:t>
            </a:r>
            <a:r>
              <a:rPr lang="en-US"/>
              <a:t> </a:t>
            </a:r>
            <a:r>
              <a:rPr lang="en-US" dirty="0"/>
              <a:t>(</a:t>
            </a:r>
            <a:r>
              <a:rPr lang="en-US" err="1"/>
              <a:t>jumlah</a:t>
            </a:r>
            <a:r>
              <a:rPr lang="en-US"/>
              <a:t> cluster)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Menentukan </a:t>
            </a:r>
            <a:r>
              <a:rPr lang="en-US" b="1" i="1"/>
              <a:t>nilai centroid </a:t>
            </a:r>
            <a:r>
              <a:rPr lang="en-US"/>
              <a:t>(centroid awal random atau ditentukan manual)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Menghitung </a:t>
            </a:r>
            <a:r>
              <a:rPr lang="en-US" b="1" i="1"/>
              <a:t>kuadrat jarak Euclidean antara </a:t>
            </a:r>
            <a:r>
              <a:rPr lang="en-US" i="1"/>
              <a:t>data uji dan centroid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Mengelompokkan </a:t>
            </a:r>
            <a:r>
              <a:rPr lang="en-US" b="1"/>
              <a:t>data </a:t>
            </a:r>
            <a:r>
              <a:rPr lang="en-US"/>
              <a:t>(berdasarkan nilai minimum jarak setiap data terhadap cluster)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Menghitung </a:t>
            </a:r>
            <a:r>
              <a:rPr lang="en-US" b="1"/>
              <a:t>mean</a:t>
            </a:r>
            <a:r>
              <a:rPr lang="en-US"/>
              <a:t> dari setiap cluster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Kembali ke tahap 2 (jika belum ada pembanding atau pola belum sama)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39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err="1"/>
              <a:t>dari</a:t>
            </a:r>
            <a:r>
              <a:rPr lang="en-US"/>
              <a:t> survei tentang </a:t>
            </a:r>
            <a:r>
              <a:rPr lang="sv-SE" dirty="0"/>
              <a:t>klasifikasi </a:t>
            </a:r>
            <a:r>
              <a:rPr lang="sv-SE"/>
              <a:t>kualitas </a:t>
            </a:r>
            <a:r>
              <a:rPr lang="sv-SE" b="1"/>
              <a:t>kertas tissue</a:t>
            </a:r>
            <a:r>
              <a:rPr lang="sv-SE"/>
              <a:t> apakah </a:t>
            </a:r>
            <a:r>
              <a:rPr lang="sv-SE" i="1"/>
              <a:t>bagus</a:t>
            </a:r>
            <a:r>
              <a:rPr lang="sv-SE"/>
              <a:t> atau </a:t>
            </a:r>
            <a:r>
              <a:rPr lang="sv-SE" i="1"/>
              <a:t>tidak</a:t>
            </a:r>
            <a:r>
              <a:rPr lang="sv-SE"/>
              <a:t>. Data </a:t>
            </a:r>
            <a:r>
              <a:rPr lang="en-US"/>
              <a:t>masukan yang digunakan memiliki </a:t>
            </a:r>
            <a:r>
              <a:rPr lang="en-US" err="1"/>
              <a:t>dua</a:t>
            </a:r>
            <a:r>
              <a:rPr lang="en-US"/>
              <a:t> atribut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i="1" dirty="0" err="1"/>
              <a:t>daya</a:t>
            </a:r>
            <a:r>
              <a:rPr lang="en-US" b="1" i="1" dirty="0"/>
              <a:t> </a:t>
            </a:r>
            <a:r>
              <a:rPr lang="en-US" b="1" i="1" dirty="0" err="1"/>
              <a:t>tahan</a:t>
            </a:r>
            <a:r>
              <a:rPr lang="en-US" b="1" i="1" dirty="0"/>
              <a:t> </a:t>
            </a:r>
            <a:r>
              <a:rPr lang="en-US" b="1" i="1" dirty="0" err="1"/>
              <a:t>terhadap</a:t>
            </a:r>
            <a:r>
              <a:rPr lang="en-US" b="1" i="1" dirty="0"/>
              <a:t> </a:t>
            </a:r>
            <a:r>
              <a:rPr lang="en-US" b="1" i="1" dirty="0" err="1"/>
              <a:t>asam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err="1"/>
              <a:t>kekuatan</a:t>
            </a:r>
            <a:r>
              <a:rPr lang="en-US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/>
          </a:p>
          <a:p>
            <a:pPr marL="0" indent="0">
              <a:lnSpc>
                <a:spcPct val="150000"/>
              </a:lnSpc>
              <a:buNone/>
            </a:pPr>
            <a:r>
              <a:rPr lang="en-US"/>
              <a:t>Maka, bagaimanakah pengelompokkan data tersebut?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36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Penentuan centroid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Menentukan jumlah cluster </a:t>
            </a:r>
            <a:r>
              <a:rPr lang="en-US">
                <a:sym typeface="Wingdings" panose="05000000000000000000" pitchFamily="2" charset="2"/>
              </a:rPr>
              <a:t></a:t>
            </a:r>
            <a:r>
              <a:rPr lang="en-US"/>
              <a:t> </a:t>
            </a:r>
            <a:r>
              <a:rPr lang="en-US" b="1" i="1"/>
              <a:t>k = 2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Menentukan </a:t>
            </a:r>
            <a:r>
              <a:rPr lang="en-US" b="1"/>
              <a:t>nilai awal centroid 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/>
              <a:t>Cluster 1 : (8,4)</a:t>
            </a:r>
            <a:r>
              <a:rPr lang="en-US"/>
              <a:t> </a:t>
            </a:r>
            <a:r>
              <a:rPr lang="en-US">
                <a:sym typeface="Wingdings" panose="05000000000000000000" pitchFamily="2" charset="2"/>
              </a:rPr>
              <a:t> data 1</a:t>
            </a:r>
            <a:endParaRPr lang="en-US"/>
          </a:p>
          <a:p>
            <a:pPr marL="0" indent="0">
              <a:buNone/>
            </a:pPr>
            <a:r>
              <a:rPr lang="en-US" b="1"/>
              <a:t>Cluster 2 : (4,5) </a:t>
            </a:r>
            <a:r>
              <a:rPr lang="en-US" b="1">
                <a:sym typeface="Wingdings" panose="05000000000000000000" pitchFamily="2" charset="2"/>
              </a:rPr>
              <a:t> </a:t>
            </a:r>
            <a:r>
              <a:rPr lang="en-US">
                <a:sym typeface="Wingdings" panose="05000000000000000000" pitchFamily="2" charset="2"/>
              </a:rPr>
              <a:t>data 2</a:t>
            </a: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5257800" y="2902903"/>
          <a:ext cx="350520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1</a:t>
                      </a:r>
                    </a:p>
                    <a:p>
                      <a:pPr algn="ctr"/>
                      <a:r>
                        <a:rPr lang="en-US" sz="2000" b="1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2</a:t>
                      </a:r>
                    </a:p>
                    <a:p>
                      <a:pPr algn="ctr"/>
                      <a:r>
                        <a:rPr lang="en-US" sz="2000" b="1"/>
                        <a:t>Kekuatan</a:t>
                      </a:r>
                    </a:p>
                    <a:p>
                      <a:pPr algn="ctr"/>
                      <a:r>
                        <a:rPr lang="en-US" sz="2000" b="1"/>
                        <a:t>(kg/m</a:t>
                      </a:r>
                      <a:r>
                        <a:rPr lang="en-US" sz="2000" b="1" baseline="30000"/>
                        <a:t>2</a:t>
                      </a:r>
                      <a:r>
                        <a:rPr lang="en-US" sz="2000" b="1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7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7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5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6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799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Hitung jarak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3. Menghitung </a:t>
            </a:r>
            <a:r>
              <a:rPr lang="en-US" b="1" i="1"/>
              <a:t>kuadrat jarak Euclidean antara </a:t>
            </a:r>
            <a:r>
              <a:rPr lang="en-US" i="1"/>
              <a:t>data uji dan pusat cluster 1 (8,4)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609600" y="2971800"/>
          <a:ext cx="350520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1</a:t>
                      </a:r>
                    </a:p>
                    <a:p>
                      <a:pPr algn="ctr"/>
                      <a:r>
                        <a:rPr lang="en-US" sz="2000" b="1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2</a:t>
                      </a:r>
                    </a:p>
                    <a:p>
                      <a:pPr algn="ctr"/>
                      <a:r>
                        <a:rPr lang="en-US" sz="2000" b="1"/>
                        <a:t>Kekuatan</a:t>
                      </a:r>
                    </a:p>
                    <a:p>
                      <a:pPr algn="ctr"/>
                      <a:r>
                        <a:rPr lang="en-US" sz="2000" b="1"/>
                        <a:t>(kg/m</a:t>
                      </a:r>
                      <a:r>
                        <a:rPr lang="en-US" sz="2000" b="1" baseline="30000"/>
                        <a:t>2</a:t>
                      </a:r>
                      <a:r>
                        <a:rPr lang="en-US" sz="2000" b="1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7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7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5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6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34706" y="2819400"/>
                <a:ext cx="4209294" cy="3568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e>
                      </m:ra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/>
              </a:p>
              <a:p>
                <a:endParaRPr lang="en-US" b="1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706" y="2819400"/>
                <a:ext cx="4209294" cy="35680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8180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Hitung jarak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3. Menghitung </a:t>
            </a:r>
            <a:r>
              <a:rPr lang="en-US" b="1" i="1"/>
              <a:t>kuadrat jarak Euclidean antara </a:t>
            </a:r>
            <a:r>
              <a:rPr lang="en-US" i="1"/>
              <a:t>data uji dan pusat cluster 2 (4,5)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609600" y="2971800"/>
          <a:ext cx="350520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1</a:t>
                      </a:r>
                    </a:p>
                    <a:p>
                      <a:pPr algn="ctr"/>
                      <a:r>
                        <a:rPr lang="en-US" sz="2000" b="1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2</a:t>
                      </a:r>
                    </a:p>
                    <a:p>
                      <a:pPr algn="ctr"/>
                      <a:r>
                        <a:rPr lang="en-US" sz="2000" b="1"/>
                        <a:t>Kekuatan</a:t>
                      </a:r>
                    </a:p>
                    <a:p>
                      <a:pPr algn="ctr"/>
                      <a:r>
                        <a:rPr lang="en-US" sz="2000" b="1"/>
                        <a:t>(kg/m</a:t>
                      </a:r>
                      <a:r>
                        <a:rPr lang="en-US" sz="2000" b="1" baseline="30000"/>
                        <a:t>2</a:t>
                      </a:r>
                      <a:r>
                        <a:rPr lang="en-US" sz="2000" b="1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7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7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5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6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15760" y="2506098"/>
                <a:ext cx="4209294" cy="415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/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/>
              </a:p>
              <a:p>
                <a:endParaRPr lang="en-US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760" y="2506098"/>
                <a:ext cx="4209294" cy="4154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1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Kuadrat jarak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3. Menghitung </a:t>
            </a:r>
            <a:r>
              <a:rPr lang="en-US" b="1" i="1"/>
              <a:t>kuadrat jarak Euclidean antara </a:t>
            </a:r>
            <a:r>
              <a:rPr lang="en-US" i="1"/>
              <a:t>data uji dan pusat cluster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BB941D8-FF08-4EE7-8C8C-3107AFBD722B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685800" y="2971800"/>
              <a:ext cx="3505200" cy="28355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1680797470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863881254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1784449214"/>
                        </a:ext>
                      </a:extLst>
                    </a:gridCol>
                  </a:tblGrid>
                  <a:tr h="302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baseline="0"/>
                            <a:t>C</a:t>
                          </a:r>
                          <a:r>
                            <a:rPr lang="en-US" sz="2000" b="1" baseline="-25000"/>
                            <a:t>1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/>
                            <a:t>C</a:t>
                          </a:r>
                          <a:r>
                            <a:rPr lang="en-US" sz="2000" b="1" baseline="-25000"/>
                            <a:t>2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9282830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1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248898248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097486301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401743832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2866737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78061404"/>
                  </p:ext>
                </p:extLst>
              </p:nvPr>
            </p:nvGraphicFramePr>
            <p:xfrm>
              <a:off x="685800" y="2971800"/>
              <a:ext cx="3505200" cy="28355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val="1680797470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xmlns="" val="863881254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xmlns="" val="1784449214"/>
                        </a:ext>
                      </a:extLst>
                    </a:gridCol>
                  </a:tblGrid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baseline="0" smtClean="0"/>
                            <a:t>C</a:t>
                          </a:r>
                          <a:r>
                            <a:rPr lang="en-US" sz="2000" b="1" baseline="-25000" smtClean="0"/>
                            <a:t>1</a:t>
                          </a:r>
                          <a:endParaRPr lang="en-US" sz="2000" b="1" baseline="-25000" smtClean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C</a:t>
                          </a:r>
                          <a:r>
                            <a:rPr lang="en-US" sz="2000" b="1" baseline="-25000" smtClean="0"/>
                            <a:t>2</a:t>
                          </a:r>
                          <a:endParaRPr lang="en-US" sz="2000" b="1" baseline="-25000" smtClean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89282830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42437" t="-100000" r="-840" b="-5147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48898248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202985" r="-91255" b="-422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2097486301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302985" r="-91255" b="-322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4017438325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402985" r="-91255" b="-222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42437" t="-402985" r="-840" b="-2223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28667375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495588" r="-91255" b="-119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42437" t="-495588" r="-840" b="-119118"/>
                          </a:stretch>
                        </a:blipFill>
                      </a:tcPr>
                    </a:tc>
                  </a:tr>
                  <a:tr h="4155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595588" r="-91255" b="-19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5410200" y="2895600"/>
          <a:ext cx="3505200" cy="2613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/>
                        <a:t>C</a:t>
                      </a:r>
                      <a:r>
                        <a:rPr lang="en-US" sz="2000" b="1" baseline="-25000"/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/>
                        <a:t>5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/>
                        <a:t>6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5800" y="4038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2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Penentuan anggota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4. Mengelompokkan data (berdasarkan nilai minimum jarak setiap data terhadap cluster)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6400799" y="3036570"/>
          <a:ext cx="2286001" cy="2613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435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778565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/>
                        <a:t>C</a:t>
                      </a:r>
                      <a:r>
                        <a:rPr lang="en-US" sz="2000" b="1" baseline="-25000"/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609600" y="2948940"/>
          <a:ext cx="4419602" cy="2918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277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07657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906585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  <a:gridCol w="906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/>
                        <a:t>C</a:t>
                      </a:r>
                      <a:r>
                        <a:rPr lang="en-US" sz="2000" b="1" baseline="-25000"/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/>
                        <a:t>Min (</a:t>
                      </a:r>
                      <a:r>
                        <a:rPr lang="en-US" sz="2000" b="1" baseline="0"/>
                        <a:t>C</a:t>
                      </a:r>
                      <a:r>
                        <a:rPr lang="en-US" sz="2000" b="1" baseline="-25000"/>
                        <a:t>1</a:t>
                      </a:r>
                      <a:r>
                        <a:rPr lang="en-US" sz="2000" b="1"/>
                        <a:t>,</a:t>
                      </a:r>
                      <a:r>
                        <a:rPr lang="en-US" sz="2000" b="1" baseline="0"/>
                        <a:t>C</a:t>
                      </a:r>
                      <a:r>
                        <a:rPr lang="en-US" sz="2000" b="1" baseline="-25000"/>
                        <a:t>2</a:t>
                      </a:r>
                      <a:r>
                        <a:rPr lang="en-US" sz="2000" b="1"/>
                        <a:t>)</a:t>
                      </a:r>
                      <a:endParaRPr lang="en-US" sz="2000" b="1" baseline="-2500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/>
                        <a:t>Cluster</a:t>
                      </a:r>
                      <a:endParaRPr lang="en-US" sz="2000" b="1" baseline="-2500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/>
                        <a:t>C</a:t>
                      </a:r>
                      <a:r>
                        <a:rPr lang="en-US" sz="2000" b="1" baseline="-25000"/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/>
                        <a:t>C</a:t>
                      </a:r>
                      <a:r>
                        <a:rPr lang="en-US" sz="2000" b="1" baseline="-25000"/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/>
                        <a:t>5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/>
                        <a:t>6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334000" y="4343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4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Hitung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5. Menghitung </a:t>
            </a:r>
            <a:r>
              <a:rPr lang="en-US" b="1"/>
              <a:t>Mean</a:t>
            </a:r>
            <a:r>
              <a:rPr lang="en-US"/>
              <a:t> dari setiap cluster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609600" y="2902903"/>
          <a:ext cx="40386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1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1</a:t>
                      </a:r>
                    </a:p>
                    <a:p>
                      <a:pPr algn="ctr"/>
                      <a:r>
                        <a:rPr lang="en-US" sz="2000" b="1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2</a:t>
                      </a:r>
                    </a:p>
                    <a:p>
                      <a:pPr algn="ctr"/>
                      <a:r>
                        <a:rPr lang="en-US" sz="2000" b="1"/>
                        <a:t>Kekuatan</a:t>
                      </a:r>
                    </a:p>
                    <a:p>
                      <a:pPr algn="ctr"/>
                      <a:r>
                        <a:rPr lang="en-US" sz="2000" b="1"/>
                        <a:t>(kg/m</a:t>
                      </a:r>
                      <a:r>
                        <a:rPr lang="en-US" sz="2000" b="1" baseline="30000"/>
                        <a:t>2</a:t>
                      </a:r>
                      <a:r>
                        <a:rPr lang="en-US" sz="2000" b="1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/>
        </p:nvGraphicFramePr>
        <p:xfrm>
          <a:off x="4876800" y="2895600"/>
          <a:ext cx="4038600" cy="284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1</a:t>
                      </a:r>
                    </a:p>
                    <a:p>
                      <a:pPr algn="ctr"/>
                      <a:r>
                        <a:rPr lang="en-US" sz="2000" b="1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2</a:t>
                      </a:r>
                    </a:p>
                    <a:p>
                      <a:pPr algn="ctr"/>
                      <a:r>
                        <a:rPr lang="en-US" sz="2000" b="1"/>
                        <a:t>Kekuatan</a:t>
                      </a:r>
                    </a:p>
                    <a:p>
                      <a:pPr algn="ctr"/>
                      <a:r>
                        <a:rPr lang="en-US" sz="2000" b="1"/>
                        <a:t>(kg/m</a:t>
                      </a:r>
                      <a:r>
                        <a:rPr lang="en-US" sz="2000" b="1" baseline="30000"/>
                        <a:t>2</a:t>
                      </a:r>
                      <a:r>
                        <a:rPr lang="en-US" sz="2000" b="1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2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3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solidFill>
                            <a:schemeClr val="tx1"/>
                          </a:solidFill>
                        </a:rPr>
                        <a:t>4.75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29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Uncertainty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sz="1600" dirty="0"/>
              <a:t>
</a:t>
            </a:r>
          </a:p>
        </p:txBody>
      </p:sp>
      <p:sp>
        <p:nvSpPr>
          <p:cNvPr id="2" name="Rectangle 1"/>
          <p:cNvSpPr/>
          <p:nvPr/>
        </p:nvSpPr>
        <p:spPr>
          <a:xfrm>
            <a:off x="824221" y="1950120"/>
            <a:ext cx="75425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Ruang sampel adalah himpunan semua hasil yang mungkin dari suatu percobaan statistika dan dinyatakan dalam lambang 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Unsur/anggota ruang sampel/titik sampel adalah tiap hasil dalam ruang sampel.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Kejadian adalah himpunan bagian ruang sampel. Peluang dari suatu kejadian A biasa dilambangkan dengan P(A). Untuk menghitung P(A) dapat menggunakan berikut</a:t>
            </a:r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2987824" y="4085830"/>
                <a:ext cx="2448272" cy="704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ID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ID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824" y="4085830"/>
                <a:ext cx="2448272" cy="704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22959" y="5050149"/>
            <a:ext cx="6588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n(A) = banyaknya titik sampel dalam kejadian A</a:t>
            </a:r>
            <a:endParaRPr lang="en-ID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n(T) = banyaknya titik sampel dalam ruang sampel</a:t>
            </a:r>
            <a:endParaRPr lang="en-ID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centroid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6. Kembali ke </a:t>
            </a:r>
            <a:r>
              <a:rPr lang="en-US" b="1"/>
              <a:t>Tahap 2</a:t>
            </a:r>
            <a:r>
              <a:rPr lang="en-US"/>
              <a:t> (Penentuan Centroid)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413719"/>
              </p:ext>
            </p:extLst>
          </p:nvPr>
        </p:nvGraphicFramePr>
        <p:xfrm>
          <a:off x="609600" y="2356183"/>
          <a:ext cx="40386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1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1</a:t>
                      </a:r>
                    </a:p>
                    <a:p>
                      <a:pPr algn="ctr"/>
                      <a:r>
                        <a:rPr lang="en-US" sz="2000" b="1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2</a:t>
                      </a:r>
                    </a:p>
                    <a:p>
                      <a:pPr algn="ctr"/>
                      <a:r>
                        <a:rPr lang="en-US" sz="2000" b="1"/>
                        <a:t>Kekuatan</a:t>
                      </a:r>
                    </a:p>
                    <a:p>
                      <a:pPr algn="ctr"/>
                      <a:r>
                        <a:rPr lang="en-US" sz="2000" b="1"/>
                        <a:t>(kg/m</a:t>
                      </a:r>
                      <a:r>
                        <a:rPr lang="en-US" sz="2000" b="1" baseline="30000"/>
                        <a:t>2</a:t>
                      </a:r>
                      <a:r>
                        <a:rPr lang="en-US" sz="2000" b="1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437445"/>
              </p:ext>
            </p:extLst>
          </p:nvPr>
        </p:nvGraphicFramePr>
        <p:xfrm>
          <a:off x="4876800" y="2348880"/>
          <a:ext cx="4038600" cy="284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C</a:t>
                      </a:r>
                      <a:r>
                        <a:rPr lang="en-US" sz="2000" b="1" baseline="-25000"/>
                        <a:t>2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1</a:t>
                      </a:r>
                    </a:p>
                    <a:p>
                      <a:pPr algn="ctr"/>
                      <a:r>
                        <a:rPr lang="en-US" sz="2000" b="1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X</a:t>
                      </a:r>
                      <a:r>
                        <a:rPr lang="en-US" sz="2000" b="1" baseline="-25000"/>
                        <a:t>2</a:t>
                      </a:r>
                    </a:p>
                    <a:p>
                      <a:pPr algn="ctr"/>
                      <a:r>
                        <a:rPr lang="en-US" sz="2000" b="1"/>
                        <a:t>Kekuatan</a:t>
                      </a:r>
                    </a:p>
                    <a:p>
                      <a:pPr algn="ctr"/>
                      <a:r>
                        <a:rPr lang="en-US" sz="2000" b="1"/>
                        <a:t>(kg/m</a:t>
                      </a:r>
                      <a:r>
                        <a:rPr lang="en-US" sz="2000" b="1" baseline="30000"/>
                        <a:t>2</a:t>
                      </a:r>
                      <a:r>
                        <a:rPr lang="en-US" sz="2000" b="1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2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3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solidFill>
                            <a:schemeClr val="tx1"/>
                          </a:solidFill>
                        </a:rPr>
                        <a:t>4.75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474844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/>
              <a:t>Centroid C</a:t>
            </a:r>
            <a:r>
              <a:rPr lang="en-US" sz="2400" b="1" baseline="-25000"/>
              <a:t>1</a:t>
            </a:r>
            <a:r>
              <a:rPr lang="en-US" sz="2400" b="1"/>
              <a:t> : (7.5 , 5.5)</a:t>
            </a:r>
            <a:endParaRPr lang="en-US" sz="2400"/>
          </a:p>
          <a:p>
            <a:r>
              <a:rPr lang="en-US" sz="2400">
                <a:sym typeface="Wingdings" panose="05000000000000000000" pitchFamily="2" charset="2"/>
              </a:rPr>
              <a:t>dari mean cluster 1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5484274" y="5348610"/>
            <a:ext cx="3299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/>
              <a:t>Centroid C</a:t>
            </a:r>
            <a:r>
              <a:rPr lang="en-US" sz="2400" b="1" baseline="-25000"/>
              <a:t>2</a:t>
            </a:r>
            <a:r>
              <a:rPr lang="en-US" sz="2400" b="1"/>
              <a:t> : (4.75 , 5.5)</a:t>
            </a:r>
          </a:p>
          <a:p>
            <a:r>
              <a:rPr lang="en-US" sz="2400">
                <a:sym typeface="Wingdings" panose="05000000000000000000" pitchFamily="2" charset="2"/>
              </a:rPr>
              <a:t>dari mean cluster 2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38280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Ulangi 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Lanjutkan proses :</a:t>
            </a:r>
            <a:endParaRPr lang="en-US" dirty="0"/>
          </a:p>
          <a:p>
            <a:pPr marL="0" indent="0">
              <a:buNone/>
            </a:pPr>
            <a:r>
              <a:rPr lang="en-US"/>
              <a:t>3. Menghitung </a:t>
            </a:r>
            <a:r>
              <a:rPr lang="en-US" b="1" i="1"/>
              <a:t>kuadrat jarak Euclidean antara </a:t>
            </a:r>
            <a:r>
              <a:rPr lang="en-US" i="1"/>
              <a:t>data uji dan centroid baru</a:t>
            </a:r>
            <a:endParaRPr lang="en-US" dirty="0"/>
          </a:p>
          <a:p>
            <a:pPr marL="0" indent="0">
              <a:buNone/>
            </a:pPr>
            <a:r>
              <a:rPr lang="en-US"/>
              <a:t>4. Mengelompokkan </a:t>
            </a:r>
            <a:r>
              <a:rPr lang="en-US" b="1"/>
              <a:t>data </a:t>
            </a:r>
            <a:r>
              <a:rPr lang="en-US"/>
              <a:t>(berdasarkan nilai minimum jarak setiap data terhadap cluster)</a:t>
            </a:r>
            <a:endParaRPr lang="en-US" b="1"/>
          </a:p>
          <a:p>
            <a:pPr marL="0" indent="0">
              <a:buNone/>
            </a:pPr>
            <a:r>
              <a:rPr lang="en-US"/>
              <a:t>5. Menghitung </a:t>
            </a:r>
            <a:r>
              <a:rPr lang="en-US" b="1"/>
              <a:t>mean</a:t>
            </a:r>
            <a:r>
              <a:rPr lang="en-US"/>
              <a:t> dari setiap cluster</a:t>
            </a:r>
          </a:p>
          <a:p>
            <a:pPr marL="0" indent="0">
              <a:buNone/>
            </a:pPr>
            <a:r>
              <a:rPr lang="en-US"/>
              <a:t>6. Kembali ke tahap 2 (jika belum ada pembanding atau pola belum sama)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12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A31D-0BAC-44AC-82B5-FD3B9368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TUGAS KELOMPOK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C1B7B-D454-47B4-99E7-FE108B450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Buat makalah tentang Supervised, Unsupervised, Semi-supervised, dan Reinforcement Learning dengan struktur berikut:</a:t>
            </a:r>
          </a:p>
          <a:p>
            <a:pPr>
              <a:buFontTx/>
              <a:buChar char="-"/>
            </a:pPr>
            <a:r>
              <a:rPr lang="en-US"/>
              <a:t>Pengertian</a:t>
            </a:r>
          </a:p>
          <a:p>
            <a:pPr>
              <a:buFontTx/>
              <a:buChar char="-"/>
            </a:pPr>
            <a:r>
              <a:rPr lang="en-US"/>
              <a:t>Sejarah</a:t>
            </a:r>
          </a:p>
          <a:p>
            <a:pPr>
              <a:buFontTx/>
              <a:buChar char="-"/>
            </a:pPr>
            <a:r>
              <a:rPr lang="en-US"/>
              <a:t>Penjelasan (contoh 1 algoritma)</a:t>
            </a:r>
          </a:p>
          <a:p>
            <a:pPr marL="0" indent="0">
              <a:buNone/>
            </a:pPr>
            <a:r>
              <a:rPr lang="en-US"/>
              <a:t>    (logika algoritma,, contoh perhitungan)</a:t>
            </a:r>
          </a:p>
        </p:txBody>
      </p:sp>
    </p:spTree>
    <p:extLst>
      <p:ext uri="{BB962C8B-B14F-4D97-AF65-F5344CB8AC3E}">
        <p14:creationId xmlns:p14="http://schemas.microsoft.com/office/powerpoint/2010/main" val="29953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Contoh kasus (data diskrit)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29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 dirty="0"/>
                  <a:t>
</a:t>
                </a:r>
                <a:endParaRPr lang="en-US" sz="2000" dirty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80000"/>
                  </a:lnSpc>
                  <a:buNone/>
                </a:pPr>
                <a:r>
                  <a:rPr lang="en-US" sz="1800"/>
                  <a:t>
</a:t>
                </a:r>
              </a:p>
              <a:p>
                <a:pPr>
                  <a:lnSpc>
                    <a:spcPct val="80000"/>
                  </a:lnSpc>
                  <a:buNone/>
                </a:pPr>
                <a:endParaRPr lang="en-US" sz="1800"/>
              </a:p>
              <a:p>
                <a:pPr>
                  <a:lnSpc>
                    <a:spcPct val="150000"/>
                  </a:lnSpc>
                  <a:buNone/>
                </a:pPr>
                <a:r>
                  <a:rPr lang="en-US" sz="180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jika sebuah koin dilantunkan, maka ruang sampel, T = {Angka, Gambar}, n(T) = 2. Jika ingin diketahui peluang kejadian munculnya angka, maka dapat dilihat pada T, n(Angka) = 1.  Maka P(Angka)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𝐴𝑛𝑔𝑘𝑎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ID" sz="160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552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8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 result for ruang sampel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2873896" cy="16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20913"/>
            <a:ext cx="4572000" cy="4234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en-ID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kasus (data kontinu)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/>
                  <a:t>Misalnya peluang berat badan orang dewasa, ruang sample (T):{45,45.1,45.2, … ,180}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/>
                  <a:t>Jika berdasarkan pengalaman rata-rata berat orang dewasa adalah 55 kg dengan simpangan baku 0.1. Berapa peluang rata-rata orang dewasa h kurang dari 60.5 kg.</a:t>
                </a:r>
                <a:endParaRPr lang="en-ID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&lt;</m:t>
                        </m:r>
                        <m:f>
                          <m:f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60.5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8" r="-2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21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CB26-302B-4E62-B792-9F80EA2F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Himpunan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F2DD59-04DB-480D-A76B-C6F8C0A6FD95}"/>
              </a:ext>
            </a:extLst>
          </p:cNvPr>
          <p:cNvGrpSpPr/>
          <p:nvPr/>
        </p:nvGrpSpPr>
        <p:grpSpPr>
          <a:xfrm>
            <a:off x="768927" y="2299988"/>
            <a:ext cx="4104409" cy="1871963"/>
            <a:chOff x="2133600" y="2602523"/>
            <a:chExt cx="8651631" cy="349347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E9D1FA8-16E7-4D56-9310-58158CD83DAC}"/>
                </a:ext>
              </a:extLst>
            </p:cNvPr>
            <p:cNvSpPr/>
            <p:nvPr/>
          </p:nvSpPr>
          <p:spPr>
            <a:xfrm>
              <a:off x="2133600" y="2602523"/>
              <a:ext cx="8651631" cy="3493477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>
                <a:noFill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4E0DBE8-36D4-42E0-B6EA-3AA44E660C05}"/>
                </a:ext>
              </a:extLst>
            </p:cNvPr>
            <p:cNvSpPr/>
            <p:nvPr/>
          </p:nvSpPr>
          <p:spPr>
            <a:xfrm>
              <a:off x="4407877" y="3185002"/>
              <a:ext cx="2743200" cy="2321169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91AC6B6-0680-418D-8D76-85F116E59746}"/>
                </a:ext>
              </a:extLst>
            </p:cNvPr>
            <p:cNvSpPr/>
            <p:nvPr/>
          </p:nvSpPr>
          <p:spPr>
            <a:xfrm>
              <a:off x="2883877" y="3071446"/>
              <a:ext cx="2532185" cy="2321169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noFill/>
                </a:rPr>
                <a:t>A</a:t>
              </a:r>
              <a:r>
                <a:rPr lang="en-US" sz="1350" dirty="0">
                  <a:solidFill>
                    <a:schemeClr val="tx1"/>
                  </a:solidFill>
                </a:rPr>
                <a:t>A</a:t>
              </a:r>
              <a:endParaRPr lang="en-US" sz="1350" dirty="0">
                <a:noFill/>
              </a:endParaRPr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0D76E8C9-4AEE-48CD-B9B8-EB1241092A1D}"/>
                </a:ext>
              </a:extLst>
            </p:cNvPr>
            <p:cNvSpPr/>
            <p:nvPr/>
          </p:nvSpPr>
          <p:spPr>
            <a:xfrm>
              <a:off x="8198694" y="3657600"/>
              <a:ext cx="2136797" cy="1848571"/>
            </a:xfrm>
            <a:prstGeom prst="hex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2C92D73-802F-4F0B-814C-D89D7CD88764}"/>
                </a:ext>
              </a:extLst>
            </p:cNvPr>
            <p:cNvSpPr txBox="1"/>
            <p:nvPr/>
          </p:nvSpPr>
          <p:spPr>
            <a:xfrm>
              <a:off x="2382982" y="3071446"/>
              <a:ext cx="665017" cy="560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708D9-3257-48A4-A3A8-288C0E376F7F}"/>
                  </a:ext>
                </a:extLst>
              </p:cNvPr>
              <p:cNvSpPr txBox="1"/>
              <p:nvPr/>
            </p:nvSpPr>
            <p:spPr>
              <a:xfrm>
                <a:off x="5220072" y="2299989"/>
                <a:ext cx="347881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Keterangan:</a:t>
                </a:r>
              </a:p>
              <a:p>
                <a:r>
                  <a:rPr lang="en-US" sz="2000" dirty="0"/>
                  <a:t>T = </a:t>
                </a:r>
                <a:r>
                  <a:rPr lang="en-US" sz="2000" dirty="0" err="1"/>
                  <a:t>ruang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sampel</a:t>
                </a:r>
                <a:endParaRPr lang="en-US" sz="2000" dirty="0"/>
              </a:p>
              <a:p>
                <a:r>
                  <a:rPr lang="en-US" sz="2000" dirty="0"/>
                  <a:t>A, B, C = </a:t>
                </a:r>
                <a:r>
                  <a:rPr lang="en-US" sz="2000" dirty="0" err="1"/>
                  <a:t>kejadian</a:t>
                </a:r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dan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A dan C </a:t>
                </a:r>
                <a:r>
                  <a:rPr lang="en-US" sz="2000" dirty="0" err="1"/>
                  <a:t>adalah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kejadian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saling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lepas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karena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708D9-3257-48A4-A3A8-288C0E376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99989"/>
                <a:ext cx="3478816" cy="1938992"/>
              </a:xfrm>
              <a:prstGeom prst="rect">
                <a:avLst/>
              </a:prstGeom>
              <a:blipFill>
                <a:blip r:embed="rId2"/>
                <a:stretch>
                  <a:fillRect l="-1751" t="-1572" b="-471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56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05DF-FFFD-4892-9487-C2BD3C6A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66729F-C94F-46CD-BC7E-1E7332CB1B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US" sz="2400" dirty="0" err="1"/>
                  <a:t>Misalkan</a:t>
                </a:r>
                <a:r>
                  <a:rPr lang="en-US" sz="2400" dirty="0"/>
                  <a:t> A1 dan A2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kejadian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saling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lepas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sampel</a:t>
                </a:r>
                <a:r>
                  <a:rPr lang="en-US" sz="2400" dirty="0"/>
                  <a:t> S dan B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kejadian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sebarang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lainnya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S.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kejadian</a:t>
                </a:r>
                <a:r>
                  <a:rPr lang="en-US" sz="2400" dirty="0"/>
                  <a:t> B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err="1"/>
                  <a:t>sebagai</a:t>
                </a:r>
                <a:r>
                  <a:rPr lang="en-US" sz="2400"/>
                  <a:t>:</a:t>
                </a:r>
              </a:p>
              <a:p>
                <a:pPr algn="just"/>
                <a:endParaRPr lang="en-US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∪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66729F-C94F-46CD-BC7E-1E7332CB1B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121" r="-242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70A68AD-DA12-4E29-8373-B46759D84C8A}"/>
              </a:ext>
            </a:extLst>
          </p:cNvPr>
          <p:cNvSpPr/>
          <p:nvPr/>
        </p:nvSpPr>
        <p:spPr>
          <a:xfrm>
            <a:off x="2726448" y="3835361"/>
            <a:ext cx="3501736" cy="15378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2B8315-EE0D-416A-89FB-F744B5C759E6}"/>
              </a:ext>
            </a:extLst>
          </p:cNvPr>
          <p:cNvCxnSpPr>
            <a:stCxn id="4" idx="0"/>
            <a:endCxn id="4" idx="2"/>
          </p:cNvCxnSpPr>
          <p:nvPr/>
        </p:nvCxnSpPr>
        <p:spPr>
          <a:xfrm>
            <a:off x="4477316" y="3835361"/>
            <a:ext cx="0" cy="1537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3CB35F-A2EF-418E-BA64-D4486223EEDB}"/>
                  </a:ext>
                </a:extLst>
              </p:cNvPr>
              <p:cNvSpPr txBox="1"/>
              <p:nvPr/>
            </p:nvSpPr>
            <p:spPr>
              <a:xfrm>
                <a:off x="2696441" y="3858220"/>
                <a:ext cx="452005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3CB35F-A2EF-418E-BA64-D4486223E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441" y="3858220"/>
                <a:ext cx="452005" cy="300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F186C4-B857-4516-97AD-166AEF23F3B8}"/>
                  </a:ext>
                </a:extLst>
              </p:cNvPr>
              <p:cNvSpPr txBox="1"/>
              <p:nvPr/>
            </p:nvSpPr>
            <p:spPr>
              <a:xfrm>
                <a:off x="5709806" y="3764699"/>
                <a:ext cx="452005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F186C4-B857-4516-97AD-166AEF23F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806" y="3764699"/>
                <a:ext cx="452005" cy="3000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C2E2C75F-59EF-48E7-973A-AB654FFE51D5}"/>
              </a:ext>
            </a:extLst>
          </p:cNvPr>
          <p:cNvSpPr/>
          <p:nvPr/>
        </p:nvSpPr>
        <p:spPr>
          <a:xfrm>
            <a:off x="3241967" y="4135219"/>
            <a:ext cx="2561356" cy="83683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6158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C67A-AC29-4C4D-B083-4E23E534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803F38-27F8-4F3C-A282-995C9BF49E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Kejadian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lepas</a:t>
                </a:r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probabilitas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B </a:t>
                </a:r>
                <a:r>
                  <a:rPr lang="en-US" dirty="0" err="1"/>
                  <a:t>menjadi</a:t>
                </a:r>
                <a:r>
                  <a:rPr lang="en-US" dirty="0"/>
                  <a:t>: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/>
                  <a:t>Sedangkan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rumus</a:t>
                </a:r>
                <a:r>
                  <a:rPr lang="en-US" dirty="0"/>
                  <a:t> </a:t>
                </a:r>
                <a:r>
                  <a:rPr lang="en-US" dirty="0" err="1"/>
                  <a:t>probabilitas</a:t>
                </a:r>
                <a:r>
                  <a:rPr lang="en-US" dirty="0"/>
                  <a:t> marginal </a:t>
                </a:r>
                <a:r>
                  <a:rPr lang="en-US" dirty="0" err="1"/>
                  <a:t>kejadian</a:t>
                </a:r>
                <a:r>
                  <a:rPr lang="en-US" dirty="0"/>
                  <a:t> B: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algn="just"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803F38-27F8-4F3C-A282-995C9BF49E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8" r="-201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83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856E5-EB40-4D3B-B9BD-96A9ACB2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74D17A-4BDB-4C35-9637-1AE9EE2B91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probabilitas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bersyarat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|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dirumuskan</a:t>
                </a:r>
                <a:r>
                  <a:rPr lang="en-US" dirty="0"/>
                  <a:t> </a:t>
                </a:r>
                <a:r>
                  <a:rPr lang="en-US" dirty="0" err="1"/>
                  <a:t>seperti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endParaRPr lang="en-US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74D17A-4BDB-4C35-9637-1AE9EE2B91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5457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2432</TotalTime>
  <Words>1569</Words>
  <Application>Microsoft Office PowerPoint</Application>
  <PresentationFormat>On-screen Show (4:3)</PresentationFormat>
  <Paragraphs>581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Cambria Math</vt:lpstr>
      <vt:lpstr>Tahoma</vt:lpstr>
      <vt:lpstr>Retrospect</vt:lpstr>
      <vt:lpstr>NAÏVE BAYES</vt:lpstr>
      <vt:lpstr>INTRO</vt:lpstr>
      <vt:lpstr>Uncertainty</vt:lpstr>
      <vt:lpstr>Contoh kasus (data diskrit)</vt:lpstr>
      <vt:lpstr>Contoh kasus (data kontinu)</vt:lpstr>
      <vt:lpstr>Himpunan</vt:lpstr>
      <vt:lpstr>Bayes</vt:lpstr>
      <vt:lpstr>Bayes</vt:lpstr>
      <vt:lpstr>Bayes</vt:lpstr>
      <vt:lpstr>Contoh bayes</vt:lpstr>
      <vt:lpstr>Jawaban bayes</vt:lpstr>
      <vt:lpstr>Naïve Bayes Classifer</vt:lpstr>
      <vt:lpstr>Contoh kasus penyelesaian Naïve Bayes</vt:lpstr>
      <vt:lpstr>Tabel kontingensi</vt:lpstr>
      <vt:lpstr>Langkah 2</vt:lpstr>
      <vt:lpstr>Langkah 3: </vt:lpstr>
      <vt:lpstr>Unsupervised learning</vt:lpstr>
      <vt:lpstr>PowerPoint Presentation</vt:lpstr>
      <vt:lpstr>Clustering </vt:lpstr>
      <vt:lpstr> K-MEANS (CONTOH)</vt:lpstr>
      <vt:lpstr>K-means</vt:lpstr>
      <vt:lpstr>Algoritma</vt:lpstr>
      <vt:lpstr>Contoh 1</vt:lpstr>
      <vt:lpstr>Penentuan centroid</vt:lpstr>
      <vt:lpstr>Hitung jarak</vt:lpstr>
      <vt:lpstr>Hitung jarak</vt:lpstr>
      <vt:lpstr>Kuadrat jarak</vt:lpstr>
      <vt:lpstr>Penentuan anggota cluster</vt:lpstr>
      <vt:lpstr>Hitung Mean</vt:lpstr>
      <vt:lpstr>Update centroid</vt:lpstr>
      <vt:lpstr>Ulangi proses</vt:lpstr>
      <vt:lpstr>TUGAS KELOMPOK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 (dealing)</dc:title>
  <dc:creator>indi</dc:creator>
  <cp:lastModifiedBy>Kaprodi_If_Unikom</cp:lastModifiedBy>
  <cp:revision>40</cp:revision>
  <dcterms:created xsi:type="dcterms:W3CDTF">2013-11-05T21:13:13Z</dcterms:created>
  <dcterms:modified xsi:type="dcterms:W3CDTF">2019-10-31T02:33:03Z</dcterms:modified>
</cp:coreProperties>
</file>