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9" r:id="rId11"/>
    <p:sldId id="270" r:id="rId12"/>
    <p:sldId id="271" r:id="rId13"/>
    <p:sldId id="265" r:id="rId14"/>
    <p:sldId id="268" r:id="rId15"/>
    <p:sldId id="267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17A9E-D54F-4FCE-8DFE-47056838A253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AC364-2BE4-43AC-B01B-D683A622E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3BA7-CFF6-4B78-8DC0-4975178C868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0BAD-926C-4B46-9B1A-65F9F661E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4.emf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5.e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DISTRIBUSI KONTINU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Bradley Hand ITC" pitchFamily="66" charset="0"/>
              </a:rPr>
              <a:t>DISTRIBUSI NORMAL</a:t>
            </a:r>
            <a:endParaRPr lang="en-US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l-GR" dirty="0" smtClean="0"/>
              <a:t>μ</a:t>
            </a:r>
            <a:r>
              <a:rPr lang="en-US" dirty="0" smtClean="0"/>
              <a:t> = 40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  <a:r>
              <a:rPr lang="en-US" dirty="0" smtClean="0"/>
              <a:t> = 6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: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) 32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) 27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) 32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) 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Jika  X mendapat nilai padanannya diberikan oleh                 , Jadi jika X bernilai             dan                   maka perubah acak Z akan bernilai              </a:t>
            </a:r>
          </a:p>
          <a:p>
            <a:pPr>
              <a:buNone/>
            </a:pPr>
            <a:r>
              <a:rPr lang="nb-NO" dirty="0"/>
              <a:t> </a:t>
            </a:r>
            <a:r>
              <a:rPr lang="nb-NO" dirty="0" smtClean="0"/>
              <a:t>   dan</a:t>
            </a:r>
          </a:p>
          <a:p>
            <a:pPr>
              <a:buNone/>
            </a:pPr>
            <a:r>
              <a:rPr lang="nb-NO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828800" y="2133600"/>
          <a:ext cx="1033656" cy="596900"/>
        </p:xfrm>
        <a:graphic>
          <a:graphicData uri="http://schemas.openxmlformats.org/presentationml/2006/ole">
            <p:oleObj spid="_x0000_s7170" name="Equation" r:id="rId3" imgW="901440" imgH="520560" progId="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6400800" y="2170980"/>
          <a:ext cx="907562" cy="445219"/>
        </p:xfrm>
        <a:graphic>
          <a:graphicData uri="http://schemas.openxmlformats.org/presentationml/2006/ole">
            <p:oleObj spid="_x0000_s7171" name="Equation" r:id="rId4" imgW="672840" imgH="330120" progId="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8153400" y="2209800"/>
          <a:ext cx="990600" cy="459922"/>
        </p:xfrm>
        <a:graphic>
          <a:graphicData uri="http://schemas.openxmlformats.org/presentationml/2006/ole">
            <p:oleObj spid="_x0000_s7172" name="Equation" r:id="rId5" imgW="711000" imgH="330120" progId="">
              <p:embed/>
            </p:oleObj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6705600" y="2666999"/>
          <a:ext cx="1295400" cy="632637"/>
        </p:xfrm>
        <a:graphic>
          <a:graphicData uri="http://schemas.openxmlformats.org/presentationml/2006/ole">
            <p:oleObj spid="_x0000_s7173" name="Equation" r:id="rId6" imgW="1091880" imgH="533160" progId="">
              <p:embed/>
            </p:oleObj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1676400" y="3124200"/>
          <a:ext cx="1427163" cy="644525"/>
        </p:xfrm>
        <a:graphic>
          <a:graphicData uri="http://schemas.openxmlformats.org/presentationml/2006/ole">
            <p:oleObj spid="_x0000_s7174" name="Equation" r:id="rId7" imgW="1180800" imgH="533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839200" cy="96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cs typeface="Arial" pitchFamily="34" charset="0"/>
              </a:rPr>
              <a:t>	</a:t>
            </a:r>
            <a:r>
              <a:rPr lang="en-US" sz="2000" dirty="0" err="1">
                <a:cs typeface="Arial" pitchFamily="34" charset="0"/>
              </a:rPr>
              <a:t>Distribusi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perubah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acak</a:t>
            </a:r>
            <a:r>
              <a:rPr lang="en-US" sz="2000" dirty="0">
                <a:cs typeface="Arial" pitchFamily="34" charset="0"/>
              </a:rPr>
              <a:t> normal </a:t>
            </a:r>
            <a:r>
              <a:rPr lang="en-US" sz="2000" dirty="0" err="1">
                <a:cs typeface="Arial" pitchFamily="34" charset="0"/>
              </a:rPr>
              <a:t>dengan</a:t>
            </a:r>
            <a:r>
              <a:rPr lang="en-US" sz="2000" dirty="0">
                <a:cs typeface="Arial" pitchFamily="34" charset="0"/>
              </a:rPr>
              <a:t> rata-rata </a:t>
            </a:r>
            <a:r>
              <a:rPr lang="en-US" sz="2000" dirty="0" err="1">
                <a:cs typeface="Arial" pitchFamily="34" charset="0"/>
              </a:rPr>
              <a:t>nol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dan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variansi</a:t>
            </a:r>
            <a:r>
              <a:rPr lang="en-US" sz="2000" dirty="0">
                <a:cs typeface="Arial" pitchFamily="34" charset="0"/>
              </a:rPr>
              <a:t> 1 </a:t>
            </a:r>
            <a:r>
              <a:rPr lang="en-US" sz="2000" dirty="0" err="1">
                <a:cs typeface="Arial" pitchFamily="34" charset="0"/>
              </a:rPr>
              <a:t>disebut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distribusi</a:t>
            </a:r>
            <a:r>
              <a:rPr lang="en-US" sz="2000" dirty="0">
                <a:cs typeface="Arial" pitchFamily="34" charset="0"/>
              </a:rPr>
              <a:t> normal </a:t>
            </a:r>
            <a:r>
              <a:rPr lang="en-US" sz="2000" dirty="0" err="1">
                <a:cs typeface="Arial" pitchFamily="34" charset="0"/>
              </a:rPr>
              <a:t>baku</a:t>
            </a:r>
            <a:endParaRPr lang="en-US" sz="2000" dirty="0"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88D97-4DD4-4E54-B921-E5B0222C92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371600"/>
            <a:ext cx="3810000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6325" y="1387475"/>
            <a:ext cx="3800475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11"/>
          <p:cNvGraphicFramePr>
            <a:graphicFrameLocks noChangeAspect="1"/>
          </p:cNvGraphicFramePr>
          <p:nvPr/>
        </p:nvGraphicFramePr>
        <p:xfrm>
          <a:off x="4267200" y="1803400"/>
          <a:ext cx="266700" cy="177800"/>
        </p:xfrm>
        <a:graphic>
          <a:graphicData uri="http://schemas.openxmlformats.org/presentationml/2006/ole">
            <p:oleObj spid="_x0000_s9218" name="Equation" r:id="rId5" imgW="266400" imgH="177480" progId="">
              <p:embed/>
            </p:oleObj>
          </a:graphicData>
        </a:graphic>
      </p:graphicFrame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1371600" y="5486400"/>
            <a:ext cx="708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/>
              <a:t>normal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ditransformasikan</a:t>
            </a:r>
            <a:endParaRPr lang="en-US" dirty="0"/>
          </a:p>
        </p:txBody>
      </p:sp>
      <p:sp>
        <p:nvSpPr>
          <p:cNvPr id="10251" name="Rectangle 3"/>
          <p:cNvSpPr>
            <a:spLocks noChangeArrowheads="1"/>
          </p:cNvSpPr>
          <p:nvPr/>
        </p:nvSpPr>
        <p:spPr bwMode="auto">
          <a:xfrm>
            <a:off x="1600200" y="4691063"/>
            <a:ext cx="6477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x1         x2                                                                z1            z2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903913" y="4229100"/>
            <a:ext cx="8397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172201" y="3579812"/>
            <a:ext cx="19812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1827213" y="2057400"/>
            <a:ext cx="700087" cy="2546350"/>
            <a:chOff x="1827213" y="2057400"/>
            <a:chExt cx="700087" cy="2546350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1600201" y="4343400"/>
              <a:ext cx="457200" cy="317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1524794" y="3580606"/>
              <a:ext cx="1981200" cy="158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101850" y="2133600"/>
              <a:ext cx="304800" cy="152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1943100" y="2552700"/>
              <a:ext cx="609600" cy="381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785144" y="2786856"/>
              <a:ext cx="865188" cy="473075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758950" y="3090863"/>
              <a:ext cx="914400" cy="533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1600200" y="3416300"/>
              <a:ext cx="1143000" cy="685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1638300" y="3695700"/>
              <a:ext cx="1066800" cy="68580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41500" y="3917950"/>
              <a:ext cx="838200" cy="533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133600" y="4159250"/>
              <a:ext cx="457200" cy="304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24100" y="4381500"/>
              <a:ext cx="228600" cy="152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041525" y="2320925"/>
              <a:ext cx="457200" cy="304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 rot="5400000">
            <a:off x="6591300" y="2171700"/>
            <a:ext cx="4572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6721475" y="2012950"/>
            <a:ext cx="228600" cy="228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515100" y="2324100"/>
            <a:ext cx="609600" cy="533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438900" y="2476500"/>
            <a:ext cx="762000" cy="685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362700" y="2781300"/>
            <a:ext cx="838200" cy="762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6248400" y="3048000"/>
            <a:ext cx="990600" cy="838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248400" y="3352800"/>
            <a:ext cx="990600" cy="838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6248400" y="3657600"/>
            <a:ext cx="990600" cy="838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6515100" y="3924300"/>
            <a:ext cx="685800" cy="609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6781800" y="4191000"/>
            <a:ext cx="3810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7010400" y="4419600"/>
            <a:ext cx="152400" cy="152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3" name="Object 13"/>
          <p:cNvGraphicFramePr>
            <a:graphicFrameLocks noChangeAspect="1"/>
          </p:cNvGraphicFramePr>
          <p:nvPr/>
        </p:nvGraphicFramePr>
        <p:xfrm>
          <a:off x="3175000" y="5943600"/>
          <a:ext cx="2997200" cy="304800"/>
        </p:xfrm>
        <a:graphic>
          <a:graphicData uri="http://schemas.openxmlformats.org/presentationml/2006/ole">
            <p:oleObj spid="_x0000_s9219" name="Equation" r:id="rId6" imgW="2997000" imgH="304560" progId="">
              <p:embed/>
            </p:oleObj>
          </a:graphicData>
        </a:graphic>
      </p:graphicFrame>
      <p:graphicFrame>
        <p:nvGraphicFramePr>
          <p:cNvPr id="10244" name="Object 14"/>
          <p:cNvGraphicFramePr>
            <a:graphicFrameLocks noChangeAspect="1"/>
          </p:cNvGraphicFramePr>
          <p:nvPr/>
        </p:nvGraphicFramePr>
        <p:xfrm>
          <a:off x="1371600" y="5105400"/>
          <a:ext cx="1409700" cy="304800"/>
        </p:xfrm>
        <a:graphic>
          <a:graphicData uri="http://schemas.openxmlformats.org/presentationml/2006/ole">
            <p:oleObj spid="_x0000_s9220" name="Equation" r:id="rId7" imgW="1409400" imgH="304560" progId="">
              <p:embed/>
            </p:oleObj>
          </a:graphicData>
        </a:graphic>
      </p:graphicFrame>
      <p:graphicFrame>
        <p:nvGraphicFramePr>
          <p:cNvPr id="10245" name="Object 15"/>
          <p:cNvGraphicFramePr>
            <a:graphicFrameLocks noChangeAspect="1"/>
          </p:cNvGraphicFramePr>
          <p:nvPr/>
        </p:nvGraphicFramePr>
        <p:xfrm>
          <a:off x="6229350" y="5029200"/>
          <a:ext cx="1384300" cy="304800"/>
        </p:xfrm>
        <a:graphic>
          <a:graphicData uri="http://schemas.openxmlformats.org/presentationml/2006/ole">
            <p:oleObj spid="_x0000_s9221" name="Equation" r:id="rId8" imgW="1384200" imgH="30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063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cs typeface="Arial" pitchFamily="34" charset="0"/>
              </a:rPr>
              <a:t>Contoh</a:t>
            </a:r>
            <a:r>
              <a:rPr lang="en-US" sz="2400" b="1" dirty="0">
                <a:cs typeface="Arial" pitchFamily="34" charset="0"/>
              </a:rPr>
              <a:t> 6.1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5638800" y="609600"/>
          <a:ext cx="711200" cy="284163"/>
        </p:xfrm>
        <a:graphic>
          <a:graphicData uri="http://schemas.openxmlformats.org/presentationml/2006/ole">
            <p:oleObj spid="_x0000_s8194" name="Equation" r:id="rId3" imgW="711000" imgH="291960" progId="">
              <p:embed/>
            </p:oleObj>
          </a:graphicData>
        </a:graphic>
      </p:graphicFrame>
      <p:graphicFrame>
        <p:nvGraphicFramePr>
          <p:cNvPr id="11267" name="Object 11"/>
          <p:cNvGraphicFramePr>
            <a:graphicFrameLocks noChangeAspect="1"/>
          </p:cNvGraphicFramePr>
          <p:nvPr/>
        </p:nvGraphicFramePr>
        <p:xfrm>
          <a:off x="7004050" y="576263"/>
          <a:ext cx="698500" cy="238125"/>
        </p:xfrm>
        <a:graphic>
          <a:graphicData uri="http://schemas.openxmlformats.org/presentationml/2006/ole">
            <p:oleObj spid="_x0000_s8195" name="Equation" r:id="rId4" imgW="698400" imgH="241200" progId="">
              <p:embed/>
            </p:oleObj>
          </a:graphicData>
        </a:graphic>
      </p:graphicFrame>
      <p:sp>
        <p:nvSpPr>
          <p:cNvPr id="11275" name="Rectangle 15"/>
          <p:cNvSpPr>
            <a:spLocks noChangeArrowheads="1"/>
          </p:cNvSpPr>
          <p:nvPr/>
        </p:nvSpPr>
        <p:spPr bwMode="auto">
          <a:xfrm>
            <a:off x="457200" y="857250"/>
            <a:ext cx="13684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00050" algn="just" eaLnBrk="0" hangingPunct="0"/>
            <a:r>
              <a:rPr lang="sv-SE" sz="1200">
                <a:cs typeface="Times New Roman" pitchFamily="18" charset="0"/>
              </a:rPr>
              <a:t>                  </a:t>
            </a:r>
            <a:endParaRPr lang="sv-SE"/>
          </a:p>
        </p:txBody>
      </p:sp>
      <p:sp>
        <p:nvSpPr>
          <p:cNvPr id="11276" name="Rectangle 20"/>
          <p:cNvSpPr>
            <a:spLocks noChangeArrowheads="1"/>
          </p:cNvSpPr>
          <p:nvPr/>
        </p:nvSpPr>
        <p:spPr bwMode="auto">
          <a:xfrm>
            <a:off x="0" y="3686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just"/>
            <a:r>
              <a:rPr lang="sv-SE" sz="1200">
                <a:cs typeface="Times New Roman" pitchFamily="18" charset="0"/>
              </a:rPr>
              <a:t>     </a:t>
            </a:r>
            <a:endParaRPr lang="sv-SE"/>
          </a:p>
        </p:txBody>
      </p:sp>
      <p:sp>
        <p:nvSpPr>
          <p:cNvPr id="11277" name="Rectangle 21"/>
          <p:cNvSpPr>
            <a:spLocks noChangeArrowheads="1"/>
          </p:cNvSpPr>
          <p:nvPr/>
        </p:nvSpPr>
        <p:spPr bwMode="auto">
          <a:xfrm>
            <a:off x="428625" y="442913"/>
            <a:ext cx="7924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00050" algn="just">
              <a:lnSpc>
                <a:spcPct val="150000"/>
              </a:lnSpc>
            </a:pPr>
            <a:r>
              <a:rPr lang="sv-SE" sz="2000" dirty="0">
                <a:cs typeface="Times New Roman" pitchFamily="18" charset="0"/>
              </a:rPr>
              <a:t>Diketahui suatu distribusi normal dengan              </a:t>
            </a:r>
          </a:p>
          <a:p>
            <a:pPr indent="400050" algn="just">
              <a:lnSpc>
                <a:spcPct val="150000"/>
              </a:lnSpc>
            </a:pPr>
            <a:r>
              <a:rPr lang="sv-SE" sz="2000" dirty="0">
                <a:cs typeface="Times New Roman" pitchFamily="18" charset="0"/>
              </a:rPr>
              <a:t>Carilah probabilitas bahawa X mendapat </a:t>
            </a:r>
            <a:r>
              <a:rPr lang="sv-SE" sz="2000" dirty="0" smtClean="0">
                <a:cs typeface="Times New Roman" pitchFamily="18" charset="0"/>
              </a:rPr>
              <a:t>nilai </a:t>
            </a:r>
            <a:r>
              <a:rPr lang="sv-SE" sz="2000" dirty="0">
                <a:cs typeface="Times New Roman" pitchFamily="18" charset="0"/>
              </a:rPr>
              <a:t>antara 45 dan 62</a:t>
            </a:r>
          </a:p>
          <a:p>
            <a:pPr indent="400050" algn="just">
              <a:lnSpc>
                <a:spcPct val="150000"/>
              </a:lnSpc>
            </a:pPr>
            <a:r>
              <a:rPr lang="sv-SE" sz="2000" dirty="0">
                <a:cs typeface="Times New Roman" pitchFamily="18" charset="0"/>
              </a:rPr>
              <a:t>  </a:t>
            </a:r>
            <a:endParaRPr lang="sv-SE" sz="20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66DC9-7291-49EE-928A-66BBF6F1EE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0" y="1411288"/>
            <a:ext cx="91440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cs typeface="Arial" pitchFamily="34" charset="0"/>
              </a:rPr>
              <a:t>Jawab</a:t>
            </a:r>
            <a:r>
              <a:rPr lang="en-US" sz="2400" b="1" dirty="0">
                <a:cs typeface="Arial" pitchFamily="34" charset="0"/>
              </a:rPr>
              <a:t>: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    </a:t>
            </a:r>
            <a:r>
              <a:rPr lang="en-US" sz="2000" dirty="0" err="1">
                <a:cs typeface="Arial" pitchFamily="34" charset="0"/>
              </a:rPr>
              <a:t>Dicari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nilai</a:t>
            </a:r>
            <a:r>
              <a:rPr lang="en-US" sz="2000" dirty="0">
                <a:cs typeface="Arial" pitchFamily="34" charset="0"/>
              </a:rPr>
              <a:t> z yang </a:t>
            </a:r>
            <a:r>
              <a:rPr lang="en-US" sz="2000" dirty="0" err="1">
                <a:cs typeface="Arial" pitchFamily="34" charset="0"/>
              </a:rPr>
              <a:t>berpadaan</a:t>
            </a:r>
            <a:r>
              <a:rPr lang="en-US" sz="2000" dirty="0">
                <a:cs typeface="Arial" pitchFamily="34" charset="0"/>
              </a:rPr>
              <a:t> </a:t>
            </a:r>
            <a:r>
              <a:rPr lang="en-US" sz="2000" dirty="0" err="1">
                <a:cs typeface="Arial" pitchFamily="34" charset="0"/>
              </a:rPr>
              <a:t>dengan</a:t>
            </a:r>
            <a:r>
              <a:rPr lang="en-US" sz="2000" dirty="0">
                <a:cs typeface="Arial" pitchFamily="34" charset="0"/>
              </a:rPr>
              <a:t>                                  </a:t>
            </a:r>
            <a:r>
              <a:rPr lang="en-US" sz="2000" dirty="0" smtClean="0">
                <a:cs typeface="Arial" pitchFamily="34" charset="0"/>
              </a:rPr>
              <a:t>         </a:t>
            </a:r>
            <a:r>
              <a:rPr lang="en-US" sz="2000" dirty="0" err="1" smtClean="0">
                <a:cs typeface="Arial" pitchFamily="34" charset="0"/>
              </a:rPr>
              <a:t>adalah</a:t>
            </a:r>
            <a:endParaRPr lang="en-US" sz="2000" dirty="0">
              <a:cs typeface="Arial" pitchFamily="34" charset="0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                                   </a:t>
            </a:r>
            <a:r>
              <a:rPr lang="en-US" sz="2000" dirty="0" smtClean="0">
                <a:cs typeface="Arial" pitchFamily="34" charset="0"/>
              </a:rPr>
              <a:t>    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 </a:t>
            </a:r>
            <a:endParaRPr lang="en-US" sz="2000" dirty="0">
              <a:cs typeface="Arial" pitchFamily="34" charset="0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    </a:t>
            </a:r>
            <a:r>
              <a:rPr lang="en-US" sz="2000" dirty="0" err="1">
                <a:cs typeface="Arial" pitchFamily="34" charset="0"/>
              </a:rPr>
              <a:t>Jadi</a:t>
            </a:r>
            <a:r>
              <a:rPr lang="en-US" sz="2000" dirty="0">
                <a:cs typeface="Arial" pitchFamily="34" charset="0"/>
              </a:rPr>
              <a:t>: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Arial" pitchFamily="34" charset="0"/>
              </a:rPr>
              <a:t> 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cs typeface="Arial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</p:txBody>
      </p:sp>
      <p:graphicFrame>
        <p:nvGraphicFramePr>
          <p:cNvPr id="11268" name="Object 15"/>
          <p:cNvGraphicFramePr>
            <a:graphicFrameLocks noChangeAspect="1"/>
          </p:cNvGraphicFramePr>
          <p:nvPr/>
        </p:nvGraphicFramePr>
        <p:xfrm>
          <a:off x="4648200" y="1905000"/>
          <a:ext cx="2184400" cy="330200"/>
        </p:xfrm>
        <a:graphic>
          <a:graphicData uri="http://schemas.openxmlformats.org/presentationml/2006/ole">
            <p:oleObj spid="_x0000_s8196" name="Equation" r:id="rId5" imgW="2184120" imgH="330120" progId="">
              <p:embed/>
            </p:oleObj>
          </a:graphicData>
        </a:graphic>
      </p:graphicFrame>
      <p:graphicFrame>
        <p:nvGraphicFramePr>
          <p:cNvPr id="11269" name="Object 16"/>
          <p:cNvGraphicFramePr>
            <a:graphicFrameLocks noChangeAspect="1"/>
          </p:cNvGraphicFramePr>
          <p:nvPr/>
        </p:nvGraphicFramePr>
        <p:xfrm>
          <a:off x="762000" y="2362200"/>
          <a:ext cx="1917700" cy="482600"/>
        </p:xfrm>
        <a:graphic>
          <a:graphicData uri="http://schemas.openxmlformats.org/presentationml/2006/ole">
            <p:oleObj spid="_x0000_s8197" name="Equation" r:id="rId6" imgW="1917360" imgH="482400" progId="">
              <p:embed/>
            </p:oleObj>
          </a:graphicData>
        </a:graphic>
      </p:graphicFrame>
      <p:graphicFrame>
        <p:nvGraphicFramePr>
          <p:cNvPr id="11270" name="Object 17"/>
          <p:cNvGraphicFramePr>
            <a:graphicFrameLocks noChangeAspect="1"/>
          </p:cNvGraphicFramePr>
          <p:nvPr/>
        </p:nvGraphicFramePr>
        <p:xfrm>
          <a:off x="3543300" y="2286000"/>
          <a:ext cx="1790700" cy="482600"/>
        </p:xfrm>
        <a:graphic>
          <a:graphicData uri="http://schemas.openxmlformats.org/presentationml/2006/ole">
            <p:oleObj spid="_x0000_s8198" name="Equation" r:id="rId7" imgW="1790640" imgH="482400" progId="">
              <p:embed/>
            </p:oleObj>
          </a:graphicData>
        </a:graphic>
      </p:graphicFrame>
      <p:graphicFrame>
        <p:nvGraphicFramePr>
          <p:cNvPr id="11271" name="Object 18"/>
          <p:cNvGraphicFramePr>
            <a:graphicFrameLocks noChangeAspect="1"/>
          </p:cNvGraphicFramePr>
          <p:nvPr/>
        </p:nvGraphicFramePr>
        <p:xfrm>
          <a:off x="1676400" y="2971800"/>
          <a:ext cx="3568700" cy="304800"/>
        </p:xfrm>
        <a:graphic>
          <a:graphicData uri="http://schemas.openxmlformats.org/presentationml/2006/ole">
            <p:oleObj spid="_x0000_s8199" name="Equation" r:id="rId8" imgW="3568680" imgH="304560" progId="">
              <p:embed/>
            </p:oleObj>
          </a:graphicData>
        </a:graphic>
      </p:graphicFrame>
      <p:pic>
        <p:nvPicPr>
          <p:cNvPr id="11280" name="Picture 2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24400" y="2971800"/>
            <a:ext cx="36528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9600" y="2998788"/>
            <a:ext cx="38862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Straight Connector 27"/>
          <p:cNvCxnSpPr/>
          <p:nvPr/>
        </p:nvCxnSpPr>
        <p:spPr>
          <a:xfrm rot="5400000">
            <a:off x="1670844" y="4917281"/>
            <a:ext cx="1447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377282" y="5029994"/>
            <a:ext cx="12192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561807" y="4648994"/>
            <a:ext cx="18288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498432" y="4991894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72" name="Object 21"/>
          <p:cNvGraphicFramePr>
            <a:graphicFrameLocks noChangeAspect="1"/>
          </p:cNvGraphicFramePr>
          <p:nvPr/>
        </p:nvGraphicFramePr>
        <p:xfrm>
          <a:off x="1905000" y="5835650"/>
          <a:ext cx="1549400" cy="304800"/>
        </p:xfrm>
        <a:graphic>
          <a:graphicData uri="http://schemas.openxmlformats.org/presentationml/2006/ole">
            <p:oleObj spid="_x0000_s8200" name="Equation" r:id="rId11" imgW="1549080" imgH="304560" progId="">
              <p:embed/>
            </p:oleObj>
          </a:graphicData>
        </a:graphic>
      </p:graphicFrame>
      <p:graphicFrame>
        <p:nvGraphicFramePr>
          <p:cNvPr id="11273" name="Object 22"/>
          <p:cNvGraphicFramePr>
            <a:graphicFrameLocks noChangeAspect="1"/>
          </p:cNvGraphicFramePr>
          <p:nvPr/>
        </p:nvGraphicFramePr>
        <p:xfrm>
          <a:off x="5981700" y="5727700"/>
          <a:ext cx="1790700" cy="304800"/>
        </p:xfrm>
        <a:graphic>
          <a:graphicData uri="http://schemas.openxmlformats.org/presentationml/2006/ole">
            <p:oleObj spid="_x0000_s8201" name="Equation" r:id="rId12" imgW="1790640" imgH="304560" progId="">
              <p:embed/>
            </p:oleObj>
          </a:graphicData>
        </a:graphic>
      </p:graphicFrame>
      <p:cxnSp>
        <p:nvCxnSpPr>
          <p:cNvPr id="38" name="Straight Connector 37"/>
          <p:cNvCxnSpPr/>
          <p:nvPr/>
        </p:nvCxnSpPr>
        <p:spPr>
          <a:xfrm rot="5400000">
            <a:off x="2127250" y="3756025"/>
            <a:ext cx="838200" cy="304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009775" y="3962400"/>
            <a:ext cx="11430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974850" y="4197350"/>
            <a:ext cx="12954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19300" y="4533900"/>
            <a:ext cx="12954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095500" y="4762500"/>
            <a:ext cx="12954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667000" y="5334000"/>
            <a:ext cx="457200" cy="152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438400" y="5105400"/>
            <a:ext cx="762000" cy="304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6400800" y="3581400"/>
            <a:ext cx="381000" cy="228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362700" y="3695700"/>
            <a:ext cx="533400" cy="3048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6324600" y="3886200"/>
            <a:ext cx="6858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324600" y="4114800"/>
            <a:ext cx="7620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286500" y="4381500"/>
            <a:ext cx="838200" cy="457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6248400" y="4572000"/>
            <a:ext cx="990600" cy="533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6324600" y="4800600"/>
            <a:ext cx="990600" cy="533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6553200" y="5029200"/>
            <a:ext cx="685800" cy="381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6858000" y="5257800"/>
            <a:ext cx="304800" cy="1524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2" name="Rectangle 3"/>
          <p:cNvSpPr>
            <a:spLocks noChangeArrowheads="1"/>
          </p:cNvSpPr>
          <p:nvPr/>
        </p:nvSpPr>
        <p:spPr bwMode="auto">
          <a:xfrm>
            <a:off x="2362200" y="6172200"/>
            <a:ext cx="426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Ganbar 6.7  Luas daerah  contoh 6.1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x </a:t>
            </a:r>
            <a:r>
              <a:rPr lang="en-US" dirty="0" err="1" smtClean="0"/>
              <a:t>berdistribusi</a:t>
            </a:r>
            <a:r>
              <a:rPr lang="en-US" dirty="0" smtClean="0"/>
              <a:t> </a:t>
            </a:r>
            <a:r>
              <a:rPr lang="en-US" dirty="0" smtClean="0"/>
              <a:t>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18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2.5. </a:t>
            </a:r>
            <a:r>
              <a:rPr lang="en-US" dirty="0" err="1" smtClean="0"/>
              <a:t>Tentukan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a. P (X &lt; 15)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b.Nilai</a:t>
            </a:r>
            <a:r>
              <a:rPr lang="en-US" dirty="0" smtClean="0"/>
              <a:t> k </a:t>
            </a:r>
            <a:r>
              <a:rPr lang="en-US" dirty="0" err="1" smtClean="0"/>
              <a:t>sehingga</a:t>
            </a:r>
            <a:r>
              <a:rPr lang="en-US" dirty="0" smtClean="0"/>
              <a:t> P (X &lt; k) = 0,2578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c.Nilai</a:t>
            </a:r>
            <a:r>
              <a:rPr lang="en-US" dirty="0" smtClean="0"/>
              <a:t> k </a:t>
            </a:r>
            <a:r>
              <a:rPr lang="en-US" dirty="0" err="1" smtClean="0"/>
              <a:t>sehingga</a:t>
            </a:r>
            <a:r>
              <a:rPr lang="en-US" dirty="0" smtClean="0"/>
              <a:t> P (X &gt; k) = 0,1539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>
                <a:cs typeface="Arial" pitchFamily="34" charset="0"/>
              </a:rPr>
              <a:t>Distribusi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ini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ditemukan</a:t>
            </a:r>
            <a:r>
              <a:rPr lang="en-US" dirty="0" smtClean="0">
                <a:cs typeface="Arial" pitchFamily="34" charset="0"/>
              </a:rPr>
              <a:t> Karl  Friedrich (1777-1855)  yang </a:t>
            </a:r>
            <a:r>
              <a:rPr lang="en-US" dirty="0" err="1" smtClean="0">
                <a:cs typeface="Arial" pitchFamily="34" charset="0"/>
              </a:rPr>
              <a:t>juga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disebut</a:t>
            </a:r>
            <a:r>
              <a:rPr lang="en-US" dirty="0" smtClean="0">
                <a:cs typeface="Arial" pitchFamily="34" charset="0"/>
              </a:rPr>
              <a:t>  </a:t>
            </a:r>
            <a:r>
              <a:rPr lang="en-US" dirty="0" err="1" smtClean="0">
                <a:cs typeface="Arial" pitchFamily="34" charset="0"/>
              </a:rPr>
              <a:t>distribusi</a:t>
            </a:r>
            <a:r>
              <a:rPr lang="en-US" dirty="0" smtClean="0">
                <a:cs typeface="Arial" pitchFamily="34" charset="0"/>
              </a:rPr>
              <a:t>  Gauss.</a:t>
            </a:r>
          </a:p>
          <a:p>
            <a:r>
              <a:rPr lang="en-US" dirty="0" err="1" smtClean="0">
                <a:cs typeface="Arial" pitchFamily="34" charset="0"/>
              </a:rPr>
              <a:t>Grafiknya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disebut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kurva</a:t>
            </a:r>
            <a:r>
              <a:rPr lang="en-US" dirty="0" smtClean="0">
                <a:cs typeface="Arial" pitchFamily="34" charset="0"/>
              </a:rPr>
              <a:t> normal, </a:t>
            </a:r>
            <a:r>
              <a:rPr lang="en-US" dirty="0" err="1" smtClean="0">
                <a:cs typeface="Arial" pitchFamily="34" charset="0"/>
              </a:rPr>
              <a:t>berbentuk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lonceng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cs typeface="Arial" pitchFamily="34" charset="0"/>
              </a:rPr>
              <a:t>Perubah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acak</a:t>
            </a:r>
            <a:r>
              <a:rPr lang="en-US" sz="2800" dirty="0" smtClean="0">
                <a:cs typeface="Arial" pitchFamily="34" charset="0"/>
              </a:rPr>
              <a:t> X yang </a:t>
            </a:r>
            <a:r>
              <a:rPr lang="en-US" sz="2800" dirty="0" err="1" smtClean="0">
                <a:cs typeface="Arial" pitchFamily="34" charset="0"/>
              </a:rPr>
              <a:t>bentuknya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seperti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lonceng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disebut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perubah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acak</a:t>
            </a:r>
            <a:r>
              <a:rPr lang="en-US" sz="2800" dirty="0" smtClean="0">
                <a:cs typeface="Arial" pitchFamily="34" charset="0"/>
              </a:rPr>
              <a:t> normal </a:t>
            </a:r>
            <a:r>
              <a:rPr lang="en-US" sz="2800" dirty="0" err="1" smtClean="0">
                <a:cs typeface="Arial" pitchFamily="34" charset="0"/>
              </a:rPr>
              <a:t>dengan</a:t>
            </a:r>
            <a:r>
              <a:rPr lang="en-US" sz="2800" dirty="0" smtClean="0">
                <a:cs typeface="Arial" pitchFamily="34" charset="0"/>
              </a:rPr>
              <a:t>  </a:t>
            </a:r>
            <a:r>
              <a:rPr lang="en-US" sz="2800" dirty="0" err="1" smtClean="0">
                <a:cs typeface="Arial" pitchFamily="34" charset="0"/>
              </a:rPr>
              <a:t>persamaan</a:t>
            </a:r>
            <a:r>
              <a:rPr lang="en-US" sz="2800" dirty="0" smtClean="0">
                <a:cs typeface="Arial" pitchFamily="34" charset="0"/>
              </a:rPr>
              <a:t>  </a:t>
            </a:r>
            <a:r>
              <a:rPr lang="en-US" sz="2800" dirty="0" err="1" smtClean="0">
                <a:cs typeface="Arial" pitchFamily="34" charset="0"/>
              </a:rPr>
              <a:t>matematik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distribusi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probabilitas</a:t>
            </a:r>
            <a:r>
              <a:rPr lang="en-US" sz="2800" dirty="0" smtClean="0">
                <a:cs typeface="Arial" pitchFamily="34" charset="0"/>
              </a:rPr>
              <a:t> yang </a:t>
            </a:r>
            <a:r>
              <a:rPr lang="en-US" sz="2800" dirty="0" err="1" smtClean="0">
                <a:cs typeface="Arial" pitchFamily="34" charset="0"/>
              </a:rPr>
              <a:t>bergantung</a:t>
            </a:r>
            <a:r>
              <a:rPr lang="en-US" sz="2800" dirty="0" smtClean="0">
                <a:cs typeface="Arial" pitchFamily="34" charset="0"/>
              </a:rPr>
              <a:t> parameter </a:t>
            </a:r>
            <a:r>
              <a:rPr lang="el-GR" sz="2800" dirty="0" smtClean="0">
                <a:cs typeface="Arial" pitchFamily="34" charset="0"/>
              </a:rPr>
              <a:t>μ</a:t>
            </a:r>
            <a:r>
              <a:rPr lang="en-US" sz="2800" dirty="0" smtClean="0">
                <a:cs typeface="Arial" pitchFamily="34" charset="0"/>
              </a:rPr>
              <a:t> (</a:t>
            </a:r>
            <a:r>
              <a:rPr lang="en-US" sz="2800" i="1" dirty="0" smtClean="0">
                <a:cs typeface="Arial" pitchFamily="34" charset="0"/>
              </a:rPr>
              <a:t>mean</a:t>
            </a:r>
            <a:r>
              <a:rPr lang="en-US" sz="2800" dirty="0" smtClean="0">
                <a:cs typeface="Arial" pitchFamily="34" charset="0"/>
              </a:rPr>
              <a:t>) </a:t>
            </a:r>
            <a:r>
              <a:rPr lang="en-US" sz="2800" dirty="0" err="1" smtClean="0">
                <a:cs typeface="Arial" pitchFamily="34" charset="0"/>
              </a:rPr>
              <a:t>dan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l-GR" sz="2800" dirty="0" smtClean="0">
                <a:cs typeface="Arial" pitchFamily="34" charset="0"/>
              </a:rPr>
              <a:t>σ</a:t>
            </a:r>
            <a:r>
              <a:rPr lang="en-US" sz="2800" dirty="0" smtClean="0">
                <a:cs typeface="Arial" pitchFamily="34" charset="0"/>
              </a:rPr>
              <a:t> (</a:t>
            </a:r>
            <a:r>
              <a:rPr lang="en-US" sz="2800" dirty="0" err="1" smtClean="0">
                <a:cs typeface="Arial" pitchFamily="34" charset="0"/>
              </a:rPr>
              <a:t>simpangan</a:t>
            </a:r>
            <a:r>
              <a:rPr lang="en-US" sz="2800" dirty="0" smtClean="0">
                <a:cs typeface="Arial" pitchFamily="34" charset="0"/>
              </a:rPr>
              <a:t> </a:t>
            </a:r>
            <a:r>
              <a:rPr lang="en-US" sz="2800" dirty="0" err="1" smtClean="0">
                <a:cs typeface="Arial" pitchFamily="34" charset="0"/>
              </a:rPr>
              <a:t>baku</a:t>
            </a:r>
            <a:r>
              <a:rPr lang="en-US" sz="2800" dirty="0" smtClean="0">
                <a:cs typeface="Arial" pitchFamily="34" charset="0"/>
              </a:rPr>
              <a:t>)</a:t>
            </a:r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978376"/>
            <a:ext cx="4038600" cy="403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1562100" y="4991100"/>
            <a:ext cx="28194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71800" y="5638800"/>
            <a:ext cx="609600" cy="1588"/>
          </a:xfrm>
          <a:prstGeom prst="line">
            <a:avLst/>
          </a:prstGeom>
          <a:ln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743200" y="6400800"/>
          <a:ext cx="177800" cy="203200"/>
        </p:xfrm>
        <a:graphic>
          <a:graphicData uri="http://schemas.openxmlformats.org/presentationml/2006/ole">
            <p:oleObj spid="_x0000_s1027" name="Equation" r:id="rId4" imgW="177480" imgH="203040" progId="">
              <p:embed/>
            </p:oleObj>
          </a:graphicData>
        </a:graphic>
      </p:graphicFrame>
      <p:graphicFrame>
        <p:nvGraphicFramePr>
          <p:cNvPr id="1028" name="Object 3"/>
          <p:cNvGraphicFramePr>
            <a:graphicFrameLocks noChangeAspect="1"/>
          </p:cNvGraphicFramePr>
          <p:nvPr/>
        </p:nvGraphicFramePr>
        <p:xfrm>
          <a:off x="3200400" y="5334000"/>
          <a:ext cx="177800" cy="165100"/>
        </p:xfrm>
        <a:graphic>
          <a:graphicData uri="http://schemas.openxmlformats.org/presentationml/2006/ole">
            <p:oleObj spid="_x0000_s1028" name="Equation" r:id="rId5" imgW="177480" imgH="164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nb-NO" b="1" dirty="0" smtClean="0"/>
              <a:t>Sifat-sifat Kurva Normal</a:t>
            </a:r>
            <a:endParaRPr lang="en-US" b="1" i="1" dirty="0" smtClean="0"/>
          </a:p>
          <a:p>
            <a:pPr>
              <a:lnSpc>
                <a:spcPct val="150000"/>
              </a:lnSpc>
              <a:buNone/>
            </a:pPr>
            <a:r>
              <a:rPr lang="nb-NO" dirty="0" smtClean="0"/>
              <a:t>1.  Modus (nilai x maksimun) terletak di 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nb-NO" dirty="0" smtClean="0"/>
              <a:t>2.  Simetris terhadap sumbu vertikal melalui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nb-NO" dirty="0" smtClean="0"/>
              <a:t>3.  Mempunyai titik belok pada 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pt-BR" dirty="0" smtClean="0"/>
              <a:t>4.  Memotong sumbu mendatar secara asimtotis.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pt-BR" dirty="0" smtClean="0"/>
              <a:t>5.  Luas daerah dibawah kurva dg sumbu mendatar sama dengan 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6172200" y="2438400"/>
          <a:ext cx="746760" cy="304800"/>
        </p:xfrm>
        <a:graphic>
          <a:graphicData uri="http://schemas.openxmlformats.org/presentationml/2006/ole">
            <p:oleObj spid="_x0000_s4098" name="Equation" r:id="rId3" imgW="622080" imgH="253800" progId="">
              <p:embed/>
            </p:oleObj>
          </a:graphicData>
        </a:graphic>
      </p:graphicFrame>
      <p:graphicFrame>
        <p:nvGraphicFramePr>
          <p:cNvPr id="4099" name="Object 11"/>
          <p:cNvGraphicFramePr>
            <a:graphicFrameLocks noChangeAspect="1"/>
          </p:cNvGraphicFramePr>
          <p:nvPr/>
        </p:nvGraphicFramePr>
        <p:xfrm>
          <a:off x="6781800" y="3124200"/>
          <a:ext cx="215900" cy="241300"/>
        </p:xfrm>
        <a:graphic>
          <a:graphicData uri="http://schemas.openxmlformats.org/presentationml/2006/ole">
            <p:oleObj spid="_x0000_s4099" name="Equation" r:id="rId4" imgW="215640" imgH="241200" progId="">
              <p:embed/>
            </p:oleObj>
          </a:graphicData>
        </a:graphic>
      </p:graphicFrame>
      <p:graphicFrame>
        <p:nvGraphicFramePr>
          <p:cNvPr id="4100" name="Object 12"/>
          <p:cNvGraphicFramePr>
            <a:graphicFrameLocks noChangeAspect="1"/>
          </p:cNvGraphicFramePr>
          <p:nvPr/>
        </p:nvGraphicFramePr>
        <p:xfrm>
          <a:off x="5105400" y="3657600"/>
          <a:ext cx="1041400" cy="279400"/>
        </p:xfrm>
        <a:graphic>
          <a:graphicData uri="http://schemas.openxmlformats.org/presentationml/2006/ole">
            <p:oleObj spid="_x0000_s4100" name="Equation" r:id="rId5" imgW="1041120" imgH="279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) yang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l-GR" dirty="0" smtClean="0"/>
              <a:t>σ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532565"/>
            <a:ext cx="4332288" cy="4325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29200" y="4114800"/>
          <a:ext cx="1028700" cy="660400"/>
        </p:xfrm>
        <a:graphic>
          <a:graphicData uri="http://schemas.openxmlformats.org/presentationml/2006/ole">
            <p:oleObj spid="_x0000_s2050" name="Equation" r:id="rId4" imgW="1028520" imgH="660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l-GR" dirty="0" smtClean="0"/>
              <a:t>σ</a:t>
            </a:r>
            <a:r>
              <a:rPr lang="en-US" dirty="0" smtClean="0"/>
              <a:t>) yang </a:t>
            </a:r>
            <a:r>
              <a:rPr lang="en-US" dirty="0" err="1" smtClean="0"/>
              <a:t>beda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514600"/>
            <a:ext cx="435076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0" y="4114800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</a:t>
            </a:r>
            <a:r>
              <a:rPr lang="en-US" sz="1600" dirty="0" smtClean="0"/>
              <a:t>1</a:t>
            </a:r>
            <a:r>
              <a:rPr lang="en-US" sz="2000" dirty="0"/>
              <a:t> =</a:t>
            </a:r>
            <a:r>
              <a:rPr lang="en-US" sz="2000" dirty="0" smtClean="0"/>
              <a:t> </a:t>
            </a:r>
            <a:r>
              <a:rPr lang="el-GR" sz="2400" dirty="0" smtClean="0"/>
              <a:t>μ</a:t>
            </a:r>
            <a:r>
              <a:rPr lang="en-US" dirty="0" smtClean="0"/>
              <a:t>2</a:t>
            </a:r>
          </a:p>
          <a:p>
            <a:r>
              <a:rPr lang="el-GR" sz="2800" dirty="0" smtClean="0"/>
              <a:t>σ</a:t>
            </a:r>
            <a:r>
              <a:rPr lang="en-US" dirty="0" smtClean="0"/>
              <a:t>1 </a:t>
            </a:r>
            <a:r>
              <a:rPr lang="en-US" sz="2400" dirty="0" smtClean="0"/>
              <a:t>≠ </a:t>
            </a:r>
            <a:r>
              <a:rPr lang="el-GR" sz="2800" dirty="0" smtClean="0"/>
              <a:t>σ</a:t>
            </a:r>
            <a:r>
              <a:rPr lang="en-US" dirty="0" smtClean="0"/>
              <a:t>1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</a:t>
            </a:r>
            <a:r>
              <a:rPr lang="el-GR" dirty="0" smtClean="0"/>
              <a:t>σ</a:t>
            </a:r>
            <a:r>
              <a:rPr lang="en-US" dirty="0" smtClean="0"/>
              <a:t>) yang </a:t>
            </a:r>
            <a:r>
              <a:rPr lang="en-US" dirty="0" err="1" smtClean="0"/>
              <a:t>beda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667000"/>
            <a:ext cx="3892732" cy="388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cs typeface="Times New Roman" pitchFamily="18" charset="0"/>
              </a:rPr>
              <a:t>Luas daerah kurva normal antara x = a dan x = b dinyatakan sbb:</a:t>
            </a:r>
            <a:endParaRPr lang="pt-BR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524000" y="2590800"/>
          <a:ext cx="5559425" cy="1166813"/>
        </p:xfrm>
        <a:graphic>
          <a:graphicData uri="http://schemas.openxmlformats.org/presentationml/2006/ole">
            <p:oleObj spid="_x0000_s5122" name="Equation" r:id="rId3" imgW="5295600" imgH="1104840" progId="">
              <p:embed/>
            </p:oleObj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676400" y="3886200"/>
            <a:ext cx="5248275" cy="2809875"/>
            <a:chOff x="1752600" y="2438400"/>
            <a:chExt cx="5629275" cy="3419475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52600" y="2438400"/>
              <a:ext cx="5629275" cy="34194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rot="5400000">
              <a:off x="3391694" y="4504531"/>
              <a:ext cx="17526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029201" y="4876800"/>
              <a:ext cx="914400" cy="317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4114800" y="5453063"/>
              <a:ext cx="31242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a                   b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152900" y="3086100"/>
              <a:ext cx="762000" cy="533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114800" y="3276600"/>
              <a:ext cx="990600" cy="685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114800" y="3505200"/>
              <a:ext cx="1066800" cy="762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114800" y="3733800"/>
              <a:ext cx="1143000" cy="8382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4076700" y="4000500"/>
              <a:ext cx="1295400" cy="914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4152900" y="4229100"/>
              <a:ext cx="1295400" cy="914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419600" y="4343400"/>
              <a:ext cx="1066800" cy="762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4572000" y="4495800"/>
              <a:ext cx="990600" cy="685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838700" y="4657725"/>
              <a:ext cx="762000" cy="533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105400" y="4953000"/>
              <a:ext cx="457200" cy="3048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normal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nb-NO" dirty="0" smtClean="0"/>
              <a:t>unakan tabel distribusi normal standart (Z) yaitu distribusi normal dengan</a:t>
            </a:r>
            <a:endParaRPr lang="en-US" dirty="0" smtClean="0"/>
          </a:p>
          <a:p>
            <a:r>
              <a:rPr lang="nb-NO" dirty="0" smtClean="0"/>
              <a:t>Caranya menggunakan transformasi dengan rumus</a:t>
            </a:r>
            <a:endParaRPr lang="en-US" dirty="0"/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5943600" y="2133600"/>
          <a:ext cx="2022764" cy="457200"/>
        </p:xfrm>
        <a:graphic>
          <a:graphicData uri="http://schemas.openxmlformats.org/presentationml/2006/ole">
            <p:oleObj spid="_x0000_s6147" name="Equation" r:id="rId3" imgW="1854000" imgH="419040" progId="">
              <p:embed/>
            </p:oleObj>
          </a:graphicData>
        </a:graphic>
      </p:graphicFrame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3429000" y="3757410"/>
          <a:ext cx="2057400" cy="1188077"/>
        </p:xfrm>
        <a:graphic>
          <a:graphicData uri="http://schemas.openxmlformats.org/presentationml/2006/ole">
            <p:oleObj spid="_x0000_s6148" name="Equation" r:id="rId4" imgW="901440" imgH="520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422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DISTRIBUSI KONTINU</vt:lpstr>
      <vt:lpstr>Pengantar (1)</vt:lpstr>
      <vt:lpstr>Pengantar (2)</vt:lpstr>
      <vt:lpstr>Pengantar (3)</vt:lpstr>
      <vt:lpstr>Jenis Kurva Normal (1)</vt:lpstr>
      <vt:lpstr>Jenis Kurva Normal (2)</vt:lpstr>
      <vt:lpstr>Jenis Kurva Normal (3)</vt:lpstr>
      <vt:lpstr>Luas di bawah kurva normal (1)</vt:lpstr>
      <vt:lpstr>Luas di bawah kurva normal (2)</vt:lpstr>
      <vt:lpstr>Contoh  :</vt:lpstr>
      <vt:lpstr>Solusi (1):</vt:lpstr>
      <vt:lpstr>Solusi (2) :</vt:lpstr>
      <vt:lpstr>Luas di bawah kurva normal (3)</vt:lpstr>
      <vt:lpstr>Slide 14</vt:lpstr>
      <vt:lpstr>Slide 15</vt:lpstr>
      <vt:lpstr>Latihan </vt:lpstr>
      <vt:lpstr>Solusi 1 :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KONTINU</dc:title>
  <dc:creator>Teknik Industri</dc:creator>
  <cp:lastModifiedBy>Teknik Industri</cp:lastModifiedBy>
  <cp:revision>8</cp:revision>
  <dcterms:created xsi:type="dcterms:W3CDTF">2011-03-30T02:42:49Z</dcterms:created>
  <dcterms:modified xsi:type="dcterms:W3CDTF">2012-12-18T03:47:38Z</dcterms:modified>
</cp:coreProperties>
</file>