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71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B1C09-052E-534C-B7C2-62A940961B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PEREKONOMIAN TERTUTUP DUA SEKTOR</a:t>
            </a:r>
          </a:p>
        </p:txBody>
      </p:sp>
    </p:spTree>
    <p:extLst>
      <p:ext uri="{BB962C8B-B14F-4D97-AF65-F5344CB8AC3E}">
        <p14:creationId xmlns:p14="http://schemas.microsoft.com/office/powerpoint/2010/main" val="2272233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06B61-EE7C-664F-BEFD-8CBF24A38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PERUBAHAN KONSUMSI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5F991-542A-FA49-B8E2-219508FB7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(△C)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(△Y)</a:t>
            </a:r>
          </a:p>
          <a:p>
            <a:r>
              <a:rPr lang="en-US" dirty="0"/>
              <a:t>△Y = Y</a:t>
            </a:r>
            <a:r>
              <a:rPr lang="en-US" baseline="-25000" dirty="0"/>
              <a:t>1</a:t>
            </a:r>
            <a:r>
              <a:rPr lang="en-US" dirty="0"/>
              <a:t> – Y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Y</a:t>
            </a:r>
            <a:r>
              <a:rPr lang="en-US" baseline="-25000" dirty="0"/>
              <a:t>1</a:t>
            </a:r>
            <a:r>
              <a:rPr lang="en-US" dirty="0"/>
              <a:t> = Y</a:t>
            </a:r>
            <a:r>
              <a:rPr lang="en-US" baseline="-25000" dirty="0"/>
              <a:t>0</a:t>
            </a:r>
            <a:r>
              <a:rPr lang="en-US" dirty="0"/>
              <a:t> + △Y</a:t>
            </a:r>
          </a:p>
          <a:p>
            <a:r>
              <a:rPr lang="en-US" dirty="0"/>
              <a:t>△C = C</a:t>
            </a:r>
            <a:r>
              <a:rPr lang="en-US" baseline="-25000" dirty="0"/>
              <a:t>1</a:t>
            </a:r>
            <a:r>
              <a:rPr lang="en-US" dirty="0"/>
              <a:t> – C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C</a:t>
            </a:r>
            <a:r>
              <a:rPr lang="en-US" baseline="-25000" dirty="0"/>
              <a:t>1</a:t>
            </a:r>
            <a:r>
              <a:rPr lang="en-US" dirty="0"/>
              <a:t> = C</a:t>
            </a:r>
            <a:r>
              <a:rPr lang="en-US" baseline="-25000" dirty="0"/>
              <a:t>0</a:t>
            </a:r>
            <a:r>
              <a:rPr lang="en-US" dirty="0"/>
              <a:t> + △C</a:t>
            </a:r>
          </a:p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= C = a + </a:t>
            </a:r>
            <a:r>
              <a:rPr lang="en-US" dirty="0" err="1"/>
              <a:t>bY</a:t>
            </a:r>
            <a:endParaRPr lang="en-US" dirty="0"/>
          </a:p>
          <a:p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(MPC) = △C / △Y</a:t>
            </a:r>
          </a:p>
          <a:p>
            <a:r>
              <a:rPr lang="en-US" dirty="0"/>
              <a:t>△C = MPC x △Y, </a:t>
            </a:r>
            <a:r>
              <a:rPr lang="en-US" dirty="0" err="1"/>
              <a:t>sehingga</a:t>
            </a:r>
            <a:r>
              <a:rPr lang="en-US" dirty="0"/>
              <a:t> C</a:t>
            </a:r>
            <a:r>
              <a:rPr lang="en-US" baseline="-25000" dirty="0"/>
              <a:t>1</a:t>
            </a:r>
            <a:r>
              <a:rPr lang="en-US" dirty="0"/>
              <a:t> = C</a:t>
            </a:r>
            <a:r>
              <a:rPr lang="en-US" baseline="-25000" dirty="0"/>
              <a:t>0</a:t>
            </a:r>
            <a:r>
              <a:rPr lang="en-US" dirty="0"/>
              <a:t> + MPC x △Y</a:t>
            </a:r>
          </a:p>
        </p:txBody>
      </p:sp>
    </p:spTree>
    <p:extLst>
      <p:ext uri="{BB962C8B-B14F-4D97-AF65-F5344CB8AC3E}">
        <p14:creationId xmlns:p14="http://schemas.microsoft.com/office/powerpoint/2010/main" val="2613100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43ACA-3531-5344-86B9-31DBEB28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CONTOH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22EEB-41CA-624E-97BC-E17DCC55E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C = 25 </a:t>
            </a:r>
            <a:r>
              <a:rPr lang="en-US" dirty="0" err="1"/>
              <a:t>miliar</a:t>
            </a:r>
            <a:r>
              <a:rPr lang="en-US" dirty="0"/>
              <a:t> + 0,9 Y,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2010 </a:t>
            </a:r>
            <a:r>
              <a:rPr lang="en-US" dirty="0" err="1"/>
              <a:t>sebesar</a:t>
            </a:r>
            <a:r>
              <a:rPr lang="en-US" dirty="0"/>
              <a:t> 180 </a:t>
            </a:r>
            <a:r>
              <a:rPr lang="en-US" dirty="0" err="1"/>
              <a:t>miliar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2011 </a:t>
            </a:r>
            <a:r>
              <a:rPr lang="en-US" dirty="0" err="1"/>
              <a:t>meningkat</a:t>
            </a:r>
            <a:r>
              <a:rPr lang="en-US" dirty="0"/>
              <a:t> 20% </a:t>
            </a:r>
            <a:r>
              <a:rPr lang="en-US" dirty="0" err="1"/>
              <a:t>menjadi</a:t>
            </a:r>
            <a:r>
              <a:rPr lang="en-US" dirty="0"/>
              <a:t> 216 </a:t>
            </a:r>
            <a:r>
              <a:rPr lang="en-US" dirty="0" err="1"/>
              <a:t>miliar</a:t>
            </a:r>
            <a:r>
              <a:rPr lang="en-US" dirty="0"/>
              <a:t>. </a:t>
            </a:r>
            <a:r>
              <a:rPr lang="en-US" dirty="0" err="1"/>
              <a:t>Hitunglah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nasional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83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E030E-2878-3647-B632-6CCCE5E5D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SAVING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1C53C-FF26-F049-830D-CBEF4BF5E7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228" y="2117968"/>
            <a:ext cx="7045187" cy="460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78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FCF25-1FE4-ED41-9D23-02A375E09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PERUBAHAN TABUNGAN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18AFF-9A28-1148-988E-9DB23A90A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tabungan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disposable income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r>
              <a:rPr lang="en-US" dirty="0"/>
              <a:t>Y = C + S</a:t>
            </a:r>
          </a:p>
          <a:p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naik </a:t>
            </a:r>
            <a:r>
              <a:rPr lang="en-US" dirty="0" err="1"/>
              <a:t>sebesar</a:t>
            </a:r>
            <a:r>
              <a:rPr lang="en-US" dirty="0"/>
              <a:t> △Y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tabungan</a:t>
            </a:r>
            <a:r>
              <a:rPr lang="en-US" dirty="0"/>
              <a:t> juga naik </a:t>
            </a:r>
            <a:r>
              <a:rPr lang="en-US" dirty="0" err="1"/>
              <a:t>sebesar</a:t>
            </a:r>
            <a:r>
              <a:rPr lang="en-US" dirty="0"/>
              <a:t> △S.</a:t>
            </a:r>
          </a:p>
          <a:p>
            <a:r>
              <a:rPr lang="en-US" dirty="0"/>
              <a:t>△S = S</a:t>
            </a:r>
            <a:r>
              <a:rPr lang="en-US" baseline="-25000" dirty="0"/>
              <a:t>1</a:t>
            </a:r>
            <a:r>
              <a:rPr lang="en-US" dirty="0"/>
              <a:t> – S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S</a:t>
            </a:r>
            <a:r>
              <a:rPr lang="en-US" baseline="-25000" dirty="0"/>
              <a:t>1</a:t>
            </a:r>
            <a:r>
              <a:rPr lang="en-US" dirty="0"/>
              <a:t> = S</a:t>
            </a:r>
            <a:r>
              <a:rPr lang="en-US" baseline="-25000" dirty="0"/>
              <a:t>0</a:t>
            </a:r>
            <a:r>
              <a:rPr lang="en-US" dirty="0"/>
              <a:t> + △S</a:t>
            </a:r>
          </a:p>
          <a:p>
            <a:r>
              <a:rPr lang="en-US" dirty="0"/>
              <a:t>MPS = △S / △Y, </a:t>
            </a:r>
            <a:r>
              <a:rPr lang="en-US" dirty="0" err="1"/>
              <a:t>atau</a:t>
            </a:r>
            <a:r>
              <a:rPr lang="en-US" dirty="0"/>
              <a:t> △S = MPS △Y, </a:t>
            </a:r>
            <a:r>
              <a:rPr lang="en-US" dirty="0" err="1"/>
              <a:t>sehingga</a:t>
            </a:r>
            <a:endParaRPr lang="en-US" dirty="0"/>
          </a:p>
          <a:p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 = S</a:t>
            </a:r>
            <a:r>
              <a:rPr lang="en-US" baseline="-25000" dirty="0"/>
              <a:t>0</a:t>
            </a:r>
            <a:r>
              <a:rPr lang="en-US" dirty="0"/>
              <a:t> + MPS △Y</a:t>
            </a:r>
          </a:p>
          <a:p>
            <a:r>
              <a:rPr lang="en-US" dirty="0"/>
              <a:t>MPS + MPC = 1</a:t>
            </a:r>
          </a:p>
        </p:txBody>
      </p:sp>
    </p:spTree>
    <p:extLst>
      <p:ext uri="{BB962C8B-B14F-4D97-AF65-F5344CB8AC3E}">
        <p14:creationId xmlns:p14="http://schemas.microsoft.com/office/powerpoint/2010/main" val="1984049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71363-A746-144B-88E2-6988C3A12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90B032-0CA9-2648-8564-D1257F91A3A3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MPC = 0,75,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minimum </a:t>
            </a:r>
            <a:r>
              <a:rPr lang="en-US" dirty="0" err="1"/>
              <a:t>tahun</a:t>
            </a:r>
            <a:r>
              <a:rPr lang="en-US" dirty="0"/>
              <a:t> 2018 </a:t>
            </a:r>
            <a:r>
              <a:rPr lang="en-US" dirty="0" err="1"/>
              <a:t>sebesar</a:t>
            </a:r>
            <a:r>
              <a:rPr lang="en-US" dirty="0"/>
              <a:t> 40 </a:t>
            </a:r>
            <a:r>
              <a:rPr lang="en-US" dirty="0" err="1"/>
              <a:t>miliar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200 </a:t>
            </a:r>
            <a:r>
              <a:rPr lang="en-US" dirty="0" err="1"/>
              <a:t>miliar</a:t>
            </a:r>
            <a:r>
              <a:rPr lang="en-US" dirty="0"/>
              <a:t>. </a:t>
            </a:r>
            <a:r>
              <a:rPr lang="en-US" dirty="0" err="1"/>
              <a:t>Tahun</a:t>
            </a:r>
            <a:r>
              <a:rPr lang="en-US" dirty="0"/>
              <a:t> 2019 </a:t>
            </a:r>
            <a:r>
              <a:rPr lang="en-US" dirty="0" err="1"/>
              <a:t>pendapatan</a:t>
            </a:r>
            <a:r>
              <a:rPr lang="en-US" dirty="0"/>
              <a:t> naik </a:t>
            </a:r>
            <a:r>
              <a:rPr lang="en-US" dirty="0" err="1"/>
              <a:t>sebesar</a:t>
            </a:r>
            <a:r>
              <a:rPr lang="en-US" dirty="0"/>
              <a:t> 20%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2018.</a:t>
            </a:r>
          </a:p>
          <a:p>
            <a:r>
              <a:rPr lang="en-US" dirty="0" err="1"/>
              <a:t>Hitunglah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saving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2018 </a:t>
            </a:r>
            <a:r>
              <a:rPr lang="en-US" dirty="0" err="1"/>
              <a:t>dan</a:t>
            </a:r>
            <a:r>
              <a:rPr lang="en-US" dirty="0"/>
              <a:t> 2019.</a:t>
            </a:r>
          </a:p>
        </p:txBody>
      </p:sp>
    </p:spTree>
    <p:extLst>
      <p:ext uri="{BB962C8B-B14F-4D97-AF65-F5344CB8AC3E}">
        <p14:creationId xmlns:p14="http://schemas.microsoft.com/office/powerpoint/2010/main" val="4199981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BBF0-DE01-7D48-A4F8-1106231D0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PERUBAHAN INVESTASI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D6641-00C4-B14B-93CA-BE9FE4D6E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, symbol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I.</a:t>
            </a:r>
          </a:p>
          <a:p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pengganda</a:t>
            </a:r>
            <a:r>
              <a:rPr lang="en-US" dirty="0"/>
              <a:t> (multiplier) </a:t>
            </a:r>
            <a:r>
              <a:rPr lang="en-US" dirty="0" err="1"/>
              <a:t>investasi</a:t>
            </a:r>
            <a:r>
              <a:rPr lang="en-US" dirty="0"/>
              <a:t>, </a:t>
            </a:r>
            <a:r>
              <a:rPr lang="en-US" dirty="0" err="1"/>
              <a:t>disimbolkan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</a:t>
            </a:r>
            <a:r>
              <a:rPr lang="en-US" baseline="-25000" dirty="0" err="1"/>
              <a:t>i</a:t>
            </a:r>
            <a:endParaRPr lang="en-US" baseline="-25000" dirty="0"/>
          </a:p>
          <a:p>
            <a:r>
              <a:rPr lang="en-US" dirty="0"/>
              <a:t>K</a:t>
            </a:r>
            <a:r>
              <a:rPr lang="en-US" baseline="-25000" dirty="0"/>
              <a:t>i</a:t>
            </a:r>
            <a:r>
              <a:rPr lang="en-US" dirty="0"/>
              <a:t> = △Y / △I, </a:t>
            </a:r>
            <a:r>
              <a:rPr lang="en-US" dirty="0" err="1"/>
              <a:t>atau</a:t>
            </a:r>
            <a:r>
              <a:rPr lang="en-US" dirty="0"/>
              <a:t> △Y = K</a:t>
            </a:r>
            <a:r>
              <a:rPr lang="en-US" baseline="-25000" dirty="0"/>
              <a:t>i</a:t>
            </a:r>
            <a:r>
              <a:rPr lang="en-US" dirty="0"/>
              <a:t> △I</a:t>
            </a:r>
          </a:p>
        </p:txBody>
      </p:sp>
    </p:spTree>
    <p:extLst>
      <p:ext uri="{BB962C8B-B14F-4D97-AF65-F5344CB8AC3E}">
        <p14:creationId xmlns:p14="http://schemas.microsoft.com/office/powerpoint/2010/main" val="1233189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1DC68-D7E3-5342-9DBB-B8EF6108C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FBBD9-8EBF-BE46-A71C-DC33E7CEB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Misalnya</a:t>
            </a:r>
            <a:r>
              <a:rPr lang="en-US" dirty="0"/>
              <a:t> Ki = 4,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20 </a:t>
            </a:r>
            <a:r>
              <a:rPr lang="en-US" dirty="0" err="1"/>
              <a:t>miliar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35 </a:t>
            </a:r>
            <a:r>
              <a:rPr lang="en-US" dirty="0" err="1"/>
              <a:t>miliar</a:t>
            </a:r>
            <a:r>
              <a:rPr lang="en-US" dirty="0"/>
              <a:t> (△I = 15 </a:t>
            </a:r>
            <a:r>
              <a:rPr lang="en-US" dirty="0" err="1"/>
              <a:t>miliar</a:t>
            </a:r>
            <a:r>
              <a:rPr lang="en-US" dirty="0"/>
              <a:t>). </a:t>
            </a:r>
            <a:r>
              <a:rPr lang="en-US" dirty="0" err="1"/>
              <a:t>Hitunglah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84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FE172-28DD-1745-937B-2853F3165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SISTEM EKONOMI TERTUTUP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41453-CFB1-764E-A52A-8E278D155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system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luar</a:t>
            </a:r>
            <a:endParaRPr lang="en-US" dirty="0"/>
          </a:p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1.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2(</a:t>
            </a:r>
            <a:r>
              <a:rPr lang="en-US" dirty="0" err="1"/>
              <a:t>dua</a:t>
            </a:r>
            <a:r>
              <a:rPr lang="en-US" dirty="0"/>
              <a:t>) sector   </a:t>
            </a:r>
          </a:p>
          <a:p>
            <a:pPr marL="0" indent="0">
              <a:buNone/>
            </a:pPr>
            <a:r>
              <a:rPr lang="en-US" dirty="0"/>
              <a:t>      yang </a:t>
            </a:r>
            <a:r>
              <a:rPr lang="en-US" dirty="0" err="1"/>
              <a:t>terlibat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sector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sector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2.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3(</a:t>
            </a:r>
            <a:r>
              <a:rPr lang="en-US" dirty="0" err="1"/>
              <a:t>tiga</a:t>
            </a:r>
            <a:r>
              <a:rPr lang="en-US" dirty="0"/>
              <a:t>) sector yang </a:t>
            </a:r>
            <a:r>
              <a:rPr lang="en-US" dirty="0" err="1"/>
              <a:t>terlibat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yaitu</a:t>
            </a:r>
            <a:r>
              <a:rPr lang="en-US" dirty="0"/>
              <a:t> sector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, sector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sector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pemerintah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5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CE95F-BB7F-ED4F-AF33-9A73F49BB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PEREKONOMIAN TERTUTUP DUA SEKTOR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DD083-298B-0B4B-93C2-03363FD1E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,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sector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imbalannya</a:t>
            </a:r>
            <a:r>
              <a:rPr lang="en-US" dirty="0"/>
              <a:t> sector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uangnya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sector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(demand side) </a:t>
            </a:r>
            <a:r>
              <a:rPr lang="en-US" dirty="0" err="1"/>
              <a:t>dan</a:t>
            </a:r>
            <a:r>
              <a:rPr lang="en-US" dirty="0"/>
              <a:t> sector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 (Supply side), </a:t>
            </a:r>
            <a:r>
              <a:rPr lang="en-US" dirty="0" err="1"/>
              <a:t>berproses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.</a:t>
            </a:r>
          </a:p>
          <a:p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factor-factor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modal </a:t>
            </a:r>
            <a:r>
              <a:rPr lang="en-US" dirty="0" err="1"/>
              <a:t>dari</a:t>
            </a:r>
            <a:r>
              <a:rPr lang="en-US" dirty="0"/>
              <a:t> sector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imbalannya</a:t>
            </a:r>
            <a:r>
              <a:rPr lang="en-US" dirty="0"/>
              <a:t> sector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uangnya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,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sector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(demand side) </a:t>
            </a:r>
            <a:r>
              <a:rPr lang="en-US" dirty="0" err="1"/>
              <a:t>dan</a:t>
            </a:r>
            <a:r>
              <a:rPr lang="en-US" dirty="0"/>
              <a:t> sector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 (Supply side).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di </a:t>
            </a:r>
            <a:r>
              <a:rPr lang="en-US" dirty="0" err="1"/>
              <a:t>pasar</a:t>
            </a:r>
            <a:r>
              <a:rPr lang="en-US" dirty="0"/>
              <a:t> factor </a:t>
            </a:r>
            <a:r>
              <a:rPr lang="en-US" dirty="0" err="1"/>
              <a:t>produksi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777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23FC5-4C61-594D-8B70-1EEB14647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MODEL PEREKONOMIAN TERTUTUP DUA SEKTOR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F573EF-D262-2043-9FF8-08BCBF1A37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1796" y="2289908"/>
            <a:ext cx="6384696" cy="4330361"/>
          </a:xfrm>
        </p:spPr>
      </p:pic>
    </p:spTree>
    <p:extLst>
      <p:ext uri="{BB962C8B-B14F-4D97-AF65-F5344CB8AC3E}">
        <p14:creationId xmlns:p14="http://schemas.microsoft.com/office/powerpoint/2010/main" val="101095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9176B-0F29-E54A-B8C8-020E4282E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PENDAPATAN RUMAH TANGGA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0DDC8-0B9E-8A4E-8543-E7B897D43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sector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,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, </a:t>
            </a:r>
            <a:r>
              <a:rPr lang="en-US" dirty="0" err="1"/>
              <a:t>disimbolkan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</a:t>
            </a:r>
            <a:r>
              <a:rPr lang="en-US" baseline="-25000" dirty="0"/>
              <a:t>RT.</a:t>
            </a:r>
          </a:p>
          <a:p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, </a:t>
            </a:r>
            <a:r>
              <a:rPr lang="en-US" dirty="0" err="1"/>
              <a:t>disimbolkan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</a:t>
            </a:r>
            <a:r>
              <a:rPr lang="en-US" baseline="-25000" dirty="0"/>
              <a:t>RT</a:t>
            </a:r>
          </a:p>
          <a:p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yang </a:t>
            </a:r>
            <a:r>
              <a:rPr lang="en-US" dirty="0" err="1"/>
              <a:t>ditabung</a:t>
            </a:r>
            <a:r>
              <a:rPr lang="en-US" dirty="0"/>
              <a:t> (saving) </a:t>
            </a:r>
            <a:r>
              <a:rPr lang="en-US" dirty="0" err="1"/>
              <a:t>disimbolkan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</a:t>
            </a:r>
            <a:r>
              <a:rPr lang="en-US" baseline="-25000" dirty="0"/>
              <a:t>RT</a:t>
            </a:r>
            <a:r>
              <a:rPr lang="en-US" dirty="0"/>
              <a:t>.</a:t>
            </a:r>
          </a:p>
          <a:p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: Y</a:t>
            </a:r>
            <a:r>
              <a:rPr lang="en-US" baseline="-25000" dirty="0"/>
              <a:t>RT</a:t>
            </a:r>
            <a:r>
              <a:rPr lang="en-US" dirty="0"/>
              <a:t> = C</a:t>
            </a:r>
            <a:r>
              <a:rPr lang="en-US" baseline="-25000" dirty="0"/>
              <a:t>RT</a:t>
            </a:r>
            <a:r>
              <a:rPr lang="en-US" dirty="0"/>
              <a:t> + S</a:t>
            </a:r>
            <a:r>
              <a:rPr lang="en-US" baseline="-25000" dirty="0"/>
              <a:t>RT</a:t>
            </a: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751665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9055B-1016-8545-88F7-147FEC3DB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PENDAPATAN PERUSAHAAN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3329A-369F-324D-91A6-77AC2C080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sector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disimbolkan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</a:t>
            </a:r>
            <a:r>
              <a:rPr lang="en-US" baseline="-25000" dirty="0"/>
              <a:t>P</a:t>
            </a:r>
          </a:p>
          <a:p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‘</a:t>
            </a:r>
            <a:r>
              <a:rPr lang="en-US" dirty="0" err="1"/>
              <a:t>ongkos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’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, </a:t>
            </a:r>
            <a:r>
              <a:rPr lang="en-US" dirty="0" err="1"/>
              <a:t>disimbolkan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</a:t>
            </a:r>
            <a:r>
              <a:rPr lang="en-US" baseline="-25000" dirty="0"/>
              <a:t>P.</a:t>
            </a:r>
          </a:p>
          <a:p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disimbolkan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</a:t>
            </a:r>
            <a:r>
              <a:rPr lang="en-US" baseline="-25000" dirty="0"/>
              <a:t>P</a:t>
            </a:r>
          </a:p>
          <a:p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: Y</a:t>
            </a:r>
            <a:r>
              <a:rPr lang="en-US" baseline="-25000" dirty="0"/>
              <a:t>P</a:t>
            </a:r>
            <a:r>
              <a:rPr lang="en-US" dirty="0"/>
              <a:t> = C</a:t>
            </a:r>
            <a:r>
              <a:rPr lang="en-US" baseline="-25000" dirty="0"/>
              <a:t>P</a:t>
            </a:r>
            <a:r>
              <a:rPr lang="en-US" dirty="0"/>
              <a:t> + I</a:t>
            </a:r>
            <a:r>
              <a:rPr lang="en-US" baseline="-25000" dirty="0"/>
              <a:t>P</a:t>
            </a:r>
            <a:r>
              <a:rPr lang="en-US" dirty="0"/>
              <a:t>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37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B48AB-F8CC-3B45-882C-FA27317E6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KESEIMBANGAN PENDAPATAN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4DA3D-8D82-DE41-A636-B819B3730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7565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sector, </a:t>
            </a:r>
            <a:r>
              <a:rPr lang="en-US" dirty="0" err="1"/>
              <a:t>pendapatan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=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, Y</a:t>
            </a:r>
            <a:r>
              <a:rPr lang="en-US" baseline="-25000" dirty="0"/>
              <a:t>P</a:t>
            </a:r>
            <a:r>
              <a:rPr lang="en-US" dirty="0"/>
              <a:t> = Y</a:t>
            </a:r>
            <a:r>
              <a:rPr lang="en-US" baseline="-25000" dirty="0"/>
              <a:t>RT</a:t>
            </a:r>
          </a:p>
          <a:p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=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, C</a:t>
            </a:r>
            <a:r>
              <a:rPr lang="en-US" baseline="-25000" dirty="0"/>
              <a:t>P</a:t>
            </a:r>
            <a:r>
              <a:rPr lang="en-US" dirty="0"/>
              <a:t> = C</a:t>
            </a:r>
            <a:r>
              <a:rPr lang="en-US" baseline="-25000" dirty="0"/>
              <a:t>RT</a:t>
            </a:r>
            <a:r>
              <a:rPr lang="en-US" dirty="0"/>
              <a:t>;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S</a:t>
            </a:r>
            <a:r>
              <a:rPr lang="en-US" baseline="-25000" dirty="0"/>
              <a:t>RT</a:t>
            </a:r>
            <a:r>
              <a:rPr lang="en-US" dirty="0"/>
              <a:t> = I</a:t>
            </a:r>
            <a:r>
              <a:rPr lang="en-US" baseline="-25000" dirty="0"/>
              <a:t>P</a:t>
            </a:r>
          </a:p>
          <a:p>
            <a:r>
              <a:rPr lang="en-US" dirty="0"/>
              <a:t>I = S</a:t>
            </a:r>
          </a:p>
          <a:p>
            <a:r>
              <a:rPr lang="en-US" dirty="0"/>
              <a:t>S = -a + (1-b) Y</a:t>
            </a:r>
          </a:p>
          <a:p>
            <a:r>
              <a:rPr lang="en-US" dirty="0"/>
              <a:t>-a = dis saving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Y=0,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minimum </a:t>
            </a:r>
            <a:r>
              <a:rPr lang="en-US" dirty="0" err="1"/>
              <a:t>sebesar</a:t>
            </a:r>
            <a:r>
              <a:rPr lang="en-US" dirty="0"/>
              <a:t> “a”</a:t>
            </a:r>
          </a:p>
          <a:p>
            <a:r>
              <a:rPr lang="en-US" dirty="0"/>
              <a:t>(1-b) = MPS (marginal propensity to consume)</a:t>
            </a:r>
          </a:p>
          <a:p>
            <a:r>
              <a:rPr lang="en-US" dirty="0"/>
              <a:t>I = -a + (1-b) Y, </a:t>
            </a:r>
            <a:r>
              <a:rPr lang="en-US" dirty="0" err="1"/>
              <a:t>sehingga</a:t>
            </a:r>
            <a:r>
              <a:rPr lang="en-US" dirty="0"/>
              <a:t> Y = (</a:t>
            </a:r>
            <a:r>
              <a:rPr lang="en-US" dirty="0" err="1"/>
              <a:t>I+a</a:t>
            </a:r>
            <a:r>
              <a:rPr lang="en-US" dirty="0"/>
              <a:t>)/(1-b)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98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B1875-CA8D-0B42-A478-CD7CFA172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F9860-B2B7-3049-AF24-F15C37A44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C = 30 </a:t>
            </a:r>
            <a:r>
              <a:rPr lang="en-US" dirty="0" err="1"/>
              <a:t>miliar</a:t>
            </a:r>
            <a:r>
              <a:rPr lang="en-US" dirty="0"/>
              <a:t> + 0,75 Y,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otonom</a:t>
            </a:r>
            <a:r>
              <a:rPr lang="en-US" dirty="0"/>
              <a:t> (I) </a:t>
            </a:r>
            <a:r>
              <a:rPr lang="en-US" dirty="0" err="1"/>
              <a:t>sebesar</a:t>
            </a:r>
            <a:r>
              <a:rPr lang="en-US" dirty="0"/>
              <a:t> 20 </a:t>
            </a:r>
            <a:r>
              <a:rPr lang="en-US" dirty="0" err="1"/>
              <a:t>miliar</a:t>
            </a:r>
            <a:endParaRPr lang="en-US" dirty="0"/>
          </a:p>
          <a:p>
            <a:r>
              <a:rPr lang="en-US" dirty="0" err="1"/>
              <a:t>Hitunglah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Nasional </a:t>
            </a:r>
            <a:r>
              <a:rPr lang="en-US" dirty="0" err="1"/>
              <a:t>Keseimbangan</a:t>
            </a:r>
            <a:r>
              <a:rPr lang="en-US" dirty="0"/>
              <a:t> (Y</a:t>
            </a:r>
            <a:r>
              <a:rPr lang="en-US" baseline="-25000" dirty="0"/>
              <a:t>E</a:t>
            </a:r>
            <a:r>
              <a:rPr lang="en-US" dirty="0"/>
              <a:t>), </a:t>
            </a:r>
            <a:r>
              <a:rPr lang="en-US" dirty="0" err="1"/>
              <a:t>Konsumsi</a:t>
            </a:r>
            <a:r>
              <a:rPr lang="en-US" dirty="0"/>
              <a:t> Nasional </a:t>
            </a:r>
            <a:r>
              <a:rPr lang="en-US" dirty="0" err="1"/>
              <a:t>Keseimbangan</a:t>
            </a:r>
            <a:r>
              <a:rPr lang="en-US" dirty="0"/>
              <a:t> (C</a:t>
            </a:r>
            <a:r>
              <a:rPr lang="en-US" baseline="-25000" dirty="0"/>
              <a:t>E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Tabungan Nasional </a:t>
            </a:r>
            <a:r>
              <a:rPr lang="en-US" dirty="0" err="1"/>
              <a:t>Keseimbangan</a:t>
            </a:r>
            <a:r>
              <a:rPr lang="en-US" dirty="0"/>
              <a:t> (SE)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447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653F5-699D-974B-A670-624CE8B09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 </a:t>
            </a:r>
            <a:r>
              <a:rPr lang="en-US" dirty="0" err="1"/>
              <a:t>Sederhana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2A563-4A39-DD41-85DF-C53D9BC94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system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melingkar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mayoritas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sector </a:t>
            </a:r>
            <a:r>
              <a:rPr lang="en-US" dirty="0" err="1"/>
              <a:t>disalurkan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sector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.</a:t>
            </a:r>
          </a:p>
          <a:p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sector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disalurkan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sector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sebaliknya</a:t>
            </a:r>
            <a:endParaRPr lang="en-US" dirty="0"/>
          </a:p>
          <a:p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sector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sector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sebaliknya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3259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3197</TotalTime>
  <Words>861</Words>
  <Application>Microsoft Macintosh PowerPoint</Application>
  <PresentationFormat>Widescreen</PresentationFormat>
  <Paragraphs>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Trebuchet MS</vt:lpstr>
      <vt:lpstr>Berlin</vt:lpstr>
      <vt:lpstr>PEREKONOMIAN TERTUTUP DUA SEKTOR</vt:lpstr>
      <vt:lpstr>SISTEM EKONOMI TERTUTUP</vt:lpstr>
      <vt:lpstr>PEREKONOMIAN TERTUTUP DUA SEKTOR</vt:lpstr>
      <vt:lpstr>MODEL PEREKONOMIAN TERTUTUP DUA SEKTOR</vt:lpstr>
      <vt:lpstr>PENDAPATAN RUMAH TANGGA</vt:lpstr>
      <vt:lpstr>PENDAPATAN PERUSAHAAN</vt:lpstr>
      <vt:lpstr>KESEIMBANGAN PENDAPATAN</vt:lpstr>
      <vt:lpstr>contoh</vt:lpstr>
      <vt:lpstr>Perekonomian Tertutup Sederhana</vt:lpstr>
      <vt:lpstr>PERUBAHAN KONSUMSI</vt:lpstr>
      <vt:lpstr>CONTOH</vt:lpstr>
      <vt:lpstr>SAVING</vt:lpstr>
      <vt:lpstr>PERUBAHAN TABUNGAN</vt:lpstr>
      <vt:lpstr>Contoh</vt:lpstr>
      <vt:lpstr>PERUBAHAN INVESTASI</vt:lpstr>
      <vt:lpstr>Contoh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PEREKONOMIAN TERTUTUP DUA VARIABEL</dc:title>
  <dc:creator>Herman Soegoto</dc:creator>
  <cp:lastModifiedBy>Herman Soegoto</cp:lastModifiedBy>
  <cp:revision>23</cp:revision>
  <dcterms:created xsi:type="dcterms:W3CDTF">2019-12-06T09:51:44Z</dcterms:created>
  <dcterms:modified xsi:type="dcterms:W3CDTF">2019-12-08T15:09:20Z</dcterms:modified>
</cp:coreProperties>
</file>