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57" r:id="rId4"/>
    <p:sldId id="291" r:id="rId5"/>
    <p:sldId id="258" r:id="rId6"/>
    <p:sldId id="259" r:id="rId7"/>
    <p:sldId id="260" r:id="rId8"/>
    <p:sldId id="261" r:id="rId9"/>
    <p:sldId id="289" r:id="rId10"/>
    <p:sldId id="290" r:id="rId11"/>
    <p:sldId id="287" r:id="rId12"/>
    <p:sldId id="288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7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F980-8F54-4813-95A6-12C4000F38AF}" type="datetimeFigureOut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633A-E455-4AAE-A856-3CCAF16B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00" cy="68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7711" y="2967335"/>
            <a:ext cx="4408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SAHAM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743075"/>
            <a:ext cx="3276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4281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sepuluh</a:t>
            </a:r>
            <a:r>
              <a:rPr lang="en-US" dirty="0"/>
              <a:t> top performer </a:t>
            </a:r>
            <a:r>
              <a:rPr lang="en-US" dirty="0" err="1"/>
              <a:t>dari</a:t>
            </a:r>
            <a:r>
              <a:rPr lang="en-US" dirty="0"/>
              <a:t> blue chip (LQ45).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2011 </a:t>
            </a:r>
            <a:r>
              <a:rPr lang="en-US" dirty="0" err="1"/>
              <a:t>hingga</a:t>
            </a:r>
            <a:r>
              <a:rPr lang="en-US" dirty="0"/>
              <a:t> 30 </a:t>
            </a:r>
            <a:r>
              <a:rPr lang="en-US" dirty="0" err="1"/>
              <a:t>Desember</a:t>
            </a:r>
            <a:r>
              <a:rPr lang="en-US" dirty="0"/>
              <a:t> 2011. </a:t>
            </a:r>
            <a:r>
              <a:rPr lang="en-US" dirty="0" err="1"/>
              <a:t>Saham</a:t>
            </a:r>
            <a:r>
              <a:rPr lang="en-US" dirty="0"/>
              <a:t> blue chip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diminati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gain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investornya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90550"/>
            <a:ext cx="60864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04800"/>
            <a:ext cx="42957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6813"/>
            <a:ext cx="762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SAHAM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Saham adalah surat berharga yang dapat ditransaksikan baik melalui bursa maupun tidak, yang menyatakan kepemilikan aset.</a:t>
            </a:r>
          </a:p>
          <a:p>
            <a:pPr>
              <a:defRPr/>
            </a:pPr>
            <a:r>
              <a:rPr lang="id-ID" dirty="0" smtClean="0"/>
              <a:t>Saham diterbitkan oleh perusahaan untuk mendapatkan dana dalam rangka pembiayaan perusahaan.</a:t>
            </a:r>
            <a:endParaRPr lang="id-ID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E2BEF7B-E1EE-4DCC-9F3E-F5117D73376D}" type="slidenum">
              <a:rPr lang="en-US" sz="1400" smtClean="0"/>
              <a:pPr/>
              <a:t>15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983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KLASIFIKASI SAHAM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Berdasarkan Hak Tagih / Manfaat Saham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- Saham biasa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- Saham Preferen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- Berdasarkan hak istimewa</a:t>
            </a:r>
          </a:p>
          <a:p>
            <a:pPr>
              <a:defRPr/>
            </a:pPr>
            <a:r>
              <a:rPr lang="id-ID" dirty="0" smtClean="0"/>
              <a:t>Berdasarkan cara peralihan saham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- Saham Atas nama (Registered stock)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- Saham atas unjuk (Bearer stock)</a:t>
            </a:r>
          </a:p>
          <a:p>
            <a:pPr>
              <a:buFont typeface="Wingdings" pitchFamily="2" charset="2"/>
              <a:buNone/>
              <a:defRPr/>
            </a:pPr>
            <a:endParaRPr lang="id-ID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8FC61F5-54B4-4C22-A078-9B4CD7229843}" type="slidenum">
              <a:rPr lang="en-US" sz="1400" smtClean="0"/>
              <a:pPr/>
              <a:t>16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704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id-ID" sz="4000" dirty="0" smtClean="0"/>
              <a:t>INDEKS SAHAM INDONESIA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dirty="0" smtClean="0"/>
              <a:t>IHSG (389 emiten – Desember 2009)</a:t>
            </a:r>
          </a:p>
          <a:p>
            <a:pPr>
              <a:defRPr/>
            </a:pPr>
            <a:r>
              <a:rPr lang="id-ID" dirty="0" smtClean="0"/>
              <a:t>Indeks Sektoral</a:t>
            </a:r>
          </a:p>
          <a:p>
            <a:pPr>
              <a:defRPr/>
            </a:pPr>
            <a:r>
              <a:rPr lang="id-ID" dirty="0" smtClean="0"/>
              <a:t>Indeks LQ45</a:t>
            </a:r>
          </a:p>
          <a:p>
            <a:pPr>
              <a:defRPr/>
            </a:pPr>
            <a:r>
              <a:rPr lang="id-ID" dirty="0" smtClean="0"/>
              <a:t>JII</a:t>
            </a:r>
          </a:p>
          <a:p>
            <a:pPr>
              <a:defRPr/>
            </a:pPr>
            <a:r>
              <a:rPr lang="id-ID" dirty="0" smtClean="0"/>
              <a:t>Indeks Kompas 100</a:t>
            </a:r>
          </a:p>
          <a:p>
            <a:pPr>
              <a:defRPr/>
            </a:pPr>
            <a:r>
              <a:rPr lang="id-ID" dirty="0" smtClean="0"/>
              <a:t>Indeks Bisnis-27</a:t>
            </a:r>
          </a:p>
          <a:p>
            <a:pPr>
              <a:defRPr/>
            </a:pPr>
            <a:r>
              <a:rPr lang="id-ID" dirty="0" smtClean="0"/>
              <a:t>Indeks Pefindo25</a:t>
            </a:r>
          </a:p>
          <a:p>
            <a:pPr>
              <a:defRPr/>
            </a:pPr>
            <a:r>
              <a:rPr lang="id-ID" dirty="0" smtClean="0"/>
              <a:t>Indeks Sri Kehati, dll</a:t>
            </a:r>
            <a:endParaRPr lang="id-ID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7FCA239-223E-4B3A-9071-31E301F569E3}" type="slidenum">
              <a:rPr lang="en-US" sz="1400" smtClean="0"/>
              <a:pPr/>
              <a:t>17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268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sz="3600" dirty="0" smtClean="0"/>
              <a:t>SAHAM BIASA - BERDASARKAN NILAI KAPITALISASI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id-ID" sz="2800" dirty="0" smtClean="0"/>
              <a:t>	Saham berkapitalisasi besar / big market (kapitalisasi pasar &gt; 1 triliun).</a:t>
            </a:r>
          </a:p>
          <a:p>
            <a:pPr>
              <a:buFont typeface="Wingdings" pitchFamily="2" charset="2"/>
              <a:buNone/>
              <a:defRPr/>
            </a:pPr>
            <a:endParaRPr lang="id-ID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sz="2800" dirty="0" smtClean="0"/>
              <a:t>	Saham berkapitalisasi menengah /medium market capitalization (100 miliar &lt; K &lt; 1 T) – nilainya 15-17% dari total pasar</a:t>
            </a:r>
          </a:p>
          <a:p>
            <a:pPr>
              <a:buFont typeface="Wingdings" pitchFamily="2" charset="2"/>
              <a:buNone/>
              <a:defRPr/>
            </a:pPr>
            <a:endParaRPr lang="id-ID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sz="2800" dirty="0" smtClean="0"/>
              <a:t>	Saham berkapitalisasi kecil / small market capitalization ( &lt; 100 miliar) – nilainya 3% dari total pasar</a:t>
            </a:r>
            <a:endParaRPr lang="id-ID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F31916A-6DD8-42D7-BA1C-32969446954E}" type="slidenum">
              <a:rPr lang="en-US" sz="1400" smtClean="0"/>
              <a:pPr/>
              <a:t>18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326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SAHAM BERKAPITALISASI BESAR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400" dirty="0" smtClean="0"/>
              <a:t>IHSG dan BEJ dapat dinaikkan dan diturunkan oleh saham2 berkapitalisasi besar.</a:t>
            </a:r>
          </a:p>
          <a:p>
            <a:pPr>
              <a:defRPr/>
            </a:pPr>
            <a:r>
              <a:rPr lang="id-ID" sz="2400" dirty="0" smtClean="0"/>
              <a:t>Saham2 yg dpt menaikkan atau menurunkan IHSG dikenal dgn nama Index Mover Stock (Contoh: Telkom, Medco, Indofood, HM Sampoerna, Gudang Garam, Indosat, BCA, Astra International, Ramayana dan Semen Gresik)</a:t>
            </a:r>
          </a:p>
          <a:p>
            <a:pPr>
              <a:defRPr/>
            </a:pPr>
            <a:r>
              <a:rPr lang="id-ID" sz="2400" dirty="0" smtClean="0"/>
              <a:t>IHSG = </a:t>
            </a:r>
            <a:r>
              <a:rPr lang="el-GR" sz="2400" dirty="0" smtClean="0"/>
              <a:t>Σ</a:t>
            </a:r>
            <a:r>
              <a:rPr lang="id-ID" sz="2400" dirty="0" smtClean="0"/>
              <a:t> (P x V x 100/D)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P = Harga saham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V = Volume saham beredar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D = Nilai dasar</a:t>
            </a:r>
            <a:endParaRPr lang="id-ID" sz="2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4B718A-193E-484A-A2E9-CD37E1AF38B8}" type="slidenum">
              <a:rPr lang="en-US" sz="1400" smtClean="0"/>
              <a:pPr/>
              <a:t>19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8843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dirty="0" err="1"/>
              <a:t>Hirschey</a:t>
            </a:r>
            <a:r>
              <a:rPr lang="en-US" dirty="0"/>
              <a:t> M., </a:t>
            </a:r>
            <a:r>
              <a:rPr lang="en-US" dirty="0" err="1"/>
              <a:t>Nofsinger</a:t>
            </a:r>
            <a:r>
              <a:rPr lang="en-US" dirty="0"/>
              <a:t>, J., Investment: Analysis  and </a:t>
            </a:r>
            <a:r>
              <a:rPr lang="en-US" dirty="0" err="1"/>
              <a:t>Behaviour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2008.</a:t>
            </a:r>
          </a:p>
          <a:p>
            <a:pPr lvl="0">
              <a:defRPr/>
            </a:pPr>
            <a:r>
              <a:rPr lang="en-US" dirty="0"/>
              <a:t>Graham Benyamin, The Intelligent Investor, 4</a:t>
            </a:r>
            <a:r>
              <a:rPr lang="en-US" baseline="30000" dirty="0"/>
              <a:t>th</a:t>
            </a:r>
            <a:r>
              <a:rPr lang="en-US" dirty="0"/>
              <a:t>. Ed., Harper, 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Tier, M., The </a:t>
            </a:r>
            <a:r>
              <a:rPr lang="en-US" dirty="0"/>
              <a:t>W</a:t>
            </a:r>
            <a:r>
              <a:rPr lang="en-US" dirty="0" smtClean="0"/>
              <a:t>inning Investment Habits of Warren Buffet &amp; George Soros, </a:t>
            </a:r>
            <a:r>
              <a:rPr lang="en-US" dirty="0" err="1" smtClean="0"/>
              <a:t>Gramedia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, 2008.</a:t>
            </a:r>
          </a:p>
          <a:p>
            <a:r>
              <a:rPr lang="en-US" dirty="0" err="1" smtClean="0"/>
              <a:t>Hagstrom</a:t>
            </a:r>
            <a:r>
              <a:rPr lang="en-US" dirty="0" smtClean="0"/>
              <a:t>, R.G., The Warren Buffet Portfolio, </a:t>
            </a:r>
            <a:r>
              <a:rPr lang="en-US" dirty="0" err="1" smtClean="0"/>
              <a:t>Daras</a:t>
            </a:r>
            <a:r>
              <a:rPr lang="en-US" dirty="0" smtClean="0"/>
              <a:t>, 2010.</a:t>
            </a:r>
          </a:p>
          <a:p>
            <a:r>
              <a:rPr lang="en-US" dirty="0" smtClean="0"/>
              <a:t>O’Neil, W.J., How to </a:t>
            </a: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M</a:t>
            </a:r>
            <a:r>
              <a:rPr lang="en-US" dirty="0" smtClean="0"/>
              <a:t>oney in Stocks, Mc. </a:t>
            </a:r>
            <a:r>
              <a:rPr lang="en-US" dirty="0" err="1" smtClean="0"/>
              <a:t>Graw</a:t>
            </a:r>
            <a:r>
              <a:rPr lang="en-US" dirty="0" smtClean="0"/>
              <a:t> Hill, 2002.</a:t>
            </a:r>
          </a:p>
          <a:p>
            <a:r>
              <a:rPr lang="en-US" dirty="0" err="1" smtClean="0"/>
              <a:t>Muis</a:t>
            </a:r>
            <a:r>
              <a:rPr lang="en-US" dirty="0" smtClean="0"/>
              <a:t>, S. </a:t>
            </a:r>
            <a:r>
              <a:rPr lang="en-US" dirty="0" err="1" smtClean="0"/>
              <a:t>Meramal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Model ARIMA, </a:t>
            </a:r>
            <a:r>
              <a:rPr lang="en-US" dirty="0" err="1" smtClean="0"/>
              <a:t>Indeks</a:t>
            </a:r>
            <a:r>
              <a:rPr lang="en-US" dirty="0" smtClean="0"/>
              <a:t> Tunggal &amp; Markowitz, </a:t>
            </a:r>
            <a:r>
              <a:rPr lang="en-US" dirty="0" err="1" smtClean="0"/>
              <a:t>Graha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2008.</a:t>
            </a:r>
          </a:p>
          <a:p>
            <a:r>
              <a:rPr lang="en-US" dirty="0" err="1" smtClean="0"/>
              <a:t>Bisnis</a:t>
            </a:r>
            <a:r>
              <a:rPr lang="en-US" dirty="0" smtClean="0"/>
              <a:t> Indonesia, IDX Watch 2010/2011.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8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id-ID" sz="4000" dirty="0" smtClean="0"/>
              <a:t>KRITERIA PEMILIHAN SAHAM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Kriteria Fundamental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id-ID" dirty="0" smtClean="0"/>
              <a:t>Kriteria Teknikal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4B535E9-B71D-4DA4-A333-E7007633778B}" type="slidenum">
              <a:rPr lang="en-US" sz="1400" smtClean="0"/>
              <a:pPr/>
              <a:t>20</a:t>
            </a:fld>
            <a:endParaRPr lang="en-US" sz="1400" smtClean="0"/>
          </a:p>
        </p:txBody>
      </p:sp>
      <p:pic>
        <p:nvPicPr>
          <p:cNvPr id="5" name="Picture 4" descr="http://skyrocketseo.co.uk/wp-content/uploads/2011/08/warren_buff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2205404" cy="1600200"/>
          </a:xfrm>
          <a:prstGeom prst="rect">
            <a:avLst/>
          </a:prstGeom>
          <a:noFill/>
        </p:spPr>
      </p:pic>
      <p:pic>
        <p:nvPicPr>
          <p:cNvPr id="6" name="Picture 8" descr="http://www.nicolasdarvastrading.com/Images/jimmyc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799"/>
            <a:ext cx="1981200" cy="2525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0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4400" dirty="0" smtClean="0"/>
              <a:t>ANALISIS RESIKO SAHAM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0000"/>
                </a:solidFill>
              </a:rPr>
              <a:t>Resiko: </a:t>
            </a:r>
            <a:r>
              <a:rPr lang="id-ID" dirty="0" smtClean="0"/>
              <a:t>hanya 15% investor (jangka pendek) yang dapat melalui tahun pertamanya di pasar saham, sementara 85% sisanya menjadi korban pasar saham (Jhon Vetter). </a:t>
            </a:r>
          </a:p>
          <a:p>
            <a:pPr>
              <a:defRPr/>
            </a:pPr>
            <a:r>
              <a:rPr lang="id-ID" dirty="0" smtClean="0"/>
              <a:t>Ukuran resiko: Standard deviasi, Beta, Durasi Obligasi</a:t>
            </a: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B02D706-5E61-406A-BEA2-FA43A8AC632A}" type="slidenum">
              <a:rPr lang="en-US" sz="1400" smtClean="0"/>
              <a:pPr/>
              <a:t>21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6829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Buffet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 </a:t>
            </a:r>
            <a:r>
              <a:rPr lang="en-US" dirty="0" err="1" smtClean="0"/>
              <a:t>Fearfull</a:t>
            </a:r>
            <a:r>
              <a:rPr lang="en-US" dirty="0" smtClean="0"/>
              <a:t> When Others Are Greedy and Greedy When Others Are </a:t>
            </a:r>
            <a:r>
              <a:rPr lang="en-US" dirty="0" err="1" smtClean="0"/>
              <a:t>Fearfull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F217D53-49AA-4C52-A2E9-D4677ABF07E2}" type="slidenum">
              <a:rPr lang="en-US" sz="1400" smtClean="0"/>
              <a:pPr/>
              <a:t>22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706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Analisis Fundamental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Membeli saham adalah membeli prospek perusahaan dimasa Yad.</a:t>
            </a:r>
          </a:p>
          <a:p>
            <a:pPr>
              <a:defRPr/>
            </a:pPr>
            <a:r>
              <a:rPr lang="id-ID" dirty="0" smtClean="0"/>
              <a:t>Pendekatan ini digunakan untuk menilai nilai intrinsik saham.</a:t>
            </a:r>
          </a:p>
          <a:p>
            <a:pPr>
              <a:defRPr/>
            </a:pPr>
            <a:r>
              <a:rPr lang="id-ID" dirty="0" smtClean="0"/>
              <a:t>Analisis Laporan Keuangan (Neraca, Laba/Rugi, Arus Kas, Rasio, Perbandingan)</a:t>
            </a:r>
            <a:endParaRPr lang="id-ID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AD75A6D-51A5-47B3-835F-3A061E467666}" type="slidenum">
              <a:rPr lang="en-US" sz="1400" smtClean="0"/>
              <a:pPr/>
              <a:t>23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5150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609600"/>
          </a:xfrm>
        </p:spPr>
        <p:txBody>
          <a:bodyPr/>
          <a:lstStyle/>
          <a:p>
            <a:pPr>
              <a:defRPr/>
            </a:pPr>
            <a:r>
              <a:rPr lang="id-ID" sz="2400" dirty="0" smtClean="0"/>
              <a:t>PILIHAN BERDASARKAN ANALISIS FUNDAMENTAL</a:t>
            </a:r>
            <a:endParaRPr lang="id-ID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923925"/>
          <a:ext cx="7772400" cy="59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5181600"/>
                <a:gridCol w="762000"/>
                <a:gridCol w="762000"/>
              </a:tblGrid>
              <a:tr h="370880">
                <a:tc gridSpan="4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CHECKLIST</a:t>
                      </a:r>
                      <a:endParaRPr lang="id-ID" sz="1800" dirty="0"/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BAGIAN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KETERANGAN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Ya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Tidak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370880">
                <a:tc rowSpan="4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Neraca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Pertumbuhan aset selama tiga</a:t>
                      </a:r>
                      <a:r>
                        <a:rPr lang="id-ID" sz="1800" baseline="0" dirty="0" smtClean="0"/>
                        <a:t> tahun terakhir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Modal tumbuh pesat selama tiga tahun terakhir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Aktiva lancar &gt; Hutang lancar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Modal &gt; Hutang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rowSpan="3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Laba Rugi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Penjualan tumbuh selama tiga tahun terakhir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Peningkatan HPP perusahaan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Peningkatan laba usaha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rowSpan="2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Arus Kas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Operasional perusahaan menghasilkan kas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Tidak tergantung pada pinjaman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rowSpan="2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Rasio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ROE diatas 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ROS terbaik pada sektor industrinya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rowSpan="3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Perbandingan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Perusahaan terbaik pada sektor yang sama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Pertumbuhan laba (dua triwulan</a:t>
                      </a:r>
                      <a:r>
                        <a:rPr lang="id-ID" sz="1800" baseline="0" dirty="0" smtClean="0"/>
                        <a:t> terakhir)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</a:tr>
              <a:tr h="370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Petumbuhan yang besar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133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ACE3607-6CCD-4CC6-AC16-A972360692AF}" type="slidenum">
              <a:rPr lang="en-US" sz="1400" smtClean="0"/>
              <a:pPr/>
              <a:t>24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8206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ANALISIS TEKNIKAL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Trend Analysis (Moving Average, Bollinger Band</a:t>
            </a:r>
          </a:p>
          <a:p>
            <a:pPr>
              <a:defRPr/>
            </a:pPr>
            <a:r>
              <a:rPr lang="id-ID" dirty="0" smtClean="0"/>
              <a:t>Non Trending Analysis (RSI, MACD, Stochastic, dll).</a:t>
            </a:r>
          </a:p>
          <a:p>
            <a:pPr>
              <a:defRPr/>
            </a:pPr>
            <a:r>
              <a:rPr lang="id-ID" dirty="0" smtClean="0"/>
              <a:t>Dividend Yield, dll</a:t>
            </a:r>
          </a:p>
          <a:p>
            <a:pPr>
              <a:buFont typeface="Wingdings" pitchFamily="2" charset="2"/>
              <a:buNone/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20C2B24-C01F-4868-964E-EAAA085955A9}" type="slidenum">
              <a:rPr lang="en-US" sz="1400" smtClean="0"/>
              <a:pPr/>
              <a:t>25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9906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Analisis dengan Dividend Yield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id-ID" sz="2400" dirty="0" smtClean="0"/>
              <a:t>Dividen Yield adalah rasio Dividen dibagi dengan harga.</a:t>
            </a:r>
          </a:p>
          <a:p>
            <a:pPr>
              <a:defRPr/>
            </a:pPr>
            <a:r>
              <a:rPr lang="id-ID" sz="2400" dirty="0" smtClean="0"/>
              <a:t>Perusahaan dengan kapitalisasi besar membayar dividen secara rutin dengan pay out ratio tertentu setiap tahun</a:t>
            </a:r>
          </a:p>
          <a:p>
            <a:pPr>
              <a:defRPr/>
            </a:pPr>
            <a:r>
              <a:rPr lang="id-ID" sz="2400" dirty="0" smtClean="0"/>
              <a:t>Harga saham perusahaan berfluktuasi sesuai dengan siklus bisnisnya</a:t>
            </a:r>
          </a:p>
          <a:p>
            <a:pPr>
              <a:defRPr/>
            </a:pPr>
            <a:r>
              <a:rPr lang="id-ID" sz="2400" dirty="0" smtClean="0"/>
              <a:t>Saat harga saham tertekan maka dividen yield akan tinggi.</a:t>
            </a:r>
          </a:p>
          <a:p>
            <a:pPr>
              <a:defRPr/>
            </a:pPr>
            <a:r>
              <a:rPr lang="id-ID" sz="2400" dirty="0" smtClean="0"/>
              <a:t>Pada Perusahaan berkapitalisasi besar  saat harga sahamnya tertekan cenderung bisa mengatasi permasalahan dalam waktu pendek.</a:t>
            </a:r>
          </a:p>
          <a:p>
            <a:pPr>
              <a:defRPr/>
            </a:pPr>
            <a:r>
              <a:rPr lang="id-ID" sz="2400" dirty="0" smtClean="0"/>
              <a:t>Saham-saham ini yang berpotensi harganya naik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D4522A0-94AC-4F54-8E08-CCD846C22C61}" type="slidenum">
              <a:rPr lang="en-US" sz="1400" smtClean="0"/>
              <a:pPr/>
              <a:t>26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0291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KENAPA DIVIDEND YIELD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Dividend Yield merupakan salah satu teknik peramalan saham yang perlu dipertimbangkan karena berdasarkan data empiris Strategi “Dogs of the Dow”  berbasis ranking dividen yield di USA berhasil mengalahkan index</a:t>
            </a:r>
          </a:p>
          <a:p>
            <a:pPr>
              <a:defRPr/>
            </a:pPr>
            <a:r>
              <a:rPr lang="id-ID" dirty="0" smtClean="0"/>
              <a:t>Bagaimana di Indonesia???</a:t>
            </a:r>
            <a:endParaRPr lang="id-ID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3FB73A3-EE54-4F7D-B82E-81E21CCD8A69}" type="slidenum">
              <a:rPr lang="en-US" sz="1400" smtClean="0"/>
              <a:pPr/>
              <a:t>27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376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C00000"/>
                </a:solidFill>
              </a:rPr>
              <a:t>Dow Jones Index</a:t>
            </a:r>
          </a:p>
          <a:p>
            <a:pPr>
              <a:defRPr/>
            </a:pPr>
            <a:r>
              <a:rPr lang="id-ID" dirty="0" smtClean="0"/>
              <a:t>Index 30 saham dengan kapitalisasi besar</a:t>
            </a:r>
          </a:p>
          <a:p>
            <a:pPr>
              <a:defRPr/>
            </a:pPr>
            <a:r>
              <a:rPr lang="id-ID" dirty="0" smtClean="0"/>
              <a:t>Kinerja index mereplika bursa saham USA secara keseluruhan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4958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C00000"/>
                </a:solidFill>
              </a:rPr>
              <a:t>Ranking Dividen Yield</a:t>
            </a:r>
          </a:p>
          <a:p>
            <a:pPr>
              <a:defRPr/>
            </a:pPr>
            <a:r>
              <a:rPr lang="id-ID" sz="2400" dirty="0" smtClean="0"/>
              <a:t>Strategi berbasis Dividen Yield</a:t>
            </a:r>
          </a:p>
          <a:p>
            <a:pPr>
              <a:defRPr/>
            </a:pPr>
            <a:r>
              <a:rPr lang="id-ID" sz="2400" dirty="0" smtClean="0"/>
              <a:t>Setiap awal tahun dibuat ranking berdasarkan Dividen Yield tertinggi hingga terendah</a:t>
            </a:r>
          </a:p>
          <a:p>
            <a:pPr>
              <a:defRPr/>
            </a:pPr>
            <a:r>
              <a:rPr lang="id-ID" sz="2400" dirty="0" smtClean="0"/>
              <a:t>10 saham dengan ranking dividen yield tertinggi digunakan sebagai Portofolio</a:t>
            </a:r>
          </a:p>
          <a:p>
            <a:pPr>
              <a:defRPr/>
            </a:pPr>
            <a:r>
              <a:rPr lang="id-ID" sz="2400" dirty="0" smtClean="0"/>
              <a:t>Rebalance setiap tahun</a:t>
            </a:r>
          </a:p>
          <a:p>
            <a:pPr>
              <a:buFont typeface="Wingdings" pitchFamily="2" charset="2"/>
              <a:buNone/>
              <a:defRPr/>
            </a:pPr>
            <a:endParaRPr lang="id-ID" dirty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AACBDC0-2B7B-47E7-925C-F07771A38312}" type="slidenum">
              <a:rPr lang="en-US" sz="1400" smtClean="0"/>
              <a:pPr/>
              <a:t>28</a:t>
            </a:fld>
            <a:endParaRPr lang="en-US" sz="1400" smtClean="0"/>
          </a:p>
        </p:txBody>
      </p:sp>
      <p:sp>
        <p:nvSpPr>
          <p:cNvPr id="6" name="Text Placeholder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Strategi Dogs of the Dow</a:t>
            </a:r>
            <a:endParaRPr lang="id-ID" dirty="0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57200" y="6172200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id-ID" sz="2800" b="1"/>
              <a:t>Periode 1971 – 1996 : 17,36 % vs 13,3 %</a:t>
            </a:r>
          </a:p>
        </p:txBody>
      </p:sp>
    </p:spTree>
    <p:extLst>
      <p:ext uri="{BB962C8B-B14F-4D97-AF65-F5344CB8AC3E}">
        <p14:creationId xmlns:p14="http://schemas.microsoft.com/office/powerpoint/2010/main" val="38060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Contoh Aplikasi di Indonesia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d-ID" sz="3600" dirty="0" smtClean="0">
                <a:solidFill>
                  <a:srgbClr val="C00000"/>
                </a:solidFill>
              </a:rPr>
              <a:t>Index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Pilih Index LQ 45</a:t>
            </a:r>
          </a:p>
          <a:p>
            <a:pPr>
              <a:defRPr/>
            </a:pPr>
            <a:r>
              <a:rPr lang="id-ID" dirty="0" smtClean="0"/>
              <a:t>45 saham kapitalisasi besar dan liquid</a:t>
            </a:r>
          </a:p>
          <a:p>
            <a:pPr>
              <a:defRPr/>
            </a:pPr>
            <a:r>
              <a:rPr lang="id-ID" dirty="0" smtClean="0"/>
              <a:t>Kinerja LQ45 sangat mendekati IHSG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d-ID" sz="3600" dirty="0" smtClean="0">
                <a:solidFill>
                  <a:srgbClr val="C00000"/>
                </a:solidFill>
              </a:rPr>
              <a:t>Portofolio</a:t>
            </a:r>
            <a:endParaRPr lang="id-ID" sz="36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45 saham dibuat ranking berdasar dividen yield setiap awal tahun</a:t>
            </a:r>
          </a:p>
          <a:p>
            <a:pPr>
              <a:defRPr/>
            </a:pPr>
            <a:r>
              <a:rPr lang="id-ID" dirty="0" smtClean="0"/>
              <a:t>TOP TEN</a:t>
            </a:r>
          </a:p>
          <a:p>
            <a:pPr>
              <a:defRPr/>
            </a:pPr>
            <a:r>
              <a:rPr lang="id-ID" dirty="0" smtClean="0"/>
              <a:t>BEST FOUR</a:t>
            </a:r>
          </a:p>
          <a:p>
            <a:pPr>
              <a:defRPr/>
            </a:pPr>
            <a:r>
              <a:rPr lang="id-ID" dirty="0" smtClean="0"/>
              <a:t>RUNNER UP</a:t>
            </a:r>
          </a:p>
          <a:p>
            <a:pPr>
              <a:defRPr/>
            </a:pPr>
            <a:r>
              <a:rPr lang="id-ID" dirty="0" smtClean="0"/>
              <a:t>Bandingkan dengan The Lowest Ten</a:t>
            </a:r>
            <a:endParaRPr lang="id-ID" dirty="0"/>
          </a:p>
        </p:txBody>
      </p:sp>
      <p:sp>
        <p:nvSpPr>
          <p:cNvPr id="184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93B569A-E25A-4388-8EF9-13C4F2AD9216}" type="slidenum">
              <a:rPr lang="en-US" sz="1400" smtClean="0"/>
              <a:pPr/>
              <a:t>29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638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Contoh aplikasi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Dividen Ranking 2008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TSPC</a:t>
            </a: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TINS</a:t>
            </a: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BMRI</a:t>
            </a: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ANTM</a:t>
            </a:r>
            <a:endParaRPr lang="id-ID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id-ID" dirty="0" smtClean="0">
                <a:latin typeface="Copperplate Gothic Bold" pitchFamily="34" charset="0"/>
              </a:rPr>
              <a:t>UNVR</a:t>
            </a: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UNTR</a:t>
            </a:r>
            <a:endParaRPr lang="id-ID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BLTA</a:t>
            </a: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INDF</a:t>
            </a:r>
          </a:p>
          <a:p>
            <a:pPr>
              <a:defRPr/>
            </a:pPr>
            <a:r>
              <a:rPr lang="id-ID" b="1" dirty="0" smtClean="0">
                <a:latin typeface="Copperplate Gothic Bold" pitchFamily="34" charset="0"/>
              </a:rPr>
              <a:t>BBCA</a:t>
            </a:r>
          </a:p>
          <a:p>
            <a:pPr>
              <a:defRPr/>
            </a:pPr>
            <a:r>
              <a:rPr lang="id-ID" dirty="0" smtClean="0">
                <a:latin typeface="Copperplate Gothic Bold" pitchFamily="34" charset="0"/>
              </a:rPr>
              <a:t>AALI </a:t>
            </a:r>
          </a:p>
          <a:p>
            <a:pPr>
              <a:buFont typeface="Wingdings" pitchFamily="2" charset="2"/>
              <a:buNone/>
              <a:defRPr/>
            </a:pP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Portofolio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TOP TEN : sepuluh saham tertinggi</a:t>
            </a:r>
          </a:p>
          <a:p>
            <a:pPr>
              <a:defRPr/>
            </a:pPr>
            <a:r>
              <a:rPr lang="id-ID" dirty="0" smtClean="0"/>
              <a:t>BEST FOUR : empat </a:t>
            </a:r>
            <a:r>
              <a:rPr lang="en-US" dirty="0" smtClean="0"/>
              <a:t>s</a:t>
            </a:r>
            <a:r>
              <a:rPr lang="id-ID" dirty="0" smtClean="0"/>
              <a:t>aham tertinggi no 2,3,4,5</a:t>
            </a:r>
          </a:p>
          <a:p>
            <a:pPr>
              <a:defRPr/>
            </a:pPr>
            <a:r>
              <a:rPr lang="id-ID" dirty="0" smtClean="0"/>
              <a:t>RUNNER UP : saham no 2 tertinggi</a:t>
            </a:r>
          </a:p>
          <a:p>
            <a:pPr>
              <a:buFont typeface="Wingdings" pitchFamily="2" charset="2"/>
              <a:buNone/>
              <a:defRPr/>
            </a:pPr>
            <a:endParaRPr lang="id-ID" dirty="0"/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A6FE64B-8298-4C2B-8C8A-1A86FA5F48B2}" type="slidenum">
              <a:rPr lang="en-US" sz="1400" smtClean="0"/>
              <a:pPr/>
              <a:t>30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839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Hasil Analisis</a:t>
            </a: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5424DFB-A77B-429C-8980-A4BE2C2C5165}" type="slidenum">
              <a:rPr lang="en-US" sz="1400" smtClean="0"/>
              <a:pPr/>
              <a:t>31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752600"/>
          <a:ext cx="8305802" cy="461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2"/>
                <a:gridCol w="1600200"/>
                <a:gridCol w="1170109"/>
                <a:gridCol w="1304437"/>
                <a:gridCol w="1304437"/>
                <a:gridCol w="1783617"/>
              </a:tblGrid>
              <a:tr h="1140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Periode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JSX </a:t>
                      </a:r>
                      <a:r>
                        <a:rPr lang="en-US" sz="2000" dirty="0" smtClean="0"/>
                        <a:t>Composite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Return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LQ45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Return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Top Ten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Return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Top Four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Return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Runner 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Return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2004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42.07%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40.56%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27.14%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29.41%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73.24%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2005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17.07%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17.52%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21.54%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25.89%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0.00%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2006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56.74%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56.02%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90.73%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149.65%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153.46%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2007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48.73%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48.86%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100.34%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181.55%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16.33%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2008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-47.38%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-51.24%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-49.33%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-36.48%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-55.71%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2009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79.18%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74.62%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138.53%</a:t>
                      </a: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167.63%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197.63%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Average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32.74%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31.06%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54.83%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86.28%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64.16%</a:t>
                      </a: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600" dirty="0" smtClean="0"/>
              <a:t>ANALISIS TEKNIKAL PADA STRATEGI DOGS OF THE DOW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Setelah di peroleh 10 saham dengan Dividend Yield terbaik maka lakukan teknik peramalan tambahan dengan menggunakan </a:t>
            </a:r>
            <a:r>
              <a:rPr lang="id-ID" i="1" dirty="0" smtClean="0"/>
              <a:t>Trend Analisys </a:t>
            </a:r>
            <a:r>
              <a:rPr lang="id-ID" dirty="0" smtClean="0"/>
              <a:t>dan </a:t>
            </a:r>
            <a:r>
              <a:rPr lang="id-ID" i="1" dirty="0" smtClean="0"/>
              <a:t>Moving Average </a:t>
            </a:r>
            <a:r>
              <a:rPr lang="id-ID" dirty="0" smtClean="0"/>
              <a:t>untuk memilih saham terbaik (4-5 saham terbaik).</a:t>
            </a:r>
            <a:endParaRPr lang="id-ID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172F1A8-3C02-4E77-BD13-C35776D3B2D5}" type="slidenum">
              <a:rPr lang="en-US" sz="1400" smtClean="0"/>
              <a:pPr/>
              <a:t>32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62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0"/>
            <a:ext cx="676275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9400"/>
            <a:ext cx="8229600" cy="846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smtClean="0"/>
              <a:t>The Future Value of an Investment of $1 in 1925</a:t>
            </a:r>
            <a:endParaRPr lang="en-US" altLang="ja-JP" sz="4000" dirty="0"/>
          </a:p>
        </p:txBody>
      </p:sp>
      <p:graphicFrame>
        <p:nvGraphicFramePr>
          <p:cNvPr id="3" name="Object 3"/>
          <p:cNvGraphicFramePr>
            <a:graphicFrameLocks/>
          </p:cNvGraphicFramePr>
          <p:nvPr/>
        </p:nvGraphicFramePr>
        <p:xfrm>
          <a:off x="755650" y="908050"/>
          <a:ext cx="7827963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グラフ" r:id="rId3" imgW="7848630" imgH="5334090" progId="MSGraph.Chart.8">
                  <p:embed followColorScheme="full"/>
                </p:oleObj>
              </mc:Choice>
              <mc:Fallback>
                <p:oleObj name="グラフ" r:id="rId3" imgW="7848630" imgH="533409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7827963" cy="531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5" descr="C:\WINDOWS\DESKTOP\rossppt\art - jpeg images\Fig038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689"/>
            <a:ext cx="6019800" cy="60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WINDOWS\DESKTOP\rossppt\art - jpeg images\Fig044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4888"/>
            <a:ext cx="7254875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6813"/>
            <a:ext cx="762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00200"/>
            <a:ext cx="6667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1700" y="46576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2011 </a:t>
            </a:r>
            <a:r>
              <a:rPr lang="en-US" dirty="0" err="1"/>
              <a:t>lalu</a:t>
            </a:r>
            <a:r>
              <a:rPr lang="en-US" dirty="0"/>
              <a:t>, IHSG yang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2011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titik</a:t>
            </a:r>
            <a:r>
              <a:rPr lang="en-US" dirty="0"/>
              <a:t> 3821,99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 3,19%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6698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959</Words>
  <Application>Microsoft Office PowerPoint</Application>
  <PresentationFormat>On-screen Show (4:3)</PresentationFormat>
  <Paragraphs>209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グラフ</vt:lpstr>
      <vt:lpstr>PowerPoint Presentation</vt:lpstr>
      <vt:lpstr>Referensi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SAHAM</vt:lpstr>
      <vt:lpstr>KLASIFIKASI SAHAM</vt:lpstr>
      <vt:lpstr>INDEKS SAHAM INDONESIA</vt:lpstr>
      <vt:lpstr>SAHAM BIASA - BERDASARKAN NILAI KAPITALISASI</vt:lpstr>
      <vt:lpstr>SAHAM BERKAPITALISASI BESAR</vt:lpstr>
      <vt:lpstr>KRITERIA PEMILIHAN SAHAM</vt:lpstr>
      <vt:lpstr>ANALISIS RESIKO SAHAM</vt:lpstr>
      <vt:lpstr>Warren Buffet</vt:lpstr>
      <vt:lpstr>Analisis Fundamental</vt:lpstr>
      <vt:lpstr>PILIHAN BERDASARKAN ANALISIS FUNDAMENTAL</vt:lpstr>
      <vt:lpstr>ANALISIS TEKNIKAL</vt:lpstr>
      <vt:lpstr>Analisis dengan Dividend Yield</vt:lpstr>
      <vt:lpstr>KENAPA DIVIDEND YIELD ?</vt:lpstr>
      <vt:lpstr>Strategi Dogs of the Dow</vt:lpstr>
      <vt:lpstr>Contoh Aplikasi di Indonesia</vt:lpstr>
      <vt:lpstr>Contoh aplikasi</vt:lpstr>
      <vt:lpstr>Hasil Analisis</vt:lpstr>
      <vt:lpstr>ANALISIS TEKNIKAL PADA STRATEGI DOGS OF THE DOW</vt:lpstr>
    </vt:vector>
  </TitlesOfParts>
  <Company>Universitas Komputer Indonesia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Universitas Komputer Indonesia</dc:creator>
  <cp:lastModifiedBy>Universitas Komputer Indonesia</cp:lastModifiedBy>
  <cp:revision>17</cp:revision>
  <dcterms:created xsi:type="dcterms:W3CDTF">2012-01-21T14:49:10Z</dcterms:created>
  <dcterms:modified xsi:type="dcterms:W3CDTF">2012-01-28T11:04:37Z</dcterms:modified>
</cp:coreProperties>
</file>