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9"/>
    <p:restoredTop sz="94617"/>
  </p:normalViewPr>
  <p:slideViewPr>
    <p:cSldViewPr snapToGrid="0" snapToObjects="1">
      <p:cViewPr varScale="1">
        <p:scale>
          <a:sx n="94" d="100"/>
          <a:sy n="94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525AECB-24AC-D841-BEFC-DC88E2B40D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PEREKONOMIAN </a:t>
            </a:r>
            <a:r>
              <a:rPr lang="en-US" dirty="0" err="1"/>
              <a:t>TERTUTUp</a:t>
            </a:r>
            <a:r>
              <a:rPr lang="en-US" dirty="0"/>
              <a:t> TIGA SEKTOR</a:t>
            </a:r>
          </a:p>
        </p:txBody>
      </p:sp>
    </p:spTree>
    <p:extLst>
      <p:ext uri="{BB962C8B-B14F-4D97-AF65-F5344CB8AC3E}">
        <p14:creationId xmlns:p14="http://schemas.microsoft.com/office/powerpoint/2010/main" val="1523281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B38D4-1ABB-D040-9611-945C5AB7D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sector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33CF3-8A36-5844-9D48-41F4122E5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C = a + b Yd</a:t>
            </a:r>
          </a:p>
          <a:p>
            <a:r>
              <a:rPr lang="en-US" dirty="0" err="1"/>
              <a:t>Pajak</a:t>
            </a:r>
            <a:r>
              <a:rPr lang="en-US" dirty="0"/>
              <a:t> Tx = t Y</a:t>
            </a:r>
          </a:p>
          <a:p>
            <a:r>
              <a:rPr lang="en-US" dirty="0" err="1"/>
              <a:t>dimana</a:t>
            </a:r>
            <a:endParaRPr lang="en-US" dirty="0"/>
          </a:p>
          <a:p>
            <a:r>
              <a:rPr lang="en-US" dirty="0"/>
              <a:t>t = </a:t>
            </a:r>
            <a:r>
              <a:rPr lang="en-US" dirty="0" err="1"/>
              <a:t>besarnya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persentase</a:t>
            </a:r>
            <a:endParaRPr lang="en-US" dirty="0"/>
          </a:p>
          <a:p>
            <a:r>
              <a:rPr lang="en-US" dirty="0"/>
              <a:t>Y =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endParaRPr lang="en-US" dirty="0"/>
          </a:p>
          <a:p>
            <a:r>
              <a:rPr lang="en-US" dirty="0"/>
              <a:t>Yd = </a:t>
            </a:r>
            <a:r>
              <a:rPr lang="en-US" dirty="0" err="1"/>
              <a:t>pendapatan</a:t>
            </a:r>
            <a:r>
              <a:rPr lang="en-US" dirty="0"/>
              <a:t> disposable</a:t>
            </a:r>
          </a:p>
        </p:txBody>
      </p:sp>
    </p:spTree>
    <p:extLst>
      <p:ext uri="{BB962C8B-B14F-4D97-AF65-F5344CB8AC3E}">
        <p14:creationId xmlns:p14="http://schemas.microsoft.com/office/powerpoint/2010/main" val="709396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1B618-F251-FD4D-883D-F049AE585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sector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8E6DA-4FF6-4541-B92A-3DC94E520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: Cs = a + b (1️⃣-t) Y </a:t>
            </a:r>
            <a:r>
              <a:rPr lang="en-US" dirty="0" err="1"/>
              <a:t>atau</a:t>
            </a:r>
            <a:r>
              <a:rPr lang="en-US" dirty="0"/>
              <a:t> C = a + (b – </a:t>
            </a:r>
            <a:r>
              <a:rPr lang="en-US" dirty="0" err="1"/>
              <a:t>bt</a:t>
            </a:r>
            <a:r>
              <a:rPr lang="en-US" dirty="0"/>
              <a:t>) Y</a:t>
            </a:r>
          </a:p>
          <a:p>
            <a:r>
              <a:rPr lang="en-US" dirty="0"/>
              <a:t>Tabungan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: S = - a + (1️⃣-b) Yd = -a + (1️⃣-b) Y - (1️⃣-b) t Y </a:t>
            </a:r>
          </a:p>
          <a:p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r>
              <a:rPr lang="en-US" dirty="0"/>
              <a:t>: YE = (a + I + G) / (1️⃣-b + b t) </a:t>
            </a:r>
          </a:p>
          <a:p>
            <a:r>
              <a:rPr lang="en-US" dirty="0" err="1"/>
              <a:t>Misalkan</a:t>
            </a:r>
            <a:r>
              <a:rPr lang="en-US" dirty="0"/>
              <a:t> MPC = 0,75,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minimum (a) = 400 </a:t>
            </a:r>
            <a:r>
              <a:rPr lang="en-US" dirty="0" err="1"/>
              <a:t>miliar</a:t>
            </a:r>
            <a:r>
              <a:rPr lang="en-US" dirty="0"/>
              <a:t>, total </a:t>
            </a:r>
            <a:r>
              <a:rPr lang="en-US" dirty="0" err="1"/>
              <a:t>investasi</a:t>
            </a:r>
            <a:r>
              <a:rPr lang="en-US" dirty="0"/>
              <a:t> 500 </a:t>
            </a:r>
            <a:r>
              <a:rPr lang="en-US" dirty="0" err="1"/>
              <a:t>miliar</a:t>
            </a:r>
            <a:r>
              <a:rPr lang="en-US" dirty="0"/>
              <a:t>,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300 </a:t>
            </a:r>
            <a:r>
              <a:rPr lang="en-US" dirty="0" err="1"/>
              <a:t>miliar</a:t>
            </a:r>
            <a:r>
              <a:rPr lang="en-US" dirty="0"/>
              <a:t>,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r>
              <a:rPr lang="en-US" dirty="0"/>
              <a:t> 20%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.</a:t>
            </a:r>
          </a:p>
          <a:p>
            <a:r>
              <a:rPr lang="en-US" dirty="0" err="1"/>
              <a:t>Hitunglah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,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tabungan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4795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7D4BD-30AA-EA48-BED8-1A28E19A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Pengaruh</a:t>
            </a:r>
            <a:r>
              <a:rPr lang="en-US" dirty="0"/>
              <a:t> transfer payment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pengeluran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tabungan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86E87-7B04-A84C-8857-56B04562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Transfer payment (</a:t>
            </a:r>
            <a:r>
              <a:rPr lang="en-US" dirty="0" err="1"/>
              <a:t>Tr</a:t>
            </a:r>
            <a:r>
              <a:rPr lang="en-US" dirty="0"/>
              <a:t>)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diikuti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imbalan</a:t>
            </a:r>
            <a:r>
              <a:rPr lang="en-US" dirty="0"/>
              <a:t> </a:t>
            </a:r>
            <a:r>
              <a:rPr lang="en-US" dirty="0" err="1"/>
              <a:t>balas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.</a:t>
            </a:r>
          </a:p>
          <a:p>
            <a:r>
              <a:rPr lang="en-US" dirty="0"/>
              <a:t>Transfer payment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social </a:t>
            </a:r>
            <a:r>
              <a:rPr lang="en-US" dirty="0" err="1"/>
              <a:t>seperti</a:t>
            </a:r>
            <a:r>
              <a:rPr lang="en-US" dirty="0"/>
              <a:t>: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bencana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,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fakir </a:t>
            </a:r>
            <a:r>
              <a:rPr lang="en-US" dirty="0" err="1"/>
              <a:t>miskin</a:t>
            </a:r>
            <a:r>
              <a:rPr lang="en-US" dirty="0"/>
              <a:t>,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manula</a:t>
            </a:r>
            <a:r>
              <a:rPr lang="en-US" dirty="0"/>
              <a:t>,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pensiunan</a:t>
            </a:r>
            <a:r>
              <a:rPr lang="en-US" dirty="0"/>
              <a:t> PNS </a:t>
            </a:r>
            <a:r>
              <a:rPr lang="en-US" dirty="0" err="1"/>
              <a:t>dan</a:t>
            </a:r>
            <a:r>
              <a:rPr lang="en-US" dirty="0"/>
              <a:t> ABRI, </a:t>
            </a:r>
            <a:r>
              <a:rPr lang="en-US" dirty="0" err="1"/>
              <a:t>subsidi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subsidi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,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beasiswa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lain-lain.</a:t>
            </a:r>
          </a:p>
          <a:p>
            <a:r>
              <a:rPr lang="en-US" dirty="0" err="1"/>
              <a:t>Dampaknya</a:t>
            </a:r>
            <a:r>
              <a:rPr lang="en-US" dirty="0"/>
              <a:t> </a:t>
            </a:r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7818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BB86F-8485-3848-BB0A-BAADF5E65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Pengaruh</a:t>
            </a:r>
            <a:r>
              <a:rPr lang="en-US" dirty="0"/>
              <a:t> transfer payment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pengeluran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tabungan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E932F-134B-D948-9B04-8654153C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Yd = Y – Tx + </a:t>
            </a:r>
            <a:r>
              <a:rPr lang="en-US" dirty="0" err="1"/>
              <a:t>Tr</a:t>
            </a:r>
            <a:endParaRPr lang="en-US" dirty="0"/>
          </a:p>
          <a:p>
            <a:r>
              <a:rPr lang="en-US" dirty="0"/>
              <a:t>C = a + b Yd = a + b (Y – Tx + </a:t>
            </a:r>
            <a:r>
              <a:rPr lang="en-US" dirty="0" err="1"/>
              <a:t>Tr</a:t>
            </a:r>
            <a:r>
              <a:rPr lang="en-US" dirty="0"/>
              <a:t>)</a:t>
            </a:r>
          </a:p>
          <a:p>
            <a:r>
              <a:rPr lang="en-US" dirty="0"/>
              <a:t>S = - a – (1️⃣ – b) (Y – Tx + </a:t>
            </a:r>
            <a:r>
              <a:rPr lang="en-US" dirty="0" err="1"/>
              <a:t>Tr</a:t>
            </a:r>
            <a:r>
              <a:rPr lang="en-US" dirty="0"/>
              <a:t>) </a:t>
            </a:r>
          </a:p>
          <a:p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 YE = ( a + I + G + b </a:t>
            </a:r>
            <a:r>
              <a:rPr lang="en-US" dirty="0" err="1"/>
              <a:t>Tr</a:t>
            </a:r>
            <a:r>
              <a:rPr lang="en-US" dirty="0"/>
              <a:t>) / (1️⃣ - b + b t)</a:t>
            </a:r>
          </a:p>
        </p:txBody>
      </p:sp>
    </p:spTree>
    <p:extLst>
      <p:ext uri="{BB962C8B-B14F-4D97-AF65-F5344CB8AC3E}">
        <p14:creationId xmlns:p14="http://schemas.microsoft.com/office/powerpoint/2010/main" val="2742721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F6492-4C9B-3F4C-8B7D-C1A4885F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pengganda</a:t>
            </a:r>
            <a:r>
              <a:rPr lang="en-US" dirty="0"/>
              <a:t> </a:t>
            </a:r>
            <a:r>
              <a:rPr lang="en-US" dirty="0" err="1"/>
              <a:t>investasi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B9436-79EC-4247-B269-76C0CB60A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pengganda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: Ki = 1️⃣ / (1️⃣ - b)</a:t>
            </a:r>
          </a:p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pengganda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r>
              <a:rPr lang="en-US" dirty="0"/>
              <a:t> Ki = 1️⃣ / (1️⃣ - b + b t)</a:t>
            </a:r>
          </a:p>
          <a:p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: △Y = Ki △I</a:t>
            </a:r>
          </a:p>
          <a:p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=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+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endParaRPr lang="en-US" dirty="0"/>
          </a:p>
          <a:p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Misalkan</a:t>
            </a:r>
            <a:r>
              <a:rPr lang="en-US" dirty="0"/>
              <a:t> MPC = 0,75,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minimum (a) = 400 </a:t>
            </a:r>
            <a:r>
              <a:rPr lang="en-US" dirty="0" err="1"/>
              <a:t>miliar</a:t>
            </a:r>
            <a:r>
              <a:rPr lang="en-US" dirty="0"/>
              <a:t>, total </a:t>
            </a:r>
            <a:r>
              <a:rPr lang="en-US" dirty="0" err="1"/>
              <a:t>investasi</a:t>
            </a:r>
            <a:r>
              <a:rPr lang="en-US" dirty="0"/>
              <a:t> 500 </a:t>
            </a:r>
            <a:r>
              <a:rPr lang="en-US" dirty="0" err="1"/>
              <a:t>miliar</a:t>
            </a:r>
            <a:r>
              <a:rPr lang="en-US" dirty="0"/>
              <a:t>,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300 </a:t>
            </a:r>
            <a:r>
              <a:rPr lang="en-US" dirty="0" err="1"/>
              <a:t>miliar</a:t>
            </a:r>
            <a:r>
              <a:rPr lang="en-US" dirty="0"/>
              <a:t>,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200 </a:t>
            </a:r>
            <a:r>
              <a:rPr lang="en-US" dirty="0" err="1"/>
              <a:t>miliar</a:t>
            </a:r>
            <a:r>
              <a:rPr lang="en-US" dirty="0"/>
              <a:t>.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bertambah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700 </a:t>
            </a:r>
            <a:r>
              <a:rPr lang="en-US" dirty="0" err="1"/>
              <a:t>miliar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407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02FE8-BF8B-C341-9E49-7E92671F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sz="2400" dirty="0" err="1"/>
              <a:t>Angka</a:t>
            </a:r>
            <a:r>
              <a:rPr lang="en-US" sz="2400" dirty="0"/>
              <a:t> </a:t>
            </a:r>
            <a:r>
              <a:rPr lang="en-US" sz="2400" dirty="0" err="1"/>
              <a:t>pengganda</a:t>
            </a:r>
            <a:r>
              <a:rPr lang="en-US" sz="2400" dirty="0"/>
              <a:t> </a:t>
            </a:r>
            <a:r>
              <a:rPr lang="en-US" sz="2400" dirty="0" err="1"/>
              <a:t>pengeluaran</a:t>
            </a:r>
            <a:r>
              <a:rPr lang="en-US" sz="2400" dirty="0"/>
              <a:t> </a:t>
            </a:r>
            <a:r>
              <a:rPr lang="en-US" sz="2400" dirty="0" err="1"/>
              <a:t>pemeritah</a:t>
            </a:r>
            <a:r>
              <a:rPr lang="en-US" sz="2400" dirty="0"/>
              <a:t> &amp; </a:t>
            </a:r>
            <a:r>
              <a:rPr lang="en-US" sz="2400" dirty="0" err="1"/>
              <a:t>konsumsi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BA524-0A8D-534E-AB95-65D780637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/>
              <a:t>Pengeluaran</a:t>
            </a:r>
            <a:r>
              <a:rPr lang="en-US" b="1" dirty="0"/>
              <a:t> </a:t>
            </a:r>
            <a:r>
              <a:rPr lang="en-US" b="1" dirty="0" err="1"/>
              <a:t>Pemerintah</a:t>
            </a:r>
            <a:r>
              <a:rPr lang="en-US" b="1" dirty="0"/>
              <a:t>:</a:t>
            </a:r>
          </a:p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pengganda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: KG = 1️⃣ / (1️⃣ - b)</a:t>
            </a:r>
          </a:p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pengganda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r>
              <a:rPr lang="en-US" dirty="0"/>
              <a:t> KG = 1️⃣ / (1️⃣ - b + b t)</a:t>
            </a:r>
          </a:p>
          <a:p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△Y = KG △G</a:t>
            </a:r>
          </a:p>
          <a:p>
            <a:r>
              <a:rPr lang="en-US" b="1" dirty="0" err="1"/>
              <a:t>Pengeluaran</a:t>
            </a:r>
            <a:r>
              <a:rPr lang="en-US" b="1" dirty="0"/>
              <a:t> </a:t>
            </a:r>
            <a:r>
              <a:rPr lang="en-US" b="1" dirty="0" err="1"/>
              <a:t>Konsumsi</a:t>
            </a:r>
            <a:r>
              <a:rPr lang="en-US" b="1" dirty="0"/>
              <a:t>:</a:t>
            </a:r>
          </a:p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pengganda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: KC = 1️⃣ / (1️⃣ - b)</a:t>
            </a:r>
          </a:p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pengganda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r>
              <a:rPr lang="en-US" dirty="0"/>
              <a:t> KC = 1️⃣ / (1️⃣ - b + b t)</a:t>
            </a:r>
          </a:p>
          <a:p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△Y = KC △C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67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B404B-49D6-4447-B9E8-88AA51A7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Angka</a:t>
            </a:r>
            <a:r>
              <a:rPr lang="en-US" sz="2800" dirty="0"/>
              <a:t> </a:t>
            </a:r>
            <a:r>
              <a:rPr lang="en-US" sz="2800" dirty="0" err="1"/>
              <a:t>pengganda</a:t>
            </a:r>
            <a:r>
              <a:rPr lang="en-US" sz="2800" dirty="0"/>
              <a:t> </a:t>
            </a:r>
            <a:r>
              <a:rPr lang="en-US" sz="2800" dirty="0" err="1"/>
              <a:t>pajak</a:t>
            </a:r>
            <a:r>
              <a:rPr lang="en-US" sz="2800" dirty="0"/>
              <a:t> &amp; transfer 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820A4-7751-1F4A-A099-22E5F4A38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Multiplier </a:t>
            </a:r>
            <a:r>
              <a:rPr lang="en-US" b="1" dirty="0" err="1"/>
              <a:t>Pajak</a:t>
            </a:r>
            <a:r>
              <a:rPr lang="en-US" b="1" dirty="0"/>
              <a:t>:</a:t>
            </a:r>
          </a:p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pengganda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: K</a:t>
            </a:r>
            <a:r>
              <a:rPr lang="en-US" baseline="-25000" dirty="0"/>
              <a:t>TX</a:t>
            </a:r>
            <a:r>
              <a:rPr lang="en-US" dirty="0"/>
              <a:t> = -b / (1️⃣ - b)</a:t>
            </a:r>
          </a:p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pengganda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r>
              <a:rPr lang="en-US" dirty="0"/>
              <a:t> K</a:t>
            </a:r>
            <a:r>
              <a:rPr lang="en-US" baseline="-25000" dirty="0"/>
              <a:t>TX</a:t>
            </a:r>
            <a:r>
              <a:rPr lang="en-US" dirty="0"/>
              <a:t> = 1️⃣ / (1️⃣ - b + b t)</a:t>
            </a:r>
          </a:p>
          <a:p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△Y = K</a:t>
            </a:r>
            <a:r>
              <a:rPr lang="en-US" baseline="-25000" dirty="0"/>
              <a:t>TX</a:t>
            </a:r>
            <a:r>
              <a:rPr lang="en-US" dirty="0"/>
              <a:t> △T</a:t>
            </a:r>
            <a:r>
              <a:rPr lang="en-US" baseline="-25000" dirty="0"/>
              <a:t>X</a:t>
            </a:r>
          </a:p>
          <a:p>
            <a:r>
              <a:rPr lang="en-US" b="1" dirty="0"/>
              <a:t>Multiplier Transfer Payment:</a:t>
            </a:r>
          </a:p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pengganda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: K</a:t>
            </a:r>
            <a:r>
              <a:rPr lang="en-US" baseline="-25000" dirty="0"/>
              <a:t>TR</a:t>
            </a:r>
            <a:r>
              <a:rPr lang="en-US" dirty="0"/>
              <a:t> = b / (1️⃣ - b)</a:t>
            </a:r>
          </a:p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pengganda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r>
              <a:rPr lang="en-US" dirty="0"/>
              <a:t> K</a:t>
            </a:r>
            <a:r>
              <a:rPr lang="en-US" baseline="-25000" dirty="0"/>
              <a:t>TR</a:t>
            </a:r>
            <a:r>
              <a:rPr lang="en-US" dirty="0"/>
              <a:t> = 1️⃣ / (1️⃣ - b - b t)</a:t>
            </a:r>
          </a:p>
          <a:p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△Y = K</a:t>
            </a:r>
            <a:r>
              <a:rPr lang="en-US" baseline="-25000" dirty="0"/>
              <a:t>TR</a:t>
            </a:r>
            <a:r>
              <a:rPr lang="en-US" dirty="0"/>
              <a:t> △T</a:t>
            </a:r>
            <a:r>
              <a:rPr lang="en-US" baseline="-25000" dirty="0"/>
              <a:t>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22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FC6E0-F28D-6442-836D-7E1AA28EB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89E59-4267-344D-AD82-128DF4BEA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Pendapatan</a:t>
            </a:r>
            <a:r>
              <a:rPr lang="en-US" dirty="0"/>
              <a:t> Nasional =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+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endParaRPr lang="en-US" dirty="0"/>
          </a:p>
          <a:p>
            <a:r>
              <a:rPr lang="en-US" dirty="0"/>
              <a:t>Y = Y0 + △Y = Y0 + (Ki △I + Ki △I + KC △C + K</a:t>
            </a:r>
            <a:r>
              <a:rPr lang="en-US" baseline="-25000" dirty="0"/>
              <a:t>TX</a:t>
            </a:r>
            <a:r>
              <a:rPr lang="en-US" dirty="0"/>
              <a:t> △T</a:t>
            </a:r>
            <a:r>
              <a:rPr lang="en-US" baseline="-25000" dirty="0"/>
              <a:t>X + </a:t>
            </a:r>
            <a:r>
              <a:rPr lang="en-US" dirty="0"/>
              <a:t>K</a:t>
            </a:r>
            <a:r>
              <a:rPr lang="en-US" baseline="-25000" dirty="0"/>
              <a:t>TR</a:t>
            </a:r>
            <a:r>
              <a:rPr lang="en-US" dirty="0"/>
              <a:t> △T</a:t>
            </a:r>
            <a:r>
              <a:rPr lang="en-US" baseline="-25000" dirty="0"/>
              <a:t>R</a:t>
            </a:r>
            <a:r>
              <a:rPr lang="en-US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033625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31263-3BB1-F440-A9B6-6BB744F3E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err="1"/>
              <a:t>soal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23954-FDBC-2541-9930-D6DA18B20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Misalkan</a:t>
            </a:r>
            <a:r>
              <a:rPr lang="en-US" dirty="0"/>
              <a:t>  MPC = 0,75,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minimum (a)= 400 </a:t>
            </a:r>
            <a:r>
              <a:rPr lang="en-US" dirty="0" err="1"/>
              <a:t>miliar</a:t>
            </a:r>
            <a:r>
              <a:rPr lang="en-US" dirty="0"/>
              <a:t>. </a:t>
            </a:r>
            <a:r>
              <a:rPr lang="en-US" dirty="0" err="1"/>
              <a:t>Tahun</a:t>
            </a:r>
            <a:r>
              <a:rPr lang="en-US" dirty="0"/>
              <a:t> 1990, total </a:t>
            </a:r>
            <a:r>
              <a:rPr lang="en-US" dirty="0" err="1"/>
              <a:t>investasi</a:t>
            </a:r>
            <a:r>
              <a:rPr lang="en-US" dirty="0"/>
              <a:t> 500 </a:t>
            </a:r>
            <a:r>
              <a:rPr lang="en-US" dirty="0" err="1"/>
              <a:t>miliar</a:t>
            </a:r>
            <a:r>
              <a:rPr lang="en-US" dirty="0"/>
              <a:t>,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300 </a:t>
            </a:r>
            <a:r>
              <a:rPr lang="en-US" dirty="0" err="1"/>
              <a:t>miliar</a:t>
            </a:r>
            <a:r>
              <a:rPr lang="en-US" dirty="0"/>
              <a:t>, transfer payment (T</a:t>
            </a:r>
            <a:r>
              <a:rPr lang="en-US" baseline="-25000" dirty="0"/>
              <a:t>R</a:t>
            </a:r>
            <a:r>
              <a:rPr lang="en-US" dirty="0"/>
              <a:t>) = 200 </a:t>
            </a:r>
            <a:r>
              <a:rPr lang="en-US" dirty="0" err="1"/>
              <a:t>miliar</a:t>
            </a:r>
            <a:r>
              <a:rPr lang="en-US" dirty="0"/>
              <a:t> </a:t>
            </a:r>
            <a:r>
              <a:rPr lang="en-US" dirty="0" err="1"/>
              <a:t>direncanakan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alternative,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system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240 </a:t>
            </a:r>
            <a:r>
              <a:rPr lang="en-US" dirty="0" err="1"/>
              <a:t>miliar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r>
              <a:rPr lang="en-US" dirty="0"/>
              <a:t> 20%.</a:t>
            </a:r>
          </a:p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1991 </a:t>
            </a:r>
            <a:r>
              <a:rPr lang="en-US" dirty="0" err="1"/>
              <a:t>dengan</a:t>
            </a:r>
            <a:r>
              <a:rPr lang="en-US" dirty="0"/>
              <a:t> system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pertambahan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200 </a:t>
            </a:r>
            <a:r>
              <a:rPr lang="en-US" dirty="0" err="1"/>
              <a:t>miliar</a:t>
            </a:r>
            <a:r>
              <a:rPr lang="en-US" dirty="0"/>
              <a:t>, </a:t>
            </a:r>
            <a:r>
              <a:rPr lang="en-US" dirty="0" err="1"/>
              <a:t>pajak</a:t>
            </a:r>
            <a:r>
              <a:rPr lang="en-US" dirty="0"/>
              <a:t> naik </a:t>
            </a:r>
            <a:r>
              <a:rPr lang="en-US" dirty="0" err="1"/>
              <a:t>menjadi</a:t>
            </a:r>
            <a:r>
              <a:rPr lang="en-US" dirty="0"/>
              <a:t> 400 </a:t>
            </a:r>
            <a:r>
              <a:rPr lang="en-US" dirty="0" err="1"/>
              <a:t>miliar</a:t>
            </a:r>
            <a:r>
              <a:rPr lang="en-US" dirty="0"/>
              <a:t>, transfer payment </a:t>
            </a:r>
            <a:r>
              <a:rPr lang="en-US" dirty="0" err="1"/>
              <a:t>menjadi</a:t>
            </a:r>
            <a:r>
              <a:rPr lang="en-US" dirty="0"/>
              <a:t> 300 </a:t>
            </a:r>
            <a:r>
              <a:rPr lang="en-US" dirty="0" err="1"/>
              <a:t>miliar</a:t>
            </a:r>
            <a:r>
              <a:rPr lang="en-US" dirty="0"/>
              <a:t>,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bertambah</a:t>
            </a:r>
            <a:r>
              <a:rPr lang="en-US" dirty="0"/>
              <a:t> 150 </a:t>
            </a:r>
            <a:r>
              <a:rPr lang="en-US" dirty="0" err="1"/>
              <a:t>miliar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bertambah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180 </a:t>
            </a:r>
            <a:r>
              <a:rPr lang="en-US" dirty="0" err="1"/>
              <a:t>miliar</a:t>
            </a:r>
            <a:r>
              <a:rPr lang="en-US" dirty="0"/>
              <a:t>.</a:t>
            </a:r>
          </a:p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1991 </a:t>
            </a:r>
            <a:r>
              <a:rPr lang="en-US" dirty="0" err="1"/>
              <a:t>dengan</a:t>
            </a:r>
            <a:r>
              <a:rPr lang="en-US" dirty="0"/>
              <a:t> system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pertambahan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200 </a:t>
            </a:r>
            <a:r>
              <a:rPr lang="en-US" dirty="0" err="1"/>
              <a:t>miliar</a:t>
            </a:r>
            <a:r>
              <a:rPr lang="en-US" dirty="0"/>
              <a:t>, transfer payment </a:t>
            </a:r>
            <a:r>
              <a:rPr lang="en-US" dirty="0" err="1"/>
              <a:t>menjadi</a:t>
            </a:r>
            <a:r>
              <a:rPr lang="en-US" dirty="0"/>
              <a:t> 300 </a:t>
            </a:r>
            <a:r>
              <a:rPr lang="en-US" dirty="0" err="1"/>
              <a:t>miliar</a:t>
            </a:r>
            <a:r>
              <a:rPr lang="en-US" dirty="0"/>
              <a:t>,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bertambah</a:t>
            </a:r>
            <a:r>
              <a:rPr lang="en-US" dirty="0"/>
              <a:t> 150 </a:t>
            </a:r>
            <a:r>
              <a:rPr lang="en-US" dirty="0" err="1"/>
              <a:t>miliar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bertambah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180 </a:t>
            </a:r>
            <a:r>
              <a:rPr lang="en-US" dirty="0" err="1"/>
              <a:t>miliar</a:t>
            </a:r>
            <a:r>
              <a:rPr lang="en-US" dirty="0"/>
              <a:t>.</a:t>
            </a:r>
          </a:p>
          <a:p>
            <a:r>
              <a:rPr lang="en-US" dirty="0" err="1"/>
              <a:t>Hitunglah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 (YE),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 (CE)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tabungan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 (SE) </a:t>
            </a:r>
            <a:r>
              <a:rPr lang="en-US" dirty="0" err="1"/>
              <a:t>tahun</a:t>
            </a:r>
            <a:r>
              <a:rPr lang="en-US" dirty="0"/>
              <a:t> 1990 </a:t>
            </a:r>
            <a:r>
              <a:rPr lang="en-US" dirty="0" err="1"/>
              <a:t>dan</a:t>
            </a:r>
            <a:r>
              <a:rPr lang="en-US" dirty="0"/>
              <a:t> 1991.</a:t>
            </a:r>
          </a:p>
        </p:txBody>
      </p:sp>
    </p:spTree>
    <p:extLst>
      <p:ext uri="{BB962C8B-B14F-4D97-AF65-F5344CB8AC3E}">
        <p14:creationId xmlns:p14="http://schemas.microsoft.com/office/powerpoint/2010/main" val="182639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EFF6A-97A3-A342-9726-66671E103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tertutup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sektor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2F006-CF50-1740-8896-D8FACA422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endParaRPr lang="en-US" dirty="0"/>
          </a:p>
          <a:p>
            <a:r>
              <a:rPr lang="en-US" dirty="0" err="1"/>
              <a:t>Sektor</a:t>
            </a:r>
            <a:r>
              <a:rPr lang="en-US" dirty="0"/>
              <a:t> Perusahaan / </a:t>
            </a:r>
            <a:r>
              <a:rPr lang="en-US" dirty="0" err="1"/>
              <a:t>swasta</a:t>
            </a:r>
            <a:endParaRPr lang="en-US" dirty="0"/>
          </a:p>
          <a:p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Pemerintah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3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CC0A98-42BD-B140-8B2A-DA7C408AC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61" t="11731" r="22969" b="27031"/>
          <a:stretch/>
        </p:blipFill>
        <p:spPr>
          <a:xfrm>
            <a:off x="3462248" y="1853752"/>
            <a:ext cx="5654455" cy="425429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C20B6BC-939B-784A-BFA5-5676F4FE2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pPr algn="ctr"/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tertutup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sektor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36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A5F65-B065-AF43-8CF1-BA1BC2D4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sektor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1E22B-2814-E04E-8CFB-CACDE2A86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GNP = C + I + G </a:t>
            </a:r>
            <a:r>
              <a:rPr lang="en-US" dirty="0" err="1"/>
              <a:t>atau</a:t>
            </a:r>
            <a:r>
              <a:rPr lang="en-US" dirty="0"/>
              <a:t> Y = C + I + G</a:t>
            </a:r>
          </a:p>
        </p:txBody>
      </p:sp>
    </p:spTree>
    <p:extLst>
      <p:ext uri="{BB962C8B-B14F-4D97-AF65-F5344CB8AC3E}">
        <p14:creationId xmlns:p14="http://schemas.microsoft.com/office/powerpoint/2010/main" val="114263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DC082-211B-D64C-BB34-A586AFA03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1A77B-A3AE-C842-A25B-8271CD7E1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sector </a:t>
            </a:r>
            <a:r>
              <a:rPr lang="en-US" dirty="0" err="1"/>
              <a:t>pemerintah</a:t>
            </a:r>
            <a:r>
              <a:rPr lang="en-US" dirty="0"/>
              <a:t>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pengurangan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sector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.</a:t>
            </a:r>
          </a:p>
          <a:p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sector </a:t>
            </a:r>
            <a:r>
              <a:rPr lang="en-US" dirty="0" err="1"/>
              <a:t>perusahaan</a:t>
            </a:r>
            <a:r>
              <a:rPr lang="en-US" dirty="0"/>
              <a:t>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pengeluran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baramg-barang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jasa-jasa</a:t>
            </a:r>
            <a:r>
              <a:rPr lang="en-US" dirty="0"/>
              <a:t> yang </a:t>
            </a:r>
            <a:r>
              <a:rPr lang="en-US" dirty="0" err="1"/>
              <a:t>diproduksi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</a:t>
            </a:r>
          </a:p>
          <a:p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yang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faktor-faktor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5326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63D10-B3AE-5349-8C05-F4CD8A29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tabungan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7CBFE-DEAA-6B4C-9726-E87713937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Yd = Y – Tx</a:t>
            </a:r>
          </a:p>
          <a:p>
            <a:r>
              <a:rPr lang="en-US" dirty="0"/>
              <a:t>Y = Personal income (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kotor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sector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endParaRPr lang="en-US" dirty="0"/>
          </a:p>
          <a:p>
            <a:r>
              <a:rPr lang="en-US" dirty="0"/>
              <a:t>Yd = Disposable income,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kotor</a:t>
            </a:r>
            <a:r>
              <a:rPr lang="en-US" dirty="0"/>
              <a:t> sector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di sector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 (Y)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dikurangi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(Tx)</a:t>
            </a:r>
          </a:p>
          <a:p>
            <a:r>
              <a:rPr lang="en-US" dirty="0" err="1"/>
              <a:t>Konsumsi</a:t>
            </a:r>
            <a:r>
              <a:rPr lang="en-US" dirty="0"/>
              <a:t>: C = a + b Yd, </a:t>
            </a:r>
            <a:r>
              <a:rPr lang="en-US" dirty="0" err="1"/>
              <a:t>atau</a:t>
            </a:r>
            <a:r>
              <a:rPr lang="en-US" dirty="0"/>
              <a:t> C = a + b (Y– Tx)</a:t>
            </a:r>
          </a:p>
          <a:p>
            <a:r>
              <a:rPr lang="en-US" dirty="0"/>
              <a:t>Tabungan: S = -a + (1-b) Yd, </a:t>
            </a:r>
            <a:r>
              <a:rPr lang="en-US" dirty="0" err="1"/>
              <a:t>atau</a:t>
            </a:r>
            <a:r>
              <a:rPr lang="en-US" dirty="0"/>
              <a:t> S = -a + (1-b) (Y-Tx) = -a + (1-b) Y – (1-b) Tx</a:t>
            </a:r>
          </a:p>
        </p:txBody>
      </p:sp>
    </p:spTree>
    <p:extLst>
      <p:ext uri="{BB962C8B-B14F-4D97-AF65-F5344CB8AC3E}">
        <p14:creationId xmlns:p14="http://schemas.microsoft.com/office/powerpoint/2010/main" val="1800575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8C8B2-1733-264D-96D1-85A9F167F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r>
              <a:rPr lang="en-US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7CDFE-6297-AA48-B857-D737B35C6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Misal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minimum (a) = 30 </a:t>
            </a:r>
            <a:r>
              <a:rPr lang="en-US" dirty="0" err="1"/>
              <a:t>miliar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MPC = 0,75,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buatlah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sesudah</a:t>
            </a:r>
            <a:r>
              <a:rPr lang="en-US" dirty="0"/>
              <a:t> </a:t>
            </a:r>
            <a:r>
              <a:rPr lang="en-US" dirty="0" err="1"/>
              <a:t>pajak</a:t>
            </a:r>
            <a:endParaRPr lang="en-US" dirty="0"/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nilainya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40 </a:t>
            </a:r>
            <a:r>
              <a:rPr lang="en-US" dirty="0" err="1"/>
              <a:t>miliar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personal income (Y) = 200 </a:t>
            </a:r>
            <a:r>
              <a:rPr lang="en-US" dirty="0" err="1"/>
              <a:t>miliar</a:t>
            </a:r>
            <a:r>
              <a:rPr lang="en-US" dirty="0"/>
              <a:t>, </a:t>
            </a:r>
            <a:r>
              <a:rPr lang="en-US" dirty="0" err="1"/>
              <a:t>hitunglah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di </a:t>
            </a:r>
            <a:r>
              <a:rPr lang="en-US" dirty="0" err="1"/>
              <a:t>tabung</a:t>
            </a:r>
            <a:r>
              <a:rPr lang="en-US" dirty="0"/>
              <a:t> (saving)</a:t>
            </a:r>
          </a:p>
        </p:txBody>
      </p:sp>
    </p:spTree>
    <p:extLst>
      <p:ext uri="{BB962C8B-B14F-4D97-AF65-F5344CB8AC3E}">
        <p14:creationId xmlns:p14="http://schemas.microsoft.com/office/powerpoint/2010/main" val="97484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BEBA5-4F9A-8C44-959D-80A067B3A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Kecenderungan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menabung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14437-B357-4F46-915F-88CCA905B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dikenakan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: MPC = △C / △Y </a:t>
            </a:r>
            <a:r>
              <a:rPr lang="en-US" dirty="0" err="1"/>
              <a:t>dan</a:t>
            </a:r>
            <a:r>
              <a:rPr lang="en-US" dirty="0"/>
              <a:t> MPS = △S / △Y</a:t>
            </a:r>
          </a:p>
          <a:p>
            <a:r>
              <a:rPr lang="en-US" dirty="0"/>
              <a:t>Setelah </a:t>
            </a:r>
            <a:r>
              <a:rPr lang="en-US" dirty="0" err="1"/>
              <a:t>dikenakan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; MPC = △C / △Yd </a:t>
            </a:r>
            <a:r>
              <a:rPr lang="en-US" dirty="0" err="1"/>
              <a:t>dan</a:t>
            </a:r>
            <a:r>
              <a:rPr lang="en-US" dirty="0"/>
              <a:t> MPS = △S / △Yd </a:t>
            </a:r>
          </a:p>
          <a:p>
            <a:r>
              <a:rPr lang="en-US" dirty="0" err="1"/>
              <a:t>dimana</a:t>
            </a:r>
            <a:r>
              <a:rPr lang="en-US" dirty="0"/>
              <a:t> △Yd = △Y - △Tx</a:t>
            </a:r>
          </a:p>
          <a:p>
            <a:r>
              <a:rPr lang="en-US" dirty="0" err="1"/>
              <a:t>Kecenderungan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dikenakan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r>
              <a:rPr lang="en-US" dirty="0"/>
              <a:t>: MPC = △C / (1-t) △Yd </a:t>
            </a:r>
          </a:p>
          <a:p>
            <a:r>
              <a:rPr lang="en-US" dirty="0" err="1"/>
              <a:t>Kecenderungan</a:t>
            </a:r>
            <a:r>
              <a:rPr lang="en-US" dirty="0"/>
              <a:t> </a:t>
            </a:r>
            <a:r>
              <a:rPr lang="en-US" dirty="0" err="1"/>
              <a:t>menabung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dikenakan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r>
              <a:rPr lang="en-US" dirty="0"/>
              <a:t>: MPS = △S / △Yd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15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85F3-D91F-354A-BE12-B9060D1A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sector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tetap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D2674-B464-7A40-AF25-B7BB5E816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= a + b Y – b Tx</a:t>
            </a:r>
          </a:p>
          <a:p>
            <a:r>
              <a:rPr lang="en-US" dirty="0"/>
              <a:t>Y</a:t>
            </a:r>
            <a:r>
              <a:rPr lang="en-US" baseline="-25000" dirty="0"/>
              <a:t>E</a:t>
            </a:r>
            <a:r>
              <a:rPr lang="en-US" dirty="0"/>
              <a:t> = (a + I + G – b Tx) / (1️⃣-b)</a:t>
            </a:r>
          </a:p>
          <a:p>
            <a:r>
              <a:rPr lang="en-US" dirty="0" err="1"/>
              <a:t>Y</a:t>
            </a:r>
            <a:r>
              <a:rPr lang="en-US" baseline="-25000" dirty="0" err="1"/>
              <a:t>impas</a:t>
            </a:r>
            <a:r>
              <a:rPr lang="en-US" dirty="0"/>
              <a:t> = (a – </a:t>
            </a:r>
            <a:r>
              <a:rPr lang="en-US" dirty="0" err="1"/>
              <a:t>bTx</a:t>
            </a:r>
            <a:r>
              <a:rPr lang="en-US" dirty="0"/>
              <a:t>) / (1️⃣-b)</a:t>
            </a:r>
          </a:p>
          <a:p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Misalkan</a:t>
            </a:r>
            <a:r>
              <a:rPr lang="en-US" dirty="0"/>
              <a:t> MPC = 0,75,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minimum (a) = 400 </a:t>
            </a:r>
            <a:r>
              <a:rPr lang="en-US" dirty="0" err="1"/>
              <a:t>miliar</a:t>
            </a:r>
            <a:r>
              <a:rPr lang="en-US" dirty="0"/>
              <a:t>, total </a:t>
            </a:r>
            <a:r>
              <a:rPr lang="en-US" dirty="0" err="1"/>
              <a:t>investasi</a:t>
            </a:r>
            <a:r>
              <a:rPr lang="en-US" dirty="0"/>
              <a:t> = 500 </a:t>
            </a:r>
            <a:r>
              <a:rPr lang="en-US" dirty="0" err="1"/>
              <a:t>miliar</a:t>
            </a:r>
            <a:r>
              <a:rPr lang="en-US" dirty="0"/>
              <a:t>,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300 </a:t>
            </a:r>
            <a:r>
              <a:rPr lang="en-US" dirty="0" err="1"/>
              <a:t>miliar</a:t>
            </a:r>
            <a:r>
              <a:rPr lang="en-US" dirty="0"/>
              <a:t>,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200 </a:t>
            </a:r>
            <a:r>
              <a:rPr lang="en-US" dirty="0" err="1"/>
              <a:t>miliar</a:t>
            </a:r>
            <a:r>
              <a:rPr lang="en-US" dirty="0"/>
              <a:t>. </a:t>
            </a:r>
            <a:r>
              <a:rPr lang="en-US" dirty="0" err="1"/>
              <a:t>Hitunglah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,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tabungan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. </a:t>
            </a:r>
            <a:r>
              <a:rPr lang="en-US" dirty="0" err="1"/>
              <a:t>Berapakah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impas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561554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393</TotalTime>
  <Words>1353</Words>
  <Application>Microsoft Macintosh PowerPoint</Application>
  <PresentationFormat>Widescreen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Gill Sans MT</vt:lpstr>
      <vt:lpstr>Gallery</vt:lpstr>
      <vt:lpstr>PEREKONOMIAN TERTUTUp TIGA SEKTOR</vt:lpstr>
      <vt:lpstr>Perekonomian tertutup tiga sektor</vt:lpstr>
      <vt:lpstr>Perekonomian tertutup tiga sektor</vt:lpstr>
      <vt:lpstr>Pendapatan nasional ekonomi tiga sektor</vt:lpstr>
      <vt:lpstr>Aliran pendapatan dan pengeluaran pemerintah</vt:lpstr>
      <vt:lpstr>Pengaruh pajak terhadap pengeluaran konsumsi dan tabungan</vt:lpstr>
      <vt:lpstr>Latihan 1</vt:lpstr>
      <vt:lpstr>Kecenderungan konsumsi dan menabung</vt:lpstr>
      <vt:lpstr>Keseimbangan perekonomian tiga sector dengan pajak tetap</vt:lpstr>
      <vt:lpstr>Keseimbangan perekonomian tiga sector dengan pajak proporsional</vt:lpstr>
      <vt:lpstr>Keseimbangan perekonomian tiga sector dengan pajak proporsional</vt:lpstr>
      <vt:lpstr>Pengaruh transfer payment terhadap pengeluran konsumsi dan tabungan</vt:lpstr>
      <vt:lpstr>Pengaruh transfer payment terhadap pengeluran konsumsi dan tabungan</vt:lpstr>
      <vt:lpstr>Angka pengganda investasi</vt:lpstr>
      <vt:lpstr>Angka pengganda pengeluaran pemeritah &amp; konsumsi</vt:lpstr>
      <vt:lpstr>Angka pengganda pajak &amp; transfer payment</vt:lpstr>
      <vt:lpstr>Pendapatan nasional</vt:lpstr>
      <vt:lpstr>Latihan soal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PEREKONOMIAN TERTUTU TIGA SEKTOR</dc:title>
  <dc:creator>Herman Soegoto</dc:creator>
  <cp:lastModifiedBy>Herman Soegoto</cp:lastModifiedBy>
  <cp:revision>28</cp:revision>
  <dcterms:created xsi:type="dcterms:W3CDTF">2019-12-14T23:07:26Z</dcterms:created>
  <dcterms:modified xsi:type="dcterms:W3CDTF">2019-12-17T23:52:47Z</dcterms:modified>
</cp:coreProperties>
</file>