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9" r:id="rId11"/>
    <p:sldId id="280" r:id="rId12"/>
    <p:sldId id="281" r:id="rId13"/>
    <p:sldId id="282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83" r:id="rId24"/>
    <p:sldId id="284" r:id="rId25"/>
    <p:sldId id="278" r:id="rId2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C9DE0E-297A-441D-AD0D-0FD30CF388F2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665884F-E77B-48B5-B6FE-A11D322E1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86CBC9A-3F42-4C49-8E4A-55F18F0BAB1E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D2EEFB-093B-4CDC-9BFE-5EF0D30F8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DISTRIBUSI  PROBABILITAS</a:t>
            </a:r>
            <a:br>
              <a:rPr lang="en-US" sz="4000" b="1" dirty="0" smtClean="0"/>
            </a:br>
            <a:r>
              <a:rPr lang="en-US" sz="4000" b="1" dirty="0" smtClean="0"/>
              <a:t>DISKRIT (1)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=10)</m:t>
                    </m:r>
                  </m:oMath>
                </a14:m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3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0.046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0.954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3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624078" indent="-514350">
                  <a:buFont typeface="+mj-lt"/>
                  <a:buAutoNum type="alphaLcPeriod" startAt="3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US" sz="24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10, 0.4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0.4)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0.6)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1209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r>
                  <a:rPr lang="en-US" sz="2400" dirty="0" smtClean="0"/>
                  <a:t>    P (X ≤ 2 ) = 0.046 + 0.1209 = 0.1669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P (1 ≤X ≤ 2) = 0.1669 – 0.046 = 0.1209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24078" indent="-514350">
                  <a:buFont typeface="+mj-lt"/>
                  <a:buAutoNum type="alphaLcPeriod" startAt="4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4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mempunyai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sifat</a:t>
            </a:r>
            <a:r>
              <a:rPr lang="en-US" sz="2800" dirty="0" smtClean="0">
                <a:cs typeface="Arial" charset="0"/>
              </a:rPr>
              <a:t>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tanpa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pengembalian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  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>
                <a:cs typeface="Arial" charset="0"/>
              </a:rPr>
              <a:t>Sebanyak</a:t>
            </a:r>
            <a:r>
              <a:rPr lang="en-US" sz="2800" dirty="0" smtClean="0">
                <a:cs typeface="Arial" charset="0"/>
              </a:rPr>
              <a:t> k-</a:t>
            </a:r>
            <a:r>
              <a:rPr lang="en-US" sz="2800" dirty="0" err="1" smtClean="0">
                <a:cs typeface="Arial" charset="0"/>
              </a:rPr>
              <a:t>benda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dapat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sisanya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diberi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nama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cs typeface="Arial" charset="0"/>
              </a:rPr>
              <a:t>Distribusi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probabilitas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perubah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hipergeometrik</a:t>
            </a:r>
            <a:r>
              <a:rPr lang="en-US" sz="2800" dirty="0" smtClean="0">
                <a:cs typeface="Arial" charset="0"/>
              </a:rPr>
              <a:t> X yang </a:t>
            </a:r>
            <a:r>
              <a:rPr lang="en-US" sz="2800" dirty="0" err="1" smtClean="0">
                <a:cs typeface="Arial" charset="0"/>
              </a:rPr>
              <a:t>menyatakan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banyaknya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kesuksesan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dalam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sampel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acak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dengan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ukuran</a:t>
            </a:r>
            <a:r>
              <a:rPr lang="en-US" sz="2800" dirty="0" smtClean="0">
                <a:cs typeface="Arial" charset="0"/>
              </a:rPr>
              <a:t> n yang </a:t>
            </a:r>
            <a:r>
              <a:rPr lang="en-US" sz="2800" dirty="0" err="1" smtClean="0">
                <a:cs typeface="Arial" charset="0"/>
              </a:rPr>
              <a:t>diambil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dari</a:t>
            </a:r>
            <a:r>
              <a:rPr lang="en-US" sz="2800" dirty="0" smtClean="0">
                <a:cs typeface="Arial" charset="0"/>
              </a:rPr>
              <a:t> N-</a:t>
            </a:r>
            <a:r>
              <a:rPr lang="en-US" sz="2800" dirty="0" err="1" smtClean="0">
                <a:cs typeface="Arial" charset="0"/>
              </a:rPr>
              <a:t>obyek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memuat</a:t>
            </a:r>
            <a:r>
              <a:rPr lang="en-US" sz="2800" dirty="0" smtClean="0">
                <a:cs typeface="Arial" charset="0"/>
              </a:rPr>
              <a:t> k </a:t>
            </a:r>
            <a:r>
              <a:rPr lang="en-US" sz="2800" dirty="0" err="1" smtClean="0">
                <a:cs typeface="Arial" charset="0"/>
              </a:rPr>
              <a:t>sukses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dan</a:t>
            </a:r>
            <a:r>
              <a:rPr lang="en-US" sz="2800" dirty="0" smtClean="0">
                <a:cs typeface="Arial" charset="0"/>
              </a:rPr>
              <a:t> N-k </a:t>
            </a:r>
            <a:r>
              <a:rPr lang="en-US" sz="2800" dirty="0" err="1" smtClean="0">
                <a:cs typeface="Arial" charset="0"/>
              </a:rPr>
              <a:t>gagal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dinyatakan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: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66800" y="4724400"/>
          <a:ext cx="5489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3" imgW="4241800" imgH="1295400" progId="">
                  <p:embed/>
                </p:oleObj>
              </mc:Choice>
              <mc:Fallback>
                <p:oleObj name="Equation" r:id="rId3" imgW="4241800" imgH="1295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548938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 5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5 </a:t>
            </a:r>
            <a:r>
              <a:rPr lang="en-US" sz="2800" dirty="0" err="1" smtClean="0"/>
              <a:t>fisikawan</a:t>
            </a:r>
            <a:r>
              <a:rPr lang="en-US" sz="2800" dirty="0" smtClean="0"/>
              <a:t>.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kimiawan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panitia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N = 8 ( 3 </a:t>
            </a:r>
            <a:r>
              <a:rPr lang="en-US" dirty="0" err="1" smtClean="0"/>
              <a:t>kimiawan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fisikawan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n = 5 (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k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=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X = 3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kimiawan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2590800" y="1828800"/>
          <a:ext cx="469187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Equation" r:id="rId3" imgW="3771900" imgH="1041400" progId="">
                  <p:embed/>
                </p:oleObj>
              </mc:Choice>
              <mc:Fallback>
                <p:oleObj name="Equation" r:id="rId3" imgW="3771900" imgH="1041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4691876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609600" y="3200400"/>
          <a:ext cx="365202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6" name="Equation" r:id="rId5" imgW="3327400" imgH="1041400" progId="">
                  <p:embed/>
                </p:oleObj>
              </mc:Choice>
              <mc:Fallback>
                <p:oleObj name="Equation" r:id="rId5" imgW="3327400" imgH="10414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65202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609600" y="4495800"/>
          <a:ext cx="3756856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Equation" r:id="rId7" imgW="3238500" imgH="1041400" progId="">
                  <p:embed/>
                </p:oleObj>
              </mc:Choice>
              <mc:Fallback>
                <p:oleObj name="Equation" r:id="rId7" imgW="3238500" imgH="10414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3756856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4"/>
          <p:cNvGraphicFramePr>
            <a:graphicFrameLocks noChangeAspect="1"/>
          </p:cNvGraphicFramePr>
          <p:nvPr/>
        </p:nvGraphicFramePr>
        <p:xfrm>
          <a:off x="4648200" y="3124200"/>
          <a:ext cx="39103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Equation" r:id="rId9" imgW="3340100" imgH="1041400" progId="">
                  <p:embed/>
                </p:oleObj>
              </mc:Choice>
              <mc:Fallback>
                <p:oleObj name="Equation" r:id="rId9" imgW="3340100" imgH="10414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24200"/>
                        <a:ext cx="391036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4572000" y="4495800"/>
          <a:ext cx="3962400" cy="124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11" imgW="3302000" imgH="1041400" progId="">
                  <p:embed/>
                </p:oleObj>
              </mc:Choice>
              <mc:Fallback>
                <p:oleObj name="Equation" r:id="rId11" imgW="3302000" imgH="10414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95800"/>
                        <a:ext cx="3962400" cy="1249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diskrit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b="1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b="1" dirty="0" err="1" smtClean="0"/>
              <a:t>rentang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per </a:t>
            </a:r>
            <a:r>
              <a:rPr lang="en-US" dirty="0" err="1" smtClean="0"/>
              <a:t>menit</a:t>
            </a:r>
            <a:r>
              <a:rPr lang="en-US" dirty="0" smtClean="0"/>
              <a:t>, per jam, per </a:t>
            </a:r>
            <a:r>
              <a:rPr lang="en-US" dirty="0" err="1" smtClean="0"/>
              <a:t>hari</a:t>
            </a:r>
            <a:r>
              <a:rPr lang="en-US" dirty="0" smtClean="0"/>
              <a:t>, per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/>
              <a:t>d</a:t>
            </a:r>
            <a:r>
              <a:rPr lang="en-US" dirty="0" err="1" smtClean="0"/>
              <a:t>iskrit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parameter.</a:t>
            </a:r>
          </a:p>
          <a:p>
            <a:r>
              <a:rPr lang="en-US" dirty="0" smtClean="0"/>
              <a:t>Parameter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                 P </a:t>
            </a:r>
            <a:r>
              <a:rPr lang="en-US" dirty="0"/>
              <a:t>(x, </a:t>
            </a:r>
            <a:r>
              <a:rPr lang="el-GR" i="1" dirty="0"/>
              <a:t>λ</a:t>
            </a:r>
            <a:r>
              <a:rPr lang="en-US" dirty="0"/>
              <a:t>) = 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868727"/>
              </p:ext>
            </p:extLst>
          </p:nvPr>
        </p:nvGraphicFramePr>
        <p:xfrm>
          <a:off x="3733800" y="3733800"/>
          <a:ext cx="1895475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406080" imgH="419040" progId="Equation.3">
                  <p:embed/>
                </p:oleObj>
              </mc:Choice>
              <mc:Fallback>
                <p:oleObj name="Equation" r:id="rId3" imgW="4060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733800"/>
                        <a:ext cx="1895475" cy="11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SPBU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bahwa</a:t>
            </a:r>
            <a:r>
              <a:rPr lang="en-US" dirty="0" smtClean="0"/>
              <a:t> rata-rata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 err="1" smtClean="0"/>
              <a:t>ada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r>
              <a:rPr lang="en-US" dirty="0" err="1" smtClean="0"/>
              <a:t>Tepat</a:t>
            </a:r>
            <a:r>
              <a:rPr lang="en-US" dirty="0" smtClean="0"/>
              <a:t> 2 motor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</a:t>
                </a:r>
                <a:r>
                  <a:rPr lang="el-GR" sz="2400" dirty="0" smtClean="0"/>
                  <a:t>µ</a:t>
                </a:r>
                <a:r>
                  <a:rPr lang="en-US" sz="2400" dirty="0" smtClean="0"/>
                  <a:t> = 4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0!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0.0183.  1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=0.0183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0732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1464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0.0183+0.0732+0.1464=0.2379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1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0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66928" indent="-457200">
                  <a:buFont typeface="+mj-lt"/>
                  <a:buAutoNum type="alphaLcPeriod" startAt="2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          = 1 –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=1)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= 1- (0.0183 + 0.0732) = 0.9085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2!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0.0183.  16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=0.1464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65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/>
          <a:lstStyle/>
          <a:p>
            <a:pPr marL="566928" indent="-457200" algn="just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pengujian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sejenis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ditemukan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10%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kegagalan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Dari 15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mengalami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ban</a:t>
            </a:r>
          </a:p>
          <a:p>
            <a:pPr marL="566928" indent="-457200" algn="just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66928" indent="-457200" algn="just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telepon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operator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10.00 s/d 10.05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sebanyak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panggilan.Tentukan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panggilan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Binomial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Hypergeometrik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Poisson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Ditribusi</a:t>
            </a:r>
            <a:r>
              <a:rPr lang="en-US" dirty="0" smtClean="0"/>
              <a:t> Binomial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outcome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outcome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= 1- </a:t>
            </a:r>
            <a:r>
              <a:rPr lang="en-US" i="1" dirty="0" smtClean="0"/>
              <a:t>p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random binomial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51054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</a:pPr>
            <a:r>
              <a:rPr lang="en-US" sz="3200" i="1" dirty="0" smtClean="0"/>
              <a:t>b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;</a:t>
            </a:r>
            <a:r>
              <a:rPr lang="en-US" sz="3200" i="1" dirty="0" smtClean="0"/>
              <a:t> n</a:t>
            </a:r>
            <a:r>
              <a:rPr lang="en-US" sz="3200" dirty="0" smtClean="0"/>
              <a:t>, </a:t>
            </a:r>
            <a:r>
              <a:rPr lang="en-US" sz="3200" i="1" dirty="0" smtClean="0"/>
              <a:t>p</a:t>
            </a:r>
            <a:r>
              <a:rPr lang="en-US" sz="3200" dirty="0" smtClean="0"/>
              <a:t>) =                      </a:t>
            </a:r>
            <a:r>
              <a:rPr lang="en-US" sz="3200" i="1" dirty="0" smtClean="0"/>
              <a:t>x</a:t>
            </a:r>
            <a:r>
              <a:rPr lang="en-US" sz="3200" dirty="0" smtClean="0"/>
              <a:t> = 0,1,2, …,</a:t>
            </a:r>
            <a:r>
              <a:rPr lang="en-US" sz="3200" i="1" dirty="0" smtClean="0"/>
              <a:t> n</a:t>
            </a:r>
            <a:endParaRPr lang="en-US" sz="3200" i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95600" y="4953000"/>
          <a:ext cx="19050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952087" imgH="520474" progId="Equation.3">
                  <p:embed/>
                </p:oleObj>
              </mc:Choice>
              <mc:Fallback>
                <p:oleObj name="Equation" r:id="rId3" imgW="952087" imgH="52047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19050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cs typeface="Arial" charset="0"/>
              </a:rPr>
              <a:t>   </a:t>
            </a:r>
            <a:r>
              <a:rPr lang="en-US" dirty="0" err="1" smtClean="0">
                <a:cs typeface="Arial" charset="0"/>
              </a:rPr>
              <a:t>Suatu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dapat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menahan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uji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guncangan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tertentu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3/4. </a:t>
            </a:r>
            <a:r>
              <a:rPr lang="en-US" dirty="0" err="1" smtClean="0">
                <a:cs typeface="Arial" charset="0"/>
              </a:rPr>
              <a:t>Hitung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probabilitas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bahwa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tepat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4 </a:t>
            </a:r>
            <a:r>
              <a:rPr lang="en-US" dirty="0" err="1" smtClean="0">
                <a:cs typeface="Arial" charset="0"/>
              </a:rPr>
              <a:t>suku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cadang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diuji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rusak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(</a:t>
            </a:r>
            <a:r>
              <a:rPr lang="en-US" dirty="0" err="1" smtClean="0"/>
              <a:t>sukses</a:t>
            </a:r>
            <a:r>
              <a:rPr lang="en-US" dirty="0" smtClean="0"/>
              <a:t>) = ¾</a:t>
            </a:r>
          </a:p>
          <a:p>
            <a:pPr>
              <a:buNone/>
            </a:pPr>
            <a:r>
              <a:rPr lang="en-US" dirty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gagal</a:t>
            </a:r>
            <a:r>
              <a:rPr lang="en-US" dirty="0" smtClean="0"/>
              <a:t>) = ¼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= 4</a:t>
            </a:r>
          </a:p>
          <a:p>
            <a:pPr>
              <a:buNone/>
            </a:pPr>
            <a:r>
              <a:rPr lang="en-US" dirty="0"/>
              <a:t>x</a:t>
            </a:r>
            <a:r>
              <a:rPr lang="en-US" dirty="0" smtClean="0"/>
              <a:t> = 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138" y="4800600"/>
            <a:ext cx="4857262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  <a:defRPr/>
            </a:pPr>
            <a:r>
              <a:rPr lang="nb-NO" sz="3200" dirty="0" smtClean="0"/>
              <a:t>  </a:t>
            </a:r>
            <a:r>
              <a:rPr lang="nb-NO" sz="2800" dirty="0" smtClean="0">
                <a:solidFill>
                  <a:schemeClr val="tx1"/>
                </a:solidFill>
              </a:rPr>
              <a:t>Probabilitas </a:t>
            </a:r>
            <a:r>
              <a:rPr lang="nb-NO" sz="2800" dirty="0">
                <a:solidFill>
                  <a:schemeClr val="tx1"/>
                </a:solidFill>
              </a:rPr>
              <a:t>seseorang sembuh dari penyakit jantung setelah operasi adalah 0.4. Bila diketahui </a:t>
            </a:r>
            <a:r>
              <a:rPr lang="nb-NO" sz="2800" dirty="0" smtClean="0">
                <a:solidFill>
                  <a:schemeClr val="tx1"/>
                </a:solidFill>
              </a:rPr>
              <a:t>10 </a:t>
            </a:r>
            <a:r>
              <a:rPr lang="nb-NO" sz="2800" dirty="0">
                <a:solidFill>
                  <a:schemeClr val="tx1"/>
                </a:solidFill>
              </a:rPr>
              <a:t>orang menderita penyakit ini, berapa peluang</a:t>
            </a:r>
            <a:r>
              <a:rPr lang="nb-NO" sz="2800" dirty="0" smtClean="0">
                <a:solidFill>
                  <a:schemeClr val="tx1"/>
                </a:solidFill>
              </a:rPr>
              <a:t>: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nb-NO" dirty="0" smtClean="0"/>
              <a:t>      a). Paling banyak 1 orang dpt sembuh </a:t>
            </a:r>
            <a:endParaRPr lang="en-US" dirty="0" smtClean="0"/>
          </a:p>
          <a:p>
            <a:pPr>
              <a:buNone/>
              <a:defRPr/>
            </a:pPr>
            <a:r>
              <a:rPr lang="nb-NO" dirty="0" smtClean="0"/>
              <a:t>      b</a:t>
            </a:r>
            <a:r>
              <a:rPr lang="nb-NO" dirty="0"/>
              <a:t>). </a:t>
            </a:r>
            <a:r>
              <a:rPr lang="nb-NO" dirty="0" smtClean="0"/>
              <a:t>Paling sedikit 2 orang yg sembuh</a:t>
            </a:r>
          </a:p>
          <a:p>
            <a:pPr>
              <a:buNone/>
              <a:defRPr/>
            </a:pPr>
            <a:r>
              <a:rPr lang="nb-NO" dirty="0"/>
              <a:t>	</a:t>
            </a:r>
            <a:r>
              <a:rPr lang="nb-NO" dirty="0" smtClean="0"/>
              <a:t>    c). Ada 1 sampai 2 orang yang sembuh </a:t>
            </a:r>
            <a:endParaRPr lang="en-US" dirty="0"/>
          </a:p>
          <a:p>
            <a:pPr>
              <a:buNone/>
              <a:defRPr/>
            </a:pPr>
            <a:r>
              <a:rPr lang="nb-NO" dirty="0" smtClean="0"/>
              <a:t>      d). tepat 1 </a:t>
            </a:r>
            <a:r>
              <a:rPr lang="nb-NO" dirty="0"/>
              <a:t>orang yg sembuh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Cara Manual (1)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Dik : p = 0.4     n = 10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566928" indent="-457200"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0, 10, 0.4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=0.006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10, 0.4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0.4)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0.6)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=0.0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b="0" dirty="0" smtClean="0"/>
              </a:p>
              <a:p>
                <a:pPr marL="109728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lang="en-US" sz="2400" b="0" dirty="0" smtClean="0"/>
                  <a:t> = 0.046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325112"/>
              </a:xfrm>
              <a:blipFill rotWithShape="0">
                <a:blip r:embed="rId2"/>
                <a:stretch>
                  <a:fillRect t="-1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913</TotalTime>
  <Words>931</Words>
  <Application>Microsoft Office PowerPoint</Application>
  <PresentationFormat>On-screen Show (4:3)</PresentationFormat>
  <Paragraphs>101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Urban</vt:lpstr>
      <vt:lpstr>Equation</vt:lpstr>
      <vt:lpstr>DISTRIBUSI  PROBABILITAS DISKRIT (1)</vt:lpstr>
      <vt:lpstr>Pendahuluan</vt:lpstr>
      <vt:lpstr>Pendahuluan</vt:lpstr>
      <vt:lpstr>Ditribusi Binomial</vt:lpstr>
      <vt:lpstr>Contoh 1 :</vt:lpstr>
      <vt:lpstr>Solusi 1 :</vt:lpstr>
      <vt:lpstr>Contoh 2 :</vt:lpstr>
      <vt:lpstr>Solusi 2 :</vt:lpstr>
      <vt:lpstr>Dengan Cara Manual (1) :</vt:lpstr>
      <vt:lpstr>PowerPoint Presentation</vt:lpstr>
      <vt:lpstr>PowerPoint Presentation</vt:lpstr>
      <vt:lpstr>PowerPoint Presentation</vt:lpstr>
      <vt:lpstr>PowerPoint Presentation</vt:lpstr>
      <vt:lpstr>Distribusi Hypergeometrik (1)</vt:lpstr>
      <vt:lpstr>Distribusi Hypergeometrik (2)</vt:lpstr>
      <vt:lpstr>Contoh :</vt:lpstr>
      <vt:lpstr>Solusi (1):</vt:lpstr>
      <vt:lpstr>Solusi (2) :</vt:lpstr>
      <vt:lpstr>Distribusi Poisson</vt:lpstr>
      <vt:lpstr>Rumusan</vt:lpstr>
      <vt:lpstr>Contoh :</vt:lpstr>
      <vt:lpstr>Solusi</vt:lpstr>
      <vt:lpstr>Dengan Cara Manual (1) :</vt:lpstr>
      <vt:lpstr>PowerPoint Presentation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 PROBABILITAS DISKRIT</dc:title>
  <dc:creator>Teknik Industri</dc:creator>
  <cp:lastModifiedBy>ismail - [2010]</cp:lastModifiedBy>
  <cp:revision>33</cp:revision>
  <dcterms:created xsi:type="dcterms:W3CDTF">2011-03-09T02:36:59Z</dcterms:created>
  <dcterms:modified xsi:type="dcterms:W3CDTF">2019-12-09T01:31:21Z</dcterms:modified>
</cp:coreProperties>
</file>