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75" r:id="rId3"/>
    <p:sldId id="360" r:id="rId4"/>
    <p:sldId id="443" r:id="rId5"/>
    <p:sldId id="442" r:id="rId6"/>
    <p:sldId id="444" r:id="rId7"/>
    <p:sldId id="438" r:id="rId8"/>
    <p:sldId id="454" r:id="rId9"/>
    <p:sldId id="439" r:id="rId10"/>
    <p:sldId id="446" r:id="rId11"/>
    <p:sldId id="448" r:id="rId12"/>
    <p:sldId id="440" r:id="rId13"/>
    <p:sldId id="449" r:id="rId14"/>
    <p:sldId id="450" r:id="rId15"/>
    <p:sldId id="451" r:id="rId16"/>
    <p:sldId id="455" r:id="rId17"/>
    <p:sldId id="441" r:id="rId18"/>
    <p:sldId id="45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89319" autoAdjust="0"/>
  </p:normalViewPr>
  <p:slideViewPr>
    <p:cSldViewPr>
      <p:cViewPr varScale="1">
        <p:scale>
          <a:sx n="58" d="100"/>
          <a:sy n="58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04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14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6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2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46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6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1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8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7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5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876F-4345-4EF1-8165-736D3F3290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14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r>
              <a:rPr lang="en-US" sz="1800" b="1">
                <a:latin typeface="Kozuka Gothic Pro H" pitchFamily="34" charset="-128"/>
                <a:ea typeface="Kozuka Gothic Pro H" pitchFamily="34" charset="-128"/>
              </a:rPr>
              <a:t/>
            </a:r>
            <a:br>
              <a:rPr lang="en-US" sz="1800" b="1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>
                <a:latin typeface="Kozuka Gothic Pro H" pitchFamily="34" charset="-128"/>
                <a:ea typeface="Kozuka Gothic Pro H" pitchFamily="34" charset="-128"/>
              </a:rPr>
              <a:t>MACHINE LEARNING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Kelompok Keilmuan</a:t>
            </a:r>
          </a:p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Computer Science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/>
              <a:t>9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Segoe Print" pitchFamily="2" charset="0"/>
                <a:ea typeface="Cambria Math" pitchFamily="18" charset="0"/>
              </a:rPr>
              <a:t>Neural Network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SKEMA UMUM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7768905" cy="5183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69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RUMUS UMUM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Tahap Perhitungan 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Tahap 1 : </a:t>
            </a:r>
          </a:p>
          <a:p>
            <a:pPr marL="0" indent="0">
              <a:buNone/>
            </a:pPr>
            <a:endParaRPr lang="en-US" sz="1100" smtClean="0"/>
          </a:p>
          <a:p>
            <a:pPr marL="0" indent="0">
              <a:buNone/>
            </a:pPr>
            <a:r>
              <a:rPr lang="en-US" smtClean="0"/>
              <a:t>Tahap 2 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55" y="2142255"/>
            <a:ext cx="39306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06" y="2989262"/>
            <a:ext cx="47132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8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676400"/>
          </a:xfrm>
        </p:spPr>
        <p:txBody>
          <a:bodyPr>
            <a:normAutofit fontScale="90000"/>
          </a:bodyPr>
          <a:lstStyle/>
          <a:p>
            <a:r>
              <a:rPr lang="en-US" sz="6000" smtClean="0">
                <a:latin typeface="Arial Rounded MT Bold" panose="020F0704030504030204" pitchFamily="34" charset="0"/>
                <a:cs typeface="Arabic Typesetting" pitchFamily="66" charset="-78"/>
              </a:rPr>
              <a:t>Single Layer Perceptron</a:t>
            </a:r>
            <a:endParaRPr lang="en-US" sz="5400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3434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665412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4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Single Layer Perceptron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59363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id-ID"/>
              <a:t>Tetapkan nilai - nilai :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/>
              <a:t>Bobot awal (W</a:t>
            </a:r>
            <a:r>
              <a:rPr lang="id-ID" baseline="-25000"/>
              <a:t>ij</a:t>
            </a:r>
            <a:r>
              <a:rPr lang="id-ID"/>
              <a:t>); i = bobot ke-i; j = variabel masukan bobot ke-j;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/>
              <a:t>Maksimum iterasi (epoh) : MaxEpoh;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/>
              <a:t>Parameter </a:t>
            </a:r>
            <a:r>
              <a:rPr lang="id-ID" i="1"/>
              <a:t>learning </a:t>
            </a:r>
            <a:r>
              <a:rPr lang="id-ID" smtClean="0"/>
              <a:t>rate</a:t>
            </a:r>
            <a:r>
              <a:rPr lang="en-US" smtClean="0"/>
              <a:t> </a:t>
            </a:r>
            <a:r>
              <a:rPr lang="id-ID" smtClean="0"/>
              <a:t>(α</a:t>
            </a:r>
            <a:r>
              <a:rPr lang="id-ID"/>
              <a:t>);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 i="1"/>
              <a:t>Error</a:t>
            </a:r>
            <a:r>
              <a:rPr lang="id-ID"/>
              <a:t> minimum yang diharapkan (Eps</a:t>
            </a:r>
            <a:r>
              <a:rPr lang="id-ID" smtClean="0"/>
              <a:t>).</a:t>
            </a:r>
            <a:endParaRPr lang="en-US" smtClean="0"/>
          </a:p>
          <a:p>
            <a:pPr marL="735806" lvl="1" indent="-332185">
              <a:buFont typeface="+mj-lt"/>
              <a:buAutoNum type="alphaLcPeriod"/>
            </a:pPr>
            <a:endParaRPr lang="en-US"/>
          </a:p>
          <a:p>
            <a:pPr>
              <a:buFont typeface="+mj-lt"/>
              <a:buAutoNum type="arabicPeriod"/>
            </a:pPr>
            <a:r>
              <a:rPr lang="id-ID"/>
              <a:t>Masukan nilai - nilai :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/>
              <a:t>Masukan : x(m,n); </a:t>
            </a:r>
            <a:endParaRPr lang="en-US"/>
          </a:p>
          <a:p>
            <a:pPr marL="403622" lvl="1" indent="0">
              <a:buNone/>
            </a:pPr>
            <a:r>
              <a:rPr lang="en-US"/>
              <a:t>		</a:t>
            </a:r>
            <a:r>
              <a:rPr lang="id-ID"/>
              <a:t>m = menunjukkan data ke-m; </a:t>
            </a:r>
            <a:endParaRPr lang="en-US"/>
          </a:p>
          <a:p>
            <a:pPr marL="403622" lvl="1" indent="0">
              <a:buNone/>
            </a:pPr>
            <a:r>
              <a:rPr lang="en-US"/>
              <a:t>		</a:t>
            </a:r>
            <a:r>
              <a:rPr lang="id-ID"/>
              <a:t>n = menunjukkan variabel masukan ke-n;</a:t>
            </a:r>
            <a:endParaRPr lang="en-US"/>
          </a:p>
          <a:p>
            <a:pPr marL="917972" lvl="1" indent="-514350">
              <a:buAutoNum type="alphaLcPeriod" startAt="2"/>
            </a:pPr>
            <a:r>
              <a:rPr lang="id-ID" smtClean="0"/>
              <a:t>Target</a:t>
            </a:r>
            <a:r>
              <a:rPr lang="id-ID"/>
              <a:t>	: </a:t>
            </a:r>
            <a:r>
              <a:rPr lang="id-ID" smtClean="0"/>
              <a:t>T(</a:t>
            </a:r>
            <a:r>
              <a:rPr lang="en-US" smtClean="0"/>
              <a:t>m</a:t>
            </a:r>
            <a:r>
              <a:rPr lang="id-ID" smtClean="0"/>
              <a:t>,</a:t>
            </a:r>
            <a:r>
              <a:rPr lang="en-US" smtClean="0"/>
              <a:t>1</a:t>
            </a:r>
            <a:r>
              <a:rPr lang="id-ID" smtClean="0"/>
              <a:t>);</a:t>
            </a:r>
            <a:endParaRPr lang="en-US" smtClean="0"/>
          </a:p>
          <a:p>
            <a:pPr marL="917972" lvl="1" indent="-514350">
              <a:buAutoNum type="alphaLcPeriod" startAt="2"/>
            </a:pPr>
            <a:endParaRPr lang="en-US"/>
          </a:p>
          <a:p>
            <a:pPr>
              <a:buFont typeface="+mj-lt"/>
              <a:buAutoNum type="arabicPeriod"/>
            </a:pPr>
            <a:r>
              <a:rPr lang="id-ID"/>
              <a:t>Tetapkan kondisi awal :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/>
              <a:t>epoh=0;</a:t>
            </a:r>
            <a:endParaRPr lang="en-US"/>
          </a:p>
          <a:p>
            <a:pPr marL="735806" lvl="1" indent="-332185">
              <a:buFont typeface="+mj-lt"/>
              <a:buAutoNum type="alphaLcPeriod"/>
            </a:pPr>
            <a:r>
              <a:rPr lang="id-ID" smtClean="0"/>
              <a:t>e</a:t>
            </a:r>
            <a:r>
              <a:rPr lang="en-US" smtClean="0"/>
              <a:t>ps</a:t>
            </a:r>
            <a:r>
              <a:rPr lang="id-ID" smtClean="0"/>
              <a:t>=1</a:t>
            </a:r>
            <a:r>
              <a:rPr lang="id-ID"/>
              <a:t>.</a:t>
            </a:r>
            <a:endParaRPr lang="en-US"/>
          </a:p>
          <a:p>
            <a:pPr>
              <a:buFont typeface="+mj-lt"/>
              <a:buAutoNum type="arabicPeriod"/>
            </a:pPr>
            <a:endParaRPr lang="en-US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/>
              <a:t>Single Layer Perceptron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440363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 startAt="4"/>
            </a:pPr>
            <a:r>
              <a:rPr lang="id-ID" dirty="0" smtClean="0"/>
              <a:t>Kerjakan jika : (epoh ˂ MaxEpoh) atau (α ˃ eps)</a:t>
            </a:r>
            <a:endParaRPr lang="en-US" dirty="0"/>
          </a:p>
          <a:p>
            <a:pPr marL="676275">
              <a:buFont typeface="+mj-lt"/>
              <a:buAutoNum type="alphaLcPeriod"/>
            </a:pPr>
            <a:r>
              <a:rPr lang="id-ID" dirty="0"/>
              <a:t>epoh = epoh+1;</a:t>
            </a:r>
            <a:endParaRPr lang="en-US" dirty="0"/>
          </a:p>
          <a:p>
            <a:pPr marL="676275">
              <a:buFont typeface="+mj-lt"/>
              <a:buAutoNum type="alphaLcPeriod"/>
            </a:pPr>
            <a:r>
              <a:rPr lang="id-ID" dirty="0"/>
              <a:t>Kerjakan </a:t>
            </a:r>
            <a:r>
              <a:rPr lang="id-ID"/>
              <a:t>untuk </a:t>
            </a:r>
            <a:r>
              <a:rPr lang="id-ID" smtClean="0"/>
              <a:t>I</a:t>
            </a:r>
            <a:r>
              <a:rPr lang="en-US" smtClean="0"/>
              <a:t> </a:t>
            </a:r>
            <a:r>
              <a:rPr lang="id-ID" smtClean="0"/>
              <a:t>=</a:t>
            </a:r>
            <a:r>
              <a:rPr lang="en-US" smtClean="0"/>
              <a:t> </a:t>
            </a:r>
            <a:r>
              <a:rPr lang="id-ID" smtClean="0"/>
              <a:t>1 </a:t>
            </a:r>
            <a:r>
              <a:rPr lang="id-ID" dirty="0"/>
              <a:t>sampai n</a:t>
            </a:r>
            <a:endParaRPr lang="en-US" dirty="0"/>
          </a:p>
          <a:p>
            <a:pPr marL="1344613" lvl="3" indent="-442913"/>
            <a:r>
              <a:rPr lang="en-US" sz="3100" smtClean="0"/>
              <a:t>Hitung X</a:t>
            </a:r>
            <a:r>
              <a:rPr lang="en-US" sz="3100" baseline="-25000" smtClean="0"/>
              <a:t>i</a:t>
            </a:r>
            <a:r>
              <a:rPr lang="en-US" sz="3100" smtClean="0"/>
              <a:t> . W</a:t>
            </a:r>
            <a:r>
              <a:rPr lang="en-US" sz="3100" baseline="-25000" smtClean="0"/>
              <a:t>j</a:t>
            </a:r>
          </a:p>
          <a:p>
            <a:pPr marL="1344613" lvl="3" indent="-442913"/>
            <a:r>
              <a:rPr lang="en-US" sz="3100" smtClean="0"/>
              <a:t>Hitung nilai C</a:t>
            </a:r>
            <a:r>
              <a:rPr lang="en-US" sz="3100" baseline="-25000" smtClean="0"/>
              <a:t>j</a:t>
            </a:r>
            <a:r>
              <a:rPr lang="en-US" sz="3100" smtClean="0"/>
              <a:t> dari selisih antara </a:t>
            </a:r>
            <a:r>
              <a:rPr lang="en-US" sz="3100"/>
              <a:t>X</a:t>
            </a:r>
            <a:r>
              <a:rPr lang="en-US" sz="3100" baseline="-25000"/>
              <a:t>i</a:t>
            </a:r>
            <a:r>
              <a:rPr lang="en-US" sz="3100"/>
              <a:t> . </a:t>
            </a:r>
            <a:r>
              <a:rPr lang="en-US" sz="3100" smtClean="0"/>
              <a:t>W</a:t>
            </a:r>
            <a:r>
              <a:rPr lang="en-US" sz="3100" baseline="-25000" smtClean="0"/>
              <a:t>j  </a:t>
            </a:r>
            <a:r>
              <a:rPr lang="en-US" sz="3100" smtClean="0"/>
              <a:t>dengan T</a:t>
            </a:r>
          </a:p>
          <a:p>
            <a:pPr marL="1344613" lvl="3" indent="-442913"/>
            <a:r>
              <a:rPr lang="en-US" sz="3100" smtClean="0"/>
              <a:t>Cari minimum </a:t>
            </a:r>
            <a:r>
              <a:rPr lang="en-US" sz="3100"/>
              <a:t>C</a:t>
            </a:r>
            <a:r>
              <a:rPr lang="en-US" sz="3100" baseline="-25000"/>
              <a:t>j</a:t>
            </a:r>
            <a:endParaRPr lang="en-US" sz="3100" smtClean="0"/>
          </a:p>
          <a:p>
            <a:pPr marL="1344613" lvl="3" indent="-442913"/>
            <a:r>
              <a:rPr lang="id-ID" sz="3100" smtClean="0"/>
              <a:t>Perbaiki </a:t>
            </a:r>
            <a:r>
              <a:rPr lang="id-ID" sz="3100" dirty="0"/>
              <a:t>W</a:t>
            </a:r>
            <a:r>
              <a:rPr lang="id-ID" sz="3100" baseline="-25000" dirty="0"/>
              <a:t>j</a:t>
            </a:r>
            <a:r>
              <a:rPr lang="id-ID" sz="3100" dirty="0"/>
              <a:t> dengan ketentuan :</a:t>
            </a:r>
            <a:endParaRPr lang="en-US" sz="3100" dirty="0"/>
          </a:p>
          <a:p>
            <a:pPr marL="1801813" lvl="5" indent="-442913"/>
            <a:r>
              <a:rPr lang="id-ID" sz="3100" dirty="0"/>
              <a:t>Jika T </a:t>
            </a:r>
            <a:r>
              <a:rPr lang="id-ID" sz="3100"/>
              <a:t>= </a:t>
            </a:r>
            <a:r>
              <a:rPr lang="en-US" sz="3100"/>
              <a:t>C</a:t>
            </a:r>
            <a:r>
              <a:rPr lang="en-US" sz="3100" baseline="-25000"/>
              <a:t>j</a:t>
            </a:r>
            <a:r>
              <a:rPr lang="id-ID" sz="3100" smtClean="0"/>
              <a:t> </a:t>
            </a:r>
            <a:r>
              <a:rPr lang="id-ID" sz="3100"/>
              <a:t>maka </a:t>
            </a:r>
            <a:r>
              <a:rPr lang="id-ID" sz="3100" smtClean="0"/>
              <a:t>:</a:t>
            </a:r>
            <a:endParaRPr lang="en-US" sz="3100" smtClean="0"/>
          </a:p>
          <a:p>
            <a:pPr marL="1816100" lvl="6" indent="0">
              <a:buNone/>
            </a:pPr>
            <a:r>
              <a:rPr lang="id-ID" sz="3100" smtClean="0"/>
              <a:t>Wj(baru</a:t>
            </a:r>
            <a:r>
              <a:rPr lang="id-ID" sz="3100" dirty="0"/>
              <a:t>)=Wj(lama)+α[Xi-Wj(lama)];</a:t>
            </a:r>
            <a:endParaRPr lang="en-US" sz="3100" dirty="0"/>
          </a:p>
          <a:p>
            <a:pPr marL="1801813" lvl="5" indent="-442913"/>
            <a:r>
              <a:rPr lang="id-ID" sz="3100" smtClean="0"/>
              <a:t>Jika </a:t>
            </a:r>
            <a:r>
              <a:rPr lang="id-ID" sz="3100" dirty="0"/>
              <a:t>T </a:t>
            </a:r>
            <a:r>
              <a:rPr lang="id-ID" sz="3100"/>
              <a:t>≠ </a:t>
            </a:r>
            <a:r>
              <a:rPr lang="en-US" sz="3100"/>
              <a:t>C</a:t>
            </a:r>
            <a:r>
              <a:rPr lang="en-US" sz="3100" baseline="-25000"/>
              <a:t>j</a:t>
            </a:r>
            <a:r>
              <a:rPr lang="id-ID" sz="3100" smtClean="0"/>
              <a:t> </a:t>
            </a:r>
            <a:r>
              <a:rPr lang="id-ID" sz="3100"/>
              <a:t>maka </a:t>
            </a:r>
            <a:r>
              <a:rPr lang="id-ID" sz="3100" smtClean="0"/>
              <a:t>:</a:t>
            </a:r>
            <a:endParaRPr lang="en-US" sz="3100" smtClean="0"/>
          </a:p>
          <a:p>
            <a:pPr marL="1358900" lvl="5" indent="0">
              <a:buNone/>
            </a:pPr>
            <a:r>
              <a:rPr lang="en-US" sz="3100" smtClean="0"/>
              <a:t>      </a:t>
            </a:r>
            <a:r>
              <a:rPr lang="id-ID" sz="3100" smtClean="0"/>
              <a:t>Wj(baru</a:t>
            </a:r>
            <a:r>
              <a:rPr lang="id-ID" sz="3100" dirty="0"/>
              <a:t>)=Wj(lama)–α[Xi-Wj(lama)];</a:t>
            </a:r>
            <a:endParaRPr lang="en-US" sz="3100" dirty="0"/>
          </a:p>
          <a:p>
            <a:pPr marL="676275">
              <a:buFont typeface="+mj-lt"/>
              <a:buAutoNum type="alphaLcPeriod"/>
            </a:pPr>
            <a:r>
              <a:rPr lang="id-ID" dirty="0"/>
              <a:t>Kurangi nilai (α) = α – α*0,1;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/>
              <a:t>Single Layer Perceptron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5. Setelah </a:t>
            </a:r>
            <a:r>
              <a:rPr lang="en-US" i="1" smtClean="0"/>
              <a:t>MaxEpoch</a:t>
            </a:r>
            <a:r>
              <a:rPr lang="en-US" smtClean="0"/>
              <a:t> terpenuhi, maka W</a:t>
            </a:r>
            <a:r>
              <a:rPr lang="en-US" baseline="-25000" smtClean="0"/>
              <a:t>j</a:t>
            </a:r>
            <a:r>
              <a:rPr lang="en-US" smtClean="0"/>
              <a:t> terakhir akan digunakan untuk proses pengujian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D3DFC035-C3E7-4158-8043-C4F53D3E23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808037"/>
                <a:ext cx="8229600" cy="6126163"/>
              </a:xfrm>
            </p:spPr>
            <p:txBody>
              <a:bodyPr>
                <a:normAutofit/>
              </a:bodyPr>
              <a:lstStyle/>
              <a:p>
                <a:r>
                  <a:rPr lang="en-US"/>
                  <a:t>Latih neuron </a:t>
                </a:r>
                <a:r>
                  <a:rPr lang="en-US" smtClean="0"/>
                  <a:t>dengan </a:t>
                </a:r>
                <a:r>
                  <a:rPr lang="en-US"/>
                  <a:t>dataset berikut menggunakan algoritma </a:t>
                </a:r>
                <a:r>
                  <a:rPr lang="en-US" b="1"/>
                  <a:t>Single Layer Perceptron</a:t>
                </a:r>
                <a:r>
                  <a:rPr lang="en-US" smtClean="0"/>
                  <a:t>. </a:t>
                </a:r>
                <a:endParaRPr lang="en-US"/>
              </a:p>
              <a:p>
                <a:pPr marL="0" indent="0">
                  <a:buNone/>
                </a:pPr>
                <a:r>
                  <a:rPr lang="en-US" sz="2800" smtClean="0"/>
                  <a:t>    (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800" smtClean="0"/>
                  <a:t> = 0,05 | eps = 0,1  | MaxEpoch = 1000)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3DFC035-C3E7-4158-8043-C4F53D3E23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08037"/>
                <a:ext cx="8229600" cy="6126163"/>
              </a:xfrm>
              <a:blipFill rotWithShape="0">
                <a:blip r:embed="rId3"/>
                <a:stretch>
                  <a:fillRect l="-1704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id="{715F0EEC-3833-436E-BDA5-0D6957F948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100150"/>
                  </p:ext>
                </p:extLst>
              </p:nvPr>
            </p:nvGraphicFramePr>
            <p:xfrm>
              <a:off x="914400" y="3048000"/>
              <a:ext cx="6139543" cy="18288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47057">
                      <a:extLst>
                        <a:ext uri="{9D8B030D-6E8A-4147-A177-3AD203B41FA5}">
                          <a16:colId xmlns="" xmlns:a16="http://schemas.microsoft.com/office/drawing/2014/main" val="2853207418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2312842815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4018682470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278364067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3779705314"/>
                        </a:ext>
                      </a:extLst>
                    </a:gridCol>
                    <a:gridCol w="1404258">
                      <a:extLst>
                        <a:ext uri="{9D8B030D-6E8A-4147-A177-3AD203B41FA5}">
                          <a16:colId xmlns="" xmlns:a16="http://schemas.microsoft.com/office/drawing/2014/main" val="2758527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No 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Target 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874446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707683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956909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5965922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15F0EEC-3833-436E-BDA5-0D6957F948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100150"/>
                  </p:ext>
                </p:extLst>
              </p:nvPr>
            </p:nvGraphicFramePr>
            <p:xfrm>
              <a:off x="914400" y="3048000"/>
              <a:ext cx="6139543" cy="18288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853207418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12842815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018682470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8364067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779705314"/>
                        </a:ext>
                      </a:extLst>
                    </a:gridCol>
                    <a:gridCol w="140425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5852710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No 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000" t="-10667" r="-447436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01290" t="-10667" r="-350323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99359" t="-10667" r="-248077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01935" t="-10667" r="-149677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Target 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744467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7076838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9569097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5965922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 txBox="1">
            <a:spLocks/>
          </p:cNvSpPr>
          <p:nvPr/>
        </p:nvSpPr>
        <p:spPr>
          <a:xfrm>
            <a:off x="533400" y="5151437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mtClean="0"/>
              <a:t>Tentukan kelas untuk data uji berikut: </a:t>
            </a:r>
          </a:p>
          <a:p>
            <a:pPr marL="0" indent="0">
              <a:buFont typeface="Arial" pitchFamily="34" charset="0"/>
              <a:buNone/>
            </a:pPr>
            <a:r>
              <a:rPr lang="en-ID" smtClean="0"/>
              <a:t>    { 1, 1, 0, 1}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346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676400"/>
          </a:xfrm>
        </p:spPr>
        <p:txBody>
          <a:bodyPr>
            <a:normAutofit/>
          </a:bodyPr>
          <a:lstStyle/>
          <a:p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L A T I H A N</a:t>
            </a:r>
            <a:endParaRPr lang="en-US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3434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665412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D3DFC035-C3E7-4158-8043-C4F53D3E23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26163"/>
              </a:xfrm>
            </p:spPr>
            <p:txBody>
              <a:bodyPr>
                <a:normAutofit/>
              </a:bodyPr>
              <a:lstStyle/>
              <a:p>
                <a:r>
                  <a:rPr lang="en-US"/>
                  <a:t>Latih neuron </a:t>
                </a:r>
                <a:r>
                  <a:rPr lang="en-US" smtClean="0"/>
                  <a:t>dengan </a:t>
                </a:r>
                <a:r>
                  <a:rPr lang="en-US"/>
                  <a:t>dataset berikut menggunakan algoritma </a:t>
                </a:r>
                <a:r>
                  <a:rPr lang="en-US" b="1"/>
                  <a:t>Single Layer Perceptron</a:t>
                </a:r>
                <a:r>
                  <a:rPr lang="en-US" smtClean="0"/>
                  <a:t>. </a:t>
                </a:r>
                <a:endParaRPr lang="en-US"/>
              </a:p>
              <a:p>
                <a:pPr marL="0" indent="0">
                  <a:buNone/>
                </a:pPr>
                <a:r>
                  <a:rPr lang="en-US" sz="2800" b="1" smtClean="0"/>
                  <a:t>    (eps = 0,005 |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2800" b="1" smtClean="0"/>
                  <a:t> = 0,1 | MaxEpoch = 2)</a:t>
                </a:r>
                <a:endParaRPr lang="en-US" sz="28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3DFC035-C3E7-4158-8043-C4F53D3E23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26163"/>
              </a:xfrm>
              <a:blipFill rotWithShape="0">
                <a:blip r:embed="rId3"/>
                <a:stretch>
                  <a:fillRect l="-1704"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id="{715F0EEC-3833-436E-BDA5-0D6957F948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2211888"/>
                  </p:ext>
                </p:extLst>
              </p:nvPr>
            </p:nvGraphicFramePr>
            <p:xfrm>
              <a:off x="914400" y="2514600"/>
              <a:ext cx="7086600" cy="27432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47057">
                      <a:extLst>
                        <a:ext uri="{9D8B030D-6E8A-4147-A177-3AD203B41FA5}">
                          <a16:colId xmlns="" xmlns:a16="http://schemas.microsoft.com/office/drawing/2014/main" val="2853207418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2312842815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4018682470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278364067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3779705314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val="2437668482"/>
                        </a:ext>
                      </a:extLst>
                    </a:gridCol>
                    <a:gridCol w="1404258">
                      <a:extLst>
                        <a:ext uri="{9D8B030D-6E8A-4147-A177-3AD203B41FA5}">
                          <a16:colId xmlns="" xmlns:a16="http://schemas.microsoft.com/office/drawing/2014/main" val="27585271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No 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0" smtClean="0">
                                        <a:latin typeface="Cambria Math" panose="02040503050406030204" pitchFamily="18" charset="0"/>
                                      </a:rPr>
                                      <m:t>𝐟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Target 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874446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707683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956909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596592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2622020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245265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15F0EEC-3833-436E-BDA5-0D6957F948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2211888"/>
                  </p:ext>
                </p:extLst>
              </p:nvPr>
            </p:nvGraphicFramePr>
            <p:xfrm>
              <a:off x="914400" y="2514600"/>
              <a:ext cx="7086600" cy="2743200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853207418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12842815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018682470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8364067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779705314"/>
                        </a:ext>
                      </a:extLst>
                    </a:gridCol>
                    <a:gridCol w="947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37668482"/>
                        </a:ext>
                      </a:extLst>
                    </a:gridCol>
                    <a:gridCol w="140425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5852710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No 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000" t="-9333" r="-547436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01290" t="-9333" r="-450968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99359" t="-9333" r="-348077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01935" t="-9333" r="-250323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98718" t="-9333" r="-148718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Target 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744467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7076838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9569097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5965922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26220203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  <a:endParaRPr lang="en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9245265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 txBox="1">
            <a:spLocks/>
          </p:cNvSpPr>
          <p:nvPr/>
        </p:nvSpPr>
        <p:spPr>
          <a:xfrm>
            <a:off x="457200" y="5410200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mtClean="0"/>
              <a:t>Tentukan kelas untuk data uji berikut: </a:t>
            </a:r>
          </a:p>
          <a:p>
            <a:pPr marL="0" indent="0">
              <a:buFont typeface="Arial" pitchFamily="34" charset="0"/>
              <a:buNone/>
            </a:pPr>
            <a:r>
              <a:rPr lang="en-ID" smtClean="0"/>
              <a:t>    { 0, 1, 1, 0, 1}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2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3200">
                <a:latin typeface="Segoe Print" pitchFamily="2" charset="0"/>
                <a:ea typeface="Cambria Math" pitchFamily="18" charset="0"/>
              </a:rPr>
              <a:t>Memahami konsep </a:t>
            </a:r>
            <a:r>
              <a:rPr lang="en-US" sz="3200" smtClean="0">
                <a:latin typeface="Segoe Print" pitchFamily="2" charset="0"/>
                <a:ea typeface="Cambria Math" pitchFamily="18" charset="0"/>
              </a:rPr>
              <a:t>Neural Network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676400"/>
          </a:xfrm>
        </p:spPr>
        <p:txBody>
          <a:bodyPr>
            <a:normAutofit fontScale="90000"/>
          </a:bodyPr>
          <a:lstStyle/>
          <a:p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N E U R A L </a:t>
            </a:r>
            <a:b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N E T W O R K</a:t>
            </a:r>
            <a:endParaRPr lang="en-US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3434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665412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3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NERVES / SYARAF</a:t>
            </a:r>
            <a:endParaRPr lang="en-US" dirty="0"/>
          </a:p>
        </p:txBody>
      </p:sp>
      <p:pic>
        <p:nvPicPr>
          <p:cNvPr id="7" name="Picture 5" descr="LGN et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489932" cy="46178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48100" y="4800600"/>
            <a:ext cx="1447800" cy="1676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Neuron adalah bagian dari syaraf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NEURON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Neuron : satuan pemroses terkecil</a:t>
            </a:r>
            <a:endParaRPr lang="en-US" dirty="0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143000" y="1981200"/>
            <a:ext cx="6595269" cy="4651375"/>
            <a:chOff x="144" y="528"/>
            <a:chExt cx="5424" cy="3332"/>
          </a:xfrm>
        </p:grpSpPr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528"/>
              <a:ext cx="5424" cy="309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44" y="3648"/>
              <a:ext cx="19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/>
                <a:t>© 2000 John Wiley &amp; Sons,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0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NEURON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15757"/>
            <a:ext cx="6477556" cy="54864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757868"/>
            <a:ext cx="2667000" cy="45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smtClean="0">
                <a:solidFill>
                  <a:srgbClr val="C00000"/>
                </a:solidFill>
              </a:rPr>
              <a:t>N a t u r a 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D3DFC035-C3E7-4158-8043-C4F53D3E2331}"/>
              </a:ext>
            </a:extLst>
          </p:cNvPr>
          <p:cNvSpPr txBox="1">
            <a:spLocks/>
          </p:cNvSpPr>
          <p:nvPr/>
        </p:nvSpPr>
        <p:spPr>
          <a:xfrm>
            <a:off x="6019800" y="4343400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C00000"/>
                </a:solidFill>
              </a:rPr>
              <a:t>A r t i f i c i a l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676400"/>
          </a:xfrm>
        </p:spPr>
        <p:txBody>
          <a:bodyPr>
            <a:normAutofit/>
          </a:bodyPr>
          <a:lstStyle/>
          <a:p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S E J A R A H</a:t>
            </a:r>
            <a:endParaRPr lang="en-US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3434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665412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C5F44-8986-4F7B-878B-D1050AC4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SEJARAH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0" y="1177887"/>
            <a:ext cx="9204678" cy="5177632"/>
          </a:xfrm>
        </p:spPr>
      </p:pic>
    </p:spTree>
    <p:extLst>
      <p:ext uri="{BB962C8B-B14F-4D97-AF65-F5344CB8AC3E}">
        <p14:creationId xmlns:p14="http://schemas.microsoft.com/office/powerpoint/2010/main" val="22398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676400"/>
          </a:xfrm>
        </p:spPr>
        <p:txBody>
          <a:bodyPr>
            <a:normAutofit fontScale="90000"/>
          </a:bodyPr>
          <a:lstStyle/>
          <a:p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K O N S E P   </a:t>
            </a:r>
            <a:b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sz="5300" smtClean="0">
                <a:latin typeface="Arial Rounded MT Bold" panose="020F0704030504030204" pitchFamily="34" charset="0"/>
                <a:cs typeface="Arabic Typesetting" pitchFamily="66" charset="-78"/>
              </a:rPr>
              <a:t>D A S A R</a:t>
            </a:r>
            <a:endParaRPr lang="en-US" dirty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343400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665412"/>
            <a:ext cx="6781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1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8335</TotalTime>
  <Words>411</Words>
  <Application>Microsoft Office PowerPoint</Application>
  <PresentationFormat>On-screen Show (4:3)</PresentationFormat>
  <Paragraphs>150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Segoe Script</vt:lpstr>
      <vt:lpstr>Wingdings</vt:lpstr>
      <vt:lpstr>Office Theme</vt:lpstr>
      <vt:lpstr>MATERI PERKULIAHAN MACHINE LEARNING</vt:lpstr>
      <vt:lpstr>PowerPoint Presentation</vt:lpstr>
      <vt:lpstr>N E U R A L  N E T W O R K</vt:lpstr>
      <vt:lpstr>NERVES / SYARAF</vt:lpstr>
      <vt:lpstr>NEURON</vt:lpstr>
      <vt:lpstr>NEURON</vt:lpstr>
      <vt:lpstr>S E J A R A H</vt:lpstr>
      <vt:lpstr>SEJARAH</vt:lpstr>
      <vt:lpstr>K O N S E P    D A S A R</vt:lpstr>
      <vt:lpstr>SKEMA UMUM</vt:lpstr>
      <vt:lpstr>RUMUS UMUM</vt:lpstr>
      <vt:lpstr>Single Layer Perceptron</vt:lpstr>
      <vt:lpstr>Single Layer Perceptron</vt:lpstr>
      <vt:lpstr>Single Layer Perceptron</vt:lpstr>
      <vt:lpstr>Single Layer Perceptron</vt:lpstr>
      <vt:lpstr>PowerPoint Presentation</vt:lpstr>
      <vt:lpstr>L A T I H A 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748</cp:revision>
  <dcterms:created xsi:type="dcterms:W3CDTF">2012-02-22T14:18:32Z</dcterms:created>
  <dcterms:modified xsi:type="dcterms:W3CDTF">2019-12-21T05:39:26Z</dcterms:modified>
</cp:coreProperties>
</file>