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7"/>
    <p:restoredTop sz="94617"/>
  </p:normalViewPr>
  <p:slideViewPr>
    <p:cSldViewPr snapToGrid="0" snapToObjects="1">
      <p:cViewPr varScale="1">
        <p:scale>
          <a:sx n="87" d="100"/>
          <a:sy n="87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25AECB-24AC-D841-BEFC-DC88E2B40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883" y="802298"/>
            <a:ext cx="10368117" cy="2541431"/>
          </a:xfrm>
        </p:spPr>
        <p:txBody>
          <a:bodyPr>
            <a:normAutofit/>
          </a:bodyPr>
          <a:lstStyle/>
          <a:p>
            <a:r>
              <a:rPr lang="en-US" dirty="0"/>
              <a:t>PEREKONOMIAN Terbuka</a:t>
            </a:r>
          </a:p>
        </p:txBody>
      </p:sp>
    </p:spTree>
    <p:extLst>
      <p:ext uri="{BB962C8B-B14F-4D97-AF65-F5344CB8AC3E}">
        <p14:creationId xmlns:p14="http://schemas.microsoft.com/office/powerpoint/2010/main" val="152328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FF6A-97A3-A342-9726-66671E10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terbuka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F006-CF50-1740-8896-D8FACA42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,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sector:</a:t>
            </a:r>
          </a:p>
          <a:p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endParaRPr lang="en-US" dirty="0"/>
          </a:p>
          <a:p>
            <a:r>
              <a:rPr lang="en-US" dirty="0" err="1"/>
              <a:t>Sektor</a:t>
            </a:r>
            <a:r>
              <a:rPr lang="en-US" dirty="0"/>
              <a:t> Perusahaan / </a:t>
            </a:r>
            <a:r>
              <a:rPr lang="en-US" dirty="0" err="1"/>
              <a:t>swasta</a:t>
            </a:r>
            <a:endParaRPr lang="en-US" dirty="0"/>
          </a:p>
          <a:p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  <a:p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3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20B6BC-939B-784A-BFA5-5676F4FE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ctr"/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terbuka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FC015-F40C-294D-B470-A19D45A5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0" t="35643" r="32168" b="32904"/>
          <a:stretch/>
        </p:blipFill>
        <p:spPr>
          <a:xfrm>
            <a:off x="2087529" y="1853754"/>
            <a:ext cx="8331373" cy="39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5F65-B065-AF43-8CF1-BA1BC2D4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2000" dirty="0" err="1"/>
              <a:t>Keseimbangan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system </a:t>
            </a:r>
            <a:r>
              <a:rPr lang="en-US" sz="2000" dirty="0" err="1"/>
              <a:t>perekonomian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E22B-2814-E04E-8CFB-CACDE2A8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 = C + I + G + X – M</a:t>
            </a:r>
          </a:p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</a:t>
            </a:r>
          </a:p>
          <a:p>
            <a:r>
              <a:rPr lang="en-US" dirty="0"/>
              <a:t>Y</a:t>
            </a:r>
            <a:r>
              <a:rPr lang="en-US" baseline="-25000" dirty="0"/>
              <a:t>E</a:t>
            </a:r>
            <a:r>
              <a:rPr lang="en-US" dirty="0"/>
              <a:t> = (a + I + G + X – b Tx + b </a:t>
            </a:r>
            <a:r>
              <a:rPr lang="en-US" dirty="0" err="1"/>
              <a:t>Tr</a:t>
            </a:r>
            <a:r>
              <a:rPr lang="en-US" dirty="0"/>
              <a:t> – M</a:t>
            </a:r>
            <a:r>
              <a:rPr lang="en-US" baseline="-25000" dirty="0"/>
              <a:t>0</a:t>
            </a:r>
            <a:r>
              <a:rPr lang="en-US" dirty="0"/>
              <a:t>) / (1️⃣-b + m); </a:t>
            </a:r>
            <a:r>
              <a:rPr lang="en-US" dirty="0" err="1"/>
              <a:t>dimana</a:t>
            </a:r>
            <a:r>
              <a:rPr lang="en-US" dirty="0"/>
              <a:t> m = △ M / △ Y</a:t>
            </a:r>
          </a:p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bocoran</a:t>
            </a:r>
            <a:r>
              <a:rPr lang="en-US" dirty="0"/>
              <a:t>:</a:t>
            </a:r>
          </a:p>
          <a:p>
            <a:r>
              <a:rPr lang="en-US" dirty="0"/>
              <a:t>Y</a:t>
            </a:r>
            <a:r>
              <a:rPr lang="en-US" baseline="-25000" dirty="0"/>
              <a:t>E</a:t>
            </a:r>
            <a:r>
              <a:rPr lang="en-US" dirty="0"/>
              <a:t> = (a + I + G + X – (1️⃣-c) Tx + ( 1️⃣-c) </a:t>
            </a:r>
            <a:r>
              <a:rPr lang="en-US" dirty="0" err="1"/>
              <a:t>Tr</a:t>
            </a:r>
            <a:r>
              <a:rPr lang="en-US" dirty="0"/>
              <a:t> – M</a:t>
            </a:r>
            <a:r>
              <a:rPr lang="en-US" baseline="-25000" dirty="0"/>
              <a:t>0</a:t>
            </a:r>
            <a:r>
              <a:rPr lang="en-US" dirty="0"/>
              <a:t>) / (c + m); </a:t>
            </a:r>
            <a:r>
              <a:rPr lang="en-US" dirty="0" err="1"/>
              <a:t>dimana</a:t>
            </a:r>
            <a:r>
              <a:rPr lang="en-US" dirty="0"/>
              <a:t> c = 1️⃣ - b</a:t>
            </a:r>
          </a:p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:</a:t>
            </a:r>
          </a:p>
          <a:p>
            <a:r>
              <a:rPr lang="en-US" dirty="0"/>
              <a:t>Y = (a + I + G + X + b </a:t>
            </a:r>
            <a:r>
              <a:rPr lang="en-US" dirty="0" err="1"/>
              <a:t>Tr</a:t>
            </a:r>
            <a:r>
              <a:rPr lang="en-US" dirty="0"/>
              <a:t> – M</a:t>
            </a:r>
            <a:r>
              <a:rPr lang="en-US" baseline="-25000" dirty="0"/>
              <a:t>0</a:t>
            </a:r>
            <a:r>
              <a:rPr lang="en-US" dirty="0"/>
              <a:t>) / (1️⃣-b + </a:t>
            </a:r>
            <a:r>
              <a:rPr lang="en-US" dirty="0" err="1"/>
              <a:t>bt</a:t>
            </a:r>
            <a:r>
              <a:rPr lang="en-US" dirty="0"/>
              <a:t> + m)</a:t>
            </a:r>
          </a:p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bocoran</a:t>
            </a:r>
            <a:r>
              <a:rPr lang="en-US" dirty="0"/>
              <a:t>:</a:t>
            </a:r>
          </a:p>
          <a:p>
            <a:r>
              <a:rPr lang="en-US" dirty="0"/>
              <a:t>Y</a:t>
            </a:r>
            <a:r>
              <a:rPr lang="en-US" baseline="-25000" dirty="0"/>
              <a:t>E</a:t>
            </a:r>
            <a:r>
              <a:rPr lang="en-US" dirty="0"/>
              <a:t> = (a + I + G + X + b </a:t>
            </a:r>
            <a:r>
              <a:rPr lang="en-US" dirty="0" err="1"/>
              <a:t>Tr</a:t>
            </a:r>
            <a:r>
              <a:rPr lang="en-US" dirty="0"/>
              <a:t> – M</a:t>
            </a:r>
            <a:r>
              <a:rPr lang="en-US" baseline="-25000" dirty="0"/>
              <a:t>0</a:t>
            </a:r>
            <a:r>
              <a:rPr lang="en-US" dirty="0"/>
              <a:t>) / (c – c t + t + m);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C082-211B-D64C-BB34-A586AFA0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A77B-A3AE-C842-A25B-8271CD7E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400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Tahun</a:t>
            </a:r>
            <a:r>
              <a:rPr lang="en-US" dirty="0"/>
              <a:t> 1990, total </a:t>
            </a:r>
            <a:r>
              <a:rPr lang="en-US" dirty="0" err="1"/>
              <a:t>investasi</a:t>
            </a:r>
            <a:r>
              <a:rPr lang="en-US" dirty="0"/>
              <a:t>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ekspor</a:t>
            </a:r>
            <a:r>
              <a:rPr lang="en-US" dirty="0"/>
              <a:t> 250 </a:t>
            </a:r>
            <a:r>
              <a:rPr lang="en-US" dirty="0" err="1"/>
              <a:t>miliar</a:t>
            </a:r>
            <a:r>
              <a:rPr lang="en-US" dirty="0"/>
              <a:t>, M = 100 + 0,1 Y, transfer payment </a:t>
            </a:r>
            <a:r>
              <a:rPr lang="en-US" dirty="0" err="1"/>
              <a:t>Tr</a:t>
            </a:r>
            <a:r>
              <a:rPr lang="en-US" dirty="0"/>
              <a:t> = 200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alternative, </a:t>
            </a:r>
            <a:r>
              <a:rPr lang="en-US" dirty="0" err="1"/>
              <a:t>yaitu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240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20%.</a:t>
            </a:r>
          </a:p>
          <a:p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pajaknya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pajaknya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2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3D10-B3AE-5349-8C05-F4CD8A29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terbuka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CBFE-DEAA-6B4C-9726-E8771393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pengganda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system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proporsional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Ki = 1️⃣ / (1️⃣ - b + b t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KG = 1️⃣ / (1️⃣ - b + b t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 KX = 1️⃣ / (1️⃣ - b + b t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KM = 1️⃣ / (1️⃣ - b + b t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KTx</a:t>
            </a:r>
            <a:r>
              <a:rPr lang="en-US" dirty="0"/>
              <a:t> = - b / (1️⃣ - b + b t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transfer payment </a:t>
            </a:r>
            <a:r>
              <a:rPr lang="en-US" dirty="0" err="1"/>
              <a:t>KTr</a:t>
            </a:r>
            <a:r>
              <a:rPr lang="en-US" dirty="0"/>
              <a:t> = b / (1️⃣ - b + b t + 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7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3D10-B3AE-5349-8C05-F4CD8A29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terbuka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CBFE-DEAA-6B4C-9726-E8771393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pengganda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system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Ki = KG = </a:t>
            </a:r>
            <a:r>
              <a:rPr lang="en-US" dirty="0" err="1"/>
              <a:t>kX</a:t>
            </a:r>
            <a:r>
              <a:rPr lang="en-US" dirty="0"/>
              <a:t> = 1️⃣ / (1️⃣ - b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KM = - 1️⃣ / (1️⃣ - b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KTx</a:t>
            </a:r>
            <a:r>
              <a:rPr lang="en-US" dirty="0"/>
              <a:t> = - b / (1️⃣ - b + m)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transfer payment </a:t>
            </a:r>
            <a:r>
              <a:rPr lang="en-US" dirty="0" err="1"/>
              <a:t>KTr</a:t>
            </a:r>
            <a:r>
              <a:rPr lang="en-US" dirty="0"/>
              <a:t> = b / (1️⃣ - b + 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977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488</TotalTime>
  <Words>546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PEREKONOMIAN Terbuka</vt:lpstr>
      <vt:lpstr>Perekonomian terbuka</vt:lpstr>
      <vt:lpstr>Perekonomian terbuka</vt:lpstr>
      <vt:lpstr>Keseimbangan pendapatan nasional dalam system perekonomian terbuka</vt:lpstr>
      <vt:lpstr>Contoh soal:</vt:lpstr>
      <vt:lpstr>Angka pengganda dalam system ekonomi terbuka</vt:lpstr>
      <vt:lpstr>Angka pengganda dalam system ekonomi terbuka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PEREKONOMIAN TERTUTU TIGA SEKTOR</dc:title>
  <dc:creator>Herman Soegoto</dc:creator>
  <cp:lastModifiedBy>Herman Soegoto</cp:lastModifiedBy>
  <cp:revision>37</cp:revision>
  <dcterms:created xsi:type="dcterms:W3CDTF">2019-12-14T23:07:26Z</dcterms:created>
  <dcterms:modified xsi:type="dcterms:W3CDTF">2019-12-22T03:11:30Z</dcterms:modified>
</cp:coreProperties>
</file>