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sldIdLst>
    <p:sldId id="341" r:id="rId2"/>
    <p:sldId id="342" r:id="rId3"/>
    <p:sldId id="343" r:id="rId4"/>
    <p:sldId id="344" r:id="rId5"/>
    <p:sldId id="345" r:id="rId6"/>
    <p:sldId id="346" r:id="rId7"/>
    <p:sldId id="473" r:id="rId8"/>
    <p:sldId id="348" r:id="rId9"/>
    <p:sldId id="349" r:id="rId10"/>
    <p:sldId id="350" r:id="rId11"/>
    <p:sldId id="351" r:id="rId12"/>
    <p:sldId id="352" r:id="rId13"/>
    <p:sldId id="353" r:id="rId14"/>
    <p:sldId id="354" r:id="rId15"/>
    <p:sldId id="355" r:id="rId16"/>
    <p:sldId id="356" r:id="rId17"/>
    <p:sldId id="357" r:id="rId18"/>
    <p:sldId id="498" r:id="rId19"/>
    <p:sldId id="499" r:id="rId20"/>
    <p:sldId id="495" r:id="rId21"/>
    <p:sldId id="376" r:id="rId22"/>
    <p:sldId id="377" r:id="rId23"/>
    <p:sldId id="378" r:id="rId24"/>
    <p:sldId id="379" r:id="rId25"/>
    <p:sldId id="380" r:id="rId26"/>
    <p:sldId id="381" r:id="rId27"/>
    <p:sldId id="382" r:id="rId28"/>
    <p:sldId id="383" r:id="rId29"/>
    <p:sldId id="384" r:id="rId30"/>
    <p:sldId id="385" r:id="rId31"/>
    <p:sldId id="386" r:id="rId32"/>
    <p:sldId id="390" r:id="rId33"/>
    <p:sldId id="391" r:id="rId34"/>
    <p:sldId id="392" r:id="rId35"/>
    <p:sldId id="388" r:id="rId36"/>
    <p:sldId id="393" r:id="rId37"/>
    <p:sldId id="394" r:id="rId38"/>
    <p:sldId id="496" r:id="rId39"/>
    <p:sldId id="320" r:id="rId40"/>
    <p:sldId id="458" r:id="rId41"/>
    <p:sldId id="396" r:id="rId42"/>
    <p:sldId id="397" r:id="rId43"/>
    <p:sldId id="398" r:id="rId44"/>
    <p:sldId id="399" r:id="rId45"/>
    <p:sldId id="400" r:id="rId46"/>
    <p:sldId id="401" r:id="rId47"/>
    <p:sldId id="402" r:id="rId48"/>
    <p:sldId id="403" r:id="rId49"/>
    <p:sldId id="404" r:id="rId50"/>
    <p:sldId id="405" r:id="rId51"/>
    <p:sldId id="407" r:id="rId52"/>
    <p:sldId id="408" r:id="rId53"/>
    <p:sldId id="409" r:id="rId54"/>
    <p:sldId id="410"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4" r:id="rId68"/>
    <p:sldId id="425" r:id="rId69"/>
    <p:sldId id="426" r:id="rId70"/>
    <p:sldId id="427" r:id="rId71"/>
    <p:sldId id="428" r:id="rId72"/>
    <p:sldId id="429" r:id="rId73"/>
    <p:sldId id="430" r:id="rId74"/>
    <p:sldId id="431" r:id="rId75"/>
    <p:sldId id="432" r:id="rId76"/>
    <p:sldId id="433" r:id="rId77"/>
    <p:sldId id="434" r:id="rId78"/>
    <p:sldId id="435" r:id="rId79"/>
    <p:sldId id="502" r:id="rId80"/>
    <p:sldId id="445" r:id="rId81"/>
    <p:sldId id="446" r:id="rId82"/>
    <p:sldId id="447" r:id="rId83"/>
    <p:sldId id="448" r:id="rId84"/>
    <p:sldId id="449" r:id="rId85"/>
    <p:sldId id="450" r:id="rId86"/>
    <p:sldId id="451" r:id="rId87"/>
    <p:sldId id="460" r:id="rId88"/>
    <p:sldId id="461" r:id="rId89"/>
    <p:sldId id="462" r:id="rId90"/>
    <p:sldId id="463" r:id="rId91"/>
    <p:sldId id="464" r:id="rId92"/>
    <p:sldId id="465" r:id="rId93"/>
    <p:sldId id="466" r:id="rId94"/>
    <p:sldId id="467" r:id="rId95"/>
    <p:sldId id="468" r:id="rId96"/>
    <p:sldId id="469" r:id="rId97"/>
    <p:sldId id="470" r:id="rId98"/>
    <p:sldId id="471" r:id="rId99"/>
    <p:sldId id="472" r:id="rId100"/>
    <p:sldId id="452" r:id="rId101"/>
    <p:sldId id="453" r:id="rId102"/>
    <p:sldId id="454" r:id="rId103"/>
    <p:sldId id="455" r:id="rId104"/>
    <p:sldId id="456" r:id="rId105"/>
    <p:sldId id="457" r:id="rId106"/>
    <p:sldId id="474" r:id="rId107"/>
    <p:sldId id="475" r:id="rId108"/>
    <p:sldId id="476" r:id="rId109"/>
    <p:sldId id="477" r:id="rId110"/>
    <p:sldId id="478" r:id="rId111"/>
    <p:sldId id="479" r:id="rId112"/>
    <p:sldId id="480" r:id="rId113"/>
    <p:sldId id="481" r:id="rId114"/>
    <p:sldId id="482" r:id="rId115"/>
    <p:sldId id="483" r:id="rId116"/>
    <p:sldId id="497"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p:cViewPr varScale="1">
        <p:scale>
          <a:sx n="50" d="100"/>
          <a:sy n="50" d="100"/>
        </p:scale>
        <p:origin x="-10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5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45045-1E5C-4E63-BD51-55864DB31C00}" type="datetimeFigureOut">
              <a:rPr lang="en-US" smtClean="0"/>
              <a:pPr/>
              <a:t>11/30/2016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6FDF6-699C-42AB-9200-7ABE462C00DC}" type="slidenum">
              <a:rPr lang="en-US" smtClean="0"/>
              <a:pPr/>
              <a:t>‹#›</a:t>
            </a:fld>
            <a:endParaRPr lang="en-US"/>
          </a:p>
        </p:txBody>
      </p:sp>
    </p:spTree>
    <p:extLst>
      <p:ext uri="{BB962C8B-B14F-4D97-AF65-F5344CB8AC3E}">
        <p14:creationId xmlns:p14="http://schemas.microsoft.com/office/powerpoint/2010/main" val="136316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FD8BA2-7EA8-4065-8E73-B546CE895DBC}"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3783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C9CC42-9418-4BF6-97EF-82DFF266129B}" type="slidenum">
              <a:rPr lang="en-US" smtClean="0"/>
              <a:pPr/>
              <a:t>92</a:t>
            </a:fld>
            <a:endParaRPr lang="en-US"/>
          </a:p>
        </p:txBody>
      </p:sp>
    </p:spTree>
    <p:extLst>
      <p:ext uri="{BB962C8B-B14F-4D97-AF65-F5344CB8AC3E}">
        <p14:creationId xmlns:p14="http://schemas.microsoft.com/office/powerpoint/2010/main" val="383000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116B1A-D63B-48F0-A0D9-7C6F67002D50}"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581CCDD-8155-4069-94BC-C5295EC1542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116B1A-D63B-48F0-A0D9-7C6F67002D50}" type="datetimeFigureOut">
              <a:rPr lang="en-US" smtClean="0"/>
              <a:pPr/>
              <a:t>11/30/2016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81CCDD-8155-4069-94BC-C5295EC1542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package" Target="../embeddings/Microsoft_Word_Document2.docx"/></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package" Target="../embeddings/Microsoft_Word_Document3.doc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package" Target="../embeddings/Microsoft_Word_Document4.docx"/></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package" Target="../embeddings/Microsoft_Word_Document5.docx"/></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package" Target="../embeddings/Microsoft_Word_Document6.docx"/></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package" Target="../embeddings/Microsoft_Word_Document7.docx"/></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fontAlgn="auto" hangingPunct="1">
              <a:spcAft>
                <a:spcPts val="0"/>
              </a:spcAft>
              <a:defRPr/>
            </a:pPr>
            <a:r>
              <a:rPr lang="en-US" dirty="0" err="1" smtClean="0"/>
              <a:t>Materi</a:t>
            </a:r>
            <a:r>
              <a:rPr lang="en-US" dirty="0" smtClean="0"/>
              <a:t> 9</a:t>
            </a:r>
          </a:p>
        </p:txBody>
      </p:sp>
      <p:sp>
        <p:nvSpPr>
          <p:cNvPr id="101379" name="Subtitle 2"/>
          <p:cNvSpPr>
            <a:spLocks noGrp="1"/>
          </p:cNvSpPr>
          <p:nvPr>
            <p:ph type="subTitle" idx="1"/>
          </p:nvPr>
        </p:nvSpPr>
        <p:spPr>
          <a:xfrm>
            <a:off x="1285875" y="4071938"/>
            <a:ext cx="6400800" cy="1752600"/>
          </a:xfrm>
        </p:spPr>
        <p:txBody>
          <a:bodyPr/>
          <a:lstStyle/>
          <a:p>
            <a:pPr marR="0" eaLnBrk="1" hangingPunct="1">
              <a:buFont typeface="Arial" pitchFamily="34" charset="0"/>
              <a:buNone/>
            </a:pPr>
            <a:r>
              <a:rPr lang="en-US" smtClean="0"/>
              <a:t>Populasi dan Sampel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320675"/>
            <a:ext cx="7239000" cy="1143000"/>
          </a:xfrm>
        </p:spPr>
        <p:txBody>
          <a:bodyPr>
            <a:normAutofit fontScale="90000"/>
          </a:bodyPr>
          <a:lstStyle/>
          <a:p>
            <a:pPr eaLnBrk="1" hangingPunct="1"/>
            <a:r>
              <a:rPr lang="en-US" smtClean="0"/>
              <a:t>PROPORTIONATE STRATIFIED</a:t>
            </a:r>
          </a:p>
        </p:txBody>
      </p:sp>
      <p:grpSp>
        <p:nvGrpSpPr>
          <p:cNvPr id="2" name="Group 41"/>
          <p:cNvGrpSpPr>
            <a:grpSpLocks noGrp="1"/>
          </p:cNvGrpSpPr>
          <p:nvPr/>
        </p:nvGrpSpPr>
        <p:grpSpPr bwMode="auto">
          <a:xfrm>
            <a:off x="457200" y="1609725"/>
            <a:ext cx="7239000" cy="4846638"/>
            <a:chOff x="768" y="1056"/>
            <a:chExt cx="4608" cy="2448"/>
          </a:xfrm>
        </p:grpSpPr>
        <p:sp>
          <p:nvSpPr>
            <p:cNvPr id="110596" name="Oval 3"/>
            <p:cNvSpPr>
              <a:spLocks noChangeArrowheads="1"/>
            </p:cNvSpPr>
            <p:nvPr/>
          </p:nvSpPr>
          <p:spPr bwMode="auto">
            <a:xfrm>
              <a:off x="864" y="2112"/>
              <a:ext cx="288" cy="288"/>
            </a:xfrm>
            <a:prstGeom prst="ellipse">
              <a:avLst/>
            </a:prstGeom>
            <a:solidFill>
              <a:schemeClr val="accent2"/>
            </a:solidFill>
            <a:ln w="9525">
              <a:solidFill>
                <a:schemeClr val="tx1"/>
              </a:solidFill>
              <a:round/>
              <a:headEnd/>
              <a:tailEnd/>
            </a:ln>
          </p:spPr>
          <p:txBody>
            <a:bodyPr wrap="none" anchor="ctr"/>
            <a:lstStyle/>
            <a:p>
              <a:endParaRPr lang="id-ID">
                <a:latin typeface="Calibri" pitchFamily="34" charset="0"/>
              </a:endParaRPr>
            </a:p>
          </p:txBody>
        </p:sp>
        <p:sp>
          <p:nvSpPr>
            <p:cNvPr id="110597" name="Oval 4"/>
            <p:cNvSpPr>
              <a:spLocks noChangeArrowheads="1"/>
            </p:cNvSpPr>
            <p:nvPr/>
          </p:nvSpPr>
          <p:spPr bwMode="auto">
            <a:xfrm>
              <a:off x="3024" y="2208"/>
              <a:ext cx="288" cy="288"/>
            </a:xfrm>
            <a:prstGeom prst="ellipse">
              <a:avLst/>
            </a:prstGeom>
            <a:solidFill>
              <a:srgbClr val="FFFF00"/>
            </a:solidFill>
            <a:ln w="9525">
              <a:solidFill>
                <a:schemeClr val="tx1"/>
              </a:solidFill>
              <a:round/>
              <a:headEnd/>
              <a:tailEnd/>
            </a:ln>
          </p:spPr>
          <p:txBody>
            <a:bodyPr wrap="none" anchor="ctr"/>
            <a:lstStyle/>
            <a:p>
              <a:endParaRPr lang="id-ID">
                <a:latin typeface="Calibri" pitchFamily="34" charset="0"/>
              </a:endParaRPr>
            </a:p>
          </p:txBody>
        </p:sp>
        <p:sp>
          <p:nvSpPr>
            <p:cNvPr id="110598" name="Oval 5"/>
            <p:cNvSpPr>
              <a:spLocks noChangeArrowheads="1"/>
            </p:cNvSpPr>
            <p:nvPr/>
          </p:nvSpPr>
          <p:spPr bwMode="auto">
            <a:xfrm>
              <a:off x="3504" y="1200"/>
              <a:ext cx="288" cy="288"/>
            </a:xfrm>
            <a:prstGeom prst="ellipse">
              <a:avLst/>
            </a:prstGeom>
            <a:solidFill>
              <a:schemeClr val="accent2"/>
            </a:solidFill>
            <a:ln w="9525">
              <a:solidFill>
                <a:schemeClr val="tx1"/>
              </a:solidFill>
              <a:round/>
              <a:headEnd/>
              <a:tailEnd/>
            </a:ln>
          </p:spPr>
          <p:txBody>
            <a:bodyPr wrap="none" anchor="ctr"/>
            <a:lstStyle/>
            <a:p>
              <a:endParaRPr lang="id-ID">
                <a:latin typeface="Calibri" pitchFamily="34" charset="0"/>
              </a:endParaRPr>
            </a:p>
          </p:txBody>
        </p:sp>
        <p:sp>
          <p:nvSpPr>
            <p:cNvPr id="110599" name="Oval 6"/>
            <p:cNvSpPr>
              <a:spLocks noChangeArrowheads="1"/>
            </p:cNvSpPr>
            <p:nvPr/>
          </p:nvSpPr>
          <p:spPr bwMode="auto">
            <a:xfrm>
              <a:off x="1680" y="2256"/>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00" name="Oval 7"/>
            <p:cNvSpPr>
              <a:spLocks noChangeArrowheads="1"/>
            </p:cNvSpPr>
            <p:nvPr/>
          </p:nvSpPr>
          <p:spPr bwMode="auto">
            <a:xfrm>
              <a:off x="912" y="2784"/>
              <a:ext cx="288" cy="288"/>
            </a:xfrm>
            <a:prstGeom prst="ellipse">
              <a:avLst/>
            </a:prstGeom>
            <a:solidFill>
              <a:srgbClr val="FFFF00"/>
            </a:solidFill>
            <a:ln w="9525">
              <a:solidFill>
                <a:schemeClr val="tx1"/>
              </a:solidFill>
              <a:round/>
              <a:headEnd/>
              <a:tailEnd/>
            </a:ln>
          </p:spPr>
          <p:txBody>
            <a:bodyPr wrap="none" anchor="ctr"/>
            <a:lstStyle/>
            <a:p>
              <a:endParaRPr lang="id-ID">
                <a:latin typeface="Calibri" pitchFamily="34" charset="0"/>
              </a:endParaRPr>
            </a:p>
          </p:txBody>
        </p:sp>
        <p:sp>
          <p:nvSpPr>
            <p:cNvPr id="110601" name="Oval 8"/>
            <p:cNvSpPr>
              <a:spLocks noChangeArrowheads="1"/>
            </p:cNvSpPr>
            <p:nvPr/>
          </p:nvSpPr>
          <p:spPr bwMode="auto">
            <a:xfrm>
              <a:off x="1344" y="2304"/>
              <a:ext cx="288" cy="288"/>
            </a:xfrm>
            <a:prstGeom prst="ellipse">
              <a:avLst/>
            </a:prstGeom>
            <a:solidFill>
              <a:schemeClr val="accent2"/>
            </a:solidFill>
            <a:ln w="9525">
              <a:solidFill>
                <a:schemeClr val="tx1"/>
              </a:solidFill>
              <a:round/>
              <a:headEnd/>
              <a:tailEnd/>
            </a:ln>
          </p:spPr>
          <p:txBody>
            <a:bodyPr wrap="none" anchor="ctr"/>
            <a:lstStyle/>
            <a:p>
              <a:endParaRPr lang="id-ID">
                <a:latin typeface="Calibri" pitchFamily="34" charset="0"/>
              </a:endParaRPr>
            </a:p>
          </p:txBody>
        </p:sp>
        <p:sp>
          <p:nvSpPr>
            <p:cNvPr id="110602" name="Oval 9"/>
            <p:cNvSpPr>
              <a:spLocks noChangeArrowheads="1"/>
            </p:cNvSpPr>
            <p:nvPr/>
          </p:nvSpPr>
          <p:spPr bwMode="auto">
            <a:xfrm>
              <a:off x="1584" y="2496"/>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03" name="Oval 10"/>
            <p:cNvSpPr>
              <a:spLocks noChangeArrowheads="1"/>
            </p:cNvSpPr>
            <p:nvPr/>
          </p:nvSpPr>
          <p:spPr bwMode="auto">
            <a:xfrm>
              <a:off x="1488" y="2064"/>
              <a:ext cx="288" cy="288"/>
            </a:xfrm>
            <a:prstGeom prst="ellipse">
              <a:avLst/>
            </a:prstGeom>
            <a:solidFill>
              <a:srgbClr val="FFFF00"/>
            </a:solidFill>
            <a:ln w="9525">
              <a:solidFill>
                <a:schemeClr val="tx1"/>
              </a:solidFill>
              <a:round/>
              <a:headEnd/>
              <a:tailEnd/>
            </a:ln>
          </p:spPr>
          <p:txBody>
            <a:bodyPr wrap="none" anchor="ctr"/>
            <a:lstStyle/>
            <a:p>
              <a:endParaRPr lang="id-ID">
                <a:latin typeface="Calibri" pitchFamily="34" charset="0"/>
              </a:endParaRPr>
            </a:p>
          </p:txBody>
        </p:sp>
        <p:sp>
          <p:nvSpPr>
            <p:cNvPr id="110604" name="Oval 11"/>
            <p:cNvSpPr>
              <a:spLocks noChangeArrowheads="1"/>
            </p:cNvSpPr>
            <p:nvPr/>
          </p:nvSpPr>
          <p:spPr bwMode="auto">
            <a:xfrm>
              <a:off x="1200" y="2064"/>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05" name="Oval 12"/>
            <p:cNvSpPr>
              <a:spLocks noChangeArrowheads="1"/>
            </p:cNvSpPr>
            <p:nvPr/>
          </p:nvSpPr>
          <p:spPr bwMode="auto">
            <a:xfrm>
              <a:off x="1200" y="2592"/>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06" name="Oval 13"/>
            <p:cNvSpPr>
              <a:spLocks noChangeArrowheads="1"/>
            </p:cNvSpPr>
            <p:nvPr/>
          </p:nvSpPr>
          <p:spPr bwMode="auto">
            <a:xfrm>
              <a:off x="1056" y="2352"/>
              <a:ext cx="288" cy="288"/>
            </a:xfrm>
            <a:prstGeom prst="ellipse">
              <a:avLst/>
            </a:prstGeom>
            <a:solidFill>
              <a:srgbClr val="FFFF00"/>
            </a:solidFill>
            <a:ln w="9525">
              <a:solidFill>
                <a:schemeClr val="tx1"/>
              </a:solidFill>
              <a:round/>
              <a:headEnd/>
              <a:tailEnd/>
            </a:ln>
          </p:spPr>
          <p:txBody>
            <a:bodyPr wrap="none" anchor="ctr"/>
            <a:lstStyle/>
            <a:p>
              <a:endParaRPr lang="id-ID">
                <a:latin typeface="Calibri" pitchFamily="34" charset="0"/>
              </a:endParaRPr>
            </a:p>
          </p:txBody>
        </p:sp>
        <p:sp>
          <p:nvSpPr>
            <p:cNvPr id="110607" name="Oval 14"/>
            <p:cNvSpPr>
              <a:spLocks noChangeArrowheads="1"/>
            </p:cNvSpPr>
            <p:nvPr/>
          </p:nvSpPr>
          <p:spPr bwMode="auto">
            <a:xfrm>
              <a:off x="768" y="2448"/>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08" name="Rectangle 15"/>
            <p:cNvSpPr>
              <a:spLocks noChangeArrowheads="1"/>
            </p:cNvSpPr>
            <p:nvPr/>
          </p:nvSpPr>
          <p:spPr bwMode="auto">
            <a:xfrm>
              <a:off x="1406" y="2339"/>
              <a:ext cx="305" cy="246"/>
            </a:xfrm>
            <a:prstGeom prst="ellipse">
              <a:avLst/>
            </a:prstGeom>
            <a:solidFill>
              <a:srgbClr val="FFFF00"/>
            </a:solidFill>
            <a:ln w="9525">
              <a:solidFill>
                <a:schemeClr val="tx1"/>
              </a:solidFill>
              <a:round/>
              <a:headEnd/>
              <a:tailEnd/>
            </a:ln>
          </p:spPr>
          <p:txBody>
            <a:bodyPr/>
            <a:lstStyle/>
            <a:p>
              <a:pPr marL="342900" indent="-342900">
                <a:lnSpc>
                  <a:spcPct val="90000"/>
                </a:lnSpc>
                <a:spcBef>
                  <a:spcPct val="20000"/>
                </a:spcBef>
                <a:buFontTx/>
                <a:buChar char="•"/>
              </a:pPr>
              <a:endParaRPr lang="id-ID" sz="2000">
                <a:latin typeface="Interstate"/>
              </a:endParaRPr>
            </a:p>
          </p:txBody>
        </p:sp>
        <p:sp>
          <p:nvSpPr>
            <p:cNvPr id="110609" name="Oval 16"/>
            <p:cNvSpPr>
              <a:spLocks noChangeArrowheads="1"/>
            </p:cNvSpPr>
            <p:nvPr/>
          </p:nvSpPr>
          <p:spPr bwMode="auto">
            <a:xfrm>
              <a:off x="3360" y="2976"/>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10" name="Oval 17"/>
            <p:cNvSpPr>
              <a:spLocks noChangeArrowheads="1"/>
            </p:cNvSpPr>
            <p:nvPr/>
          </p:nvSpPr>
          <p:spPr bwMode="auto">
            <a:xfrm>
              <a:off x="3024" y="1296"/>
              <a:ext cx="288" cy="288"/>
            </a:xfrm>
            <a:prstGeom prst="ellipse">
              <a:avLst/>
            </a:prstGeom>
            <a:solidFill>
              <a:schemeClr val="accent2"/>
            </a:solidFill>
            <a:ln w="9525">
              <a:solidFill>
                <a:schemeClr val="tx1"/>
              </a:solidFill>
              <a:round/>
              <a:headEnd/>
              <a:tailEnd/>
            </a:ln>
          </p:spPr>
          <p:txBody>
            <a:bodyPr wrap="none" anchor="ctr"/>
            <a:lstStyle/>
            <a:p>
              <a:endParaRPr lang="id-ID">
                <a:latin typeface="Calibri" pitchFamily="34" charset="0"/>
              </a:endParaRPr>
            </a:p>
          </p:txBody>
        </p:sp>
        <p:sp>
          <p:nvSpPr>
            <p:cNvPr id="110611" name="Oval 18"/>
            <p:cNvSpPr>
              <a:spLocks noChangeArrowheads="1"/>
            </p:cNvSpPr>
            <p:nvPr/>
          </p:nvSpPr>
          <p:spPr bwMode="auto">
            <a:xfrm>
              <a:off x="3120" y="3216"/>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12" name="Oval 19"/>
            <p:cNvSpPr>
              <a:spLocks noChangeArrowheads="1"/>
            </p:cNvSpPr>
            <p:nvPr/>
          </p:nvSpPr>
          <p:spPr bwMode="auto">
            <a:xfrm>
              <a:off x="3216" y="2736"/>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13" name="Oval 20"/>
            <p:cNvSpPr>
              <a:spLocks noChangeArrowheads="1"/>
            </p:cNvSpPr>
            <p:nvPr/>
          </p:nvSpPr>
          <p:spPr bwMode="auto">
            <a:xfrm>
              <a:off x="2880" y="2784"/>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14" name="Oval 21"/>
            <p:cNvSpPr>
              <a:spLocks noChangeArrowheads="1"/>
            </p:cNvSpPr>
            <p:nvPr/>
          </p:nvSpPr>
          <p:spPr bwMode="auto">
            <a:xfrm>
              <a:off x="3264" y="1920"/>
              <a:ext cx="288" cy="288"/>
            </a:xfrm>
            <a:prstGeom prst="ellipse">
              <a:avLst/>
            </a:prstGeom>
            <a:solidFill>
              <a:srgbClr val="FFFF00"/>
            </a:solidFill>
            <a:ln w="9525">
              <a:solidFill>
                <a:schemeClr val="tx1"/>
              </a:solidFill>
              <a:round/>
              <a:headEnd/>
              <a:tailEnd/>
            </a:ln>
          </p:spPr>
          <p:txBody>
            <a:bodyPr wrap="none" anchor="ctr"/>
            <a:lstStyle/>
            <a:p>
              <a:endParaRPr lang="id-ID">
                <a:latin typeface="Calibri" pitchFamily="34" charset="0"/>
              </a:endParaRPr>
            </a:p>
          </p:txBody>
        </p:sp>
        <p:sp>
          <p:nvSpPr>
            <p:cNvPr id="110615" name="Oval 22"/>
            <p:cNvSpPr>
              <a:spLocks noChangeArrowheads="1"/>
            </p:cNvSpPr>
            <p:nvPr/>
          </p:nvSpPr>
          <p:spPr bwMode="auto">
            <a:xfrm>
              <a:off x="2976" y="1920"/>
              <a:ext cx="288" cy="288"/>
            </a:xfrm>
            <a:prstGeom prst="ellipse">
              <a:avLst/>
            </a:prstGeom>
            <a:solidFill>
              <a:srgbClr val="FFFF00"/>
            </a:solidFill>
            <a:ln w="9525">
              <a:solidFill>
                <a:schemeClr val="tx1"/>
              </a:solidFill>
              <a:round/>
              <a:headEnd/>
              <a:tailEnd/>
            </a:ln>
          </p:spPr>
          <p:txBody>
            <a:bodyPr wrap="none" anchor="ctr"/>
            <a:lstStyle/>
            <a:p>
              <a:endParaRPr lang="id-ID">
                <a:latin typeface="Calibri" pitchFamily="34" charset="0"/>
              </a:endParaRPr>
            </a:p>
          </p:txBody>
        </p:sp>
        <p:sp>
          <p:nvSpPr>
            <p:cNvPr id="110616" name="Oval 23"/>
            <p:cNvSpPr>
              <a:spLocks noChangeArrowheads="1"/>
            </p:cNvSpPr>
            <p:nvPr/>
          </p:nvSpPr>
          <p:spPr bwMode="auto">
            <a:xfrm>
              <a:off x="1872" y="2688"/>
              <a:ext cx="288" cy="288"/>
            </a:xfrm>
            <a:prstGeom prst="ellipse">
              <a:avLst/>
            </a:prstGeom>
            <a:solidFill>
              <a:schemeClr val="accent2"/>
            </a:solidFill>
            <a:ln w="9525">
              <a:solidFill>
                <a:schemeClr val="tx1"/>
              </a:solidFill>
              <a:round/>
              <a:headEnd/>
              <a:tailEnd/>
            </a:ln>
          </p:spPr>
          <p:txBody>
            <a:bodyPr wrap="none" anchor="ctr"/>
            <a:lstStyle/>
            <a:p>
              <a:endParaRPr lang="id-ID">
                <a:latin typeface="Calibri" pitchFamily="34" charset="0"/>
              </a:endParaRPr>
            </a:p>
          </p:txBody>
        </p:sp>
        <p:sp>
          <p:nvSpPr>
            <p:cNvPr id="110617" name="Oval 24"/>
            <p:cNvSpPr>
              <a:spLocks noChangeArrowheads="1"/>
            </p:cNvSpPr>
            <p:nvPr/>
          </p:nvSpPr>
          <p:spPr bwMode="auto">
            <a:xfrm>
              <a:off x="1200" y="2880"/>
              <a:ext cx="288" cy="288"/>
            </a:xfrm>
            <a:prstGeom prst="ellipse">
              <a:avLst/>
            </a:prstGeom>
            <a:solidFill>
              <a:schemeClr val="accent2"/>
            </a:solidFill>
            <a:ln w="9525">
              <a:solidFill>
                <a:schemeClr val="tx1"/>
              </a:solidFill>
              <a:round/>
              <a:headEnd/>
              <a:tailEnd/>
            </a:ln>
          </p:spPr>
          <p:txBody>
            <a:bodyPr wrap="none" anchor="ctr"/>
            <a:lstStyle/>
            <a:p>
              <a:endParaRPr lang="id-ID">
                <a:latin typeface="Calibri" pitchFamily="34" charset="0"/>
              </a:endParaRPr>
            </a:p>
          </p:txBody>
        </p:sp>
        <p:sp>
          <p:nvSpPr>
            <p:cNvPr id="110618" name="Oval 25"/>
            <p:cNvSpPr>
              <a:spLocks noChangeArrowheads="1"/>
            </p:cNvSpPr>
            <p:nvPr/>
          </p:nvSpPr>
          <p:spPr bwMode="auto">
            <a:xfrm>
              <a:off x="5088" y="2304"/>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19" name="Oval 26"/>
            <p:cNvSpPr>
              <a:spLocks noChangeArrowheads="1"/>
            </p:cNvSpPr>
            <p:nvPr/>
          </p:nvSpPr>
          <p:spPr bwMode="auto">
            <a:xfrm>
              <a:off x="3216" y="1056"/>
              <a:ext cx="288" cy="288"/>
            </a:xfrm>
            <a:prstGeom prst="ellipse">
              <a:avLst/>
            </a:prstGeom>
            <a:solidFill>
              <a:schemeClr val="accent2"/>
            </a:solidFill>
            <a:ln w="9525">
              <a:solidFill>
                <a:schemeClr val="tx1"/>
              </a:solidFill>
              <a:round/>
              <a:headEnd/>
              <a:tailEnd/>
            </a:ln>
          </p:spPr>
          <p:txBody>
            <a:bodyPr wrap="none" anchor="ctr"/>
            <a:lstStyle/>
            <a:p>
              <a:endParaRPr lang="id-ID">
                <a:latin typeface="Calibri" pitchFamily="34" charset="0"/>
              </a:endParaRPr>
            </a:p>
          </p:txBody>
        </p:sp>
        <p:sp>
          <p:nvSpPr>
            <p:cNvPr id="110620" name="Oval 27"/>
            <p:cNvSpPr>
              <a:spLocks noChangeArrowheads="1"/>
            </p:cNvSpPr>
            <p:nvPr/>
          </p:nvSpPr>
          <p:spPr bwMode="auto">
            <a:xfrm>
              <a:off x="2832" y="3072"/>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21" name="Oval 28"/>
            <p:cNvSpPr>
              <a:spLocks noChangeArrowheads="1"/>
            </p:cNvSpPr>
            <p:nvPr/>
          </p:nvSpPr>
          <p:spPr bwMode="auto">
            <a:xfrm>
              <a:off x="3312" y="2160"/>
              <a:ext cx="288" cy="288"/>
            </a:xfrm>
            <a:prstGeom prst="ellipse">
              <a:avLst/>
            </a:prstGeom>
            <a:solidFill>
              <a:srgbClr val="FFFF00"/>
            </a:solidFill>
            <a:ln w="9525">
              <a:solidFill>
                <a:schemeClr val="tx1"/>
              </a:solidFill>
              <a:round/>
              <a:headEnd/>
              <a:tailEnd/>
            </a:ln>
          </p:spPr>
          <p:txBody>
            <a:bodyPr wrap="none" anchor="ctr"/>
            <a:lstStyle/>
            <a:p>
              <a:endParaRPr lang="id-ID">
                <a:latin typeface="Calibri" pitchFamily="34" charset="0"/>
              </a:endParaRPr>
            </a:p>
          </p:txBody>
        </p:sp>
        <p:sp>
          <p:nvSpPr>
            <p:cNvPr id="110622" name="Oval 29"/>
            <p:cNvSpPr>
              <a:spLocks noChangeArrowheads="1"/>
            </p:cNvSpPr>
            <p:nvPr/>
          </p:nvSpPr>
          <p:spPr bwMode="auto">
            <a:xfrm>
              <a:off x="3312" y="1440"/>
              <a:ext cx="288" cy="288"/>
            </a:xfrm>
            <a:prstGeom prst="ellipse">
              <a:avLst/>
            </a:prstGeom>
            <a:solidFill>
              <a:schemeClr val="accent2"/>
            </a:solidFill>
            <a:ln w="9525">
              <a:solidFill>
                <a:schemeClr val="tx1"/>
              </a:solidFill>
              <a:round/>
              <a:headEnd/>
              <a:tailEnd/>
            </a:ln>
          </p:spPr>
          <p:txBody>
            <a:bodyPr wrap="none" anchor="ctr"/>
            <a:lstStyle/>
            <a:p>
              <a:endParaRPr lang="id-ID">
                <a:latin typeface="Calibri" pitchFamily="34" charset="0"/>
              </a:endParaRPr>
            </a:p>
          </p:txBody>
        </p:sp>
        <p:sp>
          <p:nvSpPr>
            <p:cNvPr id="110623" name="Oval 30"/>
            <p:cNvSpPr>
              <a:spLocks noChangeArrowheads="1"/>
            </p:cNvSpPr>
            <p:nvPr/>
          </p:nvSpPr>
          <p:spPr bwMode="auto">
            <a:xfrm>
              <a:off x="4560" y="2016"/>
              <a:ext cx="288" cy="288"/>
            </a:xfrm>
            <a:prstGeom prst="ellipse">
              <a:avLst/>
            </a:prstGeom>
            <a:solidFill>
              <a:srgbClr val="FFFF00"/>
            </a:solidFill>
            <a:ln w="9525">
              <a:solidFill>
                <a:schemeClr val="tx1"/>
              </a:solidFill>
              <a:round/>
              <a:headEnd/>
              <a:tailEnd/>
            </a:ln>
          </p:spPr>
          <p:txBody>
            <a:bodyPr wrap="none" anchor="ctr"/>
            <a:lstStyle/>
            <a:p>
              <a:endParaRPr lang="id-ID">
                <a:latin typeface="Calibri" pitchFamily="34" charset="0"/>
              </a:endParaRPr>
            </a:p>
          </p:txBody>
        </p:sp>
        <p:sp>
          <p:nvSpPr>
            <p:cNvPr id="110624" name="Oval 31"/>
            <p:cNvSpPr>
              <a:spLocks noChangeArrowheads="1"/>
            </p:cNvSpPr>
            <p:nvPr/>
          </p:nvSpPr>
          <p:spPr bwMode="auto">
            <a:xfrm>
              <a:off x="4560" y="2592"/>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25" name="Oval 32"/>
            <p:cNvSpPr>
              <a:spLocks noChangeArrowheads="1"/>
            </p:cNvSpPr>
            <p:nvPr/>
          </p:nvSpPr>
          <p:spPr bwMode="auto">
            <a:xfrm>
              <a:off x="4512" y="2304"/>
              <a:ext cx="288" cy="288"/>
            </a:xfrm>
            <a:prstGeom prst="ellipse">
              <a:avLst/>
            </a:prstGeom>
            <a:solidFill>
              <a:schemeClr val="accent1"/>
            </a:solidFill>
            <a:ln w="9525">
              <a:solidFill>
                <a:schemeClr val="tx1"/>
              </a:solidFill>
              <a:round/>
              <a:headEnd/>
              <a:tailEnd/>
            </a:ln>
          </p:spPr>
          <p:txBody>
            <a:bodyPr wrap="none" anchor="ctr"/>
            <a:lstStyle/>
            <a:p>
              <a:endParaRPr lang="id-ID">
                <a:latin typeface="Calibri" pitchFamily="34" charset="0"/>
              </a:endParaRPr>
            </a:p>
          </p:txBody>
        </p:sp>
        <p:sp>
          <p:nvSpPr>
            <p:cNvPr id="110626" name="Oval 33"/>
            <p:cNvSpPr>
              <a:spLocks noChangeArrowheads="1"/>
            </p:cNvSpPr>
            <p:nvPr/>
          </p:nvSpPr>
          <p:spPr bwMode="auto">
            <a:xfrm>
              <a:off x="4848" y="2544"/>
              <a:ext cx="288" cy="288"/>
            </a:xfrm>
            <a:prstGeom prst="ellipse">
              <a:avLst/>
            </a:prstGeom>
            <a:solidFill>
              <a:srgbClr val="FFFF00"/>
            </a:solidFill>
            <a:ln w="9525">
              <a:solidFill>
                <a:schemeClr val="tx1"/>
              </a:solidFill>
              <a:round/>
              <a:headEnd/>
              <a:tailEnd/>
            </a:ln>
          </p:spPr>
          <p:txBody>
            <a:bodyPr wrap="none" anchor="ctr"/>
            <a:lstStyle/>
            <a:p>
              <a:endParaRPr lang="id-ID">
                <a:latin typeface="Calibri" pitchFamily="34" charset="0"/>
              </a:endParaRPr>
            </a:p>
          </p:txBody>
        </p:sp>
        <p:sp>
          <p:nvSpPr>
            <p:cNvPr id="110627" name="Oval 34"/>
            <p:cNvSpPr>
              <a:spLocks noChangeArrowheads="1"/>
            </p:cNvSpPr>
            <p:nvPr/>
          </p:nvSpPr>
          <p:spPr bwMode="auto">
            <a:xfrm>
              <a:off x="4800" y="2208"/>
              <a:ext cx="288" cy="288"/>
            </a:xfrm>
            <a:prstGeom prst="ellipse">
              <a:avLst/>
            </a:prstGeom>
            <a:solidFill>
              <a:schemeClr val="accent2"/>
            </a:solidFill>
            <a:ln w="9525">
              <a:solidFill>
                <a:schemeClr val="tx1"/>
              </a:solidFill>
              <a:round/>
              <a:headEnd/>
              <a:tailEnd/>
            </a:ln>
          </p:spPr>
          <p:txBody>
            <a:bodyPr wrap="none" anchor="ctr"/>
            <a:lstStyle/>
            <a:p>
              <a:endParaRPr lang="id-ID">
                <a:latin typeface="Calibri" pitchFamily="34" charset="0"/>
              </a:endParaRPr>
            </a:p>
          </p:txBody>
        </p:sp>
        <p:sp>
          <p:nvSpPr>
            <p:cNvPr id="110628" name="Line 35"/>
            <p:cNvSpPr>
              <a:spLocks noChangeShapeType="1"/>
            </p:cNvSpPr>
            <p:nvPr/>
          </p:nvSpPr>
          <p:spPr bwMode="auto">
            <a:xfrm flipV="1">
              <a:off x="1968" y="1632"/>
              <a:ext cx="864" cy="432"/>
            </a:xfrm>
            <a:prstGeom prst="line">
              <a:avLst/>
            </a:prstGeom>
            <a:noFill/>
            <a:ln w="9525">
              <a:solidFill>
                <a:schemeClr val="tx1"/>
              </a:solidFill>
              <a:round/>
              <a:headEnd/>
              <a:tailEnd type="triangle" w="med" len="med"/>
            </a:ln>
          </p:spPr>
          <p:txBody>
            <a:bodyPr/>
            <a:lstStyle/>
            <a:p>
              <a:endParaRPr lang="en-US"/>
            </a:p>
          </p:txBody>
        </p:sp>
        <p:sp>
          <p:nvSpPr>
            <p:cNvPr id="110629" name="Line 36"/>
            <p:cNvSpPr>
              <a:spLocks noChangeShapeType="1"/>
            </p:cNvSpPr>
            <p:nvPr/>
          </p:nvSpPr>
          <p:spPr bwMode="auto">
            <a:xfrm flipV="1">
              <a:off x="2064" y="2304"/>
              <a:ext cx="864" cy="240"/>
            </a:xfrm>
            <a:prstGeom prst="line">
              <a:avLst/>
            </a:prstGeom>
            <a:noFill/>
            <a:ln w="9525">
              <a:solidFill>
                <a:schemeClr val="tx1"/>
              </a:solidFill>
              <a:round/>
              <a:headEnd/>
              <a:tailEnd type="triangle" w="med" len="med"/>
            </a:ln>
          </p:spPr>
          <p:txBody>
            <a:bodyPr/>
            <a:lstStyle/>
            <a:p>
              <a:endParaRPr lang="en-US"/>
            </a:p>
          </p:txBody>
        </p:sp>
        <p:sp>
          <p:nvSpPr>
            <p:cNvPr id="110630" name="Line 37"/>
            <p:cNvSpPr>
              <a:spLocks noChangeShapeType="1"/>
            </p:cNvSpPr>
            <p:nvPr/>
          </p:nvSpPr>
          <p:spPr bwMode="auto">
            <a:xfrm>
              <a:off x="2112" y="2976"/>
              <a:ext cx="624" cy="192"/>
            </a:xfrm>
            <a:prstGeom prst="line">
              <a:avLst/>
            </a:prstGeom>
            <a:noFill/>
            <a:ln w="9525">
              <a:solidFill>
                <a:schemeClr val="tx1"/>
              </a:solidFill>
              <a:round/>
              <a:headEnd/>
              <a:tailEnd type="triangle" w="med" len="med"/>
            </a:ln>
          </p:spPr>
          <p:txBody>
            <a:bodyPr/>
            <a:lstStyle/>
            <a:p>
              <a:endParaRPr lang="en-US"/>
            </a:p>
          </p:txBody>
        </p:sp>
        <p:sp>
          <p:nvSpPr>
            <p:cNvPr id="110631" name="Line 38"/>
            <p:cNvSpPr>
              <a:spLocks noChangeShapeType="1"/>
            </p:cNvSpPr>
            <p:nvPr/>
          </p:nvSpPr>
          <p:spPr bwMode="auto">
            <a:xfrm>
              <a:off x="3744" y="1440"/>
              <a:ext cx="768" cy="576"/>
            </a:xfrm>
            <a:prstGeom prst="line">
              <a:avLst/>
            </a:prstGeom>
            <a:noFill/>
            <a:ln w="9525">
              <a:solidFill>
                <a:schemeClr val="tx1"/>
              </a:solidFill>
              <a:round/>
              <a:headEnd/>
              <a:tailEnd type="triangle" w="med" len="med"/>
            </a:ln>
          </p:spPr>
          <p:txBody>
            <a:bodyPr/>
            <a:lstStyle/>
            <a:p>
              <a:endParaRPr lang="en-US"/>
            </a:p>
          </p:txBody>
        </p:sp>
        <p:sp>
          <p:nvSpPr>
            <p:cNvPr id="110632" name="Line 39"/>
            <p:cNvSpPr>
              <a:spLocks noChangeShapeType="1"/>
            </p:cNvSpPr>
            <p:nvPr/>
          </p:nvSpPr>
          <p:spPr bwMode="auto">
            <a:xfrm>
              <a:off x="3696" y="2256"/>
              <a:ext cx="672" cy="96"/>
            </a:xfrm>
            <a:prstGeom prst="line">
              <a:avLst/>
            </a:prstGeom>
            <a:noFill/>
            <a:ln w="9525">
              <a:solidFill>
                <a:schemeClr val="tx1"/>
              </a:solidFill>
              <a:round/>
              <a:headEnd/>
              <a:tailEnd type="triangle" w="med" len="med"/>
            </a:ln>
          </p:spPr>
          <p:txBody>
            <a:bodyPr/>
            <a:lstStyle/>
            <a:p>
              <a:endParaRPr lang="en-US"/>
            </a:p>
          </p:txBody>
        </p:sp>
        <p:sp>
          <p:nvSpPr>
            <p:cNvPr id="110633" name="Line 40"/>
            <p:cNvSpPr>
              <a:spLocks noChangeShapeType="1"/>
            </p:cNvSpPr>
            <p:nvPr/>
          </p:nvSpPr>
          <p:spPr bwMode="auto">
            <a:xfrm flipV="1">
              <a:off x="3744" y="2784"/>
              <a:ext cx="672" cy="384"/>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fontAlgn="auto" hangingPunct="1">
              <a:spcAft>
                <a:spcPts val="0"/>
              </a:spcAft>
              <a:defRPr/>
            </a:pPr>
            <a:r>
              <a:rPr lang="en-US" dirty="0" err="1" smtClean="0"/>
              <a:t>Materi</a:t>
            </a:r>
            <a:r>
              <a:rPr lang="en-US" dirty="0" smtClean="0"/>
              <a:t> 15</a:t>
            </a:r>
          </a:p>
        </p:txBody>
      </p:sp>
      <p:sp>
        <p:nvSpPr>
          <p:cNvPr id="190467" name="Subtitle 2"/>
          <p:cNvSpPr>
            <a:spLocks noGrp="1"/>
          </p:cNvSpPr>
          <p:nvPr>
            <p:ph type="subTitle" idx="1"/>
          </p:nvPr>
        </p:nvSpPr>
        <p:spPr>
          <a:xfrm>
            <a:off x="533400" y="3228975"/>
            <a:ext cx="7854950" cy="1752600"/>
          </a:xfrm>
        </p:spPr>
        <p:txBody>
          <a:bodyPr>
            <a:normAutofit/>
          </a:bodyPr>
          <a:lstStyle/>
          <a:p>
            <a:pPr marR="0" eaLnBrk="1" hangingPunct="1"/>
            <a:r>
              <a:rPr lang="en-US" sz="4400" dirty="0" err="1" smtClean="0"/>
              <a:t>Penyusunan</a:t>
            </a:r>
            <a:r>
              <a:rPr lang="en-US" sz="4400" dirty="0" smtClean="0"/>
              <a:t> </a:t>
            </a:r>
            <a:r>
              <a:rPr lang="en-US" sz="4400" dirty="0" err="1" smtClean="0"/>
              <a:t>Usulan</a:t>
            </a:r>
            <a:r>
              <a:rPr lang="en-US" sz="4400" dirty="0" smtClean="0"/>
              <a:t> </a:t>
            </a:r>
            <a:r>
              <a:rPr lang="en-US" sz="4400" dirty="0" err="1" smtClean="0"/>
              <a:t>Penelitian</a:t>
            </a:r>
            <a:r>
              <a:rPr lang="en-US" sz="4400" dirty="0" smtClean="0"/>
              <a:t> </a:t>
            </a:r>
            <a:r>
              <a:rPr lang="en-US" sz="4400" dirty="0" err="1" smtClean="0"/>
              <a:t>Kuantitatif</a:t>
            </a:r>
            <a:r>
              <a:rPr lang="en-US" sz="4400" dirty="0" smtClean="0"/>
              <a:t> </a:t>
            </a:r>
            <a:r>
              <a:rPr lang="en-US" sz="4400" dirty="0" err="1" smtClean="0"/>
              <a:t>Fisip</a:t>
            </a:r>
            <a:r>
              <a:rPr lang="en-US" sz="4400" dirty="0" smtClean="0"/>
              <a:t> </a:t>
            </a:r>
            <a:r>
              <a:rPr lang="en-US" sz="4400" dirty="0" err="1" smtClean="0"/>
              <a:t>Unikom</a:t>
            </a:r>
            <a:endParaRPr lang="en-US" sz="4400" dirty="0" smtClean="0"/>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smtClean="0"/>
              <a:t>Aturan Penulisan (1)</a:t>
            </a:r>
          </a:p>
        </p:txBody>
      </p:sp>
      <p:sp>
        <p:nvSpPr>
          <p:cNvPr id="3" name="Content Placeholder 2"/>
          <p:cNvSpPr>
            <a:spLocks noGrp="1"/>
          </p:cNvSpPr>
          <p:nvPr>
            <p:ph idx="1"/>
          </p:nvPr>
        </p:nvSpPr>
        <p:spPr/>
        <p:txBody>
          <a:bodyPr rtlCol="0">
            <a:normAutofit/>
          </a:bodyPr>
          <a:lstStyle/>
          <a:p>
            <a:pPr marL="274320" indent="-274320" algn="just" eaLnBrk="1" fontAlgn="auto" hangingPunct="1">
              <a:spcAft>
                <a:spcPts val="0"/>
              </a:spcAft>
              <a:buClr>
                <a:schemeClr val="accent3"/>
              </a:buClr>
              <a:buFont typeface="Wingdings 2"/>
              <a:buChar char=""/>
              <a:defRPr/>
            </a:pPr>
            <a:r>
              <a:rPr lang="en-US" dirty="0" err="1" smtClean="0"/>
              <a:t>Penelitian</a:t>
            </a:r>
            <a:r>
              <a:rPr lang="en-US" dirty="0" smtClean="0"/>
              <a:t> </a:t>
            </a:r>
            <a:r>
              <a:rPr lang="en-US" dirty="0" err="1" smtClean="0"/>
              <a:t>adalah</a:t>
            </a:r>
            <a:r>
              <a:rPr lang="en-US" dirty="0" smtClean="0"/>
              <a:t> </a:t>
            </a:r>
            <a:r>
              <a:rPr lang="en-US" dirty="0" err="1" smtClean="0"/>
              <a:t>suatu</a:t>
            </a:r>
            <a:r>
              <a:rPr lang="en-US" dirty="0" smtClean="0"/>
              <a:t> </a:t>
            </a:r>
            <a:r>
              <a:rPr lang="en-US" dirty="0" err="1" smtClean="0"/>
              <a:t>kerja</a:t>
            </a:r>
            <a:r>
              <a:rPr lang="en-US" dirty="0" smtClean="0"/>
              <a:t> </a:t>
            </a:r>
            <a:r>
              <a:rPr lang="en-US" dirty="0" err="1" smtClean="0"/>
              <a:t>ilmiah</a:t>
            </a:r>
            <a:r>
              <a:rPr lang="en-US" dirty="0" smtClean="0"/>
              <a:t>, </a:t>
            </a:r>
            <a:r>
              <a:rPr lang="en-US" dirty="0" err="1" smtClean="0"/>
              <a:t>maka</a:t>
            </a:r>
            <a:r>
              <a:rPr lang="en-US" dirty="0" smtClean="0"/>
              <a:t> </a:t>
            </a:r>
            <a:r>
              <a:rPr lang="en-US" dirty="0" err="1" smtClean="0"/>
              <a:t>laporan</a:t>
            </a:r>
            <a:r>
              <a:rPr lang="en-US" dirty="0" smtClean="0"/>
              <a:t>  yang </a:t>
            </a:r>
            <a:r>
              <a:rPr lang="en-US" dirty="0" err="1" smtClean="0"/>
              <a:t>dibuat</a:t>
            </a:r>
            <a:r>
              <a:rPr lang="en-US" dirty="0" smtClean="0"/>
              <a:t> </a:t>
            </a:r>
            <a:r>
              <a:rPr lang="en-US" dirty="0" err="1" smtClean="0"/>
              <a:t>harus</a:t>
            </a:r>
            <a:r>
              <a:rPr lang="en-US" dirty="0" smtClean="0"/>
              <a:t> </a:t>
            </a:r>
            <a:r>
              <a:rPr lang="en-US" dirty="0" err="1" smtClean="0"/>
              <a:t>mengikuti</a:t>
            </a:r>
            <a:r>
              <a:rPr lang="en-US" dirty="0" smtClean="0"/>
              <a:t> </a:t>
            </a:r>
            <a:r>
              <a:rPr lang="en-US" dirty="0" err="1" smtClean="0"/>
              <a:t>aturan-aturan</a:t>
            </a:r>
            <a:r>
              <a:rPr lang="en-US" dirty="0" smtClean="0"/>
              <a:t> </a:t>
            </a:r>
            <a:r>
              <a:rPr lang="en-US" dirty="0" err="1" smtClean="0"/>
              <a:t>penulisan</a:t>
            </a:r>
            <a:r>
              <a:rPr lang="en-US" dirty="0" smtClean="0"/>
              <a:t> </a:t>
            </a:r>
            <a:r>
              <a:rPr lang="en-US" dirty="0" err="1" smtClean="0"/>
              <a:t>karya</a:t>
            </a:r>
            <a:r>
              <a:rPr lang="en-US" dirty="0" smtClean="0"/>
              <a:t> </a:t>
            </a:r>
            <a:r>
              <a:rPr lang="en-US" dirty="0" err="1" smtClean="0"/>
              <a:t>ilmiah</a:t>
            </a:r>
            <a:r>
              <a:rPr lang="en-US" dirty="0" smtClean="0"/>
              <a:t>, </a:t>
            </a:r>
            <a:r>
              <a:rPr lang="en-US" dirty="0" err="1" smtClean="0"/>
              <a:t>yaitu</a:t>
            </a:r>
            <a:r>
              <a:rPr lang="en-US" dirty="0" smtClean="0"/>
              <a:t>:</a:t>
            </a:r>
          </a:p>
          <a:p>
            <a:pPr marL="617538" indent="-252413" algn="just" eaLnBrk="1" fontAlgn="auto" hangingPunct="1">
              <a:spcAft>
                <a:spcPts val="0"/>
              </a:spcAft>
              <a:buClr>
                <a:schemeClr val="accent3"/>
              </a:buClr>
              <a:buFont typeface="+mj-lt"/>
              <a:buAutoNum type="arabicPeriod"/>
              <a:defRPr/>
            </a:pPr>
            <a:r>
              <a:rPr lang="en-US" dirty="0" smtClean="0"/>
              <a:t>	</a:t>
            </a:r>
            <a:r>
              <a:rPr lang="en-US" dirty="0" err="1" smtClean="0"/>
              <a:t>Penulis</a:t>
            </a:r>
            <a:r>
              <a:rPr lang="en-US" dirty="0" smtClean="0"/>
              <a:t> </a:t>
            </a:r>
            <a:r>
              <a:rPr lang="en-US" dirty="0" err="1" smtClean="0"/>
              <a:t>laporan</a:t>
            </a:r>
            <a:r>
              <a:rPr lang="en-US" dirty="0" smtClean="0"/>
              <a:t> </a:t>
            </a:r>
            <a:r>
              <a:rPr lang="en-US" dirty="0" err="1" smtClean="0"/>
              <a:t>harus</a:t>
            </a:r>
            <a:r>
              <a:rPr lang="en-US" dirty="0" smtClean="0"/>
              <a:t> </a:t>
            </a:r>
            <a:r>
              <a:rPr lang="en-US" dirty="0" err="1" smtClean="0"/>
              <a:t>tahu</a:t>
            </a:r>
            <a:r>
              <a:rPr lang="en-US" dirty="0" smtClean="0"/>
              <a:t> </a:t>
            </a:r>
            <a:r>
              <a:rPr lang="en-US" dirty="0" err="1" smtClean="0"/>
              <a:t>betul</a:t>
            </a:r>
            <a:r>
              <a:rPr lang="en-US" dirty="0" smtClean="0"/>
              <a:t> </a:t>
            </a:r>
            <a:r>
              <a:rPr lang="en-US" dirty="0" err="1" smtClean="0"/>
              <a:t>kepada</a:t>
            </a:r>
            <a:r>
              <a:rPr lang="en-US" dirty="0" smtClean="0"/>
              <a:t> </a:t>
            </a:r>
            <a:r>
              <a:rPr lang="en-US" dirty="0" err="1" smtClean="0"/>
              <a:t>siapa</a:t>
            </a:r>
            <a:r>
              <a:rPr lang="en-US" dirty="0" smtClean="0"/>
              <a:t> </a:t>
            </a:r>
            <a:r>
              <a:rPr lang="en-US" dirty="0" err="1" smtClean="0"/>
              <a:t>laporan</a:t>
            </a:r>
            <a:r>
              <a:rPr lang="en-US" dirty="0" smtClean="0"/>
              <a:t> </a:t>
            </a:r>
            <a:r>
              <a:rPr lang="en-US" dirty="0" err="1" smtClean="0"/>
              <a:t>itu</a:t>
            </a:r>
            <a:r>
              <a:rPr lang="en-US" dirty="0" smtClean="0"/>
              <a:t> </a:t>
            </a:r>
            <a:r>
              <a:rPr lang="en-US" dirty="0" err="1" smtClean="0"/>
              <a:t>ditujukan</a:t>
            </a:r>
            <a:r>
              <a:rPr lang="en-US" dirty="0" smtClean="0"/>
              <a:t>.</a:t>
            </a:r>
          </a:p>
          <a:p>
            <a:pPr marL="892175" indent="-527050" algn="just" eaLnBrk="1" fontAlgn="auto" hangingPunct="1">
              <a:spcAft>
                <a:spcPts val="0"/>
              </a:spcAft>
              <a:buClr>
                <a:schemeClr val="accent3"/>
              </a:buClr>
              <a:buFont typeface="+mj-lt"/>
              <a:buAutoNum type="arabicPeriod"/>
              <a:defRPr/>
            </a:pPr>
            <a:r>
              <a:rPr lang="en-US" dirty="0" err="1" smtClean="0"/>
              <a:t>Penulis</a:t>
            </a:r>
            <a:r>
              <a:rPr lang="en-US" dirty="0" smtClean="0"/>
              <a:t> </a:t>
            </a:r>
            <a:r>
              <a:rPr lang="en-US" dirty="0" err="1" smtClean="0"/>
              <a:t>laporan</a:t>
            </a:r>
            <a:r>
              <a:rPr lang="en-US" dirty="0" smtClean="0"/>
              <a:t> </a:t>
            </a:r>
            <a:r>
              <a:rPr lang="en-US" dirty="0" err="1" smtClean="0"/>
              <a:t>harus</a:t>
            </a:r>
            <a:r>
              <a:rPr lang="en-US" dirty="0" smtClean="0"/>
              <a:t> </a:t>
            </a:r>
            <a:r>
              <a:rPr lang="en-US" dirty="0" err="1" smtClean="0"/>
              <a:t>menyadari</a:t>
            </a:r>
            <a:r>
              <a:rPr lang="en-US" dirty="0" smtClean="0"/>
              <a:t> </a:t>
            </a:r>
            <a:r>
              <a:rPr lang="en-US" dirty="0" err="1" smtClean="0"/>
              <a:t>bahwa</a:t>
            </a:r>
            <a:r>
              <a:rPr lang="en-US" dirty="0" smtClean="0"/>
              <a:t> </a:t>
            </a:r>
            <a:r>
              <a:rPr lang="en-US" dirty="0" err="1" smtClean="0"/>
              <a:t>pembaca</a:t>
            </a:r>
            <a:r>
              <a:rPr lang="en-US" dirty="0" smtClean="0"/>
              <a:t> </a:t>
            </a:r>
            <a:r>
              <a:rPr lang="en-US" dirty="0" err="1" smtClean="0"/>
              <a:t>laporan</a:t>
            </a:r>
            <a:r>
              <a:rPr lang="en-US" dirty="0" smtClean="0"/>
              <a:t> </a:t>
            </a:r>
            <a:r>
              <a:rPr lang="en-US" dirty="0" err="1" smtClean="0"/>
              <a:t>tidak</a:t>
            </a:r>
            <a:r>
              <a:rPr lang="en-US" dirty="0" smtClean="0"/>
              <a:t> </a:t>
            </a:r>
            <a:r>
              <a:rPr lang="en-US" dirty="0" err="1" smtClean="0"/>
              <a:t>mengikuti</a:t>
            </a:r>
            <a:r>
              <a:rPr lang="en-US" dirty="0" smtClean="0"/>
              <a:t> </a:t>
            </a:r>
            <a:r>
              <a:rPr lang="en-US" dirty="0" err="1" smtClean="0"/>
              <a:t>kegiatan</a:t>
            </a:r>
            <a:r>
              <a:rPr lang="en-US" dirty="0" smtClean="0"/>
              <a:t> </a:t>
            </a:r>
            <a:r>
              <a:rPr lang="en-US" dirty="0" err="1" smtClean="0"/>
              <a:t>proses</a:t>
            </a:r>
            <a:r>
              <a:rPr lang="en-US" dirty="0" smtClean="0"/>
              <a:t> </a:t>
            </a:r>
            <a:r>
              <a:rPr lang="en-US" dirty="0" err="1" smtClean="0"/>
              <a:t>penelitian</a:t>
            </a:r>
            <a:r>
              <a:rPr lang="en-US" dirty="0" smtClean="0"/>
              <a:t>. </a:t>
            </a:r>
            <a:r>
              <a:rPr lang="en-US" dirty="0" err="1" smtClean="0"/>
              <a:t>Namun</a:t>
            </a:r>
            <a:r>
              <a:rPr lang="en-US" dirty="0" smtClean="0"/>
              <a:t> </a:t>
            </a:r>
            <a:r>
              <a:rPr lang="en-US" dirty="0" err="1" smtClean="0"/>
              <a:t>dalam</a:t>
            </a:r>
            <a:r>
              <a:rPr lang="en-US" dirty="0" smtClean="0"/>
              <a:t> </a:t>
            </a:r>
            <a:r>
              <a:rPr lang="en-US" dirty="0" err="1" smtClean="0"/>
              <a:t>hal</a:t>
            </a:r>
            <a:r>
              <a:rPr lang="en-US" dirty="0" smtClean="0"/>
              <a:t> </a:t>
            </a:r>
            <a:r>
              <a:rPr lang="en-US" dirty="0" err="1" smtClean="0"/>
              <a:t>ini</a:t>
            </a:r>
            <a:r>
              <a:rPr lang="en-US" dirty="0" smtClean="0"/>
              <a:t> </a:t>
            </a:r>
            <a:r>
              <a:rPr lang="en-US" dirty="0" err="1" smtClean="0"/>
              <a:t>pelapor</a:t>
            </a:r>
            <a:r>
              <a:rPr lang="en-US" dirty="0" smtClean="0"/>
              <a:t> </a:t>
            </a:r>
            <a:r>
              <a:rPr lang="en-US" dirty="0" err="1" smtClean="0"/>
              <a:t>mengajar</a:t>
            </a:r>
            <a:r>
              <a:rPr lang="en-US" dirty="0" smtClean="0"/>
              <a:t> </a:t>
            </a:r>
            <a:r>
              <a:rPr lang="en-US" dirty="0" err="1" smtClean="0"/>
              <a:t>orang</a:t>
            </a:r>
            <a:r>
              <a:rPr lang="en-US" dirty="0" smtClean="0"/>
              <a:t> lain </a:t>
            </a:r>
            <a:r>
              <a:rPr lang="en-US" dirty="0" err="1" smtClean="0"/>
              <a:t>untuk</a:t>
            </a:r>
            <a:r>
              <a:rPr lang="en-US" dirty="0" smtClean="0"/>
              <a:t> </a:t>
            </a:r>
            <a:r>
              <a:rPr lang="en-US" dirty="0" err="1" smtClean="0"/>
              <a:t>mengikuti</a:t>
            </a:r>
            <a:r>
              <a:rPr lang="en-US" dirty="0" smtClean="0"/>
              <a:t> </a:t>
            </a:r>
            <a:r>
              <a:rPr lang="en-US" dirty="0" err="1" smtClean="0"/>
              <a:t>apa</a:t>
            </a:r>
            <a:r>
              <a:rPr lang="en-US" dirty="0" smtClean="0"/>
              <a:t> yang </a:t>
            </a:r>
            <a:r>
              <a:rPr lang="en-US" dirty="0" err="1" smtClean="0"/>
              <a:t>telah</a:t>
            </a:r>
            <a:r>
              <a:rPr lang="en-US" dirty="0" smtClean="0"/>
              <a:t> </a:t>
            </a:r>
            <a:r>
              <a:rPr lang="en-US" dirty="0" err="1" smtClean="0"/>
              <a:t>ia</a:t>
            </a:r>
            <a:r>
              <a:rPr lang="en-US" dirty="0" smtClean="0"/>
              <a:t> </a:t>
            </a:r>
            <a:r>
              <a:rPr lang="en-US" dirty="0" err="1" smtClean="0"/>
              <a:t>lakukan</a:t>
            </a:r>
            <a:r>
              <a:rPr lang="en-US" dirty="0" smtClean="0"/>
              <a:t>.</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smtClean="0"/>
              <a:t>Aturan Penulisan (2)</a:t>
            </a:r>
          </a:p>
        </p:txBody>
      </p:sp>
      <p:sp>
        <p:nvSpPr>
          <p:cNvPr id="192515" name="Content Placeholder 2"/>
          <p:cNvSpPr>
            <a:spLocks noGrp="1"/>
          </p:cNvSpPr>
          <p:nvPr>
            <p:ph idx="1"/>
          </p:nvPr>
        </p:nvSpPr>
        <p:spPr/>
        <p:txBody>
          <a:bodyPr/>
          <a:lstStyle/>
          <a:p>
            <a:pPr marL="514350" indent="-514350" algn="just" eaLnBrk="1" hangingPunct="1">
              <a:buFont typeface="Calibri" pitchFamily="34" charset="0"/>
              <a:buAutoNum type="arabicPeriod" startAt="3"/>
            </a:pPr>
            <a:r>
              <a:rPr lang="en-US" dirty="0" err="1" smtClean="0"/>
              <a:t>peneliti</a:t>
            </a:r>
            <a:r>
              <a:rPr lang="en-US" dirty="0" smtClean="0"/>
              <a:t> </a:t>
            </a:r>
            <a:r>
              <a:rPr lang="en-US" dirty="0" err="1" smtClean="0"/>
              <a:t>menyadari</a:t>
            </a:r>
            <a:r>
              <a:rPr lang="en-US" dirty="0" smtClean="0"/>
              <a:t> </a:t>
            </a:r>
            <a:r>
              <a:rPr lang="en-US" dirty="0" err="1" smtClean="0"/>
              <a:t>bahwa</a:t>
            </a:r>
            <a:r>
              <a:rPr lang="en-US" dirty="0" smtClean="0"/>
              <a:t> </a:t>
            </a:r>
            <a:r>
              <a:rPr lang="en-US" dirty="0" err="1" smtClean="0"/>
              <a:t>latar</a:t>
            </a:r>
            <a:r>
              <a:rPr lang="en-US" dirty="0" smtClean="0"/>
              <a:t> </a:t>
            </a:r>
            <a:r>
              <a:rPr lang="en-US" dirty="0" err="1" smtClean="0"/>
              <a:t>belakang</a:t>
            </a:r>
            <a:r>
              <a:rPr lang="en-US" dirty="0" smtClean="0"/>
              <a:t> </a:t>
            </a:r>
            <a:r>
              <a:rPr lang="en-US" dirty="0" err="1" smtClean="0"/>
              <a:t>pengetahuan</a:t>
            </a:r>
            <a:r>
              <a:rPr lang="en-US" dirty="0" smtClean="0"/>
              <a:t>, </a:t>
            </a:r>
            <a:r>
              <a:rPr lang="en-US" dirty="0" err="1" smtClean="0"/>
              <a:t>pengalaman</a:t>
            </a:r>
            <a:r>
              <a:rPr lang="en-US" dirty="0" smtClean="0"/>
              <a:t> </a:t>
            </a:r>
            <a:r>
              <a:rPr lang="en-US" dirty="0" err="1" smtClean="0"/>
              <a:t>dan</a:t>
            </a:r>
            <a:r>
              <a:rPr lang="en-US" dirty="0" smtClean="0"/>
              <a:t> </a:t>
            </a:r>
            <a:r>
              <a:rPr lang="en-US" dirty="0" err="1" smtClean="0"/>
              <a:t>minat</a:t>
            </a:r>
            <a:r>
              <a:rPr lang="en-US" dirty="0" smtClean="0"/>
              <a:t> </a:t>
            </a:r>
            <a:r>
              <a:rPr lang="en-US" dirty="0" err="1" smtClean="0"/>
              <a:t>pembaca</a:t>
            </a:r>
            <a:r>
              <a:rPr lang="en-US" dirty="0" smtClean="0"/>
              <a:t> </a:t>
            </a:r>
            <a:r>
              <a:rPr lang="en-US" dirty="0" err="1" smtClean="0"/>
              <a:t>laporan</a:t>
            </a:r>
            <a:r>
              <a:rPr lang="en-US" dirty="0" smtClean="0"/>
              <a:t> </a:t>
            </a:r>
            <a:r>
              <a:rPr lang="en-US" dirty="0" err="1" smtClean="0"/>
              <a:t>tidaklah</a:t>
            </a:r>
            <a:r>
              <a:rPr lang="en-US" dirty="0" smtClean="0"/>
              <a:t> </a:t>
            </a:r>
            <a:r>
              <a:rPr lang="en-US" dirty="0" err="1" smtClean="0"/>
              <a:t>sama</a:t>
            </a:r>
            <a:r>
              <a:rPr lang="en-US" dirty="0" smtClean="0"/>
              <a:t>.</a:t>
            </a:r>
          </a:p>
          <a:p>
            <a:pPr marL="514350" indent="-514350" algn="just" eaLnBrk="1" hangingPunct="1">
              <a:buFont typeface="Calibri" pitchFamily="34" charset="0"/>
              <a:buAutoNum type="arabicPeriod" startAt="3"/>
            </a:pPr>
            <a:r>
              <a:rPr lang="en-US" dirty="0" err="1" smtClean="0"/>
              <a:t>Laporan</a:t>
            </a:r>
            <a:r>
              <a:rPr lang="en-US" dirty="0" smtClean="0"/>
              <a:t> </a:t>
            </a:r>
            <a:r>
              <a:rPr lang="en-US" dirty="0" err="1" smtClean="0"/>
              <a:t>penelitian</a:t>
            </a:r>
            <a:r>
              <a:rPr lang="en-US" dirty="0" smtClean="0"/>
              <a:t> </a:t>
            </a:r>
            <a:r>
              <a:rPr lang="en-US" dirty="0" err="1" smtClean="0"/>
              <a:t>merupakan</a:t>
            </a:r>
            <a:r>
              <a:rPr lang="en-US" dirty="0" smtClean="0"/>
              <a:t> </a:t>
            </a:r>
            <a:r>
              <a:rPr lang="en-US" dirty="0" err="1" smtClean="0"/>
              <a:t>elemen</a:t>
            </a:r>
            <a:r>
              <a:rPr lang="en-US" dirty="0" smtClean="0"/>
              <a:t> yang </a:t>
            </a:r>
            <a:r>
              <a:rPr lang="en-US" dirty="0" err="1" smtClean="0"/>
              <a:t>pokok</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kemajuan</a:t>
            </a:r>
            <a:r>
              <a:rPr lang="en-US" dirty="0" smtClean="0"/>
              <a:t> </a:t>
            </a:r>
            <a:r>
              <a:rPr lang="en-US" dirty="0" err="1" smtClean="0"/>
              <a:t>ilmu</a:t>
            </a:r>
            <a:r>
              <a:rPr lang="en-US" dirty="0" smtClean="0"/>
              <a:t> </a:t>
            </a:r>
            <a:r>
              <a:rPr lang="en-US" dirty="0" err="1" smtClean="0"/>
              <a:t>pengetahuan.Oleh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dalam</a:t>
            </a:r>
            <a:r>
              <a:rPr lang="en-US" dirty="0" smtClean="0"/>
              <a:t> </a:t>
            </a:r>
            <a:r>
              <a:rPr lang="en-US" dirty="0" err="1" smtClean="0"/>
              <a:t>menulis</a:t>
            </a:r>
            <a:r>
              <a:rPr lang="en-US" dirty="0" smtClean="0"/>
              <a:t> </a:t>
            </a:r>
            <a:r>
              <a:rPr lang="en-US" dirty="0" err="1" smtClean="0"/>
              <a:t>laporan</a:t>
            </a:r>
            <a:r>
              <a:rPr lang="en-US" dirty="0" smtClean="0"/>
              <a:t> </a:t>
            </a:r>
            <a:r>
              <a:rPr lang="en-US" dirty="0" err="1" smtClean="0"/>
              <a:t>penelitian</a:t>
            </a:r>
            <a:r>
              <a:rPr lang="en-US" dirty="0" smtClean="0"/>
              <a:t> yang </a:t>
            </a:r>
            <a:r>
              <a:rPr lang="en-US" dirty="0" err="1" smtClean="0"/>
              <a:t>dipentingkan</a:t>
            </a:r>
            <a:r>
              <a:rPr lang="en-US" dirty="0" smtClean="0"/>
              <a:t> </a:t>
            </a:r>
            <a:r>
              <a:rPr lang="en-US" dirty="0" err="1" smtClean="0"/>
              <a:t>adalah</a:t>
            </a:r>
            <a:r>
              <a:rPr lang="en-US" dirty="0" smtClean="0"/>
              <a:t> </a:t>
            </a:r>
            <a:r>
              <a:rPr lang="en-US" dirty="0" err="1" smtClean="0"/>
              <a:t>jelas</a:t>
            </a:r>
            <a:r>
              <a:rPr lang="en-US" dirty="0" smtClean="0"/>
              <a:t> </a:t>
            </a:r>
            <a:r>
              <a:rPr lang="en-US" dirty="0" err="1" smtClean="0"/>
              <a:t>dan</a:t>
            </a:r>
            <a:r>
              <a:rPr lang="en-US" dirty="0" smtClean="0"/>
              <a:t> </a:t>
            </a:r>
            <a:r>
              <a:rPr lang="en-US" dirty="0" err="1" smtClean="0"/>
              <a:t>meyakinkan</a:t>
            </a:r>
            <a:r>
              <a:rPr lang="en-US" dirty="0" smtClean="0"/>
              <a:t>.</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smtClean="0"/>
              <a:t>Kapan menulis laporan?</a:t>
            </a:r>
          </a:p>
        </p:txBody>
      </p:sp>
      <p:sp>
        <p:nvSpPr>
          <p:cNvPr id="193539" name="Content Placeholder 2"/>
          <p:cNvSpPr>
            <a:spLocks noGrp="1"/>
          </p:cNvSpPr>
          <p:nvPr>
            <p:ph idx="1"/>
          </p:nvPr>
        </p:nvSpPr>
        <p:spPr/>
        <p:txBody>
          <a:bodyPr>
            <a:normAutofit/>
          </a:bodyPr>
          <a:lstStyle/>
          <a:p>
            <a:pPr algn="just" eaLnBrk="1" hangingPunct="1"/>
            <a:r>
              <a:rPr lang="en-US" dirty="0" err="1" smtClean="0"/>
              <a:t>Menulis</a:t>
            </a:r>
            <a:r>
              <a:rPr lang="en-US" dirty="0" smtClean="0"/>
              <a:t> </a:t>
            </a:r>
            <a:r>
              <a:rPr lang="en-US" dirty="0" err="1" smtClean="0"/>
              <a:t>hasil</a:t>
            </a:r>
            <a:r>
              <a:rPr lang="en-US" dirty="0" smtClean="0"/>
              <a:t> </a:t>
            </a:r>
            <a:r>
              <a:rPr lang="en-US" dirty="0" err="1" smtClean="0"/>
              <a:t>penelitian</a:t>
            </a:r>
            <a:r>
              <a:rPr lang="en-US" dirty="0" smtClean="0"/>
              <a:t> </a:t>
            </a:r>
            <a:r>
              <a:rPr lang="en-US" dirty="0" err="1" smtClean="0"/>
              <a:t>akan</a:t>
            </a:r>
            <a:r>
              <a:rPr lang="en-US" dirty="0" smtClean="0"/>
              <a:t> </a:t>
            </a:r>
            <a:r>
              <a:rPr lang="en-US" dirty="0" err="1" smtClean="0"/>
              <a:t>jauh</a:t>
            </a:r>
            <a:r>
              <a:rPr lang="en-US" dirty="0" smtClean="0"/>
              <a:t> </a:t>
            </a:r>
            <a:r>
              <a:rPr lang="en-US" dirty="0" err="1" smtClean="0"/>
              <a:t>lebih</a:t>
            </a:r>
            <a:r>
              <a:rPr lang="en-US" dirty="0" smtClean="0"/>
              <a:t> </a:t>
            </a:r>
            <a:r>
              <a:rPr lang="en-US" dirty="0" err="1" smtClean="0"/>
              <a:t>efisien</a:t>
            </a:r>
            <a:r>
              <a:rPr lang="en-US" dirty="0" smtClean="0"/>
              <a:t> </a:t>
            </a:r>
            <a:r>
              <a:rPr lang="en-US" dirty="0" err="1" smtClean="0"/>
              <a:t>apabila</a:t>
            </a:r>
            <a:r>
              <a:rPr lang="en-US" dirty="0" smtClean="0"/>
              <a:t> </a:t>
            </a:r>
            <a:r>
              <a:rPr lang="en-US" dirty="0" err="1" smtClean="0"/>
              <a:t>pekerjaan</a:t>
            </a:r>
            <a:r>
              <a:rPr lang="en-US" dirty="0" smtClean="0"/>
              <a:t> </a:t>
            </a:r>
            <a:r>
              <a:rPr lang="en-US" dirty="0" err="1" smtClean="0"/>
              <a:t>menulis</a:t>
            </a:r>
            <a:r>
              <a:rPr lang="en-US" dirty="0" smtClean="0"/>
              <a:t> </a:t>
            </a:r>
            <a:r>
              <a:rPr lang="en-US" dirty="0" err="1" smtClean="0"/>
              <a:t>itu</a:t>
            </a:r>
            <a:r>
              <a:rPr lang="en-US" dirty="0" smtClean="0"/>
              <a:t> </a:t>
            </a:r>
            <a:r>
              <a:rPr lang="en-US" dirty="0" err="1" smtClean="0"/>
              <a:t>dimulai</a:t>
            </a:r>
            <a:r>
              <a:rPr lang="en-US" dirty="0" smtClean="0"/>
              <a:t> </a:t>
            </a:r>
            <a:r>
              <a:rPr lang="en-US" dirty="0" err="1" smtClean="0"/>
              <a:t>dengan</a:t>
            </a:r>
            <a:r>
              <a:rPr lang="en-US" dirty="0" smtClean="0"/>
              <a:t> </a:t>
            </a:r>
            <a:r>
              <a:rPr lang="en-US" dirty="0" err="1" smtClean="0"/>
              <a:t>mempersiapkan</a:t>
            </a:r>
            <a:r>
              <a:rPr lang="en-US" dirty="0" smtClean="0"/>
              <a:t> </a:t>
            </a:r>
            <a:r>
              <a:rPr lang="en-US" dirty="0" err="1" smtClean="0"/>
              <a:t>segala</a:t>
            </a:r>
            <a:r>
              <a:rPr lang="en-US" dirty="0" smtClean="0"/>
              <a:t> </a:t>
            </a:r>
            <a:r>
              <a:rPr lang="en-US" dirty="0" err="1" smtClean="0"/>
              <a:t>sesuatunya</a:t>
            </a:r>
            <a:r>
              <a:rPr lang="en-US" dirty="0" smtClean="0"/>
              <a:t> </a:t>
            </a:r>
            <a:r>
              <a:rPr lang="en-US" dirty="0" err="1" smtClean="0"/>
              <a:t>sejak</a:t>
            </a:r>
            <a:r>
              <a:rPr lang="en-US" dirty="0" smtClean="0"/>
              <a:t> </a:t>
            </a:r>
            <a:r>
              <a:rPr lang="en-US" dirty="0" err="1" smtClean="0"/>
              <a:t>penelitian</a:t>
            </a:r>
            <a:r>
              <a:rPr lang="en-US" dirty="0" smtClean="0"/>
              <a:t> </a:t>
            </a:r>
            <a:r>
              <a:rPr lang="en-US" dirty="0" err="1" smtClean="0"/>
              <a:t>dimulai</a:t>
            </a:r>
            <a:r>
              <a:rPr lang="en-US" dirty="0" smtClean="0"/>
              <a:t>.</a:t>
            </a:r>
          </a:p>
          <a:p>
            <a:pPr algn="just" eaLnBrk="1" hangingPunct="1"/>
            <a:r>
              <a:rPr lang="en-US" dirty="0" err="1" smtClean="0"/>
              <a:t>Untuk</a:t>
            </a:r>
            <a:r>
              <a:rPr lang="en-US" dirty="0" smtClean="0"/>
              <a:t> </a:t>
            </a:r>
            <a:r>
              <a:rPr lang="en-US" dirty="0" err="1" smtClean="0"/>
              <a:t>dapat</a:t>
            </a:r>
            <a:r>
              <a:rPr lang="en-US" dirty="0" smtClean="0"/>
              <a:t> </a:t>
            </a:r>
            <a:r>
              <a:rPr lang="en-US" dirty="0" err="1" smtClean="0"/>
              <a:t>memulai</a:t>
            </a:r>
            <a:r>
              <a:rPr lang="en-US" dirty="0" smtClean="0"/>
              <a:t> </a:t>
            </a:r>
            <a:r>
              <a:rPr lang="en-US" dirty="0" err="1" smtClean="0"/>
              <a:t>proses</a:t>
            </a:r>
            <a:r>
              <a:rPr lang="en-US" dirty="0" smtClean="0"/>
              <a:t> </a:t>
            </a:r>
            <a:r>
              <a:rPr lang="en-US" dirty="0" err="1" smtClean="0"/>
              <a:t>penulis</a:t>
            </a:r>
            <a:r>
              <a:rPr lang="en-US" dirty="0" smtClean="0"/>
              <a:t> </a:t>
            </a:r>
            <a:r>
              <a:rPr lang="en-US" dirty="0" err="1" smtClean="0"/>
              <a:t>dari</a:t>
            </a:r>
            <a:r>
              <a:rPr lang="en-US" dirty="0" smtClean="0"/>
              <a:t> </a:t>
            </a:r>
            <a:r>
              <a:rPr lang="en-US" dirty="0" err="1" smtClean="0"/>
              <a:t>awal</a:t>
            </a:r>
            <a:r>
              <a:rPr lang="en-US" dirty="0" smtClean="0"/>
              <a:t> </a:t>
            </a:r>
            <a:r>
              <a:rPr lang="en-US" dirty="0" err="1" smtClean="0"/>
              <a:t>penelitian</a:t>
            </a:r>
            <a:r>
              <a:rPr lang="en-US" dirty="0" smtClean="0"/>
              <a:t>, </a:t>
            </a:r>
            <a:r>
              <a:rPr lang="en-US" dirty="0" err="1" smtClean="0"/>
              <a:t>maka</a:t>
            </a:r>
            <a:r>
              <a:rPr lang="en-US" dirty="0" smtClean="0"/>
              <a:t> </a:t>
            </a:r>
            <a:r>
              <a:rPr lang="en-US" dirty="0" err="1" smtClean="0"/>
              <a:t>terlebih</a:t>
            </a:r>
            <a:r>
              <a:rPr lang="en-US" dirty="0" smtClean="0"/>
              <a:t> </a:t>
            </a:r>
            <a:r>
              <a:rPr lang="en-US" dirty="0" err="1" smtClean="0"/>
              <a:t>dahulu</a:t>
            </a:r>
            <a:r>
              <a:rPr lang="en-US" dirty="0" smtClean="0"/>
              <a:t> </a:t>
            </a:r>
            <a:r>
              <a:rPr lang="en-US" dirty="0" err="1" smtClean="0"/>
              <a:t>peneliti</a:t>
            </a:r>
            <a:r>
              <a:rPr lang="en-US" dirty="0" smtClean="0"/>
              <a:t> </a:t>
            </a:r>
            <a:r>
              <a:rPr lang="en-US" dirty="0" err="1" smtClean="0"/>
              <a:t>merancang</a:t>
            </a:r>
            <a:r>
              <a:rPr lang="en-US" dirty="0" smtClean="0"/>
              <a:t> </a:t>
            </a:r>
            <a:r>
              <a:rPr lang="en-US" dirty="0" err="1" smtClean="0"/>
              <a:t>sebuah</a:t>
            </a:r>
            <a:r>
              <a:rPr lang="en-US" dirty="0" smtClean="0"/>
              <a:t> </a:t>
            </a:r>
            <a:r>
              <a:rPr lang="en-US" dirty="0" err="1" smtClean="0"/>
              <a:t>garis</a:t>
            </a:r>
            <a:r>
              <a:rPr lang="en-US" dirty="0" smtClean="0"/>
              <a:t> </a:t>
            </a:r>
            <a:r>
              <a:rPr lang="en-US" dirty="0" err="1" smtClean="0"/>
              <a:t>besar</a:t>
            </a:r>
            <a:r>
              <a:rPr lang="en-US" dirty="0" smtClean="0"/>
              <a:t> </a:t>
            </a:r>
            <a:r>
              <a:rPr lang="en-US" dirty="0" err="1" smtClean="0"/>
              <a:t>laporan</a:t>
            </a:r>
            <a:r>
              <a:rPr lang="en-US" dirty="0" smtClean="0"/>
              <a:t>, </a:t>
            </a:r>
            <a:r>
              <a:rPr lang="en-US" dirty="0" err="1" smtClean="0"/>
              <a:t>bersamaan</a:t>
            </a:r>
            <a:r>
              <a:rPr lang="en-US" dirty="0" smtClean="0"/>
              <a:t> </a:t>
            </a:r>
            <a:r>
              <a:rPr lang="en-US" dirty="0" err="1" smtClean="0"/>
              <a:t>waktunya</a:t>
            </a:r>
            <a:r>
              <a:rPr lang="en-US" dirty="0" smtClean="0"/>
              <a:t> </a:t>
            </a:r>
            <a:r>
              <a:rPr lang="en-US" dirty="0" err="1" smtClean="0"/>
              <a:t>dengan</a:t>
            </a:r>
            <a:r>
              <a:rPr lang="en-US" dirty="0" smtClean="0"/>
              <a:t> </a:t>
            </a:r>
            <a:r>
              <a:rPr lang="en-US" dirty="0" err="1" smtClean="0"/>
              <a:t>pada</a:t>
            </a:r>
            <a:r>
              <a:rPr lang="en-US" dirty="0" smtClean="0"/>
              <a:t> </a:t>
            </a:r>
            <a:r>
              <a:rPr lang="en-US" dirty="0" err="1" smtClean="0"/>
              <a:t>waktu</a:t>
            </a:r>
            <a:r>
              <a:rPr lang="en-US" dirty="0" smtClean="0"/>
              <a:t> </a:t>
            </a:r>
            <a:r>
              <a:rPr lang="en-US" dirty="0" err="1" smtClean="0"/>
              <a:t>ia</a:t>
            </a:r>
            <a:r>
              <a:rPr lang="en-US" dirty="0" smtClean="0"/>
              <a:t> </a:t>
            </a:r>
            <a:r>
              <a:rPr lang="en-US" dirty="0" err="1" smtClean="0"/>
              <a:t>mengajukan</a:t>
            </a:r>
            <a:r>
              <a:rPr lang="en-US" dirty="0" smtClean="0"/>
              <a:t> </a:t>
            </a:r>
            <a:r>
              <a:rPr lang="en-US" dirty="0" err="1" smtClean="0"/>
              <a:t>usulan</a:t>
            </a:r>
            <a:r>
              <a:rPr lang="en-US" dirty="0" smtClean="0"/>
              <a:t> </a:t>
            </a:r>
            <a:r>
              <a:rPr lang="en-US" dirty="0" err="1" smtClean="0"/>
              <a:t>penelitian</a:t>
            </a:r>
            <a:r>
              <a:rPr lang="en-US" dirty="0" smtClean="0"/>
              <a:t>.</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pPr eaLnBrk="1" hangingPunct="1"/>
            <a:r>
              <a:rPr lang="en-US" smtClean="0"/>
              <a:t>Format Laporan</a:t>
            </a:r>
          </a:p>
        </p:txBody>
      </p:sp>
      <p:sp>
        <p:nvSpPr>
          <p:cNvPr id="3" name="Content Placeholder 2"/>
          <p:cNvSpPr>
            <a:spLocks noGrp="1"/>
          </p:cNvSpPr>
          <p:nvPr>
            <p:ph idx="1"/>
          </p:nvPr>
        </p:nvSpPr>
        <p:spPr/>
        <p:txBody>
          <a:bodyPr rtlCol="0">
            <a:normAutofit/>
          </a:bodyPr>
          <a:lstStyle/>
          <a:p>
            <a:pPr marL="274320" indent="-274320" algn="just" eaLnBrk="1" fontAlgn="auto" hangingPunct="1">
              <a:spcAft>
                <a:spcPts val="0"/>
              </a:spcAft>
              <a:buClr>
                <a:schemeClr val="accent3"/>
              </a:buClr>
              <a:buFont typeface="Wingdings 2"/>
              <a:buChar char=""/>
              <a:defRPr/>
            </a:pPr>
            <a:r>
              <a:rPr lang="en-US" dirty="0" err="1" smtClean="0"/>
              <a:t>Banyak</a:t>
            </a:r>
            <a:r>
              <a:rPr lang="en-US" dirty="0" smtClean="0"/>
              <a:t> </a:t>
            </a:r>
            <a:r>
              <a:rPr lang="en-US" dirty="0" err="1" smtClean="0"/>
              <a:t>sekali</a:t>
            </a:r>
            <a:r>
              <a:rPr lang="en-US" dirty="0" smtClean="0"/>
              <a:t> format </a:t>
            </a:r>
            <a:r>
              <a:rPr lang="en-US" dirty="0" err="1" smtClean="0"/>
              <a:t>laporan</a:t>
            </a:r>
            <a:r>
              <a:rPr lang="en-US" dirty="0" smtClean="0"/>
              <a:t> yang </a:t>
            </a:r>
            <a:r>
              <a:rPr lang="en-US" dirty="0" err="1" smtClean="0"/>
              <a:t>dapat</a:t>
            </a:r>
            <a:r>
              <a:rPr lang="en-US" dirty="0" smtClean="0"/>
              <a:t> </a:t>
            </a:r>
            <a:r>
              <a:rPr lang="en-US" dirty="0" err="1" smtClean="0"/>
              <a:t>digunakan</a:t>
            </a:r>
            <a:r>
              <a:rPr lang="en-US" dirty="0" smtClean="0"/>
              <a:t>, yang </a:t>
            </a:r>
            <a:r>
              <a:rPr lang="en-US" dirty="0" err="1" smtClean="0"/>
              <a:t>sebenarnya</a:t>
            </a:r>
            <a:r>
              <a:rPr lang="en-US" dirty="0" smtClean="0"/>
              <a:t> yang </a:t>
            </a:r>
            <a:r>
              <a:rPr lang="en-US" dirty="0" err="1" smtClean="0"/>
              <a:t>dicakupnya</a:t>
            </a:r>
            <a:r>
              <a:rPr lang="en-US" dirty="0" smtClean="0"/>
              <a:t> </a:t>
            </a:r>
            <a:r>
              <a:rPr lang="en-US" dirty="0" err="1" smtClean="0"/>
              <a:t>sama</a:t>
            </a:r>
            <a:r>
              <a:rPr lang="en-US" dirty="0" smtClean="0"/>
              <a:t>.</a:t>
            </a:r>
          </a:p>
          <a:p>
            <a:pPr marL="274320" indent="-274320" algn="just" eaLnBrk="1" fontAlgn="auto" hangingPunct="1">
              <a:spcAft>
                <a:spcPts val="0"/>
              </a:spcAft>
              <a:buClr>
                <a:schemeClr val="accent3"/>
              </a:buClr>
              <a:buFont typeface="Wingdings 2"/>
              <a:buChar char=""/>
              <a:defRPr/>
            </a:pPr>
            <a:r>
              <a:rPr lang="en-US" dirty="0" smtClean="0"/>
              <a:t>Yang </a:t>
            </a:r>
            <a:r>
              <a:rPr lang="en-US" dirty="0" err="1" smtClean="0"/>
              <a:t>menyebabkan</a:t>
            </a:r>
            <a:r>
              <a:rPr lang="en-US" dirty="0" smtClean="0"/>
              <a:t> </a:t>
            </a:r>
            <a:r>
              <a:rPr lang="en-US" dirty="0" err="1" smtClean="0"/>
              <a:t>adanya</a:t>
            </a:r>
            <a:r>
              <a:rPr lang="en-US" dirty="0" smtClean="0"/>
              <a:t> </a:t>
            </a:r>
            <a:r>
              <a:rPr lang="en-US" dirty="0" err="1" smtClean="0"/>
              <a:t>perbedaan</a:t>
            </a:r>
            <a:r>
              <a:rPr lang="en-US" dirty="0" smtClean="0"/>
              <a:t> </a:t>
            </a:r>
            <a:r>
              <a:rPr lang="en-US" dirty="0" err="1" smtClean="0"/>
              <a:t>adalah</a:t>
            </a:r>
            <a:r>
              <a:rPr lang="en-US" dirty="0" smtClean="0"/>
              <a:t>:</a:t>
            </a:r>
          </a:p>
          <a:p>
            <a:pPr marL="514350" indent="-149225" algn="just" eaLnBrk="1" fontAlgn="auto" hangingPunct="1">
              <a:spcAft>
                <a:spcPts val="0"/>
              </a:spcAft>
              <a:buClr>
                <a:schemeClr val="accent3"/>
              </a:buClr>
              <a:buFont typeface="+mj-lt"/>
              <a:buAutoNum type="arabicPeriod"/>
              <a:defRPr/>
            </a:pPr>
            <a:r>
              <a:rPr lang="en-US" dirty="0" smtClean="0"/>
              <a:t>	</a:t>
            </a:r>
            <a:r>
              <a:rPr lang="en-US" dirty="0" err="1" smtClean="0"/>
              <a:t>Urutan</a:t>
            </a:r>
            <a:r>
              <a:rPr lang="en-US" dirty="0" smtClean="0"/>
              <a:t> </a:t>
            </a:r>
            <a:r>
              <a:rPr lang="en-US" dirty="0" err="1" smtClean="0"/>
              <a:t>penyajian</a:t>
            </a:r>
            <a:endParaRPr lang="en-US" dirty="0" smtClean="0"/>
          </a:p>
          <a:p>
            <a:pPr marL="514350" indent="-149225" algn="just" eaLnBrk="1" fontAlgn="auto" hangingPunct="1">
              <a:spcAft>
                <a:spcPts val="0"/>
              </a:spcAft>
              <a:buClr>
                <a:schemeClr val="accent3"/>
              </a:buClr>
              <a:buFont typeface="+mj-lt"/>
              <a:buAutoNum type="arabicPeriod"/>
              <a:defRPr/>
            </a:pPr>
            <a:r>
              <a:rPr lang="en-US" dirty="0" err="1" smtClean="0"/>
              <a:t>Penekanan</a:t>
            </a:r>
            <a:r>
              <a:rPr lang="en-US" dirty="0" smtClean="0"/>
              <a:t> </a:t>
            </a:r>
            <a:r>
              <a:rPr lang="en-US" dirty="0" err="1" smtClean="0"/>
              <a:t>materi</a:t>
            </a:r>
            <a:r>
              <a:rPr lang="en-US" dirty="0" smtClean="0"/>
              <a:t> yang </a:t>
            </a:r>
            <a:r>
              <a:rPr lang="en-US" dirty="0" err="1" smtClean="0"/>
              <a:t>dilaporkan</a:t>
            </a:r>
            <a:endParaRPr lang="en-US" dirty="0" smtClean="0"/>
          </a:p>
          <a:p>
            <a:pPr marL="514350" indent="-149225" algn="just" eaLnBrk="1" fontAlgn="auto" hangingPunct="1">
              <a:spcAft>
                <a:spcPts val="0"/>
              </a:spcAft>
              <a:buClr>
                <a:schemeClr val="accent3"/>
              </a:buClr>
              <a:buFont typeface="+mj-lt"/>
              <a:buAutoNum type="arabicPeriod"/>
              <a:defRPr/>
            </a:pPr>
            <a:r>
              <a:rPr lang="en-US" dirty="0" err="1" smtClean="0"/>
              <a:t>Pandangan</a:t>
            </a:r>
            <a:r>
              <a:rPr lang="en-US" dirty="0" smtClean="0"/>
              <a:t> </a:t>
            </a:r>
            <a:r>
              <a:rPr lang="en-US" dirty="0" err="1" smtClean="0"/>
              <a:t>perlu</a:t>
            </a:r>
            <a:r>
              <a:rPr lang="en-US" dirty="0" smtClean="0"/>
              <a:t> </a:t>
            </a:r>
            <a:r>
              <a:rPr lang="en-US" dirty="0" err="1" smtClean="0"/>
              <a:t>tidaknya</a:t>
            </a:r>
            <a:r>
              <a:rPr lang="en-US" dirty="0" smtClean="0"/>
              <a:t> </a:t>
            </a:r>
            <a:r>
              <a:rPr lang="en-US" dirty="0" err="1" smtClean="0"/>
              <a:t>suatu</a:t>
            </a:r>
            <a:r>
              <a:rPr lang="en-US" dirty="0" smtClean="0"/>
              <a:t> </a:t>
            </a:r>
            <a:r>
              <a:rPr lang="en-US" dirty="0" err="1" smtClean="0"/>
              <a:t>bagian</a:t>
            </a:r>
            <a:r>
              <a:rPr lang="en-US" dirty="0" smtClean="0"/>
              <a:t> </a:t>
            </a:r>
            <a:r>
              <a:rPr lang="en-US" dirty="0" err="1" smtClean="0"/>
              <a:t>disampaikan</a:t>
            </a:r>
            <a:r>
              <a:rPr lang="en-US" dirty="0" smtClean="0"/>
              <a:t> </a:t>
            </a:r>
            <a:r>
              <a:rPr lang="en-US" dirty="0" err="1" smtClean="0"/>
              <a:t>kepada</a:t>
            </a:r>
            <a:r>
              <a:rPr lang="en-US" dirty="0" smtClean="0"/>
              <a:t> </a:t>
            </a:r>
            <a:r>
              <a:rPr lang="en-US" dirty="0" err="1" smtClean="0"/>
              <a:t>pembaca</a:t>
            </a:r>
            <a:r>
              <a:rPr lang="en-US" dirty="0" smtClean="0"/>
              <a:t>.</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pPr eaLnBrk="1" hangingPunct="1"/>
            <a:endParaRPr lang="id-ID" smtClean="0"/>
          </a:p>
        </p:txBody>
      </p:sp>
      <p:sp>
        <p:nvSpPr>
          <p:cNvPr id="3" name="Content Placeholder 2"/>
          <p:cNvSpPr>
            <a:spLocks noGrp="1"/>
          </p:cNvSpPr>
          <p:nvPr>
            <p:ph idx="1"/>
          </p:nvPr>
        </p:nvSpPr>
        <p:spPr/>
        <p:txBody>
          <a:bodyPr rtlCol="0">
            <a:normAutofit/>
          </a:bodyPr>
          <a:lstStyle/>
          <a:p>
            <a:pPr marL="274320" indent="-274320" algn="just" eaLnBrk="1" fontAlgn="auto" hangingPunct="1">
              <a:spcAft>
                <a:spcPts val="0"/>
              </a:spcAft>
              <a:buClr>
                <a:schemeClr val="accent3"/>
              </a:buClr>
              <a:buFont typeface="Wingdings 2"/>
              <a:buChar char=""/>
              <a:defRPr/>
            </a:pPr>
            <a:r>
              <a:rPr lang="en-US" dirty="0" err="1" smtClean="0"/>
              <a:t>Sehubungan</a:t>
            </a:r>
            <a:r>
              <a:rPr lang="en-US" dirty="0" smtClean="0"/>
              <a:t> </a:t>
            </a:r>
            <a:r>
              <a:rPr lang="en-US" dirty="0" err="1" smtClean="0"/>
              <a:t>dengan</a:t>
            </a:r>
            <a:r>
              <a:rPr lang="en-US" dirty="0" smtClean="0"/>
              <a:t> format yang </a:t>
            </a:r>
            <a:r>
              <a:rPr lang="en-US" dirty="0" err="1" smtClean="0"/>
              <a:t>berbeda</a:t>
            </a:r>
            <a:r>
              <a:rPr lang="en-US" dirty="0" smtClean="0"/>
              <a:t>, </a:t>
            </a:r>
            <a:r>
              <a:rPr lang="en-US" dirty="0" err="1" smtClean="0"/>
              <a:t>maka</a:t>
            </a:r>
            <a:r>
              <a:rPr lang="en-US" dirty="0" smtClean="0"/>
              <a:t> </a:t>
            </a:r>
            <a:r>
              <a:rPr lang="en-US" dirty="0" err="1" smtClean="0"/>
              <a:t>perbedaan</a:t>
            </a:r>
            <a:r>
              <a:rPr lang="en-US" dirty="0" smtClean="0"/>
              <a:t> format </a:t>
            </a:r>
            <a:r>
              <a:rPr lang="en-US" dirty="0" err="1" smtClean="0"/>
              <a:t>bukanlah</a:t>
            </a:r>
            <a:r>
              <a:rPr lang="en-US" dirty="0" smtClean="0"/>
              <a:t> </a:t>
            </a:r>
            <a:r>
              <a:rPr lang="en-US" dirty="0" err="1" smtClean="0"/>
              <a:t>hal</a:t>
            </a:r>
            <a:r>
              <a:rPr lang="en-US" dirty="0" smtClean="0"/>
              <a:t> </a:t>
            </a:r>
            <a:r>
              <a:rPr lang="en-US" dirty="0" err="1" smtClean="0"/>
              <a:t>penting</a:t>
            </a:r>
            <a:r>
              <a:rPr lang="en-US" dirty="0" smtClean="0"/>
              <a:t> </a:t>
            </a:r>
            <a:r>
              <a:rPr lang="en-US" dirty="0" err="1" smtClean="0"/>
              <a:t>untuk</a:t>
            </a:r>
            <a:r>
              <a:rPr lang="en-US" dirty="0" smtClean="0"/>
              <a:t> </a:t>
            </a:r>
            <a:r>
              <a:rPr lang="en-US" dirty="0" err="1" smtClean="0"/>
              <a:t>dimasalahkan</a:t>
            </a:r>
            <a:r>
              <a:rPr lang="en-US" dirty="0" smtClean="0"/>
              <a:t>, yang </a:t>
            </a:r>
            <a:r>
              <a:rPr lang="en-US" dirty="0" err="1" smtClean="0"/>
              <a:t>penting</a:t>
            </a:r>
            <a:r>
              <a:rPr lang="en-US" dirty="0" smtClean="0"/>
              <a:t> </a:t>
            </a:r>
            <a:r>
              <a:rPr lang="en-US" dirty="0" err="1" smtClean="0"/>
              <a:t>diperhatikan</a:t>
            </a:r>
            <a:r>
              <a:rPr lang="en-US" dirty="0" smtClean="0"/>
              <a:t> </a:t>
            </a:r>
            <a:r>
              <a:rPr lang="en-US" dirty="0" err="1" smtClean="0"/>
              <a:t>adalah</a:t>
            </a:r>
            <a:r>
              <a:rPr lang="en-US" dirty="0" smtClean="0"/>
              <a:t>:</a:t>
            </a:r>
          </a:p>
          <a:p>
            <a:pPr marL="708025" indent="-274320" algn="just" eaLnBrk="1" fontAlgn="auto" hangingPunct="1">
              <a:spcAft>
                <a:spcPts val="0"/>
              </a:spcAft>
              <a:buClr>
                <a:schemeClr val="accent3"/>
              </a:buClr>
              <a:buFont typeface="+mj-lt"/>
              <a:buAutoNum type="arabicPeriod"/>
              <a:defRPr/>
            </a:pPr>
            <a:r>
              <a:rPr lang="en-US" dirty="0" smtClean="0"/>
              <a:t>	</a:t>
            </a:r>
            <a:r>
              <a:rPr lang="en-US" dirty="0" err="1" smtClean="0"/>
              <a:t>Bahwa</a:t>
            </a:r>
            <a:r>
              <a:rPr lang="en-US" dirty="0" smtClean="0"/>
              <a:t> </a:t>
            </a:r>
            <a:r>
              <a:rPr lang="en-US" dirty="0" err="1" smtClean="0"/>
              <a:t>pembaca</a:t>
            </a:r>
            <a:r>
              <a:rPr lang="en-US" dirty="0" smtClean="0"/>
              <a:t> </a:t>
            </a:r>
            <a:r>
              <a:rPr lang="en-US" dirty="0" err="1" smtClean="0"/>
              <a:t>dapat</a:t>
            </a:r>
            <a:r>
              <a:rPr lang="en-US" dirty="0" smtClean="0"/>
              <a:t> </a:t>
            </a:r>
            <a:r>
              <a:rPr lang="en-US" dirty="0" err="1" smtClean="0"/>
              <a:t>memahami</a:t>
            </a:r>
            <a:r>
              <a:rPr lang="en-US" dirty="0" smtClean="0"/>
              <a:t> </a:t>
            </a:r>
            <a:r>
              <a:rPr lang="en-US" dirty="0" err="1" smtClean="0"/>
              <a:t>dengan</a:t>
            </a:r>
            <a:r>
              <a:rPr lang="en-US" dirty="0" smtClean="0"/>
              <a:t> </a:t>
            </a:r>
            <a:r>
              <a:rPr lang="en-US" dirty="0" err="1" smtClean="0"/>
              <a:t>jelas</a:t>
            </a:r>
            <a:r>
              <a:rPr lang="en-US" dirty="0" smtClean="0"/>
              <a:t> </a:t>
            </a:r>
            <a:r>
              <a:rPr lang="en-US" dirty="0" err="1" smtClean="0"/>
              <a:t>apa</a:t>
            </a:r>
            <a:r>
              <a:rPr lang="en-US" dirty="0" smtClean="0"/>
              <a:t> yang </a:t>
            </a:r>
            <a:r>
              <a:rPr lang="en-US" dirty="0" err="1" smtClean="0"/>
              <a:t>telah</a:t>
            </a:r>
            <a:r>
              <a:rPr lang="en-US" dirty="0" smtClean="0"/>
              <a:t> </a:t>
            </a:r>
            <a:r>
              <a:rPr lang="en-US" dirty="0" err="1" smtClean="0"/>
              <a:t>dilakukan</a:t>
            </a:r>
            <a:r>
              <a:rPr lang="en-US" dirty="0" smtClean="0"/>
              <a:t> </a:t>
            </a:r>
            <a:r>
              <a:rPr lang="en-US" dirty="0" err="1" smtClean="0"/>
              <a:t>oleh</a:t>
            </a:r>
            <a:r>
              <a:rPr lang="en-US" dirty="0" smtClean="0"/>
              <a:t> </a:t>
            </a:r>
            <a:r>
              <a:rPr lang="en-US" dirty="0" err="1" smtClean="0"/>
              <a:t>peneliti</a:t>
            </a:r>
            <a:r>
              <a:rPr lang="en-US" dirty="0" smtClean="0"/>
              <a:t>, </a:t>
            </a:r>
            <a:r>
              <a:rPr lang="en-US" dirty="0" err="1" smtClean="0"/>
              <a:t>apa</a:t>
            </a:r>
            <a:r>
              <a:rPr lang="en-US" dirty="0" smtClean="0"/>
              <a:t> </a:t>
            </a:r>
            <a:r>
              <a:rPr lang="en-US" dirty="0" err="1" smtClean="0"/>
              <a:t>tujuannya</a:t>
            </a:r>
            <a:r>
              <a:rPr lang="en-US" dirty="0" smtClean="0"/>
              <a:t>, </a:t>
            </a:r>
            <a:r>
              <a:rPr lang="en-US" dirty="0" err="1" smtClean="0"/>
              <a:t>dan</a:t>
            </a:r>
            <a:r>
              <a:rPr lang="en-US" dirty="0" smtClean="0"/>
              <a:t> </a:t>
            </a:r>
            <a:r>
              <a:rPr lang="en-US" dirty="0" err="1" smtClean="0"/>
              <a:t>bagaimana</a:t>
            </a:r>
            <a:r>
              <a:rPr lang="en-US" dirty="0" smtClean="0"/>
              <a:t> </a:t>
            </a:r>
            <a:r>
              <a:rPr lang="en-US" dirty="0" err="1" smtClean="0"/>
              <a:t>hasilnya</a:t>
            </a:r>
            <a:r>
              <a:rPr lang="en-US" dirty="0" smtClean="0"/>
              <a:t>.</a:t>
            </a:r>
          </a:p>
          <a:p>
            <a:pPr marL="514350" indent="-149225" algn="just" eaLnBrk="1" fontAlgn="auto" hangingPunct="1">
              <a:spcAft>
                <a:spcPts val="0"/>
              </a:spcAft>
              <a:buClr>
                <a:schemeClr val="accent3"/>
              </a:buClr>
              <a:buFont typeface="+mj-lt"/>
              <a:buAutoNum type="arabicPeriod"/>
              <a:defRPr/>
            </a:pPr>
            <a:r>
              <a:rPr lang="en-US" dirty="0" err="1" smtClean="0"/>
              <a:t>Bahwa</a:t>
            </a:r>
            <a:r>
              <a:rPr lang="en-US" dirty="0" smtClean="0"/>
              <a:t> </a:t>
            </a:r>
            <a:r>
              <a:rPr lang="en-US" dirty="0" err="1" smtClean="0"/>
              <a:t>langkah</a:t>
            </a:r>
            <a:r>
              <a:rPr lang="en-US" dirty="0" smtClean="0"/>
              <a:t> </a:t>
            </a:r>
            <a:r>
              <a:rPr lang="en-US" dirty="0" err="1" smtClean="0"/>
              <a:t>dan</a:t>
            </a:r>
            <a:r>
              <a:rPr lang="en-US" dirty="0" smtClean="0"/>
              <a:t> </a:t>
            </a:r>
            <a:r>
              <a:rPr lang="en-US" dirty="0" err="1" smtClean="0"/>
              <a:t>medannya</a:t>
            </a:r>
            <a:r>
              <a:rPr lang="en-US" dirty="0" smtClean="0"/>
              <a:t> </a:t>
            </a:r>
            <a:r>
              <a:rPr lang="en-US" dirty="0" err="1" smtClean="0"/>
              <a:t>jelas</a:t>
            </a:r>
            <a:r>
              <a:rPr lang="en-US" dirty="0" smtClean="0"/>
              <a:t> </a:t>
            </a:r>
            <a:r>
              <a:rPr lang="en-US" dirty="0" err="1" smtClean="0"/>
              <a:t>sehingga</a:t>
            </a:r>
            <a:r>
              <a:rPr lang="en-US" dirty="0" smtClean="0"/>
              <a:t> </a:t>
            </a:r>
            <a:r>
              <a:rPr lang="en-US" dirty="0" err="1" smtClean="0"/>
              <a:t>pembaca</a:t>
            </a:r>
            <a:r>
              <a:rPr lang="en-US" dirty="0" smtClean="0"/>
              <a:t> </a:t>
            </a:r>
            <a:r>
              <a:rPr lang="en-US" dirty="0" err="1" smtClean="0"/>
              <a:t>dapat</a:t>
            </a:r>
            <a:r>
              <a:rPr lang="en-US" dirty="0" smtClean="0"/>
              <a:t> </a:t>
            </a:r>
            <a:r>
              <a:rPr lang="en-US" dirty="0" err="1" smtClean="0"/>
              <a:t>mengulangi</a:t>
            </a:r>
            <a:r>
              <a:rPr lang="en-US" dirty="0" smtClean="0"/>
              <a:t> </a:t>
            </a:r>
            <a:r>
              <a:rPr lang="en-US" dirty="0" err="1" smtClean="0"/>
              <a:t>proses</a:t>
            </a:r>
            <a:r>
              <a:rPr lang="en-US" dirty="0" smtClean="0"/>
              <a:t> </a:t>
            </a:r>
            <a:r>
              <a:rPr lang="en-US" dirty="0" err="1" smtClean="0"/>
              <a:t>penelitian</a:t>
            </a:r>
            <a:r>
              <a:rPr lang="en-US" dirty="0" smtClean="0"/>
              <a:t> </a:t>
            </a:r>
            <a:r>
              <a:rPr lang="en-US" dirty="0" err="1" smtClean="0"/>
              <a:t>itu</a:t>
            </a:r>
            <a:r>
              <a:rPr lang="en-US" dirty="0" smtClean="0"/>
              <a:t> </a:t>
            </a:r>
            <a:r>
              <a:rPr lang="en-US" dirty="0" err="1" smtClean="0"/>
              <a:t>apabila</a:t>
            </a:r>
            <a:r>
              <a:rPr lang="en-US" dirty="0" smtClean="0"/>
              <a:t> </a:t>
            </a:r>
            <a:r>
              <a:rPr lang="en-US" dirty="0" err="1" smtClean="0"/>
              <a:t>ia</a:t>
            </a:r>
            <a:r>
              <a:rPr lang="en-US" dirty="0" smtClean="0"/>
              <a:t> </a:t>
            </a:r>
            <a:r>
              <a:rPr lang="en-US" dirty="0" err="1" smtClean="0"/>
              <a:t>menghendaki</a:t>
            </a:r>
            <a:r>
              <a:rPr lang="en-US" dirty="0" smtClean="0"/>
              <a:t>.</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066800" y="228600"/>
            <a:ext cx="7620000" cy="762000"/>
          </a:xfrm>
        </p:spPr>
        <p:txBody>
          <a:bodyPr>
            <a:normAutofit fontScale="90000"/>
          </a:bodyPr>
          <a:lstStyle/>
          <a:p>
            <a:pPr eaLnBrk="1" hangingPunct="1"/>
            <a:r>
              <a:rPr lang="en-US" sz="2800" dirty="0" smtClean="0"/>
              <a:t>SISTEMATIKA PENULISAN SKRIPSI (KUANTITATIF)</a:t>
            </a:r>
            <a:br>
              <a:rPr lang="en-US" sz="2800" dirty="0" smtClean="0"/>
            </a:br>
            <a:r>
              <a:rPr lang="en-US" sz="2800" dirty="0" smtClean="0"/>
              <a:t>FISIP UNIKOM</a:t>
            </a:r>
          </a:p>
        </p:txBody>
      </p:sp>
      <p:sp>
        <p:nvSpPr>
          <p:cNvPr id="38915" name="Content Placeholder 2"/>
          <p:cNvSpPr>
            <a:spLocks noGrp="1"/>
          </p:cNvSpPr>
          <p:nvPr>
            <p:ph idx="1"/>
          </p:nvPr>
        </p:nvSpPr>
        <p:spPr/>
        <p:txBody>
          <a:bodyPr>
            <a:normAutofit fontScale="92500" lnSpcReduction="20000"/>
          </a:bodyPr>
          <a:lstStyle/>
          <a:p>
            <a:pPr marL="404813" indent="-404813" eaLnBrk="1" hangingPunct="1">
              <a:buFont typeface="Arial" pitchFamily="34" charset="0"/>
              <a:buNone/>
            </a:pPr>
            <a:r>
              <a:rPr lang="en-US" sz="1800" smtClean="0"/>
              <a:t>1. 	</a:t>
            </a:r>
            <a:r>
              <a:rPr lang="en-US" sz="2000" smtClean="0"/>
              <a:t>Bagian Awal:</a:t>
            </a:r>
          </a:p>
          <a:p>
            <a:pPr lvl="1" eaLnBrk="1" hangingPunct="1"/>
            <a:r>
              <a:rPr lang="en-US" sz="2000" smtClean="0"/>
              <a:t>Halaman Judul</a:t>
            </a:r>
          </a:p>
          <a:p>
            <a:pPr lvl="1" eaLnBrk="1" hangingPunct="1"/>
            <a:r>
              <a:rPr lang="en-US" sz="2000" smtClean="0"/>
              <a:t>Lembar Persembahan (jika ada)</a:t>
            </a:r>
          </a:p>
          <a:p>
            <a:pPr lvl="1" eaLnBrk="1" hangingPunct="1"/>
            <a:r>
              <a:rPr lang="en-US" sz="2000" smtClean="0"/>
              <a:t>Lembar Pernyataan</a:t>
            </a:r>
          </a:p>
          <a:p>
            <a:pPr lvl="1" eaLnBrk="1" hangingPunct="1"/>
            <a:r>
              <a:rPr lang="en-US" sz="2000" smtClean="0"/>
              <a:t>Abstrak</a:t>
            </a:r>
          </a:p>
          <a:p>
            <a:pPr lvl="1" eaLnBrk="1" hangingPunct="1"/>
            <a:r>
              <a:rPr lang="en-US" sz="2000" i="1" smtClean="0"/>
              <a:t>Abstract</a:t>
            </a:r>
          </a:p>
          <a:p>
            <a:pPr lvl="1" eaLnBrk="1" hangingPunct="1"/>
            <a:r>
              <a:rPr lang="en-US" sz="2000" smtClean="0"/>
              <a:t>Kata Pengantar</a:t>
            </a:r>
          </a:p>
          <a:p>
            <a:pPr lvl="1" eaLnBrk="1" hangingPunct="1"/>
            <a:r>
              <a:rPr lang="en-US" sz="2000" smtClean="0"/>
              <a:t>Daftar Isi</a:t>
            </a:r>
          </a:p>
          <a:p>
            <a:pPr lvl="1" eaLnBrk="1" hangingPunct="1"/>
            <a:r>
              <a:rPr lang="en-US" sz="2000" smtClean="0"/>
              <a:t>Daftar Tabel (jika ada)</a:t>
            </a:r>
          </a:p>
          <a:p>
            <a:pPr lvl="1" eaLnBrk="1" hangingPunct="1"/>
            <a:r>
              <a:rPr lang="en-US" sz="2000" smtClean="0"/>
              <a:t>Daftar Gambar (jika ada)</a:t>
            </a:r>
          </a:p>
          <a:p>
            <a:pPr lvl="1" eaLnBrk="1" hangingPunct="1"/>
            <a:r>
              <a:rPr lang="en-US" sz="2000" smtClean="0"/>
              <a:t>Daftar Grafik (jika ada)</a:t>
            </a:r>
          </a:p>
          <a:p>
            <a:pPr lvl="1" eaLnBrk="1" hangingPunct="1"/>
            <a:r>
              <a:rPr lang="en-US" sz="2000" smtClean="0"/>
              <a:t>Daftar Diagram (jika ada)</a:t>
            </a:r>
          </a:p>
          <a:p>
            <a:pPr lvl="1" eaLnBrk="1" hangingPunct="1"/>
            <a:r>
              <a:rPr lang="en-US" sz="2000" smtClean="0"/>
              <a:t>Daftar Bagan (jika ada)</a:t>
            </a:r>
          </a:p>
          <a:p>
            <a:pPr lvl="1" eaLnBrk="1" hangingPunct="1"/>
            <a:r>
              <a:rPr lang="en-US" sz="2000" smtClean="0"/>
              <a:t>Daftar Lampiran (jika ada)</a:t>
            </a:r>
          </a:p>
        </p:txBody>
      </p:sp>
      <p:pic>
        <p:nvPicPr>
          <p:cNvPr id="38916" name="Picture 3" descr="http://perwalian.unikom.ac.id/images/unikom.gif"/>
          <p:cNvPicPr>
            <a:picLocks noChangeAspect="1" noChangeArrowheads="1"/>
          </p:cNvPicPr>
          <p:nvPr/>
        </p:nvPicPr>
        <p:blipFill>
          <a:blip r:embed="rId2"/>
          <a:srcRect/>
          <a:stretch>
            <a:fillRect/>
          </a:stretch>
        </p:blipFill>
        <p:spPr bwMode="auto">
          <a:xfrm>
            <a:off x="457200" y="6096000"/>
            <a:ext cx="6858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295400" y="274638"/>
            <a:ext cx="7391400" cy="563562"/>
          </a:xfrm>
        </p:spPr>
        <p:txBody>
          <a:bodyPr>
            <a:normAutofit/>
          </a:bodyPr>
          <a:lstStyle/>
          <a:p>
            <a:pPr eaLnBrk="1" hangingPunct="1"/>
            <a:r>
              <a:rPr lang="en-US" sz="3200" smtClean="0"/>
              <a:t>2. Bagian Isi :</a:t>
            </a:r>
          </a:p>
        </p:txBody>
      </p:sp>
      <p:graphicFrame>
        <p:nvGraphicFramePr>
          <p:cNvPr id="1026" name="Object 4"/>
          <p:cNvGraphicFramePr>
            <a:graphicFrameLocks noChangeAspect="1"/>
          </p:cNvGraphicFramePr>
          <p:nvPr/>
        </p:nvGraphicFramePr>
        <p:xfrm>
          <a:off x="1219200" y="1074738"/>
          <a:ext cx="7416800" cy="5402262"/>
        </p:xfrm>
        <a:graphic>
          <a:graphicData uri="http://schemas.openxmlformats.org/presentationml/2006/ole">
            <mc:AlternateContent xmlns:mc="http://schemas.openxmlformats.org/markup-compatibility/2006">
              <mc:Choice xmlns:v="urn:schemas-microsoft-com:vml" Requires="v">
                <p:oleObj spid="_x0000_s1028" name="Document" r:id="rId4" imgW="5688358" imgH="1870014" progId="Word.Document.12">
                  <p:embed/>
                </p:oleObj>
              </mc:Choice>
              <mc:Fallback>
                <p:oleObj name="Document" r:id="rId4" imgW="5688358" imgH="1870014"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074738"/>
                        <a:ext cx="7416800"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371600" y="1295400"/>
          <a:ext cx="7315200" cy="5105400"/>
        </p:xfrm>
        <a:graphic>
          <a:graphicData uri="http://schemas.openxmlformats.org/presentationml/2006/ole">
            <mc:AlternateContent xmlns:mc="http://schemas.openxmlformats.org/markup-compatibility/2006">
              <mc:Choice xmlns:v="urn:schemas-microsoft-com:vml" Requires="v">
                <p:oleObj spid="_x0000_s2052" name="Document" r:id="rId4" imgW="6085501" imgH="1518854" progId="Word.Document.12">
                  <p:embed/>
                </p:oleObj>
              </mc:Choice>
              <mc:Fallback>
                <p:oleObj name="Document" r:id="rId4" imgW="6085501" imgH="1518854"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95400"/>
                        <a:ext cx="7315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676400" y="65088"/>
            <a:ext cx="7337425" cy="1011237"/>
          </a:xfrm>
        </p:spPr>
        <p:txBody>
          <a:bodyPr/>
          <a:lstStyle/>
          <a:p>
            <a:pPr eaLnBrk="1" hangingPunct="1"/>
            <a:endParaRPr lang="en-US" dirty="0" smtClean="0"/>
          </a:p>
        </p:txBody>
      </p:sp>
      <p:graphicFrame>
        <p:nvGraphicFramePr>
          <p:cNvPr id="3074" name="Object 3"/>
          <p:cNvGraphicFramePr>
            <a:graphicFrameLocks noChangeAspect="1"/>
          </p:cNvGraphicFramePr>
          <p:nvPr/>
        </p:nvGraphicFramePr>
        <p:xfrm>
          <a:off x="1292225" y="304800"/>
          <a:ext cx="7445375" cy="6248400"/>
        </p:xfrm>
        <a:graphic>
          <a:graphicData uri="http://schemas.openxmlformats.org/presentationml/2006/ole">
            <mc:AlternateContent xmlns:mc="http://schemas.openxmlformats.org/markup-compatibility/2006">
              <mc:Choice xmlns:v="urn:schemas-microsoft-com:vml" Requires="v">
                <p:oleObj spid="_x0000_s3076" name="Document" r:id="rId4" imgW="5366563" imgH="2311331" progId="Word.Document.12">
                  <p:embed/>
                </p:oleObj>
              </mc:Choice>
              <mc:Fallback>
                <p:oleObj name="Document" r:id="rId4" imgW="5366563" imgH="2311331"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225" y="304800"/>
                        <a:ext cx="744537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320675"/>
            <a:ext cx="7239000" cy="1143000"/>
          </a:xfrm>
        </p:spPr>
        <p:txBody>
          <a:bodyPr/>
          <a:lstStyle/>
          <a:p>
            <a:pPr eaLnBrk="1" hangingPunct="1"/>
            <a:r>
              <a:rPr lang="en-US" smtClean="0"/>
              <a:t>DISPROPORTIONATE</a:t>
            </a:r>
          </a:p>
        </p:txBody>
      </p:sp>
      <p:grpSp>
        <p:nvGrpSpPr>
          <p:cNvPr id="2" name="Group 33"/>
          <p:cNvGrpSpPr>
            <a:grpSpLocks noGrp="1"/>
          </p:cNvGrpSpPr>
          <p:nvPr/>
        </p:nvGrpSpPr>
        <p:grpSpPr bwMode="auto">
          <a:xfrm>
            <a:off x="457200" y="1609725"/>
            <a:ext cx="7239000" cy="4846638"/>
            <a:chOff x="912" y="1008"/>
            <a:chExt cx="4416" cy="2400"/>
          </a:xfrm>
        </p:grpSpPr>
        <p:sp>
          <p:nvSpPr>
            <p:cNvPr id="111620" name="Oval 3"/>
            <p:cNvSpPr>
              <a:spLocks noChangeArrowheads="1"/>
            </p:cNvSpPr>
            <p:nvPr/>
          </p:nvSpPr>
          <p:spPr bwMode="auto">
            <a:xfrm>
              <a:off x="1488" y="1536"/>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21" name="Rectangle 4"/>
            <p:cNvSpPr>
              <a:spLocks noChangeArrowheads="1"/>
            </p:cNvSpPr>
            <p:nvPr/>
          </p:nvSpPr>
          <p:spPr bwMode="auto">
            <a:xfrm>
              <a:off x="1101" y="1354"/>
              <a:ext cx="305" cy="247"/>
            </a:xfrm>
            <a:prstGeom prst="ellipse">
              <a:avLst/>
            </a:prstGeom>
            <a:solidFill>
              <a:srgbClr val="FF33CC"/>
            </a:solidFill>
            <a:ln w="9525">
              <a:solidFill>
                <a:schemeClr val="tx1"/>
              </a:solidFill>
              <a:round/>
              <a:headEnd/>
              <a:tailEnd/>
            </a:ln>
          </p:spPr>
          <p:txBody>
            <a:bodyPr/>
            <a:lstStyle/>
            <a:p>
              <a:pPr marL="742950" lvl="1" indent="-285750">
                <a:lnSpc>
                  <a:spcPct val="90000"/>
                </a:lnSpc>
                <a:spcBef>
                  <a:spcPct val="20000"/>
                </a:spcBef>
                <a:buFontTx/>
                <a:buChar char="–"/>
              </a:pPr>
              <a:endParaRPr lang="id-ID">
                <a:latin typeface="Interstate"/>
              </a:endParaRPr>
            </a:p>
          </p:txBody>
        </p:sp>
        <p:sp>
          <p:nvSpPr>
            <p:cNvPr id="111622" name="Oval 5"/>
            <p:cNvSpPr>
              <a:spLocks noChangeArrowheads="1"/>
            </p:cNvSpPr>
            <p:nvPr/>
          </p:nvSpPr>
          <p:spPr bwMode="auto">
            <a:xfrm>
              <a:off x="3168" y="2496"/>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23" name="Oval 6"/>
            <p:cNvSpPr>
              <a:spLocks noChangeArrowheads="1"/>
            </p:cNvSpPr>
            <p:nvPr/>
          </p:nvSpPr>
          <p:spPr bwMode="auto">
            <a:xfrm>
              <a:off x="2880" y="2544"/>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24" name="Oval 7"/>
            <p:cNvSpPr>
              <a:spLocks noChangeArrowheads="1"/>
            </p:cNvSpPr>
            <p:nvPr/>
          </p:nvSpPr>
          <p:spPr bwMode="auto">
            <a:xfrm>
              <a:off x="1392" y="1872"/>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25" name="Oval 8"/>
            <p:cNvSpPr>
              <a:spLocks noChangeArrowheads="1"/>
            </p:cNvSpPr>
            <p:nvPr/>
          </p:nvSpPr>
          <p:spPr bwMode="auto">
            <a:xfrm>
              <a:off x="1632" y="2064"/>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26" name="Oval 9"/>
            <p:cNvSpPr>
              <a:spLocks noChangeArrowheads="1"/>
            </p:cNvSpPr>
            <p:nvPr/>
          </p:nvSpPr>
          <p:spPr bwMode="auto">
            <a:xfrm>
              <a:off x="1344" y="2208"/>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27" name="Oval 10"/>
            <p:cNvSpPr>
              <a:spLocks noChangeArrowheads="1"/>
            </p:cNvSpPr>
            <p:nvPr/>
          </p:nvSpPr>
          <p:spPr bwMode="auto">
            <a:xfrm>
              <a:off x="1680" y="1776"/>
              <a:ext cx="288" cy="288"/>
            </a:xfrm>
            <a:prstGeom prst="ellipse">
              <a:avLst/>
            </a:prstGeom>
            <a:solidFill>
              <a:srgbClr val="3366FF"/>
            </a:solidFill>
            <a:ln w="9525">
              <a:solidFill>
                <a:schemeClr val="tx1"/>
              </a:solidFill>
              <a:round/>
              <a:headEnd/>
              <a:tailEnd/>
            </a:ln>
          </p:spPr>
          <p:txBody>
            <a:bodyPr wrap="none" anchor="ctr"/>
            <a:lstStyle/>
            <a:p>
              <a:endParaRPr lang="id-ID">
                <a:latin typeface="Calibri" pitchFamily="34" charset="0"/>
              </a:endParaRPr>
            </a:p>
          </p:txBody>
        </p:sp>
        <p:sp>
          <p:nvSpPr>
            <p:cNvPr id="111628" name="Oval 11"/>
            <p:cNvSpPr>
              <a:spLocks noChangeArrowheads="1"/>
            </p:cNvSpPr>
            <p:nvPr/>
          </p:nvSpPr>
          <p:spPr bwMode="auto">
            <a:xfrm>
              <a:off x="1152" y="1968"/>
              <a:ext cx="288" cy="288"/>
            </a:xfrm>
            <a:prstGeom prst="ellipse">
              <a:avLst/>
            </a:prstGeom>
            <a:solidFill>
              <a:srgbClr val="3366FF"/>
            </a:solidFill>
            <a:ln w="9525">
              <a:solidFill>
                <a:schemeClr val="tx1"/>
              </a:solidFill>
              <a:round/>
              <a:headEnd/>
              <a:tailEnd/>
            </a:ln>
          </p:spPr>
          <p:txBody>
            <a:bodyPr wrap="none" anchor="ctr"/>
            <a:lstStyle/>
            <a:p>
              <a:endParaRPr lang="id-ID">
                <a:latin typeface="Calibri" pitchFamily="34" charset="0"/>
              </a:endParaRPr>
            </a:p>
          </p:txBody>
        </p:sp>
        <p:sp>
          <p:nvSpPr>
            <p:cNvPr id="111629" name="Oval 12"/>
            <p:cNvSpPr>
              <a:spLocks noChangeArrowheads="1"/>
            </p:cNvSpPr>
            <p:nvPr/>
          </p:nvSpPr>
          <p:spPr bwMode="auto">
            <a:xfrm>
              <a:off x="3120" y="2784"/>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30" name="Oval 13"/>
            <p:cNvSpPr>
              <a:spLocks noChangeArrowheads="1"/>
            </p:cNvSpPr>
            <p:nvPr/>
          </p:nvSpPr>
          <p:spPr bwMode="auto">
            <a:xfrm>
              <a:off x="2784" y="2832"/>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31" name="Oval 14"/>
            <p:cNvSpPr>
              <a:spLocks noChangeArrowheads="1"/>
            </p:cNvSpPr>
            <p:nvPr/>
          </p:nvSpPr>
          <p:spPr bwMode="auto">
            <a:xfrm>
              <a:off x="3360" y="1056"/>
              <a:ext cx="288" cy="288"/>
            </a:xfrm>
            <a:prstGeom prst="ellipse">
              <a:avLst/>
            </a:prstGeom>
            <a:solidFill>
              <a:srgbClr val="3366FF"/>
            </a:solidFill>
            <a:ln w="9525">
              <a:solidFill>
                <a:schemeClr val="tx1"/>
              </a:solidFill>
              <a:round/>
              <a:headEnd/>
              <a:tailEnd/>
            </a:ln>
          </p:spPr>
          <p:txBody>
            <a:bodyPr wrap="none" anchor="ctr"/>
            <a:lstStyle/>
            <a:p>
              <a:endParaRPr lang="id-ID">
                <a:latin typeface="Calibri" pitchFamily="34" charset="0"/>
              </a:endParaRPr>
            </a:p>
          </p:txBody>
        </p:sp>
        <p:sp>
          <p:nvSpPr>
            <p:cNvPr id="111632" name="Oval 15"/>
            <p:cNvSpPr>
              <a:spLocks noChangeArrowheads="1"/>
            </p:cNvSpPr>
            <p:nvPr/>
          </p:nvSpPr>
          <p:spPr bwMode="auto">
            <a:xfrm>
              <a:off x="3024" y="1008"/>
              <a:ext cx="288" cy="288"/>
            </a:xfrm>
            <a:prstGeom prst="ellipse">
              <a:avLst/>
            </a:prstGeom>
            <a:solidFill>
              <a:srgbClr val="3366FF"/>
            </a:solidFill>
            <a:ln w="9525">
              <a:solidFill>
                <a:schemeClr val="tx1"/>
              </a:solidFill>
              <a:round/>
              <a:headEnd/>
              <a:tailEnd/>
            </a:ln>
          </p:spPr>
          <p:txBody>
            <a:bodyPr wrap="none" anchor="ctr"/>
            <a:lstStyle/>
            <a:p>
              <a:endParaRPr lang="id-ID">
                <a:latin typeface="Calibri" pitchFamily="34" charset="0"/>
              </a:endParaRPr>
            </a:p>
          </p:txBody>
        </p:sp>
        <p:sp>
          <p:nvSpPr>
            <p:cNvPr id="111633" name="Oval 16"/>
            <p:cNvSpPr>
              <a:spLocks noChangeArrowheads="1"/>
            </p:cNvSpPr>
            <p:nvPr/>
          </p:nvSpPr>
          <p:spPr bwMode="auto">
            <a:xfrm>
              <a:off x="4608" y="2256"/>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34" name="Oval 17"/>
            <p:cNvSpPr>
              <a:spLocks noChangeArrowheads="1"/>
            </p:cNvSpPr>
            <p:nvPr/>
          </p:nvSpPr>
          <p:spPr bwMode="auto">
            <a:xfrm>
              <a:off x="3120" y="3072"/>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35" name="Oval 18"/>
            <p:cNvSpPr>
              <a:spLocks noChangeArrowheads="1"/>
            </p:cNvSpPr>
            <p:nvPr/>
          </p:nvSpPr>
          <p:spPr bwMode="auto">
            <a:xfrm>
              <a:off x="3408" y="2640"/>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36" name="Oval 19"/>
            <p:cNvSpPr>
              <a:spLocks noChangeArrowheads="1"/>
            </p:cNvSpPr>
            <p:nvPr/>
          </p:nvSpPr>
          <p:spPr bwMode="auto">
            <a:xfrm>
              <a:off x="912" y="2112"/>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37" name="Oval 20"/>
            <p:cNvSpPr>
              <a:spLocks noChangeArrowheads="1"/>
            </p:cNvSpPr>
            <p:nvPr/>
          </p:nvSpPr>
          <p:spPr bwMode="auto">
            <a:xfrm>
              <a:off x="912" y="1776"/>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38" name="Oval 21"/>
            <p:cNvSpPr>
              <a:spLocks noChangeArrowheads="1"/>
            </p:cNvSpPr>
            <p:nvPr/>
          </p:nvSpPr>
          <p:spPr bwMode="auto">
            <a:xfrm>
              <a:off x="4464" y="2016"/>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39" name="Oval 22"/>
            <p:cNvSpPr>
              <a:spLocks noChangeArrowheads="1"/>
            </p:cNvSpPr>
            <p:nvPr/>
          </p:nvSpPr>
          <p:spPr bwMode="auto">
            <a:xfrm>
              <a:off x="4608" y="1776"/>
              <a:ext cx="288" cy="288"/>
            </a:xfrm>
            <a:prstGeom prst="ellipse">
              <a:avLst/>
            </a:prstGeom>
            <a:solidFill>
              <a:srgbClr val="3366FF"/>
            </a:solidFill>
            <a:ln w="9525">
              <a:solidFill>
                <a:schemeClr val="tx1"/>
              </a:solidFill>
              <a:round/>
              <a:headEnd/>
              <a:tailEnd/>
            </a:ln>
          </p:spPr>
          <p:txBody>
            <a:bodyPr wrap="none" anchor="ctr"/>
            <a:lstStyle/>
            <a:p>
              <a:endParaRPr lang="id-ID">
                <a:latin typeface="Calibri" pitchFamily="34" charset="0"/>
              </a:endParaRPr>
            </a:p>
          </p:txBody>
        </p:sp>
        <p:sp>
          <p:nvSpPr>
            <p:cNvPr id="111640" name="Oval 23"/>
            <p:cNvSpPr>
              <a:spLocks noChangeArrowheads="1"/>
            </p:cNvSpPr>
            <p:nvPr/>
          </p:nvSpPr>
          <p:spPr bwMode="auto">
            <a:xfrm>
              <a:off x="3408" y="2928"/>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41" name="Oval 24"/>
            <p:cNvSpPr>
              <a:spLocks noChangeArrowheads="1"/>
            </p:cNvSpPr>
            <p:nvPr/>
          </p:nvSpPr>
          <p:spPr bwMode="auto">
            <a:xfrm>
              <a:off x="5040" y="2016"/>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42" name="Oval 25"/>
            <p:cNvSpPr>
              <a:spLocks noChangeArrowheads="1"/>
            </p:cNvSpPr>
            <p:nvPr/>
          </p:nvSpPr>
          <p:spPr bwMode="auto">
            <a:xfrm>
              <a:off x="4896" y="2256"/>
              <a:ext cx="288" cy="288"/>
            </a:xfrm>
            <a:prstGeom prst="ellipse">
              <a:avLst/>
            </a:prstGeom>
            <a:solidFill>
              <a:srgbClr val="3366FF"/>
            </a:solidFill>
            <a:ln w="9525">
              <a:solidFill>
                <a:schemeClr val="tx1"/>
              </a:solidFill>
              <a:round/>
              <a:headEnd/>
              <a:tailEnd/>
            </a:ln>
          </p:spPr>
          <p:txBody>
            <a:bodyPr wrap="none" anchor="ctr"/>
            <a:lstStyle/>
            <a:p>
              <a:endParaRPr lang="id-ID">
                <a:latin typeface="Calibri" pitchFamily="34" charset="0"/>
              </a:endParaRPr>
            </a:p>
          </p:txBody>
        </p:sp>
        <p:sp>
          <p:nvSpPr>
            <p:cNvPr id="111643" name="Oval 26"/>
            <p:cNvSpPr>
              <a:spLocks noChangeArrowheads="1"/>
            </p:cNvSpPr>
            <p:nvPr/>
          </p:nvSpPr>
          <p:spPr bwMode="auto">
            <a:xfrm>
              <a:off x="4896" y="1776"/>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44" name="Oval 27"/>
            <p:cNvSpPr>
              <a:spLocks noChangeArrowheads="1"/>
            </p:cNvSpPr>
            <p:nvPr/>
          </p:nvSpPr>
          <p:spPr bwMode="auto">
            <a:xfrm>
              <a:off x="2784" y="3120"/>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45" name="Oval 28"/>
            <p:cNvSpPr>
              <a:spLocks noChangeArrowheads="1"/>
            </p:cNvSpPr>
            <p:nvPr/>
          </p:nvSpPr>
          <p:spPr bwMode="auto">
            <a:xfrm>
              <a:off x="1056" y="2352"/>
              <a:ext cx="288" cy="288"/>
            </a:xfrm>
            <a:prstGeom prst="ellipse">
              <a:avLst/>
            </a:prstGeom>
            <a:solidFill>
              <a:srgbClr val="FF33CC"/>
            </a:solidFill>
            <a:ln w="9525">
              <a:solidFill>
                <a:schemeClr val="tx1"/>
              </a:solidFill>
              <a:round/>
              <a:headEnd/>
              <a:tailEnd/>
            </a:ln>
          </p:spPr>
          <p:txBody>
            <a:bodyPr wrap="none" anchor="ctr"/>
            <a:lstStyle/>
            <a:p>
              <a:endParaRPr lang="id-ID">
                <a:latin typeface="Calibri" pitchFamily="34" charset="0"/>
              </a:endParaRPr>
            </a:p>
          </p:txBody>
        </p:sp>
        <p:sp>
          <p:nvSpPr>
            <p:cNvPr id="111646" name="Line 29"/>
            <p:cNvSpPr>
              <a:spLocks noChangeShapeType="1"/>
            </p:cNvSpPr>
            <p:nvPr/>
          </p:nvSpPr>
          <p:spPr bwMode="auto">
            <a:xfrm flipV="1">
              <a:off x="2064" y="1344"/>
              <a:ext cx="864" cy="432"/>
            </a:xfrm>
            <a:prstGeom prst="line">
              <a:avLst/>
            </a:prstGeom>
            <a:noFill/>
            <a:ln w="9525">
              <a:solidFill>
                <a:schemeClr val="tx1"/>
              </a:solidFill>
              <a:round/>
              <a:headEnd/>
              <a:tailEnd type="triangle" w="med" len="med"/>
            </a:ln>
          </p:spPr>
          <p:txBody>
            <a:bodyPr/>
            <a:lstStyle/>
            <a:p>
              <a:endParaRPr lang="en-US"/>
            </a:p>
          </p:txBody>
        </p:sp>
        <p:sp>
          <p:nvSpPr>
            <p:cNvPr id="111647" name="Line 30"/>
            <p:cNvSpPr>
              <a:spLocks noChangeShapeType="1"/>
            </p:cNvSpPr>
            <p:nvPr/>
          </p:nvSpPr>
          <p:spPr bwMode="auto">
            <a:xfrm>
              <a:off x="1968" y="2448"/>
              <a:ext cx="816" cy="432"/>
            </a:xfrm>
            <a:prstGeom prst="line">
              <a:avLst/>
            </a:prstGeom>
            <a:noFill/>
            <a:ln w="9525">
              <a:solidFill>
                <a:schemeClr val="tx1"/>
              </a:solidFill>
              <a:round/>
              <a:headEnd/>
              <a:tailEnd type="triangle" w="med" len="med"/>
            </a:ln>
          </p:spPr>
          <p:txBody>
            <a:bodyPr/>
            <a:lstStyle/>
            <a:p>
              <a:endParaRPr lang="en-US"/>
            </a:p>
          </p:txBody>
        </p:sp>
        <p:sp>
          <p:nvSpPr>
            <p:cNvPr id="111648" name="Line 31"/>
            <p:cNvSpPr>
              <a:spLocks noChangeShapeType="1"/>
            </p:cNvSpPr>
            <p:nvPr/>
          </p:nvSpPr>
          <p:spPr bwMode="auto">
            <a:xfrm>
              <a:off x="3792" y="1392"/>
              <a:ext cx="624" cy="432"/>
            </a:xfrm>
            <a:prstGeom prst="line">
              <a:avLst/>
            </a:prstGeom>
            <a:noFill/>
            <a:ln w="9525">
              <a:solidFill>
                <a:schemeClr val="tx1"/>
              </a:solidFill>
              <a:round/>
              <a:headEnd/>
              <a:tailEnd type="triangle" w="med" len="med"/>
            </a:ln>
          </p:spPr>
          <p:txBody>
            <a:bodyPr/>
            <a:lstStyle/>
            <a:p>
              <a:endParaRPr lang="en-US"/>
            </a:p>
          </p:txBody>
        </p:sp>
        <p:sp>
          <p:nvSpPr>
            <p:cNvPr id="111649" name="Line 32"/>
            <p:cNvSpPr>
              <a:spLocks noChangeShapeType="1"/>
            </p:cNvSpPr>
            <p:nvPr/>
          </p:nvSpPr>
          <p:spPr bwMode="auto">
            <a:xfrm flipV="1">
              <a:off x="3792" y="2400"/>
              <a:ext cx="624" cy="432"/>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524000" y="1143000"/>
          <a:ext cx="7086600" cy="4572000"/>
        </p:xfrm>
        <a:graphic>
          <a:graphicData uri="http://schemas.openxmlformats.org/presentationml/2006/ole">
            <mc:AlternateContent xmlns:mc="http://schemas.openxmlformats.org/markup-compatibility/2006">
              <mc:Choice xmlns:v="urn:schemas-microsoft-com:vml" Requires="v">
                <p:oleObj spid="_x0000_s4100" name="Document" r:id="rId4" imgW="6085501" imgH="1006561" progId="Word.Document.12">
                  <p:embed/>
                </p:oleObj>
              </mc:Choice>
              <mc:Fallback>
                <p:oleObj name="Document" r:id="rId4" imgW="6085501" imgH="1006561"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43000"/>
                        <a:ext cx="7086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371600" y="274638"/>
            <a:ext cx="7315200" cy="487362"/>
          </a:xfrm>
        </p:spPr>
        <p:txBody>
          <a:bodyPr>
            <a:normAutofit fontScale="90000"/>
          </a:bodyPr>
          <a:lstStyle/>
          <a:p>
            <a:pPr eaLnBrk="1" hangingPunct="1"/>
            <a:r>
              <a:rPr lang="en-US" sz="3200" smtClean="0"/>
              <a:t>3. Bagian Akhir:</a:t>
            </a:r>
          </a:p>
        </p:txBody>
      </p:sp>
      <p:sp>
        <p:nvSpPr>
          <p:cNvPr id="39939" name="Content Placeholder 2"/>
          <p:cNvSpPr>
            <a:spLocks noGrp="1"/>
          </p:cNvSpPr>
          <p:nvPr>
            <p:ph idx="1"/>
          </p:nvPr>
        </p:nvSpPr>
        <p:spPr>
          <a:xfrm>
            <a:off x="1371600" y="1163638"/>
            <a:ext cx="7620000" cy="5360987"/>
          </a:xfrm>
        </p:spPr>
        <p:txBody>
          <a:bodyPr/>
          <a:lstStyle/>
          <a:p>
            <a:pPr eaLnBrk="1" hangingPunct="1">
              <a:buFont typeface="Arial" pitchFamily="34" charset="0"/>
              <a:buNone/>
            </a:pPr>
            <a:r>
              <a:rPr lang="en-US" smtClean="0"/>
              <a:t>DAFTAR PUSTAKA</a:t>
            </a:r>
          </a:p>
          <a:p>
            <a:pPr eaLnBrk="1" hangingPunct="1">
              <a:buFont typeface="Arial" pitchFamily="34" charset="0"/>
              <a:buNone/>
            </a:pPr>
            <a:r>
              <a:rPr lang="en-US" smtClean="0"/>
              <a:t>LAMPIRAN-LAMPIRAN</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19200" y="0"/>
            <a:ext cx="7467600" cy="838200"/>
          </a:xfrm>
        </p:spPr>
        <p:txBody>
          <a:bodyPr/>
          <a:lstStyle/>
          <a:p>
            <a:pPr eaLnBrk="1" hangingPunct="1"/>
            <a:r>
              <a:rPr lang="en-US" smtClean="0"/>
              <a:t>Teknik Penulisan Skripsi</a:t>
            </a:r>
          </a:p>
        </p:txBody>
      </p:sp>
      <p:sp>
        <p:nvSpPr>
          <p:cNvPr id="40963" name="Content Placeholder 2"/>
          <p:cNvSpPr>
            <a:spLocks noGrp="1"/>
          </p:cNvSpPr>
          <p:nvPr>
            <p:ph idx="1"/>
          </p:nvPr>
        </p:nvSpPr>
        <p:spPr>
          <a:xfrm>
            <a:off x="1295400" y="1143000"/>
            <a:ext cx="7391400" cy="4983163"/>
          </a:xfrm>
        </p:spPr>
        <p:txBody>
          <a:bodyPr/>
          <a:lstStyle/>
          <a:p>
            <a:pPr eaLnBrk="1" hangingPunct="1"/>
            <a:r>
              <a:rPr lang="en-US" sz="2800" b="0" smtClean="0"/>
              <a:t>Bahan </a:t>
            </a:r>
          </a:p>
          <a:p>
            <a:pPr eaLnBrk="1" hangingPunct="1"/>
            <a:r>
              <a:rPr lang="en-US" sz="2800" b="0" smtClean="0"/>
              <a:t>Pengetikan (lay out kertas, cara pengetikan, penggunaan spasi, kutipan)</a:t>
            </a:r>
          </a:p>
          <a:p>
            <a:pPr eaLnBrk="1" hangingPunct="1"/>
            <a:r>
              <a:rPr lang="en-US" sz="2800" b="0" smtClean="0"/>
              <a:t>Tajuk</a:t>
            </a:r>
          </a:p>
          <a:p>
            <a:pPr eaLnBrk="1" hangingPunct="1"/>
            <a:r>
              <a:rPr lang="en-US" sz="2800" b="0" smtClean="0"/>
              <a:t>Abstrak dan abstract</a:t>
            </a:r>
          </a:p>
          <a:p>
            <a:pPr eaLnBrk="1" hangingPunct="1"/>
            <a:r>
              <a:rPr lang="en-US" sz="2800" b="0" smtClean="0"/>
              <a:t>Penomoran bab, anak bab dan paragraf</a:t>
            </a:r>
          </a:p>
          <a:p>
            <a:pPr eaLnBrk="1" hangingPunct="1"/>
            <a:r>
              <a:rPr lang="en-US" sz="2800" b="0" smtClean="0"/>
              <a:t>Penomoran halaman (halaman bagian awal, bagian inti, bagian akhir)</a:t>
            </a:r>
          </a:p>
          <a:p>
            <a:pPr eaLnBrk="1" hangingPunct="1"/>
            <a:r>
              <a:rPr lang="en-US" sz="2800" b="0" smtClean="0"/>
              <a:t>Sampul luar</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1143000" y="274638"/>
            <a:ext cx="7543800" cy="487362"/>
          </a:xfrm>
        </p:spPr>
        <p:txBody>
          <a:bodyPr>
            <a:normAutofit/>
          </a:bodyPr>
          <a:lstStyle/>
          <a:p>
            <a:pPr eaLnBrk="1" hangingPunct="1"/>
            <a:r>
              <a:rPr lang="en-US" sz="2800" smtClean="0"/>
              <a:t>Cover:</a:t>
            </a:r>
          </a:p>
        </p:txBody>
      </p:sp>
      <p:graphicFrame>
        <p:nvGraphicFramePr>
          <p:cNvPr id="5122" name="Object 2"/>
          <p:cNvGraphicFramePr>
            <a:graphicFrameLocks noChangeAspect="1"/>
          </p:cNvGraphicFramePr>
          <p:nvPr/>
        </p:nvGraphicFramePr>
        <p:xfrm>
          <a:off x="1752600" y="1074738"/>
          <a:ext cx="5588000" cy="5783262"/>
        </p:xfrm>
        <a:graphic>
          <a:graphicData uri="http://schemas.openxmlformats.org/presentationml/2006/ole">
            <mc:AlternateContent xmlns:mc="http://schemas.openxmlformats.org/markup-compatibility/2006">
              <mc:Choice xmlns:v="urn:schemas-microsoft-com:vml" Requires="v">
                <p:oleObj spid="_x0000_s5124" name="Document" r:id="rId4" imgW="5030361" imgH="8081588" progId="Word.Document.12">
                  <p:embed/>
                </p:oleObj>
              </mc:Choice>
              <mc:Fallback>
                <p:oleObj name="Document" r:id="rId4" imgW="5030361" imgH="8081588"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074738"/>
                        <a:ext cx="5588000" cy="57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ight Brace 3"/>
          <p:cNvSpPr/>
          <p:nvPr/>
        </p:nvSpPr>
        <p:spPr>
          <a:xfrm>
            <a:off x="6858000" y="1066800"/>
            <a:ext cx="152400" cy="533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25" name="TextBox 4"/>
          <p:cNvSpPr txBox="1">
            <a:spLocks noChangeArrowheads="1"/>
          </p:cNvSpPr>
          <p:nvPr/>
        </p:nvSpPr>
        <p:spPr bwMode="auto">
          <a:xfrm>
            <a:off x="7086600" y="990600"/>
            <a:ext cx="1828800" cy="276225"/>
          </a:xfrm>
          <a:prstGeom prst="rect">
            <a:avLst/>
          </a:prstGeom>
          <a:noFill/>
          <a:ln w="9525">
            <a:noFill/>
            <a:miter lim="800000"/>
            <a:headEnd/>
            <a:tailEnd/>
          </a:ln>
        </p:spPr>
        <p:txBody>
          <a:bodyPr>
            <a:spAutoFit/>
          </a:bodyPr>
          <a:lstStyle/>
          <a:p>
            <a:r>
              <a:rPr lang="en-US" sz="1200" dirty="0" smtClean="0"/>
              <a:t>Times New </a:t>
            </a:r>
            <a:r>
              <a:rPr lang="en-US" sz="1200" dirty="0"/>
              <a:t>Roman 16</a:t>
            </a:r>
          </a:p>
        </p:txBody>
      </p:sp>
      <p:sp>
        <p:nvSpPr>
          <p:cNvPr id="6" name="Right Brace 5"/>
          <p:cNvSpPr/>
          <p:nvPr/>
        </p:nvSpPr>
        <p:spPr>
          <a:xfrm>
            <a:off x="7162800" y="5486400"/>
            <a:ext cx="152400" cy="533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27" name="TextBox 6"/>
          <p:cNvSpPr txBox="1">
            <a:spLocks noChangeArrowheads="1"/>
          </p:cNvSpPr>
          <p:nvPr/>
        </p:nvSpPr>
        <p:spPr bwMode="auto">
          <a:xfrm>
            <a:off x="7315200" y="5562600"/>
            <a:ext cx="1828800" cy="276999"/>
          </a:xfrm>
          <a:prstGeom prst="rect">
            <a:avLst/>
          </a:prstGeom>
          <a:noFill/>
          <a:ln w="9525">
            <a:noFill/>
            <a:miter lim="800000"/>
            <a:headEnd/>
            <a:tailEnd/>
          </a:ln>
        </p:spPr>
        <p:txBody>
          <a:bodyPr wrap="square">
            <a:spAutoFit/>
          </a:bodyPr>
          <a:lstStyle/>
          <a:p>
            <a:r>
              <a:rPr lang="en-US" sz="1200" dirty="0" smtClean="0"/>
              <a:t>Times </a:t>
            </a:r>
            <a:r>
              <a:rPr lang="en-US" sz="1200" dirty="0"/>
              <a:t>New Roman 14</a:t>
            </a:r>
          </a:p>
        </p:txBody>
      </p:sp>
      <p:sp>
        <p:nvSpPr>
          <p:cNvPr id="8" name="Right Brace 7"/>
          <p:cNvSpPr/>
          <p:nvPr/>
        </p:nvSpPr>
        <p:spPr>
          <a:xfrm>
            <a:off x="5867400" y="2819400"/>
            <a:ext cx="152400" cy="533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29" name="TextBox 8"/>
          <p:cNvSpPr txBox="1">
            <a:spLocks noChangeArrowheads="1"/>
          </p:cNvSpPr>
          <p:nvPr/>
        </p:nvSpPr>
        <p:spPr bwMode="auto">
          <a:xfrm>
            <a:off x="6248400" y="2971800"/>
            <a:ext cx="1828800" cy="276225"/>
          </a:xfrm>
          <a:prstGeom prst="rect">
            <a:avLst/>
          </a:prstGeom>
          <a:noFill/>
          <a:ln w="9525">
            <a:noFill/>
            <a:miter lim="800000"/>
            <a:headEnd/>
            <a:tailEnd/>
          </a:ln>
        </p:spPr>
        <p:txBody>
          <a:bodyPr>
            <a:spAutoFit/>
          </a:bodyPr>
          <a:lstStyle/>
          <a:p>
            <a:r>
              <a:rPr lang="en-US" sz="1200" dirty="0" smtClean="0"/>
              <a:t>Times </a:t>
            </a:r>
            <a:r>
              <a:rPr lang="en-US" sz="1200" dirty="0"/>
              <a:t>New Roman 12</a:t>
            </a:r>
          </a:p>
        </p:txBody>
      </p:sp>
      <p:sp>
        <p:nvSpPr>
          <p:cNvPr id="10" name="Right Brace 9"/>
          <p:cNvSpPr/>
          <p:nvPr/>
        </p:nvSpPr>
        <p:spPr>
          <a:xfrm>
            <a:off x="7315200" y="2133600"/>
            <a:ext cx="152400" cy="533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31" name="TextBox 10"/>
          <p:cNvSpPr txBox="1">
            <a:spLocks noChangeArrowheads="1"/>
          </p:cNvSpPr>
          <p:nvPr/>
        </p:nvSpPr>
        <p:spPr bwMode="auto">
          <a:xfrm>
            <a:off x="7543800" y="2286000"/>
            <a:ext cx="1828800" cy="276225"/>
          </a:xfrm>
          <a:prstGeom prst="rect">
            <a:avLst/>
          </a:prstGeom>
          <a:noFill/>
          <a:ln w="9525">
            <a:noFill/>
            <a:miter lim="800000"/>
            <a:headEnd/>
            <a:tailEnd/>
          </a:ln>
        </p:spPr>
        <p:txBody>
          <a:bodyPr>
            <a:spAutoFit/>
          </a:bodyPr>
          <a:lstStyle/>
          <a:p>
            <a:r>
              <a:rPr lang="en-US" sz="1200" dirty="0" smtClean="0"/>
              <a:t>Times </a:t>
            </a:r>
            <a:r>
              <a:rPr lang="en-US" sz="1200" dirty="0"/>
              <a:t>New Roman 12</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1066800" y="381000"/>
          <a:ext cx="7772400" cy="5867400"/>
        </p:xfrm>
        <a:graphic>
          <a:graphicData uri="http://schemas.openxmlformats.org/presentationml/2006/ole">
            <mc:AlternateContent xmlns:mc="http://schemas.openxmlformats.org/markup-compatibility/2006">
              <mc:Choice xmlns:v="urn:schemas-microsoft-com:vml" Requires="v">
                <p:oleObj spid="_x0000_s6148" name="Document" r:id="rId4" imgW="5048462" imgH="6866390" progId="Word.Document.12">
                  <p:embed/>
                </p:oleObj>
              </mc:Choice>
              <mc:Fallback>
                <p:oleObj name="Document" r:id="rId4" imgW="5048462" imgH="6866390"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1000"/>
                        <a:ext cx="7772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3"/>
          <p:cNvSpPr>
            <a:spLocks noChangeArrowheads="1"/>
          </p:cNvSpPr>
          <p:nvPr/>
        </p:nvSpPr>
        <p:spPr bwMode="auto">
          <a:xfrm>
            <a:off x="1066800" y="914400"/>
            <a:ext cx="7924800" cy="152400"/>
          </a:xfrm>
          <a:prstGeom prst="rect">
            <a:avLst/>
          </a:prstGeom>
          <a:solidFill>
            <a:srgbClr val="FFFFFF"/>
          </a:solidFill>
          <a:ln w="28575" algn="ctr">
            <a:solidFill>
              <a:srgbClr val="FFFFFF"/>
            </a:solidFill>
            <a:round/>
            <a:headEnd/>
            <a:tailEnd/>
          </a:ln>
        </p:spPr>
        <p:txBody>
          <a:bodyPr wrap="none" anchor="ctr"/>
          <a:lstStyle/>
          <a:p>
            <a:pPr algn="ctr"/>
            <a:endParaRPr lang="en-US" b="1"/>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219200" y="304800"/>
          <a:ext cx="7696200" cy="6248400"/>
        </p:xfrm>
        <a:graphic>
          <a:graphicData uri="http://schemas.openxmlformats.org/presentationml/2006/ole">
            <mc:AlternateContent xmlns:mc="http://schemas.openxmlformats.org/markup-compatibility/2006">
              <mc:Choice xmlns:v="urn:schemas-microsoft-com:vml" Requires="v">
                <p:oleObj spid="_x0000_s7172" name="Document" r:id="rId4" imgW="5028671" imgH="8248249" progId="Word.Document.12">
                  <p:embed/>
                </p:oleObj>
              </mc:Choice>
              <mc:Fallback>
                <p:oleObj name="Document" r:id="rId4" imgW="5028671" imgH="8248249"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04800"/>
                        <a:ext cx="7696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Rectangle 3"/>
          <p:cNvSpPr>
            <a:spLocks noChangeArrowheads="1"/>
          </p:cNvSpPr>
          <p:nvPr/>
        </p:nvSpPr>
        <p:spPr bwMode="auto">
          <a:xfrm>
            <a:off x="1066800" y="914400"/>
            <a:ext cx="8077200" cy="152400"/>
          </a:xfrm>
          <a:prstGeom prst="rect">
            <a:avLst/>
          </a:prstGeom>
          <a:solidFill>
            <a:srgbClr val="FFFFFF"/>
          </a:solidFill>
          <a:ln w="28575" algn="ctr">
            <a:solidFill>
              <a:srgbClr val="FFFFFF"/>
            </a:solidFill>
            <a:round/>
            <a:headEnd/>
            <a:tailEnd/>
          </a:ln>
        </p:spPr>
        <p:txBody>
          <a:bodyPr wrap="none" anchor="ctr"/>
          <a:lstStyle/>
          <a:p>
            <a:pPr algn="ctr"/>
            <a:endParaRPr lang="en-US" b="1"/>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Autofit/>
          </a:bodyPr>
          <a:lstStyle/>
          <a:p>
            <a:r>
              <a:rPr lang="en-US" sz="3600" dirty="0" err="1" smtClean="0"/>
              <a:t>Referensi</a:t>
            </a:r>
            <a:endParaRPr lang="en-US" sz="3600" dirty="0"/>
          </a:p>
        </p:txBody>
      </p:sp>
      <p:sp>
        <p:nvSpPr>
          <p:cNvPr id="3" name="Content Placeholder 2"/>
          <p:cNvSpPr>
            <a:spLocks noGrp="1"/>
          </p:cNvSpPr>
          <p:nvPr>
            <p:ph idx="1"/>
          </p:nvPr>
        </p:nvSpPr>
        <p:spPr>
          <a:xfrm>
            <a:off x="457200" y="381000"/>
            <a:ext cx="8229600" cy="6477000"/>
          </a:xfrm>
        </p:spPr>
        <p:txBody>
          <a:bodyPr>
            <a:normAutofit fontScale="25000" lnSpcReduction="20000"/>
          </a:bodyPr>
          <a:lstStyle/>
          <a:p>
            <a:pPr marL="566738" lvl="1" indent="-566738">
              <a:buNone/>
            </a:pPr>
            <a:r>
              <a:rPr lang="en-US" sz="6400" dirty="0" err="1" smtClean="0"/>
              <a:t>Arikunto</a:t>
            </a:r>
            <a:r>
              <a:rPr lang="en-US" sz="6400" dirty="0" smtClean="0"/>
              <a:t>, </a:t>
            </a:r>
            <a:r>
              <a:rPr lang="en-US" sz="6400" dirty="0" err="1" smtClean="0"/>
              <a:t>Suharsimi</a:t>
            </a:r>
            <a:r>
              <a:rPr lang="en-US" sz="6400" dirty="0" smtClean="0"/>
              <a:t>. 2009. </a:t>
            </a:r>
            <a:r>
              <a:rPr lang="en-US" sz="6400" i="1" dirty="0" err="1" smtClean="0"/>
              <a:t>Prosedur</a:t>
            </a:r>
            <a:r>
              <a:rPr lang="en-US" sz="6400" i="1" dirty="0" smtClean="0"/>
              <a:t> </a:t>
            </a:r>
            <a:r>
              <a:rPr lang="en-US" sz="6400" i="1" dirty="0" err="1" smtClean="0"/>
              <a:t>penelitian</a:t>
            </a:r>
            <a:r>
              <a:rPr lang="en-US" sz="6400" i="1" dirty="0" smtClean="0"/>
              <a:t> </a:t>
            </a:r>
            <a:r>
              <a:rPr lang="en-US" sz="6400" i="1" dirty="0" err="1" smtClean="0"/>
              <a:t>Suatu</a:t>
            </a:r>
            <a:r>
              <a:rPr lang="en-US" sz="6400" i="1" dirty="0" smtClean="0"/>
              <a:t> </a:t>
            </a:r>
            <a:r>
              <a:rPr lang="en-US" sz="6400" i="1" dirty="0" err="1" smtClean="0"/>
              <a:t>Pendekatan</a:t>
            </a:r>
            <a:r>
              <a:rPr lang="en-US" sz="6400" i="1" dirty="0" smtClean="0"/>
              <a:t> </a:t>
            </a:r>
            <a:r>
              <a:rPr lang="en-US" sz="6400" i="1" dirty="0" err="1" smtClean="0"/>
              <a:t>Praktek</a:t>
            </a:r>
            <a:r>
              <a:rPr lang="en-US" sz="6400" i="1" dirty="0" smtClean="0"/>
              <a:t>. </a:t>
            </a:r>
            <a:r>
              <a:rPr lang="en-US" sz="6400" dirty="0" err="1" smtClean="0"/>
              <a:t>Bandung:Rineka</a:t>
            </a:r>
            <a:r>
              <a:rPr lang="en-US" sz="6400" dirty="0" smtClean="0"/>
              <a:t> </a:t>
            </a:r>
            <a:r>
              <a:rPr lang="en-US" sz="6400" dirty="0" err="1" smtClean="0"/>
              <a:t>Cipta</a:t>
            </a:r>
            <a:endParaRPr lang="en-US" sz="6400" dirty="0" smtClean="0"/>
          </a:p>
          <a:p>
            <a:pPr marL="566738" lvl="1" indent="-566738">
              <a:buNone/>
            </a:pPr>
            <a:endParaRPr lang="en-US" sz="6400" dirty="0" smtClean="0"/>
          </a:p>
          <a:p>
            <a:pPr marL="566738" lvl="1" indent="-566738">
              <a:buNone/>
            </a:pPr>
            <a:r>
              <a:rPr lang="en-US" sz="6400" dirty="0" smtClean="0"/>
              <a:t>Bailey, Kenneth D, 1995. </a:t>
            </a:r>
            <a:r>
              <a:rPr lang="en-US" sz="6400" i="1" dirty="0" smtClean="0"/>
              <a:t>Methods of Social Research. </a:t>
            </a:r>
            <a:r>
              <a:rPr lang="en-US" sz="6400" dirty="0" smtClean="0"/>
              <a:t>New York :The Free Press</a:t>
            </a:r>
          </a:p>
          <a:p>
            <a:pPr marL="566738" lvl="1" indent="-566738">
              <a:buNone/>
            </a:pPr>
            <a:endParaRPr lang="en-US" sz="6400" dirty="0" smtClean="0"/>
          </a:p>
          <a:p>
            <a:pPr marL="566738" lvl="1" indent="-566738" algn="just">
              <a:buNone/>
            </a:pPr>
            <a:r>
              <a:rPr lang="en-US" sz="6400" dirty="0" err="1" smtClean="0"/>
              <a:t>Cresswell</a:t>
            </a:r>
            <a:r>
              <a:rPr lang="en-US" sz="6400" dirty="0" smtClean="0"/>
              <a:t>, John W. 2013. Research </a:t>
            </a:r>
            <a:r>
              <a:rPr lang="en-US" sz="6400" dirty="0" err="1" smtClean="0"/>
              <a:t>Besign</a:t>
            </a:r>
            <a:r>
              <a:rPr lang="en-US" sz="6400" dirty="0" smtClean="0"/>
              <a:t> </a:t>
            </a:r>
            <a:r>
              <a:rPr lang="en-US" sz="6400" dirty="0" err="1" smtClean="0"/>
              <a:t>Pendekatan</a:t>
            </a:r>
            <a:r>
              <a:rPr lang="en-US" sz="6400" dirty="0" smtClean="0"/>
              <a:t> </a:t>
            </a:r>
            <a:r>
              <a:rPr lang="en-US" sz="6400" dirty="0" err="1" smtClean="0"/>
              <a:t>Kualitatif</a:t>
            </a:r>
            <a:r>
              <a:rPr lang="en-US" sz="6400" dirty="0" smtClean="0"/>
              <a:t>, </a:t>
            </a:r>
            <a:r>
              <a:rPr lang="en-US" sz="6400" dirty="0" err="1" smtClean="0"/>
              <a:t>Kuantitatif</a:t>
            </a:r>
            <a:r>
              <a:rPr lang="en-US" sz="6400" dirty="0" smtClean="0"/>
              <a:t>, </a:t>
            </a:r>
            <a:r>
              <a:rPr lang="en-US" sz="6400" dirty="0" err="1" smtClean="0"/>
              <a:t>dan</a:t>
            </a:r>
            <a:r>
              <a:rPr lang="en-US" sz="6400" dirty="0" smtClean="0"/>
              <a:t> Mixed. </a:t>
            </a:r>
            <a:r>
              <a:rPr lang="en-US" sz="6400" dirty="0" err="1" smtClean="0"/>
              <a:t>Yogyakarta:Pustaka</a:t>
            </a:r>
            <a:r>
              <a:rPr lang="en-US" sz="6400" dirty="0" smtClean="0"/>
              <a:t> </a:t>
            </a:r>
            <a:r>
              <a:rPr lang="en-US" sz="6400" dirty="0" err="1" smtClean="0"/>
              <a:t>Pelajar</a:t>
            </a:r>
            <a:r>
              <a:rPr lang="en-US" sz="6400" dirty="0" smtClean="0"/>
              <a:t>.</a:t>
            </a:r>
          </a:p>
          <a:p>
            <a:pPr marL="566738" lvl="1" indent="-566738">
              <a:buNone/>
            </a:pPr>
            <a:endParaRPr lang="en-US" sz="6400" dirty="0" smtClean="0"/>
          </a:p>
          <a:p>
            <a:pPr marL="566738" lvl="1" indent="-566738">
              <a:buNone/>
            </a:pPr>
            <a:r>
              <a:rPr lang="en-US" sz="6400" dirty="0" err="1" smtClean="0"/>
              <a:t>Nasution</a:t>
            </a:r>
            <a:r>
              <a:rPr lang="en-US" sz="6400" dirty="0" smtClean="0"/>
              <a:t>. 2000. </a:t>
            </a:r>
            <a:r>
              <a:rPr lang="en-US" sz="6400" i="1" dirty="0" err="1" smtClean="0"/>
              <a:t>Metode</a:t>
            </a:r>
            <a:r>
              <a:rPr lang="en-US" sz="6400" i="1" dirty="0" smtClean="0"/>
              <a:t> Research. </a:t>
            </a:r>
            <a:r>
              <a:rPr lang="en-US" sz="6400" dirty="0" err="1" smtClean="0"/>
              <a:t>Bandung:Yemmars</a:t>
            </a:r>
            <a:endParaRPr lang="en-US" sz="6400" dirty="0" smtClean="0"/>
          </a:p>
          <a:p>
            <a:pPr marL="566738" lvl="1" indent="-566738">
              <a:buNone/>
            </a:pPr>
            <a:endParaRPr lang="en-US" sz="6400" dirty="0" smtClean="0"/>
          </a:p>
          <a:p>
            <a:pPr marL="566738" lvl="1" indent="-566738">
              <a:buNone/>
            </a:pPr>
            <a:r>
              <a:rPr lang="en-US" sz="6400" dirty="0" err="1" smtClean="0"/>
              <a:t>Neuman</a:t>
            </a:r>
            <a:r>
              <a:rPr lang="en-US" sz="6400" dirty="0" smtClean="0"/>
              <a:t>, W. Lawrence. 2003. </a:t>
            </a:r>
            <a:r>
              <a:rPr lang="en-US" sz="6400" i="1" dirty="0" smtClean="0"/>
              <a:t>Social Research Methods, Qualitative and Quantitative Approach.</a:t>
            </a:r>
            <a:r>
              <a:rPr lang="en-US" sz="6400" dirty="0" smtClean="0"/>
              <a:t> New York</a:t>
            </a:r>
          </a:p>
          <a:p>
            <a:pPr marL="566738" lvl="1" indent="-566738">
              <a:buNone/>
            </a:pPr>
            <a:endParaRPr lang="en-US" sz="6400" dirty="0" smtClean="0"/>
          </a:p>
          <a:p>
            <a:pPr marL="566738" lvl="1" indent="-566738">
              <a:buNone/>
            </a:pPr>
            <a:r>
              <a:rPr lang="en-US" sz="6400" dirty="0" err="1" smtClean="0"/>
              <a:t>Riduwan</a:t>
            </a:r>
            <a:r>
              <a:rPr lang="en-US" sz="6400" dirty="0" smtClean="0"/>
              <a:t>, 2003. </a:t>
            </a:r>
            <a:r>
              <a:rPr lang="en-US" sz="6400" i="1" dirty="0" err="1" smtClean="0"/>
              <a:t>Skala</a:t>
            </a:r>
            <a:r>
              <a:rPr lang="en-US" sz="6400" i="1" dirty="0" smtClean="0"/>
              <a:t> </a:t>
            </a:r>
            <a:r>
              <a:rPr lang="en-US" sz="6400" i="1" dirty="0" err="1" smtClean="0"/>
              <a:t>Pengukuran</a:t>
            </a:r>
            <a:r>
              <a:rPr lang="en-US" sz="6400" i="1" dirty="0" smtClean="0"/>
              <a:t> </a:t>
            </a:r>
            <a:r>
              <a:rPr lang="en-US" sz="6400" i="1" dirty="0" err="1" smtClean="0"/>
              <a:t>Variabel-Variabel</a:t>
            </a:r>
            <a:r>
              <a:rPr lang="en-US" sz="6400" i="1" dirty="0" smtClean="0"/>
              <a:t> </a:t>
            </a:r>
            <a:r>
              <a:rPr lang="en-US" sz="6400" i="1" dirty="0" err="1" smtClean="0"/>
              <a:t>Penelitian</a:t>
            </a:r>
            <a:r>
              <a:rPr lang="en-US" sz="6400" dirty="0" smtClean="0"/>
              <a:t>,</a:t>
            </a:r>
            <a:r>
              <a:rPr lang="en-US" sz="6400" i="1" dirty="0" smtClean="0"/>
              <a:t> </a:t>
            </a:r>
            <a:r>
              <a:rPr lang="en-US" sz="6400" dirty="0" err="1" smtClean="0"/>
              <a:t>Bandung:Alfabeta</a:t>
            </a:r>
            <a:endParaRPr lang="en-US" sz="6400" dirty="0" smtClean="0"/>
          </a:p>
          <a:p>
            <a:pPr marL="566738" lvl="1" indent="-566738">
              <a:buNone/>
            </a:pPr>
            <a:endParaRPr lang="en-US" sz="6400" dirty="0" smtClean="0"/>
          </a:p>
          <a:p>
            <a:pPr marL="566738" lvl="1" indent="-566738">
              <a:buNone/>
            </a:pPr>
            <a:r>
              <a:rPr lang="en-US" sz="6400" dirty="0" err="1" smtClean="0"/>
              <a:t>Singarimbun</a:t>
            </a:r>
            <a:r>
              <a:rPr lang="en-US" sz="6400" dirty="0" smtClean="0"/>
              <a:t>, </a:t>
            </a:r>
            <a:r>
              <a:rPr lang="en-US" sz="6400" dirty="0" err="1" smtClean="0"/>
              <a:t>Masri</a:t>
            </a:r>
            <a:r>
              <a:rPr lang="en-US" sz="6400" dirty="0" smtClean="0"/>
              <a:t> &amp; Effendi, </a:t>
            </a:r>
            <a:r>
              <a:rPr lang="en-US" sz="6400" dirty="0" err="1" smtClean="0"/>
              <a:t>Sopian</a:t>
            </a:r>
            <a:r>
              <a:rPr lang="en-US" sz="6400" dirty="0" smtClean="0"/>
              <a:t>. 2000. </a:t>
            </a:r>
            <a:r>
              <a:rPr lang="en-US" sz="6400" i="1" dirty="0" err="1" smtClean="0"/>
              <a:t>Metode</a:t>
            </a:r>
            <a:r>
              <a:rPr lang="en-US" sz="6400" i="1" dirty="0" smtClean="0"/>
              <a:t> </a:t>
            </a:r>
            <a:r>
              <a:rPr lang="en-US" sz="6400" i="1" dirty="0" err="1" smtClean="0"/>
              <a:t>Penelitian</a:t>
            </a:r>
            <a:r>
              <a:rPr lang="en-US" sz="6400" i="1" dirty="0" smtClean="0"/>
              <a:t> Survey.</a:t>
            </a:r>
            <a:r>
              <a:rPr lang="en-US" sz="6400" dirty="0" smtClean="0"/>
              <a:t> Jakarta:LP3ES</a:t>
            </a:r>
          </a:p>
          <a:p>
            <a:pPr marL="566738" lvl="1" indent="-566738">
              <a:buNone/>
            </a:pPr>
            <a:endParaRPr lang="en-US" sz="6400" dirty="0" smtClean="0"/>
          </a:p>
          <a:p>
            <a:pPr marL="566738" lvl="1" indent="-566738">
              <a:buNone/>
            </a:pPr>
            <a:r>
              <a:rPr lang="en-US" sz="6400" dirty="0" err="1" smtClean="0"/>
              <a:t>Silalahi</a:t>
            </a:r>
            <a:r>
              <a:rPr lang="en-US" sz="6400" dirty="0" smtClean="0"/>
              <a:t>, </a:t>
            </a:r>
            <a:r>
              <a:rPr lang="en-US" sz="6400" dirty="0" err="1" smtClean="0"/>
              <a:t>Ulber</a:t>
            </a:r>
            <a:r>
              <a:rPr lang="en-US" sz="6400" dirty="0" smtClean="0"/>
              <a:t>.  2012. </a:t>
            </a:r>
            <a:r>
              <a:rPr lang="en-US" sz="6400" dirty="0" err="1" smtClean="0"/>
              <a:t>Metode</a:t>
            </a:r>
            <a:r>
              <a:rPr lang="en-US" sz="6400" dirty="0" smtClean="0"/>
              <a:t> </a:t>
            </a:r>
            <a:r>
              <a:rPr lang="en-US" sz="6400" dirty="0" err="1" smtClean="0"/>
              <a:t>Penelitian</a:t>
            </a:r>
            <a:r>
              <a:rPr lang="en-US" sz="6400" dirty="0" smtClean="0"/>
              <a:t> </a:t>
            </a:r>
            <a:r>
              <a:rPr lang="en-US" sz="6400" dirty="0" err="1" smtClean="0"/>
              <a:t>Sosial</a:t>
            </a:r>
            <a:r>
              <a:rPr lang="en-US" sz="6400" dirty="0" smtClean="0"/>
              <a:t>. Bandung:</a:t>
            </a:r>
          </a:p>
          <a:p>
            <a:pPr marL="566738" lvl="1" indent="-566738">
              <a:buNone/>
            </a:pPr>
            <a:endParaRPr lang="en-US" sz="6400" dirty="0" smtClean="0"/>
          </a:p>
          <a:p>
            <a:pPr marL="566738" lvl="1" indent="-566738">
              <a:buNone/>
            </a:pPr>
            <a:r>
              <a:rPr lang="en-US" sz="6400" dirty="0" err="1" smtClean="0"/>
              <a:t>Sugiyono</a:t>
            </a:r>
            <a:r>
              <a:rPr lang="en-US" sz="6400" dirty="0" smtClean="0"/>
              <a:t>. 2010. </a:t>
            </a:r>
            <a:r>
              <a:rPr lang="en-US" sz="6400" i="1" dirty="0" err="1" smtClean="0"/>
              <a:t>Memahami</a:t>
            </a:r>
            <a:r>
              <a:rPr lang="en-US" sz="6400" i="1" dirty="0" smtClean="0"/>
              <a:t> </a:t>
            </a:r>
            <a:r>
              <a:rPr lang="en-US" sz="6400" i="1" dirty="0" err="1" smtClean="0"/>
              <a:t>Penelitian</a:t>
            </a:r>
            <a:r>
              <a:rPr lang="en-US" sz="6400" i="1" dirty="0" smtClean="0"/>
              <a:t> </a:t>
            </a:r>
            <a:r>
              <a:rPr lang="en-US" sz="6400" i="1" dirty="0" err="1" smtClean="0"/>
              <a:t>Kuantitatif</a:t>
            </a:r>
            <a:r>
              <a:rPr lang="en-US" sz="6400" i="1" dirty="0" smtClean="0"/>
              <a:t> </a:t>
            </a:r>
            <a:r>
              <a:rPr lang="en-US" sz="6400" i="1" dirty="0" err="1" smtClean="0"/>
              <a:t>Kualitatif</a:t>
            </a:r>
            <a:r>
              <a:rPr lang="en-US" sz="6400" i="1" dirty="0" smtClean="0"/>
              <a:t> </a:t>
            </a:r>
            <a:r>
              <a:rPr lang="en-US" sz="6400" i="1" dirty="0" err="1" smtClean="0"/>
              <a:t>dan</a:t>
            </a:r>
            <a:r>
              <a:rPr lang="en-US" sz="6400" i="1" dirty="0" smtClean="0"/>
              <a:t> R&amp;D. </a:t>
            </a:r>
            <a:r>
              <a:rPr lang="en-US" sz="6400" dirty="0" smtClean="0"/>
              <a:t>Bandung: </a:t>
            </a:r>
            <a:r>
              <a:rPr lang="en-US" sz="6400" dirty="0" err="1" smtClean="0"/>
              <a:t>Alfabeta</a:t>
            </a:r>
            <a:endParaRPr lang="en-US" sz="6400" dirty="0" smtClean="0"/>
          </a:p>
          <a:p>
            <a:pPr marL="566738" lvl="1" indent="-566738">
              <a:buNone/>
            </a:pPr>
            <a:endParaRPr lang="en-US" sz="6400" dirty="0" smtClean="0"/>
          </a:p>
          <a:p>
            <a:pPr marL="566738" lvl="1" indent="-566738">
              <a:buNone/>
            </a:pPr>
            <a:r>
              <a:rPr lang="en-US" sz="6400" dirty="0" err="1" smtClean="0"/>
              <a:t>Sugiyono</a:t>
            </a:r>
            <a:r>
              <a:rPr lang="en-US" sz="6400" dirty="0" smtClean="0"/>
              <a:t>, </a:t>
            </a:r>
            <a:r>
              <a:rPr lang="en-US" sz="6400" i="1" dirty="0" err="1" smtClean="0"/>
              <a:t>Statistik</a:t>
            </a:r>
            <a:r>
              <a:rPr lang="en-US" sz="6400" i="1" dirty="0" smtClean="0"/>
              <a:t> </a:t>
            </a:r>
            <a:r>
              <a:rPr lang="en-US" sz="6400" i="1" dirty="0" err="1" smtClean="0"/>
              <a:t>Untuk</a:t>
            </a:r>
            <a:r>
              <a:rPr lang="en-US" sz="6400" i="1" dirty="0" smtClean="0"/>
              <a:t> </a:t>
            </a:r>
            <a:r>
              <a:rPr lang="en-US" sz="6400" i="1" dirty="0" err="1" smtClean="0"/>
              <a:t>Penelitian</a:t>
            </a:r>
            <a:r>
              <a:rPr lang="en-US" sz="6400" dirty="0" smtClean="0"/>
              <a:t>, </a:t>
            </a:r>
            <a:r>
              <a:rPr lang="en-US" sz="6400" dirty="0" err="1" smtClean="0"/>
              <a:t>Alfabeta</a:t>
            </a:r>
            <a:r>
              <a:rPr lang="en-US" sz="6400" dirty="0" smtClean="0"/>
              <a:t>, Bandung 2008</a:t>
            </a:r>
          </a:p>
          <a:p>
            <a:pPr marL="566738" lvl="1" indent="-566738">
              <a:buNone/>
            </a:pPr>
            <a:endParaRPr lang="en-US" sz="6400" dirty="0" smtClean="0"/>
          </a:p>
          <a:p>
            <a:pPr marL="566738" lvl="1" indent="-566738">
              <a:buNone/>
            </a:pPr>
            <a:r>
              <a:rPr lang="en-US" sz="6400" dirty="0" err="1" smtClean="0"/>
              <a:t>Surakhmad</a:t>
            </a:r>
            <a:r>
              <a:rPr lang="en-US" sz="6400" dirty="0" smtClean="0"/>
              <a:t>, </a:t>
            </a:r>
            <a:r>
              <a:rPr lang="en-US" sz="6400" dirty="0" err="1" smtClean="0"/>
              <a:t>Winarno</a:t>
            </a:r>
            <a:r>
              <a:rPr lang="en-US" sz="6400" dirty="0" smtClean="0"/>
              <a:t>. 2000. </a:t>
            </a:r>
            <a:r>
              <a:rPr lang="en-US" sz="6400" i="1" dirty="0" err="1" smtClean="0"/>
              <a:t>Pengantar</a:t>
            </a:r>
            <a:r>
              <a:rPr lang="en-US" sz="6400" i="1" dirty="0" smtClean="0"/>
              <a:t> </a:t>
            </a:r>
            <a:r>
              <a:rPr lang="en-US" sz="6400" i="1" dirty="0" err="1" smtClean="0"/>
              <a:t>Penelitian</a:t>
            </a:r>
            <a:r>
              <a:rPr lang="en-US" sz="6400" i="1" dirty="0" smtClean="0"/>
              <a:t> </a:t>
            </a:r>
            <a:r>
              <a:rPr lang="en-US" sz="6400" i="1" dirty="0" err="1" smtClean="0"/>
              <a:t>Ilmiah.</a:t>
            </a:r>
            <a:r>
              <a:rPr lang="en-US" sz="6400" dirty="0" err="1" smtClean="0"/>
              <a:t>Bandung:Tarsito</a:t>
            </a:r>
            <a:r>
              <a:rPr lang="en-US" sz="6400" dirty="0" smtClean="0"/>
              <a:t> </a:t>
            </a:r>
          </a:p>
          <a:p>
            <a:pPr marL="566738" lvl="1" indent="-566738">
              <a:buNone/>
            </a:pPr>
            <a:endParaRPr lang="en-US" sz="6400" dirty="0" smtClean="0"/>
          </a:p>
          <a:p>
            <a:pPr marL="566738" lvl="1" indent="-566738">
              <a:buNone/>
            </a:pPr>
            <a:r>
              <a:rPr lang="en-US" sz="6400" dirty="0" err="1" smtClean="0"/>
              <a:t>Saefullah</a:t>
            </a:r>
            <a:r>
              <a:rPr lang="en-US" sz="6400" dirty="0" smtClean="0"/>
              <a:t> </a:t>
            </a:r>
            <a:r>
              <a:rPr lang="en-US" sz="6400" dirty="0" err="1" smtClean="0"/>
              <a:t>Djaja</a:t>
            </a:r>
            <a:r>
              <a:rPr lang="en-US" sz="6400" dirty="0" smtClean="0"/>
              <a:t>, </a:t>
            </a:r>
            <a:r>
              <a:rPr lang="en-US" sz="6400" dirty="0" err="1" smtClean="0"/>
              <a:t>Bahan</a:t>
            </a:r>
            <a:r>
              <a:rPr lang="en-US" sz="6400" dirty="0" smtClean="0"/>
              <a:t> </a:t>
            </a:r>
            <a:r>
              <a:rPr lang="en-US" sz="6400" dirty="0" err="1" smtClean="0"/>
              <a:t>Kuliah</a:t>
            </a:r>
            <a:r>
              <a:rPr lang="en-US" sz="6400" dirty="0" smtClean="0"/>
              <a:t> </a:t>
            </a:r>
            <a:r>
              <a:rPr lang="en-US" sz="6400" dirty="0" err="1" smtClean="0"/>
              <a:t>Metode</a:t>
            </a:r>
            <a:r>
              <a:rPr lang="en-US" sz="6400" dirty="0" smtClean="0"/>
              <a:t> </a:t>
            </a:r>
            <a:r>
              <a:rPr lang="en-US" sz="6400" dirty="0" err="1" smtClean="0"/>
              <a:t>Penelitian</a:t>
            </a:r>
            <a:r>
              <a:rPr lang="en-US" sz="6400" dirty="0" smtClean="0"/>
              <a:t> </a:t>
            </a:r>
            <a:r>
              <a:rPr lang="en-US" sz="6400" dirty="0" err="1" smtClean="0"/>
              <a:t>Sosial</a:t>
            </a:r>
            <a:r>
              <a:rPr lang="en-US" sz="6400" dirty="0" smtClean="0"/>
              <a:t>, </a:t>
            </a:r>
            <a:r>
              <a:rPr lang="en-US" sz="6400" dirty="0" err="1" smtClean="0"/>
              <a:t>Unpad:Bandung</a:t>
            </a:r>
            <a:endParaRPr lang="en-US" sz="6400" dirty="0" smtClean="0"/>
          </a:p>
          <a:p>
            <a:pPr lvl="1"/>
            <a:endParaRPr lang="en-US"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320675"/>
            <a:ext cx="7239000" cy="1143000"/>
          </a:xfrm>
        </p:spPr>
        <p:txBody>
          <a:bodyPr/>
          <a:lstStyle/>
          <a:p>
            <a:pPr eaLnBrk="1" hangingPunct="1"/>
            <a:r>
              <a:rPr lang="en-US" smtClean="0"/>
              <a:t>Cluster (1)</a:t>
            </a:r>
          </a:p>
        </p:txBody>
      </p:sp>
      <p:sp>
        <p:nvSpPr>
          <p:cNvPr id="112643" name="Content Placeholder 2"/>
          <p:cNvSpPr>
            <a:spLocks noGrp="1"/>
          </p:cNvSpPr>
          <p:nvPr>
            <p:ph idx="1"/>
          </p:nvPr>
        </p:nvSpPr>
        <p:spPr/>
        <p:txBody>
          <a:bodyPr/>
          <a:lstStyle/>
          <a:p>
            <a:pPr eaLnBrk="1" hangingPunct="1"/>
            <a:r>
              <a:rPr lang="en-US" smtClean="0"/>
              <a:t>Pada prinsipnya teknik cluster sampling hampir sama dengan teknik stratified. Hanya yang membedakan adalah jika pada stratified anggora populasi dalam satu strata relatif homogen sedangkan pada cluster sampling anggota dalam satu cluster bersifat heterogen </a:t>
            </a:r>
          </a:p>
          <a:p>
            <a:pPr eaLnBrk="1" hangingPunct="1"/>
            <a:endParaRPr lang="en-US"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320675"/>
            <a:ext cx="7239000" cy="1143000"/>
          </a:xfrm>
        </p:spPr>
        <p:txBody>
          <a:bodyPr/>
          <a:lstStyle/>
          <a:p>
            <a:pPr eaLnBrk="1" hangingPunct="1"/>
            <a:r>
              <a:rPr lang="en-US" smtClean="0"/>
              <a:t>CLUSTER (2)</a:t>
            </a:r>
          </a:p>
        </p:txBody>
      </p:sp>
      <p:grpSp>
        <p:nvGrpSpPr>
          <p:cNvPr id="2" name="Group 13"/>
          <p:cNvGrpSpPr>
            <a:grpSpLocks noGrp="1"/>
          </p:cNvGrpSpPr>
          <p:nvPr/>
        </p:nvGrpSpPr>
        <p:grpSpPr bwMode="auto">
          <a:xfrm>
            <a:off x="500063" y="1643063"/>
            <a:ext cx="8229600" cy="4525962"/>
            <a:chOff x="576" y="1728"/>
            <a:chExt cx="4512" cy="1680"/>
          </a:xfrm>
        </p:grpSpPr>
        <p:sp>
          <p:nvSpPr>
            <p:cNvPr id="113668" name="Oval 4"/>
            <p:cNvSpPr>
              <a:spLocks noChangeArrowheads="1"/>
            </p:cNvSpPr>
            <p:nvPr/>
          </p:nvSpPr>
          <p:spPr bwMode="auto">
            <a:xfrm>
              <a:off x="576" y="1728"/>
              <a:ext cx="1680" cy="1680"/>
            </a:xfrm>
            <a:prstGeom prst="ellipse">
              <a:avLst/>
            </a:prstGeom>
            <a:solidFill>
              <a:schemeClr val="hlink"/>
            </a:solidFill>
            <a:ln w="9525">
              <a:solidFill>
                <a:schemeClr val="tx1"/>
              </a:solidFill>
              <a:round/>
              <a:headEnd/>
              <a:tailEnd/>
            </a:ln>
          </p:spPr>
          <p:txBody>
            <a:bodyPr wrap="none" anchor="ctr"/>
            <a:lstStyle/>
            <a:p>
              <a:endParaRPr lang="id-ID">
                <a:latin typeface="Calibri" pitchFamily="34" charset="0"/>
              </a:endParaRPr>
            </a:p>
          </p:txBody>
        </p:sp>
        <p:sp>
          <p:nvSpPr>
            <p:cNvPr id="113669" name="Line 5"/>
            <p:cNvSpPr>
              <a:spLocks noChangeShapeType="1"/>
            </p:cNvSpPr>
            <p:nvPr/>
          </p:nvSpPr>
          <p:spPr bwMode="auto">
            <a:xfrm>
              <a:off x="576" y="2544"/>
              <a:ext cx="1728" cy="0"/>
            </a:xfrm>
            <a:prstGeom prst="line">
              <a:avLst/>
            </a:prstGeom>
            <a:noFill/>
            <a:ln w="9525">
              <a:solidFill>
                <a:schemeClr val="tx1"/>
              </a:solidFill>
              <a:round/>
              <a:headEnd/>
              <a:tailEnd/>
            </a:ln>
          </p:spPr>
          <p:txBody>
            <a:bodyPr/>
            <a:lstStyle/>
            <a:p>
              <a:endParaRPr lang="en-US"/>
            </a:p>
          </p:txBody>
        </p:sp>
        <p:sp>
          <p:nvSpPr>
            <p:cNvPr id="113670" name="Line 6"/>
            <p:cNvSpPr>
              <a:spLocks noChangeShapeType="1"/>
            </p:cNvSpPr>
            <p:nvPr/>
          </p:nvSpPr>
          <p:spPr bwMode="auto">
            <a:xfrm>
              <a:off x="1440" y="1728"/>
              <a:ext cx="0" cy="1680"/>
            </a:xfrm>
            <a:prstGeom prst="line">
              <a:avLst/>
            </a:prstGeom>
            <a:noFill/>
            <a:ln w="9525">
              <a:solidFill>
                <a:schemeClr val="tx1"/>
              </a:solidFill>
              <a:round/>
              <a:headEnd/>
              <a:tailEnd/>
            </a:ln>
          </p:spPr>
          <p:txBody>
            <a:bodyPr/>
            <a:lstStyle/>
            <a:p>
              <a:endParaRPr lang="en-US"/>
            </a:p>
          </p:txBody>
        </p:sp>
        <p:sp>
          <p:nvSpPr>
            <p:cNvPr id="113671" name="Line 7"/>
            <p:cNvSpPr>
              <a:spLocks noChangeShapeType="1"/>
            </p:cNvSpPr>
            <p:nvPr/>
          </p:nvSpPr>
          <p:spPr bwMode="auto">
            <a:xfrm>
              <a:off x="864" y="1968"/>
              <a:ext cx="1200" cy="1200"/>
            </a:xfrm>
            <a:prstGeom prst="line">
              <a:avLst/>
            </a:prstGeom>
            <a:noFill/>
            <a:ln w="9525">
              <a:solidFill>
                <a:schemeClr val="tx1"/>
              </a:solidFill>
              <a:round/>
              <a:headEnd/>
              <a:tailEnd/>
            </a:ln>
          </p:spPr>
          <p:txBody>
            <a:bodyPr/>
            <a:lstStyle/>
            <a:p>
              <a:endParaRPr lang="en-US"/>
            </a:p>
          </p:txBody>
        </p:sp>
        <p:sp>
          <p:nvSpPr>
            <p:cNvPr id="113672" name="Line 8"/>
            <p:cNvSpPr>
              <a:spLocks noChangeShapeType="1"/>
            </p:cNvSpPr>
            <p:nvPr/>
          </p:nvSpPr>
          <p:spPr bwMode="auto">
            <a:xfrm flipH="1">
              <a:off x="768" y="1968"/>
              <a:ext cx="1200" cy="1200"/>
            </a:xfrm>
            <a:prstGeom prst="line">
              <a:avLst/>
            </a:prstGeom>
            <a:noFill/>
            <a:ln w="9525">
              <a:solidFill>
                <a:schemeClr val="tx1"/>
              </a:solidFill>
              <a:round/>
              <a:headEnd/>
              <a:tailEnd/>
            </a:ln>
          </p:spPr>
          <p:txBody>
            <a:bodyPr/>
            <a:lstStyle/>
            <a:p>
              <a:endParaRPr lang="en-US"/>
            </a:p>
          </p:txBody>
        </p:sp>
        <p:sp>
          <p:nvSpPr>
            <p:cNvPr id="113673" name="Oval 9"/>
            <p:cNvSpPr>
              <a:spLocks noChangeArrowheads="1"/>
            </p:cNvSpPr>
            <p:nvPr/>
          </p:nvSpPr>
          <p:spPr bwMode="auto">
            <a:xfrm>
              <a:off x="3744" y="1824"/>
              <a:ext cx="1296" cy="1440"/>
            </a:xfrm>
            <a:prstGeom prst="ellipse">
              <a:avLst/>
            </a:prstGeom>
            <a:solidFill>
              <a:schemeClr val="hlink"/>
            </a:solidFill>
            <a:ln w="9525">
              <a:solidFill>
                <a:schemeClr val="tx1"/>
              </a:solidFill>
              <a:round/>
              <a:headEnd/>
              <a:tailEnd/>
            </a:ln>
          </p:spPr>
          <p:txBody>
            <a:bodyPr wrap="none" anchor="ctr"/>
            <a:lstStyle/>
            <a:p>
              <a:endParaRPr lang="id-ID">
                <a:latin typeface="Calibri" pitchFamily="34" charset="0"/>
              </a:endParaRPr>
            </a:p>
          </p:txBody>
        </p:sp>
        <p:sp>
          <p:nvSpPr>
            <p:cNvPr id="113674" name="Line 10"/>
            <p:cNvSpPr>
              <a:spLocks noChangeShapeType="1"/>
            </p:cNvSpPr>
            <p:nvPr/>
          </p:nvSpPr>
          <p:spPr bwMode="auto">
            <a:xfrm>
              <a:off x="3744" y="2592"/>
              <a:ext cx="1344" cy="0"/>
            </a:xfrm>
            <a:prstGeom prst="line">
              <a:avLst/>
            </a:prstGeom>
            <a:noFill/>
            <a:ln w="9525">
              <a:solidFill>
                <a:schemeClr val="tx1"/>
              </a:solidFill>
              <a:round/>
              <a:headEnd/>
              <a:tailEnd/>
            </a:ln>
          </p:spPr>
          <p:txBody>
            <a:bodyPr/>
            <a:lstStyle/>
            <a:p>
              <a:endParaRPr lang="en-US"/>
            </a:p>
          </p:txBody>
        </p:sp>
        <p:sp>
          <p:nvSpPr>
            <p:cNvPr id="113675" name="Line 11"/>
            <p:cNvSpPr>
              <a:spLocks noChangeShapeType="1"/>
            </p:cNvSpPr>
            <p:nvPr/>
          </p:nvSpPr>
          <p:spPr bwMode="auto">
            <a:xfrm>
              <a:off x="4368" y="1824"/>
              <a:ext cx="0" cy="1488"/>
            </a:xfrm>
            <a:prstGeom prst="line">
              <a:avLst/>
            </a:prstGeom>
            <a:noFill/>
            <a:ln w="9525">
              <a:solidFill>
                <a:schemeClr val="tx1"/>
              </a:solidFill>
              <a:round/>
              <a:headEnd/>
              <a:tailEnd/>
            </a:ln>
          </p:spPr>
          <p:txBody>
            <a:bodyPr/>
            <a:lstStyle/>
            <a:p>
              <a:endParaRPr lang="en-US"/>
            </a:p>
          </p:txBody>
        </p:sp>
        <p:sp>
          <p:nvSpPr>
            <p:cNvPr id="113676" name="Line 12"/>
            <p:cNvSpPr>
              <a:spLocks noChangeShapeType="1"/>
            </p:cNvSpPr>
            <p:nvPr/>
          </p:nvSpPr>
          <p:spPr bwMode="auto">
            <a:xfrm>
              <a:off x="2544" y="2592"/>
              <a:ext cx="1008" cy="0"/>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320675"/>
            <a:ext cx="7239000" cy="1143000"/>
          </a:xfrm>
        </p:spPr>
        <p:txBody>
          <a:bodyPr/>
          <a:lstStyle/>
          <a:p>
            <a:pPr eaLnBrk="1" hangingPunct="1"/>
            <a:r>
              <a:rPr lang="en-US" smtClean="0"/>
              <a:t>Aksidental Sampling</a:t>
            </a:r>
          </a:p>
        </p:txBody>
      </p:sp>
      <p:sp>
        <p:nvSpPr>
          <p:cNvPr id="114691" name="Content Placeholder 2"/>
          <p:cNvSpPr>
            <a:spLocks noGrp="1"/>
          </p:cNvSpPr>
          <p:nvPr>
            <p:ph idx="1"/>
          </p:nvPr>
        </p:nvSpPr>
        <p:spPr/>
        <p:txBody>
          <a:bodyPr/>
          <a:lstStyle/>
          <a:p>
            <a:pPr algn="just" eaLnBrk="1" hangingPunct="1"/>
            <a:r>
              <a:rPr lang="en-US" sz="3600" smtClean="0"/>
              <a:t>Sampel aksidental adalah teknik penentuan sampel berdasarkan kebetulan saja, anggota populasi yang ditemui peneliti dan bersedia menjadi responden di jadikan sampel.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320675"/>
            <a:ext cx="7239000" cy="1143000"/>
          </a:xfrm>
        </p:spPr>
        <p:txBody>
          <a:bodyPr/>
          <a:lstStyle/>
          <a:p>
            <a:pPr eaLnBrk="1" hangingPunct="1"/>
            <a:r>
              <a:rPr lang="en-US" smtClean="0"/>
              <a:t>Purposive Sampling</a:t>
            </a:r>
          </a:p>
        </p:txBody>
      </p:sp>
      <p:sp>
        <p:nvSpPr>
          <p:cNvPr id="115715" name="Content Placeholder 2"/>
          <p:cNvSpPr>
            <a:spLocks noGrp="1"/>
          </p:cNvSpPr>
          <p:nvPr>
            <p:ph idx="1"/>
          </p:nvPr>
        </p:nvSpPr>
        <p:spPr/>
        <p:txBody>
          <a:bodyPr/>
          <a:lstStyle/>
          <a:p>
            <a:pPr eaLnBrk="1" hangingPunct="1"/>
            <a:r>
              <a:rPr lang="en-US" sz="4000" smtClean="0"/>
              <a:t>Merupakan metode penetapan sampel dengan berdasarkan pada kriteria-kriteria tertentu </a:t>
            </a:r>
          </a:p>
          <a:p>
            <a:pPr eaLnBrk="1" hangingPunct="1"/>
            <a:endParaRPr lang="en-US" smtClean="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20675"/>
            <a:ext cx="7239000" cy="1143000"/>
          </a:xfrm>
        </p:spPr>
        <p:txBody>
          <a:bodyPr/>
          <a:lstStyle/>
          <a:p>
            <a:pPr eaLnBrk="1" hangingPunct="1"/>
            <a:r>
              <a:rPr lang="en-US" smtClean="0"/>
              <a:t>Quota Sampling</a:t>
            </a:r>
          </a:p>
        </p:txBody>
      </p:sp>
      <p:sp>
        <p:nvSpPr>
          <p:cNvPr id="116739" name="Content Placeholder 2"/>
          <p:cNvSpPr>
            <a:spLocks noGrp="1"/>
          </p:cNvSpPr>
          <p:nvPr>
            <p:ph idx="1"/>
          </p:nvPr>
        </p:nvSpPr>
        <p:spPr/>
        <p:txBody>
          <a:bodyPr/>
          <a:lstStyle/>
          <a:p>
            <a:pPr algn="just" eaLnBrk="1" hangingPunct="1"/>
            <a:r>
              <a:rPr lang="en-US" sz="3600" smtClean="0"/>
              <a:t>Merupakan metode penetapan sampel dengan menentukan quota terlebih dahulu pada masing-masing kelompok, sebelum quata masing-masing kelompok terpenuhi maka peneltian beluam dianggap selesai.</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320675"/>
            <a:ext cx="7239000" cy="1143000"/>
          </a:xfrm>
        </p:spPr>
        <p:txBody>
          <a:bodyPr/>
          <a:lstStyle/>
          <a:p>
            <a:pPr eaLnBrk="1" hangingPunct="1"/>
            <a:r>
              <a:rPr lang="en-US" smtClean="0"/>
              <a:t>Snowball Sampling (1)</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sz="3200" dirty="0" err="1" smtClean="0"/>
              <a:t>Adalah</a:t>
            </a:r>
            <a:r>
              <a:rPr lang="en-US" sz="3200" dirty="0" smtClean="0"/>
              <a:t> </a:t>
            </a:r>
            <a:r>
              <a:rPr lang="en-US" sz="3200" dirty="0" err="1" smtClean="0"/>
              <a:t>teknik</a:t>
            </a:r>
            <a:r>
              <a:rPr lang="en-US" sz="3200" dirty="0" smtClean="0"/>
              <a:t> </a:t>
            </a:r>
            <a:r>
              <a:rPr lang="en-US" sz="3200" dirty="0" err="1" smtClean="0"/>
              <a:t>pengambilan</a:t>
            </a:r>
            <a:r>
              <a:rPr lang="en-US" sz="3200" dirty="0" smtClean="0"/>
              <a:t> </a:t>
            </a:r>
            <a:r>
              <a:rPr lang="en-US" sz="3200" dirty="0" err="1" smtClean="0"/>
              <a:t>sampel</a:t>
            </a:r>
            <a:r>
              <a:rPr lang="en-US" sz="3200" dirty="0" smtClean="0"/>
              <a:t> yang </a:t>
            </a:r>
            <a:r>
              <a:rPr lang="en-US" sz="3200" dirty="0" err="1" smtClean="0"/>
              <a:t>pada</a:t>
            </a:r>
            <a:r>
              <a:rPr lang="en-US" sz="3200" dirty="0" smtClean="0"/>
              <a:t> </a:t>
            </a:r>
            <a:r>
              <a:rPr lang="en-US" sz="3200" dirty="0" err="1" smtClean="0"/>
              <a:t>mulanya</a:t>
            </a:r>
            <a:r>
              <a:rPr lang="en-US" sz="3200" dirty="0" smtClean="0"/>
              <a:t> </a:t>
            </a:r>
            <a:r>
              <a:rPr lang="en-US" sz="3200" dirty="0" err="1" smtClean="0"/>
              <a:t>jumlahnya</a:t>
            </a:r>
            <a:r>
              <a:rPr lang="en-US" sz="3200" dirty="0" smtClean="0"/>
              <a:t> </a:t>
            </a:r>
            <a:r>
              <a:rPr lang="en-US" sz="3200" dirty="0" err="1" smtClean="0"/>
              <a:t>kecil</a:t>
            </a:r>
            <a:r>
              <a:rPr lang="en-US" sz="3200" dirty="0" smtClean="0"/>
              <a:t> </a:t>
            </a:r>
            <a:r>
              <a:rPr lang="en-US" sz="3200" dirty="0" err="1" smtClean="0"/>
              <a:t>tetapi</a:t>
            </a:r>
            <a:r>
              <a:rPr lang="en-US" sz="3200" dirty="0" smtClean="0"/>
              <a:t> </a:t>
            </a:r>
            <a:r>
              <a:rPr lang="en-US" sz="3200" dirty="0" err="1" smtClean="0"/>
              <a:t>makin</a:t>
            </a:r>
            <a:r>
              <a:rPr lang="en-US" sz="3200" dirty="0" smtClean="0"/>
              <a:t> lama </a:t>
            </a:r>
            <a:r>
              <a:rPr lang="en-US" sz="3200" dirty="0" err="1" smtClean="0"/>
              <a:t>makin</a:t>
            </a:r>
            <a:r>
              <a:rPr lang="en-US" sz="3200" dirty="0" smtClean="0"/>
              <a:t> </a:t>
            </a:r>
            <a:r>
              <a:rPr lang="en-US" sz="3200" dirty="0" err="1" smtClean="0"/>
              <a:t>banyak</a:t>
            </a:r>
            <a:r>
              <a:rPr lang="en-US" sz="3200" dirty="0" smtClean="0"/>
              <a:t> </a:t>
            </a:r>
            <a:r>
              <a:rPr lang="en-US" sz="3200" dirty="0" err="1" smtClean="0"/>
              <a:t>berhenti</a:t>
            </a:r>
            <a:r>
              <a:rPr lang="en-US" sz="3200" dirty="0" smtClean="0"/>
              <a:t> </a:t>
            </a:r>
            <a:r>
              <a:rPr lang="en-US" sz="3200" dirty="0" err="1" smtClean="0"/>
              <a:t>sampai</a:t>
            </a:r>
            <a:r>
              <a:rPr lang="en-US" sz="3200" dirty="0" smtClean="0"/>
              <a:t> </a:t>
            </a:r>
            <a:r>
              <a:rPr lang="en-US" sz="3200" dirty="0" err="1" smtClean="0"/>
              <a:t>informasi</a:t>
            </a:r>
            <a:r>
              <a:rPr lang="en-US" sz="3200" dirty="0" smtClean="0"/>
              <a:t> yang </a:t>
            </a:r>
            <a:r>
              <a:rPr lang="en-US" sz="3200" dirty="0" err="1" smtClean="0"/>
              <a:t>didapatkan</a:t>
            </a:r>
            <a:r>
              <a:rPr lang="en-US" sz="3200" dirty="0" smtClean="0"/>
              <a:t> </a:t>
            </a:r>
            <a:r>
              <a:rPr lang="en-US" sz="3200" dirty="0" err="1" smtClean="0"/>
              <a:t>dinilai</a:t>
            </a:r>
            <a:r>
              <a:rPr lang="en-US" sz="3200" dirty="0" smtClean="0"/>
              <a:t> </a:t>
            </a:r>
            <a:r>
              <a:rPr lang="en-US" sz="3200" dirty="0" err="1" smtClean="0"/>
              <a:t>telah</a:t>
            </a:r>
            <a:r>
              <a:rPr lang="en-US" sz="3200" dirty="0" smtClean="0"/>
              <a:t> </a:t>
            </a:r>
            <a:r>
              <a:rPr lang="en-US" sz="3200" dirty="0" err="1" smtClean="0"/>
              <a:t>cukup</a:t>
            </a:r>
            <a:r>
              <a:rPr lang="en-US" sz="3200" dirty="0" smtClean="0"/>
              <a:t>.  </a:t>
            </a:r>
            <a:r>
              <a:rPr lang="en-US" sz="3200" dirty="0" err="1" smtClean="0"/>
              <a:t>Teknik</a:t>
            </a:r>
            <a:r>
              <a:rPr lang="en-US" sz="3200" dirty="0" smtClean="0"/>
              <a:t> </a:t>
            </a:r>
            <a:r>
              <a:rPr lang="en-US" sz="3200" dirty="0" err="1" smtClean="0"/>
              <a:t>ini</a:t>
            </a:r>
            <a:r>
              <a:rPr lang="en-US" sz="3200" dirty="0" smtClean="0"/>
              <a:t> </a:t>
            </a:r>
            <a:r>
              <a:rPr lang="en-US" sz="3200" dirty="0" err="1" smtClean="0"/>
              <a:t>baik</a:t>
            </a:r>
            <a:r>
              <a:rPr lang="en-US" sz="3200" dirty="0" smtClean="0"/>
              <a:t> </a:t>
            </a:r>
            <a:r>
              <a:rPr lang="en-US" sz="3200" dirty="0" err="1" smtClean="0"/>
              <a:t>untuk</a:t>
            </a:r>
            <a:r>
              <a:rPr lang="en-US" sz="3200" dirty="0" smtClean="0"/>
              <a:t> </a:t>
            </a:r>
            <a:r>
              <a:rPr lang="en-US" sz="3200" dirty="0" err="1" smtClean="0"/>
              <a:t>diterapkan</a:t>
            </a:r>
            <a:r>
              <a:rPr lang="en-US" sz="3200" dirty="0" smtClean="0"/>
              <a:t> </a:t>
            </a:r>
            <a:r>
              <a:rPr lang="en-US" sz="3200" dirty="0" err="1" smtClean="0"/>
              <a:t>jika</a:t>
            </a:r>
            <a:r>
              <a:rPr lang="en-US" sz="3200" dirty="0" smtClean="0"/>
              <a:t> </a:t>
            </a:r>
            <a:r>
              <a:rPr lang="en-US" sz="3200" dirty="0" err="1" smtClean="0"/>
              <a:t>calon</a:t>
            </a:r>
            <a:r>
              <a:rPr lang="en-US" sz="3200" dirty="0" smtClean="0"/>
              <a:t> </a:t>
            </a:r>
            <a:r>
              <a:rPr lang="en-US" sz="3200" dirty="0" err="1" smtClean="0"/>
              <a:t>responden</a:t>
            </a:r>
            <a:r>
              <a:rPr lang="en-US" sz="3200" dirty="0" smtClean="0"/>
              <a:t> </a:t>
            </a:r>
            <a:r>
              <a:rPr lang="en-US" sz="3200" dirty="0" err="1" smtClean="0"/>
              <a:t>sulit</a:t>
            </a:r>
            <a:r>
              <a:rPr lang="en-US" sz="3200" dirty="0" smtClean="0"/>
              <a:t> </a:t>
            </a:r>
            <a:r>
              <a:rPr lang="en-US" sz="3200" dirty="0" err="1" smtClean="0"/>
              <a:t>untuk</a:t>
            </a:r>
            <a:r>
              <a:rPr lang="en-US" sz="3200" dirty="0" smtClean="0"/>
              <a:t> </a:t>
            </a:r>
            <a:r>
              <a:rPr lang="en-US" sz="3200" dirty="0" err="1" smtClean="0"/>
              <a:t>identifikasi</a:t>
            </a:r>
            <a:r>
              <a:rPr lang="en-US" sz="3200" dirty="0" smtClean="0"/>
              <a:t>.</a:t>
            </a:r>
          </a:p>
          <a:p>
            <a:pPr marL="274320" indent="-274320" eaLnBrk="1" fontAlgn="auto" hangingPunct="1">
              <a:spcAft>
                <a:spcPts val="0"/>
              </a:spcAft>
              <a:buFont typeface="Arial" pitchFamily="34" charset="0"/>
              <a:buNone/>
              <a:defRPr/>
            </a:pPr>
            <a:r>
              <a:rPr lang="en-US" sz="3200" dirty="0" smtClean="0"/>
              <a:t> </a:t>
            </a:r>
          </a:p>
          <a:p>
            <a:pPr marL="274320" indent="-274320" eaLnBrk="1" fontAlgn="auto" hangingPunct="1">
              <a:spcAft>
                <a:spcPts val="0"/>
              </a:spcAft>
              <a:buFont typeface="Arial" pitchFamily="34" charset="0"/>
              <a:buNone/>
              <a:defRPr/>
            </a:pPr>
            <a:endParaRPr lang="en-US" dirty="0" smtClean="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Ukuran</a:t>
            </a:r>
            <a:r>
              <a:rPr lang="en-US" dirty="0" smtClean="0"/>
              <a:t> </a:t>
            </a:r>
            <a:r>
              <a:rPr lang="en-US" dirty="0" err="1" smtClean="0"/>
              <a:t>Sampel</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pPr>
              <a:buNone/>
            </a:pPr>
            <a:r>
              <a:rPr lang="id-ID" dirty="0" smtClean="0"/>
              <a:t> </a:t>
            </a:r>
            <a:endParaRPr lang="en-US" dirty="0" smtClean="0"/>
          </a:p>
          <a:p>
            <a:pPr>
              <a:buNone/>
            </a:pPr>
            <a:endParaRPr lang="en-US" dirty="0" smtClean="0"/>
          </a:p>
          <a:p>
            <a:pPr>
              <a:buNone/>
            </a:pPr>
            <a:r>
              <a:rPr lang="id-ID" dirty="0" smtClean="0"/>
              <a:t>	</a:t>
            </a:r>
            <a:endParaRPr lang="en-US" dirty="0" smtClean="0"/>
          </a:p>
          <a:p>
            <a:endParaRPr lang="en-US" dirty="0" smtClean="0"/>
          </a:p>
          <a:p>
            <a:endParaRPr lang="en-US" dirty="0" smtClean="0"/>
          </a:p>
          <a:p>
            <a:pPr>
              <a:buNone/>
            </a:pPr>
            <a:endParaRPr lang="en-US" dirty="0" smtClean="0"/>
          </a:p>
          <a:p>
            <a:r>
              <a:rPr lang="id-ID" dirty="0" smtClean="0"/>
              <a:t>n = Sampel</a:t>
            </a:r>
            <a:r>
              <a:rPr lang="en-US" dirty="0" smtClean="0"/>
              <a:t>	</a:t>
            </a:r>
          </a:p>
          <a:p>
            <a:r>
              <a:rPr lang="id-ID" dirty="0" smtClean="0"/>
              <a:t>N = Populasi</a:t>
            </a:r>
            <a:endParaRPr lang="en-US" dirty="0" smtClean="0"/>
          </a:p>
          <a:p>
            <a:r>
              <a:rPr lang="id-ID" dirty="0" smtClean="0"/>
              <a:t>e = Nilai Kritis</a:t>
            </a:r>
            <a:endParaRPr lang="en-US" dirty="0" smtClean="0"/>
          </a:p>
          <a:p>
            <a:pPr>
              <a:buNone/>
            </a:pPr>
            <a:endParaRPr lang="en-US" dirty="0"/>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2215" name="Equation" r:id="rId3" imgW="114151" imgH="215619" progId="Equation.3">
                  <p:embed/>
                </p:oleObj>
              </mc:Choice>
              <mc:Fallback>
                <p:oleObj name="Equation" r:id="rId3" imgW="114151" imgH="215619"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2212" name="Object 4"/>
          <p:cNvGraphicFramePr>
            <a:graphicFrameLocks noChangeAspect="1"/>
          </p:cNvGraphicFramePr>
          <p:nvPr/>
        </p:nvGraphicFramePr>
        <p:xfrm>
          <a:off x="990600" y="2057400"/>
          <a:ext cx="2895600" cy="1480774"/>
        </p:xfrm>
        <a:graphic>
          <a:graphicData uri="http://schemas.openxmlformats.org/presentationml/2006/ole">
            <mc:AlternateContent xmlns:mc="http://schemas.openxmlformats.org/markup-compatibility/2006">
              <mc:Choice xmlns:v="urn:schemas-microsoft-com:vml" Requires="v">
                <p:oleObj spid="_x0000_s222216" name="Equation" r:id="rId5" imgW="767063" imgH="391998" progId="Equation.3">
                  <p:embed/>
                </p:oleObj>
              </mc:Choice>
              <mc:Fallback>
                <p:oleObj name="Equation" r:id="rId5" imgW="767063" imgH="391998"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057400"/>
                        <a:ext cx="2895600" cy="148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223234" name="Object 2"/>
          <p:cNvGraphicFramePr>
            <a:graphicFrameLocks noGrp="1" noChangeAspect="1"/>
          </p:cNvGraphicFramePr>
          <p:nvPr>
            <p:ph idx="1"/>
          </p:nvPr>
        </p:nvGraphicFramePr>
        <p:xfrm>
          <a:off x="2743200" y="1878013"/>
          <a:ext cx="3200400" cy="1755775"/>
        </p:xfrm>
        <a:graphic>
          <a:graphicData uri="http://schemas.openxmlformats.org/presentationml/2006/ole">
            <mc:AlternateContent xmlns:mc="http://schemas.openxmlformats.org/markup-compatibility/2006">
              <mc:Choice xmlns:v="urn:schemas-microsoft-com:vml" Requires="v">
                <p:oleObj spid="_x0000_s223236" name="Equation" r:id="rId3" imgW="731427" imgH="402096" progId="Equation.3">
                  <p:embed/>
                </p:oleObj>
              </mc:Choice>
              <mc:Fallback>
                <p:oleObj name="Equation" r:id="rId3" imgW="731427" imgH="402096" progId="Equation.3">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878013"/>
                        <a:ext cx="32004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609600" y="3962400"/>
            <a:ext cx="7467600" cy="1200329"/>
          </a:xfrm>
          <a:prstGeom prst="rect">
            <a:avLst/>
          </a:prstGeom>
        </p:spPr>
        <p:txBody>
          <a:bodyPr wrap="square">
            <a:spAutoFit/>
          </a:bodyPr>
          <a:lstStyle/>
          <a:p>
            <a:r>
              <a:rPr lang="id-ID" dirty="0" smtClean="0"/>
              <a:t>n</a:t>
            </a:r>
            <a:r>
              <a:rPr lang="id-ID" baseline="-25000" dirty="0" smtClean="0"/>
              <a:t>i	</a:t>
            </a:r>
            <a:r>
              <a:rPr lang="id-ID" dirty="0" smtClean="0"/>
              <a:t>= Jumlah sampel minimal </a:t>
            </a:r>
            <a:r>
              <a:rPr lang="en-US" dirty="0" err="1" smtClean="0"/>
              <a:t>setiap</a:t>
            </a:r>
            <a:r>
              <a:rPr lang="en-US" dirty="0" smtClean="0"/>
              <a:t> sub </a:t>
            </a:r>
            <a:r>
              <a:rPr lang="en-US" dirty="0" err="1" smtClean="0"/>
              <a:t>populasi</a:t>
            </a:r>
            <a:r>
              <a:rPr lang="en-US" dirty="0" smtClean="0"/>
              <a:t> </a:t>
            </a:r>
            <a:r>
              <a:rPr lang="en-US" dirty="0" err="1" smtClean="0"/>
              <a:t>ke-i</a:t>
            </a:r>
            <a:endParaRPr lang="en-US" dirty="0" smtClean="0"/>
          </a:p>
          <a:p>
            <a:r>
              <a:rPr lang="id-ID" dirty="0" smtClean="0"/>
              <a:t>Ni	= Ukuran  </a:t>
            </a:r>
            <a:r>
              <a:rPr lang="en-US" dirty="0" smtClean="0"/>
              <a:t>sub </a:t>
            </a:r>
            <a:r>
              <a:rPr lang="en-US" dirty="0" err="1" smtClean="0"/>
              <a:t>populasi</a:t>
            </a:r>
            <a:r>
              <a:rPr lang="en-US" dirty="0" smtClean="0"/>
              <a:t> </a:t>
            </a:r>
            <a:r>
              <a:rPr lang="en-US" dirty="0" err="1" smtClean="0"/>
              <a:t>ke-i</a:t>
            </a:r>
            <a:endParaRPr lang="en-US" dirty="0" smtClean="0"/>
          </a:p>
          <a:p>
            <a:r>
              <a:rPr lang="id-ID" dirty="0" smtClean="0"/>
              <a:t>N	= Ukuran populasi secara keseluruhan</a:t>
            </a:r>
            <a:endParaRPr lang="en-US" dirty="0" smtClean="0"/>
          </a:p>
          <a:p>
            <a:r>
              <a:rPr lang="id-ID" dirty="0" smtClean="0"/>
              <a:t>n	= Jumlah sampel dari populasi</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320675"/>
            <a:ext cx="7239000" cy="1143000"/>
          </a:xfrm>
        </p:spPr>
        <p:txBody>
          <a:bodyPr/>
          <a:lstStyle/>
          <a:p>
            <a:pPr eaLnBrk="1" hangingPunct="1"/>
            <a:r>
              <a:rPr lang="en-US" smtClean="0"/>
              <a:t>Populasi dan Sampel</a:t>
            </a:r>
          </a:p>
        </p:txBody>
      </p:sp>
      <p:sp>
        <p:nvSpPr>
          <p:cNvPr id="102403" name="Content Placeholder 2"/>
          <p:cNvSpPr>
            <a:spLocks noGrp="1"/>
          </p:cNvSpPr>
          <p:nvPr>
            <p:ph idx="1"/>
          </p:nvPr>
        </p:nvSpPr>
        <p:spPr/>
        <p:txBody>
          <a:bodyPr/>
          <a:lstStyle/>
          <a:p>
            <a:pPr algn="just" eaLnBrk="1" hangingPunct="1">
              <a:lnSpc>
                <a:spcPct val="90000"/>
              </a:lnSpc>
            </a:pPr>
            <a:r>
              <a:rPr lang="en-US" sz="3600" smtClean="0"/>
              <a:t>POPULASI adalah wilayah generalisasi yang terdiri dari objek yang memiliki karakteristik sesuai dengan yang ditetapkan oleh peneliti.</a:t>
            </a:r>
          </a:p>
          <a:p>
            <a:pPr algn="just" eaLnBrk="1" hangingPunct="1">
              <a:lnSpc>
                <a:spcPct val="90000"/>
              </a:lnSpc>
            </a:pPr>
            <a:r>
              <a:rPr lang="en-US" sz="3600" smtClean="0"/>
              <a:t>SAMPEL adalah bagian dari populasi yang memiliki karakter sama dengan populasinya</a:t>
            </a:r>
            <a:r>
              <a:rPr lang="en-US" smtClean="0"/>
              <a: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10</a:t>
            </a:r>
            <a:endParaRPr lang="en-US" dirty="0"/>
          </a:p>
        </p:txBody>
      </p:sp>
      <p:sp>
        <p:nvSpPr>
          <p:cNvPr id="3" name="Subtitle 2"/>
          <p:cNvSpPr>
            <a:spLocks noGrp="1"/>
          </p:cNvSpPr>
          <p:nvPr>
            <p:ph type="subTitle" idx="1"/>
          </p:nvPr>
        </p:nvSpPr>
        <p:spPr/>
        <p:txBody>
          <a:bodyPr/>
          <a:lstStyle/>
          <a:p>
            <a:r>
              <a:rPr lang="en-US" dirty="0" err="1" smtClean="0"/>
              <a:t>Instrumen</a:t>
            </a:r>
            <a:r>
              <a:rPr lang="en-US" dirty="0" smtClean="0"/>
              <a:t> </a:t>
            </a:r>
            <a:r>
              <a:rPr lang="en-US" dirty="0" err="1" smtClean="0"/>
              <a:t>Penelitian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Instrumen Penelitian</a:t>
            </a:r>
          </a:p>
        </p:txBody>
      </p:sp>
      <p:sp>
        <p:nvSpPr>
          <p:cNvPr id="120835" name="Content Placeholder 2"/>
          <p:cNvSpPr>
            <a:spLocks noGrp="1"/>
          </p:cNvSpPr>
          <p:nvPr>
            <p:ph idx="1"/>
          </p:nvPr>
        </p:nvSpPr>
        <p:spPr/>
        <p:txBody>
          <a:bodyPr/>
          <a:lstStyle/>
          <a:p>
            <a:pPr indent="22225" algn="just">
              <a:buFont typeface="Arial" pitchFamily="34" charset="0"/>
              <a:buNone/>
            </a:pPr>
            <a:r>
              <a:rPr lang="en-US" sz="4000" smtClean="0"/>
              <a:t>Instrumen Penelitian adalah alat bantu yang digunakan oleh peneliti dalam kegiatannya mengumpulan data, agar kegiatan tersebut menjadi sistematis dan dipermudah olehnya.</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Jenis-jenis Instrumen Penelitian</a:t>
            </a:r>
          </a:p>
        </p:txBody>
      </p:sp>
      <p:sp>
        <p:nvSpPr>
          <p:cNvPr id="121859" name="Content Placeholder 2"/>
          <p:cNvSpPr>
            <a:spLocks noGrp="1"/>
          </p:cNvSpPr>
          <p:nvPr>
            <p:ph idx="1"/>
          </p:nvPr>
        </p:nvSpPr>
        <p:spPr/>
        <p:txBody>
          <a:bodyPr/>
          <a:lstStyle/>
          <a:p>
            <a:pPr marL="514350" indent="-514350">
              <a:buFont typeface="Calibri" pitchFamily="34" charset="0"/>
              <a:buAutoNum type="arabicPeriod"/>
            </a:pPr>
            <a:r>
              <a:rPr lang="en-US" smtClean="0"/>
              <a:t>Kuisioner/angket</a:t>
            </a:r>
          </a:p>
          <a:p>
            <a:pPr marL="514350" indent="-514350">
              <a:buFont typeface="Calibri" pitchFamily="34" charset="0"/>
              <a:buAutoNum type="arabicPeriod"/>
            </a:pPr>
            <a:r>
              <a:rPr lang="en-US" smtClean="0"/>
              <a:t>Pedoman wawancara</a:t>
            </a:r>
          </a:p>
          <a:p>
            <a:pPr marL="514350" indent="-514350">
              <a:buFont typeface="Calibri" pitchFamily="34" charset="0"/>
              <a:buAutoNum type="arabicPeriod"/>
            </a:pPr>
            <a:r>
              <a:rPr lang="en-US" smtClean="0"/>
              <a:t>Pedoman Observasi</a:t>
            </a:r>
          </a:p>
          <a:p>
            <a:pPr marL="514350" indent="-514350">
              <a:buFont typeface="Calibri" pitchFamily="34" charset="0"/>
              <a:buAutoNum type="arabicPeriod"/>
            </a:pPr>
            <a:r>
              <a:rPr lang="en-US" smtClean="0"/>
              <a:t>Pedoman Dokumentasi</a:t>
            </a:r>
          </a:p>
          <a:p>
            <a:pPr marL="514350" indent="-514350">
              <a:buFont typeface="Calibri" pitchFamily="34" charset="0"/>
              <a:buAutoNum type="arabicPeriod"/>
            </a:pPr>
            <a:r>
              <a:rPr lang="en-US" smtClean="0"/>
              <a:t>Test</a:t>
            </a:r>
          </a:p>
          <a:p>
            <a:pPr marL="514350" indent="-514350">
              <a:buFont typeface="Calibri" pitchFamily="34" charset="0"/>
              <a:buAutoNum type="arabicPeriod"/>
            </a:pPr>
            <a:r>
              <a:rPr lang="en-US" smtClean="0"/>
              <a:t>Chekl-list</a:t>
            </a:r>
          </a:p>
          <a:p>
            <a:pPr marL="514350" indent="-514350">
              <a:buFont typeface="Calibri" pitchFamily="34" charset="0"/>
              <a:buAutoNum type="arabicPeriod"/>
            </a:pPr>
            <a:r>
              <a:rPr lang="en-US" smtClean="0"/>
              <a:t>Peneliti</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smtClean="0"/>
              <a:t>Instrumen dan Metode</a:t>
            </a:r>
          </a:p>
        </p:txBody>
      </p:sp>
      <p:sp>
        <p:nvSpPr>
          <p:cNvPr id="122883" name="Content Placeholder 2"/>
          <p:cNvSpPr>
            <a:spLocks noGrp="1"/>
          </p:cNvSpPr>
          <p:nvPr>
            <p:ph idx="1"/>
          </p:nvPr>
        </p:nvSpPr>
        <p:spPr/>
        <p:txBody>
          <a:bodyPr/>
          <a:lstStyle/>
          <a:p>
            <a:pPr algn="just"/>
            <a:r>
              <a:rPr lang="en-US" smtClean="0"/>
              <a:t>Instrumen untuk metode test adalah test atau soal tes</a:t>
            </a:r>
          </a:p>
          <a:p>
            <a:pPr algn="just"/>
            <a:r>
              <a:rPr lang="en-US" smtClean="0"/>
              <a:t>Instrumen untuk metode angket atau kuisioner adalah angket atau kuisioner</a:t>
            </a:r>
          </a:p>
          <a:p>
            <a:pPr algn="just"/>
            <a:r>
              <a:rPr lang="en-US" smtClean="0"/>
              <a:t>Instrumen untuk metode observasi adalah check-list</a:t>
            </a:r>
          </a:p>
          <a:p>
            <a:pPr algn="just"/>
            <a:r>
              <a:rPr lang="en-US" smtClean="0"/>
              <a:t>Instrumen untuk metode dokumentasi adalah pedoman dokumentasi atau bisa juga chek-list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Yang </a:t>
            </a:r>
            <a:r>
              <a:rPr lang="en-US" dirty="0" err="1" smtClean="0"/>
              <a:t>mempengaruhi</a:t>
            </a:r>
            <a:r>
              <a:rPr lang="en-US" dirty="0" smtClean="0"/>
              <a:t> </a:t>
            </a:r>
            <a:r>
              <a:rPr lang="en-US" dirty="0" err="1" smtClean="0"/>
              <a:t>Pemilihan</a:t>
            </a:r>
            <a:r>
              <a:rPr lang="en-US" dirty="0" smtClean="0"/>
              <a:t> </a:t>
            </a:r>
            <a:r>
              <a:rPr lang="en-US" dirty="0" err="1" smtClean="0"/>
              <a:t>Metode</a:t>
            </a:r>
            <a:r>
              <a:rPr lang="en-US" dirty="0" smtClean="0"/>
              <a:t> </a:t>
            </a:r>
            <a:r>
              <a:rPr lang="en-US" dirty="0" err="1" smtClean="0"/>
              <a:t>dan</a:t>
            </a:r>
            <a:r>
              <a:rPr lang="en-US" dirty="0" smtClean="0"/>
              <a:t> </a:t>
            </a:r>
            <a:r>
              <a:rPr lang="en-US" dirty="0" err="1" smtClean="0"/>
              <a:t>Instrumen</a:t>
            </a:r>
            <a:endParaRPr lang="en-US" dirty="0" smtClean="0"/>
          </a:p>
        </p:txBody>
      </p:sp>
      <p:sp>
        <p:nvSpPr>
          <p:cNvPr id="123907" name="Content Placeholder 2"/>
          <p:cNvSpPr>
            <a:spLocks noGrp="1"/>
          </p:cNvSpPr>
          <p:nvPr>
            <p:ph idx="1"/>
          </p:nvPr>
        </p:nvSpPr>
        <p:spPr/>
        <p:txBody>
          <a:bodyPr/>
          <a:lstStyle/>
          <a:p>
            <a:pPr marL="514350" indent="-514350">
              <a:buFont typeface="Calibri" pitchFamily="34" charset="0"/>
              <a:buAutoNum type="arabicPeriod"/>
            </a:pPr>
            <a:r>
              <a:rPr lang="en-US" sz="3600" smtClean="0"/>
              <a:t>Tujuan penelitian</a:t>
            </a:r>
          </a:p>
          <a:p>
            <a:pPr marL="514350" indent="-514350">
              <a:buFont typeface="Calibri" pitchFamily="34" charset="0"/>
              <a:buAutoNum type="arabicPeriod"/>
            </a:pPr>
            <a:r>
              <a:rPr lang="en-US" sz="3600" smtClean="0"/>
              <a:t>Sampel penelitian</a:t>
            </a:r>
          </a:p>
          <a:p>
            <a:pPr marL="514350" indent="-514350">
              <a:buFont typeface="Calibri" pitchFamily="34" charset="0"/>
              <a:buAutoNum type="arabicPeriod"/>
            </a:pPr>
            <a:r>
              <a:rPr lang="en-US" sz="3600" smtClean="0"/>
              <a:t>Lokasi</a:t>
            </a:r>
          </a:p>
          <a:p>
            <a:pPr marL="514350" indent="-514350">
              <a:buFont typeface="Calibri" pitchFamily="34" charset="0"/>
              <a:buAutoNum type="arabicPeriod"/>
            </a:pPr>
            <a:r>
              <a:rPr lang="en-US" sz="3600" smtClean="0"/>
              <a:t>Pelaksana</a:t>
            </a:r>
          </a:p>
          <a:p>
            <a:pPr marL="514350" indent="-514350">
              <a:buFont typeface="Calibri" pitchFamily="34" charset="0"/>
              <a:buAutoNum type="arabicPeriod"/>
            </a:pPr>
            <a:r>
              <a:rPr lang="en-US" sz="3600" smtClean="0"/>
              <a:t>Biaya dan Waktu</a:t>
            </a:r>
          </a:p>
          <a:p>
            <a:pPr marL="514350" indent="-514350">
              <a:buFont typeface="Calibri" pitchFamily="34" charset="0"/>
              <a:buAutoNum type="arabicPeriod"/>
            </a:pPr>
            <a:r>
              <a:rPr lang="en-US" sz="3600" smtClean="0"/>
              <a:t>data</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t>Rancangan</a:t>
            </a:r>
            <a:r>
              <a:rPr lang="en-US" dirty="0" smtClean="0"/>
              <a:t> </a:t>
            </a:r>
            <a:r>
              <a:rPr lang="en-US" dirty="0" err="1" smtClean="0"/>
              <a:t>Penyusunan</a:t>
            </a:r>
            <a:r>
              <a:rPr lang="en-US" dirty="0" smtClean="0"/>
              <a:t> (Kisi-</a:t>
            </a:r>
            <a:r>
              <a:rPr lang="en-US" dirty="0" err="1" smtClean="0"/>
              <a:t>kisi</a:t>
            </a:r>
            <a:r>
              <a:rPr lang="en-US" dirty="0" smtClean="0"/>
              <a:t>) </a:t>
            </a:r>
            <a:r>
              <a:rPr lang="en-US" dirty="0" err="1" smtClean="0"/>
              <a:t>instrumen</a:t>
            </a:r>
            <a:endParaRPr lang="en-US" dirty="0" smtClean="0"/>
          </a:p>
        </p:txBody>
      </p:sp>
      <p:sp>
        <p:nvSpPr>
          <p:cNvPr id="124931" name="Content Placeholder 2"/>
          <p:cNvSpPr>
            <a:spLocks noGrp="1"/>
          </p:cNvSpPr>
          <p:nvPr>
            <p:ph idx="1"/>
          </p:nvPr>
        </p:nvSpPr>
        <p:spPr/>
        <p:txBody>
          <a:bodyPr/>
          <a:lstStyle/>
          <a:p>
            <a:pPr marL="514350" indent="-514350" algn="just">
              <a:buFont typeface="Calibri" pitchFamily="34" charset="0"/>
              <a:buAutoNum type="arabicPeriod"/>
            </a:pPr>
            <a:r>
              <a:rPr lang="en-US" smtClean="0"/>
              <a:t>Kisi-kisi umum adalah kisi-kisi yang dibuat untuk menggambarkan semua variabel yang diukur, dilengkapi dengan semua kemungkinan sumber data, semua metode dan instrumen yang mungkin dapat dipakai.</a:t>
            </a:r>
          </a:p>
          <a:p>
            <a:pPr marL="514350" indent="-514350" algn="just">
              <a:buFont typeface="Calibri" pitchFamily="34" charset="0"/>
              <a:buAutoNum type="arabicPeriod"/>
            </a:pPr>
            <a:r>
              <a:rPr lang="en-US" smtClean="0"/>
              <a:t>Kisi-kisi khusus yaitu kisi-kisi yang dibuat untuk menggambarkan rancangan butir-butir yang akan disusun untuk sesuatu instrumen.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t>Manfaat</a:t>
            </a:r>
            <a:r>
              <a:rPr lang="en-US" dirty="0" smtClean="0"/>
              <a:t> </a:t>
            </a:r>
            <a:r>
              <a:rPr lang="en-US" dirty="0" err="1" smtClean="0"/>
              <a:t>dari</a:t>
            </a:r>
            <a:r>
              <a:rPr lang="en-US" dirty="0" smtClean="0"/>
              <a:t> </a:t>
            </a:r>
            <a:r>
              <a:rPr lang="en-US" dirty="0" err="1" smtClean="0"/>
              <a:t>rancangan</a:t>
            </a:r>
            <a:r>
              <a:rPr lang="en-US" dirty="0" smtClean="0"/>
              <a:t> </a:t>
            </a:r>
            <a:r>
              <a:rPr lang="en-US" dirty="0" err="1" smtClean="0"/>
              <a:t>penyusunan</a:t>
            </a:r>
            <a:r>
              <a:rPr lang="en-US" dirty="0" smtClean="0"/>
              <a:t> </a:t>
            </a:r>
            <a:r>
              <a:rPr lang="en-US" dirty="0" err="1" smtClean="0"/>
              <a:t>instrumen</a:t>
            </a:r>
            <a:r>
              <a:rPr lang="en-US" dirty="0" smtClean="0"/>
              <a:t>  (1)</a:t>
            </a:r>
          </a:p>
        </p:txBody>
      </p:sp>
      <p:sp>
        <p:nvSpPr>
          <p:cNvPr id="125955" name="Content Placeholder 2"/>
          <p:cNvSpPr>
            <a:spLocks noGrp="1"/>
          </p:cNvSpPr>
          <p:nvPr>
            <p:ph idx="1"/>
          </p:nvPr>
        </p:nvSpPr>
        <p:spPr/>
        <p:txBody>
          <a:bodyPr>
            <a:normAutofit/>
          </a:bodyPr>
          <a:lstStyle/>
          <a:p>
            <a:pPr marL="514350" indent="-514350" algn="just">
              <a:buFont typeface="Calibri" pitchFamily="34" charset="0"/>
              <a:buAutoNum type="arabicPeriod"/>
            </a:pPr>
            <a:r>
              <a:rPr lang="en-US" smtClean="0"/>
              <a:t>Peneliti memiliki gambaran yang jelas dan lengkap tentang jenis instrumen dan isi dari butir-butir yang akan disusun.</a:t>
            </a:r>
          </a:p>
          <a:p>
            <a:pPr marL="514350" indent="-514350" algn="just">
              <a:buFont typeface="Calibri" pitchFamily="34" charset="0"/>
              <a:buAutoNum type="arabicPeriod"/>
            </a:pPr>
            <a:r>
              <a:rPr lang="en-US" smtClean="0"/>
              <a:t>Peneliti akan mendapatkan kemudahan dalam menyusun instrumen karena kisi-kisi ini berfungsi sebagai pedoman dalam menuliskan butir-butir.</a:t>
            </a:r>
          </a:p>
          <a:p>
            <a:pPr marL="514350" indent="-514350" algn="just">
              <a:buFont typeface="Calibri" pitchFamily="34" charset="0"/>
              <a:buAutoNum type="arabicPeriod"/>
            </a:pPr>
            <a:r>
              <a:rPr lang="en-US" smtClean="0"/>
              <a:t>Instrumen yang disusun akan lengkap dan sistematis karena ketika menyusun kisi-kisi peneliti belum dituntut untuk memikirkan rumusan butir-butirnya.</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t>Manfaat</a:t>
            </a:r>
            <a:r>
              <a:rPr lang="en-US" dirty="0" smtClean="0"/>
              <a:t> </a:t>
            </a:r>
            <a:r>
              <a:rPr lang="en-US" dirty="0" err="1" smtClean="0"/>
              <a:t>dari</a:t>
            </a:r>
            <a:r>
              <a:rPr lang="en-US" dirty="0" smtClean="0"/>
              <a:t> </a:t>
            </a:r>
            <a:r>
              <a:rPr lang="en-US" dirty="0" err="1" smtClean="0"/>
              <a:t>rancangan</a:t>
            </a:r>
            <a:r>
              <a:rPr lang="en-US" dirty="0" smtClean="0"/>
              <a:t> </a:t>
            </a:r>
            <a:r>
              <a:rPr lang="en-US" dirty="0" err="1" smtClean="0"/>
              <a:t>penyusunan</a:t>
            </a:r>
            <a:r>
              <a:rPr lang="en-US" dirty="0" smtClean="0"/>
              <a:t> </a:t>
            </a:r>
            <a:r>
              <a:rPr lang="en-US" dirty="0" err="1" smtClean="0"/>
              <a:t>instrumen</a:t>
            </a:r>
            <a:r>
              <a:rPr lang="en-US" dirty="0" smtClean="0"/>
              <a:t>  (2)</a:t>
            </a:r>
          </a:p>
        </p:txBody>
      </p:sp>
      <p:sp>
        <p:nvSpPr>
          <p:cNvPr id="126979" name="Content Placeholder 2"/>
          <p:cNvSpPr>
            <a:spLocks noGrp="1"/>
          </p:cNvSpPr>
          <p:nvPr>
            <p:ph idx="1"/>
          </p:nvPr>
        </p:nvSpPr>
        <p:spPr/>
        <p:txBody>
          <a:bodyPr>
            <a:normAutofit/>
          </a:bodyPr>
          <a:lstStyle/>
          <a:p>
            <a:pPr marL="514350" indent="-514350" algn="just">
              <a:buFont typeface="Calibri" pitchFamily="34" charset="0"/>
              <a:buAutoNum type="arabicPeriod" startAt="4"/>
            </a:pPr>
            <a:r>
              <a:rPr lang="en-US" smtClean="0"/>
              <a:t>Kisi-kisi berfungsi sebagai “peta perjalanan” dari aspek yang akan dikumpulan datanya, darimana data diambil, dan dengan apa pula data tersebut diambil.</a:t>
            </a:r>
          </a:p>
          <a:p>
            <a:pPr marL="514350" indent="-514350" algn="just">
              <a:buFont typeface="Calibri" pitchFamily="34" charset="0"/>
              <a:buAutoNum type="arabicPeriod" startAt="4"/>
            </a:pPr>
            <a:r>
              <a:rPr lang="en-US" smtClean="0"/>
              <a:t>Peneliti dapat menyerahkan tugas menyusun atau membagi tugas dengan anggota tim ketika menyusun instrumen.</a:t>
            </a:r>
          </a:p>
          <a:p>
            <a:pPr marL="514350" indent="-514350" algn="just">
              <a:buFont typeface="Calibri" pitchFamily="34" charset="0"/>
              <a:buAutoNum type="arabicPeriod" startAt="4"/>
            </a:pPr>
            <a:r>
              <a:rPr lang="en-US" smtClean="0"/>
              <a:t>Validitas dan reliabilitas instrumen dapat diperoleh dan diketahui oleh pihak-pihak luar tim peneliti sehingga pertanggungjawaban peneliti lebih terjamin.</a:t>
            </a:r>
          </a:p>
          <a:p>
            <a:pPr marL="514350" indent="-514350" algn="just">
              <a:buFont typeface="Arial" pitchFamily="34" charset="0"/>
              <a:buNone/>
            </a:pPr>
            <a:endParaRPr lang="en-US" smtClean="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t>Prosedur</a:t>
            </a:r>
            <a:r>
              <a:rPr lang="en-US" dirty="0" smtClean="0"/>
              <a:t> </a:t>
            </a:r>
            <a:r>
              <a:rPr lang="en-US" dirty="0" err="1" smtClean="0"/>
              <a:t>dalam</a:t>
            </a:r>
            <a:r>
              <a:rPr lang="en-US" dirty="0" smtClean="0"/>
              <a:t> </a:t>
            </a:r>
            <a:r>
              <a:rPr lang="en-US" dirty="0" err="1" smtClean="0"/>
              <a:t>pengadaan</a:t>
            </a:r>
            <a:r>
              <a:rPr lang="en-US" dirty="0" smtClean="0"/>
              <a:t> </a:t>
            </a:r>
            <a:r>
              <a:rPr lang="en-US" dirty="0" err="1" smtClean="0"/>
              <a:t>instrumen</a:t>
            </a:r>
            <a:r>
              <a:rPr lang="en-US" dirty="0" smtClean="0"/>
              <a:t> yang </a:t>
            </a:r>
            <a:r>
              <a:rPr lang="en-US" dirty="0" err="1" smtClean="0"/>
              <a:t>baik</a:t>
            </a:r>
            <a:endParaRPr lang="en-US" dirty="0" smtClean="0"/>
          </a:p>
        </p:txBody>
      </p:sp>
      <p:sp>
        <p:nvSpPr>
          <p:cNvPr id="128003" name="Content Placeholder 2"/>
          <p:cNvSpPr>
            <a:spLocks noGrp="1"/>
          </p:cNvSpPr>
          <p:nvPr>
            <p:ph idx="1"/>
          </p:nvPr>
        </p:nvSpPr>
        <p:spPr/>
        <p:txBody>
          <a:bodyPr/>
          <a:lstStyle/>
          <a:p>
            <a:pPr marL="514350" indent="-514350">
              <a:buFont typeface="Calibri" pitchFamily="34" charset="0"/>
              <a:buAutoNum type="arabicPeriod"/>
            </a:pPr>
            <a:r>
              <a:rPr lang="en-US" smtClean="0"/>
              <a:t>Perencanaan</a:t>
            </a:r>
          </a:p>
          <a:p>
            <a:pPr marL="514350" indent="-514350">
              <a:buFont typeface="Calibri" pitchFamily="34" charset="0"/>
              <a:buAutoNum type="arabicPeriod"/>
            </a:pPr>
            <a:r>
              <a:rPr lang="en-US" smtClean="0"/>
              <a:t>Penulisan butir soal</a:t>
            </a:r>
          </a:p>
          <a:p>
            <a:pPr marL="514350" indent="-514350">
              <a:buFont typeface="Calibri" pitchFamily="34" charset="0"/>
              <a:buAutoNum type="arabicPeriod"/>
            </a:pPr>
            <a:r>
              <a:rPr lang="en-US" smtClean="0"/>
              <a:t>Penyuntingan</a:t>
            </a:r>
          </a:p>
          <a:p>
            <a:pPr marL="514350" indent="-514350">
              <a:buFont typeface="Calibri" pitchFamily="34" charset="0"/>
              <a:buAutoNum type="arabicPeriod"/>
            </a:pPr>
            <a:r>
              <a:rPr lang="en-US" smtClean="0"/>
              <a:t>Uji coba</a:t>
            </a:r>
          </a:p>
          <a:p>
            <a:pPr marL="514350" indent="-514350">
              <a:buFont typeface="Calibri" pitchFamily="34" charset="0"/>
              <a:buAutoNum type="arabicPeriod"/>
            </a:pPr>
            <a:r>
              <a:rPr lang="en-US" smtClean="0"/>
              <a:t>Penganalisaan hasil</a:t>
            </a:r>
          </a:p>
          <a:p>
            <a:pPr marL="514350" indent="-514350">
              <a:buFont typeface="Calibri" pitchFamily="34" charset="0"/>
              <a:buAutoNum type="arabicPeriod"/>
            </a:pPr>
            <a:r>
              <a:rPr lang="en-US" smtClean="0"/>
              <a:t>Mengadakan Revisi</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Kriteria Instrumen Yang Baik</a:t>
            </a:r>
          </a:p>
        </p:txBody>
      </p:sp>
      <p:sp>
        <p:nvSpPr>
          <p:cNvPr id="129027" name="Content Placeholder 2"/>
          <p:cNvSpPr>
            <a:spLocks noGrp="1"/>
          </p:cNvSpPr>
          <p:nvPr>
            <p:ph idx="1"/>
          </p:nvPr>
        </p:nvSpPr>
        <p:spPr/>
        <p:txBody>
          <a:bodyPr/>
          <a:lstStyle/>
          <a:p>
            <a:pPr marL="514350" indent="-514350">
              <a:buFont typeface="Calibri" pitchFamily="34" charset="0"/>
              <a:buAutoNum type="arabicPeriod"/>
            </a:pPr>
            <a:r>
              <a:rPr lang="en-US" smtClean="0"/>
              <a:t>Reliabilitas</a:t>
            </a:r>
          </a:p>
          <a:p>
            <a:pPr marL="514350" indent="-514350">
              <a:buFont typeface="Calibri" pitchFamily="34" charset="0"/>
              <a:buAutoNum type="arabicPeriod"/>
            </a:pPr>
            <a:r>
              <a:rPr lang="en-US" smtClean="0"/>
              <a:t>Validitas</a:t>
            </a:r>
          </a:p>
          <a:p>
            <a:pPr marL="514350" indent="-514350">
              <a:buFont typeface="Calibri" pitchFamily="34" charset="0"/>
              <a:buAutoNum type="arabicPeriod"/>
            </a:pPr>
            <a:r>
              <a:rPr lang="en-US" smtClean="0"/>
              <a:t>Sensitivitas</a:t>
            </a:r>
          </a:p>
          <a:p>
            <a:pPr marL="514350" indent="-514350">
              <a:buFont typeface="Calibri" pitchFamily="34" charset="0"/>
              <a:buAutoNum type="arabicPeriod"/>
            </a:pPr>
            <a:r>
              <a:rPr lang="en-US" smtClean="0"/>
              <a:t>Objektivitas</a:t>
            </a:r>
          </a:p>
          <a:p>
            <a:pPr marL="514350" indent="-514350">
              <a:buFont typeface="Calibri" pitchFamily="34" charset="0"/>
              <a:buAutoNum type="arabicPeriod"/>
            </a:pPr>
            <a:r>
              <a:rPr lang="en-US" smtClean="0"/>
              <a:t>Fisibilitas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err="1" smtClean="0"/>
              <a:t>Alasan</a:t>
            </a:r>
            <a:r>
              <a:rPr lang="en-US" dirty="0" smtClean="0"/>
              <a:t> </a:t>
            </a:r>
            <a:r>
              <a:rPr lang="en-US" dirty="0" err="1" smtClean="0"/>
              <a:t>Menggunakan</a:t>
            </a:r>
            <a:r>
              <a:rPr lang="en-US" dirty="0" smtClean="0"/>
              <a:t> </a:t>
            </a:r>
            <a:r>
              <a:rPr lang="en-US" dirty="0" err="1" smtClean="0"/>
              <a:t>Sampel</a:t>
            </a:r>
            <a:r>
              <a:rPr lang="en-US" dirty="0" smtClean="0"/>
              <a:t/>
            </a:r>
            <a:br>
              <a:rPr lang="en-US" dirty="0" smtClean="0"/>
            </a:br>
            <a:endParaRPr lang="en-US" dirty="0" smtClean="0"/>
          </a:p>
        </p:txBody>
      </p:sp>
      <p:sp>
        <p:nvSpPr>
          <p:cNvPr id="3" name="Content Placeholder 2"/>
          <p:cNvSpPr>
            <a:spLocks noGrp="1"/>
          </p:cNvSpPr>
          <p:nvPr>
            <p:ph idx="1"/>
          </p:nvPr>
        </p:nvSpPr>
        <p:spPr/>
        <p:txBody>
          <a:bodyPr rtlCol="0">
            <a:normAutofit/>
          </a:bodyPr>
          <a:lstStyle/>
          <a:p>
            <a:pPr marL="571500" indent="-571500" algn="just" eaLnBrk="1" fontAlgn="auto" hangingPunct="1">
              <a:lnSpc>
                <a:spcPct val="80000"/>
              </a:lnSpc>
              <a:spcAft>
                <a:spcPts val="0"/>
              </a:spcAft>
              <a:buFont typeface="Wingdings" pitchFamily="2" charset="2"/>
              <a:buAutoNum type="arabicPeriod"/>
              <a:defRPr/>
            </a:pPr>
            <a:r>
              <a:rPr lang="en-US" sz="3600" dirty="0" err="1" smtClean="0"/>
              <a:t>Mengurangi</a:t>
            </a:r>
            <a:r>
              <a:rPr lang="en-US" sz="3600" dirty="0" smtClean="0"/>
              <a:t> </a:t>
            </a:r>
            <a:r>
              <a:rPr lang="en-US" sz="3600" dirty="0" err="1" smtClean="0"/>
              <a:t>kerepotan</a:t>
            </a:r>
            <a:endParaRPr lang="en-US" sz="3600" dirty="0" smtClean="0"/>
          </a:p>
          <a:p>
            <a:pPr marL="571500" indent="-571500" algn="just" eaLnBrk="1" fontAlgn="auto" hangingPunct="1">
              <a:lnSpc>
                <a:spcPct val="80000"/>
              </a:lnSpc>
              <a:spcAft>
                <a:spcPts val="0"/>
              </a:spcAft>
              <a:buFont typeface="Wingdings" pitchFamily="2" charset="2"/>
              <a:buAutoNum type="arabicPeriod"/>
              <a:defRPr/>
            </a:pPr>
            <a:r>
              <a:rPr lang="en-US" sz="3600" dirty="0" err="1" smtClean="0"/>
              <a:t>Jika</a:t>
            </a:r>
            <a:r>
              <a:rPr lang="en-US" sz="3600" dirty="0" smtClean="0"/>
              <a:t> </a:t>
            </a:r>
            <a:r>
              <a:rPr lang="en-US" sz="3600" dirty="0" err="1" smtClean="0"/>
              <a:t>populasinya</a:t>
            </a:r>
            <a:r>
              <a:rPr lang="en-US" sz="3600" dirty="0" smtClean="0"/>
              <a:t> </a:t>
            </a:r>
            <a:r>
              <a:rPr lang="en-US" sz="3600" dirty="0" err="1" smtClean="0"/>
              <a:t>terlalu</a:t>
            </a:r>
            <a:r>
              <a:rPr lang="en-US" sz="3600" dirty="0" smtClean="0"/>
              <a:t> </a:t>
            </a:r>
            <a:r>
              <a:rPr lang="en-US" sz="3600" dirty="0" err="1" smtClean="0"/>
              <a:t>besar</a:t>
            </a:r>
            <a:r>
              <a:rPr lang="en-US" sz="3600" dirty="0" smtClean="0"/>
              <a:t> </a:t>
            </a:r>
            <a:r>
              <a:rPr lang="en-US" sz="3600" dirty="0" err="1" smtClean="0"/>
              <a:t>maka</a:t>
            </a:r>
            <a:r>
              <a:rPr lang="en-US" sz="3600" dirty="0" smtClean="0"/>
              <a:t> </a:t>
            </a:r>
            <a:r>
              <a:rPr lang="en-US" sz="3600" dirty="0" err="1" smtClean="0"/>
              <a:t>akan</a:t>
            </a:r>
            <a:r>
              <a:rPr lang="en-US" sz="3600" dirty="0" smtClean="0"/>
              <a:t> </a:t>
            </a:r>
            <a:r>
              <a:rPr lang="en-US" sz="3600" dirty="0" err="1" smtClean="0"/>
              <a:t>ada</a:t>
            </a:r>
            <a:r>
              <a:rPr lang="en-US" sz="3600" dirty="0" smtClean="0"/>
              <a:t> yang </a:t>
            </a:r>
            <a:r>
              <a:rPr lang="en-US" sz="3600" dirty="0" err="1" smtClean="0"/>
              <a:t>terlewati</a:t>
            </a:r>
            <a:endParaRPr lang="en-US" sz="3600" dirty="0" smtClean="0"/>
          </a:p>
          <a:p>
            <a:pPr marL="571500" indent="-571500" algn="just" eaLnBrk="1" fontAlgn="auto" hangingPunct="1">
              <a:lnSpc>
                <a:spcPct val="80000"/>
              </a:lnSpc>
              <a:spcAft>
                <a:spcPts val="0"/>
              </a:spcAft>
              <a:buFont typeface="Wingdings" pitchFamily="2" charset="2"/>
              <a:buAutoNum type="arabicPeriod" startAt="3"/>
              <a:defRPr/>
            </a:pPr>
            <a:r>
              <a:rPr lang="en-US" sz="3600" dirty="0" err="1" smtClean="0"/>
              <a:t>Dengan</a:t>
            </a:r>
            <a:r>
              <a:rPr lang="en-US" sz="3600" dirty="0" smtClean="0"/>
              <a:t> </a:t>
            </a:r>
            <a:r>
              <a:rPr lang="en-US" sz="3600" dirty="0" err="1" smtClean="0"/>
              <a:t>penelitian</a:t>
            </a:r>
            <a:r>
              <a:rPr lang="en-US" sz="3600" dirty="0" smtClean="0"/>
              <a:t> </a:t>
            </a:r>
            <a:r>
              <a:rPr lang="en-US" sz="3600" dirty="0" err="1" smtClean="0"/>
              <a:t>sampel</a:t>
            </a:r>
            <a:r>
              <a:rPr lang="en-US" sz="3600" dirty="0" smtClean="0"/>
              <a:t> </a:t>
            </a:r>
            <a:r>
              <a:rPr lang="en-US" sz="3600" dirty="0" err="1" smtClean="0"/>
              <a:t>maka</a:t>
            </a:r>
            <a:r>
              <a:rPr lang="en-US" sz="3600" dirty="0" smtClean="0"/>
              <a:t> </a:t>
            </a:r>
            <a:r>
              <a:rPr lang="en-US" sz="3600" dirty="0" err="1" smtClean="0"/>
              <a:t>akan</a:t>
            </a:r>
            <a:r>
              <a:rPr lang="en-US" sz="3600" dirty="0" smtClean="0"/>
              <a:t> </a:t>
            </a:r>
            <a:r>
              <a:rPr lang="en-US" sz="3600" dirty="0" err="1" smtClean="0"/>
              <a:t>lebih</a:t>
            </a:r>
            <a:r>
              <a:rPr lang="en-US" sz="3600" dirty="0" smtClean="0"/>
              <a:t> </a:t>
            </a:r>
            <a:r>
              <a:rPr lang="en-US" sz="3600" dirty="0" err="1" smtClean="0"/>
              <a:t>efesien</a:t>
            </a:r>
            <a:endParaRPr lang="en-US" sz="3600" dirty="0" smtClean="0"/>
          </a:p>
          <a:p>
            <a:pPr marL="571500" indent="-571500" algn="just" eaLnBrk="1" fontAlgn="auto" hangingPunct="1">
              <a:lnSpc>
                <a:spcPct val="80000"/>
              </a:lnSpc>
              <a:spcAft>
                <a:spcPts val="0"/>
              </a:spcAft>
              <a:buFont typeface="Wingdings" pitchFamily="2" charset="2"/>
              <a:buAutoNum type="arabicPeriod" startAt="3"/>
              <a:defRPr/>
            </a:pPr>
            <a:r>
              <a:rPr lang="id-ID" sz="3600" dirty="0" smtClean="0"/>
              <a:t>Mudah </a:t>
            </a:r>
            <a:r>
              <a:rPr lang="en-US" sz="3600" dirty="0" err="1" smtClean="0"/>
              <a:t>dalam</a:t>
            </a:r>
            <a:r>
              <a:rPr lang="en-US" sz="3600" dirty="0" smtClean="0"/>
              <a:t> </a:t>
            </a:r>
            <a:r>
              <a:rPr lang="en-US" sz="3600" dirty="0" err="1" smtClean="0"/>
              <a:t>pengumpulan</a:t>
            </a:r>
            <a:r>
              <a:rPr lang="en-US" sz="3600" dirty="0" smtClean="0"/>
              <a:t> data</a:t>
            </a:r>
          </a:p>
          <a:p>
            <a:pPr marL="571500" indent="-571500" algn="just" eaLnBrk="1" fontAlgn="auto" hangingPunct="1">
              <a:lnSpc>
                <a:spcPct val="80000"/>
              </a:lnSpc>
              <a:spcAft>
                <a:spcPts val="0"/>
              </a:spcAft>
              <a:buFont typeface="Wingdings" pitchFamily="2" charset="2"/>
              <a:buAutoNum type="arabicPeriod" startAt="3"/>
              <a:defRPr/>
            </a:pPr>
            <a:r>
              <a:rPr lang="en-US" sz="3600" dirty="0" err="1" smtClean="0"/>
              <a:t>Seringkali</a:t>
            </a:r>
            <a:r>
              <a:rPr lang="en-US" sz="3600" dirty="0" smtClean="0"/>
              <a:t> </a:t>
            </a:r>
            <a:r>
              <a:rPr lang="en-US" sz="3600" dirty="0" err="1" smtClean="0"/>
              <a:t>tidak</a:t>
            </a:r>
            <a:r>
              <a:rPr lang="en-US" sz="3600" dirty="0" smtClean="0"/>
              <a:t> </a:t>
            </a:r>
            <a:r>
              <a:rPr lang="en-US" sz="3600" dirty="0" err="1" smtClean="0"/>
              <a:t>mungkin</a:t>
            </a:r>
            <a:r>
              <a:rPr lang="en-US" sz="3600" dirty="0" smtClean="0"/>
              <a:t> </a:t>
            </a:r>
            <a:r>
              <a:rPr lang="en-US" sz="3600" dirty="0" err="1" smtClean="0"/>
              <a:t>dilakukan</a:t>
            </a:r>
            <a:r>
              <a:rPr lang="en-US" sz="3600" dirty="0" smtClean="0"/>
              <a:t> </a:t>
            </a:r>
            <a:r>
              <a:rPr lang="en-US" sz="3600" dirty="0" err="1" smtClean="0"/>
              <a:t>penelitian</a:t>
            </a:r>
            <a:r>
              <a:rPr lang="en-US" sz="3600" dirty="0" smtClean="0"/>
              <a:t>  </a:t>
            </a:r>
            <a:r>
              <a:rPr lang="en-US" sz="3600" dirty="0" err="1" smtClean="0"/>
              <a:t>dengan</a:t>
            </a:r>
            <a:r>
              <a:rPr lang="en-US" sz="3600" dirty="0" smtClean="0"/>
              <a:t> </a:t>
            </a:r>
            <a:r>
              <a:rPr lang="en-US" sz="3600" dirty="0" err="1" smtClean="0"/>
              <a:t>populasi</a:t>
            </a:r>
            <a:endParaRPr lang="en-US" sz="3600"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smtClean="0"/>
              <a:t>Uji Coba Instrumen</a:t>
            </a:r>
          </a:p>
        </p:txBody>
      </p:sp>
      <p:sp>
        <p:nvSpPr>
          <p:cNvPr id="130051" name="Content Placeholder 2"/>
          <p:cNvSpPr>
            <a:spLocks noGrp="1"/>
          </p:cNvSpPr>
          <p:nvPr>
            <p:ph idx="1"/>
          </p:nvPr>
        </p:nvSpPr>
        <p:spPr/>
        <p:txBody>
          <a:bodyPr/>
          <a:lstStyle/>
          <a:p>
            <a:pPr marL="514350" indent="-514350" algn="just">
              <a:buFont typeface="Calibri" pitchFamily="34" charset="0"/>
              <a:buAutoNum type="arabicPeriod"/>
            </a:pPr>
            <a:r>
              <a:rPr lang="en-US" sz="4000" smtClean="0"/>
              <a:t>Uji coba untuk tujuan manajerial dan substansial</a:t>
            </a:r>
          </a:p>
          <a:p>
            <a:pPr marL="514350" indent="-514350" algn="just">
              <a:buFont typeface="Calibri" pitchFamily="34" charset="0"/>
              <a:buAutoNum type="arabicPeriod"/>
            </a:pPr>
            <a:r>
              <a:rPr lang="en-US" sz="4000" smtClean="0"/>
              <a:t>Uji coba untuk tujuan keandalan instrumen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smtClean="0"/>
              <a:t>Keampuhan Instrumen</a:t>
            </a:r>
          </a:p>
        </p:txBody>
      </p:sp>
      <p:sp>
        <p:nvSpPr>
          <p:cNvPr id="3" name="Content Placeholder 2"/>
          <p:cNvSpPr>
            <a:spLocks noGrp="1"/>
          </p:cNvSpPr>
          <p:nvPr>
            <p:ph idx="1"/>
          </p:nvPr>
        </p:nvSpPr>
        <p:spPr/>
        <p:txBody>
          <a:bodyPr rtlCol="0">
            <a:normAutofit/>
          </a:bodyPr>
          <a:lstStyle/>
          <a:p>
            <a:pPr marL="0" indent="0" algn="just" fontAlgn="auto">
              <a:spcAft>
                <a:spcPts val="0"/>
              </a:spcAft>
              <a:buFont typeface="Arial" pitchFamily="34" charset="0"/>
              <a:buNone/>
              <a:defRPr/>
            </a:pPr>
            <a:r>
              <a:rPr lang="en-US" sz="4000" dirty="0" err="1" smtClean="0"/>
              <a:t>Instrumen</a:t>
            </a:r>
            <a:r>
              <a:rPr lang="en-US" sz="4000" dirty="0" smtClean="0"/>
              <a:t> yang </a:t>
            </a:r>
            <a:r>
              <a:rPr lang="en-US" sz="4000" dirty="0" err="1" smtClean="0"/>
              <a:t>baik</a:t>
            </a:r>
            <a:r>
              <a:rPr lang="en-US" sz="4000" dirty="0" smtClean="0"/>
              <a:t> </a:t>
            </a:r>
            <a:r>
              <a:rPr lang="en-US" sz="4000" dirty="0" err="1" smtClean="0"/>
              <a:t>harus</a:t>
            </a:r>
            <a:r>
              <a:rPr lang="en-US" sz="4000" dirty="0" smtClean="0"/>
              <a:t> </a:t>
            </a:r>
            <a:r>
              <a:rPr lang="en-US" sz="4000" dirty="0" err="1" smtClean="0"/>
              <a:t>memenuhi</a:t>
            </a:r>
            <a:r>
              <a:rPr lang="en-US" sz="4000" dirty="0" smtClean="0"/>
              <a:t> </a:t>
            </a:r>
            <a:r>
              <a:rPr lang="en-US" sz="4000" dirty="0" err="1" smtClean="0"/>
              <a:t>dua</a:t>
            </a:r>
            <a:r>
              <a:rPr lang="en-US" sz="4000" dirty="0" smtClean="0"/>
              <a:t> </a:t>
            </a:r>
            <a:r>
              <a:rPr lang="en-US" sz="4000" dirty="0" err="1" smtClean="0"/>
              <a:t>persyaratan</a:t>
            </a:r>
            <a:r>
              <a:rPr lang="en-US" sz="4000" dirty="0" smtClean="0"/>
              <a:t> </a:t>
            </a:r>
            <a:r>
              <a:rPr lang="en-US" sz="4000" dirty="0" err="1" smtClean="0"/>
              <a:t>penting</a:t>
            </a:r>
            <a:r>
              <a:rPr lang="en-US" sz="4000" dirty="0" smtClean="0"/>
              <a:t> </a:t>
            </a:r>
            <a:r>
              <a:rPr lang="en-US" sz="4000" dirty="0" err="1" smtClean="0"/>
              <a:t>yaitu</a:t>
            </a:r>
            <a:r>
              <a:rPr lang="en-US" sz="4000" dirty="0" smtClean="0"/>
              <a:t>:</a:t>
            </a:r>
          </a:p>
          <a:p>
            <a:pPr marL="514350" indent="-514350" algn="just" fontAlgn="auto">
              <a:spcAft>
                <a:spcPts val="0"/>
              </a:spcAft>
              <a:buFont typeface="Arial" pitchFamily="34" charset="0"/>
              <a:buAutoNum type="arabicPeriod"/>
              <a:defRPr/>
            </a:pPr>
            <a:r>
              <a:rPr lang="en-US" sz="4000" dirty="0" smtClean="0"/>
              <a:t>Valid</a:t>
            </a:r>
          </a:p>
          <a:p>
            <a:pPr marL="514350" indent="-514350" algn="just" fontAlgn="auto">
              <a:spcAft>
                <a:spcPts val="0"/>
              </a:spcAft>
              <a:buFont typeface="Arial" pitchFamily="34" charset="0"/>
              <a:buAutoNum type="arabicPeriod"/>
              <a:defRPr/>
            </a:pPr>
            <a:r>
              <a:rPr lang="en-US" sz="4000" dirty="0" err="1" smtClean="0"/>
              <a:t>Reliabel</a:t>
            </a:r>
            <a:endParaRPr lang="en-US" sz="4000" dirty="0" smtClean="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219200" y="0"/>
            <a:ext cx="7239000" cy="1000125"/>
          </a:xfrm>
        </p:spPr>
        <p:txBody>
          <a:bodyPr>
            <a:normAutofit fontScale="90000"/>
          </a:bodyPr>
          <a:lstStyle/>
          <a:p>
            <a:pPr eaLnBrk="1" hangingPunct="1"/>
            <a:r>
              <a:rPr lang="en-US" sz="3200" dirty="0" err="1" smtClean="0">
                <a:solidFill>
                  <a:schemeClr val="tx1"/>
                </a:solidFill>
              </a:rPr>
              <a:t>Menyusun</a:t>
            </a:r>
            <a:r>
              <a:rPr lang="en-US" sz="3200" dirty="0" smtClean="0">
                <a:solidFill>
                  <a:schemeClr val="tx1"/>
                </a:solidFill>
              </a:rPr>
              <a:t> </a:t>
            </a:r>
            <a:r>
              <a:rPr lang="en-US" sz="3200" dirty="0" err="1" smtClean="0">
                <a:solidFill>
                  <a:schemeClr val="tx1"/>
                </a:solidFill>
              </a:rPr>
              <a:t>instrumen</a:t>
            </a:r>
            <a:r>
              <a:rPr lang="en-US" sz="3200" dirty="0" smtClean="0">
                <a:solidFill>
                  <a:schemeClr val="tx1"/>
                </a:solidFill>
              </a:rPr>
              <a:t/>
            </a:r>
            <a:br>
              <a:rPr lang="en-US" sz="3200" dirty="0" smtClean="0">
                <a:solidFill>
                  <a:schemeClr val="tx1"/>
                </a:solidFill>
              </a:rPr>
            </a:br>
            <a:r>
              <a:rPr lang="en-US" sz="3200" dirty="0" err="1" smtClean="0">
                <a:solidFill>
                  <a:schemeClr val="tx1"/>
                </a:solidFill>
              </a:rPr>
              <a:t>Operasionalisasi</a:t>
            </a:r>
            <a:r>
              <a:rPr lang="en-US" sz="3200" dirty="0" smtClean="0">
                <a:solidFill>
                  <a:schemeClr val="tx1"/>
                </a:solidFill>
              </a:rPr>
              <a:t> </a:t>
            </a:r>
            <a:r>
              <a:rPr lang="en-US" sz="3200" dirty="0" err="1" smtClean="0">
                <a:solidFill>
                  <a:schemeClr val="tx1"/>
                </a:solidFill>
              </a:rPr>
              <a:t>Variabel</a:t>
            </a:r>
            <a:endParaRPr lang="en-US" sz="3200" dirty="0" smtClean="0">
              <a:solidFill>
                <a:schemeClr val="tx1"/>
              </a:solidFill>
            </a:endParaRPr>
          </a:p>
        </p:txBody>
      </p:sp>
      <p:sp>
        <p:nvSpPr>
          <p:cNvPr id="158723" name="Rectangle 3"/>
          <p:cNvSpPr>
            <a:spLocks noGrp="1" noChangeArrowheads="1"/>
          </p:cNvSpPr>
          <p:nvPr>
            <p:ph idx="1"/>
          </p:nvPr>
        </p:nvSpPr>
        <p:spPr>
          <a:xfrm>
            <a:off x="1066800" y="1500188"/>
            <a:ext cx="7696200" cy="4900612"/>
          </a:xfrm>
        </p:spPr>
        <p:txBody>
          <a:bodyPr/>
          <a:lstStyle/>
          <a:p>
            <a:pPr algn="just" eaLnBrk="1" hangingPunct="1">
              <a:lnSpc>
                <a:spcPct val="90000"/>
              </a:lnSpc>
            </a:pPr>
            <a:r>
              <a:rPr lang="en-US" sz="2000" b="0" dirty="0" err="1" smtClean="0"/>
              <a:t>Variabel</a:t>
            </a:r>
            <a:r>
              <a:rPr lang="en-US" sz="2000" b="0" dirty="0" smtClean="0"/>
              <a:t> yang </a:t>
            </a:r>
            <a:r>
              <a:rPr lang="en-US" sz="2000" b="0" dirty="0" err="1" smtClean="0"/>
              <a:t>dipertanyakan</a:t>
            </a:r>
            <a:r>
              <a:rPr lang="en-US" sz="2000" b="0" dirty="0" smtClean="0"/>
              <a:t> </a:t>
            </a:r>
            <a:r>
              <a:rPr lang="en-US" sz="2000" b="0" dirty="0" err="1" smtClean="0"/>
              <a:t>dalam</a:t>
            </a:r>
            <a:r>
              <a:rPr lang="en-US" sz="2000" b="0" dirty="0" smtClean="0"/>
              <a:t> </a:t>
            </a:r>
            <a:r>
              <a:rPr lang="en-US" sz="2000" b="0" dirty="0" err="1" smtClean="0"/>
              <a:t>Rumusan</a:t>
            </a:r>
            <a:r>
              <a:rPr lang="en-US" sz="2000" b="0" dirty="0" smtClean="0"/>
              <a:t> </a:t>
            </a:r>
            <a:r>
              <a:rPr lang="en-US" sz="2000" b="0" dirty="0" err="1" smtClean="0"/>
              <a:t>Masalah</a:t>
            </a:r>
            <a:r>
              <a:rPr lang="en-US" sz="2000" b="0" dirty="0" smtClean="0"/>
              <a:t> </a:t>
            </a:r>
            <a:r>
              <a:rPr lang="en-US" sz="2000" b="0" dirty="0" err="1" smtClean="0"/>
              <a:t>dan</a:t>
            </a:r>
            <a:r>
              <a:rPr lang="en-US" sz="2000" b="0" dirty="0" smtClean="0"/>
              <a:t> </a:t>
            </a:r>
            <a:r>
              <a:rPr lang="en-US" sz="2000" b="0" dirty="0" err="1" smtClean="0"/>
              <a:t>dinyatakan</a:t>
            </a:r>
            <a:r>
              <a:rPr lang="en-US" sz="2000" b="0" dirty="0" smtClean="0"/>
              <a:t> </a:t>
            </a:r>
            <a:r>
              <a:rPr lang="en-US" sz="2000" b="0" dirty="0" err="1" smtClean="0"/>
              <a:t>dalam</a:t>
            </a:r>
            <a:r>
              <a:rPr lang="en-US" sz="2000" b="0" dirty="0" smtClean="0"/>
              <a:t> </a:t>
            </a:r>
            <a:r>
              <a:rPr lang="en-US" sz="2000" b="0" dirty="0" err="1" smtClean="0"/>
              <a:t>Hipotesis</a:t>
            </a:r>
            <a:r>
              <a:rPr lang="en-US" sz="2000" b="0" dirty="0" smtClean="0"/>
              <a:t> </a:t>
            </a:r>
            <a:r>
              <a:rPr lang="en-US" sz="2000" b="0" dirty="0" err="1" smtClean="0"/>
              <a:t>dioperasionalkan</a:t>
            </a:r>
            <a:r>
              <a:rPr lang="en-US" sz="2000" b="0" dirty="0" smtClean="0"/>
              <a:t> </a:t>
            </a:r>
            <a:r>
              <a:rPr lang="en-US" sz="2000" b="0" dirty="0" err="1" smtClean="0"/>
              <a:t>menjadi</a:t>
            </a:r>
            <a:r>
              <a:rPr lang="en-US" sz="2000" b="0" dirty="0" smtClean="0"/>
              <a:t> </a:t>
            </a:r>
            <a:r>
              <a:rPr lang="en-US" sz="2000" b="0" dirty="0" err="1" smtClean="0"/>
              <a:t>dimensi-dimenasi</a:t>
            </a:r>
            <a:r>
              <a:rPr lang="en-US" sz="2000" b="0" dirty="0" smtClean="0"/>
              <a:t> </a:t>
            </a:r>
            <a:r>
              <a:rPr lang="en-US" sz="2000" b="0" dirty="0" err="1" smtClean="0"/>
              <a:t>dan</a:t>
            </a:r>
            <a:r>
              <a:rPr lang="en-US" sz="2000" b="0" dirty="0" smtClean="0"/>
              <a:t> </a:t>
            </a:r>
            <a:r>
              <a:rPr lang="en-US" sz="2000" b="0" dirty="0" err="1" smtClean="0"/>
              <a:t>indikator-indikator</a:t>
            </a:r>
            <a:r>
              <a:rPr lang="en-US" sz="2000" b="0" dirty="0" smtClean="0"/>
              <a:t> yang </a:t>
            </a:r>
            <a:r>
              <a:rPr lang="en-US" sz="2000" b="0" dirty="0" err="1" smtClean="0"/>
              <a:t>ditampilkan</a:t>
            </a:r>
            <a:r>
              <a:rPr lang="en-US" sz="2000" b="0" dirty="0" smtClean="0"/>
              <a:t> </a:t>
            </a:r>
            <a:r>
              <a:rPr lang="en-US" sz="2000" b="0" dirty="0" err="1" smtClean="0"/>
              <a:t>dalam</a:t>
            </a:r>
            <a:r>
              <a:rPr lang="en-US" sz="2000" b="0" dirty="0" smtClean="0"/>
              <a:t> </a:t>
            </a:r>
            <a:r>
              <a:rPr lang="en-US" sz="2000" b="0" dirty="0" err="1" smtClean="0"/>
              <a:t>Matrik</a:t>
            </a:r>
            <a:r>
              <a:rPr lang="en-US" sz="2000" b="0" dirty="0" smtClean="0"/>
              <a:t>/</a:t>
            </a:r>
            <a:r>
              <a:rPr lang="en-US" sz="2000" b="0" dirty="0" err="1" smtClean="0"/>
              <a:t>Tabel</a:t>
            </a:r>
            <a:r>
              <a:rPr lang="en-US" sz="2000" b="0" dirty="0" smtClean="0"/>
              <a:t> </a:t>
            </a:r>
            <a:r>
              <a:rPr lang="en-US" sz="2000" b="0" dirty="0" err="1" smtClean="0"/>
              <a:t>Operasionalisasi</a:t>
            </a:r>
            <a:r>
              <a:rPr lang="en-US" sz="2000" b="0" dirty="0" smtClean="0"/>
              <a:t> </a:t>
            </a:r>
            <a:r>
              <a:rPr lang="en-US" sz="2000" b="0" dirty="0" err="1" smtClean="0"/>
              <a:t>Variabel</a:t>
            </a:r>
            <a:endParaRPr lang="en-US" sz="2000" b="0" dirty="0" smtClean="0"/>
          </a:p>
          <a:p>
            <a:pPr algn="just" eaLnBrk="1" hangingPunct="1">
              <a:lnSpc>
                <a:spcPct val="90000"/>
              </a:lnSpc>
            </a:pPr>
            <a:r>
              <a:rPr lang="en-US" sz="2000" b="0" dirty="0" err="1" smtClean="0"/>
              <a:t>Mengoperasionalkan</a:t>
            </a:r>
            <a:r>
              <a:rPr lang="en-US" sz="2000" b="0" dirty="0" smtClean="0"/>
              <a:t> </a:t>
            </a:r>
            <a:r>
              <a:rPr lang="en-US" sz="2000" b="0" dirty="0" err="1" smtClean="0"/>
              <a:t>variabel</a:t>
            </a:r>
            <a:r>
              <a:rPr lang="en-US" sz="2000" b="0" dirty="0" smtClean="0"/>
              <a:t> </a:t>
            </a:r>
            <a:r>
              <a:rPr lang="en-US" sz="2000" b="0" dirty="0" err="1" smtClean="0"/>
              <a:t>menjadi</a:t>
            </a:r>
            <a:r>
              <a:rPr lang="en-US" sz="2000" b="0" dirty="0" smtClean="0"/>
              <a:t> </a:t>
            </a:r>
            <a:r>
              <a:rPr lang="en-US" sz="2000" b="0" dirty="0" err="1" smtClean="0"/>
              <a:t>dimensi-dimensi</a:t>
            </a:r>
            <a:r>
              <a:rPr lang="en-US" sz="2000" b="0" dirty="0" smtClean="0"/>
              <a:t> </a:t>
            </a:r>
            <a:r>
              <a:rPr lang="en-US" sz="2000" b="0" dirty="0" err="1" smtClean="0"/>
              <a:t>didasarkan</a:t>
            </a:r>
            <a:r>
              <a:rPr lang="en-US" sz="2000" b="0" dirty="0" smtClean="0"/>
              <a:t> </a:t>
            </a:r>
            <a:r>
              <a:rPr lang="en-US" sz="2000" b="0" dirty="0" err="1" smtClean="0"/>
              <a:t>pada</a:t>
            </a:r>
            <a:r>
              <a:rPr lang="en-US" sz="2000" b="0" dirty="0" smtClean="0"/>
              <a:t> </a:t>
            </a:r>
            <a:r>
              <a:rPr lang="en-US" sz="2000" b="0" dirty="0" err="1" smtClean="0"/>
              <a:t>konsep</a:t>
            </a:r>
            <a:r>
              <a:rPr lang="en-US" sz="2000" b="0" dirty="0" smtClean="0"/>
              <a:t> </a:t>
            </a:r>
            <a:r>
              <a:rPr lang="en-US" sz="2000" b="0" dirty="0" err="1" smtClean="0"/>
              <a:t>teoritis</a:t>
            </a:r>
            <a:r>
              <a:rPr lang="en-US" sz="2000" b="0" dirty="0" smtClean="0"/>
              <a:t> yang </a:t>
            </a:r>
            <a:r>
              <a:rPr lang="en-US" sz="2000" b="0" dirty="0" err="1" smtClean="0"/>
              <a:t>dikemukakan</a:t>
            </a:r>
            <a:r>
              <a:rPr lang="en-US" sz="2000" b="0" dirty="0" smtClean="0"/>
              <a:t> </a:t>
            </a:r>
            <a:r>
              <a:rPr lang="en-US" sz="2000" b="0" dirty="0" err="1" smtClean="0"/>
              <a:t>dalam</a:t>
            </a:r>
            <a:r>
              <a:rPr lang="en-US" sz="2000" b="0" dirty="0" smtClean="0"/>
              <a:t> </a:t>
            </a:r>
            <a:r>
              <a:rPr lang="en-US" sz="2000" b="0" dirty="0" err="1" smtClean="0"/>
              <a:t>Kerangka</a:t>
            </a:r>
            <a:r>
              <a:rPr lang="en-US" sz="2000" b="0" dirty="0" smtClean="0"/>
              <a:t> </a:t>
            </a:r>
            <a:r>
              <a:rPr lang="en-US" sz="2000" b="0" dirty="0" err="1" smtClean="0"/>
              <a:t>Pemikiran</a:t>
            </a:r>
            <a:endParaRPr lang="en-US" sz="2000" b="0" dirty="0" smtClean="0"/>
          </a:p>
          <a:p>
            <a:pPr algn="just" eaLnBrk="1" hangingPunct="1">
              <a:lnSpc>
                <a:spcPct val="90000"/>
              </a:lnSpc>
            </a:pPr>
            <a:r>
              <a:rPr lang="en-US" sz="2000" b="0" dirty="0" err="1" smtClean="0"/>
              <a:t>Merinci</a:t>
            </a:r>
            <a:r>
              <a:rPr lang="en-US" sz="2000" b="0" dirty="0" smtClean="0"/>
              <a:t> </a:t>
            </a:r>
            <a:r>
              <a:rPr lang="en-US" sz="2000" b="0" dirty="0" err="1" smtClean="0"/>
              <a:t>dimensi</a:t>
            </a:r>
            <a:r>
              <a:rPr lang="en-US" sz="2000" b="0" dirty="0" smtClean="0"/>
              <a:t> </a:t>
            </a:r>
            <a:r>
              <a:rPr lang="en-US" sz="2000" b="0" dirty="0" err="1" smtClean="0"/>
              <a:t>menjadi</a:t>
            </a:r>
            <a:r>
              <a:rPr lang="en-US" sz="2000" b="0" dirty="0" smtClean="0"/>
              <a:t> </a:t>
            </a:r>
            <a:r>
              <a:rPr lang="en-US" sz="2000" b="0" dirty="0" err="1" smtClean="0"/>
              <a:t>indikator</a:t>
            </a:r>
            <a:r>
              <a:rPr lang="en-US" sz="2000" b="0" dirty="0" smtClean="0"/>
              <a:t> </a:t>
            </a:r>
            <a:r>
              <a:rPr lang="en-US" sz="2000" b="0" dirty="0" err="1" smtClean="0"/>
              <a:t>bisa</a:t>
            </a:r>
            <a:r>
              <a:rPr lang="en-US" sz="2000" b="0" dirty="0" smtClean="0"/>
              <a:t> </a:t>
            </a:r>
            <a:r>
              <a:rPr lang="en-US" sz="2000" b="0" dirty="0" err="1" smtClean="0"/>
              <a:t>didasarkan</a:t>
            </a:r>
            <a:r>
              <a:rPr lang="en-US" sz="2000" b="0" dirty="0" smtClean="0"/>
              <a:t> </a:t>
            </a:r>
            <a:r>
              <a:rPr lang="en-US" sz="2000" b="0" dirty="0" err="1" smtClean="0"/>
              <a:t>pada</a:t>
            </a:r>
            <a:r>
              <a:rPr lang="en-US" sz="2000" b="0" dirty="0" smtClean="0"/>
              <a:t> </a:t>
            </a:r>
            <a:r>
              <a:rPr lang="en-US" sz="2000" b="0" dirty="0" err="1" smtClean="0"/>
              <a:t>konsep</a:t>
            </a:r>
            <a:r>
              <a:rPr lang="en-US" sz="2000" b="0" dirty="0" smtClean="0"/>
              <a:t> </a:t>
            </a:r>
            <a:r>
              <a:rPr lang="en-US" sz="2000" b="0" dirty="0" err="1" smtClean="0"/>
              <a:t>teoritis</a:t>
            </a:r>
            <a:r>
              <a:rPr lang="en-US" sz="2000" b="0" dirty="0" smtClean="0"/>
              <a:t> yang </a:t>
            </a:r>
            <a:r>
              <a:rPr lang="en-US" sz="2000" b="0" dirty="0" err="1" smtClean="0"/>
              <a:t>relevan</a:t>
            </a:r>
            <a:r>
              <a:rPr lang="en-US" sz="2000" b="0" dirty="0" smtClean="0"/>
              <a:t> </a:t>
            </a:r>
            <a:r>
              <a:rPr lang="en-US" sz="2000" b="0" dirty="0" err="1" smtClean="0"/>
              <a:t>dan</a:t>
            </a:r>
            <a:r>
              <a:rPr lang="en-US" sz="2000" b="0" dirty="0" smtClean="0"/>
              <a:t> </a:t>
            </a:r>
            <a:r>
              <a:rPr lang="en-US" sz="2000" b="0" dirty="0" err="1" smtClean="0"/>
              <a:t>pada</a:t>
            </a:r>
            <a:r>
              <a:rPr lang="en-US" sz="2000" b="0" dirty="0" smtClean="0"/>
              <a:t> </a:t>
            </a:r>
            <a:r>
              <a:rPr lang="en-US" sz="2000" b="0" dirty="0" err="1" smtClean="0"/>
              <a:t>informasi</a:t>
            </a:r>
            <a:r>
              <a:rPr lang="en-US" sz="2000" b="0" dirty="0" smtClean="0"/>
              <a:t> </a:t>
            </a:r>
            <a:r>
              <a:rPr lang="en-US" sz="2000" b="0" dirty="0" err="1" smtClean="0"/>
              <a:t>empirik</a:t>
            </a:r>
            <a:endParaRPr lang="en-US" sz="2000" b="0" dirty="0" smtClean="0"/>
          </a:p>
          <a:p>
            <a:pPr algn="just" eaLnBrk="1" hangingPunct="1">
              <a:lnSpc>
                <a:spcPct val="90000"/>
              </a:lnSpc>
            </a:pPr>
            <a:r>
              <a:rPr lang="en-US" sz="2000" b="0" dirty="0" err="1" smtClean="0"/>
              <a:t>Setiap</a:t>
            </a:r>
            <a:r>
              <a:rPr lang="en-US" sz="2000" b="0" dirty="0" smtClean="0"/>
              <a:t> </a:t>
            </a:r>
            <a:r>
              <a:rPr lang="en-US" sz="2000" b="0" dirty="0" err="1" smtClean="0"/>
              <a:t>indikator</a:t>
            </a:r>
            <a:r>
              <a:rPr lang="en-US" sz="2000" b="0" dirty="0" smtClean="0"/>
              <a:t> </a:t>
            </a:r>
            <a:r>
              <a:rPr lang="en-US" sz="2000" b="0" dirty="0" err="1" smtClean="0"/>
              <a:t>harus</a:t>
            </a:r>
            <a:r>
              <a:rPr lang="en-US" sz="2000" b="0" dirty="0" smtClean="0"/>
              <a:t> </a:t>
            </a:r>
            <a:r>
              <a:rPr lang="en-US" sz="2000" b="0" dirty="0" err="1" smtClean="0"/>
              <a:t>kongkrit</a:t>
            </a:r>
            <a:r>
              <a:rPr lang="en-US" sz="2000" b="0" dirty="0" smtClean="0"/>
              <a:t> </a:t>
            </a:r>
            <a:r>
              <a:rPr lang="en-US" sz="2000" b="0" dirty="0" err="1" smtClean="0"/>
              <a:t>dan</a:t>
            </a:r>
            <a:r>
              <a:rPr lang="en-US" sz="2000" b="0" dirty="0" smtClean="0"/>
              <a:t> </a:t>
            </a:r>
            <a:r>
              <a:rPr lang="en-US" sz="2000" b="0" dirty="0" err="1" smtClean="0"/>
              <a:t>terukur</a:t>
            </a:r>
            <a:r>
              <a:rPr lang="en-US" sz="2000" b="0" dirty="0" smtClean="0"/>
              <a:t> </a:t>
            </a:r>
            <a:r>
              <a:rPr lang="en-US" sz="2000" b="0" dirty="0" smtClean="0">
                <a:sym typeface="Wingdings" pitchFamily="2" charset="2"/>
              </a:rPr>
              <a:t> </a:t>
            </a:r>
            <a:r>
              <a:rPr lang="en-US" sz="2000" b="0" dirty="0" err="1" smtClean="0">
                <a:sym typeface="Wingdings" pitchFamily="2" charset="2"/>
              </a:rPr>
              <a:t>bukan</a:t>
            </a:r>
            <a:r>
              <a:rPr lang="en-US" sz="2000" b="0" dirty="0" smtClean="0">
                <a:sym typeface="Wingdings" pitchFamily="2" charset="2"/>
              </a:rPr>
              <a:t> </a:t>
            </a:r>
            <a:r>
              <a:rPr lang="en-US" sz="2000" b="0" dirty="0" err="1" smtClean="0">
                <a:sym typeface="Wingdings" pitchFamily="2" charset="2"/>
              </a:rPr>
              <a:t>berupa</a:t>
            </a:r>
            <a:r>
              <a:rPr lang="en-US" sz="2000" b="0" dirty="0" smtClean="0">
                <a:sym typeface="Wingdings" pitchFamily="2" charset="2"/>
              </a:rPr>
              <a:t> </a:t>
            </a:r>
            <a:r>
              <a:rPr lang="en-US" sz="2000" b="0" dirty="0" err="1" smtClean="0">
                <a:sym typeface="Wingdings" pitchFamily="2" charset="2"/>
              </a:rPr>
              <a:t>pernyataan</a:t>
            </a:r>
            <a:r>
              <a:rPr lang="en-US" sz="2000" b="0" dirty="0" smtClean="0">
                <a:sym typeface="Wingdings" pitchFamily="2" charset="2"/>
              </a:rPr>
              <a:t> yang </a:t>
            </a:r>
            <a:r>
              <a:rPr lang="en-US" sz="2000" b="0" dirty="0" err="1" smtClean="0">
                <a:sym typeface="Wingdings" pitchFamily="2" charset="2"/>
              </a:rPr>
              <a:t>bersifat</a:t>
            </a:r>
            <a:r>
              <a:rPr lang="en-US" sz="2000" b="0" dirty="0" smtClean="0">
                <a:sym typeface="Wingdings" pitchFamily="2" charset="2"/>
              </a:rPr>
              <a:t> </a:t>
            </a:r>
            <a:r>
              <a:rPr lang="en-US" sz="2000" b="0" dirty="0" err="1" smtClean="0">
                <a:sym typeface="Wingdings" pitchFamily="2" charset="2"/>
              </a:rPr>
              <a:t>deskriptif</a:t>
            </a:r>
            <a:r>
              <a:rPr lang="en-US" sz="2000" b="0" dirty="0" smtClean="0">
                <a:sym typeface="Wingdings" pitchFamily="2" charset="2"/>
              </a:rPr>
              <a:t> </a:t>
            </a:r>
            <a:r>
              <a:rPr lang="en-US" sz="2000" b="0" dirty="0" err="1" smtClean="0">
                <a:sym typeface="Wingdings" pitchFamily="2" charset="2"/>
              </a:rPr>
              <a:t>atau</a:t>
            </a:r>
            <a:r>
              <a:rPr lang="en-US" sz="2000" b="0" dirty="0" smtClean="0">
                <a:sym typeface="Wingdings" pitchFamily="2" charset="2"/>
              </a:rPr>
              <a:t> </a:t>
            </a:r>
            <a:r>
              <a:rPr lang="en-US" sz="2000" b="0" dirty="0" err="1" smtClean="0">
                <a:sym typeface="Wingdings" pitchFamily="2" charset="2"/>
              </a:rPr>
              <a:t>bersifat</a:t>
            </a:r>
            <a:r>
              <a:rPr lang="en-US" sz="2000" b="0" dirty="0" smtClean="0">
                <a:sym typeface="Wingdings" pitchFamily="2" charset="2"/>
              </a:rPr>
              <a:t> </a:t>
            </a:r>
            <a:r>
              <a:rPr lang="en-US" sz="2000" b="0" dirty="0" err="1" smtClean="0">
                <a:sym typeface="Wingdings" pitchFamily="2" charset="2"/>
              </a:rPr>
              <a:t>relatif</a:t>
            </a:r>
            <a:endParaRPr lang="en-US" sz="2000" b="0" dirty="0" smtClean="0">
              <a:sym typeface="Wingdings" pitchFamily="2" charset="2"/>
            </a:endParaRPr>
          </a:p>
          <a:p>
            <a:pPr algn="just" eaLnBrk="1" hangingPunct="1">
              <a:lnSpc>
                <a:spcPct val="90000"/>
              </a:lnSpc>
            </a:pPr>
            <a:r>
              <a:rPr lang="en-US" sz="2000" b="0" dirty="0" err="1" smtClean="0"/>
              <a:t>Fungsi</a:t>
            </a:r>
            <a:r>
              <a:rPr lang="en-US" sz="2000" b="0" dirty="0" smtClean="0"/>
              <a:t> </a:t>
            </a:r>
            <a:r>
              <a:rPr lang="en-US" sz="2000" b="0" dirty="0" err="1" smtClean="0"/>
              <a:t>utama</a:t>
            </a:r>
            <a:r>
              <a:rPr lang="en-US" sz="2000" b="0" dirty="0" smtClean="0"/>
              <a:t> </a:t>
            </a:r>
            <a:r>
              <a:rPr lang="en-US" sz="2000" b="0" dirty="0" err="1" smtClean="0"/>
              <a:t>Opersionalisasi</a:t>
            </a:r>
            <a:r>
              <a:rPr lang="en-US" sz="2000" b="0" dirty="0" smtClean="0"/>
              <a:t> </a:t>
            </a:r>
            <a:r>
              <a:rPr lang="en-US" sz="2000" b="0" dirty="0" err="1" smtClean="0"/>
              <a:t>Variabel</a:t>
            </a:r>
            <a:r>
              <a:rPr lang="en-US" sz="2000" b="0" dirty="0" smtClean="0"/>
              <a:t> </a:t>
            </a:r>
            <a:r>
              <a:rPr lang="en-US" sz="2000" b="0" dirty="0" err="1" smtClean="0"/>
              <a:t>untuk</a:t>
            </a:r>
            <a:r>
              <a:rPr lang="en-US" sz="2000" b="0" dirty="0" smtClean="0"/>
              <a:t> </a:t>
            </a:r>
            <a:r>
              <a:rPr lang="en-US" sz="2000" b="0" dirty="0" err="1" smtClean="0"/>
              <a:t>menjadi</a:t>
            </a:r>
            <a:r>
              <a:rPr lang="en-US" sz="2000" b="0" dirty="0" smtClean="0"/>
              <a:t> </a:t>
            </a:r>
            <a:r>
              <a:rPr lang="en-US" sz="2000" b="0" dirty="0" err="1" smtClean="0"/>
              <a:t>dasar</a:t>
            </a:r>
            <a:r>
              <a:rPr lang="en-US" sz="2000" b="0" dirty="0" smtClean="0"/>
              <a:t> </a:t>
            </a:r>
            <a:r>
              <a:rPr lang="en-US" sz="2000" b="0" dirty="0" err="1" smtClean="0"/>
              <a:t>penyusunan</a:t>
            </a:r>
            <a:r>
              <a:rPr lang="en-US" sz="2000" b="0" dirty="0" smtClean="0"/>
              <a:t> </a:t>
            </a:r>
            <a:r>
              <a:rPr lang="en-US" sz="2000" b="0" dirty="0" err="1" smtClean="0"/>
              <a:t>instrumen</a:t>
            </a:r>
            <a:r>
              <a:rPr lang="en-US" sz="2000" b="0" dirty="0" smtClean="0"/>
              <a:t> </a:t>
            </a:r>
            <a:r>
              <a:rPr lang="en-US" sz="2000" b="0" dirty="0" err="1" smtClean="0"/>
              <a:t>penelitian</a:t>
            </a:r>
            <a:r>
              <a:rPr lang="en-US" sz="2000" b="0" dirty="0" smtClean="0"/>
              <a:t> (</a:t>
            </a:r>
            <a:r>
              <a:rPr lang="en-US" sz="2000" b="0" dirty="0" err="1" smtClean="0"/>
              <a:t>Daftar</a:t>
            </a:r>
            <a:r>
              <a:rPr lang="en-US" sz="2000" b="0" dirty="0" smtClean="0"/>
              <a:t> </a:t>
            </a:r>
            <a:r>
              <a:rPr lang="en-US" sz="2000" b="0" dirty="0" err="1" smtClean="0"/>
              <a:t>Pertanyaan</a:t>
            </a:r>
            <a:r>
              <a:rPr lang="en-US" sz="2000" b="0" dirty="0" smtClean="0"/>
              <a:t>) </a:t>
            </a:r>
            <a:r>
              <a:rPr lang="en-US" sz="2000" b="0" dirty="0" smtClean="0">
                <a:sym typeface="Wingdings" pitchFamily="2" charset="2"/>
              </a:rPr>
              <a:t> </a:t>
            </a:r>
            <a:r>
              <a:rPr lang="en-US" sz="2000" b="0" dirty="0" err="1" smtClean="0">
                <a:sym typeface="Wingdings" pitchFamily="2" charset="2"/>
              </a:rPr>
              <a:t>Jumlah</a:t>
            </a:r>
            <a:r>
              <a:rPr lang="en-US" sz="2000" b="0" dirty="0" smtClean="0">
                <a:sym typeface="Wingdings" pitchFamily="2" charset="2"/>
              </a:rPr>
              <a:t> </a:t>
            </a:r>
            <a:r>
              <a:rPr lang="en-US" sz="2000" b="0" dirty="0" err="1" smtClean="0">
                <a:sym typeface="Wingdings" pitchFamily="2" charset="2"/>
              </a:rPr>
              <a:t>pertanyaan</a:t>
            </a:r>
            <a:r>
              <a:rPr lang="en-US" sz="2000" b="0" dirty="0" smtClean="0">
                <a:sym typeface="Wingdings" pitchFamily="2" charset="2"/>
              </a:rPr>
              <a:t> </a:t>
            </a:r>
            <a:r>
              <a:rPr lang="id-ID" sz="2000" b="0" dirty="0" smtClean="0">
                <a:sym typeface="Wingdings" pitchFamily="2" charset="2"/>
              </a:rPr>
              <a:t>yang disusun b</a:t>
            </a:r>
            <a:r>
              <a:rPr lang="en-US" sz="2000" b="0" dirty="0" err="1" smtClean="0">
                <a:sym typeface="Wingdings" pitchFamily="2" charset="2"/>
              </a:rPr>
              <a:t>erd</a:t>
            </a:r>
            <a:r>
              <a:rPr lang="id-ID" sz="2000" b="0" dirty="0" smtClean="0">
                <a:sym typeface="Wingdings" pitchFamily="2" charset="2"/>
              </a:rPr>
              <a:t>a</a:t>
            </a:r>
            <a:r>
              <a:rPr lang="en-US" sz="2000" b="0" dirty="0" err="1" smtClean="0">
                <a:sym typeface="Wingdings" pitchFamily="2" charset="2"/>
              </a:rPr>
              <a:t>sarkan</a:t>
            </a:r>
            <a:r>
              <a:rPr lang="en-US" sz="2000" b="0" dirty="0" smtClean="0">
                <a:sym typeface="Wingdings" pitchFamily="2" charset="2"/>
              </a:rPr>
              <a:t> </a:t>
            </a:r>
            <a:r>
              <a:rPr lang="en-US" sz="2000" b="0" dirty="0" err="1" smtClean="0">
                <a:sym typeface="Wingdings" pitchFamily="2" charset="2"/>
              </a:rPr>
              <a:t>jumlah</a:t>
            </a:r>
            <a:r>
              <a:rPr lang="en-US" sz="2000" b="0" dirty="0" smtClean="0">
                <a:sym typeface="Wingdings" pitchFamily="2" charset="2"/>
              </a:rPr>
              <a:t> </a:t>
            </a:r>
            <a:r>
              <a:rPr lang="en-US" sz="2000" b="0" dirty="0" err="1" smtClean="0">
                <a:sym typeface="Wingdings" pitchFamily="2" charset="2"/>
              </a:rPr>
              <a:t>indikator</a:t>
            </a:r>
            <a:r>
              <a:rPr lang="id-ID" sz="2000" b="0" dirty="0" smtClean="0">
                <a:sym typeface="Wingdings" pitchFamily="2" charset="2"/>
              </a:rPr>
              <a:t> yang dirinci dalam Operasionalisasi Variabel</a:t>
            </a:r>
            <a:endParaRPr lang="en-US" sz="2000" b="0" dirty="0" smtClean="0"/>
          </a:p>
        </p:txBody>
      </p:sp>
      <p:pic>
        <p:nvPicPr>
          <p:cNvPr id="31748" name="Picture 5" descr="http://perwalian.unikom.ac.id/images/unikom.gif"/>
          <p:cNvPicPr>
            <a:picLocks noChangeAspect="1" noChangeArrowheads="1"/>
          </p:cNvPicPr>
          <p:nvPr/>
        </p:nvPicPr>
        <p:blipFill>
          <a:blip r:embed="rId2"/>
          <a:srcRect/>
          <a:stretch>
            <a:fillRect/>
          </a:stretch>
        </p:blipFill>
        <p:spPr bwMode="auto">
          <a:xfrm>
            <a:off x="457200" y="6096000"/>
            <a:ext cx="6858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58722"/>
                                        </p:tgtEl>
                                        <p:attrNameLst>
                                          <p:attrName>style.visibility</p:attrName>
                                        </p:attrNameLst>
                                      </p:cBhvr>
                                      <p:to>
                                        <p:strVal val="visible"/>
                                      </p:to>
                                    </p:set>
                                    <p:animEffect transition="in" filter="fade">
                                      <p:cBhvr>
                                        <p:cTn id="7" dur="2000"/>
                                        <p:tgtEl>
                                          <p:spTgt spid="158722"/>
                                        </p:tgtEl>
                                      </p:cBhvr>
                                    </p:animEffect>
                                    <p:anim calcmode="lin" valueType="num">
                                      <p:cBhvr>
                                        <p:cTn id="8" dur="2000" fill="hold"/>
                                        <p:tgtEl>
                                          <p:spTgt spid="158722"/>
                                        </p:tgtEl>
                                        <p:attrNameLst>
                                          <p:attrName>ppt_x</p:attrName>
                                        </p:attrNameLst>
                                      </p:cBhvr>
                                      <p:tavLst>
                                        <p:tav tm="0">
                                          <p:val>
                                            <p:strVal val="#ppt_x-.1"/>
                                          </p:val>
                                        </p:tav>
                                        <p:tav tm="100000">
                                          <p:val>
                                            <p:strVal val="#ppt_x"/>
                                          </p:val>
                                        </p:tav>
                                      </p:tavLst>
                                    </p:anim>
                                    <p:anim calcmode="lin" valueType="num">
                                      <p:cBhvr>
                                        <p:cTn id="9" dur="2000" fill="hold"/>
                                        <p:tgtEl>
                                          <p:spTgt spid="15872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8723">
                                            <p:txEl>
                                              <p:pRg st="0" end="0"/>
                                            </p:txEl>
                                          </p:spTgt>
                                        </p:tgtEl>
                                        <p:attrNameLst>
                                          <p:attrName>style.visibility</p:attrName>
                                        </p:attrNameLst>
                                      </p:cBhvr>
                                      <p:to>
                                        <p:strVal val="visible"/>
                                      </p:to>
                                    </p:set>
                                    <p:anim calcmode="discrete" valueType="clr">
                                      <p:cBhvr override="childStyle">
                                        <p:cTn id="14" dur="80"/>
                                        <p:tgtEl>
                                          <p:spTgt spid="1587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872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5872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8723">
                                            <p:txEl>
                                              <p:pRg st="1" end="1"/>
                                            </p:txEl>
                                          </p:spTgt>
                                        </p:tgtEl>
                                        <p:attrNameLst>
                                          <p:attrName>style.visibility</p:attrName>
                                        </p:attrNameLst>
                                      </p:cBhvr>
                                      <p:to>
                                        <p:strVal val="visible"/>
                                      </p:to>
                                    </p:set>
                                    <p:anim calcmode="discrete" valueType="clr">
                                      <p:cBhvr override="childStyle">
                                        <p:cTn id="21" dur="80"/>
                                        <p:tgtEl>
                                          <p:spTgt spid="1587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872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58723">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8723">
                                            <p:txEl>
                                              <p:pRg st="2" end="2"/>
                                            </p:txEl>
                                          </p:spTgt>
                                        </p:tgtEl>
                                        <p:attrNameLst>
                                          <p:attrName>style.visibility</p:attrName>
                                        </p:attrNameLst>
                                      </p:cBhvr>
                                      <p:to>
                                        <p:strVal val="visible"/>
                                      </p:to>
                                    </p:set>
                                    <p:anim calcmode="discrete" valueType="clr">
                                      <p:cBhvr override="childStyle">
                                        <p:cTn id="28" dur="80"/>
                                        <p:tgtEl>
                                          <p:spTgt spid="1587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8723">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158723">
                                            <p:txEl>
                                              <p:pRg st="2" end="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58723">
                                            <p:txEl>
                                              <p:pRg st="3" end="3"/>
                                            </p:txEl>
                                          </p:spTgt>
                                        </p:tgtEl>
                                        <p:attrNameLst>
                                          <p:attrName>style.visibility</p:attrName>
                                        </p:attrNameLst>
                                      </p:cBhvr>
                                      <p:to>
                                        <p:strVal val="visible"/>
                                      </p:to>
                                    </p:set>
                                    <p:anim calcmode="discrete" valueType="clr">
                                      <p:cBhvr override="childStyle">
                                        <p:cTn id="35" dur="80"/>
                                        <p:tgtEl>
                                          <p:spTgt spid="1587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8723">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58723">
                                            <p:txEl>
                                              <p:pRg st="3" end="3"/>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58723">
                                            <p:txEl>
                                              <p:pRg st="4" end="4"/>
                                            </p:txEl>
                                          </p:spTgt>
                                        </p:tgtEl>
                                        <p:attrNameLst>
                                          <p:attrName>style.visibility</p:attrName>
                                        </p:attrNameLst>
                                      </p:cBhvr>
                                      <p:to>
                                        <p:strVal val="visible"/>
                                      </p:to>
                                    </p:set>
                                    <p:anim calcmode="discrete" valueType="clr">
                                      <p:cBhvr override="childStyle">
                                        <p:cTn id="42" dur="80"/>
                                        <p:tgtEl>
                                          <p:spTgt spid="15872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8723">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15872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AutoShape 2"/>
          <p:cNvSpPr>
            <a:spLocks noChangeArrowheads="1"/>
          </p:cNvSpPr>
          <p:nvPr/>
        </p:nvSpPr>
        <p:spPr bwMode="auto">
          <a:xfrm>
            <a:off x="3581400" y="1752600"/>
            <a:ext cx="1752600" cy="6096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solidFill>
                  <a:schemeClr val="bg2"/>
                </a:solidFill>
                <a:ea typeface="NSimSun" pitchFamily="49" charset="-122"/>
              </a:rPr>
              <a:t>DIMENSI</a:t>
            </a:r>
          </a:p>
        </p:txBody>
      </p:sp>
      <p:sp>
        <p:nvSpPr>
          <p:cNvPr id="160771" name="AutoShape 3"/>
          <p:cNvSpPr>
            <a:spLocks noChangeArrowheads="1"/>
          </p:cNvSpPr>
          <p:nvPr/>
        </p:nvSpPr>
        <p:spPr bwMode="auto">
          <a:xfrm>
            <a:off x="3505200" y="2895600"/>
            <a:ext cx="1752600" cy="6096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solidFill>
                  <a:schemeClr val="bg2"/>
                </a:solidFill>
                <a:ea typeface="NSimSun" pitchFamily="49" charset="-122"/>
              </a:rPr>
              <a:t>DIMENSI</a:t>
            </a:r>
          </a:p>
        </p:txBody>
      </p:sp>
      <p:sp>
        <p:nvSpPr>
          <p:cNvPr id="160772" name="AutoShape 4"/>
          <p:cNvSpPr>
            <a:spLocks noChangeArrowheads="1"/>
          </p:cNvSpPr>
          <p:nvPr/>
        </p:nvSpPr>
        <p:spPr bwMode="auto">
          <a:xfrm>
            <a:off x="3505200" y="4038600"/>
            <a:ext cx="1752600" cy="6096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solidFill>
                  <a:schemeClr val="bg2"/>
                </a:solidFill>
                <a:ea typeface="NSimSun" pitchFamily="49" charset="-122"/>
              </a:rPr>
              <a:t>DIMENSI</a:t>
            </a:r>
          </a:p>
        </p:txBody>
      </p:sp>
      <p:sp>
        <p:nvSpPr>
          <p:cNvPr id="160773" name="AutoShape 5"/>
          <p:cNvSpPr>
            <a:spLocks noChangeArrowheads="1"/>
          </p:cNvSpPr>
          <p:nvPr/>
        </p:nvSpPr>
        <p:spPr bwMode="auto">
          <a:xfrm>
            <a:off x="3505200" y="5257800"/>
            <a:ext cx="1752600" cy="6096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solidFill>
                  <a:schemeClr val="bg2"/>
                </a:solidFill>
                <a:ea typeface="NSimSun" pitchFamily="49" charset="-122"/>
              </a:rPr>
              <a:t>DIMENSI</a:t>
            </a:r>
          </a:p>
        </p:txBody>
      </p:sp>
      <p:sp>
        <p:nvSpPr>
          <p:cNvPr id="160774" name="AutoShape 6"/>
          <p:cNvSpPr>
            <a:spLocks noChangeArrowheads="1"/>
          </p:cNvSpPr>
          <p:nvPr/>
        </p:nvSpPr>
        <p:spPr bwMode="auto">
          <a:xfrm>
            <a:off x="6934200" y="1295400"/>
            <a:ext cx="1752600" cy="6096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solidFill>
                  <a:schemeClr val="bg2"/>
                </a:solidFill>
                <a:ea typeface="NSimSun" pitchFamily="49" charset="-122"/>
              </a:rPr>
              <a:t>INDIKATOR</a:t>
            </a:r>
          </a:p>
        </p:txBody>
      </p:sp>
      <p:sp>
        <p:nvSpPr>
          <p:cNvPr id="160775" name="AutoShape 7"/>
          <p:cNvSpPr>
            <a:spLocks noChangeArrowheads="1"/>
          </p:cNvSpPr>
          <p:nvPr/>
        </p:nvSpPr>
        <p:spPr bwMode="auto">
          <a:xfrm>
            <a:off x="6934200" y="2133600"/>
            <a:ext cx="1752600" cy="6096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solidFill>
                  <a:schemeClr val="bg2"/>
                </a:solidFill>
                <a:ea typeface="NSimSun" pitchFamily="49" charset="-122"/>
              </a:rPr>
              <a:t>INDIKATOR</a:t>
            </a:r>
          </a:p>
        </p:txBody>
      </p:sp>
      <p:sp>
        <p:nvSpPr>
          <p:cNvPr id="160776" name="AutoShape 8"/>
          <p:cNvSpPr>
            <a:spLocks noChangeArrowheads="1"/>
          </p:cNvSpPr>
          <p:nvPr/>
        </p:nvSpPr>
        <p:spPr bwMode="auto">
          <a:xfrm>
            <a:off x="6934200" y="2971800"/>
            <a:ext cx="1752600" cy="6096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solidFill>
                  <a:schemeClr val="bg2"/>
                </a:solidFill>
                <a:ea typeface="NSimSun" pitchFamily="49" charset="-122"/>
              </a:rPr>
              <a:t>INDIKATOR</a:t>
            </a:r>
          </a:p>
        </p:txBody>
      </p:sp>
      <p:sp>
        <p:nvSpPr>
          <p:cNvPr id="160777" name="AutoShape 9"/>
          <p:cNvSpPr>
            <a:spLocks noChangeArrowheads="1"/>
          </p:cNvSpPr>
          <p:nvPr/>
        </p:nvSpPr>
        <p:spPr bwMode="auto">
          <a:xfrm>
            <a:off x="6934200" y="3886200"/>
            <a:ext cx="1752600" cy="6096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solidFill>
                  <a:schemeClr val="bg2"/>
                </a:solidFill>
                <a:ea typeface="NSimSun" pitchFamily="49" charset="-122"/>
              </a:rPr>
              <a:t>INDIKATOR</a:t>
            </a:r>
          </a:p>
        </p:txBody>
      </p:sp>
      <p:sp>
        <p:nvSpPr>
          <p:cNvPr id="160778" name="AutoShape 10"/>
          <p:cNvSpPr>
            <a:spLocks noChangeArrowheads="1"/>
          </p:cNvSpPr>
          <p:nvPr/>
        </p:nvSpPr>
        <p:spPr bwMode="auto">
          <a:xfrm>
            <a:off x="1143000" y="3505200"/>
            <a:ext cx="1752600" cy="609600"/>
          </a:xfrm>
          <a:prstGeom prst="flowChartMultidocument">
            <a:avLst/>
          </a:prstGeom>
          <a:solidFill>
            <a:schemeClr val="accent1"/>
          </a:solidFill>
          <a:ln w="9525">
            <a:solidFill>
              <a:schemeClr val="tx1"/>
            </a:solidFill>
            <a:miter lim="800000"/>
            <a:headEnd/>
            <a:tailEnd/>
          </a:ln>
        </p:spPr>
        <p:txBody>
          <a:bodyPr wrap="none" anchor="ctr"/>
          <a:lstStyle/>
          <a:p>
            <a:pPr algn="ctr"/>
            <a:r>
              <a:rPr lang="en-US">
                <a:solidFill>
                  <a:schemeClr val="bg2"/>
                </a:solidFill>
                <a:ea typeface="NSimSun" pitchFamily="49" charset="-122"/>
              </a:rPr>
              <a:t>VARIABEL</a:t>
            </a:r>
          </a:p>
        </p:txBody>
      </p:sp>
      <p:sp>
        <p:nvSpPr>
          <p:cNvPr id="160779" name="Line 11"/>
          <p:cNvSpPr>
            <a:spLocks noChangeShapeType="1"/>
          </p:cNvSpPr>
          <p:nvPr/>
        </p:nvSpPr>
        <p:spPr bwMode="auto">
          <a:xfrm flipV="1">
            <a:off x="2895600" y="2057400"/>
            <a:ext cx="609600" cy="1676400"/>
          </a:xfrm>
          <a:prstGeom prst="line">
            <a:avLst/>
          </a:prstGeom>
          <a:noFill/>
          <a:ln w="38100">
            <a:solidFill>
              <a:srgbClr val="FFCC00"/>
            </a:solidFill>
            <a:round/>
            <a:headEnd/>
            <a:tailEnd type="triangle" w="med" len="med"/>
          </a:ln>
        </p:spPr>
        <p:txBody>
          <a:bodyPr wrap="none"/>
          <a:lstStyle/>
          <a:p>
            <a:endParaRPr lang="en-US"/>
          </a:p>
        </p:txBody>
      </p:sp>
      <p:sp>
        <p:nvSpPr>
          <p:cNvPr id="160780" name="Line 12"/>
          <p:cNvSpPr>
            <a:spLocks noChangeShapeType="1"/>
          </p:cNvSpPr>
          <p:nvPr/>
        </p:nvSpPr>
        <p:spPr bwMode="auto">
          <a:xfrm flipV="1">
            <a:off x="2895600" y="3276600"/>
            <a:ext cx="533400" cy="457200"/>
          </a:xfrm>
          <a:prstGeom prst="line">
            <a:avLst/>
          </a:prstGeom>
          <a:noFill/>
          <a:ln w="38100">
            <a:solidFill>
              <a:srgbClr val="FFCC00"/>
            </a:solidFill>
            <a:round/>
            <a:headEnd/>
            <a:tailEnd type="triangle" w="med" len="med"/>
          </a:ln>
        </p:spPr>
        <p:txBody>
          <a:bodyPr wrap="none"/>
          <a:lstStyle/>
          <a:p>
            <a:endParaRPr lang="en-US"/>
          </a:p>
        </p:txBody>
      </p:sp>
      <p:sp>
        <p:nvSpPr>
          <p:cNvPr id="160781" name="Line 13"/>
          <p:cNvSpPr>
            <a:spLocks noChangeShapeType="1"/>
          </p:cNvSpPr>
          <p:nvPr/>
        </p:nvSpPr>
        <p:spPr bwMode="auto">
          <a:xfrm>
            <a:off x="2895600" y="3733800"/>
            <a:ext cx="609600" cy="609600"/>
          </a:xfrm>
          <a:prstGeom prst="line">
            <a:avLst/>
          </a:prstGeom>
          <a:noFill/>
          <a:ln w="38100">
            <a:solidFill>
              <a:srgbClr val="FFCC00"/>
            </a:solidFill>
            <a:round/>
            <a:headEnd/>
            <a:tailEnd type="triangle" w="med" len="med"/>
          </a:ln>
        </p:spPr>
        <p:txBody>
          <a:bodyPr wrap="none"/>
          <a:lstStyle/>
          <a:p>
            <a:endParaRPr lang="en-US"/>
          </a:p>
        </p:txBody>
      </p:sp>
      <p:sp>
        <p:nvSpPr>
          <p:cNvPr id="160782" name="Line 14"/>
          <p:cNvSpPr>
            <a:spLocks noChangeShapeType="1"/>
          </p:cNvSpPr>
          <p:nvPr/>
        </p:nvSpPr>
        <p:spPr bwMode="auto">
          <a:xfrm>
            <a:off x="2895600" y="3733800"/>
            <a:ext cx="533400" cy="1828800"/>
          </a:xfrm>
          <a:prstGeom prst="line">
            <a:avLst/>
          </a:prstGeom>
          <a:noFill/>
          <a:ln w="38100">
            <a:solidFill>
              <a:srgbClr val="FFCC00"/>
            </a:solidFill>
            <a:round/>
            <a:headEnd/>
            <a:tailEnd type="triangle" w="med" len="med"/>
          </a:ln>
        </p:spPr>
        <p:txBody>
          <a:bodyPr wrap="none"/>
          <a:lstStyle/>
          <a:p>
            <a:endParaRPr lang="en-US"/>
          </a:p>
        </p:txBody>
      </p:sp>
      <p:sp>
        <p:nvSpPr>
          <p:cNvPr id="160783" name="Line 15"/>
          <p:cNvSpPr>
            <a:spLocks noChangeShapeType="1"/>
          </p:cNvSpPr>
          <p:nvPr/>
        </p:nvSpPr>
        <p:spPr bwMode="auto">
          <a:xfrm flipV="1">
            <a:off x="5410200" y="1676400"/>
            <a:ext cx="1447800" cy="304800"/>
          </a:xfrm>
          <a:prstGeom prst="line">
            <a:avLst/>
          </a:prstGeom>
          <a:noFill/>
          <a:ln w="38100">
            <a:solidFill>
              <a:srgbClr val="FFCC00"/>
            </a:solidFill>
            <a:round/>
            <a:headEnd/>
            <a:tailEnd type="triangle" w="med" len="med"/>
          </a:ln>
        </p:spPr>
        <p:txBody>
          <a:bodyPr wrap="none"/>
          <a:lstStyle/>
          <a:p>
            <a:endParaRPr lang="en-US"/>
          </a:p>
        </p:txBody>
      </p:sp>
      <p:sp>
        <p:nvSpPr>
          <p:cNvPr id="160784" name="Line 16"/>
          <p:cNvSpPr>
            <a:spLocks noChangeShapeType="1"/>
          </p:cNvSpPr>
          <p:nvPr/>
        </p:nvSpPr>
        <p:spPr bwMode="auto">
          <a:xfrm>
            <a:off x="5410200" y="1981200"/>
            <a:ext cx="1447800" cy="457200"/>
          </a:xfrm>
          <a:prstGeom prst="line">
            <a:avLst/>
          </a:prstGeom>
          <a:noFill/>
          <a:ln w="38100">
            <a:solidFill>
              <a:srgbClr val="FFCC00"/>
            </a:solidFill>
            <a:round/>
            <a:headEnd/>
            <a:tailEnd type="triangle" w="med" len="med"/>
          </a:ln>
        </p:spPr>
        <p:txBody>
          <a:bodyPr wrap="none"/>
          <a:lstStyle/>
          <a:p>
            <a:endParaRPr lang="en-US"/>
          </a:p>
        </p:txBody>
      </p:sp>
      <p:sp>
        <p:nvSpPr>
          <p:cNvPr id="160785" name="Line 17"/>
          <p:cNvSpPr>
            <a:spLocks noChangeShapeType="1"/>
          </p:cNvSpPr>
          <p:nvPr/>
        </p:nvSpPr>
        <p:spPr bwMode="auto">
          <a:xfrm>
            <a:off x="5410200" y="1981200"/>
            <a:ext cx="1447800" cy="1295400"/>
          </a:xfrm>
          <a:prstGeom prst="line">
            <a:avLst/>
          </a:prstGeom>
          <a:noFill/>
          <a:ln w="38100">
            <a:solidFill>
              <a:srgbClr val="FFCC00"/>
            </a:solidFill>
            <a:round/>
            <a:headEnd/>
            <a:tailEnd type="triangle" w="med" len="med"/>
          </a:ln>
        </p:spPr>
        <p:txBody>
          <a:bodyPr wrap="none"/>
          <a:lstStyle/>
          <a:p>
            <a:endParaRPr lang="en-US"/>
          </a:p>
        </p:txBody>
      </p:sp>
      <p:sp>
        <p:nvSpPr>
          <p:cNvPr id="160786" name="Line 18"/>
          <p:cNvSpPr>
            <a:spLocks noChangeShapeType="1"/>
          </p:cNvSpPr>
          <p:nvPr/>
        </p:nvSpPr>
        <p:spPr bwMode="auto">
          <a:xfrm>
            <a:off x="5410200" y="1981200"/>
            <a:ext cx="1447800" cy="2209800"/>
          </a:xfrm>
          <a:prstGeom prst="line">
            <a:avLst/>
          </a:prstGeom>
          <a:noFill/>
          <a:ln w="38100">
            <a:solidFill>
              <a:srgbClr val="FFCC00"/>
            </a:solidFill>
            <a:round/>
            <a:headEnd/>
            <a:tailEnd type="triangle" w="med" len="med"/>
          </a:ln>
        </p:spPr>
        <p:txBody>
          <a:bodyPr wrap="none"/>
          <a:lstStyle/>
          <a:p>
            <a:endParaRPr lang="en-US"/>
          </a:p>
        </p:txBody>
      </p:sp>
      <p:pic>
        <p:nvPicPr>
          <p:cNvPr id="32787" name="Picture 18" descr="http://perwalian.unikom.ac.id/images/unikom.gif"/>
          <p:cNvPicPr>
            <a:picLocks noChangeAspect="1" noChangeArrowheads="1"/>
          </p:cNvPicPr>
          <p:nvPr/>
        </p:nvPicPr>
        <p:blipFill>
          <a:blip r:embed="rId2"/>
          <a:srcRect/>
          <a:stretch>
            <a:fillRect/>
          </a:stretch>
        </p:blipFill>
        <p:spPr bwMode="auto">
          <a:xfrm>
            <a:off x="457200" y="6096000"/>
            <a:ext cx="6858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60778"/>
                                        </p:tgtEl>
                                        <p:attrNameLst>
                                          <p:attrName>style.visibility</p:attrName>
                                        </p:attrNameLst>
                                      </p:cBhvr>
                                      <p:to>
                                        <p:strVal val="visible"/>
                                      </p:to>
                                    </p:set>
                                    <p:anim calcmode="lin" valueType="num">
                                      <p:cBhvr>
                                        <p:cTn id="7" dur="1000" fill="hold"/>
                                        <p:tgtEl>
                                          <p:spTgt spid="160778"/>
                                        </p:tgtEl>
                                        <p:attrNameLst>
                                          <p:attrName>ppt_w</p:attrName>
                                        </p:attrNameLst>
                                      </p:cBhvr>
                                      <p:tavLst>
                                        <p:tav tm="0">
                                          <p:val>
                                            <p:fltVal val="0"/>
                                          </p:val>
                                        </p:tav>
                                        <p:tav tm="100000">
                                          <p:val>
                                            <p:strVal val="#ppt_w"/>
                                          </p:val>
                                        </p:tav>
                                      </p:tavLst>
                                    </p:anim>
                                    <p:anim calcmode="lin" valueType="num">
                                      <p:cBhvr>
                                        <p:cTn id="8" dur="1000" fill="hold"/>
                                        <p:tgtEl>
                                          <p:spTgt spid="160778"/>
                                        </p:tgtEl>
                                        <p:attrNameLst>
                                          <p:attrName>ppt_h</p:attrName>
                                        </p:attrNameLst>
                                      </p:cBhvr>
                                      <p:tavLst>
                                        <p:tav tm="0">
                                          <p:val>
                                            <p:fltVal val="0"/>
                                          </p:val>
                                        </p:tav>
                                        <p:tav tm="100000">
                                          <p:val>
                                            <p:strVal val="#ppt_h"/>
                                          </p:val>
                                        </p:tav>
                                      </p:tavLst>
                                    </p:anim>
                                    <p:anim calcmode="lin" valueType="num">
                                      <p:cBhvr>
                                        <p:cTn id="9" dur="1000" fill="hold"/>
                                        <p:tgtEl>
                                          <p:spTgt spid="160778"/>
                                        </p:tgtEl>
                                        <p:attrNameLst>
                                          <p:attrName>style.rotation</p:attrName>
                                        </p:attrNameLst>
                                      </p:cBhvr>
                                      <p:tavLst>
                                        <p:tav tm="0">
                                          <p:val>
                                            <p:fltVal val="90"/>
                                          </p:val>
                                        </p:tav>
                                        <p:tav tm="100000">
                                          <p:val>
                                            <p:fltVal val="0"/>
                                          </p:val>
                                        </p:tav>
                                      </p:tavLst>
                                    </p:anim>
                                    <p:animEffect transition="in" filter="fade">
                                      <p:cBhvr>
                                        <p:cTn id="10" dur="1000"/>
                                        <p:tgtEl>
                                          <p:spTgt spid="16077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60779"/>
                                        </p:tgtEl>
                                        <p:attrNameLst>
                                          <p:attrName>style.visibility</p:attrName>
                                        </p:attrNameLst>
                                      </p:cBhvr>
                                      <p:to>
                                        <p:strVal val="visible"/>
                                      </p:to>
                                    </p:set>
                                    <p:anim calcmode="lin" valueType="num">
                                      <p:cBhvr>
                                        <p:cTn id="15" dur="1000" fill="hold"/>
                                        <p:tgtEl>
                                          <p:spTgt spid="160779"/>
                                        </p:tgtEl>
                                        <p:attrNameLst>
                                          <p:attrName>ppt_w</p:attrName>
                                        </p:attrNameLst>
                                      </p:cBhvr>
                                      <p:tavLst>
                                        <p:tav tm="0">
                                          <p:val>
                                            <p:fltVal val="0"/>
                                          </p:val>
                                        </p:tav>
                                        <p:tav tm="100000">
                                          <p:val>
                                            <p:strVal val="#ppt_w"/>
                                          </p:val>
                                        </p:tav>
                                      </p:tavLst>
                                    </p:anim>
                                    <p:anim calcmode="lin" valueType="num">
                                      <p:cBhvr>
                                        <p:cTn id="16" dur="1000" fill="hold"/>
                                        <p:tgtEl>
                                          <p:spTgt spid="160779"/>
                                        </p:tgtEl>
                                        <p:attrNameLst>
                                          <p:attrName>ppt_h</p:attrName>
                                        </p:attrNameLst>
                                      </p:cBhvr>
                                      <p:tavLst>
                                        <p:tav tm="0">
                                          <p:val>
                                            <p:fltVal val="0"/>
                                          </p:val>
                                        </p:tav>
                                        <p:tav tm="100000">
                                          <p:val>
                                            <p:strVal val="#ppt_h"/>
                                          </p:val>
                                        </p:tav>
                                      </p:tavLst>
                                    </p:anim>
                                    <p:animEffect transition="in" filter="fade">
                                      <p:cBhvr>
                                        <p:cTn id="17" dur="1000"/>
                                        <p:tgtEl>
                                          <p:spTgt spid="16077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60770"/>
                                        </p:tgtEl>
                                        <p:attrNameLst>
                                          <p:attrName>style.visibility</p:attrName>
                                        </p:attrNameLst>
                                      </p:cBhvr>
                                      <p:to>
                                        <p:strVal val="visible"/>
                                      </p:to>
                                    </p:set>
                                    <p:anim calcmode="lin" valueType="num">
                                      <p:cBhvr>
                                        <p:cTn id="22" dur="1000" fill="hold"/>
                                        <p:tgtEl>
                                          <p:spTgt spid="160770"/>
                                        </p:tgtEl>
                                        <p:attrNameLst>
                                          <p:attrName>ppt_w</p:attrName>
                                        </p:attrNameLst>
                                      </p:cBhvr>
                                      <p:tavLst>
                                        <p:tav tm="0">
                                          <p:val>
                                            <p:fltVal val="0"/>
                                          </p:val>
                                        </p:tav>
                                        <p:tav tm="100000">
                                          <p:val>
                                            <p:strVal val="#ppt_w"/>
                                          </p:val>
                                        </p:tav>
                                      </p:tavLst>
                                    </p:anim>
                                    <p:anim calcmode="lin" valueType="num">
                                      <p:cBhvr>
                                        <p:cTn id="23" dur="1000" fill="hold"/>
                                        <p:tgtEl>
                                          <p:spTgt spid="160770"/>
                                        </p:tgtEl>
                                        <p:attrNameLst>
                                          <p:attrName>ppt_h</p:attrName>
                                        </p:attrNameLst>
                                      </p:cBhvr>
                                      <p:tavLst>
                                        <p:tav tm="0">
                                          <p:val>
                                            <p:fltVal val="0"/>
                                          </p:val>
                                        </p:tav>
                                        <p:tav tm="100000">
                                          <p:val>
                                            <p:strVal val="#ppt_h"/>
                                          </p:val>
                                        </p:tav>
                                      </p:tavLst>
                                    </p:anim>
                                    <p:anim calcmode="lin" valueType="num">
                                      <p:cBhvr>
                                        <p:cTn id="24" dur="1000" fill="hold"/>
                                        <p:tgtEl>
                                          <p:spTgt spid="160770"/>
                                        </p:tgtEl>
                                        <p:attrNameLst>
                                          <p:attrName>style.rotation</p:attrName>
                                        </p:attrNameLst>
                                      </p:cBhvr>
                                      <p:tavLst>
                                        <p:tav tm="0">
                                          <p:val>
                                            <p:fltVal val="90"/>
                                          </p:val>
                                        </p:tav>
                                        <p:tav tm="100000">
                                          <p:val>
                                            <p:fltVal val="0"/>
                                          </p:val>
                                        </p:tav>
                                      </p:tavLst>
                                    </p:anim>
                                    <p:animEffect transition="in" filter="fade">
                                      <p:cBhvr>
                                        <p:cTn id="25" dur="1000"/>
                                        <p:tgtEl>
                                          <p:spTgt spid="16077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60780"/>
                                        </p:tgtEl>
                                        <p:attrNameLst>
                                          <p:attrName>style.visibility</p:attrName>
                                        </p:attrNameLst>
                                      </p:cBhvr>
                                      <p:to>
                                        <p:strVal val="visible"/>
                                      </p:to>
                                    </p:set>
                                    <p:anim calcmode="lin" valueType="num">
                                      <p:cBhvr>
                                        <p:cTn id="30" dur="1000" fill="hold"/>
                                        <p:tgtEl>
                                          <p:spTgt spid="160780"/>
                                        </p:tgtEl>
                                        <p:attrNameLst>
                                          <p:attrName>ppt_w</p:attrName>
                                        </p:attrNameLst>
                                      </p:cBhvr>
                                      <p:tavLst>
                                        <p:tav tm="0">
                                          <p:val>
                                            <p:fltVal val="0"/>
                                          </p:val>
                                        </p:tav>
                                        <p:tav tm="100000">
                                          <p:val>
                                            <p:strVal val="#ppt_w"/>
                                          </p:val>
                                        </p:tav>
                                      </p:tavLst>
                                    </p:anim>
                                    <p:anim calcmode="lin" valueType="num">
                                      <p:cBhvr>
                                        <p:cTn id="31" dur="1000" fill="hold"/>
                                        <p:tgtEl>
                                          <p:spTgt spid="160780"/>
                                        </p:tgtEl>
                                        <p:attrNameLst>
                                          <p:attrName>ppt_h</p:attrName>
                                        </p:attrNameLst>
                                      </p:cBhvr>
                                      <p:tavLst>
                                        <p:tav tm="0">
                                          <p:val>
                                            <p:fltVal val="0"/>
                                          </p:val>
                                        </p:tav>
                                        <p:tav tm="100000">
                                          <p:val>
                                            <p:strVal val="#ppt_h"/>
                                          </p:val>
                                        </p:tav>
                                      </p:tavLst>
                                    </p:anim>
                                    <p:animEffect transition="in" filter="fade">
                                      <p:cBhvr>
                                        <p:cTn id="32" dur="1000"/>
                                        <p:tgtEl>
                                          <p:spTgt spid="16078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160771"/>
                                        </p:tgtEl>
                                        <p:attrNameLst>
                                          <p:attrName>style.visibility</p:attrName>
                                        </p:attrNameLst>
                                      </p:cBhvr>
                                      <p:to>
                                        <p:strVal val="visible"/>
                                      </p:to>
                                    </p:set>
                                    <p:anim calcmode="lin" valueType="num">
                                      <p:cBhvr>
                                        <p:cTn id="37" dur="1000" fill="hold"/>
                                        <p:tgtEl>
                                          <p:spTgt spid="160771"/>
                                        </p:tgtEl>
                                        <p:attrNameLst>
                                          <p:attrName>ppt_w</p:attrName>
                                        </p:attrNameLst>
                                      </p:cBhvr>
                                      <p:tavLst>
                                        <p:tav tm="0">
                                          <p:val>
                                            <p:fltVal val="0"/>
                                          </p:val>
                                        </p:tav>
                                        <p:tav tm="100000">
                                          <p:val>
                                            <p:strVal val="#ppt_w"/>
                                          </p:val>
                                        </p:tav>
                                      </p:tavLst>
                                    </p:anim>
                                    <p:anim calcmode="lin" valueType="num">
                                      <p:cBhvr>
                                        <p:cTn id="38" dur="1000" fill="hold"/>
                                        <p:tgtEl>
                                          <p:spTgt spid="160771"/>
                                        </p:tgtEl>
                                        <p:attrNameLst>
                                          <p:attrName>ppt_h</p:attrName>
                                        </p:attrNameLst>
                                      </p:cBhvr>
                                      <p:tavLst>
                                        <p:tav tm="0">
                                          <p:val>
                                            <p:fltVal val="0"/>
                                          </p:val>
                                        </p:tav>
                                        <p:tav tm="100000">
                                          <p:val>
                                            <p:strVal val="#ppt_h"/>
                                          </p:val>
                                        </p:tav>
                                      </p:tavLst>
                                    </p:anim>
                                    <p:anim calcmode="lin" valueType="num">
                                      <p:cBhvr>
                                        <p:cTn id="39" dur="1000" fill="hold"/>
                                        <p:tgtEl>
                                          <p:spTgt spid="160771"/>
                                        </p:tgtEl>
                                        <p:attrNameLst>
                                          <p:attrName>style.rotation</p:attrName>
                                        </p:attrNameLst>
                                      </p:cBhvr>
                                      <p:tavLst>
                                        <p:tav tm="0">
                                          <p:val>
                                            <p:fltVal val="90"/>
                                          </p:val>
                                        </p:tav>
                                        <p:tav tm="100000">
                                          <p:val>
                                            <p:fltVal val="0"/>
                                          </p:val>
                                        </p:tav>
                                      </p:tavLst>
                                    </p:anim>
                                    <p:animEffect transition="in" filter="fade">
                                      <p:cBhvr>
                                        <p:cTn id="40" dur="1000"/>
                                        <p:tgtEl>
                                          <p:spTgt spid="16077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60781"/>
                                        </p:tgtEl>
                                        <p:attrNameLst>
                                          <p:attrName>style.visibility</p:attrName>
                                        </p:attrNameLst>
                                      </p:cBhvr>
                                      <p:to>
                                        <p:strVal val="visible"/>
                                      </p:to>
                                    </p:set>
                                    <p:anim calcmode="lin" valueType="num">
                                      <p:cBhvr>
                                        <p:cTn id="45" dur="1000" fill="hold"/>
                                        <p:tgtEl>
                                          <p:spTgt spid="160781"/>
                                        </p:tgtEl>
                                        <p:attrNameLst>
                                          <p:attrName>ppt_w</p:attrName>
                                        </p:attrNameLst>
                                      </p:cBhvr>
                                      <p:tavLst>
                                        <p:tav tm="0">
                                          <p:val>
                                            <p:fltVal val="0"/>
                                          </p:val>
                                        </p:tav>
                                        <p:tav tm="100000">
                                          <p:val>
                                            <p:strVal val="#ppt_w"/>
                                          </p:val>
                                        </p:tav>
                                      </p:tavLst>
                                    </p:anim>
                                    <p:anim calcmode="lin" valueType="num">
                                      <p:cBhvr>
                                        <p:cTn id="46" dur="1000" fill="hold"/>
                                        <p:tgtEl>
                                          <p:spTgt spid="160781"/>
                                        </p:tgtEl>
                                        <p:attrNameLst>
                                          <p:attrName>ppt_h</p:attrName>
                                        </p:attrNameLst>
                                      </p:cBhvr>
                                      <p:tavLst>
                                        <p:tav tm="0">
                                          <p:val>
                                            <p:fltVal val="0"/>
                                          </p:val>
                                        </p:tav>
                                        <p:tav tm="100000">
                                          <p:val>
                                            <p:strVal val="#ppt_h"/>
                                          </p:val>
                                        </p:tav>
                                      </p:tavLst>
                                    </p:anim>
                                    <p:animEffect transition="in" filter="fade">
                                      <p:cBhvr>
                                        <p:cTn id="47" dur="1000"/>
                                        <p:tgtEl>
                                          <p:spTgt spid="160781"/>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160772"/>
                                        </p:tgtEl>
                                        <p:attrNameLst>
                                          <p:attrName>style.visibility</p:attrName>
                                        </p:attrNameLst>
                                      </p:cBhvr>
                                      <p:to>
                                        <p:strVal val="visible"/>
                                      </p:to>
                                    </p:set>
                                    <p:anim calcmode="lin" valueType="num">
                                      <p:cBhvr>
                                        <p:cTn id="52" dur="1000" fill="hold"/>
                                        <p:tgtEl>
                                          <p:spTgt spid="160772"/>
                                        </p:tgtEl>
                                        <p:attrNameLst>
                                          <p:attrName>ppt_w</p:attrName>
                                        </p:attrNameLst>
                                      </p:cBhvr>
                                      <p:tavLst>
                                        <p:tav tm="0">
                                          <p:val>
                                            <p:fltVal val="0"/>
                                          </p:val>
                                        </p:tav>
                                        <p:tav tm="100000">
                                          <p:val>
                                            <p:strVal val="#ppt_w"/>
                                          </p:val>
                                        </p:tav>
                                      </p:tavLst>
                                    </p:anim>
                                    <p:anim calcmode="lin" valueType="num">
                                      <p:cBhvr>
                                        <p:cTn id="53" dur="1000" fill="hold"/>
                                        <p:tgtEl>
                                          <p:spTgt spid="160772"/>
                                        </p:tgtEl>
                                        <p:attrNameLst>
                                          <p:attrName>ppt_h</p:attrName>
                                        </p:attrNameLst>
                                      </p:cBhvr>
                                      <p:tavLst>
                                        <p:tav tm="0">
                                          <p:val>
                                            <p:fltVal val="0"/>
                                          </p:val>
                                        </p:tav>
                                        <p:tav tm="100000">
                                          <p:val>
                                            <p:strVal val="#ppt_h"/>
                                          </p:val>
                                        </p:tav>
                                      </p:tavLst>
                                    </p:anim>
                                    <p:anim calcmode="lin" valueType="num">
                                      <p:cBhvr>
                                        <p:cTn id="54" dur="1000" fill="hold"/>
                                        <p:tgtEl>
                                          <p:spTgt spid="160772"/>
                                        </p:tgtEl>
                                        <p:attrNameLst>
                                          <p:attrName>style.rotation</p:attrName>
                                        </p:attrNameLst>
                                      </p:cBhvr>
                                      <p:tavLst>
                                        <p:tav tm="0">
                                          <p:val>
                                            <p:fltVal val="90"/>
                                          </p:val>
                                        </p:tav>
                                        <p:tav tm="100000">
                                          <p:val>
                                            <p:fltVal val="0"/>
                                          </p:val>
                                        </p:tav>
                                      </p:tavLst>
                                    </p:anim>
                                    <p:animEffect transition="in" filter="fade">
                                      <p:cBhvr>
                                        <p:cTn id="55" dur="1000"/>
                                        <p:tgtEl>
                                          <p:spTgt spid="16077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60782"/>
                                        </p:tgtEl>
                                        <p:attrNameLst>
                                          <p:attrName>style.visibility</p:attrName>
                                        </p:attrNameLst>
                                      </p:cBhvr>
                                      <p:to>
                                        <p:strVal val="visible"/>
                                      </p:to>
                                    </p:set>
                                    <p:anim calcmode="lin" valueType="num">
                                      <p:cBhvr>
                                        <p:cTn id="60" dur="1000" fill="hold"/>
                                        <p:tgtEl>
                                          <p:spTgt spid="160782"/>
                                        </p:tgtEl>
                                        <p:attrNameLst>
                                          <p:attrName>ppt_w</p:attrName>
                                        </p:attrNameLst>
                                      </p:cBhvr>
                                      <p:tavLst>
                                        <p:tav tm="0">
                                          <p:val>
                                            <p:fltVal val="0"/>
                                          </p:val>
                                        </p:tav>
                                        <p:tav tm="100000">
                                          <p:val>
                                            <p:strVal val="#ppt_w"/>
                                          </p:val>
                                        </p:tav>
                                      </p:tavLst>
                                    </p:anim>
                                    <p:anim calcmode="lin" valueType="num">
                                      <p:cBhvr>
                                        <p:cTn id="61" dur="1000" fill="hold"/>
                                        <p:tgtEl>
                                          <p:spTgt spid="160782"/>
                                        </p:tgtEl>
                                        <p:attrNameLst>
                                          <p:attrName>ppt_h</p:attrName>
                                        </p:attrNameLst>
                                      </p:cBhvr>
                                      <p:tavLst>
                                        <p:tav tm="0">
                                          <p:val>
                                            <p:fltVal val="0"/>
                                          </p:val>
                                        </p:tav>
                                        <p:tav tm="100000">
                                          <p:val>
                                            <p:strVal val="#ppt_h"/>
                                          </p:val>
                                        </p:tav>
                                      </p:tavLst>
                                    </p:anim>
                                    <p:animEffect transition="in" filter="fade">
                                      <p:cBhvr>
                                        <p:cTn id="62" dur="1000"/>
                                        <p:tgtEl>
                                          <p:spTgt spid="160782"/>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iterate type="lt">
                                    <p:tmPct val="5000"/>
                                  </p:iterate>
                                  <p:childTnLst>
                                    <p:set>
                                      <p:cBhvr>
                                        <p:cTn id="66" dur="1" fill="hold">
                                          <p:stCondLst>
                                            <p:cond delay="0"/>
                                          </p:stCondLst>
                                        </p:cTn>
                                        <p:tgtEl>
                                          <p:spTgt spid="160773"/>
                                        </p:tgtEl>
                                        <p:attrNameLst>
                                          <p:attrName>style.visibility</p:attrName>
                                        </p:attrNameLst>
                                      </p:cBhvr>
                                      <p:to>
                                        <p:strVal val="visible"/>
                                      </p:to>
                                    </p:set>
                                    <p:anim calcmode="lin" valueType="num">
                                      <p:cBhvr>
                                        <p:cTn id="67" dur="1000" fill="hold"/>
                                        <p:tgtEl>
                                          <p:spTgt spid="160773"/>
                                        </p:tgtEl>
                                        <p:attrNameLst>
                                          <p:attrName>ppt_w</p:attrName>
                                        </p:attrNameLst>
                                      </p:cBhvr>
                                      <p:tavLst>
                                        <p:tav tm="0">
                                          <p:val>
                                            <p:fltVal val="0"/>
                                          </p:val>
                                        </p:tav>
                                        <p:tav tm="100000">
                                          <p:val>
                                            <p:strVal val="#ppt_w"/>
                                          </p:val>
                                        </p:tav>
                                      </p:tavLst>
                                    </p:anim>
                                    <p:anim calcmode="lin" valueType="num">
                                      <p:cBhvr>
                                        <p:cTn id="68" dur="1000" fill="hold"/>
                                        <p:tgtEl>
                                          <p:spTgt spid="160773"/>
                                        </p:tgtEl>
                                        <p:attrNameLst>
                                          <p:attrName>ppt_h</p:attrName>
                                        </p:attrNameLst>
                                      </p:cBhvr>
                                      <p:tavLst>
                                        <p:tav tm="0">
                                          <p:val>
                                            <p:fltVal val="0"/>
                                          </p:val>
                                        </p:tav>
                                        <p:tav tm="100000">
                                          <p:val>
                                            <p:strVal val="#ppt_h"/>
                                          </p:val>
                                        </p:tav>
                                      </p:tavLst>
                                    </p:anim>
                                    <p:anim calcmode="lin" valueType="num">
                                      <p:cBhvr>
                                        <p:cTn id="69" dur="1000" fill="hold"/>
                                        <p:tgtEl>
                                          <p:spTgt spid="160773"/>
                                        </p:tgtEl>
                                        <p:attrNameLst>
                                          <p:attrName>style.rotation</p:attrName>
                                        </p:attrNameLst>
                                      </p:cBhvr>
                                      <p:tavLst>
                                        <p:tav tm="0">
                                          <p:val>
                                            <p:fltVal val="90"/>
                                          </p:val>
                                        </p:tav>
                                        <p:tav tm="100000">
                                          <p:val>
                                            <p:fltVal val="0"/>
                                          </p:val>
                                        </p:tav>
                                      </p:tavLst>
                                    </p:anim>
                                    <p:animEffect transition="in" filter="fade">
                                      <p:cBhvr>
                                        <p:cTn id="70" dur="1000"/>
                                        <p:tgtEl>
                                          <p:spTgt spid="16077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60783"/>
                                        </p:tgtEl>
                                        <p:attrNameLst>
                                          <p:attrName>style.visibility</p:attrName>
                                        </p:attrNameLst>
                                      </p:cBhvr>
                                      <p:to>
                                        <p:strVal val="visible"/>
                                      </p:to>
                                    </p:set>
                                    <p:anim calcmode="lin" valueType="num">
                                      <p:cBhvr>
                                        <p:cTn id="75" dur="1000" fill="hold"/>
                                        <p:tgtEl>
                                          <p:spTgt spid="160783"/>
                                        </p:tgtEl>
                                        <p:attrNameLst>
                                          <p:attrName>ppt_w</p:attrName>
                                        </p:attrNameLst>
                                      </p:cBhvr>
                                      <p:tavLst>
                                        <p:tav tm="0">
                                          <p:val>
                                            <p:fltVal val="0"/>
                                          </p:val>
                                        </p:tav>
                                        <p:tav tm="100000">
                                          <p:val>
                                            <p:strVal val="#ppt_w"/>
                                          </p:val>
                                        </p:tav>
                                      </p:tavLst>
                                    </p:anim>
                                    <p:anim calcmode="lin" valueType="num">
                                      <p:cBhvr>
                                        <p:cTn id="76" dur="1000" fill="hold"/>
                                        <p:tgtEl>
                                          <p:spTgt spid="160783"/>
                                        </p:tgtEl>
                                        <p:attrNameLst>
                                          <p:attrName>ppt_h</p:attrName>
                                        </p:attrNameLst>
                                      </p:cBhvr>
                                      <p:tavLst>
                                        <p:tav tm="0">
                                          <p:val>
                                            <p:fltVal val="0"/>
                                          </p:val>
                                        </p:tav>
                                        <p:tav tm="100000">
                                          <p:val>
                                            <p:strVal val="#ppt_h"/>
                                          </p:val>
                                        </p:tav>
                                      </p:tavLst>
                                    </p:anim>
                                    <p:animEffect transition="in" filter="fade">
                                      <p:cBhvr>
                                        <p:cTn id="77" dur="1000"/>
                                        <p:tgtEl>
                                          <p:spTgt spid="16078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iterate type="lt">
                                    <p:tmPct val="5000"/>
                                  </p:iterate>
                                  <p:childTnLst>
                                    <p:set>
                                      <p:cBhvr>
                                        <p:cTn id="81" dur="1" fill="hold">
                                          <p:stCondLst>
                                            <p:cond delay="0"/>
                                          </p:stCondLst>
                                        </p:cTn>
                                        <p:tgtEl>
                                          <p:spTgt spid="160774"/>
                                        </p:tgtEl>
                                        <p:attrNameLst>
                                          <p:attrName>style.visibility</p:attrName>
                                        </p:attrNameLst>
                                      </p:cBhvr>
                                      <p:to>
                                        <p:strVal val="visible"/>
                                      </p:to>
                                    </p:set>
                                    <p:anim calcmode="lin" valueType="num">
                                      <p:cBhvr>
                                        <p:cTn id="82" dur="1000" fill="hold"/>
                                        <p:tgtEl>
                                          <p:spTgt spid="160774"/>
                                        </p:tgtEl>
                                        <p:attrNameLst>
                                          <p:attrName>ppt_w</p:attrName>
                                        </p:attrNameLst>
                                      </p:cBhvr>
                                      <p:tavLst>
                                        <p:tav tm="0">
                                          <p:val>
                                            <p:fltVal val="0"/>
                                          </p:val>
                                        </p:tav>
                                        <p:tav tm="100000">
                                          <p:val>
                                            <p:strVal val="#ppt_w"/>
                                          </p:val>
                                        </p:tav>
                                      </p:tavLst>
                                    </p:anim>
                                    <p:anim calcmode="lin" valueType="num">
                                      <p:cBhvr>
                                        <p:cTn id="83" dur="1000" fill="hold"/>
                                        <p:tgtEl>
                                          <p:spTgt spid="160774"/>
                                        </p:tgtEl>
                                        <p:attrNameLst>
                                          <p:attrName>ppt_h</p:attrName>
                                        </p:attrNameLst>
                                      </p:cBhvr>
                                      <p:tavLst>
                                        <p:tav tm="0">
                                          <p:val>
                                            <p:fltVal val="0"/>
                                          </p:val>
                                        </p:tav>
                                        <p:tav tm="100000">
                                          <p:val>
                                            <p:strVal val="#ppt_h"/>
                                          </p:val>
                                        </p:tav>
                                      </p:tavLst>
                                    </p:anim>
                                    <p:anim calcmode="lin" valueType="num">
                                      <p:cBhvr>
                                        <p:cTn id="84" dur="1000" fill="hold"/>
                                        <p:tgtEl>
                                          <p:spTgt spid="160774"/>
                                        </p:tgtEl>
                                        <p:attrNameLst>
                                          <p:attrName>style.rotation</p:attrName>
                                        </p:attrNameLst>
                                      </p:cBhvr>
                                      <p:tavLst>
                                        <p:tav tm="0">
                                          <p:val>
                                            <p:fltVal val="90"/>
                                          </p:val>
                                        </p:tav>
                                        <p:tav tm="100000">
                                          <p:val>
                                            <p:fltVal val="0"/>
                                          </p:val>
                                        </p:tav>
                                      </p:tavLst>
                                    </p:anim>
                                    <p:animEffect transition="in" filter="fade">
                                      <p:cBhvr>
                                        <p:cTn id="85" dur="1000"/>
                                        <p:tgtEl>
                                          <p:spTgt spid="160774"/>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160784"/>
                                        </p:tgtEl>
                                        <p:attrNameLst>
                                          <p:attrName>style.visibility</p:attrName>
                                        </p:attrNameLst>
                                      </p:cBhvr>
                                      <p:to>
                                        <p:strVal val="visible"/>
                                      </p:to>
                                    </p:set>
                                    <p:anim calcmode="lin" valueType="num">
                                      <p:cBhvr>
                                        <p:cTn id="90" dur="1000" fill="hold"/>
                                        <p:tgtEl>
                                          <p:spTgt spid="160784"/>
                                        </p:tgtEl>
                                        <p:attrNameLst>
                                          <p:attrName>ppt_w</p:attrName>
                                        </p:attrNameLst>
                                      </p:cBhvr>
                                      <p:tavLst>
                                        <p:tav tm="0">
                                          <p:val>
                                            <p:fltVal val="0"/>
                                          </p:val>
                                        </p:tav>
                                        <p:tav tm="100000">
                                          <p:val>
                                            <p:strVal val="#ppt_w"/>
                                          </p:val>
                                        </p:tav>
                                      </p:tavLst>
                                    </p:anim>
                                    <p:anim calcmode="lin" valueType="num">
                                      <p:cBhvr>
                                        <p:cTn id="91" dur="1000" fill="hold"/>
                                        <p:tgtEl>
                                          <p:spTgt spid="160784"/>
                                        </p:tgtEl>
                                        <p:attrNameLst>
                                          <p:attrName>ppt_h</p:attrName>
                                        </p:attrNameLst>
                                      </p:cBhvr>
                                      <p:tavLst>
                                        <p:tav tm="0">
                                          <p:val>
                                            <p:fltVal val="0"/>
                                          </p:val>
                                        </p:tav>
                                        <p:tav tm="100000">
                                          <p:val>
                                            <p:strVal val="#ppt_h"/>
                                          </p:val>
                                        </p:tav>
                                      </p:tavLst>
                                    </p:anim>
                                    <p:animEffect transition="in" filter="fade">
                                      <p:cBhvr>
                                        <p:cTn id="92" dur="1000"/>
                                        <p:tgtEl>
                                          <p:spTgt spid="160784"/>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iterate type="lt">
                                    <p:tmPct val="5000"/>
                                  </p:iterate>
                                  <p:childTnLst>
                                    <p:set>
                                      <p:cBhvr>
                                        <p:cTn id="96" dur="1" fill="hold">
                                          <p:stCondLst>
                                            <p:cond delay="0"/>
                                          </p:stCondLst>
                                        </p:cTn>
                                        <p:tgtEl>
                                          <p:spTgt spid="160775"/>
                                        </p:tgtEl>
                                        <p:attrNameLst>
                                          <p:attrName>style.visibility</p:attrName>
                                        </p:attrNameLst>
                                      </p:cBhvr>
                                      <p:to>
                                        <p:strVal val="visible"/>
                                      </p:to>
                                    </p:set>
                                    <p:anim calcmode="lin" valueType="num">
                                      <p:cBhvr>
                                        <p:cTn id="97" dur="1000" fill="hold"/>
                                        <p:tgtEl>
                                          <p:spTgt spid="160775"/>
                                        </p:tgtEl>
                                        <p:attrNameLst>
                                          <p:attrName>ppt_w</p:attrName>
                                        </p:attrNameLst>
                                      </p:cBhvr>
                                      <p:tavLst>
                                        <p:tav tm="0">
                                          <p:val>
                                            <p:fltVal val="0"/>
                                          </p:val>
                                        </p:tav>
                                        <p:tav tm="100000">
                                          <p:val>
                                            <p:strVal val="#ppt_w"/>
                                          </p:val>
                                        </p:tav>
                                      </p:tavLst>
                                    </p:anim>
                                    <p:anim calcmode="lin" valueType="num">
                                      <p:cBhvr>
                                        <p:cTn id="98" dur="1000" fill="hold"/>
                                        <p:tgtEl>
                                          <p:spTgt spid="160775"/>
                                        </p:tgtEl>
                                        <p:attrNameLst>
                                          <p:attrName>ppt_h</p:attrName>
                                        </p:attrNameLst>
                                      </p:cBhvr>
                                      <p:tavLst>
                                        <p:tav tm="0">
                                          <p:val>
                                            <p:fltVal val="0"/>
                                          </p:val>
                                        </p:tav>
                                        <p:tav tm="100000">
                                          <p:val>
                                            <p:strVal val="#ppt_h"/>
                                          </p:val>
                                        </p:tav>
                                      </p:tavLst>
                                    </p:anim>
                                    <p:anim calcmode="lin" valueType="num">
                                      <p:cBhvr>
                                        <p:cTn id="99" dur="1000" fill="hold"/>
                                        <p:tgtEl>
                                          <p:spTgt spid="160775"/>
                                        </p:tgtEl>
                                        <p:attrNameLst>
                                          <p:attrName>style.rotation</p:attrName>
                                        </p:attrNameLst>
                                      </p:cBhvr>
                                      <p:tavLst>
                                        <p:tav tm="0">
                                          <p:val>
                                            <p:fltVal val="90"/>
                                          </p:val>
                                        </p:tav>
                                        <p:tav tm="100000">
                                          <p:val>
                                            <p:fltVal val="0"/>
                                          </p:val>
                                        </p:tav>
                                      </p:tavLst>
                                    </p:anim>
                                    <p:animEffect transition="in" filter="fade">
                                      <p:cBhvr>
                                        <p:cTn id="100" dur="1000"/>
                                        <p:tgtEl>
                                          <p:spTgt spid="160775"/>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60785"/>
                                        </p:tgtEl>
                                        <p:attrNameLst>
                                          <p:attrName>style.visibility</p:attrName>
                                        </p:attrNameLst>
                                      </p:cBhvr>
                                      <p:to>
                                        <p:strVal val="visible"/>
                                      </p:to>
                                    </p:set>
                                    <p:anim calcmode="lin" valueType="num">
                                      <p:cBhvr>
                                        <p:cTn id="105" dur="1000" fill="hold"/>
                                        <p:tgtEl>
                                          <p:spTgt spid="160785"/>
                                        </p:tgtEl>
                                        <p:attrNameLst>
                                          <p:attrName>ppt_w</p:attrName>
                                        </p:attrNameLst>
                                      </p:cBhvr>
                                      <p:tavLst>
                                        <p:tav tm="0">
                                          <p:val>
                                            <p:fltVal val="0"/>
                                          </p:val>
                                        </p:tav>
                                        <p:tav tm="100000">
                                          <p:val>
                                            <p:strVal val="#ppt_w"/>
                                          </p:val>
                                        </p:tav>
                                      </p:tavLst>
                                    </p:anim>
                                    <p:anim calcmode="lin" valueType="num">
                                      <p:cBhvr>
                                        <p:cTn id="106" dur="1000" fill="hold"/>
                                        <p:tgtEl>
                                          <p:spTgt spid="160785"/>
                                        </p:tgtEl>
                                        <p:attrNameLst>
                                          <p:attrName>ppt_h</p:attrName>
                                        </p:attrNameLst>
                                      </p:cBhvr>
                                      <p:tavLst>
                                        <p:tav tm="0">
                                          <p:val>
                                            <p:fltVal val="0"/>
                                          </p:val>
                                        </p:tav>
                                        <p:tav tm="100000">
                                          <p:val>
                                            <p:strVal val="#ppt_h"/>
                                          </p:val>
                                        </p:tav>
                                      </p:tavLst>
                                    </p:anim>
                                    <p:animEffect transition="in" filter="fade">
                                      <p:cBhvr>
                                        <p:cTn id="107" dur="1000"/>
                                        <p:tgtEl>
                                          <p:spTgt spid="160785"/>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grpId="0" nodeType="clickEffect">
                                  <p:stCondLst>
                                    <p:cond delay="0"/>
                                  </p:stCondLst>
                                  <p:iterate type="lt">
                                    <p:tmPct val="5000"/>
                                  </p:iterate>
                                  <p:childTnLst>
                                    <p:set>
                                      <p:cBhvr>
                                        <p:cTn id="111" dur="1" fill="hold">
                                          <p:stCondLst>
                                            <p:cond delay="0"/>
                                          </p:stCondLst>
                                        </p:cTn>
                                        <p:tgtEl>
                                          <p:spTgt spid="160776"/>
                                        </p:tgtEl>
                                        <p:attrNameLst>
                                          <p:attrName>style.visibility</p:attrName>
                                        </p:attrNameLst>
                                      </p:cBhvr>
                                      <p:to>
                                        <p:strVal val="visible"/>
                                      </p:to>
                                    </p:set>
                                    <p:anim calcmode="lin" valueType="num">
                                      <p:cBhvr>
                                        <p:cTn id="112" dur="1000" fill="hold"/>
                                        <p:tgtEl>
                                          <p:spTgt spid="160776"/>
                                        </p:tgtEl>
                                        <p:attrNameLst>
                                          <p:attrName>ppt_w</p:attrName>
                                        </p:attrNameLst>
                                      </p:cBhvr>
                                      <p:tavLst>
                                        <p:tav tm="0">
                                          <p:val>
                                            <p:fltVal val="0"/>
                                          </p:val>
                                        </p:tav>
                                        <p:tav tm="100000">
                                          <p:val>
                                            <p:strVal val="#ppt_w"/>
                                          </p:val>
                                        </p:tav>
                                      </p:tavLst>
                                    </p:anim>
                                    <p:anim calcmode="lin" valueType="num">
                                      <p:cBhvr>
                                        <p:cTn id="113" dur="1000" fill="hold"/>
                                        <p:tgtEl>
                                          <p:spTgt spid="160776"/>
                                        </p:tgtEl>
                                        <p:attrNameLst>
                                          <p:attrName>ppt_h</p:attrName>
                                        </p:attrNameLst>
                                      </p:cBhvr>
                                      <p:tavLst>
                                        <p:tav tm="0">
                                          <p:val>
                                            <p:fltVal val="0"/>
                                          </p:val>
                                        </p:tav>
                                        <p:tav tm="100000">
                                          <p:val>
                                            <p:strVal val="#ppt_h"/>
                                          </p:val>
                                        </p:tav>
                                      </p:tavLst>
                                    </p:anim>
                                    <p:anim calcmode="lin" valueType="num">
                                      <p:cBhvr>
                                        <p:cTn id="114" dur="1000" fill="hold"/>
                                        <p:tgtEl>
                                          <p:spTgt spid="160776"/>
                                        </p:tgtEl>
                                        <p:attrNameLst>
                                          <p:attrName>style.rotation</p:attrName>
                                        </p:attrNameLst>
                                      </p:cBhvr>
                                      <p:tavLst>
                                        <p:tav tm="0">
                                          <p:val>
                                            <p:fltVal val="90"/>
                                          </p:val>
                                        </p:tav>
                                        <p:tav tm="100000">
                                          <p:val>
                                            <p:fltVal val="0"/>
                                          </p:val>
                                        </p:tav>
                                      </p:tavLst>
                                    </p:anim>
                                    <p:animEffect transition="in" filter="fade">
                                      <p:cBhvr>
                                        <p:cTn id="115" dur="1000"/>
                                        <p:tgtEl>
                                          <p:spTgt spid="160776"/>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160786"/>
                                        </p:tgtEl>
                                        <p:attrNameLst>
                                          <p:attrName>style.visibility</p:attrName>
                                        </p:attrNameLst>
                                      </p:cBhvr>
                                      <p:to>
                                        <p:strVal val="visible"/>
                                      </p:to>
                                    </p:set>
                                    <p:anim calcmode="lin" valueType="num">
                                      <p:cBhvr>
                                        <p:cTn id="120" dur="1000" fill="hold"/>
                                        <p:tgtEl>
                                          <p:spTgt spid="160786"/>
                                        </p:tgtEl>
                                        <p:attrNameLst>
                                          <p:attrName>ppt_w</p:attrName>
                                        </p:attrNameLst>
                                      </p:cBhvr>
                                      <p:tavLst>
                                        <p:tav tm="0">
                                          <p:val>
                                            <p:fltVal val="0"/>
                                          </p:val>
                                        </p:tav>
                                        <p:tav tm="100000">
                                          <p:val>
                                            <p:strVal val="#ppt_w"/>
                                          </p:val>
                                        </p:tav>
                                      </p:tavLst>
                                    </p:anim>
                                    <p:anim calcmode="lin" valueType="num">
                                      <p:cBhvr>
                                        <p:cTn id="121" dur="1000" fill="hold"/>
                                        <p:tgtEl>
                                          <p:spTgt spid="160786"/>
                                        </p:tgtEl>
                                        <p:attrNameLst>
                                          <p:attrName>ppt_h</p:attrName>
                                        </p:attrNameLst>
                                      </p:cBhvr>
                                      <p:tavLst>
                                        <p:tav tm="0">
                                          <p:val>
                                            <p:fltVal val="0"/>
                                          </p:val>
                                        </p:tav>
                                        <p:tav tm="100000">
                                          <p:val>
                                            <p:strVal val="#ppt_h"/>
                                          </p:val>
                                        </p:tav>
                                      </p:tavLst>
                                    </p:anim>
                                    <p:animEffect transition="in" filter="fade">
                                      <p:cBhvr>
                                        <p:cTn id="122" dur="1000"/>
                                        <p:tgtEl>
                                          <p:spTgt spid="160786"/>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iterate type="lt">
                                    <p:tmPct val="5000"/>
                                  </p:iterate>
                                  <p:childTnLst>
                                    <p:set>
                                      <p:cBhvr>
                                        <p:cTn id="126" dur="1" fill="hold">
                                          <p:stCondLst>
                                            <p:cond delay="0"/>
                                          </p:stCondLst>
                                        </p:cTn>
                                        <p:tgtEl>
                                          <p:spTgt spid="160777"/>
                                        </p:tgtEl>
                                        <p:attrNameLst>
                                          <p:attrName>style.visibility</p:attrName>
                                        </p:attrNameLst>
                                      </p:cBhvr>
                                      <p:to>
                                        <p:strVal val="visible"/>
                                      </p:to>
                                    </p:set>
                                    <p:anim calcmode="lin" valueType="num">
                                      <p:cBhvr>
                                        <p:cTn id="127" dur="1000" fill="hold"/>
                                        <p:tgtEl>
                                          <p:spTgt spid="160777"/>
                                        </p:tgtEl>
                                        <p:attrNameLst>
                                          <p:attrName>ppt_w</p:attrName>
                                        </p:attrNameLst>
                                      </p:cBhvr>
                                      <p:tavLst>
                                        <p:tav tm="0">
                                          <p:val>
                                            <p:fltVal val="0"/>
                                          </p:val>
                                        </p:tav>
                                        <p:tav tm="100000">
                                          <p:val>
                                            <p:strVal val="#ppt_w"/>
                                          </p:val>
                                        </p:tav>
                                      </p:tavLst>
                                    </p:anim>
                                    <p:anim calcmode="lin" valueType="num">
                                      <p:cBhvr>
                                        <p:cTn id="128" dur="1000" fill="hold"/>
                                        <p:tgtEl>
                                          <p:spTgt spid="160777"/>
                                        </p:tgtEl>
                                        <p:attrNameLst>
                                          <p:attrName>ppt_h</p:attrName>
                                        </p:attrNameLst>
                                      </p:cBhvr>
                                      <p:tavLst>
                                        <p:tav tm="0">
                                          <p:val>
                                            <p:fltVal val="0"/>
                                          </p:val>
                                        </p:tav>
                                        <p:tav tm="100000">
                                          <p:val>
                                            <p:strVal val="#ppt_h"/>
                                          </p:val>
                                        </p:tav>
                                      </p:tavLst>
                                    </p:anim>
                                    <p:anim calcmode="lin" valueType="num">
                                      <p:cBhvr>
                                        <p:cTn id="129" dur="1000" fill="hold"/>
                                        <p:tgtEl>
                                          <p:spTgt spid="160777"/>
                                        </p:tgtEl>
                                        <p:attrNameLst>
                                          <p:attrName>style.rotation</p:attrName>
                                        </p:attrNameLst>
                                      </p:cBhvr>
                                      <p:tavLst>
                                        <p:tav tm="0">
                                          <p:val>
                                            <p:fltVal val="90"/>
                                          </p:val>
                                        </p:tav>
                                        <p:tav tm="100000">
                                          <p:val>
                                            <p:fltVal val="0"/>
                                          </p:val>
                                        </p:tav>
                                      </p:tavLst>
                                    </p:anim>
                                    <p:animEffect transition="in" filter="fade">
                                      <p:cBhvr>
                                        <p:cTn id="130" dur="1000"/>
                                        <p:tgtEl>
                                          <p:spTgt spid="160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nimBg="1"/>
      <p:bldP spid="160771" grpId="0" animBg="1"/>
      <p:bldP spid="160772" grpId="0" animBg="1"/>
      <p:bldP spid="160773" grpId="0" animBg="1"/>
      <p:bldP spid="160774" grpId="0" animBg="1"/>
      <p:bldP spid="160775" grpId="0" animBg="1"/>
      <p:bldP spid="160776" grpId="0" animBg="1"/>
      <p:bldP spid="160777" grpId="0" animBg="1"/>
      <p:bldP spid="160778" grpId="0" animBg="1"/>
      <p:bldP spid="160779" grpId="0" animBg="1"/>
      <p:bldP spid="160780" grpId="0" animBg="1"/>
      <p:bldP spid="160781" grpId="0" animBg="1"/>
      <p:bldP spid="160782" grpId="0" animBg="1"/>
      <p:bldP spid="160783" grpId="0" animBg="1"/>
      <p:bldP spid="160784" grpId="0" animBg="1"/>
      <p:bldP spid="160785" grpId="0" animBg="1"/>
      <p:bldP spid="16078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994" name="Group 2"/>
          <p:cNvGraphicFramePr>
            <a:graphicFrameLocks noGrp="1"/>
          </p:cNvGraphicFramePr>
          <p:nvPr/>
        </p:nvGraphicFramePr>
        <p:xfrm>
          <a:off x="1447800" y="1066800"/>
          <a:ext cx="7238999" cy="10478703"/>
        </p:xfrm>
        <a:graphic>
          <a:graphicData uri="http://schemas.openxmlformats.org/drawingml/2006/table">
            <a:tbl>
              <a:tblPr/>
              <a:tblGrid>
                <a:gridCol w="1665611"/>
                <a:gridCol w="3074972"/>
                <a:gridCol w="2498416"/>
              </a:tblGrid>
              <a:tr h="34169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rPr>
                        <a:t>VARIABEL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1" i="0" u="none" strike="noStrike" cap="none" normalizeH="0" baseline="0" dirty="0" smtClean="0">
                          <a:ln>
                            <a:noFill/>
                          </a:ln>
                          <a:solidFill>
                            <a:schemeClr val="tx1"/>
                          </a:solidFill>
                          <a:effectLst/>
                          <a:latin typeface="Times New Roman" pitchFamily="18" charset="0"/>
                        </a:rPr>
                        <a:t>DIMENSI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rPr>
                        <a:t>INDIKATOR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06850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err="1" smtClean="0">
                          <a:ln>
                            <a:noFill/>
                          </a:ln>
                          <a:solidFill>
                            <a:schemeClr val="tx1"/>
                          </a:solidFill>
                          <a:effectLst/>
                          <a:latin typeface="Times New Roman" pitchFamily="18" charset="0"/>
                        </a:rPr>
                        <a:t>Partisipasi</a:t>
                      </a:r>
                      <a:r>
                        <a:rPr kumimoji="0" lang="en-US" sz="1600" b="0" i="0" u="none" strike="noStrike" cap="none" normalizeH="0" baseline="0" dirty="0" smtClean="0">
                          <a:ln>
                            <a:noFill/>
                          </a:ln>
                          <a:solidFill>
                            <a:schemeClr val="tx1"/>
                          </a:solidFill>
                          <a:effectLst/>
                          <a:latin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rPr>
                        <a:t>Masyarakat</a:t>
                      </a: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(cressell:2003:102)</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b="0" i="0" u="none" strike="noStrike" cap="none" normalizeH="0" baseline="0" dirty="0" err="1" smtClean="0">
                          <a:ln>
                            <a:noFill/>
                          </a:ln>
                          <a:solidFill>
                            <a:schemeClr val="tx1"/>
                          </a:solidFill>
                          <a:effectLst/>
                          <a:latin typeface="Times New Roman" pitchFamily="18" charset="0"/>
                        </a:rPr>
                        <a:t>Efektivitas</a:t>
                      </a:r>
                      <a:r>
                        <a:rPr kumimoji="0" lang="en-US" sz="1600" b="0" i="0" u="none" strike="noStrike" cap="none" normalizeH="0" baseline="0" dirty="0" smtClean="0">
                          <a:ln>
                            <a:noFill/>
                          </a:ln>
                          <a:solidFill>
                            <a:schemeClr val="tx1"/>
                          </a:solidFill>
                          <a:effectLst/>
                          <a:latin typeface="Times New Roman" pitchFamily="18" charset="0"/>
                        </a:rPr>
                        <a:t> Pembangunan </a:t>
                      </a:r>
                      <a:r>
                        <a:rPr kumimoji="0" lang="en-US" sz="1600" b="0" i="0" u="none" strike="noStrike" cap="none" normalizeH="0" baseline="0" dirty="0" err="1" smtClean="0">
                          <a:ln>
                            <a:noFill/>
                          </a:ln>
                          <a:solidFill>
                            <a:schemeClr val="tx1"/>
                          </a:solidFill>
                          <a:effectLst/>
                          <a:latin typeface="Times New Roman" pitchFamily="18" charset="0"/>
                        </a:rPr>
                        <a:t>Desa</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  </a:t>
                      </a:r>
                      <a:r>
                        <a:rPr kumimoji="0" lang="en-US" sz="1200" b="0" i="0" u="none" strike="noStrike" cap="none" normalizeH="0" baseline="0" dirty="0" err="1" smtClean="0">
                          <a:ln>
                            <a:noFill/>
                          </a:ln>
                          <a:solidFill>
                            <a:schemeClr val="tx1"/>
                          </a:solidFill>
                          <a:effectLst/>
                          <a:latin typeface="Times New Roman" pitchFamily="18" charset="0"/>
                        </a:rPr>
                        <a:t>Ikut</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serta</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dalam</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perencanaan</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  </a:t>
                      </a:r>
                      <a:r>
                        <a:rPr kumimoji="0" lang="en-US" sz="1200" b="0" i="0" u="none" strike="noStrike" cap="none" normalizeH="0" baseline="0" dirty="0" err="1" smtClean="0">
                          <a:ln>
                            <a:noFill/>
                          </a:ln>
                          <a:solidFill>
                            <a:schemeClr val="tx1"/>
                          </a:solidFill>
                          <a:effectLst/>
                          <a:latin typeface="Times New Roman" pitchFamily="18" charset="0"/>
                        </a:rPr>
                        <a:t>Ikut</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serta</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dalam</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pelaksanaan</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  </a:t>
                      </a:r>
                      <a:r>
                        <a:rPr kumimoji="0" lang="en-US" sz="1200" b="0" i="0" u="none" strike="noStrike" cap="none" normalizeH="0" baseline="0" dirty="0" err="1" smtClean="0">
                          <a:ln>
                            <a:noFill/>
                          </a:ln>
                          <a:solidFill>
                            <a:schemeClr val="tx1"/>
                          </a:solidFill>
                          <a:effectLst/>
                          <a:latin typeface="Times New Roman" pitchFamily="18" charset="0"/>
                        </a:rPr>
                        <a:t>Pemanfaatan</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hasil</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4. </a:t>
                      </a:r>
                      <a:r>
                        <a:rPr kumimoji="0" lang="en-US" sz="1200" b="0" i="0" u="none" strike="noStrike" cap="none" normalizeH="0" baseline="0" dirty="0" err="1" smtClean="0">
                          <a:ln>
                            <a:noFill/>
                          </a:ln>
                          <a:solidFill>
                            <a:schemeClr val="tx1"/>
                          </a:solidFill>
                          <a:effectLst/>
                          <a:latin typeface="Times New Roman" pitchFamily="18" charset="0"/>
                        </a:rPr>
                        <a:t>Pengawasan</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dan</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evaluasi</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 </a:t>
                      </a:r>
                      <a:r>
                        <a:rPr kumimoji="0" lang="en-US" sz="1200" b="0" i="0" u="none" strike="noStrike" cap="none" normalizeH="0" baseline="0" dirty="0" err="1" smtClean="0">
                          <a:ln>
                            <a:noFill/>
                          </a:ln>
                          <a:solidFill>
                            <a:schemeClr val="tx1"/>
                          </a:solidFill>
                          <a:effectLst/>
                          <a:latin typeface="Times New Roman" pitchFamily="18" charset="0"/>
                        </a:rPr>
                        <a:t>Produktivitas</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 </a:t>
                      </a:r>
                      <a:r>
                        <a:rPr kumimoji="0" lang="en-US" sz="1200" b="0" i="0" u="none" strike="noStrike" cap="none" normalizeH="0" baseline="0" dirty="0" err="1" smtClean="0">
                          <a:ln>
                            <a:noFill/>
                          </a:ln>
                          <a:solidFill>
                            <a:schemeClr val="tx1"/>
                          </a:solidFill>
                          <a:effectLst/>
                          <a:latin typeface="Times New Roman" pitchFamily="18" charset="0"/>
                        </a:rPr>
                        <a:t>Efisiensi</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 </a:t>
                      </a:r>
                      <a:r>
                        <a:rPr kumimoji="0" lang="en-US" sz="1200" b="0" i="0" u="none" strike="noStrike" cap="none" normalizeH="0" baseline="0" dirty="0" err="1" smtClean="0">
                          <a:ln>
                            <a:noFill/>
                          </a:ln>
                          <a:solidFill>
                            <a:schemeClr val="tx1"/>
                          </a:solidFill>
                          <a:effectLst/>
                          <a:latin typeface="Times New Roman" pitchFamily="18" charset="0"/>
                        </a:rPr>
                        <a:t>Kepuasan</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masyarakat</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 </a:t>
                      </a:r>
                      <a:r>
                        <a:rPr kumimoji="0" lang="en-US" sz="1200" b="0" i="0" u="none" strike="noStrike" cap="none" normalizeH="0" baseline="0" dirty="0" err="1" smtClean="0">
                          <a:ln>
                            <a:noFill/>
                          </a:ln>
                          <a:solidFill>
                            <a:schemeClr val="tx1"/>
                          </a:solidFill>
                          <a:effectLst/>
                          <a:latin typeface="Times New Roman" pitchFamily="18" charset="0"/>
                        </a:rPr>
                        <a:t>Mengikuti</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pertemuan</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 </a:t>
                      </a:r>
                      <a:r>
                        <a:rPr kumimoji="0" lang="en-US" sz="1200" b="0" i="0" u="none" strike="noStrike" cap="none" normalizeH="0" baseline="0" dirty="0" err="1" smtClean="0">
                          <a:ln>
                            <a:noFill/>
                          </a:ln>
                          <a:solidFill>
                            <a:schemeClr val="tx1"/>
                          </a:solidFill>
                          <a:effectLst/>
                          <a:latin typeface="Times New Roman" pitchFamily="18" charset="0"/>
                        </a:rPr>
                        <a:t>Memberikan</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masukan</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 </a:t>
                      </a:r>
                      <a:r>
                        <a:rPr kumimoji="0" lang="en-US" sz="1200" b="0" i="0" u="none" strike="noStrike" cap="none" normalizeH="0" baseline="0" dirty="0" err="1" smtClean="0">
                          <a:ln>
                            <a:noFill/>
                          </a:ln>
                          <a:solidFill>
                            <a:schemeClr val="tx1"/>
                          </a:solidFill>
                          <a:effectLst/>
                          <a:latin typeface="Times New Roman" pitchFamily="18" charset="0"/>
                        </a:rPr>
                        <a:t>Turut</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membahas</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4. </a:t>
                      </a:r>
                      <a:r>
                        <a:rPr kumimoji="0" lang="en-US" sz="1200" b="0" i="0" u="none" strike="noStrike" cap="none" normalizeH="0" baseline="0" dirty="0" err="1" smtClean="0">
                          <a:ln>
                            <a:noFill/>
                          </a:ln>
                          <a:solidFill>
                            <a:schemeClr val="tx1"/>
                          </a:solidFill>
                          <a:effectLst/>
                          <a:latin typeface="Times New Roman" pitchFamily="18" charset="0"/>
                        </a:rPr>
                        <a:t>Menyetujui</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 </a:t>
                      </a:r>
                      <a:r>
                        <a:rPr kumimoji="0" lang="en-US" sz="1200" b="0" i="0" u="none" strike="noStrike" cap="none" normalizeH="0" baseline="0" dirty="0" err="1" smtClean="0">
                          <a:ln>
                            <a:noFill/>
                          </a:ln>
                          <a:solidFill>
                            <a:schemeClr val="tx1"/>
                          </a:solidFill>
                          <a:effectLst/>
                          <a:latin typeface="Times New Roman" pitchFamily="18" charset="0"/>
                        </a:rPr>
                        <a:t>Terjun</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secara</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fisik</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 </a:t>
                      </a:r>
                      <a:r>
                        <a:rPr kumimoji="0" lang="en-US" sz="1200" b="0" i="0" u="none" strike="noStrike" cap="none" normalizeH="0" baseline="0" dirty="0" err="1" smtClean="0">
                          <a:ln>
                            <a:noFill/>
                          </a:ln>
                          <a:solidFill>
                            <a:schemeClr val="tx1"/>
                          </a:solidFill>
                          <a:effectLst/>
                          <a:latin typeface="Times New Roman" pitchFamily="18" charset="0"/>
                        </a:rPr>
                        <a:t>Menyumbang</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uang</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 </a:t>
                      </a:r>
                      <a:r>
                        <a:rPr kumimoji="0" lang="en-US" sz="1200" b="0" i="0" u="none" strike="noStrike" cap="none" normalizeH="0" baseline="0" dirty="0" err="1" smtClean="0">
                          <a:ln>
                            <a:noFill/>
                          </a:ln>
                          <a:solidFill>
                            <a:schemeClr val="tx1"/>
                          </a:solidFill>
                          <a:effectLst/>
                          <a:latin typeface="Times New Roman" pitchFamily="18" charset="0"/>
                        </a:rPr>
                        <a:t>Membantu</a:t>
                      </a:r>
                      <a:r>
                        <a:rPr kumimoji="0" lang="en-US" sz="1200" b="0" i="0" u="none" strike="noStrike" cap="none" normalizeH="0" baseline="0" dirty="0" smtClean="0">
                          <a:ln>
                            <a:noFill/>
                          </a:ln>
                          <a:solidFill>
                            <a:schemeClr val="tx1"/>
                          </a:solidFill>
                          <a:effectLst/>
                          <a:latin typeface="Times New Roman" pitchFamily="18" charset="0"/>
                        </a:rPr>
                        <a:t> material1.</a:t>
                      </a: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 </a:t>
                      </a:r>
                      <a:r>
                        <a:rPr kumimoji="0" lang="en-US" sz="1200" b="0" i="0" u="none" strike="noStrike" cap="none" normalizeH="0" baseline="0" dirty="0" err="1" smtClean="0">
                          <a:ln>
                            <a:noFill/>
                          </a:ln>
                          <a:solidFill>
                            <a:schemeClr val="tx1"/>
                          </a:solidFill>
                          <a:effectLst/>
                          <a:latin typeface="Times New Roman" pitchFamily="18" charset="0"/>
                        </a:rPr>
                        <a:t>Memperoleh</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materi</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 </a:t>
                      </a:r>
                      <a:r>
                        <a:rPr kumimoji="0" lang="en-US" sz="1200" b="0" i="0" u="none" strike="noStrike" cap="none" normalizeH="0" baseline="0" dirty="0" err="1" smtClean="0">
                          <a:ln>
                            <a:noFill/>
                          </a:ln>
                          <a:solidFill>
                            <a:schemeClr val="tx1"/>
                          </a:solidFill>
                          <a:effectLst/>
                          <a:latin typeface="Times New Roman" pitchFamily="18" charset="0"/>
                        </a:rPr>
                        <a:t>Perolehan</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imaterial</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 </a:t>
                      </a:r>
                      <a:r>
                        <a:rPr kumimoji="0" lang="en-US" sz="1200" b="0" i="0" u="none" strike="noStrike" cap="none" normalizeH="0" baseline="0" dirty="0" err="1" smtClean="0">
                          <a:ln>
                            <a:noFill/>
                          </a:ln>
                          <a:solidFill>
                            <a:schemeClr val="tx1"/>
                          </a:solidFill>
                          <a:effectLst/>
                          <a:latin typeface="Times New Roman" pitchFamily="18" charset="0"/>
                        </a:rPr>
                        <a:t>Penggunaan</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hasil</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 </a:t>
                      </a:r>
                      <a:r>
                        <a:rPr kumimoji="0" lang="en-US" sz="1200" b="0" i="0" u="none" strike="noStrike" cap="none" normalizeH="0" baseline="0" dirty="0" err="1" smtClean="0">
                          <a:ln>
                            <a:noFill/>
                          </a:ln>
                          <a:solidFill>
                            <a:schemeClr val="tx1"/>
                          </a:solidFill>
                          <a:effectLst/>
                          <a:latin typeface="Times New Roman" pitchFamily="18" charset="0"/>
                        </a:rPr>
                        <a:t>Ikut</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menilai</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 </a:t>
                      </a:r>
                      <a:r>
                        <a:rPr kumimoji="0" lang="en-US" sz="1200" b="0" i="0" u="none" strike="noStrike" cap="none" normalizeH="0" baseline="0" dirty="0" err="1" smtClean="0">
                          <a:ln>
                            <a:noFill/>
                          </a:ln>
                          <a:solidFill>
                            <a:schemeClr val="tx1"/>
                          </a:solidFill>
                          <a:effectLst/>
                          <a:latin typeface="Times New Roman" pitchFamily="18" charset="0"/>
                        </a:rPr>
                        <a:t>Pemeliharaan</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 Saran </a:t>
                      </a:r>
                      <a:r>
                        <a:rPr kumimoji="0" lang="en-US" sz="1200" b="0" i="0" u="none" strike="noStrike" cap="none" normalizeH="0" baseline="0" dirty="0" err="1" smtClean="0">
                          <a:ln>
                            <a:noFill/>
                          </a:ln>
                          <a:solidFill>
                            <a:schemeClr val="tx1"/>
                          </a:solidFill>
                          <a:effectLst/>
                          <a:latin typeface="Times New Roman" pitchFamily="18" charset="0"/>
                        </a:rPr>
                        <a:t>perbaikan</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 </a:t>
                      </a:r>
                      <a:r>
                        <a:rPr kumimoji="0" lang="en-US" sz="1200" b="0" i="0" u="none" strike="noStrike" cap="none" normalizeH="0" baseline="0" dirty="0" err="1" smtClean="0">
                          <a:ln>
                            <a:noFill/>
                          </a:ln>
                          <a:solidFill>
                            <a:schemeClr val="tx1"/>
                          </a:solidFill>
                          <a:effectLst/>
                          <a:latin typeface="Times New Roman" pitchFamily="18" charset="0"/>
                        </a:rPr>
                        <a:t>Jumlah</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hasil</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 </a:t>
                      </a:r>
                      <a:r>
                        <a:rPr kumimoji="0" lang="en-US" sz="1200" b="0" i="0" u="none" strike="noStrike" cap="none" normalizeH="0" baseline="0" dirty="0" err="1" smtClean="0">
                          <a:ln>
                            <a:noFill/>
                          </a:ln>
                          <a:solidFill>
                            <a:schemeClr val="tx1"/>
                          </a:solidFill>
                          <a:effectLst/>
                          <a:latin typeface="Times New Roman" pitchFamily="18" charset="0"/>
                        </a:rPr>
                        <a:t>Kualitas</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hasil</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 </a:t>
                      </a:r>
                      <a:r>
                        <a:rPr kumimoji="0" lang="en-US" sz="1200" b="0" i="0" u="none" strike="noStrike" cap="none" normalizeH="0" baseline="0" dirty="0" err="1" smtClean="0">
                          <a:ln>
                            <a:noFill/>
                          </a:ln>
                          <a:solidFill>
                            <a:schemeClr val="tx1"/>
                          </a:solidFill>
                          <a:effectLst/>
                          <a:latin typeface="Times New Roman" pitchFamily="18" charset="0"/>
                        </a:rPr>
                        <a:t>Waktu</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penyelesaian</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 </a:t>
                      </a:r>
                      <a:r>
                        <a:rPr kumimoji="0" lang="en-US" sz="1200" b="0" i="0" u="none" strike="noStrike" cap="none" normalizeH="0" baseline="0" dirty="0" err="1" smtClean="0">
                          <a:ln>
                            <a:noFill/>
                          </a:ln>
                          <a:solidFill>
                            <a:schemeClr val="tx1"/>
                          </a:solidFill>
                          <a:effectLst/>
                          <a:latin typeface="Times New Roman" pitchFamily="18" charset="0"/>
                        </a:rPr>
                        <a:t>Tenaga</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yg</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digunakan</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 </a:t>
                      </a:r>
                      <a:r>
                        <a:rPr kumimoji="0" lang="en-US" sz="1200" b="0" i="0" u="none" strike="noStrike" cap="none" normalizeH="0" baseline="0" dirty="0" err="1" smtClean="0">
                          <a:ln>
                            <a:noFill/>
                          </a:ln>
                          <a:solidFill>
                            <a:schemeClr val="tx1"/>
                          </a:solidFill>
                          <a:effectLst/>
                          <a:latin typeface="Times New Roman" pitchFamily="18" charset="0"/>
                        </a:rPr>
                        <a:t>Besarnya</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biaya</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 </a:t>
                      </a:r>
                      <a:r>
                        <a:rPr kumimoji="0" lang="en-US" sz="1200" b="0" i="0" u="none" strike="noStrike" cap="none" normalizeH="0" baseline="0" dirty="0" err="1" smtClean="0">
                          <a:ln>
                            <a:noFill/>
                          </a:ln>
                          <a:solidFill>
                            <a:schemeClr val="tx1"/>
                          </a:solidFill>
                          <a:effectLst/>
                          <a:latin typeface="Times New Roman" pitchFamily="18" charset="0"/>
                        </a:rPr>
                        <a:t>Pelayanan</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umum</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 </a:t>
                      </a:r>
                      <a:r>
                        <a:rPr kumimoji="0" lang="en-US" sz="1200" b="0" i="0" u="none" strike="noStrike" cap="none" normalizeH="0" baseline="0" dirty="0" err="1" smtClean="0">
                          <a:ln>
                            <a:noFill/>
                          </a:ln>
                          <a:solidFill>
                            <a:schemeClr val="tx1"/>
                          </a:solidFill>
                          <a:effectLst/>
                          <a:latin typeface="Times New Roman" pitchFamily="18" charset="0"/>
                        </a:rPr>
                        <a:t>Respon</a:t>
                      </a:r>
                      <a:r>
                        <a:rPr kumimoji="0" lang="en-US" sz="1200" b="0" i="0" u="none" strike="noStrike" cap="none" normalizeH="0" baseline="0" dirty="0" smtClean="0">
                          <a:ln>
                            <a:noFill/>
                          </a:ln>
                          <a:solidFill>
                            <a:schemeClr val="tx1"/>
                          </a:solidFill>
                          <a:effectLst/>
                          <a:latin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rPr>
                        <a:t>tanggapan</a:t>
                      </a:r>
                      <a:endParaRPr kumimoji="0" lang="en-US" sz="1200" b="0" i="0" u="none" strike="noStrike" cap="none" normalizeH="0" baseline="0" dirty="0" smtClean="0">
                        <a:ln>
                          <a:noFill/>
                        </a:ln>
                        <a:solidFill>
                          <a:schemeClr val="tx1"/>
                        </a:solidFill>
                        <a:effectLst/>
                        <a:latin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 </a:t>
                      </a:r>
                      <a:r>
                        <a:rPr kumimoji="0" lang="en-US" sz="1200" b="0" i="0" u="none" strike="noStrike" cap="none" normalizeH="0" baseline="0" dirty="0" err="1" smtClean="0">
                          <a:ln>
                            <a:noFill/>
                          </a:ln>
                          <a:solidFill>
                            <a:schemeClr val="tx1"/>
                          </a:solidFill>
                          <a:effectLst/>
                          <a:latin typeface="Times New Roman" pitchFamily="18" charset="0"/>
                        </a:rPr>
                        <a:t>Persepsi</a:t>
                      </a:r>
                      <a:r>
                        <a:rPr kumimoji="0" lang="en-US" sz="1200" b="0" i="0" u="none" strike="noStrike" cap="none" normalizeH="0" baseline="0" dirty="0" smtClean="0">
                          <a:ln>
                            <a:noFill/>
                          </a:ln>
                          <a:solidFill>
                            <a:schemeClr val="tx1"/>
                          </a:solidFill>
                          <a:effectLst/>
                          <a:latin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rPr>
                        <a:t>opini</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850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08" name="Picture 2" descr="http://perwalian.unikom.ac.id/images/unikom.gif"/>
          <p:cNvPicPr>
            <a:picLocks noChangeAspect="1" noChangeArrowheads="1"/>
          </p:cNvPicPr>
          <p:nvPr/>
        </p:nvPicPr>
        <p:blipFill>
          <a:blip r:embed="rId2"/>
          <a:srcRect/>
          <a:stretch>
            <a:fillRect/>
          </a:stretch>
        </p:blipFill>
        <p:spPr bwMode="auto">
          <a:xfrm>
            <a:off x="457200" y="6096000"/>
            <a:ext cx="685800" cy="609600"/>
          </a:xfrm>
          <a:prstGeom prst="rect">
            <a:avLst/>
          </a:prstGeom>
          <a:noFill/>
          <a:ln w="9525">
            <a:noFill/>
            <a:miter lim="800000"/>
            <a:headEnd/>
            <a:tailEnd/>
          </a:ln>
        </p:spPr>
      </p:pic>
      <p:sp>
        <p:nvSpPr>
          <p:cNvPr id="33809" name="Rectangle 3"/>
          <p:cNvSpPr>
            <a:spLocks noChangeArrowheads="1"/>
          </p:cNvSpPr>
          <p:nvPr/>
        </p:nvSpPr>
        <p:spPr bwMode="auto">
          <a:xfrm>
            <a:off x="1066800" y="914400"/>
            <a:ext cx="8077200" cy="152400"/>
          </a:xfrm>
          <a:prstGeom prst="rect">
            <a:avLst/>
          </a:prstGeom>
          <a:solidFill>
            <a:srgbClr val="FFFFFF"/>
          </a:solidFill>
          <a:ln w="28575" algn="ctr">
            <a:solidFill>
              <a:srgbClr val="FFFFFF"/>
            </a:solidFill>
            <a:round/>
            <a:headEnd/>
            <a:tailEnd/>
          </a:ln>
        </p:spPr>
        <p:txBody>
          <a:bodyPr wrap="none" anchor="ctr"/>
          <a:lstStyle/>
          <a:p>
            <a:pPr algn="ct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fade">
                                      <p:cBhvr>
                                        <p:cTn id="7" dur="2000"/>
                                        <p:tgtEl>
                                          <p:spTgt spid="212994"/>
                                        </p:tgtEl>
                                      </p:cBhvr>
                                    </p:animEffect>
                                    <p:anim calcmode="lin" valueType="num">
                                      <p:cBhvr>
                                        <p:cTn id="8" dur="2000" fill="hold"/>
                                        <p:tgtEl>
                                          <p:spTgt spid="212994"/>
                                        </p:tgtEl>
                                        <p:attrNameLst>
                                          <p:attrName>style.rotation</p:attrName>
                                        </p:attrNameLst>
                                      </p:cBhvr>
                                      <p:tavLst>
                                        <p:tav tm="0">
                                          <p:val>
                                            <p:fltVal val="720"/>
                                          </p:val>
                                        </p:tav>
                                        <p:tav tm="100000">
                                          <p:val>
                                            <p:fltVal val="0"/>
                                          </p:val>
                                        </p:tav>
                                      </p:tavLst>
                                    </p:anim>
                                    <p:anim calcmode="lin" valueType="num">
                                      <p:cBhvr>
                                        <p:cTn id="9" dur="2000" fill="hold"/>
                                        <p:tgtEl>
                                          <p:spTgt spid="212994"/>
                                        </p:tgtEl>
                                        <p:attrNameLst>
                                          <p:attrName>ppt_h</p:attrName>
                                        </p:attrNameLst>
                                      </p:cBhvr>
                                      <p:tavLst>
                                        <p:tav tm="0">
                                          <p:val>
                                            <p:fltVal val="0"/>
                                          </p:val>
                                        </p:tav>
                                        <p:tav tm="100000">
                                          <p:val>
                                            <p:strVal val="#ppt_h"/>
                                          </p:val>
                                        </p:tav>
                                      </p:tavLst>
                                    </p:anim>
                                    <p:anim calcmode="lin" valueType="num">
                                      <p:cBhvr>
                                        <p:cTn id="10" dur="2000" fill="hold"/>
                                        <p:tgtEl>
                                          <p:spTgt spid="2129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11</a:t>
            </a:r>
            <a:endParaRPr lang="en-US" dirty="0"/>
          </a:p>
        </p:txBody>
      </p:sp>
      <p:sp>
        <p:nvSpPr>
          <p:cNvPr id="3" name="Subtitle 2"/>
          <p:cNvSpPr>
            <a:spLocks noGrp="1"/>
          </p:cNvSpPr>
          <p:nvPr>
            <p:ph type="subTitle" idx="1"/>
          </p:nvPr>
        </p:nvSpPr>
        <p:spPr/>
        <p:txBody>
          <a:bodyPr/>
          <a:lstStyle/>
          <a:p>
            <a:r>
              <a:rPr lang="en-US" dirty="0" err="1" smtClean="0"/>
              <a:t>Validitas</a:t>
            </a:r>
            <a:r>
              <a:rPr lang="en-US" dirty="0" smtClean="0"/>
              <a:t> </a:t>
            </a:r>
            <a:r>
              <a:rPr lang="en-US" dirty="0" err="1" smtClean="0"/>
              <a:t>dan</a:t>
            </a:r>
            <a:r>
              <a:rPr lang="en-US" dirty="0" smtClean="0"/>
              <a:t> </a:t>
            </a:r>
            <a:r>
              <a:rPr lang="en-US" dirty="0" err="1" smtClean="0"/>
              <a:t>Reliabilitas</a:t>
            </a:r>
            <a:r>
              <a:rPr lang="en-US" dirty="0" smtClean="0"/>
              <a:t> </a:t>
            </a:r>
            <a:r>
              <a:rPr lang="en-US" dirty="0" err="1" smtClean="0"/>
              <a:t>Instrumen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Hasil</a:t>
            </a:r>
            <a:r>
              <a:rPr lang="en-US" dirty="0" smtClean="0"/>
              <a:t> </a:t>
            </a:r>
            <a:r>
              <a:rPr lang="en-US" dirty="0" err="1" smtClean="0"/>
              <a:t>penelitian</a:t>
            </a:r>
            <a:r>
              <a:rPr lang="en-US" dirty="0" smtClean="0"/>
              <a:t> yang valid </a:t>
            </a:r>
            <a:r>
              <a:rPr lang="en-US" dirty="0" err="1" smtClean="0"/>
              <a:t>dan</a:t>
            </a:r>
            <a:r>
              <a:rPr lang="en-US" dirty="0" smtClean="0"/>
              <a:t> </a:t>
            </a:r>
            <a:r>
              <a:rPr lang="en-US" dirty="0" err="1" smtClean="0"/>
              <a:t>reliabel</a:t>
            </a:r>
            <a:r>
              <a:rPr lang="en-US" dirty="0" smtClean="0"/>
              <a:t> </a:t>
            </a:r>
            <a:r>
              <a:rPr lang="en-US" b="1" dirty="0" err="1" smtClean="0"/>
              <a:t>berbeda</a:t>
            </a:r>
            <a:r>
              <a:rPr lang="en-US" b="1" dirty="0" smtClean="0"/>
              <a:t> </a:t>
            </a:r>
            <a:r>
              <a:rPr lang="en-US" dirty="0" err="1" smtClean="0"/>
              <a:t>dengan</a:t>
            </a:r>
            <a:r>
              <a:rPr lang="en-US" dirty="0" smtClean="0"/>
              <a:t> </a:t>
            </a:r>
            <a:r>
              <a:rPr lang="en-US" dirty="0" err="1" smtClean="0"/>
              <a:t>instrumen</a:t>
            </a:r>
            <a:r>
              <a:rPr lang="en-US" dirty="0" smtClean="0"/>
              <a:t> yang valid </a:t>
            </a:r>
            <a:r>
              <a:rPr lang="en-US" dirty="0" err="1" smtClean="0"/>
              <a:t>dan</a:t>
            </a:r>
            <a:r>
              <a:rPr lang="en-US" dirty="0" smtClean="0"/>
              <a:t> </a:t>
            </a:r>
            <a:r>
              <a:rPr lang="en-US" dirty="0" err="1" smtClean="0"/>
              <a:t>reliabel</a:t>
            </a:r>
            <a:r>
              <a:rPr lang="en-US" dirty="0" smtClean="0"/>
              <a:t>.</a:t>
            </a:r>
          </a:p>
          <a:p>
            <a:r>
              <a:rPr lang="en-US" dirty="0" err="1" smtClean="0"/>
              <a:t>Hasil</a:t>
            </a:r>
            <a:r>
              <a:rPr lang="en-US" dirty="0" smtClean="0"/>
              <a:t> </a:t>
            </a:r>
            <a:r>
              <a:rPr lang="en-US" dirty="0" err="1" smtClean="0"/>
              <a:t>penelitian</a:t>
            </a:r>
            <a:r>
              <a:rPr lang="en-US" dirty="0" smtClean="0"/>
              <a:t> yang valid </a:t>
            </a:r>
            <a:r>
              <a:rPr lang="en-US" dirty="0" err="1" smtClean="0"/>
              <a:t>bila</a:t>
            </a:r>
            <a:r>
              <a:rPr lang="en-US" dirty="0" smtClean="0"/>
              <a:t> </a:t>
            </a:r>
            <a:r>
              <a:rPr lang="en-US" dirty="0" err="1" smtClean="0"/>
              <a:t>terdapat</a:t>
            </a:r>
            <a:r>
              <a:rPr lang="en-US" dirty="0" smtClean="0"/>
              <a:t> </a:t>
            </a:r>
            <a:r>
              <a:rPr lang="en-US" dirty="0" err="1" smtClean="0"/>
              <a:t>kesamaan</a:t>
            </a:r>
            <a:r>
              <a:rPr lang="en-US" dirty="0" smtClean="0"/>
              <a:t> </a:t>
            </a:r>
            <a:r>
              <a:rPr lang="en-US" dirty="0" err="1" smtClean="0"/>
              <a:t>antara</a:t>
            </a:r>
            <a:r>
              <a:rPr lang="en-US" dirty="0" smtClean="0"/>
              <a:t> data yang </a:t>
            </a:r>
            <a:r>
              <a:rPr lang="en-US" dirty="0" err="1" smtClean="0"/>
              <a:t>terkumpul</a:t>
            </a:r>
            <a:r>
              <a:rPr lang="en-US" dirty="0" smtClean="0"/>
              <a:t> </a:t>
            </a:r>
            <a:r>
              <a:rPr lang="en-US" dirty="0" err="1" smtClean="0"/>
              <a:t>dengan</a:t>
            </a:r>
            <a:r>
              <a:rPr lang="en-US" dirty="0" smtClean="0"/>
              <a:t> data yang </a:t>
            </a:r>
            <a:r>
              <a:rPr lang="en-US" dirty="0" err="1" smtClean="0"/>
              <a:t>terjadi</a:t>
            </a:r>
            <a:r>
              <a:rPr lang="en-US" dirty="0" smtClean="0"/>
              <a:t> </a:t>
            </a:r>
            <a:r>
              <a:rPr lang="en-US" dirty="0" err="1" smtClean="0"/>
              <a:t>pada</a:t>
            </a:r>
            <a:r>
              <a:rPr lang="en-US" dirty="0" smtClean="0"/>
              <a:t> </a:t>
            </a:r>
            <a:r>
              <a:rPr lang="en-US" dirty="0" err="1" smtClean="0"/>
              <a:t>obyek</a:t>
            </a:r>
            <a:r>
              <a:rPr lang="en-US" dirty="0" smtClean="0"/>
              <a:t> yang </a:t>
            </a:r>
            <a:r>
              <a:rPr lang="en-US" dirty="0" err="1" smtClean="0"/>
              <a:t>diteliti</a:t>
            </a:r>
            <a:r>
              <a:rPr lang="en-US" dirty="0" smtClean="0"/>
              <a:t>.</a:t>
            </a:r>
          </a:p>
          <a:p>
            <a:r>
              <a:rPr lang="en-US" dirty="0" err="1" smtClean="0"/>
              <a:t>Hasil</a:t>
            </a:r>
            <a:r>
              <a:rPr lang="en-US" dirty="0" smtClean="0"/>
              <a:t> </a:t>
            </a:r>
            <a:r>
              <a:rPr lang="en-US" dirty="0" err="1" smtClean="0"/>
              <a:t>penelitian</a:t>
            </a:r>
            <a:r>
              <a:rPr lang="en-US" dirty="0" smtClean="0"/>
              <a:t> </a:t>
            </a:r>
            <a:r>
              <a:rPr lang="en-US" dirty="0" err="1" smtClean="0"/>
              <a:t>reliabel</a:t>
            </a:r>
            <a:r>
              <a:rPr lang="en-US" dirty="0" smtClean="0"/>
              <a:t> </a:t>
            </a:r>
            <a:r>
              <a:rPr lang="en-US" dirty="0" err="1" smtClean="0"/>
              <a:t>bila</a:t>
            </a:r>
            <a:r>
              <a:rPr lang="en-US" dirty="0" smtClean="0"/>
              <a:t> </a:t>
            </a:r>
            <a:r>
              <a:rPr lang="en-US" dirty="0" err="1" smtClean="0"/>
              <a:t>terdapat</a:t>
            </a:r>
            <a:r>
              <a:rPr lang="en-US" dirty="0" smtClean="0"/>
              <a:t> </a:t>
            </a:r>
            <a:r>
              <a:rPr lang="en-US" dirty="0" err="1" smtClean="0"/>
              <a:t>kesamaan</a:t>
            </a:r>
            <a:r>
              <a:rPr lang="en-US" dirty="0" smtClean="0"/>
              <a:t> data </a:t>
            </a:r>
            <a:r>
              <a:rPr lang="en-US" dirty="0" err="1" smtClean="0"/>
              <a:t>dalam</a:t>
            </a:r>
            <a:r>
              <a:rPr lang="en-US" dirty="0" smtClean="0"/>
              <a:t> </a:t>
            </a:r>
            <a:r>
              <a:rPr lang="en-US" dirty="0" err="1" smtClean="0"/>
              <a:t>waktu</a:t>
            </a:r>
            <a:r>
              <a:rPr lang="en-US" dirty="0" smtClean="0"/>
              <a:t> yang </a:t>
            </a:r>
            <a:r>
              <a:rPr lang="en-US" dirty="0" err="1" smtClean="0"/>
              <a:t>berbeda</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Instrumen</a:t>
            </a:r>
            <a:r>
              <a:rPr lang="en-US" dirty="0" smtClean="0"/>
              <a:t> yang valid </a:t>
            </a:r>
            <a:r>
              <a:rPr lang="en-US" dirty="0" err="1" smtClean="0"/>
              <a:t>berarti</a:t>
            </a:r>
            <a:r>
              <a:rPr lang="en-US" dirty="0" smtClean="0"/>
              <a:t> </a:t>
            </a:r>
            <a:r>
              <a:rPr lang="en-US" dirty="0" err="1" smtClean="0"/>
              <a:t>instrumen</a:t>
            </a:r>
            <a:r>
              <a:rPr lang="en-US" dirty="0" smtClean="0"/>
              <a:t> </a:t>
            </a:r>
            <a:r>
              <a:rPr lang="en-US" dirty="0" err="1" smtClean="0"/>
              <a:t>tersebut</a:t>
            </a:r>
            <a:r>
              <a:rPr lang="en-US" dirty="0" smtClean="0"/>
              <a:t> </a:t>
            </a:r>
            <a:r>
              <a:rPr lang="en-US" dirty="0" err="1" smtClean="0"/>
              <a:t>dapat</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mengukur</a:t>
            </a:r>
            <a:r>
              <a:rPr lang="en-US" dirty="0" smtClean="0"/>
              <a:t> </a:t>
            </a:r>
            <a:r>
              <a:rPr lang="en-US" dirty="0" err="1" smtClean="0"/>
              <a:t>apa</a:t>
            </a:r>
            <a:r>
              <a:rPr lang="en-US" dirty="0" smtClean="0"/>
              <a:t> yang </a:t>
            </a:r>
            <a:r>
              <a:rPr lang="en-US" dirty="0" err="1" smtClean="0"/>
              <a:t>seharusnya</a:t>
            </a:r>
            <a:r>
              <a:rPr lang="en-US" dirty="0" smtClean="0"/>
              <a:t> </a:t>
            </a:r>
            <a:r>
              <a:rPr lang="en-US" dirty="0" err="1" smtClean="0"/>
              <a:t>diukur</a:t>
            </a:r>
            <a:r>
              <a:rPr lang="en-US" dirty="0" smtClean="0"/>
              <a:t>.</a:t>
            </a:r>
          </a:p>
          <a:p>
            <a:r>
              <a:rPr lang="en-US" dirty="0" err="1" smtClean="0"/>
              <a:t>Instrumen</a:t>
            </a:r>
            <a:r>
              <a:rPr lang="en-US" dirty="0" smtClean="0"/>
              <a:t> yang </a:t>
            </a:r>
            <a:r>
              <a:rPr lang="en-US" dirty="0" err="1" smtClean="0"/>
              <a:t>reliabel</a:t>
            </a:r>
            <a:r>
              <a:rPr lang="en-US" dirty="0" smtClean="0"/>
              <a:t> </a:t>
            </a:r>
            <a:r>
              <a:rPr lang="en-US" dirty="0" err="1" smtClean="0"/>
              <a:t>adalah</a:t>
            </a:r>
            <a:r>
              <a:rPr lang="en-US" dirty="0" smtClean="0"/>
              <a:t> </a:t>
            </a:r>
            <a:r>
              <a:rPr lang="en-US" dirty="0" err="1" smtClean="0"/>
              <a:t>instrumen</a:t>
            </a:r>
            <a:r>
              <a:rPr lang="en-US" dirty="0" smtClean="0"/>
              <a:t> yang </a:t>
            </a:r>
            <a:r>
              <a:rPr lang="en-US" dirty="0" err="1" smtClean="0"/>
              <a:t>bila</a:t>
            </a:r>
            <a:r>
              <a:rPr lang="en-US" dirty="0" smtClean="0"/>
              <a:t> </a:t>
            </a:r>
            <a:r>
              <a:rPr lang="en-US" dirty="0" err="1" smtClean="0"/>
              <a:t>digunakan</a:t>
            </a:r>
            <a:r>
              <a:rPr lang="en-US" dirty="0" smtClean="0"/>
              <a:t> </a:t>
            </a:r>
            <a:r>
              <a:rPr lang="en-US" dirty="0" err="1" smtClean="0"/>
              <a:t>beberapa</a:t>
            </a:r>
            <a:r>
              <a:rPr lang="en-US" dirty="0" smtClean="0"/>
              <a:t> kali </a:t>
            </a:r>
            <a:r>
              <a:rPr lang="en-US" dirty="0" err="1" smtClean="0"/>
              <a:t>untuk</a:t>
            </a:r>
            <a:r>
              <a:rPr lang="en-US" dirty="0" smtClean="0"/>
              <a:t> </a:t>
            </a:r>
            <a:r>
              <a:rPr lang="en-US" dirty="0" err="1" smtClean="0"/>
              <a:t>mengukur</a:t>
            </a:r>
            <a:r>
              <a:rPr lang="en-US" dirty="0" smtClean="0"/>
              <a:t> </a:t>
            </a:r>
            <a:r>
              <a:rPr lang="en-US" dirty="0" err="1" smtClean="0"/>
              <a:t>obyek</a:t>
            </a:r>
            <a:r>
              <a:rPr lang="en-US" dirty="0" smtClean="0"/>
              <a:t> yang </a:t>
            </a:r>
            <a:r>
              <a:rPr lang="en-US" dirty="0" err="1" smtClean="0"/>
              <a:t>sama</a:t>
            </a:r>
            <a:r>
              <a:rPr lang="en-US" dirty="0" smtClean="0"/>
              <a:t> </a:t>
            </a:r>
            <a:r>
              <a:rPr lang="en-US" dirty="0" err="1" smtClean="0"/>
              <a:t>akan</a:t>
            </a:r>
            <a:r>
              <a:rPr lang="en-US" dirty="0" smtClean="0"/>
              <a:t> </a:t>
            </a:r>
            <a:r>
              <a:rPr lang="en-US" dirty="0" err="1" smtClean="0"/>
              <a:t>menghasilkan</a:t>
            </a:r>
            <a:r>
              <a:rPr lang="en-US" dirty="0" smtClean="0"/>
              <a:t> data yang </a:t>
            </a:r>
            <a:r>
              <a:rPr lang="en-US" dirty="0" err="1" smtClean="0"/>
              <a:t>sama</a:t>
            </a:r>
            <a:r>
              <a:rPr lang="en-US" dirty="0" smtClean="0"/>
              <a: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r>
              <a:rPr lang="en-US" sz="3200" dirty="0" err="1" smtClean="0"/>
              <a:t>Skema</a:t>
            </a:r>
            <a:r>
              <a:rPr lang="en-US" sz="3200" dirty="0" smtClean="0"/>
              <a:t> </a:t>
            </a:r>
            <a:r>
              <a:rPr lang="en-US" sz="3200" dirty="0" err="1" smtClean="0"/>
              <a:t>tentang</a:t>
            </a:r>
            <a:r>
              <a:rPr lang="en-US" sz="3200" dirty="0" smtClean="0"/>
              <a:t> </a:t>
            </a:r>
            <a:r>
              <a:rPr lang="en-US" sz="3200" dirty="0" err="1" smtClean="0"/>
              <a:t>Instrumen</a:t>
            </a:r>
            <a:r>
              <a:rPr lang="en-US" sz="3200" dirty="0" smtClean="0"/>
              <a:t> </a:t>
            </a:r>
            <a:r>
              <a:rPr lang="en-US" sz="3200" dirty="0" err="1" smtClean="0"/>
              <a:t>dan</a:t>
            </a:r>
            <a:r>
              <a:rPr lang="en-US" sz="3200" dirty="0" smtClean="0"/>
              <a:t> </a:t>
            </a:r>
            <a:r>
              <a:rPr lang="en-US" sz="3200" dirty="0" err="1" smtClean="0"/>
              <a:t>cara-cara</a:t>
            </a:r>
            <a:r>
              <a:rPr lang="en-US" sz="3200" dirty="0" smtClean="0"/>
              <a:t> </a:t>
            </a:r>
            <a:r>
              <a:rPr lang="en-US" sz="3200" dirty="0" err="1" smtClean="0"/>
              <a:t>Pengujian</a:t>
            </a:r>
            <a:r>
              <a:rPr lang="en-US" sz="3200" dirty="0" smtClean="0"/>
              <a:t> </a:t>
            </a:r>
            <a:r>
              <a:rPr lang="en-US" sz="3200" dirty="0" err="1" smtClean="0"/>
              <a:t>Validitas</a:t>
            </a:r>
            <a:r>
              <a:rPr lang="en-US" sz="3200" dirty="0" smtClean="0"/>
              <a:t> </a:t>
            </a:r>
            <a:r>
              <a:rPr lang="en-US" sz="3200" dirty="0" err="1" smtClean="0"/>
              <a:t>dan</a:t>
            </a:r>
            <a:r>
              <a:rPr lang="en-US" sz="3200" dirty="0" smtClean="0"/>
              <a:t> </a:t>
            </a:r>
            <a:r>
              <a:rPr lang="en-US" sz="3200" dirty="0" err="1" smtClean="0"/>
              <a:t>Reliabilitas</a:t>
            </a:r>
            <a:r>
              <a:rPr lang="en-US" sz="3200" dirty="0" smtClean="0"/>
              <a:t> </a:t>
            </a:r>
          </a:p>
        </p:txBody>
      </p:sp>
      <p:pic>
        <p:nvPicPr>
          <p:cNvPr id="14339" name="Picture 2"/>
          <p:cNvPicPr>
            <a:picLocks noChangeAspect="1" noChangeArrowheads="1"/>
          </p:cNvPicPr>
          <p:nvPr/>
        </p:nvPicPr>
        <p:blipFill>
          <a:blip r:embed="rId2"/>
          <a:srcRect/>
          <a:stretch>
            <a:fillRect/>
          </a:stretch>
        </p:blipFill>
        <p:spPr bwMode="auto">
          <a:xfrm>
            <a:off x="845344" y="1981199"/>
            <a:ext cx="7723585" cy="4111625"/>
          </a:xfrm>
          <a:prstGeom prst="rect">
            <a:avLst/>
          </a:prstGeom>
          <a:noFill/>
          <a:ln w="9525">
            <a:noFill/>
            <a:miter lim="800000"/>
            <a:headEnd/>
            <a:tailEnd/>
          </a:ln>
          <a:effec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Pengujian</a:t>
            </a:r>
            <a:r>
              <a:rPr lang="en-US" dirty="0" smtClean="0"/>
              <a:t> </a:t>
            </a:r>
            <a:r>
              <a:rPr lang="en-US" dirty="0" err="1" smtClean="0"/>
              <a:t>Validitas</a:t>
            </a:r>
            <a:r>
              <a:rPr lang="en-US" dirty="0" smtClean="0"/>
              <a:t> </a:t>
            </a:r>
            <a:r>
              <a:rPr lang="en-US" dirty="0" err="1" smtClean="0"/>
              <a:t>Instrumen</a:t>
            </a:r>
            <a:endParaRPr lang="en-US" dirty="0"/>
          </a:p>
        </p:txBody>
      </p:sp>
      <p:sp>
        <p:nvSpPr>
          <p:cNvPr id="3" name="Content Placeholder 2"/>
          <p:cNvSpPr>
            <a:spLocks noGrp="1"/>
          </p:cNvSpPr>
          <p:nvPr>
            <p:ph idx="1"/>
          </p:nvPr>
        </p:nvSpPr>
        <p:spPr/>
        <p:txBody>
          <a:bodyPr/>
          <a:lstStyle/>
          <a:p>
            <a:r>
              <a:rPr lang="en-US" dirty="0" err="1" smtClean="0"/>
              <a:t>Pengujian</a:t>
            </a:r>
            <a:r>
              <a:rPr lang="en-US" dirty="0" smtClean="0"/>
              <a:t> </a:t>
            </a:r>
            <a:r>
              <a:rPr lang="en-US" dirty="0" err="1" smtClean="0"/>
              <a:t>Validitas</a:t>
            </a:r>
            <a:r>
              <a:rPr lang="en-US" dirty="0" smtClean="0"/>
              <a:t> </a:t>
            </a:r>
            <a:r>
              <a:rPr lang="en-US" dirty="0" err="1" smtClean="0"/>
              <a:t>Instrumen</a:t>
            </a:r>
            <a:endParaRPr lang="en-US" dirty="0" smtClean="0"/>
          </a:p>
          <a:p>
            <a:r>
              <a:rPr lang="en-US" dirty="0" err="1" smtClean="0"/>
              <a:t>Pengujian</a:t>
            </a:r>
            <a:r>
              <a:rPr lang="en-US" dirty="0" smtClean="0"/>
              <a:t> </a:t>
            </a:r>
            <a:r>
              <a:rPr lang="en-US" dirty="0" err="1" smtClean="0"/>
              <a:t>Validitas</a:t>
            </a:r>
            <a:r>
              <a:rPr lang="en-US" dirty="0" smtClean="0"/>
              <a:t> </a:t>
            </a:r>
            <a:r>
              <a:rPr lang="en-US" dirty="0" err="1" smtClean="0"/>
              <a:t>isi</a:t>
            </a:r>
            <a:endParaRPr lang="en-US" dirty="0" smtClean="0"/>
          </a:p>
          <a:p>
            <a:r>
              <a:rPr lang="en-US" dirty="0" err="1" smtClean="0"/>
              <a:t>Pengujian</a:t>
            </a:r>
            <a:r>
              <a:rPr lang="en-US" dirty="0" smtClean="0"/>
              <a:t> </a:t>
            </a:r>
            <a:r>
              <a:rPr lang="en-US" dirty="0" err="1" smtClean="0"/>
              <a:t>validitas</a:t>
            </a:r>
            <a:r>
              <a:rPr lang="en-US" dirty="0" smtClean="0"/>
              <a:t> </a:t>
            </a:r>
            <a:r>
              <a:rPr lang="en-US" dirty="0" err="1" smtClean="0"/>
              <a:t>eksternal</a:t>
            </a:r>
            <a:endParaRPr lang="en-US"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smtClean="0"/>
              <a:t>PERMASALAHAN DALAM SAMPEL</a:t>
            </a:r>
          </a:p>
        </p:txBody>
      </p:sp>
      <p:sp>
        <p:nvSpPr>
          <p:cNvPr id="3" name="Content Placeholder 2"/>
          <p:cNvSpPr>
            <a:spLocks noGrp="1"/>
          </p:cNvSpPr>
          <p:nvPr>
            <p:ph idx="1"/>
          </p:nvPr>
        </p:nvSpPr>
        <p:spPr/>
        <p:txBody>
          <a:bodyPr rtlCol="0">
            <a:normAutofit/>
          </a:bodyPr>
          <a:lstStyle/>
          <a:p>
            <a:pPr marL="571500" indent="-571500" algn="just" eaLnBrk="1" fontAlgn="auto" hangingPunct="1">
              <a:spcAft>
                <a:spcPts val="0"/>
              </a:spcAft>
              <a:buFont typeface="Wingdings" pitchFamily="2" charset="2"/>
              <a:buAutoNum type="arabicPeriod"/>
              <a:defRPr/>
            </a:pPr>
            <a:r>
              <a:rPr lang="en-US" sz="4000" dirty="0" err="1" smtClean="0"/>
              <a:t>Berapa</a:t>
            </a:r>
            <a:r>
              <a:rPr lang="en-US" sz="4000" dirty="0" smtClean="0"/>
              <a:t> </a:t>
            </a:r>
            <a:r>
              <a:rPr lang="en-US" sz="4000" dirty="0" err="1" smtClean="0"/>
              <a:t>jumlah</a:t>
            </a:r>
            <a:r>
              <a:rPr lang="en-US" sz="4000" dirty="0" smtClean="0"/>
              <a:t> </a:t>
            </a:r>
            <a:r>
              <a:rPr lang="en-US" sz="4000" dirty="0" err="1" smtClean="0"/>
              <a:t>sampel</a:t>
            </a:r>
            <a:r>
              <a:rPr lang="en-US" sz="4000" dirty="0" smtClean="0"/>
              <a:t> yang </a:t>
            </a:r>
            <a:r>
              <a:rPr lang="en-US" sz="4000" dirty="0" err="1" smtClean="0"/>
              <a:t>akan</a:t>
            </a:r>
            <a:r>
              <a:rPr lang="en-US" sz="4000" dirty="0" smtClean="0"/>
              <a:t> </a:t>
            </a:r>
            <a:r>
              <a:rPr lang="en-US" sz="4000" dirty="0" err="1" smtClean="0"/>
              <a:t>diambil</a:t>
            </a:r>
            <a:endParaRPr lang="en-US" sz="4000" dirty="0" smtClean="0"/>
          </a:p>
          <a:p>
            <a:pPr marL="571500" indent="-571500" algn="just" eaLnBrk="1" fontAlgn="auto" hangingPunct="1">
              <a:spcAft>
                <a:spcPts val="0"/>
              </a:spcAft>
              <a:buFont typeface="Wingdings" pitchFamily="2" charset="2"/>
              <a:buAutoNum type="arabicPeriod"/>
              <a:defRPr/>
            </a:pPr>
            <a:r>
              <a:rPr lang="en-US" sz="4000" dirty="0" err="1" smtClean="0"/>
              <a:t>Bagaimana</a:t>
            </a:r>
            <a:r>
              <a:rPr lang="en-US" sz="4000" dirty="0" smtClean="0"/>
              <a:t> </a:t>
            </a:r>
            <a:r>
              <a:rPr lang="en-US" sz="4000" dirty="0" err="1" smtClean="0"/>
              <a:t>teknik</a:t>
            </a:r>
            <a:r>
              <a:rPr lang="en-US" sz="4000" dirty="0" smtClean="0"/>
              <a:t> </a:t>
            </a:r>
            <a:r>
              <a:rPr lang="en-US" sz="4000" dirty="0" err="1" smtClean="0"/>
              <a:t>pengambilan</a:t>
            </a:r>
            <a:r>
              <a:rPr lang="en-US" sz="4000" dirty="0" smtClean="0"/>
              <a:t> </a:t>
            </a:r>
            <a:r>
              <a:rPr lang="en-US" sz="4000" dirty="0" err="1" smtClean="0"/>
              <a:t>sampel</a:t>
            </a:r>
            <a:endParaRPr lang="en-US" sz="4000"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Pengujian</a:t>
            </a:r>
            <a:r>
              <a:rPr lang="en-US" dirty="0" smtClean="0"/>
              <a:t> </a:t>
            </a:r>
            <a:r>
              <a:rPr lang="en-US" dirty="0" err="1" smtClean="0"/>
              <a:t>reliabilitas</a:t>
            </a:r>
            <a:r>
              <a:rPr lang="en-US" dirty="0" smtClean="0"/>
              <a:t> </a:t>
            </a:r>
            <a:r>
              <a:rPr lang="en-US" dirty="0" err="1" smtClean="0"/>
              <a:t>instrumen</a:t>
            </a:r>
            <a:endParaRPr lang="en-US" dirty="0"/>
          </a:p>
        </p:txBody>
      </p:sp>
      <p:sp>
        <p:nvSpPr>
          <p:cNvPr id="3" name="Content Placeholder 2"/>
          <p:cNvSpPr>
            <a:spLocks noGrp="1"/>
          </p:cNvSpPr>
          <p:nvPr>
            <p:ph idx="1"/>
          </p:nvPr>
        </p:nvSpPr>
        <p:spPr/>
        <p:txBody>
          <a:bodyPr/>
          <a:lstStyle/>
          <a:p>
            <a:r>
              <a:rPr lang="en-US" dirty="0" smtClean="0"/>
              <a:t>Test-retest</a:t>
            </a:r>
          </a:p>
          <a:p>
            <a:r>
              <a:rPr lang="en-US" dirty="0" err="1" smtClean="0"/>
              <a:t>Ekuivalen</a:t>
            </a:r>
            <a:endParaRPr lang="en-US" dirty="0" smtClean="0"/>
          </a:p>
          <a:p>
            <a:r>
              <a:rPr lang="en-US" dirty="0" err="1" smtClean="0"/>
              <a:t>Gabungan</a:t>
            </a:r>
            <a:endParaRPr lang="en-US" dirty="0" smtClean="0"/>
          </a:p>
          <a:p>
            <a:r>
              <a:rPr lang="en-US" dirty="0" smtClean="0"/>
              <a:t>Internal consistency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err="1" smtClean="0"/>
              <a:t>Pertemuan</a:t>
            </a:r>
            <a:r>
              <a:rPr lang="en-US" dirty="0" smtClean="0"/>
              <a:t> 12-13</a:t>
            </a:r>
            <a:endParaRPr lang="en-US" dirty="0"/>
          </a:p>
        </p:txBody>
      </p:sp>
      <p:sp>
        <p:nvSpPr>
          <p:cNvPr id="133123" name="Subtitle 2"/>
          <p:cNvSpPr>
            <a:spLocks noGrp="1"/>
          </p:cNvSpPr>
          <p:nvPr>
            <p:ph type="subTitle" idx="1"/>
          </p:nvPr>
        </p:nvSpPr>
        <p:spPr>
          <a:xfrm>
            <a:off x="533400" y="3228975"/>
            <a:ext cx="7854950" cy="1752600"/>
          </a:xfrm>
        </p:spPr>
        <p:txBody>
          <a:bodyPr/>
          <a:lstStyle/>
          <a:p>
            <a:pPr marR="0"/>
            <a:r>
              <a:rPr lang="en-US" sz="3200" dirty="0" err="1" smtClean="0"/>
              <a:t>Teknik</a:t>
            </a:r>
            <a:r>
              <a:rPr lang="en-US" sz="3200" dirty="0" smtClean="0"/>
              <a:t> </a:t>
            </a:r>
            <a:r>
              <a:rPr lang="en-US" sz="3200" dirty="0" err="1" smtClean="0"/>
              <a:t>Pengumpulan</a:t>
            </a:r>
            <a:r>
              <a:rPr lang="en-US" sz="3200" dirty="0" smtClean="0"/>
              <a:t> Data</a:t>
            </a:r>
          </a:p>
          <a:p>
            <a:pPr marR="0"/>
            <a:r>
              <a:rPr lang="en-US" sz="3200" dirty="0" err="1" smtClean="0"/>
              <a:t>Kuesioner</a:t>
            </a:r>
            <a:r>
              <a:rPr lang="en-US" sz="3200" dirty="0" smtClean="0"/>
              <a:t>/</a:t>
            </a:r>
            <a:r>
              <a:rPr lang="en-US" sz="3200" dirty="0" err="1" smtClean="0"/>
              <a:t>Angket</a:t>
            </a:r>
            <a:r>
              <a:rPr lang="en-US" sz="3200" dirty="0" smtClean="0"/>
              <a:t>, </a:t>
            </a:r>
            <a:r>
              <a:rPr lang="en-US" sz="3200" dirty="0" err="1" smtClean="0"/>
              <a:t>Wawancara</a:t>
            </a:r>
            <a:r>
              <a:rPr lang="en-US" sz="3200" dirty="0" smtClean="0"/>
              <a:t>, </a:t>
            </a:r>
            <a:r>
              <a:rPr lang="en-US" sz="3200" dirty="0" err="1" smtClean="0"/>
              <a:t>Observasi</a:t>
            </a:r>
            <a:r>
              <a:rPr lang="en-US" sz="3200" dirty="0" smtClean="0"/>
              <a:t>, </a:t>
            </a:r>
            <a:r>
              <a:rPr lang="en-US" sz="3200" dirty="0" err="1" smtClean="0"/>
              <a:t>Dokumentasi</a:t>
            </a:r>
            <a:r>
              <a:rPr lang="en-US" sz="3200" dirty="0" smtClean="0"/>
              <a:t>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Kuisioner</a:t>
            </a:r>
          </a:p>
        </p:txBody>
      </p:sp>
      <p:sp>
        <p:nvSpPr>
          <p:cNvPr id="134147" name="Content Placeholder 2"/>
          <p:cNvSpPr>
            <a:spLocks noGrp="1"/>
          </p:cNvSpPr>
          <p:nvPr>
            <p:ph idx="1"/>
          </p:nvPr>
        </p:nvSpPr>
        <p:spPr/>
        <p:txBody>
          <a:bodyPr/>
          <a:lstStyle/>
          <a:p>
            <a:pPr algn="just">
              <a:buFont typeface="Wingdings 2" pitchFamily="18" charset="2"/>
              <a:buNone/>
            </a:pPr>
            <a:r>
              <a:rPr lang="en-US" smtClean="0"/>
              <a:t>	</a:t>
            </a:r>
            <a:r>
              <a:rPr lang="en-US" sz="4000" smtClean="0"/>
              <a:t>Kuisioner adalah sejumlah pertanyaan tertulis yang digunakan untuk memperoleh informasi dari responden dalam arti laporan tentang pribadinya ataupun hal-hal yang ia ketahui.</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Kuesioner</a:t>
            </a:r>
            <a:r>
              <a:rPr lang="en-US" dirty="0" smtClean="0"/>
              <a:t> </a:t>
            </a:r>
            <a:r>
              <a:rPr lang="en-US" dirty="0" err="1" smtClean="0"/>
              <a:t>dipandang</a:t>
            </a:r>
            <a:r>
              <a:rPr lang="en-US" dirty="0" smtClean="0"/>
              <a:t> </a:t>
            </a:r>
            <a:r>
              <a:rPr lang="en-US" dirty="0" err="1" smtClean="0"/>
              <a:t>dari</a:t>
            </a:r>
            <a:r>
              <a:rPr lang="en-US" dirty="0" smtClean="0"/>
              <a:t> </a:t>
            </a:r>
            <a:r>
              <a:rPr lang="en-US" dirty="0" err="1" smtClean="0"/>
              <a:t>cara</a:t>
            </a:r>
            <a:r>
              <a:rPr lang="en-US" dirty="0" smtClean="0"/>
              <a:t> </a:t>
            </a:r>
            <a:r>
              <a:rPr lang="en-US" dirty="0" err="1" smtClean="0"/>
              <a:t>menjawab</a:t>
            </a:r>
            <a:endParaRPr lang="en-US" dirty="0"/>
          </a:p>
        </p:txBody>
      </p:sp>
      <p:sp>
        <p:nvSpPr>
          <p:cNvPr id="135171" name="Content Placeholder 2"/>
          <p:cNvSpPr>
            <a:spLocks noGrp="1"/>
          </p:cNvSpPr>
          <p:nvPr>
            <p:ph idx="1"/>
          </p:nvPr>
        </p:nvSpPr>
        <p:spPr/>
        <p:txBody>
          <a:bodyPr/>
          <a:lstStyle/>
          <a:p>
            <a:pPr marL="514350" indent="-514350" algn="just">
              <a:buFont typeface="Calibri" pitchFamily="34" charset="0"/>
              <a:buAutoNum type="arabicPeriod"/>
            </a:pPr>
            <a:r>
              <a:rPr lang="en-US" sz="3600" smtClean="0"/>
              <a:t>Kuesioner terbuka, yang memberi kesempatan kepada responden untuk menjawab dengan kalimatnya sendiri</a:t>
            </a:r>
          </a:p>
          <a:p>
            <a:pPr marL="514350" indent="-514350" algn="just">
              <a:buFont typeface="Calibri" pitchFamily="34" charset="0"/>
              <a:buAutoNum type="arabicPeriod"/>
            </a:pPr>
            <a:r>
              <a:rPr lang="en-US" sz="3600" smtClean="0"/>
              <a:t>Kuesioner tertutup, yang disediakan jawabannya sehingga responden tinggal memilih</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Kuesioner</a:t>
            </a:r>
            <a:r>
              <a:rPr lang="en-US" dirty="0" smtClean="0"/>
              <a:t> </a:t>
            </a:r>
            <a:r>
              <a:rPr lang="en-US" dirty="0" err="1" smtClean="0"/>
              <a:t>dipandang</a:t>
            </a:r>
            <a:r>
              <a:rPr lang="en-US" dirty="0" smtClean="0"/>
              <a:t> </a:t>
            </a:r>
            <a:r>
              <a:rPr lang="en-US" dirty="0" err="1" smtClean="0"/>
              <a:t>dari</a:t>
            </a:r>
            <a:r>
              <a:rPr lang="en-US" dirty="0" smtClean="0"/>
              <a:t> </a:t>
            </a:r>
            <a:r>
              <a:rPr lang="en-US" dirty="0" err="1" smtClean="0"/>
              <a:t>jawaban</a:t>
            </a:r>
            <a:endParaRPr lang="en-US" dirty="0"/>
          </a:p>
        </p:txBody>
      </p:sp>
      <p:sp>
        <p:nvSpPr>
          <p:cNvPr id="136195" name="Content Placeholder 2"/>
          <p:cNvSpPr>
            <a:spLocks noGrp="1"/>
          </p:cNvSpPr>
          <p:nvPr>
            <p:ph idx="1"/>
          </p:nvPr>
        </p:nvSpPr>
        <p:spPr/>
        <p:txBody>
          <a:bodyPr/>
          <a:lstStyle/>
          <a:p>
            <a:pPr marL="514350" indent="-514350" algn="just">
              <a:buFont typeface="Calibri" pitchFamily="34" charset="0"/>
              <a:buAutoNum type="arabicPeriod"/>
            </a:pPr>
            <a:r>
              <a:rPr lang="en-US" sz="4000" smtClean="0"/>
              <a:t>Kuesioner langsung, yaitu responden menjawab tentang dirinya</a:t>
            </a:r>
          </a:p>
          <a:p>
            <a:pPr marL="514350" indent="-514350" algn="just">
              <a:buFont typeface="Calibri" pitchFamily="34" charset="0"/>
              <a:buAutoNum type="arabicPeriod"/>
            </a:pPr>
            <a:r>
              <a:rPr lang="en-US" sz="4000" smtClean="0"/>
              <a:t>Kuesioner tidak langsung, yaitu jika responden menjawab tentang orang lain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Kuesioner</a:t>
            </a:r>
            <a:r>
              <a:rPr lang="en-US" dirty="0" smtClean="0"/>
              <a:t> </a:t>
            </a:r>
            <a:r>
              <a:rPr lang="en-US" dirty="0" err="1" smtClean="0"/>
              <a:t>dipandang</a:t>
            </a:r>
            <a:r>
              <a:rPr lang="en-US" dirty="0" smtClean="0"/>
              <a:t> </a:t>
            </a:r>
            <a:r>
              <a:rPr lang="en-US" dirty="0" err="1" smtClean="0"/>
              <a:t>dari</a:t>
            </a:r>
            <a:r>
              <a:rPr lang="en-US" dirty="0" smtClean="0"/>
              <a:t>  </a:t>
            </a:r>
            <a:r>
              <a:rPr lang="en-US" dirty="0" err="1" smtClean="0"/>
              <a:t>bentuknya</a:t>
            </a:r>
            <a:endParaRPr lang="en-US" dirty="0"/>
          </a:p>
        </p:txBody>
      </p:sp>
      <p:sp>
        <p:nvSpPr>
          <p:cNvPr id="3" name="Content Placeholder 2"/>
          <p:cNvSpPr>
            <a:spLocks noGrp="1"/>
          </p:cNvSpPr>
          <p:nvPr>
            <p:ph idx="1"/>
          </p:nvPr>
        </p:nvSpPr>
        <p:spPr/>
        <p:txBody>
          <a:bodyPr>
            <a:normAutofit lnSpcReduction="10000"/>
          </a:bodyPr>
          <a:lstStyle/>
          <a:p>
            <a:pPr marL="514350" indent="-514350" algn="just" fontAlgn="auto">
              <a:spcAft>
                <a:spcPts val="0"/>
              </a:spcAft>
              <a:buClr>
                <a:schemeClr val="accent3"/>
              </a:buClr>
              <a:buFont typeface="+mj-lt"/>
              <a:buAutoNum type="arabicPeriod"/>
              <a:defRPr/>
            </a:pPr>
            <a:r>
              <a:rPr lang="en-US" dirty="0" err="1" smtClean="0"/>
              <a:t>Kuesioner</a:t>
            </a:r>
            <a:r>
              <a:rPr lang="en-US" dirty="0" smtClean="0"/>
              <a:t> </a:t>
            </a:r>
            <a:r>
              <a:rPr lang="en-US" dirty="0" err="1" smtClean="0"/>
              <a:t>pilihan</a:t>
            </a:r>
            <a:r>
              <a:rPr lang="en-US" dirty="0" smtClean="0"/>
              <a:t> </a:t>
            </a:r>
            <a:r>
              <a:rPr lang="en-US" dirty="0" err="1" smtClean="0"/>
              <a:t>ganda</a:t>
            </a:r>
            <a:r>
              <a:rPr lang="en-US" dirty="0" smtClean="0"/>
              <a:t>, yang </a:t>
            </a:r>
            <a:r>
              <a:rPr lang="en-US" dirty="0" err="1" smtClean="0"/>
              <a:t>dimaksud</a:t>
            </a:r>
            <a:r>
              <a:rPr lang="en-US" dirty="0" smtClean="0"/>
              <a:t> </a:t>
            </a:r>
            <a:r>
              <a:rPr lang="en-US" dirty="0" err="1" smtClean="0"/>
              <a:t>adalah</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kuesioner</a:t>
            </a:r>
            <a:r>
              <a:rPr lang="en-US" dirty="0" smtClean="0"/>
              <a:t> </a:t>
            </a:r>
            <a:r>
              <a:rPr lang="en-US" dirty="0" err="1" smtClean="0"/>
              <a:t>tertutup</a:t>
            </a:r>
            <a:r>
              <a:rPr lang="en-US" dirty="0" smtClean="0"/>
              <a:t>.</a:t>
            </a:r>
          </a:p>
          <a:p>
            <a:pPr marL="514350" indent="-514350" algn="just" fontAlgn="auto">
              <a:spcAft>
                <a:spcPts val="0"/>
              </a:spcAft>
              <a:buClr>
                <a:schemeClr val="accent3"/>
              </a:buClr>
              <a:buFont typeface="+mj-lt"/>
              <a:buAutoNum type="arabicPeriod"/>
              <a:defRPr/>
            </a:pPr>
            <a:r>
              <a:rPr lang="en-US" dirty="0" err="1" smtClean="0"/>
              <a:t>Kuesioner</a:t>
            </a:r>
            <a:r>
              <a:rPr lang="en-US" dirty="0" smtClean="0"/>
              <a:t> </a:t>
            </a:r>
            <a:r>
              <a:rPr lang="en-US" dirty="0" err="1" smtClean="0"/>
              <a:t>isian</a:t>
            </a:r>
            <a:r>
              <a:rPr lang="en-US" dirty="0" smtClean="0"/>
              <a:t>, yang </a:t>
            </a:r>
            <a:r>
              <a:rPr lang="en-US" dirty="0" err="1" smtClean="0"/>
              <a:t>dimaksud</a:t>
            </a:r>
            <a:r>
              <a:rPr lang="en-US" dirty="0" smtClean="0"/>
              <a:t> </a:t>
            </a:r>
            <a:r>
              <a:rPr lang="en-US" dirty="0" err="1" smtClean="0"/>
              <a:t>adalah</a:t>
            </a:r>
            <a:r>
              <a:rPr lang="en-US" dirty="0" smtClean="0"/>
              <a:t> </a:t>
            </a:r>
            <a:r>
              <a:rPr lang="en-US" dirty="0" err="1" smtClean="0"/>
              <a:t>kuesioner</a:t>
            </a:r>
            <a:r>
              <a:rPr lang="en-US" dirty="0" smtClean="0"/>
              <a:t> </a:t>
            </a:r>
            <a:r>
              <a:rPr lang="en-US" dirty="0" err="1" smtClean="0"/>
              <a:t>terbuka</a:t>
            </a:r>
            <a:endParaRPr lang="en-US" dirty="0" smtClean="0"/>
          </a:p>
          <a:p>
            <a:pPr marL="514350" indent="-514350" algn="just" fontAlgn="auto">
              <a:spcAft>
                <a:spcPts val="0"/>
              </a:spcAft>
              <a:buClr>
                <a:schemeClr val="accent3"/>
              </a:buClr>
              <a:buFont typeface="+mj-lt"/>
              <a:buAutoNum type="arabicPeriod"/>
              <a:defRPr/>
            </a:pPr>
            <a:r>
              <a:rPr lang="en-US" dirty="0" smtClean="0"/>
              <a:t>Check-list, </a:t>
            </a:r>
            <a:r>
              <a:rPr lang="en-US" dirty="0" err="1" smtClean="0"/>
              <a:t>sebuah</a:t>
            </a:r>
            <a:r>
              <a:rPr lang="en-US" dirty="0" smtClean="0"/>
              <a:t> </a:t>
            </a:r>
            <a:r>
              <a:rPr lang="en-US" dirty="0" err="1" smtClean="0"/>
              <a:t>daftar</a:t>
            </a:r>
            <a:r>
              <a:rPr lang="en-US" dirty="0" smtClean="0"/>
              <a:t> </a:t>
            </a:r>
            <a:r>
              <a:rPr lang="en-US" dirty="0" err="1" smtClean="0"/>
              <a:t>dimana</a:t>
            </a:r>
            <a:r>
              <a:rPr lang="en-US" dirty="0" smtClean="0"/>
              <a:t> </a:t>
            </a:r>
            <a:r>
              <a:rPr lang="en-US" dirty="0" err="1" smtClean="0"/>
              <a:t>responden</a:t>
            </a:r>
            <a:r>
              <a:rPr lang="en-US" dirty="0" smtClean="0"/>
              <a:t> </a:t>
            </a:r>
            <a:r>
              <a:rPr lang="en-US" dirty="0" err="1" smtClean="0"/>
              <a:t>tinggal</a:t>
            </a:r>
            <a:r>
              <a:rPr lang="en-US" dirty="0" smtClean="0"/>
              <a:t> </a:t>
            </a:r>
            <a:r>
              <a:rPr lang="en-US" dirty="0" err="1" smtClean="0"/>
              <a:t>membubuhkan</a:t>
            </a:r>
            <a:r>
              <a:rPr lang="en-US" dirty="0" smtClean="0"/>
              <a:t> </a:t>
            </a:r>
            <a:r>
              <a:rPr lang="en-US" dirty="0" err="1" smtClean="0"/>
              <a:t>tanda</a:t>
            </a:r>
            <a:r>
              <a:rPr lang="en-US" dirty="0" smtClean="0"/>
              <a:t> check (√) </a:t>
            </a:r>
            <a:r>
              <a:rPr lang="en-US" dirty="0" err="1" smtClean="0"/>
              <a:t>pada</a:t>
            </a:r>
            <a:r>
              <a:rPr lang="en-US" dirty="0" smtClean="0"/>
              <a:t> </a:t>
            </a:r>
            <a:r>
              <a:rPr lang="en-US" dirty="0" err="1" smtClean="0"/>
              <a:t>kolom</a:t>
            </a:r>
            <a:r>
              <a:rPr lang="en-US" dirty="0" smtClean="0"/>
              <a:t> yang </a:t>
            </a:r>
            <a:r>
              <a:rPr lang="en-US" dirty="0" err="1" smtClean="0"/>
              <a:t>sesuai</a:t>
            </a:r>
            <a:endParaRPr lang="en-US" dirty="0" smtClean="0"/>
          </a:p>
          <a:p>
            <a:pPr marL="514350" indent="-514350" algn="just" fontAlgn="auto">
              <a:spcAft>
                <a:spcPts val="0"/>
              </a:spcAft>
              <a:buClr>
                <a:schemeClr val="accent3"/>
              </a:buClr>
              <a:buFont typeface="+mj-lt"/>
              <a:buAutoNum type="arabicPeriod"/>
              <a:defRPr/>
            </a:pPr>
            <a:r>
              <a:rPr lang="en-US" dirty="0" smtClean="0"/>
              <a:t>Rating scale (</a:t>
            </a:r>
            <a:r>
              <a:rPr lang="en-US" dirty="0" err="1" smtClean="0"/>
              <a:t>skala</a:t>
            </a:r>
            <a:r>
              <a:rPr lang="en-US" dirty="0" smtClean="0"/>
              <a:t> </a:t>
            </a:r>
            <a:r>
              <a:rPr lang="en-US" dirty="0" err="1" smtClean="0"/>
              <a:t>bertingkat</a:t>
            </a:r>
            <a:r>
              <a:rPr lang="en-US" dirty="0" smtClean="0"/>
              <a:t>), </a:t>
            </a:r>
            <a:r>
              <a:rPr lang="en-US" dirty="0" err="1" smtClean="0"/>
              <a:t>yaitu</a:t>
            </a:r>
            <a:r>
              <a:rPr lang="en-US" dirty="0" smtClean="0"/>
              <a:t> </a:t>
            </a:r>
            <a:r>
              <a:rPr lang="en-US" dirty="0" err="1" smtClean="0"/>
              <a:t>sebuah</a:t>
            </a:r>
            <a:r>
              <a:rPr lang="en-US" dirty="0" smtClean="0"/>
              <a:t> </a:t>
            </a:r>
            <a:r>
              <a:rPr lang="en-US" dirty="0" err="1" smtClean="0"/>
              <a:t>pernyataan</a:t>
            </a:r>
            <a:r>
              <a:rPr lang="en-US" dirty="0" smtClean="0"/>
              <a:t> </a:t>
            </a:r>
            <a:r>
              <a:rPr lang="en-US" dirty="0" err="1" smtClean="0"/>
              <a:t>diikuti</a:t>
            </a:r>
            <a:r>
              <a:rPr lang="en-US" dirty="0" smtClean="0"/>
              <a:t> </a:t>
            </a:r>
            <a:r>
              <a:rPr lang="en-US" dirty="0" err="1" smtClean="0"/>
              <a:t>oleh</a:t>
            </a:r>
            <a:r>
              <a:rPr lang="en-US" dirty="0" smtClean="0"/>
              <a:t> </a:t>
            </a:r>
            <a:r>
              <a:rPr lang="en-US" dirty="0" err="1" smtClean="0"/>
              <a:t>kolom-kolom</a:t>
            </a:r>
            <a:r>
              <a:rPr lang="en-US" dirty="0" smtClean="0"/>
              <a:t> yang </a:t>
            </a:r>
            <a:r>
              <a:rPr lang="en-US" dirty="0" err="1" smtClean="0"/>
              <a:t>menunjukkan</a:t>
            </a:r>
            <a:r>
              <a:rPr lang="en-US" dirty="0" smtClean="0"/>
              <a:t> </a:t>
            </a:r>
            <a:r>
              <a:rPr lang="en-US" dirty="0" err="1" smtClean="0"/>
              <a:t>tingkatan-tingkatan</a:t>
            </a:r>
            <a:r>
              <a:rPr lang="en-US" dirty="0" smtClean="0"/>
              <a:t> </a:t>
            </a:r>
            <a:r>
              <a:rPr lang="en-US" dirty="0" err="1" smtClean="0"/>
              <a:t>misalnya</a:t>
            </a:r>
            <a:r>
              <a:rPr lang="en-US" dirty="0" smtClean="0"/>
              <a:t> </a:t>
            </a:r>
            <a:r>
              <a:rPr lang="en-US" dirty="0" err="1" smtClean="0"/>
              <a:t>mulai</a:t>
            </a:r>
            <a:r>
              <a:rPr lang="en-US" dirty="0" smtClean="0"/>
              <a:t> </a:t>
            </a:r>
            <a:r>
              <a:rPr lang="en-US" dirty="0" err="1" smtClean="0"/>
              <a:t>dari</a:t>
            </a:r>
            <a:r>
              <a:rPr lang="en-US" dirty="0" smtClean="0"/>
              <a:t> </a:t>
            </a:r>
            <a:r>
              <a:rPr lang="en-US" dirty="0" err="1" smtClean="0"/>
              <a:t>sangat</a:t>
            </a:r>
            <a:r>
              <a:rPr lang="en-US" dirty="0" smtClean="0"/>
              <a:t> </a:t>
            </a:r>
            <a:r>
              <a:rPr lang="en-US" dirty="0" err="1" smtClean="0"/>
              <a:t>setuju</a:t>
            </a:r>
            <a:r>
              <a:rPr lang="en-US" dirty="0" smtClean="0"/>
              <a:t> </a:t>
            </a:r>
            <a:r>
              <a:rPr lang="en-US" dirty="0" err="1" smtClean="0"/>
              <a:t>sampai</a:t>
            </a:r>
            <a:r>
              <a:rPr lang="en-US" dirty="0" smtClean="0"/>
              <a:t> </a:t>
            </a:r>
            <a:r>
              <a:rPr lang="en-US" dirty="0" err="1" smtClean="0"/>
              <a:t>ke</a:t>
            </a:r>
            <a:r>
              <a:rPr lang="en-US" dirty="0" smtClean="0"/>
              <a:t> </a:t>
            </a:r>
            <a:r>
              <a:rPr lang="en-US" dirty="0" err="1" smtClean="0"/>
              <a:t>sangat</a:t>
            </a:r>
            <a:r>
              <a:rPr lang="en-US" dirty="0" smtClean="0"/>
              <a:t> </a:t>
            </a:r>
            <a:r>
              <a:rPr lang="en-US" dirty="0" err="1" smtClean="0"/>
              <a:t>tidak</a:t>
            </a:r>
            <a:r>
              <a:rPr lang="en-US" dirty="0" smtClean="0"/>
              <a:t> </a:t>
            </a:r>
            <a:r>
              <a:rPr lang="en-US" dirty="0" err="1" smtClean="0"/>
              <a:t>setuju</a:t>
            </a:r>
            <a:r>
              <a:rPr lang="en-US" dirty="0" smtClean="0"/>
              <a:t>.</a:t>
            </a:r>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t>Keuntungan Kuesioner</a:t>
            </a:r>
          </a:p>
        </p:txBody>
      </p:sp>
      <p:sp>
        <p:nvSpPr>
          <p:cNvPr id="3" name="Content Placeholder 2"/>
          <p:cNvSpPr>
            <a:spLocks noGrp="1"/>
          </p:cNvSpPr>
          <p:nvPr>
            <p:ph idx="1"/>
          </p:nvPr>
        </p:nvSpPr>
        <p:spPr/>
        <p:txBody>
          <a:bodyPr>
            <a:normAutofit lnSpcReduction="10000"/>
          </a:bodyPr>
          <a:lstStyle/>
          <a:p>
            <a:pPr marL="514350" indent="-514350" fontAlgn="auto">
              <a:spcAft>
                <a:spcPts val="0"/>
              </a:spcAft>
              <a:buClr>
                <a:schemeClr val="accent3"/>
              </a:buClr>
              <a:buFont typeface="+mj-lt"/>
              <a:buAutoNum type="arabicPeriod"/>
              <a:defRPr/>
            </a:pPr>
            <a:r>
              <a:rPr lang="en-US" dirty="0" err="1" smtClean="0"/>
              <a:t>Tidak</a:t>
            </a:r>
            <a:r>
              <a:rPr lang="en-US" dirty="0" smtClean="0"/>
              <a:t> </a:t>
            </a:r>
            <a:r>
              <a:rPr lang="en-US" dirty="0" err="1" smtClean="0"/>
              <a:t>memerlukan</a:t>
            </a:r>
            <a:r>
              <a:rPr lang="en-US" dirty="0" smtClean="0"/>
              <a:t> </a:t>
            </a:r>
            <a:r>
              <a:rPr lang="en-US" dirty="0" err="1" smtClean="0"/>
              <a:t>hadirnya</a:t>
            </a:r>
            <a:r>
              <a:rPr lang="en-US" dirty="0" smtClean="0"/>
              <a:t> </a:t>
            </a:r>
            <a:r>
              <a:rPr lang="en-US" dirty="0" err="1" smtClean="0"/>
              <a:t>peneliti</a:t>
            </a:r>
            <a:endParaRPr lang="en-US" dirty="0" smtClean="0"/>
          </a:p>
          <a:p>
            <a:pPr marL="514350" indent="-514350" algn="just" fontAlgn="auto">
              <a:spcAft>
                <a:spcPts val="0"/>
              </a:spcAft>
              <a:buClr>
                <a:schemeClr val="accent3"/>
              </a:buClr>
              <a:buFont typeface="+mj-lt"/>
              <a:buAutoNum type="arabicPeriod"/>
              <a:defRPr/>
            </a:pPr>
            <a:r>
              <a:rPr lang="en-US" dirty="0" err="1" smtClean="0"/>
              <a:t>Dapat</a:t>
            </a:r>
            <a:r>
              <a:rPr lang="en-US" dirty="0" smtClean="0"/>
              <a:t> </a:t>
            </a:r>
            <a:r>
              <a:rPr lang="en-US" dirty="0" err="1" smtClean="0"/>
              <a:t>dibagikan</a:t>
            </a:r>
            <a:r>
              <a:rPr lang="en-US" dirty="0" smtClean="0"/>
              <a:t> </a:t>
            </a:r>
            <a:r>
              <a:rPr lang="en-US" dirty="0" err="1" smtClean="0"/>
              <a:t>secara</a:t>
            </a:r>
            <a:r>
              <a:rPr lang="en-US" dirty="0" smtClean="0"/>
              <a:t> </a:t>
            </a:r>
            <a:r>
              <a:rPr lang="en-US" dirty="0" err="1" smtClean="0"/>
              <a:t>serentak</a:t>
            </a:r>
            <a:r>
              <a:rPr lang="id-ID" dirty="0" smtClean="0"/>
              <a:t> </a:t>
            </a:r>
            <a:r>
              <a:rPr lang="en-US" dirty="0" err="1" smtClean="0"/>
              <a:t>kepada</a:t>
            </a:r>
            <a:r>
              <a:rPr lang="en-US" dirty="0" smtClean="0"/>
              <a:t> </a:t>
            </a:r>
            <a:r>
              <a:rPr lang="en-US" dirty="0" err="1" smtClean="0"/>
              <a:t>banyak</a:t>
            </a:r>
            <a:r>
              <a:rPr lang="en-US" dirty="0" smtClean="0"/>
              <a:t> </a:t>
            </a:r>
            <a:r>
              <a:rPr lang="en-US" dirty="0" err="1" smtClean="0"/>
              <a:t>responden</a:t>
            </a:r>
            <a:endParaRPr lang="en-US" dirty="0" smtClean="0"/>
          </a:p>
          <a:p>
            <a:pPr marL="514350" indent="-514350" algn="just" fontAlgn="auto">
              <a:spcAft>
                <a:spcPts val="0"/>
              </a:spcAft>
              <a:buClr>
                <a:schemeClr val="accent3"/>
              </a:buClr>
              <a:buFont typeface="+mj-lt"/>
              <a:buAutoNum type="arabicPeriod"/>
              <a:defRPr/>
            </a:pPr>
            <a:r>
              <a:rPr lang="en-US" dirty="0" err="1" smtClean="0"/>
              <a:t>Dapat</a:t>
            </a:r>
            <a:r>
              <a:rPr lang="en-US" dirty="0" smtClean="0"/>
              <a:t> </a:t>
            </a:r>
            <a:r>
              <a:rPr lang="en-US" dirty="0" err="1" smtClean="0"/>
              <a:t>dijawab</a:t>
            </a:r>
            <a:r>
              <a:rPr lang="en-US" dirty="0" smtClean="0"/>
              <a:t> </a:t>
            </a:r>
            <a:r>
              <a:rPr lang="en-US" dirty="0" err="1" smtClean="0"/>
              <a:t>oleh</a:t>
            </a:r>
            <a:r>
              <a:rPr lang="en-US" dirty="0" smtClean="0"/>
              <a:t> </a:t>
            </a:r>
            <a:r>
              <a:rPr lang="en-US" dirty="0" err="1" smtClean="0"/>
              <a:t>responden</a:t>
            </a:r>
            <a:r>
              <a:rPr lang="en-US" dirty="0" smtClean="0"/>
              <a:t> </a:t>
            </a:r>
            <a:r>
              <a:rPr lang="en-US" dirty="0" err="1" smtClean="0"/>
              <a:t>menurut</a:t>
            </a:r>
            <a:r>
              <a:rPr lang="en-US" dirty="0" smtClean="0"/>
              <a:t> </a:t>
            </a:r>
            <a:r>
              <a:rPr lang="en-US" dirty="0" err="1" smtClean="0"/>
              <a:t>kecepatannya</a:t>
            </a:r>
            <a:r>
              <a:rPr lang="en-US" dirty="0" smtClean="0"/>
              <a:t> </a:t>
            </a:r>
            <a:r>
              <a:rPr lang="en-US" dirty="0" err="1" smtClean="0"/>
              <a:t>masing-masing</a:t>
            </a:r>
            <a:r>
              <a:rPr lang="en-US" dirty="0" smtClean="0"/>
              <a:t>, </a:t>
            </a:r>
            <a:r>
              <a:rPr lang="en-US" dirty="0" err="1" smtClean="0"/>
              <a:t>dan</a:t>
            </a:r>
            <a:r>
              <a:rPr lang="en-US" dirty="0" smtClean="0"/>
              <a:t> </a:t>
            </a:r>
            <a:r>
              <a:rPr lang="en-US" dirty="0" err="1" smtClean="0"/>
              <a:t>menurut</a:t>
            </a:r>
            <a:r>
              <a:rPr lang="en-US" dirty="0" smtClean="0"/>
              <a:t> </a:t>
            </a:r>
            <a:r>
              <a:rPr lang="en-US" dirty="0" err="1" smtClean="0"/>
              <a:t>waktu</a:t>
            </a:r>
            <a:r>
              <a:rPr lang="en-US" dirty="0" smtClean="0"/>
              <a:t> </a:t>
            </a:r>
            <a:r>
              <a:rPr lang="en-US" dirty="0" err="1" smtClean="0"/>
              <a:t>senggang</a:t>
            </a:r>
            <a:r>
              <a:rPr lang="en-US" dirty="0" smtClean="0"/>
              <a:t> </a:t>
            </a:r>
            <a:r>
              <a:rPr lang="en-US" dirty="0" err="1" smtClean="0"/>
              <a:t>responden</a:t>
            </a:r>
            <a:endParaRPr lang="en-US" dirty="0" smtClean="0"/>
          </a:p>
          <a:p>
            <a:pPr marL="514350" indent="-514350" algn="just" fontAlgn="auto">
              <a:spcAft>
                <a:spcPts val="0"/>
              </a:spcAft>
              <a:buClr>
                <a:schemeClr val="accent3"/>
              </a:buClr>
              <a:buFont typeface="+mj-lt"/>
              <a:buAutoNum type="arabicPeriod"/>
              <a:defRPr/>
            </a:pPr>
            <a:r>
              <a:rPr lang="en-US" dirty="0" err="1" smtClean="0"/>
              <a:t>Dapat</a:t>
            </a:r>
            <a:r>
              <a:rPr lang="en-US" dirty="0" smtClean="0"/>
              <a:t> </a:t>
            </a:r>
            <a:r>
              <a:rPr lang="en-US" dirty="0" err="1" smtClean="0"/>
              <a:t>dibuat</a:t>
            </a:r>
            <a:r>
              <a:rPr lang="en-US" dirty="0" smtClean="0"/>
              <a:t> </a:t>
            </a:r>
            <a:r>
              <a:rPr lang="en-US" dirty="0" err="1" smtClean="0"/>
              <a:t>anonim</a:t>
            </a:r>
            <a:r>
              <a:rPr lang="en-US" dirty="0" smtClean="0"/>
              <a:t> </a:t>
            </a:r>
            <a:r>
              <a:rPr lang="en-US" dirty="0" err="1" smtClean="0"/>
              <a:t>sehingga</a:t>
            </a:r>
            <a:r>
              <a:rPr lang="en-US" dirty="0" smtClean="0"/>
              <a:t> </a:t>
            </a:r>
            <a:r>
              <a:rPr lang="en-US" dirty="0" err="1" smtClean="0"/>
              <a:t>responden</a:t>
            </a:r>
            <a:r>
              <a:rPr lang="en-US" dirty="0" smtClean="0"/>
              <a:t> </a:t>
            </a:r>
            <a:r>
              <a:rPr lang="en-US" dirty="0" err="1" smtClean="0"/>
              <a:t>bebas</a:t>
            </a:r>
            <a:r>
              <a:rPr lang="en-US" dirty="0" smtClean="0"/>
              <a:t> </a:t>
            </a:r>
            <a:r>
              <a:rPr lang="en-US" dirty="0" err="1" smtClean="0"/>
              <a:t>jujur</a:t>
            </a:r>
            <a:r>
              <a:rPr lang="en-US" dirty="0" smtClean="0"/>
              <a:t> </a:t>
            </a:r>
            <a:r>
              <a:rPr lang="en-US" dirty="0" err="1" smtClean="0"/>
              <a:t>dan</a:t>
            </a:r>
            <a:r>
              <a:rPr lang="en-US" dirty="0" smtClean="0"/>
              <a:t> </a:t>
            </a:r>
            <a:r>
              <a:rPr lang="en-US" dirty="0" err="1" smtClean="0"/>
              <a:t>tidak</a:t>
            </a:r>
            <a:r>
              <a:rPr lang="en-US" dirty="0" smtClean="0"/>
              <a:t> </a:t>
            </a:r>
            <a:r>
              <a:rPr lang="en-US" dirty="0" err="1" smtClean="0"/>
              <a:t>malu-malu</a:t>
            </a:r>
            <a:r>
              <a:rPr lang="en-US" dirty="0" smtClean="0"/>
              <a:t> </a:t>
            </a:r>
            <a:r>
              <a:rPr lang="en-US" dirty="0" err="1" smtClean="0"/>
              <a:t>menjawab</a:t>
            </a:r>
            <a:endParaRPr lang="en-US" dirty="0" smtClean="0"/>
          </a:p>
          <a:p>
            <a:pPr marL="514350" indent="-514350" algn="just" fontAlgn="auto">
              <a:spcAft>
                <a:spcPts val="0"/>
              </a:spcAft>
              <a:buClr>
                <a:schemeClr val="accent3"/>
              </a:buClr>
              <a:buFont typeface="+mj-lt"/>
              <a:buAutoNum type="arabicPeriod"/>
              <a:defRPr/>
            </a:pPr>
            <a:r>
              <a:rPr lang="en-US" dirty="0" err="1" smtClean="0"/>
              <a:t>Dapat</a:t>
            </a:r>
            <a:r>
              <a:rPr lang="en-US" dirty="0" smtClean="0"/>
              <a:t> </a:t>
            </a:r>
            <a:r>
              <a:rPr lang="en-US" dirty="0" err="1" smtClean="0"/>
              <a:t>dibuat</a:t>
            </a:r>
            <a:r>
              <a:rPr lang="en-US" dirty="0" smtClean="0"/>
              <a:t> </a:t>
            </a:r>
            <a:r>
              <a:rPr lang="en-US" dirty="0" err="1" smtClean="0"/>
              <a:t>terstandar</a:t>
            </a:r>
            <a:r>
              <a:rPr lang="en-US" dirty="0" smtClean="0"/>
              <a:t> </a:t>
            </a:r>
            <a:r>
              <a:rPr lang="en-US" dirty="0" err="1" smtClean="0"/>
              <a:t>sehingga</a:t>
            </a:r>
            <a:r>
              <a:rPr lang="en-US" dirty="0" smtClean="0"/>
              <a:t> </a:t>
            </a:r>
            <a:r>
              <a:rPr lang="en-US" dirty="0" err="1" smtClean="0"/>
              <a:t>bagi</a:t>
            </a:r>
            <a:r>
              <a:rPr lang="en-US" dirty="0" smtClean="0"/>
              <a:t> </a:t>
            </a:r>
            <a:r>
              <a:rPr lang="en-US" dirty="0" err="1" smtClean="0"/>
              <a:t>semua</a:t>
            </a:r>
            <a:r>
              <a:rPr lang="en-US" dirty="0" smtClean="0"/>
              <a:t> </a:t>
            </a:r>
            <a:r>
              <a:rPr lang="en-US" dirty="0" err="1" smtClean="0"/>
              <a:t>responden</a:t>
            </a:r>
            <a:r>
              <a:rPr lang="en-US" dirty="0" smtClean="0"/>
              <a:t> </a:t>
            </a:r>
            <a:r>
              <a:rPr lang="en-US" dirty="0" err="1" smtClean="0"/>
              <a:t>dapat</a:t>
            </a:r>
            <a:r>
              <a:rPr lang="en-US" dirty="0" smtClean="0"/>
              <a:t> </a:t>
            </a:r>
            <a:r>
              <a:rPr lang="en-US" dirty="0" err="1" smtClean="0"/>
              <a:t>diberi</a:t>
            </a:r>
            <a:r>
              <a:rPr lang="en-US" dirty="0" smtClean="0"/>
              <a:t> </a:t>
            </a:r>
            <a:r>
              <a:rPr lang="en-US" dirty="0" err="1" smtClean="0"/>
              <a:t>pertanyaan</a:t>
            </a:r>
            <a:r>
              <a:rPr lang="en-US" dirty="0" smtClean="0"/>
              <a:t> yang </a:t>
            </a:r>
            <a:r>
              <a:rPr lang="en-US" dirty="0" err="1" smtClean="0"/>
              <a:t>benar-benar</a:t>
            </a:r>
            <a:r>
              <a:rPr lang="en-US" dirty="0" smtClean="0"/>
              <a:t> </a:t>
            </a:r>
            <a:r>
              <a:rPr lang="en-US" dirty="0" err="1" smtClean="0"/>
              <a:t>sama</a:t>
            </a:r>
            <a:endParaRPr lang="en-US" dirty="0" smtClean="0"/>
          </a:p>
          <a:p>
            <a:pPr marL="514350" indent="-514350" fontAlgn="auto">
              <a:spcAft>
                <a:spcPts val="0"/>
              </a:spcAft>
              <a:buClr>
                <a:schemeClr val="accent3"/>
              </a:buClr>
              <a:buFont typeface="+mj-lt"/>
              <a:buAutoNum type="arabicPeriod"/>
              <a:defRPr/>
            </a:pP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Kelemahan Kuesioner</a:t>
            </a:r>
          </a:p>
        </p:txBody>
      </p:sp>
      <p:sp>
        <p:nvSpPr>
          <p:cNvPr id="139267" name="Content Placeholder 2"/>
          <p:cNvSpPr>
            <a:spLocks noGrp="1"/>
          </p:cNvSpPr>
          <p:nvPr>
            <p:ph idx="1"/>
          </p:nvPr>
        </p:nvSpPr>
        <p:spPr/>
        <p:txBody>
          <a:bodyPr>
            <a:normAutofit/>
          </a:bodyPr>
          <a:lstStyle/>
          <a:p>
            <a:pPr marL="514350" indent="-514350" algn="just">
              <a:buFont typeface="Calibri" pitchFamily="34" charset="0"/>
              <a:buAutoNum type="arabicPeriod"/>
            </a:pPr>
            <a:r>
              <a:rPr lang="en-US" smtClean="0"/>
              <a:t>Responden seringtidak teliti dalam menjawab sehingga ada pertanyaan yang terlewati tidak dijawab.</a:t>
            </a:r>
          </a:p>
          <a:p>
            <a:pPr marL="514350" indent="-514350" algn="just">
              <a:buFont typeface="Calibri" pitchFamily="34" charset="0"/>
              <a:buAutoNum type="arabicPeriod"/>
            </a:pPr>
            <a:r>
              <a:rPr lang="en-US" smtClean="0"/>
              <a:t>Seringkali sukar dicari validitasnya</a:t>
            </a:r>
          </a:p>
          <a:p>
            <a:pPr marL="514350" indent="-514350" algn="just">
              <a:buFont typeface="Calibri" pitchFamily="34" charset="0"/>
              <a:buAutoNum type="arabicPeriod"/>
            </a:pPr>
            <a:r>
              <a:rPr lang="en-US" smtClean="0"/>
              <a:t>Walaupun dibuat anonim, kadang-kadang responden dengan sengaja memberikan jawaban yang tidak jujur.</a:t>
            </a:r>
          </a:p>
          <a:p>
            <a:pPr marL="514350" indent="-514350" algn="just">
              <a:buFont typeface="Calibri" pitchFamily="34" charset="0"/>
              <a:buAutoNum type="arabicPeriod"/>
            </a:pPr>
            <a:r>
              <a:rPr lang="en-US" smtClean="0"/>
              <a:t>Seringkali tidak kembali, terutama jika lewat pos.</a:t>
            </a:r>
          </a:p>
          <a:p>
            <a:pPr marL="514350" indent="-514350" algn="just">
              <a:buFont typeface="Calibri" pitchFamily="34" charset="0"/>
              <a:buAutoNum type="arabicPeriod"/>
            </a:pPr>
            <a:r>
              <a:rPr lang="en-US" smtClean="0"/>
              <a:t>Waktu pengembaliannya tidak bersama-sama</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Pedoman</a:t>
            </a:r>
            <a:r>
              <a:rPr lang="en-US" dirty="0" smtClean="0"/>
              <a:t> </a:t>
            </a:r>
            <a:r>
              <a:rPr lang="en-US" dirty="0" err="1" smtClean="0"/>
              <a:t>Pembuatan</a:t>
            </a:r>
            <a:r>
              <a:rPr lang="en-US" dirty="0" smtClean="0"/>
              <a:t> </a:t>
            </a:r>
            <a:r>
              <a:rPr lang="en-US" dirty="0" err="1" smtClean="0"/>
              <a:t>Kuesioner</a:t>
            </a:r>
            <a:r>
              <a:rPr lang="en-US" dirty="0" smtClean="0"/>
              <a:t> (1)</a:t>
            </a:r>
            <a:endParaRPr lang="en-US" dirty="0"/>
          </a:p>
        </p:txBody>
      </p:sp>
      <p:sp>
        <p:nvSpPr>
          <p:cNvPr id="140291" name="Content Placeholder 2"/>
          <p:cNvSpPr>
            <a:spLocks noGrp="1"/>
          </p:cNvSpPr>
          <p:nvPr>
            <p:ph idx="1"/>
          </p:nvPr>
        </p:nvSpPr>
        <p:spPr/>
        <p:txBody>
          <a:bodyPr>
            <a:normAutofit/>
          </a:bodyPr>
          <a:lstStyle/>
          <a:p>
            <a:pPr marL="514350" indent="-514350">
              <a:buFont typeface="Calibri" pitchFamily="34" charset="0"/>
              <a:buAutoNum type="arabicPeriod"/>
            </a:pPr>
            <a:r>
              <a:rPr lang="en-US" smtClean="0"/>
              <a:t>Tentukan  sasaran</a:t>
            </a:r>
          </a:p>
          <a:p>
            <a:pPr marL="514350" indent="-514350">
              <a:buFont typeface="Calibri" pitchFamily="34" charset="0"/>
              <a:buAutoNum type="arabicPeriod"/>
            </a:pPr>
            <a:r>
              <a:rPr lang="en-US" smtClean="0"/>
              <a:t>Bagaimana akan diterapkan</a:t>
            </a:r>
          </a:p>
          <a:p>
            <a:pPr marL="514350" indent="-514350">
              <a:buFont typeface="Calibri" pitchFamily="34" charset="0"/>
              <a:buAutoNum type="arabicPeriod"/>
            </a:pPr>
            <a:r>
              <a:rPr lang="en-US" smtClean="0"/>
              <a:t>Buat  kata pengantar</a:t>
            </a:r>
          </a:p>
          <a:p>
            <a:pPr marL="514350" indent="-514350">
              <a:buFont typeface="Calibri" pitchFamily="34" charset="0"/>
              <a:buAutoNum type="arabicPeriod"/>
            </a:pPr>
            <a:r>
              <a:rPr lang="en-US" smtClean="0"/>
              <a:t>Urutan pertanyaan</a:t>
            </a:r>
          </a:p>
          <a:p>
            <a:pPr marL="514350" indent="-514350">
              <a:buFont typeface="Calibri" pitchFamily="34" charset="0"/>
              <a:buAutoNum type="arabicPeriod"/>
            </a:pPr>
            <a:r>
              <a:rPr lang="en-US" smtClean="0"/>
              <a:t>Tipe pertanyaan</a:t>
            </a:r>
          </a:p>
          <a:p>
            <a:pPr marL="514350" indent="-514350">
              <a:buFont typeface="Calibri" pitchFamily="34" charset="0"/>
              <a:buAutoNum type="arabicPeriod"/>
            </a:pPr>
            <a:r>
              <a:rPr lang="en-US" smtClean="0"/>
              <a:t>Jawaban yang mungkin dijawab responden</a:t>
            </a:r>
          </a:p>
          <a:p>
            <a:pPr marL="514350" indent="-514350">
              <a:buFont typeface="Calibri" pitchFamily="34" charset="0"/>
              <a:buAutoNum type="arabicPeriod"/>
            </a:pPr>
            <a:r>
              <a:rPr lang="en-US" smtClean="0"/>
              <a:t>Pikirkan bagaimana data akan diolah</a:t>
            </a:r>
          </a:p>
          <a:p>
            <a:pPr marL="514350" indent="-514350">
              <a:buFont typeface="Calibri" pitchFamily="34" charset="0"/>
              <a:buAutoNum type="arabicPeriod"/>
            </a:pPr>
            <a:r>
              <a:rPr lang="en-US" smtClean="0"/>
              <a:t>Kaitkan pertanyaan dengan masalah penelitian</a:t>
            </a:r>
          </a:p>
          <a:p>
            <a:pPr marL="514350" indent="-514350">
              <a:buFont typeface="Calibri" pitchFamily="34" charset="0"/>
              <a:buAutoNum type="arabicPeriod"/>
            </a:pPr>
            <a:r>
              <a:rPr lang="en-US" smtClean="0"/>
              <a:t>Buat pertanyaan yang sifatnya netral</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Pedoman</a:t>
            </a:r>
            <a:r>
              <a:rPr lang="en-US" dirty="0" smtClean="0"/>
              <a:t> </a:t>
            </a:r>
            <a:r>
              <a:rPr lang="en-US" dirty="0" err="1" smtClean="0"/>
              <a:t>Pembuatan</a:t>
            </a:r>
            <a:r>
              <a:rPr lang="en-US" dirty="0" smtClean="0"/>
              <a:t> </a:t>
            </a:r>
            <a:r>
              <a:rPr lang="en-US" dirty="0" err="1" smtClean="0"/>
              <a:t>Kuesioner</a:t>
            </a:r>
            <a:r>
              <a:rPr lang="en-US" dirty="0" smtClean="0"/>
              <a:t> (2)</a:t>
            </a:r>
            <a:endParaRPr lang="en-US" dirty="0"/>
          </a:p>
        </p:txBody>
      </p:sp>
      <p:sp>
        <p:nvSpPr>
          <p:cNvPr id="141315" name="Content Placeholder 2"/>
          <p:cNvSpPr>
            <a:spLocks noGrp="1"/>
          </p:cNvSpPr>
          <p:nvPr>
            <p:ph idx="1"/>
          </p:nvPr>
        </p:nvSpPr>
        <p:spPr/>
        <p:txBody>
          <a:bodyPr>
            <a:normAutofit/>
          </a:bodyPr>
          <a:lstStyle/>
          <a:p>
            <a:pPr marL="514350" indent="-514350" algn="just">
              <a:buFont typeface="Calibri" pitchFamily="34" charset="0"/>
              <a:buAutoNum type="arabicPeriod" startAt="10"/>
            </a:pPr>
            <a:r>
              <a:rPr lang="en-US" dirty="0" err="1" smtClean="0"/>
              <a:t>Perhatikan</a:t>
            </a:r>
            <a:r>
              <a:rPr lang="en-US" dirty="0" smtClean="0"/>
              <a:t> </a:t>
            </a:r>
            <a:r>
              <a:rPr lang="en-US" dirty="0" err="1" smtClean="0"/>
              <a:t>nilai-nilai</a:t>
            </a:r>
            <a:r>
              <a:rPr lang="en-US" dirty="0" smtClean="0"/>
              <a:t> yang </a:t>
            </a:r>
            <a:r>
              <a:rPr lang="en-US" dirty="0" err="1" smtClean="0"/>
              <a:t>berlaku</a:t>
            </a:r>
            <a:r>
              <a:rPr lang="en-US" dirty="0" smtClean="0"/>
              <a:t> </a:t>
            </a:r>
            <a:r>
              <a:rPr lang="en-US" dirty="0" err="1" smtClean="0"/>
              <a:t>pada</a:t>
            </a:r>
            <a:r>
              <a:rPr lang="en-US" dirty="0" smtClean="0"/>
              <a:t> </a:t>
            </a:r>
            <a:r>
              <a:rPr lang="en-US" dirty="0" err="1" smtClean="0"/>
              <a:t>diri</a:t>
            </a:r>
            <a:r>
              <a:rPr lang="en-US" dirty="0" smtClean="0"/>
              <a:t> </a:t>
            </a:r>
            <a:r>
              <a:rPr lang="en-US" dirty="0" err="1" smtClean="0"/>
              <a:t>responden</a:t>
            </a:r>
            <a:endParaRPr lang="en-US" dirty="0" smtClean="0"/>
          </a:p>
          <a:p>
            <a:pPr marL="514350" indent="-514350" algn="just">
              <a:buFont typeface="Calibri" pitchFamily="34" charset="0"/>
              <a:buAutoNum type="arabicPeriod" startAt="10"/>
            </a:pPr>
            <a:r>
              <a:rPr lang="en-US" dirty="0" err="1" smtClean="0"/>
              <a:t>Dibuat</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menjabarkan</a:t>
            </a:r>
            <a:r>
              <a:rPr lang="en-US" dirty="0" smtClean="0"/>
              <a:t> </a:t>
            </a:r>
            <a:r>
              <a:rPr lang="en-US" dirty="0" err="1" smtClean="0"/>
              <a:t>lebih</a:t>
            </a:r>
            <a:r>
              <a:rPr lang="en-US" dirty="0" smtClean="0"/>
              <a:t> </a:t>
            </a:r>
            <a:r>
              <a:rPr lang="en-US" dirty="0" err="1" smtClean="0"/>
              <a:t>lanjut</a:t>
            </a:r>
            <a:r>
              <a:rPr lang="en-US" dirty="0" smtClean="0"/>
              <a:t> </a:t>
            </a:r>
            <a:r>
              <a:rPr lang="en-US" dirty="0" err="1" smtClean="0"/>
              <a:t>dari</a:t>
            </a:r>
            <a:r>
              <a:rPr lang="en-US" dirty="0" smtClean="0"/>
              <a:t> </a:t>
            </a:r>
            <a:r>
              <a:rPr lang="en-US" dirty="0" err="1" smtClean="0"/>
              <a:t>variabel</a:t>
            </a:r>
            <a:r>
              <a:rPr lang="en-US" dirty="0" smtClean="0"/>
              <a:t> - sub </a:t>
            </a:r>
            <a:r>
              <a:rPr lang="en-US" dirty="0" err="1" smtClean="0"/>
              <a:t>variabel</a:t>
            </a:r>
            <a:r>
              <a:rPr lang="en-US" dirty="0" smtClean="0"/>
              <a:t> – </a:t>
            </a:r>
            <a:r>
              <a:rPr lang="en-US" dirty="0" err="1" smtClean="0"/>
              <a:t>indikator</a:t>
            </a:r>
            <a:r>
              <a:rPr lang="en-US" dirty="0" smtClean="0"/>
              <a:t> -</a:t>
            </a:r>
            <a:r>
              <a:rPr lang="en-US" dirty="0" err="1" smtClean="0"/>
              <a:t>pertanyaan</a:t>
            </a:r>
            <a:r>
              <a:rPr lang="en-US" dirty="0" smtClean="0"/>
              <a:t> </a:t>
            </a:r>
            <a:r>
              <a:rPr lang="en-US" dirty="0" err="1" smtClean="0"/>
              <a:t>kuesioner</a:t>
            </a:r>
            <a:endParaRPr lang="en-US" dirty="0" smtClean="0"/>
          </a:p>
          <a:p>
            <a:pPr marL="514350" indent="-514350" algn="just">
              <a:buFont typeface="Calibri" pitchFamily="34" charset="0"/>
              <a:buAutoNum type="arabicPeriod" startAt="10"/>
            </a:pPr>
            <a:r>
              <a:rPr lang="en-US" dirty="0" err="1" smtClean="0"/>
              <a:t>Hindari</a:t>
            </a:r>
            <a:r>
              <a:rPr lang="en-US" dirty="0" smtClean="0"/>
              <a:t> </a:t>
            </a:r>
            <a:r>
              <a:rPr lang="en-US" dirty="0" err="1" smtClean="0"/>
              <a:t>membuat</a:t>
            </a:r>
            <a:r>
              <a:rPr lang="en-US" dirty="0" smtClean="0"/>
              <a:t> </a:t>
            </a:r>
            <a:r>
              <a:rPr lang="en-US" dirty="0" err="1" smtClean="0"/>
              <a:t>ringkasan</a:t>
            </a:r>
            <a:r>
              <a:rPr lang="en-US" dirty="0" smtClean="0"/>
              <a:t> </a:t>
            </a:r>
            <a:r>
              <a:rPr lang="en-US" dirty="0" err="1" smtClean="0"/>
              <a:t>kata</a:t>
            </a:r>
            <a:r>
              <a:rPr lang="en-US" dirty="0" smtClean="0"/>
              <a:t> yang </a:t>
            </a:r>
            <a:r>
              <a:rPr lang="en-US" dirty="0" err="1" smtClean="0"/>
              <a:t>tidak</a:t>
            </a:r>
            <a:r>
              <a:rPr lang="en-US" dirty="0" smtClean="0"/>
              <a:t> </a:t>
            </a:r>
            <a:r>
              <a:rPr lang="en-US" dirty="0" err="1" smtClean="0"/>
              <a:t>dimengerti</a:t>
            </a:r>
            <a:r>
              <a:rPr lang="en-US" dirty="0" smtClean="0"/>
              <a:t> </a:t>
            </a:r>
            <a:r>
              <a:rPr lang="en-US" dirty="0" err="1" smtClean="0"/>
              <a:t>responden</a:t>
            </a:r>
            <a:endParaRPr lang="en-US" dirty="0" smtClean="0"/>
          </a:p>
          <a:p>
            <a:pPr marL="514350" indent="-514350" algn="just">
              <a:buFont typeface="Calibri" pitchFamily="34" charset="0"/>
              <a:buAutoNum type="arabicPeriod" startAt="10"/>
            </a:pPr>
            <a:r>
              <a:rPr lang="en-US" dirty="0" err="1" smtClean="0"/>
              <a:t>Hindari</a:t>
            </a:r>
            <a:r>
              <a:rPr lang="en-US" dirty="0" smtClean="0"/>
              <a:t> </a:t>
            </a:r>
            <a:r>
              <a:rPr lang="en-US" dirty="0" err="1" smtClean="0"/>
              <a:t>kata-katta</a:t>
            </a:r>
            <a:r>
              <a:rPr lang="en-US" dirty="0" smtClean="0"/>
              <a:t> yang </a:t>
            </a:r>
            <a:r>
              <a:rPr lang="en-US" dirty="0" err="1" smtClean="0"/>
              <a:t>tidak</a:t>
            </a:r>
            <a:r>
              <a:rPr lang="en-US" dirty="0" smtClean="0"/>
              <a:t> </a:t>
            </a:r>
            <a:r>
              <a:rPr lang="en-US" dirty="0" err="1" smtClean="0"/>
              <a:t>umum</a:t>
            </a:r>
            <a:endParaRPr lang="en-US" dirty="0" smtClean="0"/>
          </a:p>
          <a:p>
            <a:pPr marL="514350" indent="-514350" algn="just">
              <a:buFont typeface="Calibri" pitchFamily="34" charset="0"/>
              <a:buAutoNum type="arabicPeriod" startAt="10"/>
            </a:pPr>
            <a:r>
              <a:rPr lang="en-US" dirty="0" err="1" smtClean="0"/>
              <a:t>Buat</a:t>
            </a:r>
            <a:r>
              <a:rPr lang="en-US" dirty="0" smtClean="0"/>
              <a:t> </a:t>
            </a:r>
            <a:r>
              <a:rPr lang="en-US" dirty="0" err="1" smtClean="0"/>
              <a:t>pertanyaan</a:t>
            </a:r>
            <a:r>
              <a:rPr lang="en-US" dirty="0" smtClean="0"/>
              <a:t> </a:t>
            </a:r>
            <a:r>
              <a:rPr lang="en-US" dirty="0" err="1" smtClean="0"/>
              <a:t>sependek</a:t>
            </a:r>
            <a:r>
              <a:rPr lang="en-US" dirty="0" smtClean="0"/>
              <a:t> </a:t>
            </a:r>
            <a:r>
              <a:rPr lang="en-US" dirty="0" err="1" smtClean="0"/>
              <a:t>mungkin</a:t>
            </a:r>
            <a:endParaRPr lang="en-US"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err="1" smtClean="0"/>
              <a:t>Pertimbangan</a:t>
            </a:r>
            <a:r>
              <a:rPr lang="en-US" dirty="0" smtClean="0"/>
              <a:t> </a:t>
            </a:r>
            <a:r>
              <a:rPr lang="en-US" dirty="0" err="1" smtClean="0"/>
              <a:t>Dalam</a:t>
            </a:r>
            <a:r>
              <a:rPr lang="en-US" dirty="0" smtClean="0"/>
              <a:t> </a:t>
            </a:r>
            <a:r>
              <a:rPr lang="en-US" dirty="0" err="1" smtClean="0"/>
              <a:t>Menentukan</a:t>
            </a:r>
            <a:r>
              <a:rPr lang="en-US" dirty="0" smtClean="0"/>
              <a:t> </a:t>
            </a:r>
            <a:r>
              <a:rPr lang="en-US" dirty="0" err="1" smtClean="0"/>
              <a:t>Sampel</a:t>
            </a:r>
            <a:endParaRPr lang="en-US" dirty="0" smtClean="0"/>
          </a:p>
        </p:txBody>
      </p:sp>
      <p:sp>
        <p:nvSpPr>
          <p:cNvPr id="105475" name="Content Placeholder 2"/>
          <p:cNvSpPr>
            <a:spLocks noGrp="1"/>
          </p:cNvSpPr>
          <p:nvPr>
            <p:ph idx="1"/>
          </p:nvPr>
        </p:nvSpPr>
        <p:spPr/>
        <p:txBody>
          <a:bodyPr/>
          <a:lstStyle/>
          <a:p>
            <a:pPr marL="571500" indent="-571500" algn="just" eaLnBrk="1" hangingPunct="1">
              <a:buFont typeface="Wingdings" pitchFamily="2" charset="2"/>
              <a:buAutoNum type="arabicPeriod"/>
            </a:pPr>
            <a:r>
              <a:rPr lang="en-US" sz="3200" smtClean="0"/>
              <a:t>Seberapa besar keragaman populasi</a:t>
            </a:r>
          </a:p>
          <a:p>
            <a:pPr marL="571500" indent="-571500" algn="just" eaLnBrk="1" hangingPunct="1">
              <a:buFont typeface="Wingdings" pitchFamily="2" charset="2"/>
              <a:buAutoNum type="arabicPeriod"/>
            </a:pPr>
            <a:r>
              <a:rPr lang="en-US" sz="3200" smtClean="0"/>
              <a:t>Berapa besar tingkat keyakinan yang kita perlukan </a:t>
            </a:r>
          </a:p>
          <a:p>
            <a:pPr marL="571500" indent="-571500" algn="just" eaLnBrk="1" hangingPunct="1">
              <a:buFont typeface="Wingdings" pitchFamily="2" charset="2"/>
              <a:buAutoNum type="arabicPeriod"/>
            </a:pPr>
            <a:r>
              <a:rPr lang="en-US" sz="3200" smtClean="0"/>
              <a:t>Berapa toleransi tingkat kesalahan dapat diterima</a:t>
            </a:r>
          </a:p>
          <a:p>
            <a:pPr marL="571500" indent="-571500" algn="just" eaLnBrk="1" hangingPunct="1">
              <a:buFont typeface="Wingdings" pitchFamily="2" charset="2"/>
              <a:buAutoNum type="arabicPeriod"/>
            </a:pPr>
            <a:r>
              <a:rPr lang="en-US" sz="3200" smtClean="0"/>
              <a:t>Apa tujuan penelitian yang akan dilakukan </a:t>
            </a:r>
          </a:p>
          <a:p>
            <a:pPr marL="571500" indent="-571500" algn="just" eaLnBrk="1" hangingPunct="1">
              <a:buFont typeface="Wingdings" pitchFamily="2" charset="2"/>
              <a:buAutoNum type="arabicPeriod"/>
            </a:pPr>
            <a:r>
              <a:rPr lang="en-US" sz="3200" smtClean="0"/>
              <a:t>Keterbatasan yang dimiliki oleh peneliti</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Pedoman</a:t>
            </a:r>
            <a:r>
              <a:rPr lang="en-US" dirty="0" smtClean="0"/>
              <a:t> </a:t>
            </a:r>
            <a:r>
              <a:rPr lang="en-US" dirty="0" err="1" smtClean="0"/>
              <a:t>Pembuatan</a:t>
            </a:r>
            <a:r>
              <a:rPr lang="en-US" dirty="0" smtClean="0"/>
              <a:t> </a:t>
            </a:r>
            <a:r>
              <a:rPr lang="en-US" dirty="0" err="1" smtClean="0"/>
              <a:t>Kuesioner</a:t>
            </a:r>
            <a:r>
              <a:rPr lang="en-US" dirty="0" smtClean="0"/>
              <a:t> (3)</a:t>
            </a:r>
            <a:endParaRPr lang="en-US" dirty="0"/>
          </a:p>
        </p:txBody>
      </p:sp>
      <p:sp>
        <p:nvSpPr>
          <p:cNvPr id="142339" name="Content Placeholder 2"/>
          <p:cNvSpPr>
            <a:spLocks noGrp="1"/>
          </p:cNvSpPr>
          <p:nvPr>
            <p:ph idx="1"/>
          </p:nvPr>
        </p:nvSpPr>
        <p:spPr/>
        <p:txBody>
          <a:bodyPr/>
          <a:lstStyle/>
          <a:p>
            <a:pPr marL="514350" indent="-514350">
              <a:buFont typeface="Calibri" pitchFamily="34" charset="0"/>
              <a:buAutoNum type="arabicPeriod" startAt="15"/>
            </a:pPr>
            <a:r>
              <a:rPr lang="en-US" smtClean="0"/>
              <a:t>Buat pertanyaan yang sangat spesifik</a:t>
            </a:r>
          </a:p>
          <a:p>
            <a:pPr marL="514350" indent="-514350" algn="just">
              <a:buFont typeface="Calibri" pitchFamily="34" charset="0"/>
              <a:buAutoNum type="arabicPeriod" startAt="15"/>
            </a:pPr>
            <a:r>
              <a:rPr lang="en-US" smtClean="0"/>
              <a:t>Pastikan pertanyaan dan jawaban tidak bertentangan</a:t>
            </a:r>
          </a:p>
          <a:p>
            <a:pPr marL="514350" indent="-514350">
              <a:buFont typeface="Calibri" pitchFamily="34" charset="0"/>
              <a:buAutoNum type="arabicPeriod" startAt="15"/>
            </a:pPr>
            <a:r>
              <a:rPr lang="en-US" smtClean="0"/>
              <a:t>Hindari pertanyaan negatif</a:t>
            </a:r>
          </a:p>
          <a:p>
            <a:pPr marL="514350" indent="-514350" algn="just">
              <a:buFont typeface="Calibri" pitchFamily="34" charset="0"/>
              <a:buAutoNum type="arabicPeriod" startAt="15"/>
            </a:pPr>
            <a:r>
              <a:rPr lang="en-US" smtClean="0"/>
              <a:t>Buatlah responden menjawab secara mudah</a:t>
            </a:r>
          </a:p>
          <a:p>
            <a:pPr marL="514350" indent="-514350" algn="just">
              <a:buFont typeface="Calibri" pitchFamily="34" charset="0"/>
              <a:buAutoNum type="arabicPeriod" startAt="15"/>
            </a:pPr>
            <a:r>
              <a:rPr lang="en-US" smtClean="0"/>
              <a:t>Perbaiki kalimat dan urutan pertanyaan dan susun kembali</a:t>
            </a:r>
          </a:p>
          <a:p>
            <a:pPr marL="514350" indent="-514350" algn="just">
              <a:buFont typeface="Calibri" pitchFamily="34" charset="0"/>
              <a:buAutoNum type="arabicPeriod" startAt="15"/>
            </a:pPr>
            <a:r>
              <a:rPr lang="en-US" smtClean="0"/>
              <a:t>Hindari salah ketik</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Panduan/Pedoman wawancara</a:t>
            </a:r>
          </a:p>
        </p:txBody>
      </p:sp>
      <p:sp>
        <p:nvSpPr>
          <p:cNvPr id="144387" name="Content Placeholder 2"/>
          <p:cNvSpPr>
            <a:spLocks noGrp="1"/>
          </p:cNvSpPr>
          <p:nvPr>
            <p:ph idx="1"/>
          </p:nvPr>
        </p:nvSpPr>
        <p:spPr/>
        <p:txBody>
          <a:bodyPr/>
          <a:lstStyle/>
          <a:p>
            <a:pPr algn="just" eaLnBrk="1" hangingPunct="1"/>
            <a:r>
              <a:rPr lang="en-US" dirty="0" err="1" smtClean="0"/>
              <a:t>Panduan</a:t>
            </a:r>
            <a:r>
              <a:rPr lang="en-US" dirty="0" smtClean="0"/>
              <a:t> </a:t>
            </a:r>
            <a:r>
              <a:rPr lang="en-US" dirty="0" err="1" smtClean="0"/>
              <a:t>wawancara</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menggali</a:t>
            </a:r>
            <a:r>
              <a:rPr lang="en-US" dirty="0" smtClean="0"/>
              <a:t> </a:t>
            </a:r>
            <a:r>
              <a:rPr lang="en-US" dirty="0" err="1" smtClean="0"/>
              <a:t>sumber</a:t>
            </a:r>
            <a:r>
              <a:rPr lang="en-US" dirty="0" smtClean="0"/>
              <a:t> </a:t>
            </a:r>
            <a:r>
              <a:rPr lang="en-US" dirty="0" err="1" smtClean="0"/>
              <a:t>informasi</a:t>
            </a:r>
            <a:r>
              <a:rPr lang="en-US" dirty="0" smtClean="0"/>
              <a:t> </a:t>
            </a:r>
            <a:r>
              <a:rPr lang="en-US" dirty="0" err="1" smtClean="0"/>
              <a:t>secara</a:t>
            </a:r>
            <a:r>
              <a:rPr lang="en-US" dirty="0" smtClean="0"/>
              <a:t> </a:t>
            </a:r>
            <a:r>
              <a:rPr lang="en-US" dirty="0" err="1" smtClean="0"/>
              <a:t>mendalam</a:t>
            </a:r>
            <a:r>
              <a:rPr lang="en-US" dirty="0" smtClean="0"/>
              <a:t> </a:t>
            </a:r>
            <a:r>
              <a:rPr lang="en-US" dirty="0" err="1" smtClean="0"/>
              <a:t>untuk</a:t>
            </a:r>
            <a:r>
              <a:rPr lang="en-US" dirty="0" smtClean="0"/>
              <a:t> </a:t>
            </a:r>
            <a:r>
              <a:rPr lang="en-US" dirty="0" err="1" smtClean="0"/>
              <a:t>responden</a:t>
            </a:r>
            <a:r>
              <a:rPr lang="en-US" dirty="0" smtClean="0"/>
              <a:t> yang </a:t>
            </a:r>
            <a:r>
              <a:rPr lang="en-US" dirty="0" err="1" smtClean="0"/>
              <a:t>jumlahnya</a:t>
            </a:r>
            <a:r>
              <a:rPr lang="en-US" dirty="0" smtClean="0"/>
              <a:t> </a:t>
            </a:r>
            <a:r>
              <a:rPr lang="en-US" dirty="0" err="1" smtClean="0"/>
              <a:t>relatif</a:t>
            </a:r>
            <a:r>
              <a:rPr lang="en-US" dirty="0" smtClean="0"/>
              <a:t> </a:t>
            </a:r>
            <a:r>
              <a:rPr lang="en-US" dirty="0" err="1" smtClean="0"/>
              <a:t>terbatas</a:t>
            </a:r>
            <a:r>
              <a:rPr lang="en-US" dirty="0" smtClean="0"/>
              <a:t>.</a:t>
            </a:r>
          </a:p>
          <a:p>
            <a:pPr algn="just" eaLnBrk="1" hangingPunct="1"/>
            <a:r>
              <a:rPr lang="en-US" dirty="0" smtClean="0"/>
              <a:t>Cara </a:t>
            </a:r>
            <a:r>
              <a:rPr lang="en-US" dirty="0" err="1" smtClean="0"/>
              <a:t>membuat</a:t>
            </a:r>
            <a:r>
              <a:rPr lang="en-US" dirty="0" smtClean="0"/>
              <a:t> </a:t>
            </a:r>
            <a:r>
              <a:rPr lang="en-US" dirty="0" err="1" smtClean="0"/>
              <a:t>panduan</a:t>
            </a:r>
            <a:r>
              <a:rPr lang="en-US" dirty="0" smtClean="0"/>
              <a:t> </a:t>
            </a:r>
            <a:r>
              <a:rPr lang="en-US" dirty="0" err="1" smtClean="0"/>
              <a:t>wawancara</a:t>
            </a:r>
            <a:r>
              <a:rPr lang="en-US" dirty="0" smtClean="0"/>
              <a:t> </a:t>
            </a:r>
            <a:r>
              <a:rPr lang="en-US" dirty="0" err="1" smtClean="0"/>
              <a:t>yaitu</a:t>
            </a:r>
            <a:r>
              <a:rPr lang="en-US" dirty="0" smtClean="0"/>
              <a:t> </a:t>
            </a:r>
            <a:r>
              <a:rPr lang="en-US" dirty="0" err="1" smtClean="0"/>
              <a:t>dijabarkan</a:t>
            </a:r>
            <a:r>
              <a:rPr lang="en-US" dirty="0" smtClean="0"/>
              <a:t> </a:t>
            </a:r>
            <a:r>
              <a:rPr lang="en-US" dirty="0" err="1" smtClean="0"/>
              <a:t>dari</a:t>
            </a:r>
            <a:r>
              <a:rPr lang="en-US" dirty="0" smtClean="0"/>
              <a:t> </a:t>
            </a:r>
            <a:r>
              <a:rPr lang="en-US" dirty="0" err="1" smtClean="0"/>
              <a:t>Variabel</a:t>
            </a:r>
            <a:r>
              <a:rPr lang="en-US" dirty="0" smtClean="0"/>
              <a:t>-sub variable-</a:t>
            </a:r>
            <a:r>
              <a:rPr lang="en-US" dirty="0" err="1" smtClean="0"/>
              <a:t>indikator</a:t>
            </a:r>
            <a:r>
              <a:rPr lang="en-US" dirty="0" smtClean="0"/>
              <a:t>-</a:t>
            </a:r>
            <a:r>
              <a:rPr lang="en-US" dirty="0" err="1" smtClean="0"/>
              <a:t>pertanyaan</a:t>
            </a:r>
            <a:r>
              <a:rPr lang="en-US" dirty="0" smtClean="0"/>
              <a:t> </a:t>
            </a:r>
            <a:r>
              <a:rPr lang="en-US" dirty="0" err="1" smtClean="0"/>
              <a:t>wawancara</a:t>
            </a:r>
            <a:r>
              <a:rPr lang="en-US" dirty="0" smtClean="0"/>
              <a:t>.</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2 Macam Pedoman Wawancara</a:t>
            </a:r>
          </a:p>
        </p:txBody>
      </p:sp>
      <p:sp>
        <p:nvSpPr>
          <p:cNvPr id="145411" name="Content Placeholder 2"/>
          <p:cNvSpPr>
            <a:spLocks noGrp="1"/>
          </p:cNvSpPr>
          <p:nvPr>
            <p:ph idx="1"/>
          </p:nvPr>
        </p:nvSpPr>
        <p:spPr/>
        <p:txBody>
          <a:bodyPr/>
          <a:lstStyle/>
          <a:p>
            <a:pPr marL="514350" indent="-514350" algn="just" eaLnBrk="1" hangingPunct="1">
              <a:buFont typeface="Calibri" pitchFamily="34" charset="0"/>
              <a:buAutoNum type="arabicPeriod"/>
            </a:pPr>
            <a:r>
              <a:rPr lang="en-US" smtClean="0"/>
              <a:t>Pedoman wawancara tidak terstruktur, yaitu pedoman wawancara yang hanya memuat garis besar yang akan ditanyakan.</a:t>
            </a:r>
          </a:p>
          <a:p>
            <a:pPr marL="514350" indent="-514350" algn="just" eaLnBrk="1" hangingPunct="1">
              <a:buFont typeface="Calibri" pitchFamily="34" charset="0"/>
              <a:buAutoNum type="arabicPeriod"/>
            </a:pPr>
            <a:r>
              <a:rPr lang="en-US" smtClean="0"/>
              <a:t>Pedoman wawancara terstruktur, yaitu pedoman wawancara yang disusun secara terperinci sehingga menyerupai check-list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fontAlgn="auto" hangingPunct="1">
              <a:spcAft>
                <a:spcPts val="0"/>
              </a:spcAft>
              <a:defRPr/>
            </a:pPr>
            <a:r>
              <a:rPr lang="en-US" sz="4000" smtClean="0">
                <a:solidFill>
                  <a:schemeClr val="tx2">
                    <a:satMod val="130000"/>
                  </a:schemeClr>
                </a:solidFill>
              </a:rPr>
              <a:t/>
            </a:r>
            <a:br>
              <a:rPr lang="en-US" sz="4000" smtClean="0">
                <a:solidFill>
                  <a:schemeClr val="tx2">
                    <a:satMod val="130000"/>
                  </a:schemeClr>
                </a:solidFill>
              </a:rPr>
            </a:br>
            <a:r>
              <a:rPr lang="en-US" sz="4000" smtClean="0">
                <a:solidFill>
                  <a:schemeClr val="tx2">
                    <a:satMod val="130000"/>
                  </a:schemeClr>
                </a:solidFill>
              </a:rPr>
              <a:t>Wawancara hasilnya tergantung pada:</a:t>
            </a:r>
            <a:r>
              <a:rPr lang="en-US" sz="3600" smtClean="0">
                <a:solidFill>
                  <a:schemeClr val="tx2">
                    <a:satMod val="130000"/>
                  </a:schemeClr>
                </a:solidFill>
              </a:rPr>
              <a:t/>
            </a:r>
            <a:br>
              <a:rPr lang="en-US" sz="3600" smtClean="0">
                <a:solidFill>
                  <a:schemeClr val="tx2">
                    <a:satMod val="130000"/>
                  </a:schemeClr>
                </a:solidFill>
              </a:rPr>
            </a:br>
            <a:endParaRPr lang="en-US" smtClean="0">
              <a:solidFill>
                <a:schemeClr val="tx2">
                  <a:satMod val="130000"/>
                </a:schemeClr>
              </a:solidFill>
            </a:endParaRPr>
          </a:p>
        </p:txBody>
      </p:sp>
      <p:sp>
        <p:nvSpPr>
          <p:cNvPr id="3" name="Content Placeholder 2"/>
          <p:cNvSpPr>
            <a:spLocks noGrp="1"/>
          </p:cNvSpPr>
          <p:nvPr>
            <p:ph idx="1"/>
          </p:nvPr>
        </p:nvSpPr>
        <p:spPr/>
        <p:txBody>
          <a:bodyPr rtlCol="0">
            <a:normAutofit/>
          </a:bodyPr>
          <a:lstStyle/>
          <a:p>
            <a:pPr marL="274638" lvl="1" indent="-274638" eaLnBrk="1" fontAlgn="auto" hangingPunct="1">
              <a:spcAft>
                <a:spcPts val="0"/>
              </a:spcAft>
              <a:buFont typeface="+mj-lt"/>
              <a:buAutoNum type="arabicPeriod"/>
              <a:defRPr/>
            </a:pPr>
            <a:r>
              <a:rPr lang="en-US" dirty="0" err="1" smtClean="0"/>
              <a:t>Pewawancara</a:t>
            </a:r>
            <a:endParaRPr lang="en-US" sz="2000" dirty="0" smtClean="0"/>
          </a:p>
          <a:p>
            <a:pPr marL="274638" lvl="1" indent="-274638" eaLnBrk="1" fontAlgn="auto" hangingPunct="1">
              <a:spcAft>
                <a:spcPts val="0"/>
              </a:spcAft>
              <a:buFont typeface="+mj-lt"/>
              <a:buAutoNum type="arabicPeriod"/>
              <a:defRPr/>
            </a:pPr>
            <a:r>
              <a:rPr lang="en-US" dirty="0" err="1" smtClean="0"/>
              <a:t>Teknik</a:t>
            </a:r>
            <a:r>
              <a:rPr lang="en-US" dirty="0" smtClean="0"/>
              <a:t> </a:t>
            </a:r>
            <a:r>
              <a:rPr lang="en-US" dirty="0" err="1" smtClean="0"/>
              <a:t>wawancara</a:t>
            </a:r>
            <a:endParaRPr lang="en-US" sz="2000" dirty="0" smtClean="0"/>
          </a:p>
          <a:p>
            <a:pPr marL="274638" lvl="1" indent="-274638" eaLnBrk="1" fontAlgn="auto" hangingPunct="1">
              <a:spcAft>
                <a:spcPts val="0"/>
              </a:spcAft>
              <a:buFont typeface="+mj-lt"/>
              <a:buAutoNum type="arabicPeriod"/>
              <a:defRPr/>
            </a:pPr>
            <a:r>
              <a:rPr lang="en-US" dirty="0" err="1" smtClean="0"/>
              <a:t>Tipe</a:t>
            </a:r>
            <a:r>
              <a:rPr lang="en-US" dirty="0" smtClean="0"/>
              <a:t> </a:t>
            </a:r>
            <a:r>
              <a:rPr lang="en-US" dirty="0" err="1" smtClean="0"/>
              <a:t>responden</a:t>
            </a:r>
            <a:endParaRPr lang="en-US" sz="2000" dirty="0" smtClean="0"/>
          </a:p>
          <a:p>
            <a:pPr marL="617538" lvl="1" indent="-342900" eaLnBrk="1" fontAlgn="auto" hangingPunct="1">
              <a:spcAft>
                <a:spcPts val="0"/>
              </a:spcAft>
              <a:buFont typeface="Arial" pitchFamily="34" charset="0"/>
              <a:buChar char="–"/>
              <a:defRPr/>
            </a:pPr>
            <a:r>
              <a:rPr lang="en-US" dirty="0" err="1" smtClean="0"/>
              <a:t>Manusia</a:t>
            </a:r>
            <a:r>
              <a:rPr lang="en-US" dirty="0" smtClean="0"/>
              <a:t> </a:t>
            </a:r>
            <a:r>
              <a:rPr lang="en-US" dirty="0" err="1" smtClean="0"/>
              <a:t>pembual</a:t>
            </a:r>
            <a:endParaRPr lang="en-US" sz="2000" dirty="0" smtClean="0"/>
          </a:p>
          <a:p>
            <a:pPr marL="617538" lvl="1" indent="-342900" eaLnBrk="1" fontAlgn="auto" hangingPunct="1">
              <a:spcAft>
                <a:spcPts val="0"/>
              </a:spcAft>
              <a:buFont typeface="Arial" pitchFamily="34" charset="0"/>
              <a:buChar char="–"/>
              <a:defRPr/>
            </a:pPr>
            <a:r>
              <a:rPr lang="en-US" dirty="0" err="1" smtClean="0"/>
              <a:t>Manusia</a:t>
            </a:r>
            <a:r>
              <a:rPr lang="en-US" dirty="0" smtClean="0"/>
              <a:t> </a:t>
            </a:r>
            <a:r>
              <a:rPr lang="en-US" dirty="0" err="1" smtClean="0"/>
              <a:t>Analis</a:t>
            </a:r>
            <a:endParaRPr lang="en-US" sz="2000" dirty="0" smtClean="0"/>
          </a:p>
          <a:p>
            <a:pPr marL="617538" lvl="1" indent="-342900" eaLnBrk="1" fontAlgn="auto" hangingPunct="1">
              <a:spcAft>
                <a:spcPts val="0"/>
              </a:spcAft>
              <a:buFont typeface="Arial" pitchFamily="34" charset="0"/>
              <a:buChar char="–"/>
              <a:defRPr/>
            </a:pPr>
            <a:r>
              <a:rPr lang="en-US" dirty="0" err="1" smtClean="0"/>
              <a:t>Reportasi</a:t>
            </a:r>
            <a:endParaRPr lang="en-US" sz="2000" dirty="0" smtClean="0"/>
          </a:p>
          <a:p>
            <a:pPr marL="617538" lvl="1" indent="-342900" eaLnBrk="1" fontAlgn="auto" hangingPunct="1">
              <a:spcAft>
                <a:spcPts val="0"/>
              </a:spcAft>
              <a:buFont typeface="Arial" pitchFamily="34" charset="0"/>
              <a:buChar char="–"/>
              <a:defRPr/>
            </a:pPr>
            <a:r>
              <a:rPr lang="en-US" dirty="0" err="1" smtClean="0"/>
              <a:t>Jaksa</a:t>
            </a:r>
            <a:endParaRPr lang="en-US" sz="2000" dirty="0" smtClean="0"/>
          </a:p>
          <a:p>
            <a:pPr marL="617538" lvl="1" indent="-342900" eaLnBrk="1" fontAlgn="auto" hangingPunct="1">
              <a:spcAft>
                <a:spcPts val="0"/>
              </a:spcAft>
              <a:buFont typeface="Arial" pitchFamily="34" charset="0"/>
              <a:buChar char="–"/>
              <a:defRPr/>
            </a:pPr>
            <a:r>
              <a:rPr lang="en-US" dirty="0" err="1" smtClean="0"/>
              <a:t>Manusia</a:t>
            </a:r>
            <a:r>
              <a:rPr lang="en-US" dirty="0" smtClean="0"/>
              <a:t> </a:t>
            </a:r>
            <a:r>
              <a:rPr lang="en-US" dirty="0" err="1" smtClean="0"/>
              <a:t>sok</a:t>
            </a:r>
            <a:r>
              <a:rPr lang="en-US" dirty="0" smtClean="0"/>
              <a:t> </a:t>
            </a:r>
            <a:r>
              <a:rPr lang="en-US" dirty="0" err="1" smtClean="0"/>
              <a:t>tahu</a:t>
            </a:r>
            <a:endParaRPr lang="en-US" sz="2000" dirty="0" smtClean="0"/>
          </a:p>
          <a:p>
            <a:pPr marL="365760" indent="-283464" eaLnBrk="1" fontAlgn="auto" hangingPunct="1">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fontAlgn="auto" hangingPunct="1">
              <a:spcAft>
                <a:spcPts val="0"/>
              </a:spcAft>
              <a:defRPr/>
            </a:pPr>
            <a:r>
              <a:rPr lang="en-US" sz="3200" smtClean="0">
                <a:solidFill>
                  <a:schemeClr val="tx2">
                    <a:satMod val="130000"/>
                  </a:schemeClr>
                </a:solidFill>
              </a:rPr>
              <a:t/>
            </a:r>
            <a:br>
              <a:rPr lang="en-US" sz="3200" smtClean="0">
                <a:solidFill>
                  <a:schemeClr val="tx2">
                    <a:satMod val="130000"/>
                  </a:schemeClr>
                </a:solidFill>
              </a:rPr>
            </a:br>
            <a:r>
              <a:rPr lang="en-US" smtClean="0">
                <a:solidFill>
                  <a:schemeClr val="tx2">
                    <a:satMod val="130000"/>
                  </a:schemeClr>
                </a:solidFill>
              </a:rPr>
              <a:t>Faktor-faktor yang mempengaruhi komunikasi dalam wawancara:</a:t>
            </a:r>
            <a:br>
              <a:rPr lang="en-US" smtClean="0">
                <a:solidFill>
                  <a:schemeClr val="tx2">
                    <a:satMod val="130000"/>
                  </a:schemeClr>
                </a:solidFill>
              </a:rPr>
            </a:br>
            <a:endParaRPr lang="en-US" smtClean="0">
              <a:solidFill>
                <a:schemeClr val="tx2">
                  <a:satMod val="130000"/>
                </a:schemeClr>
              </a:solidFill>
            </a:endParaRPr>
          </a:p>
        </p:txBody>
      </p:sp>
      <p:sp>
        <p:nvSpPr>
          <p:cNvPr id="3" name="Content Placeholder 2"/>
          <p:cNvSpPr>
            <a:spLocks noGrp="1"/>
          </p:cNvSpPr>
          <p:nvPr>
            <p:ph idx="1"/>
          </p:nvPr>
        </p:nvSpPr>
        <p:spPr/>
        <p:txBody>
          <a:bodyPr rtlCol="0">
            <a:normAutofit lnSpcReduction="10000"/>
          </a:bodyPr>
          <a:lstStyle/>
          <a:p>
            <a:pPr marL="365760" indent="-283464" eaLnBrk="1" fontAlgn="auto" hangingPunct="1">
              <a:spcAft>
                <a:spcPts val="0"/>
              </a:spcAft>
              <a:buFont typeface="Arial" pitchFamily="34" charset="0"/>
              <a:buChar char="•"/>
              <a:defRPr/>
            </a:pPr>
            <a:r>
              <a:rPr lang="en-US" dirty="0" err="1" smtClean="0"/>
              <a:t>Situasi</a:t>
            </a:r>
            <a:r>
              <a:rPr lang="en-US" dirty="0" smtClean="0"/>
              <a:t> </a:t>
            </a:r>
            <a:r>
              <a:rPr lang="en-US" dirty="0" err="1" smtClean="0"/>
              <a:t>wawancara</a:t>
            </a:r>
            <a:endParaRPr lang="en-US" sz="2400" dirty="0" smtClean="0"/>
          </a:p>
          <a:p>
            <a:pPr marL="640080" lvl="1" indent="-237744" eaLnBrk="1" fontAlgn="auto" hangingPunct="1">
              <a:spcAft>
                <a:spcPts val="0"/>
              </a:spcAft>
              <a:buFont typeface="Arial" pitchFamily="34" charset="0"/>
              <a:buChar char="–"/>
              <a:defRPr/>
            </a:pPr>
            <a:r>
              <a:rPr lang="en-US" dirty="0" err="1" smtClean="0"/>
              <a:t>Waktu</a:t>
            </a:r>
            <a:endParaRPr lang="en-US" sz="2000" dirty="0" smtClean="0"/>
          </a:p>
          <a:p>
            <a:pPr marL="640080" lvl="1" indent="-237744" eaLnBrk="1" fontAlgn="auto" hangingPunct="1">
              <a:spcAft>
                <a:spcPts val="0"/>
              </a:spcAft>
              <a:buFont typeface="Arial" pitchFamily="34" charset="0"/>
              <a:buChar char="–"/>
              <a:defRPr/>
            </a:pPr>
            <a:r>
              <a:rPr lang="en-US" dirty="0" err="1" smtClean="0"/>
              <a:t>Tempat</a:t>
            </a:r>
            <a:endParaRPr lang="en-US" sz="2000" dirty="0" smtClean="0"/>
          </a:p>
          <a:p>
            <a:pPr marL="640080" lvl="1" indent="-237744" eaLnBrk="1" fontAlgn="auto" hangingPunct="1">
              <a:spcAft>
                <a:spcPts val="0"/>
              </a:spcAft>
              <a:buFont typeface="Arial" pitchFamily="34" charset="0"/>
              <a:buChar char="–"/>
              <a:defRPr/>
            </a:pPr>
            <a:r>
              <a:rPr lang="en-US" dirty="0" err="1" smtClean="0"/>
              <a:t>Kehadiran</a:t>
            </a:r>
            <a:r>
              <a:rPr lang="en-US" dirty="0" smtClean="0"/>
              <a:t> </a:t>
            </a:r>
            <a:r>
              <a:rPr lang="en-US" dirty="0" err="1" smtClean="0"/>
              <a:t>orang</a:t>
            </a:r>
            <a:r>
              <a:rPr lang="en-US" dirty="0" smtClean="0"/>
              <a:t> ke-3</a:t>
            </a:r>
            <a:endParaRPr lang="en-US" sz="2000" dirty="0" smtClean="0"/>
          </a:p>
          <a:p>
            <a:pPr marL="640080" lvl="1" indent="-237744" eaLnBrk="1" fontAlgn="auto" hangingPunct="1">
              <a:spcAft>
                <a:spcPts val="0"/>
              </a:spcAft>
              <a:buFont typeface="Arial" pitchFamily="34" charset="0"/>
              <a:buChar char="–"/>
              <a:defRPr/>
            </a:pPr>
            <a:r>
              <a:rPr lang="en-US" dirty="0" err="1" smtClean="0"/>
              <a:t>Sikap</a:t>
            </a:r>
            <a:r>
              <a:rPr lang="en-US" dirty="0" smtClean="0"/>
              <a:t> </a:t>
            </a:r>
            <a:r>
              <a:rPr lang="en-US" dirty="0" err="1" smtClean="0"/>
              <a:t>masyarakat</a:t>
            </a:r>
            <a:endParaRPr lang="en-US" sz="2000" dirty="0" smtClean="0"/>
          </a:p>
          <a:p>
            <a:pPr marL="365760" indent="-283464" eaLnBrk="1" fontAlgn="auto" hangingPunct="1">
              <a:spcAft>
                <a:spcPts val="0"/>
              </a:spcAft>
              <a:buFont typeface="Arial" pitchFamily="34" charset="0"/>
              <a:buNone/>
              <a:defRPr/>
            </a:pPr>
            <a:endParaRPr lang="en-US" sz="2400" dirty="0" smtClean="0"/>
          </a:p>
          <a:p>
            <a:pPr marL="365760" indent="-283464" eaLnBrk="1" fontAlgn="auto" hangingPunct="1">
              <a:spcAft>
                <a:spcPts val="0"/>
              </a:spcAft>
              <a:buFont typeface="Arial" pitchFamily="34" charset="0"/>
              <a:buChar char="•"/>
              <a:defRPr/>
            </a:pPr>
            <a:r>
              <a:rPr lang="en-US" dirty="0" err="1" smtClean="0"/>
              <a:t>Responden</a:t>
            </a:r>
            <a:endParaRPr lang="en-US" sz="2400" dirty="0" smtClean="0"/>
          </a:p>
          <a:p>
            <a:pPr marL="640080" lvl="1" indent="-237744" eaLnBrk="1" fontAlgn="auto" hangingPunct="1">
              <a:spcAft>
                <a:spcPts val="0"/>
              </a:spcAft>
              <a:buFont typeface="Arial" pitchFamily="34" charset="0"/>
              <a:buChar char="–"/>
              <a:defRPr/>
            </a:pPr>
            <a:r>
              <a:rPr lang="en-US" dirty="0" err="1" smtClean="0"/>
              <a:t>Karakteristik</a:t>
            </a:r>
            <a:r>
              <a:rPr lang="en-US" dirty="0" smtClean="0"/>
              <a:t> social</a:t>
            </a:r>
            <a:endParaRPr lang="en-US" sz="2000" dirty="0" smtClean="0"/>
          </a:p>
          <a:p>
            <a:pPr marL="640080" lvl="1" indent="-237744" eaLnBrk="1" fontAlgn="auto" hangingPunct="1">
              <a:spcAft>
                <a:spcPts val="0"/>
              </a:spcAft>
              <a:buFont typeface="Arial" pitchFamily="34" charset="0"/>
              <a:buChar char="–"/>
              <a:defRPr/>
            </a:pPr>
            <a:r>
              <a:rPr lang="en-US" dirty="0" err="1" smtClean="0"/>
              <a:t>Kemampuan</a:t>
            </a:r>
            <a:r>
              <a:rPr lang="en-US" dirty="0" smtClean="0"/>
              <a:t> </a:t>
            </a:r>
            <a:r>
              <a:rPr lang="en-US" dirty="0" err="1" smtClean="0"/>
              <a:t>menangkap</a:t>
            </a:r>
            <a:r>
              <a:rPr lang="en-US" dirty="0" smtClean="0"/>
              <a:t> </a:t>
            </a:r>
            <a:r>
              <a:rPr lang="en-US" dirty="0" err="1" smtClean="0"/>
              <a:t>pertanyaan</a:t>
            </a:r>
            <a:endParaRPr lang="en-US" sz="2000" dirty="0" smtClean="0"/>
          </a:p>
          <a:p>
            <a:pPr marL="640080" lvl="1" indent="-237744" eaLnBrk="1" fontAlgn="auto" hangingPunct="1">
              <a:spcAft>
                <a:spcPts val="0"/>
              </a:spcAft>
              <a:buFont typeface="Arial" pitchFamily="34" charset="0"/>
              <a:buChar char="–"/>
              <a:defRPr/>
            </a:pPr>
            <a:r>
              <a:rPr lang="en-US" dirty="0" err="1" smtClean="0"/>
              <a:t>Kemampuan</a:t>
            </a:r>
            <a:r>
              <a:rPr lang="en-US" dirty="0" smtClean="0"/>
              <a:t> </a:t>
            </a:r>
            <a:r>
              <a:rPr lang="en-US" dirty="0" err="1" smtClean="0"/>
              <a:t>menjawab</a:t>
            </a:r>
            <a:r>
              <a:rPr lang="en-US" dirty="0" smtClean="0"/>
              <a:t> </a:t>
            </a:r>
            <a:r>
              <a:rPr lang="en-US" dirty="0" err="1" smtClean="0"/>
              <a:t>pertanyaan</a:t>
            </a:r>
            <a:endParaRPr lang="en-US" sz="2000" dirty="0" smtClean="0"/>
          </a:p>
          <a:p>
            <a:pPr marL="365760" indent="-283464" eaLnBrk="1" fontAlgn="auto" hangingPunct="1">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tx2">
                    <a:satMod val="130000"/>
                  </a:schemeClr>
                </a:solidFill>
              </a:rPr>
              <a:t>Faktor-faktor yang mempengaruhi komunikasi dalam wawancara:</a:t>
            </a:r>
          </a:p>
        </p:txBody>
      </p:sp>
      <p:sp>
        <p:nvSpPr>
          <p:cNvPr id="3" name="Content Placeholder 2"/>
          <p:cNvSpPr>
            <a:spLocks noGrp="1"/>
          </p:cNvSpPr>
          <p:nvPr>
            <p:ph idx="1"/>
          </p:nvPr>
        </p:nvSpPr>
        <p:spPr/>
        <p:txBody>
          <a:bodyPr rtlCol="0">
            <a:normAutofit lnSpcReduction="10000"/>
          </a:bodyPr>
          <a:lstStyle/>
          <a:p>
            <a:pPr marL="365760" indent="-283464" eaLnBrk="1" fontAlgn="auto" hangingPunct="1">
              <a:spcAft>
                <a:spcPts val="0"/>
              </a:spcAft>
              <a:buFont typeface="Arial" pitchFamily="34" charset="0"/>
              <a:buChar char="•"/>
              <a:defRPr/>
            </a:pPr>
            <a:r>
              <a:rPr lang="en-US" dirty="0" err="1" smtClean="0"/>
              <a:t>Pewawancara</a:t>
            </a:r>
            <a:endParaRPr lang="en-US" sz="2400" dirty="0" smtClean="0"/>
          </a:p>
          <a:p>
            <a:pPr marL="640080" lvl="1" indent="-237744" eaLnBrk="1" fontAlgn="auto" hangingPunct="1">
              <a:spcAft>
                <a:spcPts val="0"/>
              </a:spcAft>
              <a:buFont typeface="Arial" pitchFamily="34" charset="0"/>
              <a:buChar char="–"/>
              <a:defRPr/>
            </a:pPr>
            <a:r>
              <a:rPr lang="en-US" dirty="0" err="1" smtClean="0"/>
              <a:t>Karakteristik</a:t>
            </a:r>
            <a:r>
              <a:rPr lang="en-US" dirty="0" smtClean="0"/>
              <a:t> </a:t>
            </a:r>
            <a:r>
              <a:rPr lang="en-US" dirty="0" err="1" smtClean="0"/>
              <a:t>pewawancara</a:t>
            </a:r>
            <a:endParaRPr lang="en-US" sz="2000" dirty="0" smtClean="0"/>
          </a:p>
          <a:p>
            <a:pPr marL="640080" lvl="1" indent="-237744" eaLnBrk="1" fontAlgn="auto" hangingPunct="1">
              <a:spcAft>
                <a:spcPts val="0"/>
              </a:spcAft>
              <a:buFont typeface="Arial" pitchFamily="34" charset="0"/>
              <a:buChar char="–"/>
              <a:defRPr/>
            </a:pPr>
            <a:r>
              <a:rPr lang="en-US" dirty="0" err="1" smtClean="0"/>
              <a:t>Keterampilan</a:t>
            </a:r>
            <a:endParaRPr lang="en-US" sz="2000" dirty="0" smtClean="0"/>
          </a:p>
          <a:p>
            <a:pPr marL="640080" lvl="1" indent="-237744" eaLnBrk="1" fontAlgn="auto" hangingPunct="1">
              <a:spcAft>
                <a:spcPts val="0"/>
              </a:spcAft>
              <a:buFont typeface="Arial" pitchFamily="34" charset="0"/>
              <a:buChar char="–"/>
              <a:defRPr/>
            </a:pPr>
            <a:r>
              <a:rPr lang="en-US" dirty="0" err="1" smtClean="0"/>
              <a:t>Motivasi</a:t>
            </a:r>
            <a:endParaRPr lang="en-US" sz="2000" dirty="0" smtClean="0"/>
          </a:p>
          <a:p>
            <a:pPr marL="640080" lvl="1" indent="-237744" eaLnBrk="1" fontAlgn="auto" hangingPunct="1">
              <a:spcAft>
                <a:spcPts val="0"/>
              </a:spcAft>
              <a:buFont typeface="Arial" pitchFamily="34" charset="0"/>
              <a:buChar char="–"/>
              <a:defRPr/>
            </a:pPr>
            <a:r>
              <a:rPr lang="en-US" dirty="0" smtClean="0"/>
              <a:t>Rasa </a:t>
            </a:r>
            <a:r>
              <a:rPr lang="en-US" dirty="0" err="1" smtClean="0"/>
              <a:t>aman</a:t>
            </a:r>
            <a:endParaRPr lang="en-US" sz="2000" dirty="0" smtClean="0"/>
          </a:p>
          <a:p>
            <a:pPr marL="365760" indent="-283464" eaLnBrk="1" fontAlgn="auto" hangingPunct="1">
              <a:spcAft>
                <a:spcPts val="0"/>
              </a:spcAft>
              <a:buFont typeface="Arial" pitchFamily="34" charset="0"/>
              <a:buNone/>
              <a:defRPr/>
            </a:pPr>
            <a:endParaRPr lang="en-US" sz="2400" dirty="0" smtClean="0"/>
          </a:p>
          <a:p>
            <a:pPr marL="365760" indent="-283464" eaLnBrk="1" fontAlgn="auto" hangingPunct="1">
              <a:spcAft>
                <a:spcPts val="0"/>
              </a:spcAft>
              <a:buFont typeface="Arial" pitchFamily="34" charset="0"/>
              <a:buChar char="•"/>
              <a:defRPr/>
            </a:pPr>
            <a:r>
              <a:rPr lang="en-US" dirty="0" err="1" smtClean="0"/>
              <a:t>Isi</a:t>
            </a:r>
            <a:r>
              <a:rPr lang="en-US" dirty="0" smtClean="0"/>
              <a:t> </a:t>
            </a:r>
            <a:r>
              <a:rPr lang="en-US" dirty="0" err="1" smtClean="0"/>
              <a:t>Pertanyaan</a:t>
            </a:r>
            <a:endParaRPr lang="en-US" sz="2400" dirty="0" smtClean="0"/>
          </a:p>
          <a:p>
            <a:pPr marL="640080" lvl="1" indent="-237744" eaLnBrk="1" fontAlgn="auto" hangingPunct="1">
              <a:spcAft>
                <a:spcPts val="0"/>
              </a:spcAft>
              <a:buFont typeface="Arial" pitchFamily="34" charset="0"/>
              <a:buChar char="–"/>
              <a:defRPr/>
            </a:pPr>
            <a:r>
              <a:rPr lang="en-US" dirty="0" err="1" smtClean="0"/>
              <a:t>Sukar</a:t>
            </a:r>
            <a:r>
              <a:rPr lang="en-US" dirty="0" smtClean="0"/>
              <a:t>/</a:t>
            </a:r>
            <a:r>
              <a:rPr lang="en-US" dirty="0" err="1" smtClean="0"/>
              <a:t>mudah</a:t>
            </a:r>
            <a:endParaRPr lang="en-US" sz="2000" dirty="0" smtClean="0"/>
          </a:p>
          <a:p>
            <a:pPr marL="640080" lvl="1" indent="-237744" eaLnBrk="1" fontAlgn="auto" hangingPunct="1">
              <a:spcAft>
                <a:spcPts val="0"/>
              </a:spcAft>
              <a:buFont typeface="Arial" pitchFamily="34" charset="0"/>
              <a:buChar char="–"/>
              <a:defRPr/>
            </a:pPr>
            <a:r>
              <a:rPr lang="en-US" dirty="0" smtClean="0"/>
              <a:t>Tingkat </a:t>
            </a:r>
            <a:r>
              <a:rPr lang="en-US" dirty="0" err="1" smtClean="0"/>
              <a:t>minat</a:t>
            </a:r>
            <a:endParaRPr lang="en-US" sz="2000" dirty="0" smtClean="0"/>
          </a:p>
          <a:p>
            <a:pPr marL="640080" lvl="1" indent="-237744" eaLnBrk="1" fontAlgn="auto" hangingPunct="1">
              <a:spcAft>
                <a:spcPts val="0"/>
              </a:spcAft>
              <a:buFont typeface="Arial" pitchFamily="34" charset="0"/>
              <a:buChar char="–"/>
              <a:defRPr/>
            </a:pPr>
            <a:r>
              <a:rPr lang="en-US" dirty="0" err="1" smtClean="0"/>
              <a:t>Sumber</a:t>
            </a:r>
            <a:r>
              <a:rPr lang="en-US" dirty="0" smtClean="0"/>
              <a:t>/</a:t>
            </a:r>
            <a:r>
              <a:rPr lang="en-US" dirty="0" err="1" smtClean="0"/>
              <a:t>jenis</a:t>
            </a:r>
            <a:endParaRPr lang="en-US" sz="2000" dirty="0" smtClean="0"/>
          </a:p>
          <a:p>
            <a:pPr marL="365760" indent="-283464" eaLnBrk="1" fontAlgn="auto" hangingPunct="1">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Pewawancara</a:t>
            </a:r>
          </a:p>
        </p:txBody>
      </p:sp>
      <p:sp>
        <p:nvSpPr>
          <p:cNvPr id="3" name="Content Placeholder 2"/>
          <p:cNvSpPr>
            <a:spLocks noGrp="1"/>
          </p:cNvSpPr>
          <p:nvPr>
            <p:ph idx="1"/>
          </p:nvPr>
        </p:nvSpPr>
        <p:spPr/>
        <p:txBody>
          <a:bodyPr rtlCol="0">
            <a:normAutofit fontScale="92500" lnSpcReduction="10000"/>
          </a:bodyPr>
          <a:lstStyle/>
          <a:p>
            <a:pPr marL="365760" indent="-283464" eaLnBrk="1" fontAlgn="auto" hangingPunct="1">
              <a:spcAft>
                <a:spcPts val="0"/>
              </a:spcAft>
              <a:buFont typeface="Arial" pitchFamily="34" charset="0"/>
              <a:buChar char="•"/>
              <a:defRPr/>
            </a:pPr>
            <a:r>
              <a:rPr lang="en-US" dirty="0" err="1" smtClean="0"/>
              <a:t>Pewawancara</a:t>
            </a:r>
            <a:endParaRPr lang="en-US" sz="2400" dirty="0" smtClean="0"/>
          </a:p>
          <a:p>
            <a:pPr marL="640080" lvl="1" indent="-237744" eaLnBrk="1" fontAlgn="auto" hangingPunct="1">
              <a:spcAft>
                <a:spcPts val="0"/>
              </a:spcAft>
              <a:buFont typeface="Arial" pitchFamily="34" charset="0"/>
              <a:buChar char="–"/>
              <a:defRPr/>
            </a:pPr>
            <a:r>
              <a:rPr lang="en-US" dirty="0" err="1" smtClean="0"/>
              <a:t>Netral</a:t>
            </a:r>
            <a:r>
              <a:rPr lang="en-US" dirty="0" smtClean="0"/>
              <a:t>, </a:t>
            </a:r>
            <a:r>
              <a:rPr lang="en-US" dirty="0" err="1" smtClean="0"/>
              <a:t>tidak</a:t>
            </a:r>
            <a:r>
              <a:rPr lang="en-US" dirty="0" smtClean="0"/>
              <a:t> </a:t>
            </a:r>
            <a:r>
              <a:rPr lang="en-US" dirty="0" err="1" smtClean="0"/>
              <a:t>mengarahkan</a:t>
            </a:r>
            <a:endParaRPr lang="en-US" sz="2000" dirty="0" smtClean="0"/>
          </a:p>
          <a:p>
            <a:pPr marL="640080" lvl="1" indent="-237744" eaLnBrk="1" fontAlgn="auto" hangingPunct="1">
              <a:spcAft>
                <a:spcPts val="0"/>
              </a:spcAft>
              <a:buFont typeface="Arial" pitchFamily="34" charset="0"/>
              <a:buChar char="–"/>
              <a:defRPr/>
            </a:pPr>
            <a:r>
              <a:rPr lang="en-US" dirty="0" err="1" smtClean="0"/>
              <a:t>Adil</a:t>
            </a:r>
            <a:r>
              <a:rPr lang="en-US" dirty="0" smtClean="0"/>
              <a:t>, </a:t>
            </a:r>
            <a:r>
              <a:rPr lang="en-US" dirty="0" err="1" smtClean="0"/>
              <a:t>tidak</a:t>
            </a:r>
            <a:r>
              <a:rPr lang="en-US" dirty="0" smtClean="0"/>
              <a:t> </a:t>
            </a:r>
            <a:r>
              <a:rPr lang="en-US" dirty="0" err="1" smtClean="0"/>
              <a:t>memihak</a:t>
            </a:r>
            <a:endParaRPr lang="en-US" sz="2000" dirty="0" smtClean="0"/>
          </a:p>
          <a:p>
            <a:pPr marL="640080" lvl="1" indent="-237744" eaLnBrk="1" fontAlgn="auto" hangingPunct="1">
              <a:spcAft>
                <a:spcPts val="0"/>
              </a:spcAft>
              <a:buFont typeface="Arial" pitchFamily="34" charset="0"/>
              <a:buChar char="–"/>
              <a:defRPr/>
            </a:pPr>
            <a:r>
              <a:rPr lang="en-US" dirty="0" smtClean="0"/>
              <a:t>Ramah</a:t>
            </a:r>
            <a:endParaRPr lang="en-US" sz="2000" dirty="0" smtClean="0"/>
          </a:p>
          <a:p>
            <a:pPr marL="640080" lvl="1" indent="-237744" eaLnBrk="1" fontAlgn="auto" hangingPunct="1">
              <a:spcAft>
                <a:spcPts val="0"/>
              </a:spcAft>
              <a:buFont typeface="Arial" pitchFamily="34" charset="0"/>
              <a:buChar char="–"/>
              <a:defRPr/>
            </a:pPr>
            <a:r>
              <a:rPr lang="en-US" dirty="0" err="1" smtClean="0"/>
              <a:t>Santai</a:t>
            </a:r>
            <a:r>
              <a:rPr lang="en-US" dirty="0" smtClean="0"/>
              <a:t> </a:t>
            </a:r>
            <a:r>
              <a:rPr lang="en-US" dirty="0" err="1" smtClean="0"/>
              <a:t>tapi</a:t>
            </a:r>
            <a:r>
              <a:rPr lang="en-US" dirty="0" smtClean="0"/>
              <a:t> </a:t>
            </a:r>
            <a:r>
              <a:rPr lang="en-US" dirty="0" err="1" smtClean="0"/>
              <a:t>serius</a:t>
            </a:r>
            <a:endParaRPr lang="en-US" sz="2000" dirty="0" smtClean="0"/>
          </a:p>
          <a:p>
            <a:pPr marL="640080" lvl="1" indent="-237744" eaLnBrk="1" fontAlgn="auto" hangingPunct="1">
              <a:spcAft>
                <a:spcPts val="0"/>
              </a:spcAft>
              <a:buFont typeface="Arial" pitchFamily="34" charset="0"/>
              <a:buChar char="–"/>
              <a:defRPr/>
            </a:pPr>
            <a:r>
              <a:rPr lang="en-US" dirty="0" err="1" smtClean="0"/>
              <a:t>Sopan</a:t>
            </a:r>
            <a:r>
              <a:rPr lang="en-US" dirty="0" smtClean="0"/>
              <a:t> </a:t>
            </a:r>
            <a:r>
              <a:rPr lang="en-US" dirty="0" err="1" smtClean="0"/>
              <a:t>dan</a:t>
            </a:r>
            <a:r>
              <a:rPr lang="en-US" dirty="0" smtClean="0"/>
              <a:t> </a:t>
            </a:r>
            <a:r>
              <a:rPr lang="en-US" dirty="0" err="1" smtClean="0"/>
              <a:t>hormat</a:t>
            </a:r>
            <a:endParaRPr lang="en-US" sz="2000" dirty="0" smtClean="0"/>
          </a:p>
          <a:p>
            <a:pPr marL="365760" indent="-283464" eaLnBrk="1" fontAlgn="auto" hangingPunct="1">
              <a:spcAft>
                <a:spcPts val="0"/>
              </a:spcAft>
              <a:buFont typeface="Arial" pitchFamily="34" charset="0"/>
              <a:buNone/>
              <a:defRPr/>
            </a:pPr>
            <a:endParaRPr lang="en-US" sz="2400" dirty="0" smtClean="0"/>
          </a:p>
          <a:p>
            <a:pPr marL="365760" indent="-283464" eaLnBrk="1" fontAlgn="auto" hangingPunct="1">
              <a:spcAft>
                <a:spcPts val="0"/>
              </a:spcAft>
              <a:buFont typeface="Arial" pitchFamily="34" charset="0"/>
              <a:buChar char="•"/>
              <a:defRPr/>
            </a:pPr>
            <a:r>
              <a:rPr lang="en-US" dirty="0" err="1" smtClean="0"/>
              <a:t>Kualitas</a:t>
            </a:r>
            <a:r>
              <a:rPr lang="en-US" dirty="0" smtClean="0"/>
              <a:t> </a:t>
            </a:r>
            <a:r>
              <a:rPr lang="en-US" dirty="0" err="1" smtClean="0"/>
              <a:t>pewawancara</a:t>
            </a:r>
            <a:endParaRPr lang="en-US" sz="2400" dirty="0" smtClean="0"/>
          </a:p>
          <a:p>
            <a:pPr marL="640080" lvl="1" indent="-237744" eaLnBrk="1" fontAlgn="auto" hangingPunct="1">
              <a:spcAft>
                <a:spcPts val="0"/>
              </a:spcAft>
              <a:buFont typeface="Arial" pitchFamily="34" charset="0"/>
              <a:buChar char="–"/>
              <a:defRPr/>
            </a:pPr>
            <a:r>
              <a:rPr lang="en-US" dirty="0" err="1" smtClean="0"/>
              <a:t>Menguasai</a:t>
            </a:r>
            <a:r>
              <a:rPr lang="en-US" dirty="0" smtClean="0"/>
              <a:t> </a:t>
            </a:r>
            <a:r>
              <a:rPr lang="en-US" dirty="0" err="1" smtClean="0"/>
              <a:t>materi</a:t>
            </a:r>
            <a:r>
              <a:rPr lang="en-US" dirty="0" smtClean="0"/>
              <a:t> yang </a:t>
            </a:r>
            <a:r>
              <a:rPr lang="en-US" dirty="0" err="1" smtClean="0"/>
              <a:t>akan</a:t>
            </a:r>
            <a:r>
              <a:rPr lang="en-US" dirty="0" smtClean="0"/>
              <a:t> </a:t>
            </a:r>
            <a:r>
              <a:rPr lang="en-US" dirty="0" err="1" smtClean="0"/>
              <a:t>diwawancarai</a:t>
            </a:r>
            <a:endParaRPr lang="en-US" sz="2000" dirty="0" smtClean="0"/>
          </a:p>
          <a:p>
            <a:pPr marL="640080" lvl="1" indent="-237744" eaLnBrk="1" fontAlgn="auto" hangingPunct="1">
              <a:spcAft>
                <a:spcPts val="0"/>
              </a:spcAft>
              <a:buFont typeface="Arial" pitchFamily="34" charset="0"/>
              <a:buChar char="–"/>
              <a:defRPr/>
            </a:pPr>
            <a:r>
              <a:rPr lang="en-US" dirty="0" err="1" smtClean="0"/>
              <a:t>Memiliki</a:t>
            </a:r>
            <a:r>
              <a:rPr lang="en-US" dirty="0" smtClean="0"/>
              <a:t> rasa </a:t>
            </a:r>
            <a:r>
              <a:rPr lang="en-US" dirty="0" err="1" smtClean="0"/>
              <a:t>percaya</a:t>
            </a:r>
            <a:r>
              <a:rPr lang="en-US" dirty="0" smtClean="0"/>
              <a:t> </a:t>
            </a:r>
            <a:r>
              <a:rPr lang="en-US" dirty="0" err="1" smtClean="0"/>
              <a:t>diri</a:t>
            </a:r>
            <a:r>
              <a:rPr lang="en-US" dirty="0" smtClean="0"/>
              <a:t> </a:t>
            </a:r>
            <a:r>
              <a:rPr lang="en-US" dirty="0" err="1" smtClean="0"/>
              <a:t>sehingga</a:t>
            </a:r>
            <a:r>
              <a:rPr lang="en-US" dirty="0" smtClean="0"/>
              <a:t> </a:t>
            </a:r>
            <a:r>
              <a:rPr lang="en-US" dirty="0" err="1" smtClean="0"/>
              <a:t>menimbulkan</a:t>
            </a:r>
            <a:r>
              <a:rPr lang="en-US" dirty="0" smtClean="0"/>
              <a:t> </a:t>
            </a:r>
            <a:r>
              <a:rPr lang="en-US" dirty="0" err="1" smtClean="0"/>
              <a:t>kepercayaan</a:t>
            </a:r>
            <a:r>
              <a:rPr lang="en-US" dirty="0" smtClean="0"/>
              <a:t> </a:t>
            </a:r>
            <a:r>
              <a:rPr lang="en-US" dirty="0" err="1" smtClean="0"/>
              <a:t>dari</a:t>
            </a:r>
            <a:r>
              <a:rPr lang="en-US" dirty="0" smtClean="0"/>
              <a:t> </a:t>
            </a:r>
            <a:r>
              <a:rPr lang="en-US" dirty="0" err="1" smtClean="0"/>
              <a:t>responden</a:t>
            </a:r>
            <a:endParaRPr lang="en-US" sz="2000" dirty="0" smtClean="0"/>
          </a:p>
          <a:p>
            <a:pPr marL="365760" indent="-283464" eaLnBrk="1" fontAlgn="auto" hangingPunct="1">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tx2">
                    <a:satMod val="130000"/>
                  </a:schemeClr>
                </a:solidFill>
              </a:rPr>
              <a:t/>
            </a:r>
            <a:br>
              <a:rPr lang="en-US" smtClean="0">
                <a:solidFill>
                  <a:schemeClr val="tx2">
                    <a:satMod val="130000"/>
                  </a:schemeClr>
                </a:solidFill>
              </a:rPr>
            </a:br>
            <a:r>
              <a:rPr lang="en-US" smtClean="0">
                <a:solidFill>
                  <a:schemeClr val="tx2">
                    <a:satMod val="130000"/>
                  </a:schemeClr>
                </a:solidFill>
              </a:rPr>
              <a:t>Peranan pewawancara</a:t>
            </a:r>
            <a:r>
              <a:rPr lang="en-US" sz="3600" smtClean="0">
                <a:solidFill>
                  <a:schemeClr val="tx2">
                    <a:satMod val="130000"/>
                  </a:schemeClr>
                </a:solidFill>
              </a:rPr>
              <a:t/>
            </a:r>
            <a:br>
              <a:rPr lang="en-US" sz="3600" smtClean="0">
                <a:solidFill>
                  <a:schemeClr val="tx2">
                    <a:satMod val="130000"/>
                  </a:schemeClr>
                </a:solidFill>
              </a:rPr>
            </a:br>
            <a:endParaRPr lang="en-US" smtClean="0">
              <a:solidFill>
                <a:schemeClr val="tx2">
                  <a:satMod val="130000"/>
                </a:schemeClr>
              </a:solidFill>
            </a:endParaRPr>
          </a:p>
        </p:txBody>
      </p:sp>
      <p:sp>
        <p:nvSpPr>
          <p:cNvPr id="150531" name="Content Placeholder 2"/>
          <p:cNvSpPr>
            <a:spLocks noGrp="1"/>
          </p:cNvSpPr>
          <p:nvPr>
            <p:ph idx="1"/>
          </p:nvPr>
        </p:nvSpPr>
        <p:spPr/>
        <p:txBody>
          <a:bodyPr/>
          <a:lstStyle/>
          <a:p>
            <a:pPr eaLnBrk="1" hangingPunct="1">
              <a:buFont typeface="Arial" pitchFamily="34" charset="0"/>
              <a:buNone/>
            </a:pPr>
            <a:endParaRPr lang="en-US" sz="2400" smtClean="0"/>
          </a:p>
          <a:p>
            <a:pPr lvl="1" eaLnBrk="1" hangingPunct="1"/>
            <a:r>
              <a:rPr lang="en-US" smtClean="0"/>
              <a:t>mampu menciptakan hubungan baik dengan responden.</a:t>
            </a:r>
            <a:endParaRPr lang="en-US" sz="2000" smtClean="0"/>
          </a:p>
          <a:p>
            <a:pPr lvl="1" eaLnBrk="1" hangingPunct="1"/>
            <a:r>
              <a:rPr lang="en-US" smtClean="0"/>
              <a:t>Memperbaiki semua pertanyaan dengan baik dan tepat.</a:t>
            </a:r>
            <a:endParaRPr lang="en-US" sz="2000" smtClean="0"/>
          </a:p>
          <a:p>
            <a:pPr lvl="1" eaLnBrk="1" hangingPunct="1"/>
            <a:r>
              <a:rPr lang="en-US" smtClean="0"/>
              <a:t>Mencatat dan merekam jawaban isian.</a:t>
            </a:r>
            <a:endParaRPr lang="en-US" sz="2000" smtClean="0"/>
          </a:p>
          <a:p>
            <a:pPr lvl="1" eaLnBrk="1" hangingPunct="1"/>
            <a:r>
              <a:rPr lang="en-US" smtClean="0"/>
              <a:t>Dapat menggali informasi tambahan dari responden apabila diperlukan.</a:t>
            </a:r>
            <a:endParaRPr lang="en-US" sz="2000"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tx2">
                    <a:satMod val="130000"/>
                  </a:schemeClr>
                </a:solidFill>
              </a:rPr>
              <a:t/>
            </a:r>
            <a:br>
              <a:rPr lang="en-US" smtClean="0">
                <a:solidFill>
                  <a:schemeClr val="tx2">
                    <a:satMod val="130000"/>
                  </a:schemeClr>
                </a:solidFill>
              </a:rPr>
            </a:br>
            <a:r>
              <a:rPr lang="en-US" smtClean="0">
                <a:solidFill>
                  <a:schemeClr val="tx2">
                    <a:satMod val="130000"/>
                  </a:schemeClr>
                </a:solidFill>
              </a:rPr>
              <a:t>Persiapan wawancara</a:t>
            </a:r>
            <a:r>
              <a:rPr lang="en-US" sz="3600" smtClean="0">
                <a:solidFill>
                  <a:schemeClr val="tx2">
                    <a:satMod val="130000"/>
                  </a:schemeClr>
                </a:solidFill>
              </a:rPr>
              <a:t/>
            </a:r>
            <a:br>
              <a:rPr lang="en-US" sz="3600" smtClean="0">
                <a:solidFill>
                  <a:schemeClr val="tx2">
                    <a:satMod val="130000"/>
                  </a:schemeClr>
                </a:solidFill>
              </a:rPr>
            </a:br>
            <a:endParaRPr lang="en-US" smtClean="0">
              <a:solidFill>
                <a:schemeClr val="tx2">
                  <a:satMod val="130000"/>
                </a:schemeClr>
              </a:solidFill>
            </a:endParaRPr>
          </a:p>
        </p:txBody>
      </p:sp>
      <p:sp>
        <p:nvSpPr>
          <p:cNvPr id="3" name="Content Placeholder 2"/>
          <p:cNvSpPr>
            <a:spLocks noGrp="1"/>
          </p:cNvSpPr>
          <p:nvPr>
            <p:ph idx="1"/>
          </p:nvPr>
        </p:nvSpPr>
        <p:spPr/>
        <p:txBody>
          <a:bodyPr rtlCol="0">
            <a:normAutofit/>
          </a:bodyPr>
          <a:lstStyle/>
          <a:p>
            <a:pPr marL="365760" indent="-283464" eaLnBrk="1" fontAlgn="auto" hangingPunct="1">
              <a:spcAft>
                <a:spcPts val="0"/>
              </a:spcAft>
              <a:buFont typeface="Arial" pitchFamily="34" charset="0"/>
              <a:buChar char="•"/>
              <a:defRPr/>
            </a:pPr>
            <a:r>
              <a:rPr lang="en-US" dirty="0" err="1" smtClean="0"/>
              <a:t>Latih</a:t>
            </a:r>
            <a:r>
              <a:rPr lang="en-US" dirty="0" smtClean="0"/>
              <a:t> </a:t>
            </a:r>
            <a:r>
              <a:rPr lang="en-US" dirty="0" err="1" smtClean="0"/>
              <a:t>dan</a:t>
            </a:r>
            <a:r>
              <a:rPr lang="en-US" dirty="0" smtClean="0"/>
              <a:t> </a:t>
            </a:r>
            <a:r>
              <a:rPr lang="en-US" dirty="0" err="1" smtClean="0"/>
              <a:t>kuasai</a:t>
            </a:r>
            <a:r>
              <a:rPr lang="en-US" dirty="0" smtClean="0"/>
              <a:t> </a:t>
            </a:r>
            <a:r>
              <a:rPr lang="en-US" dirty="0" err="1" smtClean="0"/>
              <a:t>hal-hal</a:t>
            </a:r>
            <a:r>
              <a:rPr lang="en-US" dirty="0" smtClean="0"/>
              <a:t> </a:t>
            </a:r>
            <a:r>
              <a:rPr lang="en-US" dirty="0" err="1" smtClean="0"/>
              <a:t>sbb</a:t>
            </a:r>
            <a:r>
              <a:rPr lang="en-US" dirty="0" smtClean="0"/>
              <a:t>:</a:t>
            </a:r>
          </a:p>
          <a:p>
            <a:pPr marL="640080" lvl="1" indent="-237744" eaLnBrk="1" fontAlgn="auto" hangingPunct="1">
              <a:spcAft>
                <a:spcPts val="0"/>
              </a:spcAft>
              <a:buFont typeface="Arial" pitchFamily="34" charset="0"/>
              <a:buChar char="–"/>
              <a:defRPr/>
            </a:pPr>
            <a:r>
              <a:rPr lang="en-US" sz="3200" dirty="0" err="1" smtClean="0"/>
              <a:t>Penjelasan</a:t>
            </a:r>
            <a:r>
              <a:rPr lang="en-US" sz="3200" dirty="0" smtClean="0"/>
              <a:t> </a:t>
            </a:r>
            <a:r>
              <a:rPr lang="en-US" sz="3200" dirty="0" err="1" smtClean="0"/>
              <a:t>tujuan</a:t>
            </a:r>
            <a:r>
              <a:rPr lang="en-US" sz="3200" dirty="0" smtClean="0"/>
              <a:t> </a:t>
            </a:r>
            <a:r>
              <a:rPr lang="en-US" sz="3200" dirty="0" err="1" smtClean="0"/>
              <a:t>penelitian</a:t>
            </a:r>
            <a:endParaRPr lang="en-US" sz="3200" dirty="0" smtClean="0"/>
          </a:p>
          <a:p>
            <a:pPr marL="640080" lvl="1" indent="-237744" eaLnBrk="1" fontAlgn="auto" hangingPunct="1">
              <a:spcAft>
                <a:spcPts val="0"/>
              </a:spcAft>
              <a:buFont typeface="Arial" pitchFamily="34" charset="0"/>
              <a:buChar char="–"/>
              <a:defRPr/>
            </a:pPr>
            <a:r>
              <a:rPr lang="en-US" sz="3200" dirty="0" err="1" smtClean="0"/>
              <a:t>Penjelasan</a:t>
            </a:r>
            <a:r>
              <a:rPr lang="en-US" sz="3200" dirty="0" smtClean="0"/>
              <a:t> </a:t>
            </a:r>
            <a:r>
              <a:rPr lang="en-US" sz="3200" dirty="0" err="1" smtClean="0"/>
              <a:t>tugas</a:t>
            </a:r>
            <a:r>
              <a:rPr lang="en-US" sz="3200" dirty="0" smtClean="0"/>
              <a:t> </a:t>
            </a:r>
            <a:r>
              <a:rPr lang="en-US" sz="3200" dirty="0" err="1" smtClean="0"/>
              <a:t>pewawancara</a:t>
            </a:r>
            <a:endParaRPr lang="en-US" sz="3200" dirty="0" smtClean="0"/>
          </a:p>
          <a:p>
            <a:pPr marL="640080" lvl="1" indent="-237744" eaLnBrk="1" fontAlgn="auto" hangingPunct="1">
              <a:spcAft>
                <a:spcPts val="0"/>
              </a:spcAft>
              <a:buFont typeface="Arial" pitchFamily="34" charset="0"/>
              <a:buChar char="–"/>
              <a:defRPr/>
            </a:pPr>
            <a:r>
              <a:rPr lang="en-US" sz="3200" dirty="0" err="1" smtClean="0"/>
              <a:t>Penjelasan</a:t>
            </a:r>
            <a:r>
              <a:rPr lang="en-US" sz="3200" dirty="0" smtClean="0"/>
              <a:t> </a:t>
            </a:r>
            <a:r>
              <a:rPr lang="en-US" sz="3200" dirty="0" err="1" smtClean="0"/>
              <a:t>tiap</a:t>
            </a:r>
            <a:r>
              <a:rPr lang="en-US" sz="3200" dirty="0" smtClean="0"/>
              <a:t> </a:t>
            </a:r>
            <a:r>
              <a:rPr lang="en-US" sz="3200" dirty="0" err="1" smtClean="0"/>
              <a:t>nomor</a:t>
            </a:r>
            <a:r>
              <a:rPr lang="en-US" sz="3200" dirty="0" smtClean="0"/>
              <a:t> </a:t>
            </a:r>
            <a:r>
              <a:rPr lang="en-US" sz="3200" dirty="0" err="1" smtClean="0"/>
              <a:t>pertanyaan</a:t>
            </a:r>
            <a:endParaRPr lang="en-US" sz="3200" dirty="0" smtClean="0"/>
          </a:p>
          <a:p>
            <a:pPr marL="640080" lvl="1" indent="-237744" eaLnBrk="1" fontAlgn="auto" hangingPunct="1">
              <a:spcAft>
                <a:spcPts val="0"/>
              </a:spcAft>
              <a:buFont typeface="Arial" pitchFamily="34" charset="0"/>
              <a:buChar char="–"/>
              <a:defRPr/>
            </a:pPr>
            <a:r>
              <a:rPr lang="en-US" sz="3200" dirty="0" smtClean="0"/>
              <a:t>Cara </a:t>
            </a:r>
            <a:r>
              <a:rPr lang="en-US" sz="3200" dirty="0" err="1" smtClean="0"/>
              <a:t>mencatat</a:t>
            </a:r>
            <a:r>
              <a:rPr lang="en-US" sz="3200" dirty="0" smtClean="0"/>
              <a:t>/</a:t>
            </a:r>
            <a:r>
              <a:rPr lang="en-US" sz="3200" dirty="0" err="1" smtClean="0"/>
              <a:t>merekam</a:t>
            </a:r>
            <a:r>
              <a:rPr lang="en-US" sz="3200" dirty="0" smtClean="0"/>
              <a:t>.</a:t>
            </a:r>
          </a:p>
          <a:p>
            <a:pPr marL="800100" indent="-434975" eaLnBrk="1" fontAlgn="auto" hangingPunct="1">
              <a:spcAft>
                <a:spcPts val="0"/>
              </a:spcAft>
              <a:buFont typeface="Arial" charset="0"/>
              <a:buNone/>
              <a:defRPr/>
            </a:pPr>
            <a:endParaRPr lang="en-US" dirty="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fontAlgn="auto" hangingPunct="1">
              <a:spcAft>
                <a:spcPts val="0"/>
              </a:spcAft>
              <a:defRPr/>
            </a:pPr>
            <a:r>
              <a:rPr lang="en-US" sz="3600" smtClean="0">
                <a:solidFill>
                  <a:schemeClr val="tx2">
                    <a:satMod val="130000"/>
                  </a:schemeClr>
                </a:solidFill>
              </a:rPr>
              <a:t/>
            </a:r>
            <a:br>
              <a:rPr lang="en-US" sz="3600" smtClean="0">
                <a:solidFill>
                  <a:schemeClr val="tx2">
                    <a:satMod val="130000"/>
                  </a:schemeClr>
                </a:solidFill>
              </a:rPr>
            </a:br>
            <a:r>
              <a:rPr lang="en-US" sz="3600" smtClean="0">
                <a:solidFill>
                  <a:schemeClr val="tx2">
                    <a:satMod val="130000"/>
                  </a:schemeClr>
                </a:solidFill>
              </a:rPr>
              <a:t>Wawancara dapat dilakukan dengan 2 cara:</a:t>
            </a:r>
            <a:r>
              <a:rPr lang="en-US" smtClean="0">
                <a:solidFill>
                  <a:schemeClr val="tx2">
                    <a:satMod val="130000"/>
                  </a:schemeClr>
                </a:solidFill>
              </a:rPr>
              <a:t/>
            </a:r>
            <a:br>
              <a:rPr lang="en-US" smtClean="0">
                <a:solidFill>
                  <a:schemeClr val="tx2">
                    <a:satMod val="130000"/>
                  </a:schemeClr>
                </a:solidFill>
              </a:rPr>
            </a:br>
            <a:endParaRPr lang="en-US" smtClean="0">
              <a:solidFill>
                <a:schemeClr val="tx2">
                  <a:satMod val="130000"/>
                </a:schemeClr>
              </a:solidFill>
            </a:endParaRPr>
          </a:p>
        </p:txBody>
      </p:sp>
      <p:sp>
        <p:nvSpPr>
          <p:cNvPr id="3" name="Content Placeholder 2"/>
          <p:cNvSpPr>
            <a:spLocks noGrp="1"/>
          </p:cNvSpPr>
          <p:nvPr>
            <p:ph idx="1"/>
          </p:nvPr>
        </p:nvSpPr>
        <p:spPr/>
        <p:txBody>
          <a:bodyPr>
            <a:normAutofit/>
          </a:bodyPr>
          <a:lstStyle/>
          <a:p>
            <a:pPr marL="457200" indent="-457200" eaLnBrk="1" fontAlgn="auto" hangingPunct="1">
              <a:spcAft>
                <a:spcPts val="0"/>
              </a:spcAft>
              <a:buFont typeface="+mj-lt"/>
              <a:buAutoNum type="arabicPeriod"/>
              <a:defRPr/>
            </a:pPr>
            <a:r>
              <a:rPr lang="en-US" dirty="0" err="1" smtClean="0"/>
              <a:t>Wawancara</a:t>
            </a:r>
            <a:r>
              <a:rPr lang="en-US" dirty="0" smtClean="0"/>
              <a:t> </a:t>
            </a:r>
            <a:r>
              <a:rPr lang="en-US" dirty="0" err="1" smtClean="0"/>
              <a:t>tatap</a:t>
            </a:r>
            <a:r>
              <a:rPr lang="en-US" dirty="0" smtClean="0"/>
              <a:t> </a:t>
            </a:r>
            <a:r>
              <a:rPr lang="en-US" dirty="0" err="1" smtClean="0"/>
              <a:t>muka</a:t>
            </a:r>
            <a:r>
              <a:rPr lang="en-US" dirty="0" smtClean="0"/>
              <a:t> (</a:t>
            </a:r>
            <a:r>
              <a:rPr lang="en-US" i="1" dirty="0" smtClean="0"/>
              <a:t>Personal </a:t>
            </a:r>
            <a:r>
              <a:rPr lang="en-US" dirty="0" err="1" smtClean="0"/>
              <a:t>atau</a:t>
            </a:r>
            <a:r>
              <a:rPr lang="en-US" dirty="0" smtClean="0"/>
              <a:t> </a:t>
            </a:r>
            <a:r>
              <a:rPr lang="en-US" i="1" dirty="0" smtClean="0"/>
              <a:t>face to face interviews)</a:t>
            </a:r>
            <a:endParaRPr lang="en-US" dirty="0" smtClean="0"/>
          </a:p>
          <a:p>
            <a:pPr marL="457200" indent="-457200" eaLnBrk="1" fontAlgn="auto" hangingPunct="1">
              <a:spcAft>
                <a:spcPts val="0"/>
              </a:spcAft>
              <a:buFont typeface="+mj-lt"/>
              <a:buAutoNum type="arabicPeriod"/>
              <a:defRPr/>
            </a:pPr>
            <a:r>
              <a:rPr lang="en-US" dirty="0" err="1" smtClean="0"/>
              <a:t>Wawancara</a:t>
            </a:r>
            <a:r>
              <a:rPr lang="en-US" dirty="0" smtClean="0"/>
              <a:t> </a:t>
            </a:r>
            <a:r>
              <a:rPr lang="en-US" dirty="0" err="1" smtClean="0"/>
              <a:t>dengan</a:t>
            </a:r>
            <a:r>
              <a:rPr lang="en-US" dirty="0" smtClean="0"/>
              <a:t> </a:t>
            </a:r>
            <a:r>
              <a:rPr lang="en-US" dirty="0" err="1" smtClean="0"/>
              <a:t>telepon</a:t>
            </a:r>
            <a:r>
              <a:rPr lang="en-US" dirty="0" smtClean="0"/>
              <a:t> (</a:t>
            </a:r>
            <a:r>
              <a:rPr lang="en-US" i="1" dirty="0" smtClean="0"/>
              <a:t>Telephone interviews)</a:t>
            </a:r>
            <a:endParaRPr lang="en-US" dirty="0" smtClean="0"/>
          </a:p>
          <a:p>
            <a:pPr marL="365760" indent="-283464" eaLnBrk="1" fontAlgn="auto" hangingPunct="1">
              <a:spcAft>
                <a:spcPts val="0"/>
              </a:spcAft>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320675"/>
            <a:ext cx="7239000" cy="1143000"/>
          </a:xfrm>
        </p:spPr>
        <p:txBody>
          <a:bodyPr>
            <a:normAutofit fontScale="90000"/>
          </a:bodyPr>
          <a:lstStyle/>
          <a:p>
            <a:pPr eaLnBrk="1" hangingPunct="1"/>
            <a:r>
              <a:rPr lang="en-US" smtClean="0"/>
              <a:t>Prosedur Penentuan Sampel</a:t>
            </a:r>
          </a:p>
        </p:txBody>
      </p:sp>
      <p:sp>
        <p:nvSpPr>
          <p:cNvPr id="106499" name="Content Placeholder 2"/>
          <p:cNvSpPr>
            <a:spLocks noGrp="1"/>
          </p:cNvSpPr>
          <p:nvPr>
            <p:ph idx="1"/>
          </p:nvPr>
        </p:nvSpPr>
        <p:spPr/>
        <p:txBody>
          <a:bodyPr>
            <a:normAutofit/>
          </a:bodyPr>
          <a:lstStyle/>
          <a:p>
            <a:pPr marL="514350" indent="-514350" eaLnBrk="1" hangingPunct="1">
              <a:buFont typeface="Trebuchet MS" pitchFamily="34" charset="0"/>
              <a:buAutoNum type="arabicPeriod"/>
            </a:pPr>
            <a:r>
              <a:rPr lang="en-US" smtClean="0"/>
              <a:t>Identifikasi populasi target</a:t>
            </a:r>
          </a:p>
          <a:p>
            <a:pPr marL="514350" indent="-514350" eaLnBrk="1" hangingPunct="1">
              <a:buFont typeface="Trebuchet MS" pitchFamily="34" charset="0"/>
              <a:buAutoNum type="arabicPeriod"/>
            </a:pPr>
            <a:r>
              <a:rPr lang="en-US" smtClean="0"/>
              <a:t>Memilih Kerangka sampel</a:t>
            </a:r>
          </a:p>
          <a:p>
            <a:pPr marL="514350" indent="-514350" eaLnBrk="1" hangingPunct="1">
              <a:buFont typeface="Trebuchet MS" pitchFamily="34" charset="0"/>
              <a:buAutoNum type="arabicPeriod"/>
            </a:pPr>
            <a:r>
              <a:rPr lang="en-US" smtClean="0"/>
              <a:t>Menentukan Metode Pemilihan Sampel</a:t>
            </a:r>
          </a:p>
          <a:p>
            <a:pPr marL="514350" indent="-514350" eaLnBrk="1" hangingPunct="1">
              <a:buFont typeface="Trebuchet MS" pitchFamily="34" charset="0"/>
              <a:buAutoNum type="arabicPeriod"/>
            </a:pPr>
            <a:r>
              <a:rPr lang="en-US" smtClean="0"/>
              <a:t>Merencanakan Prosedur Pemilihan Unit Sampel</a:t>
            </a:r>
          </a:p>
          <a:p>
            <a:pPr marL="514350" indent="-514350" eaLnBrk="1" hangingPunct="1">
              <a:buFont typeface="Trebuchet MS" pitchFamily="34" charset="0"/>
              <a:buAutoNum type="arabicPeriod"/>
            </a:pPr>
            <a:r>
              <a:rPr lang="en-US" smtClean="0"/>
              <a:t>Menentukan ukuran Sampel</a:t>
            </a:r>
          </a:p>
          <a:p>
            <a:pPr marL="514350" indent="-514350" eaLnBrk="1" hangingPunct="1">
              <a:buFont typeface="Trebuchet MS" pitchFamily="34" charset="0"/>
              <a:buAutoNum type="arabicPeriod"/>
            </a:pPr>
            <a:r>
              <a:rPr lang="en-US" smtClean="0"/>
              <a:t>Menentukan unit sampel</a:t>
            </a:r>
          </a:p>
          <a:p>
            <a:pPr marL="514350" indent="-514350" eaLnBrk="1" hangingPunct="1">
              <a:buFont typeface="Trebuchet MS" pitchFamily="34" charset="0"/>
              <a:buAutoNum type="arabicPeriod"/>
            </a:pPr>
            <a:r>
              <a:rPr lang="en-US" smtClean="0"/>
              <a:t>Pelaksanaan Kerja Lapangan</a:t>
            </a:r>
          </a:p>
          <a:p>
            <a:pPr marL="514350" indent="-514350" eaLnBrk="1" hangingPunct="1">
              <a:buFont typeface="Arial" pitchFamily="34" charset="0"/>
              <a:buNone/>
            </a:pPr>
            <a:endParaRPr lang="en-US" smtClean="0"/>
          </a:p>
          <a:p>
            <a:pPr marL="514350" indent="-514350" eaLnBrk="1" hangingPunct="1">
              <a:buFont typeface="Trebuchet MS" pitchFamily="34" charset="0"/>
              <a:buAutoNum type="arabicPeriod"/>
            </a:pPr>
            <a:endParaRPr lang="en-US" smtClean="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Wawancara tatap muka</a:t>
            </a:r>
          </a:p>
        </p:txBody>
      </p:sp>
      <p:sp>
        <p:nvSpPr>
          <p:cNvPr id="153603" name="Content Placeholder 2"/>
          <p:cNvSpPr>
            <a:spLocks noGrp="1"/>
          </p:cNvSpPr>
          <p:nvPr>
            <p:ph idx="1"/>
          </p:nvPr>
        </p:nvSpPr>
        <p:spPr/>
        <p:txBody>
          <a:bodyPr/>
          <a:lstStyle/>
          <a:p>
            <a:pPr eaLnBrk="1" hangingPunct="1">
              <a:buFont typeface="Arial" pitchFamily="34" charset="0"/>
              <a:buNone/>
            </a:pPr>
            <a:endParaRPr lang="en-US" smtClean="0"/>
          </a:p>
          <a:p>
            <a:pPr eaLnBrk="1" hangingPunct="1">
              <a:buFont typeface="Arial" pitchFamily="34" charset="0"/>
              <a:buNone/>
            </a:pPr>
            <a:r>
              <a:rPr lang="en-US" smtClean="0"/>
              <a:t>	Kelebihan:</a:t>
            </a:r>
          </a:p>
          <a:p>
            <a:pPr eaLnBrk="1" hangingPunct="1"/>
            <a:r>
              <a:rPr lang="en-US" smtClean="0"/>
              <a:t>menghasilkan lebih banyak data.</a:t>
            </a:r>
          </a:p>
          <a:p>
            <a:pPr eaLnBrk="1" hangingPunct="1"/>
            <a:r>
              <a:rPr lang="en-US" smtClean="0"/>
              <a:t>Kontak langsung dengan responden, sehingga peneliti dapat menanyakan masalah yang lebih kompleks, sensitive, atau controversial.</a:t>
            </a:r>
          </a:p>
          <a:p>
            <a:pPr eaLnBrk="1" hangingPunct="1"/>
            <a:r>
              <a:rPr lang="en-US" smtClean="0"/>
              <a:t>Tingkat partisipasi responden relatif lebih sedikit.</a:t>
            </a:r>
          </a:p>
          <a:p>
            <a:pPr eaLnBrk="1" hangingPunct="1"/>
            <a:endParaRPr lang="en-US"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Wawancara tatap muka</a:t>
            </a:r>
          </a:p>
        </p:txBody>
      </p:sp>
      <p:sp>
        <p:nvSpPr>
          <p:cNvPr id="154627" name="Content Placeholder 2"/>
          <p:cNvSpPr>
            <a:spLocks noGrp="1"/>
          </p:cNvSpPr>
          <p:nvPr>
            <p:ph idx="1"/>
          </p:nvPr>
        </p:nvSpPr>
        <p:spPr/>
        <p:txBody>
          <a:bodyPr/>
          <a:lstStyle/>
          <a:p>
            <a:pPr eaLnBrk="1" hangingPunct="1">
              <a:buFont typeface="Arial" pitchFamily="34" charset="0"/>
              <a:buNone/>
            </a:pPr>
            <a:r>
              <a:rPr lang="en-US" smtClean="0"/>
              <a:t>	Kelemahan:</a:t>
            </a:r>
          </a:p>
          <a:p>
            <a:pPr eaLnBrk="1" hangingPunct="1"/>
            <a:r>
              <a:rPr lang="en-US" smtClean="0"/>
              <a:t>memungkinkan terjadinya bias pewawancara</a:t>
            </a:r>
          </a:p>
          <a:p>
            <a:pPr eaLnBrk="1" hangingPunct="1"/>
            <a:r>
              <a:rPr lang="en-US" smtClean="0"/>
              <a:t>Memerlukan biaya dan waktu yang relatif namyak jika jumlah responden (sample) relatif besar dan secara geografis letaknya terpencar.</a:t>
            </a:r>
          </a:p>
          <a:p>
            <a:pPr eaLnBrk="1" hangingPunct="1"/>
            <a:endParaRPr lang="en-US"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tx2">
                    <a:satMod val="130000"/>
                  </a:schemeClr>
                </a:solidFill>
              </a:rPr>
              <a:t>Wawancara via telepon</a:t>
            </a:r>
            <a:br>
              <a:rPr lang="en-US" smtClean="0">
                <a:solidFill>
                  <a:schemeClr val="tx2">
                    <a:satMod val="130000"/>
                  </a:schemeClr>
                </a:solidFill>
              </a:rPr>
            </a:br>
            <a:endParaRPr lang="en-US" smtClean="0">
              <a:solidFill>
                <a:schemeClr val="tx2">
                  <a:satMod val="130000"/>
                </a:schemeClr>
              </a:solidFill>
            </a:endParaRPr>
          </a:p>
        </p:txBody>
      </p:sp>
      <p:sp>
        <p:nvSpPr>
          <p:cNvPr id="155651" name="Content Placeholder 2"/>
          <p:cNvSpPr>
            <a:spLocks noGrp="1"/>
          </p:cNvSpPr>
          <p:nvPr>
            <p:ph idx="1"/>
          </p:nvPr>
        </p:nvSpPr>
        <p:spPr/>
        <p:txBody>
          <a:bodyPr/>
          <a:lstStyle/>
          <a:p>
            <a:pPr eaLnBrk="1" hangingPunct="1">
              <a:buFont typeface="Arial" pitchFamily="34" charset="0"/>
              <a:buNone/>
            </a:pPr>
            <a:r>
              <a:rPr lang="en-US" smtClean="0"/>
              <a:t>	Kelebihan:</a:t>
            </a:r>
          </a:p>
          <a:p>
            <a:pPr eaLnBrk="1" hangingPunct="1"/>
            <a:r>
              <a:rPr lang="en-US" smtClean="0"/>
              <a:t>Waktu pengumpulan data responden relatif cepat dengan tenaga dan biaya yang relatif lebih sedikit.</a:t>
            </a:r>
          </a:p>
          <a:p>
            <a:pPr eaLnBrk="1" hangingPunct="1"/>
            <a:r>
              <a:rPr lang="en-US" smtClean="0"/>
              <a:t>memperoleh tanggapan segera dari responden setelah pewawancara dapat menghubunginya lewat telepon.</a:t>
            </a:r>
          </a:p>
          <a:p>
            <a:pPr eaLnBrk="1" hangingPunct="1">
              <a:buFont typeface="Arial" pitchFamily="34" charset="0"/>
              <a:buNone/>
            </a:pPr>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tx2">
                    <a:satMod val="130000"/>
                  </a:schemeClr>
                </a:solidFill>
              </a:rPr>
              <a:t/>
            </a:r>
            <a:br>
              <a:rPr lang="en-US" smtClean="0">
                <a:solidFill>
                  <a:schemeClr val="tx2">
                    <a:satMod val="130000"/>
                  </a:schemeClr>
                </a:solidFill>
              </a:rPr>
            </a:br>
            <a:r>
              <a:rPr lang="en-US" smtClean="0">
                <a:solidFill>
                  <a:schemeClr val="tx2">
                    <a:satMod val="130000"/>
                  </a:schemeClr>
                </a:solidFill>
              </a:rPr>
              <a:t>Wawancara via telepon</a:t>
            </a:r>
            <a:br>
              <a:rPr lang="en-US" smtClean="0">
                <a:solidFill>
                  <a:schemeClr val="tx2">
                    <a:satMod val="130000"/>
                  </a:schemeClr>
                </a:solidFill>
              </a:rPr>
            </a:br>
            <a:endParaRPr lang="en-US" smtClean="0">
              <a:solidFill>
                <a:schemeClr val="tx2">
                  <a:satMod val="130000"/>
                </a:schemeClr>
              </a:solidFill>
            </a:endParaRPr>
          </a:p>
        </p:txBody>
      </p:sp>
      <p:sp>
        <p:nvSpPr>
          <p:cNvPr id="156675" name="Content Placeholder 2"/>
          <p:cNvSpPr>
            <a:spLocks noGrp="1"/>
          </p:cNvSpPr>
          <p:nvPr>
            <p:ph idx="1"/>
          </p:nvPr>
        </p:nvSpPr>
        <p:spPr/>
        <p:txBody>
          <a:bodyPr>
            <a:normAutofit lnSpcReduction="10000"/>
          </a:bodyPr>
          <a:lstStyle/>
          <a:p>
            <a:pPr eaLnBrk="1" hangingPunct="1">
              <a:buFont typeface="Arial" pitchFamily="34" charset="0"/>
              <a:buNone/>
            </a:pPr>
            <a:r>
              <a:rPr lang="en-US" smtClean="0"/>
              <a:t>	</a:t>
            </a:r>
            <a:r>
              <a:rPr lang="en-US" sz="2800" smtClean="0"/>
              <a:t>Kelemahan:</a:t>
            </a:r>
          </a:p>
          <a:p>
            <a:pPr eaLnBrk="1" hangingPunct="1"/>
            <a:r>
              <a:rPr lang="en-US" sz="2800" smtClean="0"/>
              <a:t>Pewawancara tidak dapat mengamati ekspresi responden saat memberi tanggapan.</a:t>
            </a:r>
          </a:p>
          <a:p>
            <a:pPr eaLnBrk="1" hangingPunct="1"/>
            <a:r>
              <a:rPr lang="en-US" sz="2800" smtClean="0"/>
              <a:t>Responden setiap saat dapat menolak untuk menanggapi pertanyaan dengan memutus hubungan telepon.</a:t>
            </a:r>
          </a:p>
          <a:p>
            <a:pPr eaLnBrk="1" hangingPunct="1"/>
            <a:r>
              <a:rPr lang="en-US" sz="2800" smtClean="0"/>
              <a:t>Durasi wawancara terbatas.</a:t>
            </a:r>
          </a:p>
          <a:p>
            <a:pPr eaLnBrk="1" hangingPunct="1"/>
            <a:r>
              <a:rPr lang="en-US" sz="2800" smtClean="0"/>
              <a:t>Responden bukan merupakan sample yang representatif yang mewakili semua lapisan masyarakat.</a:t>
            </a:r>
          </a:p>
          <a:p>
            <a:pPr eaLnBrk="1" hangingPunct="1"/>
            <a:endParaRPr lang="en-US"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tx2">
                    <a:satMod val="130000"/>
                  </a:schemeClr>
                </a:solidFill>
              </a:rPr>
              <a:t/>
            </a:r>
            <a:br>
              <a:rPr lang="en-US" smtClean="0">
                <a:solidFill>
                  <a:schemeClr val="tx2">
                    <a:satMod val="130000"/>
                  </a:schemeClr>
                </a:solidFill>
              </a:rPr>
            </a:br>
            <a:r>
              <a:rPr lang="en-US" smtClean="0">
                <a:solidFill>
                  <a:schemeClr val="tx2">
                    <a:satMod val="130000"/>
                  </a:schemeClr>
                </a:solidFill>
              </a:rPr>
              <a:t>Petunjuk membuat pertanyaan:</a:t>
            </a:r>
            <a:br>
              <a:rPr lang="en-US" smtClean="0">
                <a:solidFill>
                  <a:schemeClr val="tx2">
                    <a:satMod val="130000"/>
                  </a:schemeClr>
                </a:solidFill>
              </a:rPr>
            </a:br>
            <a:endParaRPr lang="en-US" smtClean="0">
              <a:solidFill>
                <a:schemeClr val="tx2">
                  <a:satMod val="130000"/>
                </a:schemeClr>
              </a:solidFill>
            </a:endParaRPr>
          </a:p>
        </p:txBody>
      </p:sp>
      <p:sp>
        <p:nvSpPr>
          <p:cNvPr id="157699" name="Content Placeholder 2"/>
          <p:cNvSpPr>
            <a:spLocks noGrp="1"/>
          </p:cNvSpPr>
          <p:nvPr>
            <p:ph idx="1"/>
          </p:nvPr>
        </p:nvSpPr>
        <p:spPr/>
        <p:txBody>
          <a:bodyPr>
            <a:normAutofit/>
          </a:bodyPr>
          <a:lstStyle/>
          <a:p>
            <a:pPr marL="365125" indent="-282575" eaLnBrk="1" hangingPunct="1">
              <a:buFont typeface="Arial" pitchFamily="34" charset="0"/>
              <a:buChar char="•"/>
            </a:pPr>
            <a:r>
              <a:rPr lang="en-US" smtClean="0"/>
              <a:t>Gunakan kata-kata yang sederhana dan mudah dimengerti.</a:t>
            </a:r>
          </a:p>
          <a:p>
            <a:pPr marL="365125" indent="-282575" eaLnBrk="1" hangingPunct="1">
              <a:buFont typeface="Arial" pitchFamily="34" charset="0"/>
              <a:buNone/>
            </a:pPr>
            <a:r>
              <a:rPr lang="en-US" smtClean="0"/>
              <a:t>Contoh:</a:t>
            </a:r>
          </a:p>
          <a:p>
            <a:pPr marL="365125" indent="-282575" eaLnBrk="1" hangingPunct="1">
              <a:buFont typeface="Arial" pitchFamily="34" charset="0"/>
              <a:buNone/>
            </a:pPr>
            <a:r>
              <a:rPr lang="en-US" smtClean="0"/>
              <a:t>Bagaimana status perkawinan Bapak?</a:t>
            </a:r>
          </a:p>
          <a:p>
            <a:pPr marL="365125" indent="-282575" eaLnBrk="1" hangingPunct="1">
              <a:buFont typeface="Arial" pitchFamily="34" charset="0"/>
              <a:buNone/>
            </a:pPr>
            <a:r>
              <a:rPr lang="en-US" u="sng" smtClean="0"/>
              <a:t>Sebaiknya</a:t>
            </a:r>
            <a:r>
              <a:rPr lang="en-US" smtClean="0"/>
              <a:t>: Apakah Bapak beristri?</a:t>
            </a:r>
          </a:p>
          <a:p>
            <a:pPr marL="365125" indent="-282575" eaLnBrk="1" hangingPunct="1">
              <a:buFont typeface="Arial" pitchFamily="34" charset="0"/>
              <a:buNone/>
            </a:pPr>
            <a:endParaRPr lang="en-US" smtClean="0"/>
          </a:p>
          <a:p>
            <a:pPr marL="365125" indent="-282575" eaLnBrk="1" hangingPunct="1">
              <a:buFont typeface="Arial" pitchFamily="34" charset="0"/>
              <a:buChar char="•"/>
            </a:pPr>
            <a:r>
              <a:rPr lang="en-US" smtClean="0"/>
              <a:t>Pertanyaan jelas dan khusus.</a:t>
            </a:r>
          </a:p>
          <a:p>
            <a:pPr marL="365125" indent="-282575" eaLnBrk="1" hangingPunct="1">
              <a:buFont typeface="Arial" pitchFamily="34" charset="0"/>
              <a:buNone/>
            </a:pPr>
            <a:r>
              <a:rPr lang="en-US" smtClean="0"/>
              <a:t>Contoh:</a:t>
            </a:r>
          </a:p>
          <a:p>
            <a:pPr marL="365125" indent="-282575" eaLnBrk="1" hangingPunct="1">
              <a:buFont typeface="Arial" pitchFamily="34" charset="0"/>
              <a:buNone/>
            </a:pPr>
            <a:r>
              <a:rPr lang="en-US" smtClean="0"/>
              <a:t>Berapa orang di sini? (rumah, kelas, dll)</a:t>
            </a:r>
          </a:p>
          <a:p>
            <a:pPr marL="365125" indent="-282575" eaLnBrk="1" hangingPunct="1">
              <a:buFont typeface="Arial" pitchFamily="34" charset="0"/>
              <a:buChar char="•"/>
            </a:pPr>
            <a:endParaRPr lang="en-US"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tx2">
                    <a:satMod val="130000"/>
                  </a:schemeClr>
                </a:solidFill>
              </a:rPr>
              <a:t/>
            </a:r>
            <a:br>
              <a:rPr lang="en-US" smtClean="0">
                <a:solidFill>
                  <a:schemeClr val="tx2">
                    <a:satMod val="130000"/>
                  </a:schemeClr>
                </a:solidFill>
              </a:rPr>
            </a:br>
            <a:r>
              <a:rPr lang="en-US" smtClean="0">
                <a:solidFill>
                  <a:schemeClr val="tx2">
                    <a:satMod val="130000"/>
                  </a:schemeClr>
                </a:solidFill>
              </a:rPr>
              <a:t>Petunjuk membuat pertanyaan:</a:t>
            </a:r>
            <a:br>
              <a:rPr lang="en-US" smtClean="0">
                <a:solidFill>
                  <a:schemeClr val="tx2">
                    <a:satMod val="130000"/>
                  </a:schemeClr>
                </a:solidFill>
              </a:rPr>
            </a:br>
            <a:endParaRPr lang="en-US" smtClean="0">
              <a:solidFill>
                <a:schemeClr val="tx2">
                  <a:satMod val="130000"/>
                </a:schemeClr>
              </a:solidFill>
            </a:endParaRPr>
          </a:p>
        </p:txBody>
      </p:sp>
      <p:sp>
        <p:nvSpPr>
          <p:cNvPr id="158723" name="Content Placeholder 2"/>
          <p:cNvSpPr>
            <a:spLocks noGrp="1"/>
          </p:cNvSpPr>
          <p:nvPr>
            <p:ph idx="1"/>
          </p:nvPr>
        </p:nvSpPr>
        <p:spPr/>
        <p:txBody>
          <a:bodyPr/>
          <a:lstStyle/>
          <a:p>
            <a:pPr eaLnBrk="1" hangingPunct="1"/>
            <a:r>
              <a:rPr lang="en-US" smtClean="0"/>
              <a:t>Hindarkan pertanyaan yang mempunyai lebih dari satu pengertian.</a:t>
            </a:r>
          </a:p>
          <a:p>
            <a:pPr eaLnBrk="1" hangingPunct="1">
              <a:buFont typeface="Arial" pitchFamily="34" charset="0"/>
              <a:buNone/>
            </a:pPr>
            <a:r>
              <a:rPr lang="en-US" smtClean="0"/>
              <a:t>Contoh:</a:t>
            </a:r>
          </a:p>
          <a:p>
            <a:pPr eaLnBrk="1" hangingPunct="1">
              <a:buFont typeface="Arial" pitchFamily="34" charset="0"/>
              <a:buNone/>
            </a:pPr>
            <a:r>
              <a:rPr lang="en-US" smtClean="0"/>
              <a:t>Apakah saudara mau mencari pekerjaan di kota?</a:t>
            </a:r>
          </a:p>
          <a:p>
            <a:pPr eaLnBrk="1" hangingPunct="1">
              <a:buFont typeface="Arial" pitchFamily="34" charset="0"/>
              <a:buNone/>
            </a:pPr>
            <a:r>
              <a:rPr lang="en-US" u="sng" smtClean="0"/>
              <a:t>Sebaiknya</a:t>
            </a:r>
            <a:r>
              <a:rPr lang="en-US" smtClean="0"/>
              <a:t>: Apakah saudara mencari pekerjaan.</a:t>
            </a:r>
          </a:p>
          <a:p>
            <a:pPr eaLnBrk="1" hangingPunct="1">
              <a:buFont typeface="Arial" pitchFamily="34" charset="0"/>
              <a:buNone/>
            </a:pPr>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tx2">
                    <a:satMod val="130000"/>
                  </a:schemeClr>
                </a:solidFill>
              </a:rPr>
              <a:t>Petunjuk membuat pertanyaan:</a:t>
            </a:r>
            <a:br>
              <a:rPr lang="en-US" smtClean="0">
                <a:solidFill>
                  <a:schemeClr val="tx2">
                    <a:satMod val="130000"/>
                  </a:schemeClr>
                </a:solidFill>
              </a:rPr>
            </a:br>
            <a:endParaRPr lang="en-US" smtClean="0">
              <a:solidFill>
                <a:schemeClr val="tx2">
                  <a:satMod val="130000"/>
                </a:schemeClr>
              </a:solidFill>
            </a:endParaRPr>
          </a:p>
        </p:txBody>
      </p:sp>
      <p:sp>
        <p:nvSpPr>
          <p:cNvPr id="3" name="Content Placeholder 2"/>
          <p:cNvSpPr>
            <a:spLocks noGrp="1"/>
          </p:cNvSpPr>
          <p:nvPr>
            <p:ph idx="1"/>
          </p:nvPr>
        </p:nvSpPr>
        <p:spPr/>
        <p:txBody>
          <a:bodyPr>
            <a:normAutofit/>
          </a:bodyPr>
          <a:lstStyle/>
          <a:p>
            <a:pPr marL="365760" indent="-283464" eaLnBrk="1" fontAlgn="auto" hangingPunct="1">
              <a:spcAft>
                <a:spcPts val="0"/>
              </a:spcAft>
              <a:buFont typeface="Arial" pitchFamily="34" charset="0"/>
              <a:buChar char="•"/>
              <a:defRPr/>
            </a:pPr>
            <a:r>
              <a:rPr lang="en-US" dirty="0" err="1" smtClean="0"/>
              <a:t>Hindarkan</a:t>
            </a:r>
            <a:r>
              <a:rPr lang="en-US" dirty="0" smtClean="0"/>
              <a:t> </a:t>
            </a:r>
            <a:r>
              <a:rPr lang="en-US" dirty="0" err="1" smtClean="0"/>
              <a:t>pertanyaan</a:t>
            </a:r>
            <a:r>
              <a:rPr lang="en-US" dirty="0" smtClean="0"/>
              <a:t> yang </a:t>
            </a:r>
            <a:r>
              <a:rPr lang="en-US" dirty="0" err="1" smtClean="0"/>
              <a:t>mengandung</a:t>
            </a:r>
            <a:r>
              <a:rPr lang="en-US" dirty="0" smtClean="0"/>
              <a:t> </a:t>
            </a:r>
            <a:r>
              <a:rPr lang="en-US" dirty="0" err="1" smtClean="0"/>
              <a:t>sugesti</a:t>
            </a:r>
            <a:r>
              <a:rPr lang="en-US" dirty="0" smtClean="0"/>
              <a:t>.</a:t>
            </a:r>
          </a:p>
          <a:p>
            <a:pPr marL="365760" indent="-283464" eaLnBrk="1" fontAlgn="auto" hangingPunct="1">
              <a:spcAft>
                <a:spcPts val="0"/>
              </a:spcAft>
              <a:buFont typeface="Arial" pitchFamily="34" charset="0"/>
              <a:buNone/>
              <a:defRPr/>
            </a:pPr>
            <a:r>
              <a:rPr lang="en-US" dirty="0" err="1" smtClean="0"/>
              <a:t>Contoh</a:t>
            </a:r>
            <a:r>
              <a:rPr lang="en-US" dirty="0" smtClean="0"/>
              <a:t>:</a:t>
            </a:r>
          </a:p>
          <a:p>
            <a:pPr marL="92075" indent="-92075" eaLnBrk="1" fontAlgn="auto" hangingPunct="1">
              <a:spcAft>
                <a:spcPts val="0"/>
              </a:spcAft>
              <a:buFont typeface="Arial" pitchFamily="34" charset="0"/>
              <a:buNone/>
              <a:defRPr/>
            </a:pPr>
            <a:r>
              <a:rPr lang="en-US" dirty="0" err="1" smtClean="0"/>
              <a:t>Pada</a:t>
            </a:r>
            <a:r>
              <a:rPr lang="en-US" dirty="0" smtClean="0"/>
              <a:t> </a:t>
            </a:r>
            <a:r>
              <a:rPr lang="en-US" dirty="0" err="1" smtClean="0"/>
              <a:t>waktu</a:t>
            </a:r>
            <a:r>
              <a:rPr lang="en-US" dirty="0" smtClean="0"/>
              <a:t> </a:t>
            </a:r>
            <a:r>
              <a:rPr lang="en-US" dirty="0" err="1" smtClean="0"/>
              <a:t>senggang</a:t>
            </a:r>
            <a:r>
              <a:rPr lang="en-US" dirty="0" smtClean="0"/>
              <a:t> </a:t>
            </a:r>
            <a:r>
              <a:rPr lang="en-US" dirty="0" err="1" smtClean="0"/>
              <a:t>apakah</a:t>
            </a:r>
            <a:r>
              <a:rPr lang="en-US" dirty="0" smtClean="0"/>
              <a:t> </a:t>
            </a:r>
            <a:r>
              <a:rPr lang="en-US" dirty="0" err="1" smtClean="0"/>
              <a:t>saudara</a:t>
            </a:r>
            <a:r>
              <a:rPr lang="en-US" dirty="0" smtClean="0"/>
              <a:t> </a:t>
            </a:r>
            <a:r>
              <a:rPr lang="en-US" dirty="0" err="1" smtClean="0"/>
              <a:t>mendengarkan</a:t>
            </a:r>
            <a:r>
              <a:rPr lang="en-US" dirty="0" smtClean="0"/>
              <a:t> radio </a:t>
            </a:r>
            <a:r>
              <a:rPr lang="en-US" dirty="0" err="1" smtClean="0"/>
              <a:t>atau</a:t>
            </a:r>
            <a:r>
              <a:rPr lang="en-US" dirty="0" smtClean="0"/>
              <a:t> </a:t>
            </a:r>
            <a:r>
              <a:rPr lang="en-US" dirty="0" err="1" smtClean="0"/>
              <a:t>melakukan</a:t>
            </a:r>
            <a:r>
              <a:rPr lang="en-US" dirty="0" smtClean="0"/>
              <a:t> yang lain?</a:t>
            </a:r>
          </a:p>
          <a:p>
            <a:pPr marL="1874838" indent="-1874838" eaLnBrk="1" fontAlgn="auto" hangingPunct="1">
              <a:spcAft>
                <a:spcPts val="0"/>
              </a:spcAft>
              <a:buFont typeface="Arial" pitchFamily="34" charset="0"/>
              <a:buNone/>
              <a:defRPr/>
            </a:pPr>
            <a:r>
              <a:rPr lang="en-US" u="sng" dirty="0" err="1" smtClean="0"/>
              <a:t>Sebaiknya</a:t>
            </a:r>
            <a:r>
              <a:rPr lang="en-US" dirty="0" smtClean="0"/>
              <a:t> : </a:t>
            </a:r>
            <a:r>
              <a:rPr lang="en-US" dirty="0" err="1" smtClean="0"/>
              <a:t>Apakah</a:t>
            </a:r>
            <a:r>
              <a:rPr lang="en-US" dirty="0" smtClean="0"/>
              <a:t> yang </a:t>
            </a:r>
            <a:r>
              <a:rPr lang="en-US" dirty="0" err="1" smtClean="0"/>
              <a:t>saudara</a:t>
            </a:r>
            <a:r>
              <a:rPr lang="en-US" dirty="0" smtClean="0"/>
              <a:t> </a:t>
            </a:r>
            <a:r>
              <a:rPr lang="en-US" dirty="0" err="1" smtClean="0"/>
              <a:t>lakukan</a:t>
            </a:r>
            <a:r>
              <a:rPr lang="en-US" dirty="0" smtClean="0"/>
              <a:t> </a:t>
            </a:r>
            <a:r>
              <a:rPr lang="en-US" dirty="0" err="1" smtClean="0"/>
              <a:t>pada</a:t>
            </a:r>
            <a:r>
              <a:rPr lang="en-US" dirty="0" smtClean="0"/>
              <a:t> </a:t>
            </a:r>
            <a:r>
              <a:rPr lang="en-US" dirty="0" err="1" smtClean="0"/>
              <a:t>waktu</a:t>
            </a:r>
            <a:r>
              <a:rPr lang="en-US" dirty="0" smtClean="0"/>
              <a:t> </a:t>
            </a:r>
            <a:r>
              <a:rPr lang="en-US" dirty="0" err="1" smtClean="0"/>
              <a:t>senggang</a:t>
            </a:r>
            <a:r>
              <a:rPr lang="en-US" dirty="0" smtClean="0"/>
              <a:t>?</a:t>
            </a:r>
          </a:p>
          <a:p>
            <a:pPr marL="365760" indent="-283464" eaLnBrk="1" fontAlgn="auto" hangingPunct="1">
              <a:spcAft>
                <a:spcPts val="0"/>
              </a:spcAft>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smtClean="0"/>
              <a:t>Observasi</a:t>
            </a:r>
          </a:p>
        </p:txBody>
      </p:sp>
      <p:sp>
        <p:nvSpPr>
          <p:cNvPr id="3" name="Content Placeholder 2"/>
          <p:cNvSpPr>
            <a:spLocks noGrp="1"/>
          </p:cNvSpPr>
          <p:nvPr>
            <p:ph idx="1"/>
          </p:nvPr>
        </p:nvSpPr>
        <p:spPr>
          <a:xfrm>
            <a:off x="0" y="1714500"/>
            <a:ext cx="9144000" cy="4597400"/>
          </a:xfrm>
        </p:spPr>
        <p:txBody>
          <a:bodyPr rtlCol="0">
            <a:normAutofit/>
          </a:bodyPr>
          <a:lstStyle/>
          <a:p>
            <a:pPr marL="0" indent="0" algn="just" eaLnBrk="1" fontAlgn="auto" hangingPunct="1">
              <a:spcAft>
                <a:spcPts val="0"/>
              </a:spcAft>
              <a:buFont typeface="Arial" pitchFamily="34" charset="0"/>
              <a:buNone/>
              <a:defRPr/>
            </a:pPr>
            <a:r>
              <a:rPr lang="en-US" dirty="0" err="1" smtClean="0"/>
              <a:t>Observasi</a:t>
            </a:r>
            <a:r>
              <a:rPr lang="en-US" dirty="0" smtClean="0"/>
              <a:t> </a:t>
            </a:r>
            <a:r>
              <a:rPr lang="en-US" dirty="0" err="1" smtClean="0"/>
              <a:t>adalah</a:t>
            </a:r>
            <a:r>
              <a:rPr lang="en-US" dirty="0" smtClean="0"/>
              <a:t> </a:t>
            </a:r>
            <a:r>
              <a:rPr lang="en-US" dirty="0" err="1" smtClean="0"/>
              <a:t>mengamati</a:t>
            </a:r>
            <a:r>
              <a:rPr lang="en-US" dirty="0" smtClean="0"/>
              <a:t> </a:t>
            </a:r>
            <a:r>
              <a:rPr lang="en-US" dirty="0" err="1" smtClean="0"/>
              <a:t>secara</a:t>
            </a:r>
            <a:r>
              <a:rPr lang="en-US" dirty="0" smtClean="0"/>
              <a:t> </a:t>
            </a:r>
            <a:r>
              <a:rPr lang="en-US" dirty="0" err="1" smtClean="0"/>
              <a:t>intensif</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panca</a:t>
            </a:r>
            <a:r>
              <a:rPr lang="en-US" dirty="0" smtClean="0"/>
              <a:t> </a:t>
            </a:r>
            <a:r>
              <a:rPr lang="en-US" dirty="0" err="1" smtClean="0"/>
              <a:t>indra</a:t>
            </a:r>
            <a:r>
              <a:rPr lang="en-US" dirty="0" smtClean="0"/>
              <a:t>, </a:t>
            </a:r>
            <a:r>
              <a:rPr lang="en-US" dirty="0" err="1" smtClean="0"/>
              <a:t>berbagai</a:t>
            </a:r>
            <a:r>
              <a:rPr lang="en-US" dirty="0" smtClean="0"/>
              <a:t> </a:t>
            </a:r>
            <a:r>
              <a:rPr lang="en-US" dirty="0" err="1" smtClean="0"/>
              <a:t>gejala</a:t>
            </a:r>
            <a:r>
              <a:rPr lang="en-US" dirty="0" smtClean="0"/>
              <a:t> </a:t>
            </a:r>
            <a:r>
              <a:rPr lang="en-US" dirty="0" err="1" smtClean="0"/>
              <a:t>atau</a:t>
            </a:r>
            <a:r>
              <a:rPr lang="en-US" dirty="0" smtClean="0"/>
              <a:t> </a:t>
            </a:r>
            <a:r>
              <a:rPr lang="en-US" dirty="0" err="1" smtClean="0"/>
              <a:t>peristiwa</a:t>
            </a:r>
            <a:r>
              <a:rPr lang="en-US" dirty="0" smtClean="0"/>
              <a:t> </a:t>
            </a:r>
            <a:r>
              <a:rPr lang="en-US" dirty="0" err="1" smtClean="0"/>
              <a:t>guna</a:t>
            </a:r>
            <a:r>
              <a:rPr lang="en-US" dirty="0" smtClean="0"/>
              <a:t> </a:t>
            </a:r>
            <a:r>
              <a:rPr lang="en-US" dirty="0" err="1" smtClean="0"/>
              <a:t>memperoleh</a:t>
            </a:r>
            <a:r>
              <a:rPr lang="en-US" dirty="0" smtClean="0"/>
              <a:t> </a:t>
            </a:r>
            <a:r>
              <a:rPr lang="en-US" dirty="0" err="1" smtClean="0"/>
              <a:t>fakta</a:t>
            </a:r>
            <a:r>
              <a:rPr lang="en-US" dirty="0" smtClean="0"/>
              <a:t> yang </a:t>
            </a:r>
            <a:r>
              <a:rPr lang="en-US" dirty="0" err="1" smtClean="0"/>
              <a:t>obyektif</a:t>
            </a:r>
            <a:r>
              <a:rPr lang="en-US" dirty="0" smtClean="0"/>
              <a:t>.</a:t>
            </a:r>
          </a:p>
          <a:p>
            <a:pPr marL="0" indent="0" algn="just" eaLnBrk="1" fontAlgn="auto" hangingPunct="1">
              <a:spcAft>
                <a:spcPts val="0"/>
              </a:spcAft>
              <a:buFont typeface="Arial" pitchFamily="34" charset="0"/>
              <a:buNone/>
              <a:defRPr/>
            </a:pPr>
            <a:r>
              <a:rPr lang="en-US" dirty="0" err="1" smtClean="0"/>
              <a:t>Unsur</a:t>
            </a:r>
            <a:r>
              <a:rPr lang="en-US" dirty="0" smtClean="0"/>
              <a:t> yang </a:t>
            </a:r>
            <a:r>
              <a:rPr lang="en-US" dirty="0" err="1" smtClean="0"/>
              <a:t>diamati</a:t>
            </a:r>
            <a:r>
              <a:rPr lang="en-US" dirty="0" smtClean="0"/>
              <a:t> :</a:t>
            </a:r>
          </a:p>
          <a:p>
            <a:pPr marL="514350" indent="-514350" algn="just" eaLnBrk="1" fontAlgn="auto" hangingPunct="1">
              <a:spcAft>
                <a:spcPts val="0"/>
              </a:spcAft>
              <a:buFont typeface="Arial" pitchFamily="34" charset="0"/>
              <a:buAutoNum type="arabicPeriod"/>
              <a:defRPr/>
            </a:pPr>
            <a:r>
              <a:rPr lang="en-US" dirty="0" err="1" smtClean="0"/>
              <a:t>Pelaku</a:t>
            </a:r>
            <a:endParaRPr lang="en-US" dirty="0" smtClean="0"/>
          </a:p>
          <a:p>
            <a:pPr marL="514350" indent="-514350" algn="just" eaLnBrk="1" fontAlgn="auto" hangingPunct="1">
              <a:spcAft>
                <a:spcPts val="0"/>
              </a:spcAft>
              <a:buFont typeface="Arial" pitchFamily="34" charset="0"/>
              <a:buAutoNum type="arabicPeriod"/>
              <a:defRPr/>
            </a:pPr>
            <a:r>
              <a:rPr lang="en-US" dirty="0" err="1" smtClean="0"/>
              <a:t>Tempat</a:t>
            </a:r>
            <a:endParaRPr lang="en-US" dirty="0" smtClean="0"/>
          </a:p>
          <a:p>
            <a:pPr marL="514350" indent="-514350" algn="just" eaLnBrk="1" fontAlgn="auto" hangingPunct="1">
              <a:spcAft>
                <a:spcPts val="0"/>
              </a:spcAft>
              <a:buFont typeface="Arial" pitchFamily="34" charset="0"/>
              <a:buAutoNum type="arabicPeriod"/>
              <a:defRPr/>
            </a:pPr>
            <a:r>
              <a:rPr lang="en-US" dirty="0" err="1" smtClean="0"/>
              <a:t>Kegiatan</a:t>
            </a:r>
            <a:endParaRPr lang="en-US" dirty="0"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smtClean="0"/>
              <a:t>Alasan observasi</a:t>
            </a:r>
          </a:p>
        </p:txBody>
      </p:sp>
      <p:sp>
        <p:nvSpPr>
          <p:cNvPr id="162819"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Ingin mencari makna</a:t>
            </a:r>
          </a:p>
          <a:p>
            <a:pPr marL="514350" indent="-514350" algn="just" eaLnBrk="1" hangingPunct="1">
              <a:buFont typeface="Calibri" pitchFamily="34" charset="0"/>
              <a:buAutoNum type="arabicPeriod"/>
            </a:pPr>
            <a:r>
              <a:rPr lang="en-US" smtClean="0"/>
              <a:t>Ingin memperoleh gambaran yang konstektual</a:t>
            </a:r>
          </a:p>
          <a:p>
            <a:pPr marL="514350" indent="-514350" algn="just" eaLnBrk="1" hangingPunct="1">
              <a:buFont typeface="Calibri" pitchFamily="34" charset="0"/>
              <a:buAutoNum type="arabicPeriod"/>
            </a:pPr>
            <a:r>
              <a:rPr lang="en-US" smtClean="0"/>
              <a:t>Ingin memperoleh gambaran yang menyeluruh</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smtClean="0"/>
              <a:t>Manfaat observasi</a:t>
            </a:r>
          </a:p>
        </p:txBody>
      </p:sp>
      <p:sp>
        <p:nvSpPr>
          <p:cNvPr id="163843"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Memperoleh pandangan yang holistik</a:t>
            </a:r>
          </a:p>
          <a:p>
            <a:pPr marL="514350" indent="-514350" eaLnBrk="1" hangingPunct="1">
              <a:buFont typeface="Calibri" pitchFamily="34" charset="0"/>
              <a:buAutoNum type="arabicPeriod"/>
            </a:pPr>
            <a:r>
              <a:rPr lang="en-US" smtClean="0"/>
              <a:t>Dapat melihat hal-hal yang kurang tertangkap oleh orang lain</a:t>
            </a:r>
          </a:p>
          <a:p>
            <a:pPr marL="514350" indent="-514350" eaLnBrk="1" hangingPunct="1">
              <a:buFont typeface="Calibri" pitchFamily="34" charset="0"/>
              <a:buAutoNum type="arabicPeriod"/>
            </a:pPr>
            <a:r>
              <a:rPr lang="en-US" smtClean="0"/>
              <a:t>Menemukan hal baru</a:t>
            </a:r>
          </a:p>
          <a:p>
            <a:pPr marL="514350" indent="-514350" eaLnBrk="1" hangingPunct="1">
              <a:buFont typeface="Calibri" pitchFamily="34" charset="0"/>
              <a:buAutoNum type="arabicPeriod"/>
            </a:pPr>
            <a:r>
              <a:rPr lang="en-US" smtClean="0"/>
              <a:t>Menemukan kesan pribadi</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95400" y="0"/>
            <a:ext cx="7848600" cy="1066800"/>
          </a:xfrm>
        </p:spPr>
        <p:txBody>
          <a:bodyPr/>
          <a:lstStyle/>
          <a:p>
            <a:pPr eaLnBrk="1" hangingPunct="1"/>
            <a:r>
              <a:rPr lang="en-US" smtClean="0"/>
              <a:t>Teknik Pengambilan Sampel</a:t>
            </a:r>
          </a:p>
        </p:txBody>
      </p:sp>
      <p:sp>
        <p:nvSpPr>
          <p:cNvPr id="8195" name="Text Placeholder 2"/>
          <p:cNvSpPr>
            <a:spLocks noGrp="1"/>
          </p:cNvSpPr>
          <p:nvPr>
            <p:ph type="body" idx="1"/>
          </p:nvPr>
        </p:nvSpPr>
        <p:spPr>
          <a:xfrm>
            <a:off x="1143000" y="1371600"/>
            <a:ext cx="3581400" cy="457200"/>
          </a:xfrm>
          <a:solidFill>
            <a:schemeClr val="accent5">
              <a:lumMod val="60000"/>
              <a:lumOff val="40000"/>
            </a:schemeClr>
          </a:solidFill>
          <a:ln>
            <a:solidFill>
              <a:schemeClr val="accent4">
                <a:lumMod val="25000"/>
                <a:lumOff val="75000"/>
              </a:schemeClr>
            </a:solidFill>
          </a:ln>
        </p:spPr>
        <p:txBody>
          <a:bodyPr>
            <a:normAutofit fontScale="92500"/>
          </a:bodyPr>
          <a:lstStyle/>
          <a:p>
            <a:pPr eaLnBrk="1" fontAlgn="auto" hangingPunct="1">
              <a:spcAft>
                <a:spcPts val="0"/>
              </a:spcAft>
              <a:buFont typeface="Wingdings 2"/>
              <a:buNone/>
              <a:defRPr/>
            </a:pPr>
            <a:r>
              <a:rPr lang="en-US" sz="2800" dirty="0" smtClean="0"/>
              <a:t>Probability Sampling</a:t>
            </a:r>
          </a:p>
        </p:txBody>
      </p:sp>
      <p:sp>
        <p:nvSpPr>
          <p:cNvPr id="8197" name="Text Placeholder 4"/>
          <p:cNvSpPr>
            <a:spLocks noGrp="1"/>
          </p:cNvSpPr>
          <p:nvPr>
            <p:ph type="body" sz="half" idx="3"/>
          </p:nvPr>
        </p:nvSpPr>
        <p:spPr>
          <a:xfrm>
            <a:off x="4876800" y="1371600"/>
            <a:ext cx="3657600" cy="457200"/>
          </a:xfrm>
          <a:solidFill>
            <a:schemeClr val="accent5">
              <a:lumMod val="60000"/>
              <a:lumOff val="40000"/>
            </a:schemeClr>
          </a:solidFill>
          <a:ln>
            <a:solidFill>
              <a:schemeClr val="accent4">
                <a:lumMod val="25000"/>
                <a:lumOff val="75000"/>
              </a:schemeClr>
            </a:solidFill>
          </a:ln>
        </p:spPr>
        <p:txBody>
          <a:bodyPr>
            <a:normAutofit fontScale="77500" lnSpcReduction="20000"/>
          </a:bodyPr>
          <a:lstStyle/>
          <a:p>
            <a:pPr eaLnBrk="1" fontAlgn="auto" hangingPunct="1">
              <a:spcAft>
                <a:spcPts val="0"/>
              </a:spcAft>
              <a:buFont typeface="Wingdings 2"/>
              <a:buNone/>
              <a:defRPr/>
            </a:pPr>
            <a:r>
              <a:rPr lang="en-US" sz="2800" dirty="0" smtClean="0"/>
              <a:t>Non Probability Sampling</a:t>
            </a:r>
          </a:p>
        </p:txBody>
      </p:sp>
      <p:sp>
        <p:nvSpPr>
          <p:cNvPr id="107525" name="Content Placeholder 3"/>
          <p:cNvSpPr>
            <a:spLocks noGrp="1"/>
          </p:cNvSpPr>
          <p:nvPr>
            <p:ph sz="quarter" idx="2"/>
          </p:nvPr>
        </p:nvSpPr>
        <p:spPr>
          <a:xfrm>
            <a:off x="1143000" y="1828800"/>
            <a:ext cx="3581400" cy="3352800"/>
          </a:xfrm>
          <a:solidFill>
            <a:schemeClr val="accent2">
              <a:lumMod val="20000"/>
              <a:lumOff val="80000"/>
            </a:schemeClr>
          </a:solidFill>
          <a:ln>
            <a:solidFill>
              <a:schemeClr val="accent4">
                <a:lumMod val="25000"/>
                <a:lumOff val="75000"/>
              </a:schemeClr>
            </a:solidFill>
          </a:ln>
        </p:spPr>
        <p:txBody>
          <a:bodyPr/>
          <a:lstStyle/>
          <a:p>
            <a:pPr marL="274638" lvl="1" indent="-274638" algn="just" eaLnBrk="1" hangingPunct="1">
              <a:defRPr/>
            </a:pPr>
            <a:r>
              <a:rPr lang="en-US" sz="2800" dirty="0" smtClean="0"/>
              <a:t>Simple Random</a:t>
            </a:r>
          </a:p>
          <a:p>
            <a:pPr marL="274638" lvl="1" indent="-274638" algn="just" eaLnBrk="1" hangingPunct="1">
              <a:defRPr/>
            </a:pPr>
            <a:r>
              <a:rPr lang="en-US" sz="2800" dirty="0" smtClean="0"/>
              <a:t>Proportionate stratified</a:t>
            </a:r>
          </a:p>
          <a:p>
            <a:pPr marL="274638" lvl="1" indent="-274638" algn="just" eaLnBrk="1" hangingPunct="1">
              <a:defRPr/>
            </a:pPr>
            <a:r>
              <a:rPr lang="en-US" sz="2800" dirty="0" smtClean="0"/>
              <a:t>Disproportionate stratified</a:t>
            </a:r>
          </a:p>
          <a:p>
            <a:pPr marL="274638" lvl="1" indent="-274638" algn="just" eaLnBrk="1" hangingPunct="1">
              <a:defRPr/>
            </a:pPr>
            <a:r>
              <a:rPr lang="en-US" sz="2800" dirty="0" smtClean="0"/>
              <a:t>Cluster</a:t>
            </a:r>
          </a:p>
        </p:txBody>
      </p:sp>
      <p:sp>
        <p:nvSpPr>
          <p:cNvPr id="107526" name="Content Placeholder 5"/>
          <p:cNvSpPr>
            <a:spLocks noGrp="1"/>
          </p:cNvSpPr>
          <p:nvPr>
            <p:ph sz="quarter" idx="4"/>
          </p:nvPr>
        </p:nvSpPr>
        <p:spPr>
          <a:xfrm>
            <a:off x="4876800" y="1828800"/>
            <a:ext cx="3673475" cy="3352800"/>
          </a:xfrm>
          <a:solidFill>
            <a:schemeClr val="accent2">
              <a:lumMod val="20000"/>
              <a:lumOff val="80000"/>
            </a:schemeClr>
          </a:solidFill>
          <a:ln>
            <a:solidFill>
              <a:schemeClr val="accent4">
                <a:lumMod val="25000"/>
                <a:lumOff val="75000"/>
              </a:schemeClr>
            </a:solidFill>
          </a:ln>
        </p:spPr>
        <p:txBody>
          <a:bodyPr/>
          <a:lstStyle/>
          <a:p>
            <a:pPr marL="274638" lvl="1" indent="-274638" algn="just" eaLnBrk="1" hangingPunct="1">
              <a:defRPr/>
            </a:pPr>
            <a:r>
              <a:rPr lang="en-US" sz="2800" dirty="0" err="1" smtClean="0"/>
              <a:t>Sistimatis</a:t>
            </a:r>
            <a:endParaRPr lang="en-US" sz="2800" dirty="0" smtClean="0"/>
          </a:p>
          <a:p>
            <a:pPr marL="274638" lvl="1" indent="-274638" algn="just" eaLnBrk="1" hangingPunct="1">
              <a:defRPr/>
            </a:pPr>
            <a:r>
              <a:rPr lang="en-US" sz="2800" dirty="0" smtClean="0"/>
              <a:t>Quota</a:t>
            </a:r>
          </a:p>
          <a:p>
            <a:pPr marL="274638" lvl="1" indent="-274638" algn="just" eaLnBrk="1" hangingPunct="1">
              <a:defRPr/>
            </a:pPr>
            <a:r>
              <a:rPr lang="en-US" sz="2800" dirty="0" err="1" smtClean="0"/>
              <a:t>Aksidental</a:t>
            </a:r>
            <a:endParaRPr lang="en-US" sz="2800" dirty="0" smtClean="0"/>
          </a:p>
          <a:p>
            <a:pPr marL="274638" lvl="1" indent="-274638" algn="just" eaLnBrk="1" hangingPunct="1">
              <a:defRPr/>
            </a:pPr>
            <a:r>
              <a:rPr lang="en-US" sz="2800" dirty="0" smtClean="0"/>
              <a:t>Purposive</a:t>
            </a:r>
          </a:p>
          <a:p>
            <a:pPr marL="274638" lvl="1" indent="-274638" algn="just" eaLnBrk="1" hangingPunct="1">
              <a:defRPr/>
            </a:pPr>
            <a:r>
              <a:rPr lang="en-US" sz="2800" dirty="0" smtClean="0"/>
              <a:t>Snowball</a:t>
            </a:r>
          </a:p>
          <a:p>
            <a:pPr eaLnBrk="1" hangingPunct="1">
              <a:defRPr/>
            </a:pPr>
            <a:endParaRPr lang="en-US" sz="2800" dirty="0" smtClean="0"/>
          </a:p>
        </p:txBody>
      </p:sp>
      <p:pic>
        <p:nvPicPr>
          <p:cNvPr id="36871" name="Picture 6" descr="http://perwalian.unikom.ac.id/images/unikom.gif"/>
          <p:cNvPicPr>
            <a:picLocks noChangeAspect="1" noChangeArrowheads="1"/>
          </p:cNvPicPr>
          <p:nvPr/>
        </p:nvPicPr>
        <p:blipFill>
          <a:blip r:embed="rId3"/>
          <a:srcRect/>
          <a:stretch>
            <a:fillRect/>
          </a:stretch>
        </p:blipFill>
        <p:spPr bwMode="auto">
          <a:xfrm>
            <a:off x="457200" y="6096000"/>
            <a:ext cx="685800" cy="60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eaLnBrk="1" hangingPunct="1"/>
            <a:r>
              <a:rPr lang="en-US" smtClean="0"/>
              <a:t>Membuat Panduan Observasi</a:t>
            </a:r>
          </a:p>
        </p:txBody>
      </p:sp>
      <p:sp>
        <p:nvSpPr>
          <p:cNvPr id="164867" name="Content Placeholder 2"/>
          <p:cNvSpPr>
            <a:spLocks noGrp="1"/>
          </p:cNvSpPr>
          <p:nvPr>
            <p:ph idx="1"/>
          </p:nvPr>
        </p:nvSpPr>
        <p:spPr/>
        <p:txBody>
          <a:bodyPr>
            <a:normAutofit/>
          </a:bodyPr>
          <a:lstStyle/>
          <a:p>
            <a:pPr marL="514350" indent="-514350" algn="just" eaLnBrk="1" hangingPunct="1">
              <a:buFont typeface="Calibri" pitchFamily="34" charset="0"/>
              <a:buAutoNum type="arabicPeriod"/>
            </a:pPr>
            <a:r>
              <a:rPr lang="en-US" smtClean="0"/>
              <a:t>Tentukan peristiwa/gejala apakh yang akan diambil</a:t>
            </a:r>
          </a:p>
          <a:p>
            <a:pPr marL="514350" indent="-514350" algn="just" eaLnBrk="1" hangingPunct="1">
              <a:buFont typeface="Calibri" pitchFamily="34" charset="0"/>
              <a:buAutoNum type="arabicPeriod"/>
            </a:pPr>
            <a:r>
              <a:rPr lang="en-US" smtClean="0"/>
              <a:t>Perkirakan actor-aktor yang terlibat dalam peristiwa tersebut</a:t>
            </a:r>
          </a:p>
          <a:p>
            <a:pPr marL="514350" indent="-514350" algn="just" eaLnBrk="1" hangingPunct="1">
              <a:buFont typeface="Calibri" pitchFamily="34" charset="0"/>
              <a:buAutoNum type="arabicPeriod"/>
            </a:pPr>
            <a:r>
              <a:rPr lang="en-US" smtClean="0"/>
              <a:t>Perkirakan tempat terjadinya peristiwa tersebut</a:t>
            </a:r>
          </a:p>
          <a:p>
            <a:pPr marL="514350" indent="-514350" algn="just" eaLnBrk="1" hangingPunct="1">
              <a:buFont typeface="Calibri" pitchFamily="34" charset="0"/>
              <a:buAutoNum type="arabicPeriod"/>
            </a:pPr>
            <a:r>
              <a:rPr lang="en-US" smtClean="0"/>
              <a:t>Perkirakan kegiatan-kegiatan apakah yang akan terjadi</a:t>
            </a:r>
          </a:p>
          <a:p>
            <a:pPr marL="514350" indent="-514350" algn="just" eaLnBrk="1" hangingPunct="1">
              <a:buFont typeface="Calibri" pitchFamily="34" charset="0"/>
              <a:buAutoNum type="arabicPeriod"/>
            </a:pPr>
            <a:r>
              <a:rPr lang="en-US" smtClean="0"/>
              <a:t>Buatlah dalam bentuk matriks dan analisis</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smtClean="0"/>
              <a:t>Penggolongan Observasi</a:t>
            </a:r>
          </a:p>
        </p:txBody>
      </p:sp>
      <p:sp>
        <p:nvSpPr>
          <p:cNvPr id="165891" name="Content Placeholder 2"/>
          <p:cNvSpPr>
            <a:spLocks noGrp="1"/>
          </p:cNvSpPr>
          <p:nvPr>
            <p:ph idx="1"/>
          </p:nvPr>
        </p:nvSpPr>
        <p:spPr/>
        <p:txBody>
          <a:bodyPr>
            <a:normAutofit/>
          </a:bodyPr>
          <a:lstStyle/>
          <a:p>
            <a:pPr marL="514350" indent="-514350" algn="just" eaLnBrk="1" hangingPunct="1">
              <a:buFont typeface="Calibri" pitchFamily="34" charset="0"/>
              <a:buAutoNum type="arabicPeriod"/>
            </a:pPr>
            <a:r>
              <a:rPr lang="en-US" smtClean="0"/>
              <a:t>Pengamatan berperanserta (</a:t>
            </a:r>
            <a:r>
              <a:rPr lang="en-US" i="1" smtClean="0"/>
              <a:t>participant observation) </a:t>
            </a:r>
            <a:r>
              <a:rPr lang="en-US" smtClean="0"/>
              <a:t>dan pengamatan tidak berperan serta (</a:t>
            </a:r>
            <a:r>
              <a:rPr lang="en-US" i="1" smtClean="0"/>
              <a:t>non participant observation)</a:t>
            </a:r>
          </a:p>
          <a:p>
            <a:pPr marL="514350" indent="-514350" algn="just" eaLnBrk="1" hangingPunct="1">
              <a:buFont typeface="Calibri" pitchFamily="34" charset="0"/>
              <a:buAutoNum type="arabicPeriod"/>
            </a:pPr>
            <a:r>
              <a:rPr lang="en-US" smtClean="0"/>
              <a:t>Pengamatan terbuka dan pengamatan tertutup</a:t>
            </a:r>
          </a:p>
          <a:p>
            <a:pPr marL="514350" indent="-514350" algn="just" eaLnBrk="1" hangingPunct="1">
              <a:buFont typeface="Calibri" pitchFamily="34" charset="0"/>
              <a:buAutoNum type="arabicPeriod"/>
            </a:pPr>
            <a:r>
              <a:rPr lang="en-US" smtClean="0"/>
              <a:t>Pengamatan pada latar alamiah (tak terstruktur) dan Pengamatan pada latar buatan (terstruktur)</a:t>
            </a:r>
          </a:p>
          <a:p>
            <a:pPr marL="514350" indent="-514350" algn="just" eaLnBrk="1" hangingPunct="1">
              <a:buFont typeface="Calibri" pitchFamily="34" charset="0"/>
              <a:buAutoNum type="arabicPeriod"/>
            </a:pPr>
            <a:r>
              <a:rPr lang="en-US" smtClean="0"/>
              <a:t>Pengamatan eksperimental dan non eksperimental</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Participant Observation </a:t>
            </a:r>
            <a:r>
              <a:rPr lang="en-US" dirty="0" err="1" smtClean="0"/>
              <a:t>dan</a:t>
            </a:r>
            <a:r>
              <a:rPr lang="en-US" dirty="0" smtClean="0"/>
              <a:t> </a:t>
            </a:r>
            <a:br>
              <a:rPr lang="en-US" dirty="0" smtClean="0"/>
            </a:br>
            <a:r>
              <a:rPr lang="en-US" dirty="0" smtClean="0"/>
              <a:t>Non Participant Observation</a:t>
            </a:r>
          </a:p>
        </p:txBody>
      </p:sp>
      <p:sp>
        <p:nvSpPr>
          <p:cNvPr id="166915" name="Content Placeholder 2"/>
          <p:cNvSpPr>
            <a:spLocks noGrp="1"/>
          </p:cNvSpPr>
          <p:nvPr>
            <p:ph idx="1"/>
          </p:nvPr>
        </p:nvSpPr>
        <p:spPr/>
        <p:txBody>
          <a:bodyPr/>
          <a:lstStyle/>
          <a:p>
            <a:pPr algn="just" eaLnBrk="1" hangingPunct="1"/>
            <a:r>
              <a:rPr lang="en-US" smtClean="0"/>
              <a:t>Participant observation (pengamatan berperan serta), disini pengamat melakukan dua peranan yaitu sebagai pengamat dan sekaligus sebagai anggota resmi dari kelompok yang diamati.</a:t>
            </a:r>
          </a:p>
          <a:p>
            <a:pPr algn="just" eaLnBrk="1" hangingPunct="1"/>
            <a:r>
              <a:rPr lang="en-US" smtClean="0"/>
              <a:t>Non participant Observation (pengamatan tidak berperanserta), dimana pengamat hanya melakukan satu fungsi saja yaitu pengamatan</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Pengamatan</a:t>
            </a:r>
            <a:r>
              <a:rPr lang="en-US" dirty="0" smtClean="0"/>
              <a:t> Terbuka </a:t>
            </a:r>
            <a:r>
              <a:rPr lang="en-US" dirty="0" err="1" smtClean="0"/>
              <a:t>dan</a:t>
            </a:r>
            <a:r>
              <a:rPr lang="en-US" dirty="0" smtClean="0"/>
              <a:t> </a:t>
            </a:r>
            <a:br>
              <a:rPr lang="en-US" dirty="0" smtClean="0"/>
            </a:br>
            <a:r>
              <a:rPr lang="en-US" dirty="0" err="1" smtClean="0"/>
              <a:t>Pengamatan</a:t>
            </a:r>
            <a:r>
              <a:rPr lang="en-US" dirty="0" smtClean="0"/>
              <a:t> </a:t>
            </a:r>
            <a:r>
              <a:rPr lang="en-US" dirty="0" err="1" smtClean="0"/>
              <a:t>Tertutup</a:t>
            </a:r>
            <a:endParaRPr lang="en-US" dirty="0" smtClean="0"/>
          </a:p>
        </p:txBody>
      </p:sp>
      <p:sp>
        <p:nvSpPr>
          <p:cNvPr id="167939" name="Content Placeholder 2"/>
          <p:cNvSpPr>
            <a:spLocks noGrp="1"/>
          </p:cNvSpPr>
          <p:nvPr>
            <p:ph idx="1"/>
          </p:nvPr>
        </p:nvSpPr>
        <p:spPr/>
        <p:txBody>
          <a:bodyPr>
            <a:normAutofit/>
          </a:bodyPr>
          <a:lstStyle/>
          <a:p>
            <a:pPr algn="just" eaLnBrk="1" hangingPunct="1">
              <a:buFont typeface="Arial" pitchFamily="34" charset="0"/>
              <a:buChar char="•"/>
            </a:pPr>
            <a:r>
              <a:rPr lang="en-US" smtClean="0"/>
              <a:t>Pengamatan terbuka adalah pengamatan dimana pengamat secara terbuka diketahui oleh subyek, sedangkan sebaliknya para subyek menyadari apabila sedang diamati dan dengan sukarela memberikan kesempatan kepada pengamat untuk mengamati peristiwa yang terjadi.</a:t>
            </a:r>
          </a:p>
          <a:p>
            <a:pPr algn="just" eaLnBrk="1" hangingPunct="1">
              <a:buFont typeface="Arial" pitchFamily="34" charset="0"/>
              <a:buChar char="•"/>
            </a:pPr>
            <a:r>
              <a:rPr lang="en-US" smtClean="0"/>
              <a:t>Pengamatan tertutup, pengamat melakukan pengamatan tanpa diketahui oleh para subyeknya.</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Pengamatan</a:t>
            </a:r>
            <a:r>
              <a:rPr lang="en-US" dirty="0" smtClean="0"/>
              <a:t> </a:t>
            </a:r>
            <a:r>
              <a:rPr lang="en-US" dirty="0" err="1" smtClean="0"/>
              <a:t>pada</a:t>
            </a:r>
            <a:r>
              <a:rPr lang="en-US" dirty="0" smtClean="0"/>
              <a:t> </a:t>
            </a:r>
            <a:r>
              <a:rPr lang="en-US" dirty="0" err="1" smtClean="0"/>
              <a:t>latar</a:t>
            </a:r>
            <a:r>
              <a:rPr lang="en-US" dirty="0" smtClean="0"/>
              <a:t> </a:t>
            </a:r>
            <a:r>
              <a:rPr lang="en-US" dirty="0" err="1" smtClean="0"/>
              <a:t>alamiah</a:t>
            </a:r>
            <a:r>
              <a:rPr lang="en-US" dirty="0" smtClean="0"/>
              <a:t> </a:t>
            </a:r>
            <a:r>
              <a:rPr lang="en-US" dirty="0" err="1" smtClean="0"/>
              <a:t>dan</a:t>
            </a:r>
            <a:r>
              <a:rPr lang="en-US" dirty="0" smtClean="0"/>
              <a:t> </a:t>
            </a:r>
            <a:r>
              <a:rPr lang="en-US" dirty="0" err="1" smtClean="0"/>
              <a:t>Pengamatan</a:t>
            </a:r>
            <a:r>
              <a:rPr lang="en-US" dirty="0" smtClean="0"/>
              <a:t> </a:t>
            </a:r>
            <a:r>
              <a:rPr lang="en-US" dirty="0" err="1" smtClean="0"/>
              <a:t>pada</a:t>
            </a:r>
            <a:r>
              <a:rPr lang="en-US" dirty="0" smtClean="0"/>
              <a:t> </a:t>
            </a:r>
            <a:r>
              <a:rPr lang="en-US" dirty="0" err="1" smtClean="0"/>
              <a:t>latar</a:t>
            </a:r>
            <a:r>
              <a:rPr lang="en-US" dirty="0" smtClean="0"/>
              <a:t> </a:t>
            </a:r>
            <a:r>
              <a:rPr lang="en-US" dirty="0" err="1" smtClean="0"/>
              <a:t>buatan</a:t>
            </a:r>
            <a:endParaRPr lang="en-US" dirty="0" smtClean="0"/>
          </a:p>
        </p:txBody>
      </p:sp>
      <p:sp>
        <p:nvSpPr>
          <p:cNvPr id="168963" name="Content Placeholder 2"/>
          <p:cNvSpPr>
            <a:spLocks noGrp="1"/>
          </p:cNvSpPr>
          <p:nvPr>
            <p:ph idx="1"/>
          </p:nvPr>
        </p:nvSpPr>
        <p:spPr/>
        <p:txBody>
          <a:bodyPr>
            <a:normAutofit/>
          </a:bodyPr>
          <a:lstStyle/>
          <a:p>
            <a:pPr algn="just" eaLnBrk="1" hangingPunct="1">
              <a:buFont typeface="Arial" pitchFamily="34" charset="0"/>
              <a:buChar char="•"/>
            </a:pPr>
            <a:r>
              <a:rPr lang="en-US" smtClean="0"/>
              <a:t>Pengamatan pada latar alamiah, tidak digunakan panduan yang disiapkan sebelumnya, sebab apa yang diobservasi tidak dapat dispesifikasikan sebelumnya.</a:t>
            </a:r>
          </a:p>
          <a:p>
            <a:pPr algn="just" eaLnBrk="1" hangingPunct="1">
              <a:buFont typeface="Arial" pitchFamily="34" charset="0"/>
              <a:buChar char="•"/>
            </a:pPr>
            <a:r>
              <a:rPr lang="en-US" smtClean="0"/>
              <a:t>Pengamatan pada latar buatan, dilakukan pada situasi yang dibuat atau dikontrol. Aturan-aturan dikenakan baik pada orang atau gejala yang diamati, maupun pengamatnya sendiri.</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Pengamatan</a:t>
            </a:r>
            <a:r>
              <a:rPr lang="en-US" dirty="0" smtClean="0"/>
              <a:t> </a:t>
            </a:r>
            <a:r>
              <a:rPr lang="en-US" dirty="0" err="1" smtClean="0"/>
              <a:t>Eksperimental</a:t>
            </a:r>
            <a:r>
              <a:rPr lang="en-US" dirty="0" smtClean="0"/>
              <a:t> </a:t>
            </a:r>
            <a:r>
              <a:rPr lang="en-US" dirty="0" err="1" smtClean="0"/>
              <a:t>dan</a:t>
            </a:r>
            <a:r>
              <a:rPr lang="en-US" dirty="0" smtClean="0"/>
              <a:t> </a:t>
            </a:r>
            <a:r>
              <a:rPr lang="en-US" dirty="0" err="1" smtClean="0"/>
              <a:t>Pengamatan</a:t>
            </a:r>
            <a:r>
              <a:rPr lang="en-US" dirty="0" smtClean="0"/>
              <a:t> Non </a:t>
            </a:r>
            <a:r>
              <a:rPr lang="en-US" dirty="0" err="1" smtClean="0"/>
              <a:t>Eksperimental</a:t>
            </a:r>
            <a:endParaRPr lang="en-US" dirty="0" smtClean="0"/>
          </a:p>
        </p:txBody>
      </p:sp>
      <p:sp>
        <p:nvSpPr>
          <p:cNvPr id="169987" name="Content Placeholder 2"/>
          <p:cNvSpPr>
            <a:spLocks noGrp="1"/>
          </p:cNvSpPr>
          <p:nvPr>
            <p:ph idx="1"/>
          </p:nvPr>
        </p:nvSpPr>
        <p:spPr/>
        <p:txBody>
          <a:bodyPr/>
          <a:lstStyle/>
          <a:p>
            <a:pPr algn="just" eaLnBrk="1" hangingPunct="1"/>
            <a:r>
              <a:rPr lang="en-US" smtClean="0"/>
              <a:t>Pengamatan eksperimental, dimana pengamat bersikap aktif terhadap situasi dan kehidupan obyek serta berusaha mengendalikannya.</a:t>
            </a:r>
          </a:p>
          <a:p>
            <a:pPr algn="just" eaLnBrk="1" hangingPunct="1"/>
            <a:r>
              <a:rPr lang="en-US" smtClean="0"/>
              <a:t>Pengamatan non eksperimental, dimana pengamatan dilakukan seperti layaknya pengamatan pada umumnya dan pengamat tidak berpartisipasi dalam kehidupan obyek.</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smtClean="0"/>
              <a:t>Dokumenter</a:t>
            </a:r>
          </a:p>
        </p:txBody>
      </p:sp>
      <p:sp>
        <p:nvSpPr>
          <p:cNvPr id="20483" name="Content Placeholder 2"/>
          <p:cNvSpPr>
            <a:spLocks noGrp="1"/>
          </p:cNvSpPr>
          <p:nvPr>
            <p:ph idx="1"/>
          </p:nvPr>
        </p:nvSpPr>
        <p:spPr/>
        <p:txBody>
          <a:bodyPr/>
          <a:lstStyle/>
          <a:p>
            <a:pPr marL="365125" lvl="8" indent="-365125" algn="just">
              <a:defRPr/>
            </a:pPr>
            <a:r>
              <a:rPr lang="en-US" sz="3200" dirty="0" err="1" smtClean="0"/>
              <a:t>Metode</a:t>
            </a:r>
            <a:r>
              <a:rPr lang="en-US" sz="3200" dirty="0" smtClean="0"/>
              <a:t> </a:t>
            </a:r>
            <a:r>
              <a:rPr lang="en-US" sz="3200" dirty="0" err="1" smtClean="0"/>
              <a:t>dokumenter</a:t>
            </a:r>
            <a:r>
              <a:rPr lang="en-US" sz="3200" dirty="0" smtClean="0"/>
              <a:t> </a:t>
            </a:r>
            <a:r>
              <a:rPr lang="en-US" sz="3200" dirty="0" err="1" smtClean="0"/>
              <a:t>adalah</a:t>
            </a:r>
            <a:r>
              <a:rPr lang="en-US" sz="3200" dirty="0" smtClean="0"/>
              <a:t> </a:t>
            </a:r>
            <a:r>
              <a:rPr lang="en-US" sz="3200" dirty="0" err="1" smtClean="0"/>
              <a:t>tehnik</a:t>
            </a:r>
            <a:r>
              <a:rPr lang="en-US" sz="3200" dirty="0" smtClean="0"/>
              <a:t> </a:t>
            </a:r>
            <a:r>
              <a:rPr lang="en-US" sz="3200" dirty="0" err="1" smtClean="0"/>
              <a:t>pengumpulan</a:t>
            </a:r>
            <a:r>
              <a:rPr lang="en-US" sz="3200" dirty="0" smtClean="0"/>
              <a:t> data </a:t>
            </a:r>
            <a:r>
              <a:rPr lang="en-US" sz="3200" dirty="0" err="1" smtClean="0"/>
              <a:t>dan</a:t>
            </a:r>
            <a:r>
              <a:rPr lang="en-US" sz="3200" dirty="0" smtClean="0"/>
              <a:t> </a:t>
            </a:r>
            <a:r>
              <a:rPr lang="en-US" sz="3200" dirty="0" err="1" smtClean="0"/>
              <a:t>informasi</a:t>
            </a:r>
            <a:r>
              <a:rPr lang="en-US" sz="3200" dirty="0" smtClean="0"/>
              <a:t> </a:t>
            </a:r>
            <a:r>
              <a:rPr lang="en-US" sz="3200" dirty="0" err="1" smtClean="0"/>
              <a:t>melalui</a:t>
            </a:r>
            <a:r>
              <a:rPr lang="en-US" sz="3200" dirty="0" smtClean="0"/>
              <a:t> </a:t>
            </a:r>
            <a:r>
              <a:rPr lang="en-US" sz="3200" dirty="0" err="1" smtClean="0"/>
              <a:t>pencarian</a:t>
            </a:r>
            <a:r>
              <a:rPr lang="en-US" sz="3200" dirty="0" smtClean="0"/>
              <a:t> </a:t>
            </a:r>
            <a:r>
              <a:rPr lang="en-US" sz="3200" dirty="0" err="1" smtClean="0"/>
              <a:t>dan</a:t>
            </a:r>
            <a:r>
              <a:rPr lang="en-US" sz="3200" dirty="0" smtClean="0"/>
              <a:t> </a:t>
            </a:r>
            <a:r>
              <a:rPr lang="en-US" sz="3200" dirty="0" err="1" smtClean="0"/>
              <a:t>penemuan</a:t>
            </a:r>
            <a:r>
              <a:rPr lang="en-US" sz="3200" dirty="0" smtClean="0"/>
              <a:t> </a:t>
            </a:r>
            <a:r>
              <a:rPr lang="en-US" sz="3200" dirty="0" err="1" smtClean="0"/>
              <a:t>bukti-bukti</a:t>
            </a:r>
            <a:r>
              <a:rPr lang="en-US" sz="3200" dirty="0" smtClean="0"/>
              <a:t>.</a:t>
            </a:r>
          </a:p>
          <a:p>
            <a:pPr algn="just" eaLnBrk="1" hangingPunct="1">
              <a:defRPr/>
            </a:pPr>
            <a:r>
              <a:rPr lang="en-US" dirty="0" err="1" smtClean="0"/>
              <a:t>Metode</a:t>
            </a:r>
            <a:r>
              <a:rPr lang="en-US" dirty="0" smtClean="0"/>
              <a:t> </a:t>
            </a:r>
            <a:r>
              <a:rPr lang="en-US" dirty="0" err="1" smtClean="0"/>
              <a:t>dokumenter</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metode</a:t>
            </a:r>
            <a:r>
              <a:rPr lang="en-US" dirty="0" smtClean="0"/>
              <a:t> </a:t>
            </a:r>
            <a:r>
              <a:rPr lang="en-US" dirty="0" err="1" smtClean="0"/>
              <a:t>pengumpulan</a:t>
            </a:r>
            <a:r>
              <a:rPr lang="en-US" dirty="0" smtClean="0"/>
              <a:t> data yang </a:t>
            </a:r>
            <a:r>
              <a:rPr lang="en-US" dirty="0" err="1" smtClean="0"/>
              <a:t>berasal</a:t>
            </a:r>
            <a:r>
              <a:rPr lang="en-US" dirty="0" smtClean="0"/>
              <a:t> </a:t>
            </a:r>
            <a:r>
              <a:rPr lang="en-US" dirty="0" err="1" smtClean="0"/>
              <a:t>dari</a:t>
            </a:r>
            <a:r>
              <a:rPr lang="en-US" dirty="0" smtClean="0"/>
              <a:t> </a:t>
            </a:r>
            <a:r>
              <a:rPr lang="en-US" dirty="0" err="1" smtClean="0"/>
              <a:t>sumber</a:t>
            </a:r>
            <a:r>
              <a:rPr lang="en-US" dirty="0" smtClean="0"/>
              <a:t> non </a:t>
            </a:r>
            <a:r>
              <a:rPr lang="en-US" dirty="0" err="1" smtClean="0"/>
              <a:t>manusia</a:t>
            </a:r>
            <a:r>
              <a:rPr lang="en-US" dirty="0" smtClean="0"/>
              <a:t>. Data yang </a:t>
            </a:r>
            <a:r>
              <a:rPr lang="en-US" dirty="0" err="1" smtClean="0"/>
              <a:t>diperoleh</a:t>
            </a:r>
            <a:r>
              <a:rPr lang="en-US" dirty="0" smtClean="0"/>
              <a:t> </a:t>
            </a:r>
            <a:r>
              <a:rPr lang="en-US" dirty="0" err="1" smtClean="0"/>
              <a:t>disebut</a:t>
            </a:r>
            <a:r>
              <a:rPr lang="en-US" dirty="0" smtClean="0"/>
              <a:t> </a:t>
            </a:r>
            <a:r>
              <a:rPr lang="en-US" dirty="0" err="1" smtClean="0"/>
              <a:t>dokumen</a:t>
            </a:r>
            <a:r>
              <a:rPr lang="en-US" dirty="0" smtClean="0"/>
              <a:t>.</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eaLnBrk="1" hangingPunct="1"/>
            <a:r>
              <a:rPr lang="en-US" smtClean="0"/>
              <a:t>Bahan dokumen</a:t>
            </a:r>
          </a:p>
        </p:txBody>
      </p:sp>
      <p:sp>
        <p:nvSpPr>
          <p:cNvPr id="172035"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Otobiografi</a:t>
            </a:r>
          </a:p>
          <a:p>
            <a:pPr marL="514350" indent="-514350" eaLnBrk="1" hangingPunct="1">
              <a:buFont typeface="Calibri" pitchFamily="34" charset="0"/>
              <a:buAutoNum type="arabicPeriod"/>
            </a:pPr>
            <a:r>
              <a:rPr lang="en-US" smtClean="0"/>
              <a:t>Surat-surat pribadi, buku atau catatan harian</a:t>
            </a:r>
          </a:p>
          <a:p>
            <a:pPr marL="514350" indent="-514350" eaLnBrk="1" hangingPunct="1">
              <a:buFont typeface="Calibri" pitchFamily="34" charset="0"/>
              <a:buAutoNum type="arabicPeriod"/>
            </a:pPr>
            <a:r>
              <a:rPr lang="en-US" smtClean="0"/>
              <a:t>Surat kabar</a:t>
            </a:r>
          </a:p>
          <a:p>
            <a:pPr marL="514350" indent="-514350" eaLnBrk="1" hangingPunct="1">
              <a:buFont typeface="Calibri" pitchFamily="34" charset="0"/>
              <a:buAutoNum type="arabicPeriod"/>
            </a:pPr>
            <a:r>
              <a:rPr lang="en-US" smtClean="0"/>
              <a:t>Dokumen-dokumen pemerintah</a:t>
            </a:r>
          </a:p>
          <a:p>
            <a:pPr marL="514350" indent="-514350" eaLnBrk="1" hangingPunct="1">
              <a:buFont typeface="Calibri" pitchFamily="34" charset="0"/>
              <a:buAutoNum type="arabicPeriod"/>
            </a:pPr>
            <a:r>
              <a:rPr lang="en-US" smtClean="0"/>
              <a:t>Cerita roman atau cerita rakyat (walaupun tidak otomatis siap untuk digunakan), </a:t>
            </a:r>
          </a:p>
          <a:p>
            <a:pPr marL="514350" indent="-514350" eaLnBrk="1" hangingPunct="1">
              <a:buFont typeface="Calibri" pitchFamily="34" charset="0"/>
              <a:buAutoNum type="arabicPeriod"/>
            </a:pPr>
            <a:r>
              <a:rPr lang="en-US" smtClean="0"/>
              <a:t>dan lain-lain</a:t>
            </a:r>
          </a:p>
          <a:p>
            <a:pPr marL="514350" indent="-514350" eaLnBrk="1" hangingPunct="1">
              <a:buFont typeface="Arial" pitchFamily="34" charset="0"/>
              <a:buNone/>
            </a:pPr>
            <a:endParaRPr lang="en-US"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eaLnBrk="1" hangingPunct="1"/>
            <a:r>
              <a:rPr lang="en-US" smtClean="0"/>
              <a:t>Keuntungan dokumentasi</a:t>
            </a:r>
          </a:p>
        </p:txBody>
      </p:sp>
      <p:sp>
        <p:nvSpPr>
          <p:cNvPr id="173059" name="Content Placeholder 2"/>
          <p:cNvSpPr>
            <a:spLocks noGrp="1"/>
          </p:cNvSpPr>
          <p:nvPr>
            <p:ph idx="1"/>
          </p:nvPr>
        </p:nvSpPr>
        <p:spPr/>
        <p:txBody>
          <a:bodyPr/>
          <a:lstStyle/>
          <a:p>
            <a:pPr algn="just" eaLnBrk="1" hangingPunct="1"/>
            <a:r>
              <a:rPr lang="en-US" smtClean="0"/>
              <a:t>Keuntungan bahan dokumentasi adalah bahwa bahan ini sudah ada, sudah tersedia, dan siap pakai. Menggunakan bahan ini akan banyak yang dapat diperoleh bila bahan tersebut dianalisis dengan cermat yang berguna bagi penelitian yang dijalankan.</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14</a:t>
            </a:r>
            <a:endParaRPr lang="en-US" dirty="0"/>
          </a:p>
        </p:txBody>
      </p:sp>
      <p:sp>
        <p:nvSpPr>
          <p:cNvPr id="3" name="Subtitle 2"/>
          <p:cNvSpPr>
            <a:spLocks noGrp="1"/>
          </p:cNvSpPr>
          <p:nvPr>
            <p:ph type="subTitle" idx="1"/>
          </p:nvPr>
        </p:nvSpPr>
        <p:spPr/>
        <p:txBody>
          <a:bodyPr/>
          <a:lstStyle/>
          <a:p>
            <a:r>
              <a:rPr lang="en-US" dirty="0" err="1" smtClean="0"/>
              <a:t>Analisis</a:t>
            </a:r>
            <a:r>
              <a:rPr lang="en-US" dirty="0" smtClean="0"/>
              <a:t> Data</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320675"/>
            <a:ext cx="7239000" cy="1143000"/>
          </a:xfrm>
        </p:spPr>
        <p:txBody>
          <a:bodyPr>
            <a:normAutofit fontScale="90000"/>
          </a:bodyPr>
          <a:lstStyle/>
          <a:p>
            <a:pPr eaLnBrk="1" hangingPunct="1"/>
            <a:r>
              <a:rPr lang="en-US" smtClean="0"/>
              <a:t>Simple Random Sampling (1)</a:t>
            </a:r>
          </a:p>
        </p:txBody>
      </p:sp>
      <p:sp>
        <p:nvSpPr>
          <p:cNvPr id="108547" name="Content Placeholder 2"/>
          <p:cNvSpPr>
            <a:spLocks noGrp="1"/>
          </p:cNvSpPr>
          <p:nvPr>
            <p:ph idx="1"/>
          </p:nvPr>
        </p:nvSpPr>
        <p:spPr/>
        <p:txBody>
          <a:bodyPr/>
          <a:lstStyle/>
          <a:p>
            <a:pPr eaLnBrk="1" hangingPunct="1"/>
            <a:r>
              <a:rPr lang="en-US" sz="2400" dirty="0" smtClean="0"/>
              <a:t>Simple random sampling </a:t>
            </a:r>
            <a:r>
              <a:rPr lang="en-US" sz="2400" dirty="0" err="1" smtClean="0"/>
              <a:t>merupakan</a:t>
            </a:r>
            <a:r>
              <a:rPr lang="en-US" sz="2400" dirty="0" smtClean="0"/>
              <a:t> </a:t>
            </a:r>
            <a:r>
              <a:rPr lang="en-US" sz="2400" dirty="0" err="1" smtClean="0"/>
              <a:t>teknik</a:t>
            </a:r>
            <a:r>
              <a:rPr lang="en-US" sz="2400" dirty="0" smtClean="0"/>
              <a:t> </a:t>
            </a:r>
            <a:r>
              <a:rPr lang="en-US" sz="2400" dirty="0" err="1" smtClean="0"/>
              <a:t>pengambilan</a:t>
            </a:r>
            <a:r>
              <a:rPr lang="en-US" sz="2400" dirty="0" smtClean="0"/>
              <a:t> </a:t>
            </a:r>
            <a:r>
              <a:rPr lang="en-US" sz="2400" dirty="0" err="1" smtClean="0"/>
              <a:t>sampel</a:t>
            </a:r>
            <a:r>
              <a:rPr lang="en-US" sz="2400" dirty="0" smtClean="0"/>
              <a:t> yang </a:t>
            </a:r>
            <a:r>
              <a:rPr lang="en-US" sz="2400" dirty="0" err="1" smtClean="0"/>
              <a:t>memberikan</a:t>
            </a:r>
            <a:r>
              <a:rPr lang="en-US" sz="2400" dirty="0" smtClean="0"/>
              <a:t> </a:t>
            </a:r>
            <a:r>
              <a:rPr lang="en-US" sz="2400" dirty="0" err="1" smtClean="0"/>
              <a:t>kesempatan</a:t>
            </a:r>
            <a:r>
              <a:rPr lang="en-US" sz="2400" dirty="0" smtClean="0"/>
              <a:t> yang </a:t>
            </a:r>
            <a:r>
              <a:rPr lang="en-US" sz="2400" dirty="0" err="1" smtClean="0"/>
              <a:t>sama</a:t>
            </a:r>
            <a:r>
              <a:rPr lang="en-US" sz="2400" dirty="0" smtClean="0"/>
              <a:t> </a:t>
            </a:r>
            <a:r>
              <a:rPr lang="en-US" sz="2400" dirty="0" err="1" smtClean="0"/>
              <a:t>kepada</a:t>
            </a:r>
            <a:r>
              <a:rPr lang="en-US" sz="2400" dirty="0" smtClean="0"/>
              <a:t> </a:t>
            </a:r>
            <a:r>
              <a:rPr lang="id-ID" sz="2400" dirty="0" smtClean="0"/>
              <a:t>po</a:t>
            </a:r>
            <a:r>
              <a:rPr lang="en-US" sz="2400" dirty="0" err="1" smtClean="0"/>
              <a:t>pulasi</a:t>
            </a:r>
            <a:r>
              <a:rPr lang="en-US" sz="2400" dirty="0" smtClean="0"/>
              <a:t> </a:t>
            </a:r>
            <a:r>
              <a:rPr lang="en-US" sz="2400" dirty="0" err="1" smtClean="0"/>
              <a:t>untuk</a:t>
            </a:r>
            <a:r>
              <a:rPr lang="en-US" sz="2400" dirty="0" smtClean="0"/>
              <a:t> </a:t>
            </a:r>
            <a:r>
              <a:rPr lang="en-US" sz="2400" dirty="0" err="1" smtClean="0"/>
              <a:t>dijadikan</a:t>
            </a:r>
            <a:r>
              <a:rPr lang="en-US" sz="2400" dirty="0" smtClean="0"/>
              <a:t> </a:t>
            </a:r>
            <a:r>
              <a:rPr lang="en-US" sz="2400" dirty="0" err="1" smtClean="0"/>
              <a:t>sampel</a:t>
            </a:r>
            <a:r>
              <a:rPr lang="en-US" sz="2400" dirty="0" smtClean="0"/>
              <a:t>.</a:t>
            </a:r>
          </a:p>
          <a:p>
            <a:pPr eaLnBrk="1" hangingPunct="1"/>
            <a:r>
              <a:rPr lang="en-US" sz="2400" dirty="0" err="1" smtClean="0"/>
              <a:t>Syarat</a:t>
            </a:r>
            <a:r>
              <a:rPr lang="en-US" sz="2400" dirty="0" smtClean="0"/>
              <a:t> </a:t>
            </a:r>
            <a:r>
              <a:rPr lang="en-US" sz="2400" dirty="0" err="1" smtClean="0"/>
              <a:t>untuk</a:t>
            </a:r>
            <a:r>
              <a:rPr lang="en-US" sz="2400" dirty="0" smtClean="0"/>
              <a:t> </a:t>
            </a:r>
            <a:r>
              <a:rPr lang="en-US" sz="2400" dirty="0" err="1" smtClean="0"/>
              <a:t>dapat</a:t>
            </a:r>
            <a:r>
              <a:rPr lang="en-US" sz="2400" dirty="0" smtClean="0"/>
              <a:t> </a:t>
            </a:r>
            <a:r>
              <a:rPr lang="en-US" sz="2400" dirty="0" err="1" smtClean="0"/>
              <a:t>dilakukan</a:t>
            </a:r>
            <a:r>
              <a:rPr lang="en-US" sz="2400" dirty="0" smtClean="0"/>
              <a:t> </a:t>
            </a:r>
            <a:r>
              <a:rPr lang="en-US" sz="2400" dirty="0" err="1" smtClean="0"/>
              <a:t>teknik</a:t>
            </a:r>
            <a:r>
              <a:rPr lang="en-US" sz="2400" dirty="0" smtClean="0"/>
              <a:t> simple random sampling </a:t>
            </a:r>
            <a:r>
              <a:rPr lang="en-US" sz="2400" dirty="0" err="1" smtClean="0"/>
              <a:t>adalah</a:t>
            </a:r>
            <a:r>
              <a:rPr lang="en-US" sz="2400" dirty="0" smtClean="0"/>
              <a:t>:</a:t>
            </a:r>
          </a:p>
          <a:p>
            <a:pPr lvl="1" eaLnBrk="1" hangingPunct="1"/>
            <a:r>
              <a:rPr lang="en-US" dirty="0" err="1" smtClean="0"/>
              <a:t>Anggota</a:t>
            </a:r>
            <a:r>
              <a:rPr lang="en-US" dirty="0" smtClean="0"/>
              <a:t> </a:t>
            </a:r>
            <a:r>
              <a:rPr lang="en-US" dirty="0" err="1" smtClean="0"/>
              <a:t>populasi</a:t>
            </a:r>
            <a:r>
              <a:rPr lang="en-US" dirty="0" smtClean="0"/>
              <a:t> </a:t>
            </a:r>
            <a:r>
              <a:rPr lang="en-US" dirty="0" err="1" smtClean="0"/>
              <a:t>tidak</a:t>
            </a:r>
            <a:r>
              <a:rPr lang="en-US" dirty="0" smtClean="0"/>
              <a:t> </a:t>
            </a:r>
            <a:r>
              <a:rPr lang="en-US" dirty="0" err="1" smtClean="0"/>
              <a:t>memiliki</a:t>
            </a:r>
            <a:r>
              <a:rPr lang="en-US" dirty="0" smtClean="0"/>
              <a:t> strata </a:t>
            </a:r>
            <a:r>
              <a:rPr lang="en-US" dirty="0" err="1" smtClean="0"/>
              <a:t>sehingga</a:t>
            </a:r>
            <a:r>
              <a:rPr lang="en-US" dirty="0" smtClean="0"/>
              <a:t> </a:t>
            </a:r>
            <a:r>
              <a:rPr lang="en-US" dirty="0" err="1" smtClean="0"/>
              <a:t>relatif</a:t>
            </a:r>
            <a:r>
              <a:rPr lang="en-US" dirty="0" smtClean="0"/>
              <a:t> </a:t>
            </a:r>
            <a:r>
              <a:rPr lang="en-US" dirty="0" err="1" smtClean="0"/>
              <a:t>homogen</a:t>
            </a:r>
            <a:endParaRPr lang="en-US" dirty="0" smtClean="0"/>
          </a:p>
          <a:p>
            <a:pPr lvl="1" eaLnBrk="1" hangingPunct="1"/>
            <a:r>
              <a:rPr lang="en-US" dirty="0" err="1" smtClean="0"/>
              <a:t>Adanya</a:t>
            </a:r>
            <a:r>
              <a:rPr lang="en-US" dirty="0" smtClean="0"/>
              <a:t> </a:t>
            </a:r>
            <a:r>
              <a:rPr lang="en-US" dirty="0" err="1" smtClean="0"/>
              <a:t>kerangka</a:t>
            </a:r>
            <a:r>
              <a:rPr lang="en-US" dirty="0" smtClean="0"/>
              <a:t> </a:t>
            </a:r>
            <a:r>
              <a:rPr lang="en-US" dirty="0" err="1" smtClean="0"/>
              <a:t>sampel</a:t>
            </a:r>
            <a:r>
              <a:rPr lang="en-US" dirty="0" smtClean="0"/>
              <a:t> </a:t>
            </a:r>
            <a:r>
              <a:rPr lang="en-US" dirty="0" err="1" smtClean="0"/>
              <a:t>yaitu</a:t>
            </a:r>
            <a:r>
              <a:rPr lang="en-US" dirty="0" smtClean="0"/>
              <a:t> </a:t>
            </a:r>
            <a:r>
              <a:rPr lang="en-US" dirty="0" err="1" smtClean="0"/>
              <a:t>merupakan</a:t>
            </a:r>
            <a:r>
              <a:rPr lang="en-US" dirty="0" smtClean="0"/>
              <a:t> </a:t>
            </a:r>
            <a:r>
              <a:rPr lang="en-US" dirty="0" err="1" smtClean="0"/>
              <a:t>daftar</a:t>
            </a:r>
            <a:r>
              <a:rPr lang="en-US" dirty="0" smtClean="0"/>
              <a:t> </a:t>
            </a:r>
            <a:r>
              <a:rPr lang="en-US" dirty="0" err="1" smtClean="0"/>
              <a:t>elemen-elemen</a:t>
            </a:r>
            <a:r>
              <a:rPr lang="en-US" dirty="0" smtClean="0"/>
              <a:t> </a:t>
            </a:r>
            <a:r>
              <a:rPr lang="en-US" dirty="0" err="1" smtClean="0"/>
              <a:t>populasi</a:t>
            </a:r>
            <a:r>
              <a:rPr lang="en-US" dirty="0" smtClean="0"/>
              <a:t> yang </a:t>
            </a:r>
            <a:r>
              <a:rPr lang="en-US" dirty="0" err="1" smtClean="0"/>
              <a:t>dijadikan</a:t>
            </a:r>
            <a:r>
              <a:rPr lang="en-US" dirty="0" smtClean="0"/>
              <a:t> </a:t>
            </a:r>
            <a:r>
              <a:rPr lang="en-US" dirty="0" err="1" smtClean="0"/>
              <a:t>dasar</a:t>
            </a:r>
            <a:r>
              <a:rPr lang="en-US" dirty="0" smtClean="0"/>
              <a:t> </a:t>
            </a:r>
            <a:r>
              <a:rPr lang="en-US" dirty="0" err="1" smtClean="0"/>
              <a:t>untuk</a:t>
            </a:r>
            <a:r>
              <a:rPr lang="en-US" dirty="0" smtClean="0"/>
              <a:t> </a:t>
            </a:r>
            <a:r>
              <a:rPr lang="en-US" dirty="0" err="1" smtClean="0"/>
              <a:t>pengambilan</a:t>
            </a:r>
            <a:r>
              <a:rPr lang="en-US" dirty="0" smtClean="0"/>
              <a:t> </a:t>
            </a:r>
            <a:r>
              <a:rPr lang="en-US" dirty="0" err="1" smtClean="0"/>
              <a:t>sampel</a:t>
            </a:r>
            <a:r>
              <a:rPr lang="en-US" dirty="0" smtClean="0"/>
              <a:t>.</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solidFill>
                  <a:schemeClr val="tx2">
                    <a:satMod val="130000"/>
                  </a:schemeClr>
                </a:solidFill>
              </a:rPr>
              <a:t>Analisis</a:t>
            </a:r>
            <a:r>
              <a:rPr lang="en-US" dirty="0" smtClean="0">
                <a:solidFill>
                  <a:schemeClr val="tx2">
                    <a:satMod val="130000"/>
                  </a:schemeClr>
                </a:solidFill>
              </a:rPr>
              <a:t> Data  </a:t>
            </a:r>
            <a:r>
              <a:rPr lang="en-US" dirty="0" err="1" smtClean="0">
                <a:solidFill>
                  <a:schemeClr val="tx2">
                    <a:satMod val="130000"/>
                  </a:schemeClr>
                </a:solidFill>
              </a:rPr>
              <a:t>Penelitian</a:t>
            </a:r>
            <a:r>
              <a:rPr lang="en-US" dirty="0" smtClean="0">
                <a:solidFill>
                  <a:schemeClr val="tx2">
                    <a:satMod val="130000"/>
                  </a:schemeClr>
                </a:solidFill>
              </a:rPr>
              <a:t> </a:t>
            </a:r>
            <a:r>
              <a:rPr lang="en-US" dirty="0" err="1" smtClean="0">
                <a:solidFill>
                  <a:schemeClr val="tx2">
                    <a:satMod val="130000"/>
                  </a:schemeClr>
                </a:solidFill>
              </a:rPr>
              <a:t>Kuantitatif</a:t>
            </a:r>
            <a:r>
              <a:rPr lang="en-US" dirty="0" smtClean="0">
                <a:solidFill>
                  <a:schemeClr val="tx2">
                    <a:satMod val="130000"/>
                  </a:schemeClr>
                </a:solidFill>
              </a:rPr>
              <a:t/>
            </a:r>
            <a:br>
              <a:rPr lang="en-US" dirty="0" smtClean="0">
                <a:solidFill>
                  <a:schemeClr val="tx2">
                    <a:satMod val="130000"/>
                  </a:schemeClr>
                </a:solidFill>
              </a:rPr>
            </a:br>
            <a:r>
              <a:rPr lang="en-US" dirty="0" smtClean="0">
                <a:solidFill>
                  <a:schemeClr val="tx2">
                    <a:satMod val="130000"/>
                  </a:schemeClr>
                </a:solidFill>
              </a:rPr>
              <a:t>Editing Data</a:t>
            </a:r>
          </a:p>
        </p:txBody>
      </p:sp>
      <p:sp>
        <p:nvSpPr>
          <p:cNvPr id="183299" name="Content Placeholder 2"/>
          <p:cNvSpPr>
            <a:spLocks noGrp="1"/>
          </p:cNvSpPr>
          <p:nvPr>
            <p:ph idx="1"/>
          </p:nvPr>
        </p:nvSpPr>
        <p:spPr/>
        <p:txBody>
          <a:bodyPr/>
          <a:lstStyle/>
          <a:p>
            <a:pPr algn="just"/>
            <a:r>
              <a:rPr lang="en-US" smtClean="0"/>
              <a:t>Editing data disebut juga tahap pemeriksaan data. Pada umumnya editing dilakukan pada kuesioner yang disusun secara berstruktur.</a:t>
            </a:r>
          </a:p>
          <a:p>
            <a:pPr algn="just"/>
            <a:r>
              <a:rPr lang="en-US" smtClean="0"/>
              <a:t>Sebelum data yang terkandung dalam kuesioner dioleh dalam suatu proses yang disebut koding, kuesioner tersebut harus diedit dulu.</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Editing data</a:t>
            </a:r>
          </a:p>
        </p:txBody>
      </p:sp>
      <p:sp>
        <p:nvSpPr>
          <p:cNvPr id="3" name="Content Placeholder 2"/>
          <p:cNvSpPr>
            <a:spLocks noGrp="1"/>
          </p:cNvSpPr>
          <p:nvPr>
            <p:ph idx="1"/>
          </p:nvPr>
        </p:nvSpPr>
        <p:spPr/>
        <p:txBody>
          <a:bodyPr rtlCol="0">
            <a:normAutofit/>
          </a:bodyPr>
          <a:lstStyle/>
          <a:p>
            <a:pPr marL="365760" indent="-283464" fontAlgn="auto">
              <a:spcAft>
                <a:spcPts val="0"/>
              </a:spcAft>
              <a:buFont typeface="Arial" pitchFamily="34" charset="0"/>
              <a:buNone/>
              <a:defRPr/>
            </a:pPr>
            <a:r>
              <a:rPr lang="en-US" dirty="0" smtClean="0"/>
              <a:t>Hal-</a:t>
            </a:r>
            <a:r>
              <a:rPr lang="en-US" dirty="0" err="1" smtClean="0"/>
              <a:t>hal</a:t>
            </a:r>
            <a:r>
              <a:rPr lang="en-US" dirty="0" smtClean="0"/>
              <a:t> yang </a:t>
            </a:r>
            <a:r>
              <a:rPr lang="en-US" dirty="0" err="1" smtClean="0"/>
              <a:t>harus</a:t>
            </a:r>
            <a:r>
              <a:rPr lang="en-US" dirty="0" smtClean="0"/>
              <a:t> </a:t>
            </a:r>
            <a:r>
              <a:rPr lang="en-US" dirty="0" err="1" smtClean="0"/>
              <a:t>diperhatikan</a:t>
            </a:r>
            <a:r>
              <a:rPr lang="en-US" dirty="0" smtClean="0"/>
              <a:t>:</a:t>
            </a:r>
          </a:p>
          <a:p>
            <a:pPr marL="514350" indent="-514350" fontAlgn="auto">
              <a:spcAft>
                <a:spcPts val="0"/>
              </a:spcAft>
              <a:buFont typeface="+mj-lt"/>
              <a:buAutoNum type="arabicPeriod"/>
              <a:defRPr/>
            </a:pPr>
            <a:r>
              <a:rPr lang="en-US" dirty="0" err="1" smtClean="0"/>
              <a:t>Lengkapnya</a:t>
            </a:r>
            <a:r>
              <a:rPr lang="en-US" dirty="0" smtClean="0"/>
              <a:t> </a:t>
            </a:r>
            <a:r>
              <a:rPr lang="en-US" dirty="0" err="1" smtClean="0"/>
              <a:t>pengisian</a:t>
            </a:r>
            <a:endParaRPr lang="en-US" dirty="0" smtClean="0"/>
          </a:p>
          <a:p>
            <a:pPr marL="514350" indent="-514350" fontAlgn="auto">
              <a:spcAft>
                <a:spcPts val="0"/>
              </a:spcAft>
              <a:buFont typeface="+mj-lt"/>
              <a:buAutoNum type="arabicPeriod"/>
              <a:defRPr/>
            </a:pPr>
            <a:r>
              <a:rPr lang="en-US" dirty="0" err="1" smtClean="0"/>
              <a:t>Kejelasan</a:t>
            </a:r>
            <a:r>
              <a:rPr lang="en-US" dirty="0" smtClean="0"/>
              <a:t> </a:t>
            </a:r>
            <a:r>
              <a:rPr lang="en-US" dirty="0" err="1" smtClean="0"/>
              <a:t>tulisan</a:t>
            </a:r>
            <a:endParaRPr lang="en-US" dirty="0" smtClean="0"/>
          </a:p>
          <a:p>
            <a:pPr marL="514350" indent="-514350" fontAlgn="auto">
              <a:spcAft>
                <a:spcPts val="0"/>
              </a:spcAft>
              <a:buFont typeface="+mj-lt"/>
              <a:buAutoNum type="arabicPeriod"/>
              <a:defRPr/>
            </a:pPr>
            <a:r>
              <a:rPr lang="en-US" dirty="0" err="1" smtClean="0"/>
              <a:t>Kejelasan</a:t>
            </a:r>
            <a:r>
              <a:rPr lang="en-US" dirty="0" smtClean="0"/>
              <a:t> </a:t>
            </a:r>
            <a:r>
              <a:rPr lang="en-US" dirty="0" err="1" smtClean="0"/>
              <a:t>makna</a:t>
            </a:r>
            <a:r>
              <a:rPr lang="en-US" dirty="0" smtClean="0"/>
              <a:t> </a:t>
            </a:r>
            <a:r>
              <a:rPr lang="en-US" dirty="0" err="1" smtClean="0"/>
              <a:t>jawaban</a:t>
            </a:r>
            <a:endParaRPr lang="en-US" dirty="0" smtClean="0"/>
          </a:p>
          <a:p>
            <a:pPr marL="514350" indent="-514350" algn="just" fontAlgn="auto">
              <a:spcAft>
                <a:spcPts val="0"/>
              </a:spcAft>
              <a:buFont typeface="+mj-lt"/>
              <a:buAutoNum type="arabicPeriod"/>
              <a:defRPr/>
            </a:pPr>
            <a:r>
              <a:rPr lang="en-US" dirty="0" err="1" smtClean="0"/>
              <a:t>Konsistensi</a:t>
            </a:r>
            <a:r>
              <a:rPr lang="en-US" dirty="0" smtClean="0"/>
              <a:t> </a:t>
            </a:r>
            <a:r>
              <a:rPr lang="en-US" dirty="0" err="1" smtClean="0"/>
              <a:t>atau</a:t>
            </a:r>
            <a:r>
              <a:rPr lang="en-US" dirty="0" smtClean="0"/>
              <a:t> </a:t>
            </a:r>
            <a:r>
              <a:rPr lang="en-US" dirty="0" err="1" smtClean="0"/>
              <a:t>keajegan</a:t>
            </a:r>
            <a:r>
              <a:rPr lang="en-US" dirty="0" smtClean="0"/>
              <a:t> </a:t>
            </a:r>
            <a:r>
              <a:rPr lang="en-US" dirty="0" err="1" smtClean="0"/>
              <a:t>dan</a:t>
            </a:r>
            <a:r>
              <a:rPr lang="en-US" dirty="0" smtClean="0"/>
              <a:t> </a:t>
            </a:r>
            <a:r>
              <a:rPr lang="en-US" dirty="0" err="1" smtClean="0"/>
              <a:t>kesesuaian</a:t>
            </a:r>
            <a:r>
              <a:rPr lang="en-US" dirty="0" smtClean="0"/>
              <a:t> </a:t>
            </a:r>
            <a:r>
              <a:rPr lang="en-US" dirty="0" err="1" smtClean="0"/>
              <a:t>antar</a:t>
            </a:r>
            <a:r>
              <a:rPr lang="en-US" dirty="0" smtClean="0"/>
              <a:t> </a:t>
            </a:r>
            <a:r>
              <a:rPr lang="en-US" dirty="0" err="1" smtClean="0"/>
              <a:t>jawaban</a:t>
            </a:r>
            <a:endParaRPr lang="en-US" dirty="0" smtClean="0"/>
          </a:p>
          <a:p>
            <a:pPr marL="514350" indent="-514350" algn="just" fontAlgn="auto">
              <a:spcAft>
                <a:spcPts val="0"/>
              </a:spcAft>
              <a:buFont typeface="+mj-lt"/>
              <a:buAutoNum type="arabicPeriod"/>
              <a:defRPr/>
            </a:pPr>
            <a:r>
              <a:rPr lang="en-US" dirty="0" err="1" smtClean="0"/>
              <a:t>Relevansi</a:t>
            </a:r>
            <a:r>
              <a:rPr lang="en-US" dirty="0" smtClean="0"/>
              <a:t> </a:t>
            </a:r>
            <a:r>
              <a:rPr lang="en-US" dirty="0" err="1" smtClean="0"/>
              <a:t>jawaban</a:t>
            </a:r>
            <a:endParaRPr lang="en-US" dirty="0" smtClean="0"/>
          </a:p>
          <a:p>
            <a:pPr marL="514350" indent="-514350" algn="just" fontAlgn="auto">
              <a:spcAft>
                <a:spcPts val="0"/>
              </a:spcAft>
              <a:buFont typeface="+mj-lt"/>
              <a:buAutoNum type="arabicPeriod"/>
              <a:defRPr/>
            </a:pPr>
            <a:r>
              <a:rPr lang="en-US" dirty="0" err="1" smtClean="0"/>
              <a:t>Keseragaman</a:t>
            </a:r>
            <a:r>
              <a:rPr lang="en-US" dirty="0" smtClean="0"/>
              <a:t> </a:t>
            </a:r>
            <a:r>
              <a:rPr lang="en-US" dirty="0" err="1" smtClean="0"/>
              <a:t>kesatuan</a:t>
            </a:r>
            <a:r>
              <a:rPr lang="en-US" dirty="0" smtClean="0"/>
              <a:t> data</a:t>
            </a:r>
          </a:p>
          <a:p>
            <a:pPr marL="514350" indent="-514350" algn="just" fontAlgn="auto">
              <a:spcAft>
                <a:spcPts val="0"/>
              </a:spcAft>
              <a:buFont typeface="+mj-lt"/>
              <a:buAutoNum type="arabicPeriod"/>
              <a:defRPr/>
            </a:pPr>
            <a:endParaRPr lang="en-US" dirty="0" smtClean="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Koding Data</a:t>
            </a:r>
          </a:p>
        </p:txBody>
      </p:sp>
      <p:sp>
        <p:nvSpPr>
          <p:cNvPr id="3" name="Content Placeholder 2"/>
          <p:cNvSpPr>
            <a:spLocks noGrp="1"/>
          </p:cNvSpPr>
          <p:nvPr>
            <p:ph idx="1"/>
          </p:nvPr>
        </p:nvSpPr>
        <p:spPr/>
        <p:txBody>
          <a:bodyPr rtlCol="0">
            <a:normAutofit/>
          </a:bodyPr>
          <a:lstStyle/>
          <a:p>
            <a:pPr marL="365760" indent="-283464" algn="just" fontAlgn="auto">
              <a:spcAft>
                <a:spcPts val="0"/>
              </a:spcAft>
              <a:buFont typeface="Wingdings 2"/>
              <a:buChar char=""/>
              <a:defRPr/>
            </a:pPr>
            <a:r>
              <a:rPr lang="en-US" dirty="0" err="1" smtClean="0"/>
              <a:t>Koding</a:t>
            </a:r>
            <a:r>
              <a:rPr lang="en-US" dirty="0" smtClean="0"/>
              <a:t> </a:t>
            </a:r>
            <a:r>
              <a:rPr lang="en-US" dirty="0" err="1" smtClean="0"/>
              <a:t>adalah</a:t>
            </a:r>
            <a:r>
              <a:rPr lang="en-US" dirty="0" smtClean="0"/>
              <a:t> </a:t>
            </a:r>
            <a:r>
              <a:rPr lang="en-US" dirty="0" err="1" smtClean="0"/>
              <a:t>usaha</a:t>
            </a:r>
            <a:r>
              <a:rPr lang="en-US" dirty="0" smtClean="0"/>
              <a:t> </a:t>
            </a:r>
            <a:r>
              <a:rPr lang="en-US" dirty="0" err="1" smtClean="0"/>
              <a:t>mengklasifikasi</a:t>
            </a:r>
            <a:r>
              <a:rPr lang="en-US" dirty="0" smtClean="0"/>
              <a:t> </a:t>
            </a:r>
            <a:r>
              <a:rPr lang="en-US" dirty="0" err="1" smtClean="0"/>
              <a:t>jawaban-jawaban</a:t>
            </a:r>
            <a:r>
              <a:rPr lang="en-US" dirty="0" smtClean="0"/>
              <a:t> </a:t>
            </a:r>
            <a:r>
              <a:rPr lang="en-US" dirty="0" err="1" smtClean="0"/>
              <a:t>responden</a:t>
            </a:r>
            <a:r>
              <a:rPr lang="en-US" dirty="0" smtClean="0"/>
              <a:t> </a:t>
            </a:r>
            <a:r>
              <a:rPr lang="en-US" dirty="0" err="1" smtClean="0"/>
              <a:t>menurut</a:t>
            </a:r>
            <a:r>
              <a:rPr lang="en-US" dirty="0" smtClean="0"/>
              <a:t> </a:t>
            </a:r>
            <a:r>
              <a:rPr lang="en-US" dirty="0" err="1" smtClean="0"/>
              <a:t>macamnya</a:t>
            </a:r>
            <a:r>
              <a:rPr lang="en-US" dirty="0" smtClean="0"/>
              <a:t> </a:t>
            </a:r>
            <a:r>
              <a:rPr lang="en-US" dirty="0" err="1" smtClean="0"/>
              <a:t>guna</a:t>
            </a:r>
            <a:r>
              <a:rPr lang="en-US" dirty="0" smtClean="0"/>
              <a:t> </a:t>
            </a:r>
            <a:r>
              <a:rPr lang="en-US" dirty="0" err="1" smtClean="0"/>
              <a:t>mempermudah</a:t>
            </a:r>
            <a:r>
              <a:rPr lang="en-US" dirty="0" smtClean="0"/>
              <a:t> </a:t>
            </a:r>
            <a:r>
              <a:rPr lang="en-US" dirty="0" err="1" smtClean="0"/>
              <a:t>analisa</a:t>
            </a:r>
            <a:r>
              <a:rPr lang="en-US" dirty="0" smtClean="0"/>
              <a:t> data.</a:t>
            </a:r>
          </a:p>
          <a:p>
            <a:pPr marL="365760" indent="-283464" algn="just" fontAlgn="auto">
              <a:spcAft>
                <a:spcPts val="0"/>
              </a:spcAft>
              <a:buFont typeface="Wingdings 2"/>
              <a:buChar char=""/>
              <a:defRPr/>
            </a:pPr>
            <a:r>
              <a:rPr lang="en-US" dirty="0" err="1" smtClean="0"/>
              <a:t>Manfaat</a:t>
            </a:r>
            <a:r>
              <a:rPr lang="en-US" dirty="0" smtClean="0"/>
              <a:t> </a:t>
            </a:r>
            <a:r>
              <a:rPr lang="en-US" dirty="0" err="1" smtClean="0"/>
              <a:t>dari</a:t>
            </a:r>
            <a:r>
              <a:rPr lang="en-US" dirty="0" smtClean="0"/>
              <a:t> </a:t>
            </a:r>
            <a:r>
              <a:rPr lang="en-US" dirty="0" err="1" smtClean="0"/>
              <a:t>simbol</a:t>
            </a:r>
            <a:r>
              <a:rPr lang="en-US" dirty="0" smtClean="0"/>
              <a:t> </a:t>
            </a:r>
            <a:r>
              <a:rPr lang="en-US" dirty="0" err="1" smtClean="0"/>
              <a:t>angka</a:t>
            </a:r>
            <a:r>
              <a:rPr lang="en-US" dirty="0" smtClean="0"/>
              <a:t> </a:t>
            </a:r>
            <a:r>
              <a:rPr lang="en-US" dirty="0" err="1" smtClean="0"/>
              <a:t>atau</a:t>
            </a:r>
            <a:r>
              <a:rPr lang="en-US" dirty="0" smtClean="0"/>
              <a:t> </a:t>
            </a:r>
            <a:r>
              <a:rPr lang="en-US" dirty="0" err="1" smtClean="0"/>
              <a:t>kode</a:t>
            </a:r>
            <a:r>
              <a:rPr lang="en-US" dirty="0" smtClean="0"/>
              <a:t> </a:t>
            </a:r>
            <a:r>
              <a:rPr lang="en-US" dirty="0" err="1" smtClean="0"/>
              <a:t>terhadap</a:t>
            </a:r>
            <a:r>
              <a:rPr lang="en-US" dirty="0" smtClean="0"/>
              <a:t> </a:t>
            </a:r>
            <a:r>
              <a:rPr lang="en-US" dirty="0" err="1" smtClean="0"/>
              <a:t>kategori</a:t>
            </a:r>
            <a:r>
              <a:rPr lang="en-US" dirty="0" smtClean="0"/>
              <a:t> </a:t>
            </a:r>
            <a:r>
              <a:rPr lang="en-US" dirty="0" err="1" smtClean="0"/>
              <a:t>atau</a:t>
            </a:r>
            <a:r>
              <a:rPr lang="en-US" dirty="0" smtClean="0"/>
              <a:t> </a:t>
            </a:r>
            <a:r>
              <a:rPr lang="en-US" dirty="0" err="1" smtClean="0"/>
              <a:t>nilai</a:t>
            </a:r>
            <a:r>
              <a:rPr lang="en-US" dirty="0" smtClean="0"/>
              <a:t> </a:t>
            </a:r>
            <a:r>
              <a:rPr lang="en-US" dirty="0" err="1" smtClean="0"/>
              <a:t>variabelnya</a:t>
            </a:r>
            <a:r>
              <a:rPr lang="en-US" dirty="0" smtClean="0"/>
              <a:t> </a:t>
            </a:r>
            <a:r>
              <a:rPr lang="en-US" dirty="0" err="1" smtClean="0"/>
              <a:t>yaitu</a:t>
            </a:r>
            <a:r>
              <a:rPr lang="en-US" dirty="0" smtClean="0"/>
              <a:t>:</a:t>
            </a:r>
          </a:p>
          <a:p>
            <a:pPr marL="365760" indent="22225" algn="just" fontAlgn="auto">
              <a:spcAft>
                <a:spcPts val="0"/>
              </a:spcAft>
              <a:buFont typeface="+mj-lt"/>
              <a:buAutoNum type="arabicPeriod"/>
              <a:defRPr/>
            </a:pPr>
            <a:r>
              <a:rPr lang="en-US" dirty="0" err="1" smtClean="0"/>
              <a:t>Mempermudah</a:t>
            </a:r>
            <a:r>
              <a:rPr lang="en-US" dirty="0" smtClean="0"/>
              <a:t> </a:t>
            </a:r>
            <a:r>
              <a:rPr lang="en-US" dirty="0" err="1" smtClean="0"/>
              <a:t>dan</a:t>
            </a:r>
            <a:r>
              <a:rPr lang="en-US" dirty="0" smtClean="0"/>
              <a:t> </a:t>
            </a:r>
            <a:r>
              <a:rPr lang="en-US" dirty="0" err="1" smtClean="0"/>
              <a:t>mempercepat</a:t>
            </a:r>
            <a:r>
              <a:rPr lang="en-US" dirty="0" smtClean="0"/>
              <a:t> </a:t>
            </a:r>
            <a:r>
              <a:rPr lang="en-US" dirty="0" err="1" smtClean="0"/>
              <a:t>analisa</a:t>
            </a:r>
            <a:endParaRPr lang="en-US" dirty="0" smtClean="0"/>
          </a:p>
          <a:p>
            <a:pPr marL="365760" indent="22225" algn="just" fontAlgn="auto">
              <a:spcAft>
                <a:spcPts val="0"/>
              </a:spcAft>
              <a:buFont typeface="+mj-lt"/>
              <a:buAutoNum type="arabicPeriod"/>
              <a:defRPr/>
            </a:pPr>
            <a:r>
              <a:rPr lang="en-US" dirty="0" err="1" smtClean="0"/>
              <a:t>Mempermudah</a:t>
            </a:r>
            <a:r>
              <a:rPr lang="en-US" dirty="0" smtClean="0"/>
              <a:t> </a:t>
            </a:r>
            <a:r>
              <a:rPr lang="en-US" dirty="0" err="1" smtClean="0"/>
              <a:t>penyimpanan</a:t>
            </a:r>
            <a:r>
              <a:rPr lang="en-US" dirty="0" smtClean="0"/>
              <a:t> data</a:t>
            </a:r>
          </a:p>
          <a:p>
            <a:pPr indent="-365125" algn="just" fontAlgn="auto">
              <a:spcAft>
                <a:spcPts val="0"/>
              </a:spcAft>
              <a:buFont typeface="Wingdings 2"/>
              <a:buChar char=""/>
              <a:defRPr/>
            </a:pPr>
            <a:r>
              <a:rPr lang="en-US" dirty="0" err="1" smtClean="0"/>
              <a:t>Sistem</a:t>
            </a:r>
            <a:r>
              <a:rPr lang="en-US" dirty="0" smtClean="0"/>
              <a:t> </a:t>
            </a:r>
            <a:r>
              <a:rPr lang="en-US" dirty="0" err="1" smtClean="0"/>
              <a:t>pengkodean</a:t>
            </a:r>
            <a:r>
              <a:rPr lang="en-US" dirty="0" smtClean="0"/>
              <a:t> </a:t>
            </a:r>
            <a:r>
              <a:rPr lang="en-US" dirty="0" err="1" smtClean="0"/>
              <a:t>didasarkan</a:t>
            </a:r>
            <a:r>
              <a:rPr lang="en-US" dirty="0" smtClean="0"/>
              <a:t> </a:t>
            </a:r>
            <a:r>
              <a:rPr lang="en-US" dirty="0" err="1" smtClean="0"/>
              <a:t>pada</a:t>
            </a:r>
            <a:r>
              <a:rPr lang="en-US" dirty="0" smtClean="0"/>
              <a:t> </a:t>
            </a:r>
            <a:r>
              <a:rPr lang="en-US" dirty="0" err="1" smtClean="0"/>
              <a:t>jenis</a:t>
            </a:r>
            <a:r>
              <a:rPr lang="en-US" dirty="0" smtClean="0"/>
              <a:t> </a:t>
            </a:r>
            <a:r>
              <a:rPr lang="en-US" dirty="0" err="1" smtClean="0"/>
              <a:t>pertanyaan</a:t>
            </a:r>
            <a:r>
              <a:rPr lang="en-US" dirty="0" smtClean="0"/>
              <a:t>.</a:t>
            </a:r>
          </a:p>
          <a:p>
            <a:pPr marL="0" indent="365125" algn="just" fontAlgn="auto">
              <a:spcAft>
                <a:spcPts val="0"/>
              </a:spcAft>
              <a:buFont typeface="Wingdings 2"/>
              <a:buChar char=""/>
              <a:defRPr/>
            </a:pPr>
            <a:endParaRPr lang="en-US" dirty="0" smtClean="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Cleaning data</a:t>
            </a:r>
          </a:p>
        </p:txBody>
      </p:sp>
      <p:sp>
        <p:nvSpPr>
          <p:cNvPr id="186371" name="Content Placeholder 2"/>
          <p:cNvSpPr>
            <a:spLocks noGrp="1"/>
          </p:cNvSpPr>
          <p:nvPr>
            <p:ph idx="1"/>
          </p:nvPr>
        </p:nvSpPr>
        <p:spPr/>
        <p:txBody>
          <a:bodyPr>
            <a:normAutofit/>
          </a:bodyPr>
          <a:lstStyle/>
          <a:p>
            <a:pPr marL="365125" indent="-282575" algn="just"/>
            <a:r>
              <a:rPr lang="en-US" smtClean="0"/>
              <a:t>Kegiatan ini adalah kegiatan yang dimaksudkan agar data dapat dipakai sebagai data yang mudah dianalisa dengan meringkas data.</a:t>
            </a:r>
          </a:p>
          <a:p>
            <a:pPr marL="365125" indent="-282575" algn="just"/>
            <a:r>
              <a:rPr lang="en-US" smtClean="0"/>
              <a:t>Dalam proses cleaning data, kode-kode yang telah diberikan atau disimbolkan pada data mulai kita jalankan dengan proses yang selektif artinya kita mengklasifikasikannya secara lebih ketat dan disesuaikan dengan instrumen penghitungan data yang digunakan.</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fontAlgn="auto">
              <a:spcAft>
                <a:spcPts val="0"/>
              </a:spcAft>
              <a:defRPr/>
            </a:pPr>
            <a:r>
              <a:rPr lang="en-US" smtClean="0">
                <a:solidFill>
                  <a:schemeClr val="tx2">
                    <a:satMod val="130000"/>
                  </a:schemeClr>
                </a:solidFill>
              </a:rPr>
              <a:t>Recording Data</a:t>
            </a:r>
          </a:p>
        </p:txBody>
      </p:sp>
      <p:sp>
        <p:nvSpPr>
          <p:cNvPr id="187395" name="Content Placeholder 2"/>
          <p:cNvSpPr>
            <a:spLocks noGrp="1"/>
          </p:cNvSpPr>
          <p:nvPr>
            <p:ph idx="1"/>
          </p:nvPr>
        </p:nvSpPr>
        <p:spPr/>
        <p:txBody>
          <a:bodyPr/>
          <a:lstStyle/>
          <a:p>
            <a:pPr algn="just"/>
            <a:r>
              <a:rPr lang="en-US" smtClean="0"/>
              <a:t>Kegiatan perekaman atau pengkoleksian data dalam sebuah wahana yang dapat memaparkan hasil penelitian kita. Wahana tersebut dapat secara manual dan lewat komputer (SPSS).</a:t>
            </a:r>
          </a:p>
          <a:p>
            <a:pPr algn="just"/>
            <a:endParaRPr lang="en-US" smtClean="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fontAlgn="auto">
              <a:spcAft>
                <a:spcPts val="0"/>
              </a:spcAft>
              <a:defRPr/>
            </a:pPr>
            <a:r>
              <a:rPr lang="en-US" smtClean="0">
                <a:solidFill>
                  <a:schemeClr val="tx2">
                    <a:satMod val="130000"/>
                  </a:schemeClr>
                </a:solidFill>
              </a:rPr>
              <a:t>Penerapan data </a:t>
            </a:r>
          </a:p>
        </p:txBody>
      </p:sp>
      <p:sp>
        <p:nvSpPr>
          <p:cNvPr id="188419" name="Content Placeholder 2"/>
          <p:cNvSpPr>
            <a:spLocks noGrp="1"/>
          </p:cNvSpPr>
          <p:nvPr>
            <p:ph idx="1"/>
          </p:nvPr>
        </p:nvSpPr>
        <p:spPr/>
        <p:txBody>
          <a:bodyPr/>
          <a:lstStyle/>
          <a:p>
            <a:pPr algn="just"/>
            <a:r>
              <a:rPr lang="en-US" smtClean="0"/>
              <a:t>Penelitian deskriptip : persentase dan komparasi  dengan kriteria yang telah ditentukan.</a:t>
            </a:r>
          </a:p>
          <a:p>
            <a:pPr algn="just"/>
            <a:r>
              <a:rPr lang="en-US" smtClean="0"/>
              <a:t>Penelitian komparasi: dengan berbagai tehnik korelasi sesuai dengan jenis data</a:t>
            </a:r>
          </a:p>
          <a:p>
            <a:pPr algn="just"/>
            <a:r>
              <a:rPr lang="en-US" smtClean="0"/>
              <a:t>Penelitian eksperimen : diuji hasilnya dengan t-test</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Penyajian data</a:t>
            </a:r>
          </a:p>
        </p:txBody>
      </p:sp>
      <p:sp>
        <p:nvSpPr>
          <p:cNvPr id="189443" name="Content Placeholder 2"/>
          <p:cNvSpPr>
            <a:spLocks noGrp="1"/>
          </p:cNvSpPr>
          <p:nvPr>
            <p:ph idx="1"/>
          </p:nvPr>
        </p:nvSpPr>
        <p:spPr/>
        <p:txBody>
          <a:bodyPr/>
          <a:lstStyle/>
          <a:p>
            <a:pPr marL="365125" indent="-282575" algn="just"/>
            <a:r>
              <a:rPr lang="en-US" smtClean="0"/>
              <a:t>Setelah data sudah selesai diolah, maka tahap selanjutnya adalah menampilkan data tersebut dalam bentuk laporan. Dalam penyajian datanya, kita bisa menyajikan dalam 2 cara, yaitu dengan menggunakan angka-angka yang dibuat dalam tabel frekuensi atau bisa juga dengan menampilkan grafik. Tabel frekuensi ini bisa menyajikan tabel univariat, tabel bivariat, dan tabel multivariat.</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Statistik</a:t>
            </a:r>
            <a:r>
              <a:rPr lang="en-US" dirty="0" smtClean="0"/>
              <a:t> </a:t>
            </a:r>
            <a:r>
              <a:rPr lang="en-US" dirty="0" err="1" smtClean="0"/>
              <a:t>Deskriptif</a:t>
            </a:r>
            <a:endParaRPr lang="en-US" dirty="0"/>
          </a:p>
        </p:txBody>
      </p:sp>
      <p:sp>
        <p:nvSpPr>
          <p:cNvPr id="3" name="Content Placeholder 2"/>
          <p:cNvSpPr>
            <a:spLocks noGrp="1"/>
          </p:cNvSpPr>
          <p:nvPr>
            <p:ph idx="1"/>
          </p:nvPr>
        </p:nvSpPr>
        <p:spPr/>
        <p:txBody>
          <a:bodyPr/>
          <a:lstStyle/>
          <a:p>
            <a:r>
              <a:rPr lang="en-US" dirty="0" err="1" smtClean="0"/>
              <a:t>Statistik</a:t>
            </a:r>
            <a:r>
              <a:rPr lang="en-US" dirty="0" smtClean="0"/>
              <a:t> </a:t>
            </a:r>
            <a:r>
              <a:rPr lang="en-US" dirty="0" err="1" smtClean="0"/>
              <a:t>deskriptif</a:t>
            </a:r>
            <a:r>
              <a:rPr lang="en-US" dirty="0" smtClean="0"/>
              <a:t> </a:t>
            </a:r>
            <a:r>
              <a:rPr lang="en-US" dirty="0" err="1" smtClean="0"/>
              <a:t>adalah</a:t>
            </a:r>
            <a:r>
              <a:rPr lang="en-US" dirty="0" smtClean="0"/>
              <a:t> </a:t>
            </a:r>
            <a:r>
              <a:rPr lang="en-US" dirty="0" err="1" smtClean="0"/>
              <a:t>statistik</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menganalisis</a:t>
            </a:r>
            <a:r>
              <a:rPr lang="en-US" dirty="0" smtClean="0"/>
              <a:t> data </a:t>
            </a:r>
            <a:r>
              <a:rPr lang="en-US" dirty="0" err="1" smtClean="0"/>
              <a:t>dengan</a:t>
            </a:r>
            <a:r>
              <a:rPr lang="en-US" dirty="0" smtClean="0"/>
              <a:t> </a:t>
            </a:r>
            <a:r>
              <a:rPr lang="en-US" dirty="0" err="1" smtClean="0"/>
              <a:t>cara</a:t>
            </a:r>
            <a:r>
              <a:rPr lang="en-US" dirty="0" smtClean="0"/>
              <a:t> </a:t>
            </a:r>
            <a:r>
              <a:rPr lang="en-US" dirty="0" err="1" smtClean="0"/>
              <a:t>mendeskripsikan</a:t>
            </a:r>
            <a:r>
              <a:rPr lang="en-US" dirty="0" smtClean="0"/>
              <a:t> </a:t>
            </a:r>
            <a:r>
              <a:rPr lang="en-US" dirty="0" err="1" smtClean="0"/>
              <a:t>atau</a:t>
            </a:r>
            <a:r>
              <a:rPr lang="en-US" dirty="0" smtClean="0"/>
              <a:t> </a:t>
            </a:r>
            <a:r>
              <a:rPr lang="en-US" dirty="0" err="1" smtClean="0"/>
              <a:t>menggambarkan</a:t>
            </a:r>
            <a:r>
              <a:rPr lang="en-US" dirty="0" smtClean="0"/>
              <a:t> data yang </a:t>
            </a:r>
            <a:r>
              <a:rPr lang="en-US" dirty="0" err="1" smtClean="0"/>
              <a:t>telah</a:t>
            </a:r>
            <a:r>
              <a:rPr lang="en-US" dirty="0" smtClean="0"/>
              <a:t> </a:t>
            </a:r>
            <a:r>
              <a:rPr lang="en-US" dirty="0" err="1" smtClean="0"/>
              <a:t>terkumpul</a:t>
            </a:r>
            <a:r>
              <a:rPr lang="en-US" dirty="0" smtClean="0"/>
              <a:t> </a:t>
            </a:r>
            <a:r>
              <a:rPr lang="en-US" dirty="0" err="1" smtClean="0"/>
              <a:t>sebagaimana</a:t>
            </a:r>
            <a:r>
              <a:rPr lang="en-US" dirty="0" smtClean="0"/>
              <a:t> </a:t>
            </a:r>
            <a:r>
              <a:rPr lang="en-US" dirty="0" err="1" smtClean="0"/>
              <a:t>adanya</a:t>
            </a:r>
            <a:r>
              <a:rPr lang="en-US" dirty="0" smtClean="0"/>
              <a:t> </a:t>
            </a:r>
            <a:r>
              <a:rPr lang="en-US" dirty="0" err="1" smtClean="0"/>
              <a:t>tanpa</a:t>
            </a:r>
            <a:r>
              <a:rPr lang="en-US" dirty="0" smtClean="0"/>
              <a:t> </a:t>
            </a:r>
            <a:r>
              <a:rPr lang="en-US" dirty="0" err="1" smtClean="0"/>
              <a:t>bermaksud</a:t>
            </a:r>
            <a:r>
              <a:rPr lang="en-US" dirty="0" smtClean="0"/>
              <a:t> </a:t>
            </a:r>
            <a:r>
              <a:rPr lang="en-US" dirty="0" err="1" smtClean="0"/>
              <a:t>membuat</a:t>
            </a:r>
            <a:r>
              <a:rPr lang="en-US" dirty="0" smtClean="0"/>
              <a:t> </a:t>
            </a:r>
            <a:r>
              <a:rPr lang="en-US" dirty="0" err="1" smtClean="0"/>
              <a:t>kesimpulan</a:t>
            </a:r>
            <a:r>
              <a:rPr lang="en-US" dirty="0" smtClean="0"/>
              <a:t> yang </a:t>
            </a:r>
            <a:r>
              <a:rPr lang="en-US" dirty="0" err="1" smtClean="0"/>
              <a:t>berlaku</a:t>
            </a:r>
            <a:r>
              <a:rPr lang="en-US" dirty="0" smtClean="0"/>
              <a:t> </a:t>
            </a:r>
            <a:r>
              <a:rPr lang="en-US" dirty="0" err="1" smtClean="0"/>
              <a:t>untuk</a:t>
            </a:r>
            <a:r>
              <a:rPr lang="en-US" dirty="0" smtClean="0"/>
              <a:t> </a:t>
            </a:r>
            <a:r>
              <a:rPr lang="en-US" dirty="0" err="1" smtClean="0"/>
              <a:t>umum</a:t>
            </a:r>
            <a:r>
              <a:rPr lang="en-US" dirty="0" smtClean="0"/>
              <a:t> </a:t>
            </a:r>
            <a:r>
              <a:rPr lang="en-US" dirty="0" err="1" smtClean="0"/>
              <a:t>atau</a:t>
            </a:r>
            <a:r>
              <a:rPr lang="en-US" dirty="0" smtClean="0"/>
              <a:t> </a:t>
            </a:r>
            <a:r>
              <a:rPr lang="en-US" dirty="0" err="1" smtClean="0"/>
              <a:t>generalisasi</a:t>
            </a:r>
            <a:r>
              <a:rPr lang="en-US" dirty="0" smtClean="0"/>
              <a:t>.</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Yang </a:t>
            </a:r>
            <a:r>
              <a:rPr lang="en-US" dirty="0" err="1" smtClean="0"/>
              <a:t>termasuk</a:t>
            </a:r>
            <a:r>
              <a:rPr lang="en-US" dirty="0" smtClean="0"/>
              <a:t> </a:t>
            </a:r>
            <a:r>
              <a:rPr lang="en-US" dirty="0" err="1" smtClean="0"/>
              <a:t>statistik</a:t>
            </a:r>
            <a:r>
              <a:rPr lang="en-US" dirty="0" smtClean="0"/>
              <a:t> </a:t>
            </a:r>
            <a:r>
              <a:rPr lang="en-US" dirty="0" err="1" smtClean="0"/>
              <a:t>deskriptif</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Penyajian</a:t>
            </a:r>
            <a:r>
              <a:rPr lang="en-US" dirty="0" smtClean="0"/>
              <a:t> data </a:t>
            </a:r>
            <a:r>
              <a:rPr lang="en-US" dirty="0" err="1" smtClean="0"/>
              <a:t>melalui</a:t>
            </a:r>
            <a:r>
              <a:rPr lang="en-US" dirty="0" smtClean="0"/>
              <a:t> </a:t>
            </a:r>
            <a:r>
              <a:rPr lang="en-US" dirty="0" err="1" smtClean="0"/>
              <a:t>tabel</a:t>
            </a:r>
            <a:endParaRPr lang="en-US" dirty="0" smtClean="0"/>
          </a:p>
          <a:p>
            <a:r>
              <a:rPr lang="en-US" dirty="0" err="1" smtClean="0"/>
              <a:t>Grafik</a:t>
            </a:r>
            <a:endParaRPr lang="en-US" dirty="0" smtClean="0"/>
          </a:p>
          <a:p>
            <a:r>
              <a:rPr lang="en-US" dirty="0" smtClean="0"/>
              <a:t>Diagram </a:t>
            </a:r>
            <a:r>
              <a:rPr lang="en-US" dirty="0" err="1" smtClean="0"/>
              <a:t>lingkaran</a:t>
            </a:r>
            <a:endParaRPr lang="en-US" dirty="0" smtClean="0"/>
          </a:p>
          <a:p>
            <a:r>
              <a:rPr lang="en-US" dirty="0" smtClean="0"/>
              <a:t>Pictogram</a:t>
            </a:r>
          </a:p>
          <a:p>
            <a:r>
              <a:rPr lang="en-US" dirty="0" smtClean="0"/>
              <a:t>Modus</a:t>
            </a:r>
          </a:p>
          <a:p>
            <a:r>
              <a:rPr lang="en-US" dirty="0" smtClean="0"/>
              <a:t>Median</a:t>
            </a:r>
          </a:p>
          <a:p>
            <a:r>
              <a:rPr lang="en-US" dirty="0" smtClean="0"/>
              <a:t>Mean</a:t>
            </a:r>
          </a:p>
          <a:p>
            <a:r>
              <a:rPr lang="en-US" dirty="0" err="1" smtClean="0"/>
              <a:t>Desil</a:t>
            </a:r>
            <a:endParaRPr lang="en-US" dirty="0" smtClean="0"/>
          </a:p>
          <a:p>
            <a:r>
              <a:rPr lang="en-US" dirty="0" err="1" smtClean="0"/>
              <a:t>Persentil</a:t>
            </a:r>
            <a:endParaRPr lang="en-US" dirty="0" smtClean="0"/>
          </a:p>
          <a:p>
            <a:r>
              <a:rPr lang="en-US" dirty="0" smtClean="0"/>
              <a:t>Rata-rata</a:t>
            </a:r>
          </a:p>
          <a:p>
            <a:r>
              <a:rPr lang="en-US" dirty="0" err="1" smtClean="0"/>
              <a:t>Standar</a:t>
            </a:r>
            <a:r>
              <a:rPr lang="en-US" dirty="0" smtClean="0"/>
              <a:t> </a:t>
            </a:r>
            <a:r>
              <a:rPr lang="en-US" dirty="0" err="1" smtClean="0"/>
              <a:t>deviasi</a:t>
            </a:r>
            <a:endParaRPr lang="en-US" dirty="0" smtClean="0"/>
          </a:p>
          <a:p>
            <a:r>
              <a:rPr lang="en-US" dirty="0" err="1" smtClean="0"/>
              <a:t>prosentase</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err="1" smtClean="0"/>
              <a:t>Mencari</a:t>
            </a:r>
            <a:r>
              <a:rPr lang="en-US" dirty="0" smtClean="0"/>
              <a:t> </a:t>
            </a:r>
            <a:r>
              <a:rPr lang="en-US" dirty="0" err="1" smtClean="0"/>
              <a:t>kuatnya</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a:t>
            </a:r>
            <a:r>
              <a:rPr lang="en-US" dirty="0" err="1" smtClean="0"/>
              <a:t>melalui</a:t>
            </a:r>
            <a:r>
              <a:rPr lang="en-US" dirty="0" smtClean="0"/>
              <a:t> </a:t>
            </a:r>
            <a:r>
              <a:rPr lang="en-US" dirty="0" err="1" smtClean="0"/>
              <a:t>analisis</a:t>
            </a:r>
            <a:r>
              <a:rPr lang="en-US" dirty="0" smtClean="0"/>
              <a:t> </a:t>
            </a:r>
            <a:r>
              <a:rPr lang="en-US" dirty="0" err="1" smtClean="0"/>
              <a:t>korelasi</a:t>
            </a:r>
            <a:endParaRPr lang="en-US" dirty="0" smtClean="0"/>
          </a:p>
          <a:p>
            <a:r>
              <a:rPr lang="en-US" dirty="0" err="1" smtClean="0"/>
              <a:t>Melakukan</a:t>
            </a:r>
            <a:r>
              <a:rPr lang="en-US" dirty="0" smtClean="0"/>
              <a:t> </a:t>
            </a:r>
            <a:r>
              <a:rPr lang="en-US" dirty="0" err="1" smtClean="0"/>
              <a:t>prediksi</a:t>
            </a:r>
            <a:r>
              <a:rPr lang="en-US" dirty="0" smtClean="0"/>
              <a:t> </a:t>
            </a:r>
            <a:r>
              <a:rPr lang="en-US" dirty="0" err="1" smtClean="0"/>
              <a:t>dengan</a:t>
            </a:r>
            <a:r>
              <a:rPr lang="en-US" dirty="0" smtClean="0"/>
              <a:t> </a:t>
            </a:r>
            <a:r>
              <a:rPr lang="en-US" dirty="0" err="1" smtClean="0"/>
              <a:t>analisis</a:t>
            </a:r>
            <a:r>
              <a:rPr lang="en-US" dirty="0" smtClean="0"/>
              <a:t> </a:t>
            </a:r>
            <a:r>
              <a:rPr lang="en-US" dirty="0" err="1" smtClean="0"/>
              <a:t>regresi</a:t>
            </a:r>
            <a:endParaRPr lang="en-US" dirty="0" smtClean="0"/>
          </a:p>
          <a:p>
            <a:r>
              <a:rPr lang="en-US" dirty="0" err="1" smtClean="0"/>
              <a:t>Membuat</a:t>
            </a:r>
            <a:r>
              <a:rPr lang="en-US" dirty="0" smtClean="0"/>
              <a:t> </a:t>
            </a:r>
            <a:r>
              <a:rPr lang="en-US" dirty="0" err="1" smtClean="0"/>
              <a:t>perbandingan</a:t>
            </a:r>
            <a:r>
              <a:rPr lang="en-US" dirty="0" smtClean="0"/>
              <a:t> </a:t>
            </a:r>
            <a:r>
              <a:rPr lang="en-US" dirty="0" err="1" smtClean="0"/>
              <a:t>dengan</a:t>
            </a:r>
            <a:r>
              <a:rPr lang="en-US" dirty="0" smtClean="0"/>
              <a:t> </a:t>
            </a:r>
            <a:r>
              <a:rPr lang="en-US" dirty="0" err="1" smtClean="0"/>
              <a:t>membandingkan</a:t>
            </a:r>
            <a:r>
              <a:rPr lang="en-US" dirty="0" smtClean="0"/>
              <a:t> rata-rata data </a:t>
            </a:r>
            <a:r>
              <a:rPr lang="en-US" dirty="0" err="1" smtClean="0"/>
              <a:t>sampel</a:t>
            </a:r>
            <a:r>
              <a:rPr lang="en-US" dirty="0" smtClean="0"/>
              <a:t> </a:t>
            </a:r>
            <a:r>
              <a:rPr lang="en-US" dirty="0" err="1" smtClean="0"/>
              <a:t>atau</a:t>
            </a:r>
            <a:r>
              <a:rPr lang="en-US" dirty="0" smtClean="0"/>
              <a:t> </a:t>
            </a:r>
            <a:r>
              <a:rPr lang="en-US" dirty="0" err="1" smtClean="0"/>
              <a:t>populasi</a:t>
            </a:r>
            <a:endParaRPr lang="en-US" dirty="0" smtClean="0"/>
          </a:p>
          <a:p>
            <a:pPr>
              <a:buNone/>
            </a:pPr>
            <a:r>
              <a:rPr lang="en-US" dirty="0" err="1" smtClean="0"/>
              <a:t>Tidak</a:t>
            </a:r>
            <a:r>
              <a:rPr lang="en-US" dirty="0" smtClean="0"/>
              <a:t> </a:t>
            </a:r>
            <a:r>
              <a:rPr lang="en-US" dirty="0" err="1" smtClean="0"/>
              <a:t>ada</a:t>
            </a:r>
            <a:r>
              <a:rPr lang="en-US" dirty="0" smtClean="0"/>
              <a:t> </a:t>
            </a:r>
            <a:r>
              <a:rPr lang="en-US" dirty="0" err="1" smtClean="0"/>
              <a:t>uji</a:t>
            </a:r>
            <a:r>
              <a:rPr lang="en-US" dirty="0" smtClean="0"/>
              <a:t> </a:t>
            </a:r>
            <a:r>
              <a:rPr lang="en-US" dirty="0" err="1" smtClean="0"/>
              <a:t>signifikansi</a:t>
            </a:r>
            <a:r>
              <a:rPr lang="en-US" dirty="0" smtClean="0"/>
              <a:t>, </a:t>
            </a:r>
            <a:r>
              <a:rPr lang="en-US" dirty="0" err="1" smtClean="0"/>
              <a:t>tidak</a:t>
            </a:r>
            <a:r>
              <a:rPr lang="en-US" dirty="0" smtClean="0"/>
              <a:t> </a:t>
            </a:r>
            <a:r>
              <a:rPr lang="en-US" dirty="0" err="1" smtClean="0"/>
              <a:t>ada</a:t>
            </a:r>
            <a:r>
              <a:rPr lang="en-US" dirty="0" smtClean="0"/>
              <a:t> </a:t>
            </a:r>
            <a:r>
              <a:rPr lang="en-US" dirty="0" err="1" smtClean="0"/>
              <a:t>taraf</a:t>
            </a:r>
            <a:r>
              <a:rPr lang="en-US" dirty="0" smtClean="0"/>
              <a:t> </a:t>
            </a:r>
            <a:r>
              <a:rPr lang="en-US" dirty="0" err="1" smtClean="0"/>
              <a:t>kesalahan</a:t>
            </a:r>
            <a:r>
              <a:rPr lang="en-US" dirty="0" smtClean="0"/>
              <a:t> </a:t>
            </a:r>
            <a:r>
              <a:rPr lang="en-US" dirty="0" err="1" smtClean="0"/>
              <a:t>karena</a:t>
            </a:r>
            <a:r>
              <a:rPr lang="en-US" dirty="0" smtClean="0"/>
              <a:t> </a:t>
            </a:r>
            <a:r>
              <a:rPr lang="en-US" dirty="0" err="1" smtClean="0"/>
              <a:t>peneliti</a:t>
            </a:r>
            <a:r>
              <a:rPr lang="en-US" dirty="0" smtClean="0"/>
              <a:t> </a:t>
            </a:r>
            <a:r>
              <a:rPr lang="en-US" dirty="0" err="1" smtClean="0"/>
              <a:t>tidak</a:t>
            </a:r>
            <a:r>
              <a:rPr lang="en-US" dirty="0" smtClean="0"/>
              <a:t> </a:t>
            </a:r>
            <a:r>
              <a:rPr lang="en-US" dirty="0" err="1" smtClean="0"/>
              <a:t>bermaksud</a:t>
            </a:r>
            <a:r>
              <a:rPr lang="en-US" dirty="0" smtClean="0"/>
              <a:t> </a:t>
            </a:r>
            <a:r>
              <a:rPr lang="en-US" dirty="0" err="1" smtClean="0"/>
              <a:t>membuat</a:t>
            </a:r>
            <a:r>
              <a:rPr lang="en-US" dirty="0" smtClean="0"/>
              <a:t> </a:t>
            </a:r>
            <a:r>
              <a:rPr lang="en-US" dirty="0" err="1" smtClean="0"/>
              <a:t>generalisasi</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320675"/>
            <a:ext cx="7239000" cy="1143000"/>
          </a:xfrm>
        </p:spPr>
        <p:txBody>
          <a:bodyPr>
            <a:normAutofit fontScale="90000"/>
          </a:bodyPr>
          <a:lstStyle/>
          <a:p>
            <a:pPr eaLnBrk="1" hangingPunct="1"/>
            <a:r>
              <a:rPr lang="en-US" smtClean="0"/>
              <a:t>Simple Random Sampling (2)</a:t>
            </a:r>
          </a:p>
        </p:txBody>
      </p:sp>
      <p:grpSp>
        <p:nvGrpSpPr>
          <p:cNvPr id="2" name="Group 27"/>
          <p:cNvGrpSpPr>
            <a:grpSpLocks noGrp="1"/>
          </p:cNvGrpSpPr>
          <p:nvPr/>
        </p:nvGrpSpPr>
        <p:grpSpPr bwMode="auto">
          <a:xfrm>
            <a:off x="457200" y="1609725"/>
            <a:ext cx="7239000" cy="4846638"/>
            <a:chOff x="720" y="1536"/>
            <a:chExt cx="4128" cy="1536"/>
          </a:xfrm>
        </p:grpSpPr>
        <p:sp>
          <p:nvSpPr>
            <p:cNvPr id="109572" name="Oval 3"/>
            <p:cNvSpPr>
              <a:spLocks noChangeArrowheads="1"/>
            </p:cNvSpPr>
            <p:nvPr/>
          </p:nvSpPr>
          <p:spPr bwMode="auto">
            <a:xfrm>
              <a:off x="4032" y="1920"/>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73" name="Oval 4"/>
            <p:cNvSpPr>
              <a:spLocks noChangeArrowheads="1"/>
            </p:cNvSpPr>
            <p:nvPr/>
          </p:nvSpPr>
          <p:spPr bwMode="auto">
            <a:xfrm>
              <a:off x="960" y="1680"/>
              <a:ext cx="288" cy="288"/>
            </a:xfrm>
            <a:prstGeom prst="ellipse">
              <a:avLst/>
            </a:prstGeom>
            <a:solidFill>
              <a:srgbClr val="006600"/>
            </a:solidFill>
            <a:ln w="9525">
              <a:solidFill>
                <a:schemeClr val="tx1"/>
              </a:solidFill>
              <a:round/>
              <a:headEnd/>
              <a:tailEnd/>
            </a:ln>
          </p:spPr>
          <p:txBody>
            <a:bodyPr/>
            <a:lstStyle/>
            <a:p>
              <a:pPr eaLnBrk="0" hangingPunct="0"/>
              <a:endParaRPr lang="id-ID" sz="3200">
                <a:latin typeface="Times New Roman" pitchFamily="18" charset="0"/>
              </a:endParaRPr>
            </a:p>
          </p:txBody>
        </p:sp>
        <p:sp>
          <p:nvSpPr>
            <p:cNvPr id="109574" name="Oval 5"/>
            <p:cNvSpPr>
              <a:spLocks noChangeArrowheads="1"/>
            </p:cNvSpPr>
            <p:nvPr/>
          </p:nvSpPr>
          <p:spPr bwMode="auto">
            <a:xfrm>
              <a:off x="960" y="2064"/>
              <a:ext cx="288" cy="288"/>
            </a:xfrm>
            <a:prstGeom prst="ellipse">
              <a:avLst/>
            </a:prstGeom>
            <a:solidFill>
              <a:srgbClr val="006600"/>
            </a:solidFill>
            <a:ln w="9525">
              <a:solidFill>
                <a:schemeClr val="tx1"/>
              </a:solidFill>
              <a:round/>
              <a:headEnd/>
              <a:tailEnd/>
            </a:ln>
          </p:spPr>
          <p:txBody>
            <a:bodyPr/>
            <a:lstStyle/>
            <a:p>
              <a:pPr eaLnBrk="0" hangingPunct="0"/>
              <a:endParaRPr lang="id-ID" sz="3200">
                <a:latin typeface="Times New Roman" pitchFamily="18" charset="0"/>
              </a:endParaRPr>
            </a:p>
          </p:txBody>
        </p:sp>
        <p:sp>
          <p:nvSpPr>
            <p:cNvPr id="109575" name="Oval 6"/>
            <p:cNvSpPr>
              <a:spLocks noChangeArrowheads="1"/>
            </p:cNvSpPr>
            <p:nvPr/>
          </p:nvSpPr>
          <p:spPr bwMode="auto">
            <a:xfrm>
              <a:off x="1200" y="1872"/>
              <a:ext cx="288" cy="288"/>
            </a:xfrm>
            <a:prstGeom prst="ellipse">
              <a:avLst/>
            </a:prstGeom>
            <a:solidFill>
              <a:srgbClr val="006600"/>
            </a:solidFill>
            <a:ln w="9525">
              <a:solidFill>
                <a:schemeClr val="tx1"/>
              </a:solidFill>
              <a:round/>
              <a:headEnd/>
              <a:tailEnd/>
            </a:ln>
          </p:spPr>
          <p:txBody>
            <a:bodyPr/>
            <a:lstStyle/>
            <a:p>
              <a:pPr eaLnBrk="0" hangingPunct="0"/>
              <a:endParaRPr lang="id-ID" sz="3200">
                <a:latin typeface="Times New Roman" pitchFamily="18" charset="0"/>
              </a:endParaRPr>
            </a:p>
          </p:txBody>
        </p:sp>
        <p:sp>
          <p:nvSpPr>
            <p:cNvPr id="109576" name="Oval 7"/>
            <p:cNvSpPr>
              <a:spLocks noChangeArrowheads="1"/>
            </p:cNvSpPr>
            <p:nvPr/>
          </p:nvSpPr>
          <p:spPr bwMode="auto">
            <a:xfrm>
              <a:off x="720" y="1872"/>
              <a:ext cx="288" cy="288"/>
            </a:xfrm>
            <a:prstGeom prst="ellipse">
              <a:avLst/>
            </a:prstGeom>
            <a:solidFill>
              <a:srgbClr val="006600"/>
            </a:solidFill>
            <a:ln w="9525">
              <a:solidFill>
                <a:schemeClr val="tx1"/>
              </a:solidFill>
              <a:round/>
              <a:headEnd/>
              <a:tailEnd/>
            </a:ln>
          </p:spPr>
          <p:txBody>
            <a:bodyPr/>
            <a:lstStyle/>
            <a:p>
              <a:pPr eaLnBrk="0" hangingPunct="0"/>
              <a:endParaRPr lang="id-ID" sz="3200">
                <a:latin typeface="Times New Roman" pitchFamily="18" charset="0"/>
              </a:endParaRPr>
            </a:p>
          </p:txBody>
        </p:sp>
        <p:sp>
          <p:nvSpPr>
            <p:cNvPr id="109577" name="Oval 8"/>
            <p:cNvSpPr>
              <a:spLocks noChangeArrowheads="1"/>
            </p:cNvSpPr>
            <p:nvPr/>
          </p:nvSpPr>
          <p:spPr bwMode="auto">
            <a:xfrm>
              <a:off x="1008" y="2400"/>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78" name="Oval 9"/>
            <p:cNvSpPr>
              <a:spLocks noChangeArrowheads="1"/>
            </p:cNvSpPr>
            <p:nvPr/>
          </p:nvSpPr>
          <p:spPr bwMode="auto">
            <a:xfrm>
              <a:off x="720" y="2208"/>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79" name="Oval 10"/>
            <p:cNvSpPr>
              <a:spLocks noChangeArrowheads="1"/>
            </p:cNvSpPr>
            <p:nvPr/>
          </p:nvSpPr>
          <p:spPr bwMode="auto">
            <a:xfrm>
              <a:off x="1296" y="1536"/>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0" name="Oval 11"/>
            <p:cNvSpPr>
              <a:spLocks noChangeArrowheads="1"/>
            </p:cNvSpPr>
            <p:nvPr/>
          </p:nvSpPr>
          <p:spPr bwMode="auto">
            <a:xfrm>
              <a:off x="1488" y="1920"/>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1" name="Oval 12"/>
            <p:cNvSpPr>
              <a:spLocks noChangeArrowheads="1"/>
            </p:cNvSpPr>
            <p:nvPr/>
          </p:nvSpPr>
          <p:spPr bwMode="auto">
            <a:xfrm>
              <a:off x="1248" y="2160"/>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2" name="Oval 13"/>
            <p:cNvSpPr>
              <a:spLocks noChangeArrowheads="1"/>
            </p:cNvSpPr>
            <p:nvPr/>
          </p:nvSpPr>
          <p:spPr bwMode="auto">
            <a:xfrm>
              <a:off x="4080" y="2400"/>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3" name="Oval 14"/>
            <p:cNvSpPr>
              <a:spLocks noChangeArrowheads="1"/>
            </p:cNvSpPr>
            <p:nvPr/>
          </p:nvSpPr>
          <p:spPr bwMode="auto">
            <a:xfrm>
              <a:off x="4560" y="2400"/>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4" name="Oval 15"/>
            <p:cNvSpPr>
              <a:spLocks noChangeArrowheads="1"/>
            </p:cNvSpPr>
            <p:nvPr/>
          </p:nvSpPr>
          <p:spPr bwMode="auto">
            <a:xfrm>
              <a:off x="4560" y="1920"/>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5" name="Oval 16"/>
            <p:cNvSpPr>
              <a:spLocks noChangeArrowheads="1"/>
            </p:cNvSpPr>
            <p:nvPr/>
          </p:nvSpPr>
          <p:spPr bwMode="auto">
            <a:xfrm>
              <a:off x="1584" y="2208"/>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6" name="Oval 17"/>
            <p:cNvSpPr>
              <a:spLocks noChangeArrowheads="1"/>
            </p:cNvSpPr>
            <p:nvPr/>
          </p:nvSpPr>
          <p:spPr bwMode="auto">
            <a:xfrm>
              <a:off x="1344" y="2448"/>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7" name="Oval 18"/>
            <p:cNvSpPr>
              <a:spLocks noChangeArrowheads="1"/>
            </p:cNvSpPr>
            <p:nvPr/>
          </p:nvSpPr>
          <p:spPr bwMode="auto">
            <a:xfrm>
              <a:off x="4320" y="2160"/>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8" name="Oval 19"/>
            <p:cNvSpPr>
              <a:spLocks noChangeArrowheads="1"/>
            </p:cNvSpPr>
            <p:nvPr/>
          </p:nvSpPr>
          <p:spPr bwMode="auto">
            <a:xfrm>
              <a:off x="768" y="2544"/>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89" name="Oval 20"/>
            <p:cNvSpPr>
              <a:spLocks noChangeArrowheads="1"/>
            </p:cNvSpPr>
            <p:nvPr/>
          </p:nvSpPr>
          <p:spPr bwMode="auto">
            <a:xfrm>
              <a:off x="1776" y="1968"/>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90" name="Oval 21"/>
            <p:cNvSpPr>
              <a:spLocks noChangeArrowheads="1"/>
            </p:cNvSpPr>
            <p:nvPr/>
          </p:nvSpPr>
          <p:spPr bwMode="auto">
            <a:xfrm>
              <a:off x="1584" y="1680"/>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91" name="Oval 22"/>
            <p:cNvSpPr>
              <a:spLocks noChangeArrowheads="1"/>
            </p:cNvSpPr>
            <p:nvPr/>
          </p:nvSpPr>
          <p:spPr bwMode="auto">
            <a:xfrm>
              <a:off x="1056" y="2688"/>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92" name="Oval 23"/>
            <p:cNvSpPr>
              <a:spLocks noChangeArrowheads="1"/>
            </p:cNvSpPr>
            <p:nvPr/>
          </p:nvSpPr>
          <p:spPr bwMode="auto">
            <a:xfrm>
              <a:off x="1680" y="2544"/>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93" name="Oval 24"/>
            <p:cNvSpPr>
              <a:spLocks noChangeArrowheads="1"/>
            </p:cNvSpPr>
            <p:nvPr/>
          </p:nvSpPr>
          <p:spPr bwMode="auto">
            <a:xfrm>
              <a:off x="1392" y="2784"/>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94" name="Oval 25"/>
            <p:cNvSpPr>
              <a:spLocks noChangeArrowheads="1"/>
            </p:cNvSpPr>
            <p:nvPr/>
          </p:nvSpPr>
          <p:spPr bwMode="auto">
            <a:xfrm>
              <a:off x="1872" y="2256"/>
              <a:ext cx="288" cy="288"/>
            </a:xfrm>
            <a:prstGeom prst="ellipse">
              <a:avLst/>
            </a:prstGeom>
            <a:solidFill>
              <a:srgbClr val="006600"/>
            </a:solidFill>
            <a:ln w="9525">
              <a:solidFill>
                <a:schemeClr val="tx1"/>
              </a:solidFill>
              <a:round/>
              <a:headEnd/>
              <a:tailEnd/>
            </a:ln>
          </p:spPr>
          <p:txBody>
            <a:bodyPr wrap="none" anchor="ctr"/>
            <a:lstStyle/>
            <a:p>
              <a:endParaRPr lang="id-ID">
                <a:latin typeface="Calibri" pitchFamily="34" charset="0"/>
              </a:endParaRPr>
            </a:p>
          </p:txBody>
        </p:sp>
        <p:sp>
          <p:nvSpPr>
            <p:cNvPr id="109595" name="AutoShape 26"/>
            <p:cNvSpPr>
              <a:spLocks noChangeArrowheads="1"/>
            </p:cNvSpPr>
            <p:nvPr/>
          </p:nvSpPr>
          <p:spPr bwMode="auto">
            <a:xfrm>
              <a:off x="2544" y="2208"/>
              <a:ext cx="1008" cy="288"/>
            </a:xfrm>
            <a:prstGeom prst="rightArrow">
              <a:avLst>
                <a:gd name="adj1" fmla="val 50000"/>
                <a:gd name="adj2" fmla="val 87500"/>
              </a:avLst>
            </a:prstGeom>
            <a:solidFill>
              <a:srgbClr val="FF0066"/>
            </a:solidFill>
            <a:ln w="9525">
              <a:solidFill>
                <a:schemeClr val="tx1"/>
              </a:solidFill>
              <a:miter lim="800000"/>
              <a:headEnd/>
              <a:tailEnd/>
            </a:ln>
          </p:spPr>
          <p:txBody>
            <a:bodyPr wrap="none" anchor="ctr"/>
            <a:lstStyle/>
            <a:p>
              <a:endParaRPr lang="id-ID">
                <a:latin typeface="Calibri" pitchFamily="34" charset="0"/>
              </a:endParaRPr>
            </a:p>
          </p:txBody>
        </p:sp>
      </p:gr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Statistik</a:t>
            </a:r>
            <a:r>
              <a:rPr lang="en-US" dirty="0" smtClean="0"/>
              <a:t> </a:t>
            </a:r>
            <a:r>
              <a:rPr lang="en-US" dirty="0" err="1" smtClean="0"/>
              <a:t>Inferensial</a:t>
            </a:r>
            <a:endParaRPr lang="en-US" dirty="0"/>
          </a:p>
        </p:txBody>
      </p:sp>
      <p:sp>
        <p:nvSpPr>
          <p:cNvPr id="3" name="Content Placeholder 2"/>
          <p:cNvSpPr>
            <a:spLocks noGrp="1"/>
          </p:cNvSpPr>
          <p:nvPr>
            <p:ph idx="1"/>
          </p:nvPr>
        </p:nvSpPr>
        <p:spPr/>
        <p:txBody>
          <a:bodyPr/>
          <a:lstStyle/>
          <a:p>
            <a:r>
              <a:rPr lang="en-US" dirty="0" err="1" smtClean="0"/>
              <a:t>Terbagi</a:t>
            </a:r>
            <a:r>
              <a:rPr lang="en-US" dirty="0" smtClean="0"/>
              <a:t> </a:t>
            </a:r>
            <a:r>
              <a:rPr lang="en-US" dirty="0" err="1" smtClean="0"/>
              <a:t>menjadi</a:t>
            </a:r>
            <a:r>
              <a:rPr lang="en-US" dirty="0" smtClean="0"/>
              <a:t> </a:t>
            </a:r>
            <a:r>
              <a:rPr lang="en-US" dirty="0" err="1" smtClean="0"/>
              <a:t>statistik</a:t>
            </a:r>
            <a:r>
              <a:rPr lang="en-US" dirty="0" smtClean="0"/>
              <a:t> </a:t>
            </a:r>
            <a:r>
              <a:rPr lang="en-US" dirty="0" err="1" smtClean="0"/>
              <a:t>parametris</a:t>
            </a:r>
            <a:r>
              <a:rPr lang="en-US" dirty="0" smtClean="0"/>
              <a:t> </a:t>
            </a:r>
            <a:r>
              <a:rPr lang="en-US" dirty="0" err="1" smtClean="0"/>
              <a:t>dan</a:t>
            </a:r>
            <a:r>
              <a:rPr lang="en-US" dirty="0" smtClean="0"/>
              <a:t> </a:t>
            </a:r>
            <a:r>
              <a:rPr lang="en-US" dirty="0" err="1" smtClean="0"/>
              <a:t>nonparametris</a:t>
            </a:r>
            <a:endParaRPr lang="en-US" dirty="0" smtClean="0"/>
          </a:p>
          <a:p>
            <a:r>
              <a:rPr lang="en-US" dirty="0" err="1" smtClean="0"/>
              <a:t>Tehnik</a:t>
            </a:r>
            <a:r>
              <a:rPr lang="en-US" dirty="0" smtClean="0"/>
              <a:t> </a:t>
            </a:r>
            <a:r>
              <a:rPr lang="en-US" dirty="0" err="1" smtClean="0"/>
              <a:t>statistik</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menganalisis</a:t>
            </a:r>
            <a:r>
              <a:rPr lang="en-US" dirty="0" smtClean="0"/>
              <a:t> data </a:t>
            </a:r>
            <a:r>
              <a:rPr lang="en-US" dirty="0" err="1" smtClean="0"/>
              <a:t>sampel</a:t>
            </a:r>
            <a:r>
              <a:rPr lang="en-US" dirty="0" smtClean="0"/>
              <a:t> </a:t>
            </a:r>
            <a:r>
              <a:rPr lang="en-US" dirty="0" err="1" smtClean="0"/>
              <a:t>dan</a:t>
            </a:r>
            <a:r>
              <a:rPr lang="en-US" dirty="0" smtClean="0"/>
              <a:t> </a:t>
            </a:r>
            <a:r>
              <a:rPr lang="en-US" dirty="0" err="1" smtClean="0"/>
              <a:t>hasilnya</a:t>
            </a:r>
            <a:r>
              <a:rPr lang="en-US" dirty="0" smtClean="0"/>
              <a:t> </a:t>
            </a:r>
            <a:r>
              <a:rPr lang="en-US" dirty="0" err="1" smtClean="0"/>
              <a:t>diberlakukan</a:t>
            </a:r>
            <a:r>
              <a:rPr lang="en-US" dirty="0" smtClean="0"/>
              <a:t> </a:t>
            </a:r>
            <a:r>
              <a:rPr lang="en-US" dirty="0" err="1" smtClean="0"/>
              <a:t>untuk</a:t>
            </a:r>
            <a:r>
              <a:rPr lang="en-US" dirty="0" smtClean="0"/>
              <a:t> </a:t>
            </a:r>
            <a:r>
              <a:rPr lang="en-US" dirty="0" err="1" smtClean="0"/>
              <a:t>populasi</a:t>
            </a:r>
            <a:r>
              <a:rPr lang="en-US" dirty="0" smtClean="0"/>
              <a:t>.</a:t>
            </a:r>
          </a:p>
          <a:p>
            <a:r>
              <a:rPr lang="en-US" dirty="0" err="1" smtClean="0"/>
              <a:t>Cocok</a:t>
            </a:r>
            <a:r>
              <a:rPr lang="en-US" dirty="0" smtClean="0"/>
              <a:t> </a:t>
            </a:r>
            <a:r>
              <a:rPr lang="en-US" dirty="0" err="1" smtClean="0"/>
              <a:t>digunakan</a:t>
            </a:r>
            <a:r>
              <a:rPr lang="en-US" dirty="0" smtClean="0"/>
              <a:t> </a:t>
            </a:r>
            <a:r>
              <a:rPr lang="en-US" dirty="0" err="1" smtClean="0"/>
              <a:t>bila</a:t>
            </a:r>
            <a:r>
              <a:rPr lang="en-US" dirty="0" smtClean="0"/>
              <a:t> </a:t>
            </a:r>
            <a:r>
              <a:rPr lang="en-US" dirty="0" err="1" smtClean="0"/>
              <a:t>sampel</a:t>
            </a:r>
            <a:r>
              <a:rPr lang="en-US" dirty="0" smtClean="0"/>
              <a:t> </a:t>
            </a:r>
            <a:r>
              <a:rPr lang="en-US" dirty="0" err="1" smtClean="0"/>
              <a:t>diambil</a:t>
            </a:r>
            <a:r>
              <a:rPr lang="en-US" dirty="0" smtClean="0"/>
              <a:t> </a:t>
            </a:r>
            <a:r>
              <a:rPr lang="en-US" dirty="0" err="1" smtClean="0"/>
              <a:t>dari</a:t>
            </a:r>
            <a:r>
              <a:rPr lang="en-US" dirty="0" smtClean="0"/>
              <a:t> </a:t>
            </a:r>
            <a:r>
              <a:rPr lang="en-US" dirty="0" err="1" smtClean="0"/>
              <a:t>populasi</a:t>
            </a:r>
            <a:r>
              <a:rPr lang="en-US" dirty="0" smtClean="0"/>
              <a:t> yang </a:t>
            </a:r>
            <a:r>
              <a:rPr lang="en-US" dirty="0" err="1" smtClean="0"/>
              <a:t>jelas</a:t>
            </a:r>
            <a:r>
              <a:rPr lang="en-US" dirty="0" smtClean="0"/>
              <a:t>, </a:t>
            </a:r>
            <a:r>
              <a:rPr lang="en-US" dirty="0" err="1" smtClean="0"/>
              <a:t>dan</a:t>
            </a:r>
            <a:r>
              <a:rPr lang="en-US" dirty="0" smtClean="0"/>
              <a:t> </a:t>
            </a:r>
            <a:r>
              <a:rPr lang="en-US" dirty="0" err="1" smtClean="0"/>
              <a:t>tehnik</a:t>
            </a:r>
            <a:r>
              <a:rPr lang="en-US" dirty="0" smtClean="0"/>
              <a:t> </a:t>
            </a:r>
            <a:r>
              <a:rPr lang="en-US" dirty="0" err="1" smtClean="0"/>
              <a:t>pengambilan</a:t>
            </a:r>
            <a:r>
              <a:rPr lang="en-US" dirty="0" smtClean="0"/>
              <a:t> </a:t>
            </a:r>
            <a:r>
              <a:rPr lang="en-US" dirty="0" err="1" smtClean="0"/>
              <a:t>sampel</a:t>
            </a:r>
            <a:r>
              <a:rPr lang="en-US" dirty="0" smtClean="0"/>
              <a:t> </a:t>
            </a:r>
            <a:r>
              <a:rPr lang="en-US" dirty="0" err="1" smtClean="0"/>
              <a:t>seara</a:t>
            </a:r>
            <a:r>
              <a:rPr lang="en-US" dirty="0" smtClean="0"/>
              <a:t> random.</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Statistik</a:t>
            </a:r>
            <a:r>
              <a:rPr lang="en-US" dirty="0" smtClean="0"/>
              <a:t> </a:t>
            </a:r>
            <a:r>
              <a:rPr lang="en-US" dirty="0" err="1" smtClean="0"/>
              <a:t>Parametris</a:t>
            </a:r>
            <a:r>
              <a:rPr lang="en-US" dirty="0" smtClean="0"/>
              <a:t> </a:t>
            </a:r>
            <a:r>
              <a:rPr lang="en-US" dirty="0" err="1" smtClean="0"/>
              <a:t>dan</a:t>
            </a:r>
            <a:r>
              <a:rPr lang="en-US" dirty="0" smtClean="0"/>
              <a:t> </a:t>
            </a:r>
            <a:r>
              <a:rPr lang="en-US" dirty="0" err="1" smtClean="0"/>
              <a:t>Nonparametris</a:t>
            </a:r>
            <a:endParaRPr lang="en-US" dirty="0"/>
          </a:p>
        </p:txBody>
      </p:sp>
      <p:sp>
        <p:nvSpPr>
          <p:cNvPr id="3" name="Content Placeholder 2"/>
          <p:cNvSpPr>
            <a:spLocks noGrp="1"/>
          </p:cNvSpPr>
          <p:nvPr>
            <p:ph idx="1"/>
          </p:nvPr>
        </p:nvSpPr>
        <p:spPr/>
        <p:txBody>
          <a:bodyPr/>
          <a:lstStyle/>
          <a:p>
            <a:r>
              <a:rPr lang="en-US" dirty="0" err="1" smtClean="0"/>
              <a:t>Statistik</a:t>
            </a:r>
            <a:r>
              <a:rPr lang="en-US" dirty="0" smtClean="0"/>
              <a:t> </a:t>
            </a:r>
            <a:r>
              <a:rPr lang="en-US" b="1" dirty="0" err="1" smtClean="0"/>
              <a:t>parametris</a:t>
            </a:r>
            <a:r>
              <a:rPr lang="en-US" dirty="0" smtClean="0"/>
              <a:t> </a:t>
            </a:r>
            <a:r>
              <a:rPr lang="en-US" dirty="0" err="1" smtClean="0"/>
              <a:t>kebanyakan</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menganalisis</a:t>
            </a:r>
            <a:r>
              <a:rPr lang="en-US" dirty="0" smtClean="0"/>
              <a:t> data </a:t>
            </a:r>
            <a:r>
              <a:rPr lang="en-US" b="1" dirty="0" smtClean="0"/>
              <a:t>interval</a:t>
            </a:r>
            <a:r>
              <a:rPr lang="en-US" dirty="0" smtClean="0"/>
              <a:t> </a:t>
            </a:r>
            <a:r>
              <a:rPr lang="en-US" dirty="0" err="1" smtClean="0"/>
              <a:t>dan</a:t>
            </a:r>
            <a:r>
              <a:rPr lang="en-US" dirty="0" smtClean="0"/>
              <a:t> </a:t>
            </a:r>
            <a:r>
              <a:rPr lang="en-US" b="1" dirty="0" err="1" smtClean="0"/>
              <a:t>rasio</a:t>
            </a:r>
            <a:endParaRPr lang="en-US" b="1" dirty="0" smtClean="0"/>
          </a:p>
          <a:p>
            <a:r>
              <a:rPr lang="en-US" dirty="0" err="1" smtClean="0"/>
              <a:t>Statistik</a:t>
            </a:r>
            <a:r>
              <a:rPr lang="en-US" dirty="0" smtClean="0"/>
              <a:t> </a:t>
            </a:r>
            <a:r>
              <a:rPr lang="en-US" b="1" dirty="0" err="1" smtClean="0"/>
              <a:t>nonparametris</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menganalisis</a:t>
            </a:r>
            <a:r>
              <a:rPr lang="en-US" dirty="0" smtClean="0"/>
              <a:t> data </a:t>
            </a:r>
            <a:r>
              <a:rPr lang="en-US" b="1" dirty="0" smtClean="0"/>
              <a:t>nominal</a:t>
            </a:r>
            <a:r>
              <a:rPr lang="en-US" dirty="0" smtClean="0"/>
              <a:t> </a:t>
            </a:r>
            <a:r>
              <a:rPr lang="en-US" dirty="0" err="1" smtClean="0"/>
              <a:t>dan</a:t>
            </a:r>
            <a:r>
              <a:rPr lang="en-US" dirty="0" smtClean="0"/>
              <a:t> </a:t>
            </a:r>
            <a:r>
              <a:rPr lang="en-US" b="1" dirty="0" smtClean="0"/>
              <a:t>ordinal</a:t>
            </a:r>
          </a:p>
          <a:p>
            <a:r>
              <a:rPr lang="en-US" dirty="0" err="1" smtClean="0"/>
              <a:t>Jadi</a:t>
            </a:r>
            <a:r>
              <a:rPr lang="en-US" dirty="0" smtClean="0"/>
              <a:t> </a:t>
            </a:r>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kuantitatif</a:t>
            </a:r>
            <a:r>
              <a:rPr lang="en-US" dirty="0" smtClean="0"/>
              <a:t>, yang </a:t>
            </a:r>
            <a:r>
              <a:rPr lang="en-US" dirty="0" err="1" smtClean="0"/>
              <a:t>harus</a:t>
            </a:r>
            <a:r>
              <a:rPr lang="en-US" dirty="0" smtClean="0"/>
              <a:t> </a:t>
            </a:r>
            <a:r>
              <a:rPr lang="en-US" dirty="0" err="1" smtClean="0"/>
              <a:t>diperhatikan</a:t>
            </a:r>
            <a:r>
              <a:rPr lang="en-US" dirty="0" smtClean="0"/>
              <a:t> </a:t>
            </a:r>
            <a:r>
              <a:rPr lang="en-US" dirty="0" err="1" smtClean="0"/>
              <a:t>yaitu</a:t>
            </a:r>
            <a:r>
              <a:rPr lang="en-US" dirty="0" smtClean="0"/>
              <a:t> </a:t>
            </a:r>
            <a:r>
              <a:rPr lang="en-US" b="1" dirty="0" err="1" smtClean="0"/>
              <a:t>macam</a:t>
            </a:r>
            <a:r>
              <a:rPr lang="en-US" b="1" dirty="0" smtClean="0"/>
              <a:t> data </a:t>
            </a:r>
            <a:r>
              <a:rPr lang="en-US" dirty="0" err="1" smtClean="0"/>
              <a:t>dan</a:t>
            </a:r>
            <a:r>
              <a:rPr lang="en-US" dirty="0" smtClean="0"/>
              <a:t> </a:t>
            </a:r>
            <a:r>
              <a:rPr lang="en-US" b="1" dirty="0" err="1" smtClean="0"/>
              <a:t>bentuk</a:t>
            </a:r>
            <a:r>
              <a:rPr lang="en-US" b="1" dirty="0" smtClean="0"/>
              <a:t> </a:t>
            </a:r>
            <a:r>
              <a:rPr lang="en-US" b="1" dirty="0" err="1" smtClean="0"/>
              <a:t>hipotesis</a:t>
            </a:r>
            <a:r>
              <a:rPr lang="en-US" b="1" dirty="0" smtClean="0"/>
              <a:t> </a:t>
            </a:r>
            <a:r>
              <a:rPr lang="en-US" dirty="0" smtClean="0"/>
              <a:t>yang </a:t>
            </a:r>
            <a:r>
              <a:rPr lang="en-US" dirty="0" err="1" smtClean="0"/>
              <a:t>diajukan</a:t>
            </a:r>
            <a:r>
              <a:rPr lang="en-US" dirty="0" smtClean="0"/>
              <a:t>.</a:t>
            </a:r>
            <a:endParaRPr lang="en-US"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t>PENGGUNAAN STATISTIK PARAMETRIS DAN NONPARAMETRIS UNTUK MENGUJI HIPOTESIS</a:t>
            </a:r>
            <a:endParaRPr lang="en-US" sz="3200" dirty="0"/>
          </a:p>
        </p:txBody>
      </p:sp>
      <p:graphicFrame>
        <p:nvGraphicFramePr>
          <p:cNvPr id="4" name="Content Placeholder 3"/>
          <p:cNvGraphicFramePr>
            <a:graphicFrameLocks noGrp="1"/>
          </p:cNvGraphicFramePr>
          <p:nvPr>
            <p:ph idx="1"/>
          </p:nvPr>
        </p:nvGraphicFramePr>
        <p:xfrm>
          <a:off x="228600" y="-153843"/>
          <a:ext cx="8458198" cy="7074149"/>
        </p:xfrm>
        <a:graphic>
          <a:graphicData uri="http://schemas.openxmlformats.org/drawingml/2006/table">
            <a:tbl>
              <a:tblPr firstRow="1" bandRow="1">
                <a:tableStyleId>{5C22544A-7EE6-4342-B048-85BDC9FD1C3A}</a:tableStyleId>
              </a:tblPr>
              <a:tblGrid>
                <a:gridCol w="990599"/>
                <a:gridCol w="1426029"/>
                <a:gridCol w="1088571"/>
                <a:gridCol w="1447800"/>
                <a:gridCol w="1088571"/>
                <a:gridCol w="1208314"/>
                <a:gridCol w="1208314"/>
              </a:tblGrid>
              <a:tr h="534843">
                <a:tc>
                  <a:txBody>
                    <a:bodyPr/>
                    <a:lstStyle/>
                    <a:p>
                      <a:r>
                        <a:rPr lang="en-US" sz="1600" dirty="0" smtClean="0"/>
                        <a:t>MACAM DATA</a:t>
                      </a:r>
                      <a:endParaRPr lang="en-US" sz="1600" dirty="0"/>
                    </a:p>
                  </a:txBody>
                  <a:tcPr/>
                </a:tc>
                <a:tc gridSpan="6">
                  <a:txBody>
                    <a:bodyPr/>
                    <a:lstStyle/>
                    <a:p>
                      <a:pPr algn="ctr"/>
                      <a:r>
                        <a:rPr lang="en-US" sz="1600" dirty="0" smtClean="0"/>
                        <a:t>BENTUK HIPOTESIS</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23902">
                <a:tc>
                  <a:txBody>
                    <a:bodyPr/>
                    <a:lstStyle/>
                    <a:p>
                      <a:endParaRPr lang="en-US" sz="1200"/>
                    </a:p>
                  </a:txBody>
                  <a:tcPr/>
                </a:tc>
                <a:tc rowSpan="2">
                  <a:txBody>
                    <a:bodyPr/>
                    <a:lstStyle/>
                    <a:p>
                      <a:r>
                        <a:rPr lang="en-US" sz="1200" dirty="0" err="1" smtClean="0"/>
                        <a:t>Deskriptif</a:t>
                      </a:r>
                      <a:r>
                        <a:rPr lang="en-US" sz="1200" dirty="0" smtClean="0"/>
                        <a:t> (</a:t>
                      </a:r>
                      <a:r>
                        <a:rPr lang="en-US" sz="1200" dirty="0" err="1" smtClean="0"/>
                        <a:t>satu</a:t>
                      </a:r>
                      <a:r>
                        <a:rPr lang="en-US" sz="1200" dirty="0" smtClean="0"/>
                        <a:t> </a:t>
                      </a:r>
                      <a:r>
                        <a:rPr lang="en-US" sz="1200" dirty="0" err="1" smtClean="0"/>
                        <a:t>Variabel</a:t>
                      </a:r>
                      <a:r>
                        <a:rPr lang="en-US" sz="1200" dirty="0" smtClean="0"/>
                        <a:t> </a:t>
                      </a:r>
                      <a:r>
                        <a:rPr lang="en-US" sz="1200" dirty="0" err="1" smtClean="0"/>
                        <a:t>atau</a:t>
                      </a:r>
                      <a:r>
                        <a:rPr lang="en-US" sz="1200" dirty="0" smtClean="0"/>
                        <a:t> </a:t>
                      </a:r>
                      <a:r>
                        <a:rPr lang="en-US" sz="1200" dirty="0" err="1" smtClean="0"/>
                        <a:t>Satu</a:t>
                      </a:r>
                      <a:r>
                        <a:rPr lang="en-US" sz="1200" dirty="0" smtClean="0"/>
                        <a:t> </a:t>
                      </a:r>
                      <a:r>
                        <a:rPr lang="en-US" sz="1200" dirty="0" err="1" smtClean="0"/>
                        <a:t>Sampel</a:t>
                      </a:r>
                      <a:r>
                        <a:rPr lang="en-US" sz="1200" dirty="0" smtClean="0"/>
                        <a:t>)**</a:t>
                      </a:r>
                      <a:endParaRPr lang="en-US" sz="1200" dirty="0"/>
                    </a:p>
                  </a:txBody>
                  <a:tcPr/>
                </a:tc>
                <a:tc gridSpan="2">
                  <a:txBody>
                    <a:bodyPr/>
                    <a:lstStyle/>
                    <a:p>
                      <a:r>
                        <a:rPr lang="en-US" sz="1200" dirty="0" err="1" smtClean="0"/>
                        <a:t>Komparatif</a:t>
                      </a:r>
                      <a:r>
                        <a:rPr lang="en-US" sz="1200" baseline="0" dirty="0" smtClean="0"/>
                        <a:t> (</a:t>
                      </a:r>
                      <a:r>
                        <a:rPr lang="en-US" sz="1200" baseline="0" dirty="0" err="1" smtClean="0"/>
                        <a:t>dua</a:t>
                      </a:r>
                      <a:r>
                        <a:rPr lang="en-US" sz="1200" baseline="0" dirty="0" smtClean="0"/>
                        <a:t> </a:t>
                      </a:r>
                      <a:r>
                        <a:rPr lang="en-US" sz="1200" baseline="0" dirty="0" err="1" smtClean="0"/>
                        <a:t>sampel</a:t>
                      </a:r>
                      <a:r>
                        <a:rPr lang="en-US" sz="1200" baseline="0" dirty="0" smtClean="0"/>
                        <a:t>)</a:t>
                      </a:r>
                      <a:endParaRPr lang="en-US" sz="1200" dirty="0"/>
                    </a:p>
                  </a:txBody>
                  <a:tcPr/>
                </a:tc>
                <a:tc hMerge="1">
                  <a:txBody>
                    <a:bodyPr/>
                    <a:lstStyle/>
                    <a:p>
                      <a:endParaRPr lang="en-US" dirty="0"/>
                    </a:p>
                  </a:txBody>
                  <a:tcPr/>
                </a:tc>
                <a:tc gridSpan="2">
                  <a:txBody>
                    <a:bodyPr/>
                    <a:lstStyle/>
                    <a:p>
                      <a:r>
                        <a:rPr lang="en-US" sz="1200" dirty="0" err="1" smtClean="0"/>
                        <a:t>Komparatif</a:t>
                      </a:r>
                      <a:r>
                        <a:rPr lang="en-US" sz="1200" dirty="0" smtClean="0"/>
                        <a:t> (</a:t>
                      </a:r>
                      <a:r>
                        <a:rPr lang="en-US" sz="1200" dirty="0" err="1" smtClean="0"/>
                        <a:t>lebih</a:t>
                      </a:r>
                      <a:r>
                        <a:rPr lang="en-US" sz="1200" dirty="0" smtClean="0"/>
                        <a:t> </a:t>
                      </a:r>
                      <a:r>
                        <a:rPr lang="en-US" sz="1200" dirty="0" err="1" smtClean="0"/>
                        <a:t>dari</a:t>
                      </a:r>
                      <a:r>
                        <a:rPr lang="en-US" sz="1200" dirty="0" smtClean="0"/>
                        <a:t> </a:t>
                      </a:r>
                      <a:r>
                        <a:rPr lang="en-US" sz="1200" dirty="0" err="1" smtClean="0"/>
                        <a:t>dua</a:t>
                      </a:r>
                      <a:r>
                        <a:rPr lang="en-US" sz="1200" dirty="0" smtClean="0"/>
                        <a:t> </a:t>
                      </a:r>
                      <a:r>
                        <a:rPr lang="en-US" sz="1200" dirty="0" err="1" smtClean="0"/>
                        <a:t>sampel</a:t>
                      </a:r>
                      <a:r>
                        <a:rPr lang="en-US" sz="1200" dirty="0" smtClean="0"/>
                        <a:t>)</a:t>
                      </a:r>
                      <a:endParaRPr lang="en-US" sz="1200" dirty="0"/>
                    </a:p>
                  </a:txBody>
                  <a:tcPr/>
                </a:tc>
                <a:tc hMerge="1">
                  <a:txBody>
                    <a:bodyPr/>
                    <a:lstStyle/>
                    <a:p>
                      <a:endParaRPr lang="en-US" dirty="0"/>
                    </a:p>
                  </a:txBody>
                  <a:tcPr/>
                </a:tc>
                <a:tc>
                  <a:txBody>
                    <a:bodyPr/>
                    <a:lstStyle/>
                    <a:p>
                      <a:r>
                        <a:rPr lang="en-US" sz="1200" dirty="0" err="1" smtClean="0"/>
                        <a:t>Asosiatif</a:t>
                      </a:r>
                      <a:r>
                        <a:rPr lang="en-US" sz="1200" dirty="0" smtClean="0"/>
                        <a:t> (</a:t>
                      </a:r>
                      <a:r>
                        <a:rPr lang="en-US" sz="1200" dirty="0" err="1" smtClean="0"/>
                        <a:t>hubungan</a:t>
                      </a:r>
                      <a:r>
                        <a:rPr lang="en-US" sz="1200" dirty="0" smtClean="0"/>
                        <a:t>)</a:t>
                      </a:r>
                      <a:endParaRPr lang="en-US" sz="1200" dirty="0"/>
                    </a:p>
                  </a:txBody>
                  <a:tcPr/>
                </a:tc>
              </a:tr>
              <a:tr h="358839">
                <a:tc>
                  <a:txBody>
                    <a:bodyPr/>
                    <a:lstStyle/>
                    <a:p>
                      <a:endParaRPr lang="en-US" sz="1200"/>
                    </a:p>
                  </a:txBody>
                  <a:tcPr/>
                </a:tc>
                <a:tc vMerge="1">
                  <a:txBody>
                    <a:bodyPr/>
                    <a:lstStyle/>
                    <a:p>
                      <a:endParaRPr lang="en-US" dirty="0"/>
                    </a:p>
                  </a:txBody>
                  <a:tcPr/>
                </a:tc>
                <a:tc>
                  <a:txBody>
                    <a:bodyPr/>
                    <a:lstStyle/>
                    <a:p>
                      <a:r>
                        <a:rPr lang="en-US" sz="1200" dirty="0" smtClean="0"/>
                        <a:t>Related</a:t>
                      </a:r>
                      <a:endParaRPr lang="en-US" sz="1200" dirty="0"/>
                    </a:p>
                  </a:txBody>
                  <a:tcPr/>
                </a:tc>
                <a:tc>
                  <a:txBody>
                    <a:bodyPr/>
                    <a:lstStyle/>
                    <a:p>
                      <a:r>
                        <a:rPr lang="en-US" sz="1200" dirty="0" err="1" smtClean="0"/>
                        <a:t>Independen</a:t>
                      </a:r>
                      <a:endParaRPr lang="en-US" sz="1200" dirty="0"/>
                    </a:p>
                  </a:txBody>
                  <a:tcPr/>
                </a:tc>
                <a:tc>
                  <a:txBody>
                    <a:bodyPr/>
                    <a:lstStyle/>
                    <a:p>
                      <a:r>
                        <a:rPr lang="en-US" sz="1200" dirty="0" smtClean="0"/>
                        <a:t>Related</a:t>
                      </a:r>
                      <a:endParaRPr lang="en-US" sz="1200" dirty="0"/>
                    </a:p>
                  </a:txBody>
                  <a:tcPr/>
                </a:tc>
                <a:tc>
                  <a:txBody>
                    <a:bodyPr/>
                    <a:lstStyle/>
                    <a:p>
                      <a:r>
                        <a:rPr lang="en-US" sz="1200" dirty="0" err="1" smtClean="0"/>
                        <a:t>Independen</a:t>
                      </a:r>
                      <a:endParaRPr lang="en-US" sz="1200" dirty="0"/>
                    </a:p>
                  </a:txBody>
                  <a:tcPr/>
                </a:tc>
                <a:tc>
                  <a:txBody>
                    <a:bodyPr/>
                    <a:lstStyle/>
                    <a:p>
                      <a:endParaRPr lang="en-US" sz="1200"/>
                    </a:p>
                  </a:txBody>
                  <a:tcPr/>
                </a:tc>
              </a:tr>
              <a:tr h="1152583">
                <a:tc>
                  <a:txBody>
                    <a:bodyPr/>
                    <a:lstStyle/>
                    <a:p>
                      <a:r>
                        <a:rPr lang="en-US" sz="1200" dirty="0" smtClean="0"/>
                        <a:t>Nominal</a:t>
                      </a:r>
                      <a:endParaRPr lang="en-US" sz="1200" dirty="0"/>
                    </a:p>
                  </a:txBody>
                  <a:tcPr/>
                </a:tc>
                <a:tc>
                  <a:txBody>
                    <a:bodyPr/>
                    <a:lstStyle/>
                    <a:p>
                      <a:r>
                        <a:rPr lang="en-US" sz="1200" dirty="0" smtClean="0"/>
                        <a:t>Binomial</a:t>
                      </a:r>
                    </a:p>
                    <a:p>
                      <a:r>
                        <a:rPr lang="en-US" sz="1200" dirty="0" smtClean="0"/>
                        <a:t>X</a:t>
                      </a:r>
                      <a:r>
                        <a:rPr lang="en-US" sz="1200" baseline="30000" dirty="0" smtClean="0"/>
                        <a:t>2</a:t>
                      </a:r>
                      <a:r>
                        <a:rPr lang="en-US" sz="1200" dirty="0" smtClean="0"/>
                        <a:t> </a:t>
                      </a:r>
                      <a:r>
                        <a:rPr lang="en-US" sz="1200" dirty="0" err="1" smtClean="0"/>
                        <a:t>satu</a:t>
                      </a:r>
                      <a:r>
                        <a:rPr lang="en-US" sz="1200" dirty="0" smtClean="0"/>
                        <a:t> </a:t>
                      </a:r>
                      <a:r>
                        <a:rPr lang="en-US" sz="1200" dirty="0" err="1" smtClean="0"/>
                        <a:t>sampel</a:t>
                      </a:r>
                      <a:endParaRPr lang="en-US" sz="1200" dirty="0"/>
                    </a:p>
                  </a:txBody>
                  <a:tcPr/>
                </a:tc>
                <a:tc>
                  <a:txBody>
                    <a:bodyPr/>
                    <a:lstStyle/>
                    <a:p>
                      <a:r>
                        <a:rPr lang="en-US" sz="1200" dirty="0" smtClean="0"/>
                        <a:t>Mc </a:t>
                      </a:r>
                      <a:r>
                        <a:rPr lang="en-US" sz="1200" dirty="0" err="1" smtClean="0"/>
                        <a:t>Nemar</a:t>
                      </a:r>
                      <a:endParaRPr lang="en-US" sz="1200" dirty="0"/>
                    </a:p>
                  </a:txBody>
                  <a:tcPr/>
                </a:tc>
                <a:tc>
                  <a:txBody>
                    <a:bodyPr/>
                    <a:lstStyle/>
                    <a:p>
                      <a:r>
                        <a:rPr lang="en-US" sz="1200" dirty="0" smtClean="0"/>
                        <a:t>Fisher Exact Probability</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X</a:t>
                      </a:r>
                      <a:r>
                        <a:rPr lang="en-US" sz="1200" baseline="30000" dirty="0" smtClean="0"/>
                        <a:t>2</a:t>
                      </a:r>
                      <a:r>
                        <a:rPr lang="en-US" sz="1200" dirty="0" smtClean="0"/>
                        <a:t> </a:t>
                      </a:r>
                      <a:r>
                        <a:rPr lang="en-US" sz="1200" dirty="0" err="1" smtClean="0"/>
                        <a:t>dua</a:t>
                      </a:r>
                      <a:r>
                        <a:rPr lang="en-US" sz="1200" dirty="0" smtClean="0"/>
                        <a:t> </a:t>
                      </a:r>
                      <a:r>
                        <a:rPr lang="en-US" sz="1200" dirty="0" err="1" smtClean="0"/>
                        <a:t>sampel</a:t>
                      </a:r>
                      <a:endParaRPr lang="en-US" sz="1200" dirty="0" smtClean="0"/>
                    </a:p>
                    <a:p>
                      <a:endParaRPr lang="en-US" sz="1200" dirty="0"/>
                    </a:p>
                  </a:txBody>
                  <a:tcPr/>
                </a:tc>
                <a:tc>
                  <a:txBody>
                    <a:bodyPr/>
                    <a:lstStyle/>
                    <a:p>
                      <a:r>
                        <a:rPr lang="en-US" sz="1200" dirty="0" smtClean="0"/>
                        <a:t>Cochran Q</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X</a:t>
                      </a:r>
                      <a:r>
                        <a:rPr lang="en-US" sz="1200" baseline="30000" dirty="0" smtClean="0"/>
                        <a:t>2</a:t>
                      </a:r>
                      <a:r>
                        <a:rPr lang="en-US" sz="1200" dirty="0" smtClean="0"/>
                        <a:t> </a:t>
                      </a:r>
                      <a:r>
                        <a:rPr lang="en-US" sz="1200" dirty="0" err="1" smtClean="0"/>
                        <a:t>untuk</a:t>
                      </a:r>
                      <a:r>
                        <a:rPr lang="en-US" sz="1200" dirty="0" smtClean="0"/>
                        <a:t> k </a:t>
                      </a:r>
                      <a:r>
                        <a:rPr lang="en-US" sz="1200" dirty="0" err="1" smtClean="0"/>
                        <a:t>sampel</a:t>
                      </a:r>
                      <a:endParaRPr lang="en-US" sz="1200" dirty="0" smtClean="0"/>
                    </a:p>
                    <a:p>
                      <a:endParaRPr lang="en-US" sz="1200" dirty="0"/>
                    </a:p>
                  </a:txBody>
                  <a:tcPr/>
                </a:tc>
                <a:tc>
                  <a:txBody>
                    <a:bodyPr/>
                    <a:lstStyle/>
                    <a:p>
                      <a:r>
                        <a:rPr lang="en-US" sz="1200" dirty="0" smtClean="0"/>
                        <a:t>Contingency</a:t>
                      </a:r>
                    </a:p>
                    <a:p>
                      <a:r>
                        <a:rPr lang="en-US" sz="1200" dirty="0" smtClean="0"/>
                        <a:t>Coefficient C</a:t>
                      </a:r>
                      <a:endParaRPr lang="en-US" sz="1200" dirty="0"/>
                    </a:p>
                  </a:txBody>
                  <a:tcPr/>
                </a:tc>
              </a:tr>
              <a:tr h="1990825">
                <a:tc>
                  <a:txBody>
                    <a:bodyPr/>
                    <a:lstStyle/>
                    <a:p>
                      <a:r>
                        <a:rPr lang="en-US" sz="1200" dirty="0" smtClean="0"/>
                        <a:t>Ordinal</a:t>
                      </a:r>
                      <a:endParaRPr lang="en-US" sz="1200" dirty="0"/>
                    </a:p>
                  </a:txBody>
                  <a:tcPr/>
                </a:tc>
                <a:tc>
                  <a:txBody>
                    <a:bodyPr/>
                    <a:lstStyle/>
                    <a:p>
                      <a:r>
                        <a:rPr lang="en-US" sz="1200" dirty="0" smtClean="0"/>
                        <a:t>Run Test</a:t>
                      </a:r>
                      <a:endParaRPr lang="en-US" sz="1200" dirty="0"/>
                    </a:p>
                  </a:txBody>
                  <a:tcPr/>
                </a:tc>
                <a:tc>
                  <a:txBody>
                    <a:bodyPr/>
                    <a:lstStyle/>
                    <a:p>
                      <a:r>
                        <a:rPr lang="en-US" sz="1200" dirty="0" smtClean="0"/>
                        <a:t>Sign test</a:t>
                      </a:r>
                    </a:p>
                    <a:p>
                      <a:r>
                        <a:rPr lang="en-US" sz="1200" dirty="0" err="1" smtClean="0"/>
                        <a:t>Wilcoxon</a:t>
                      </a:r>
                      <a:r>
                        <a:rPr lang="en-US" sz="1200" dirty="0" smtClean="0"/>
                        <a:t> matched pairs</a:t>
                      </a:r>
                      <a:endParaRPr lang="en-US" sz="1200" dirty="0"/>
                    </a:p>
                  </a:txBody>
                  <a:tcPr/>
                </a:tc>
                <a:tc>
                  <a:txBody>
                    <a:bodyPr/>
                    <a:lstStyle/>
                    <a:p>
                      <a:r>
                        <a:rPr lang="en-US" sz="1200" dirty="0" smtClean="0"/>
                        <a:t>Median Test</a:t>
                      </a:r>
                    </a:p>
                    <a:p>
                      <a:endParaRPr lang="en-US" sz="1200" dirty="0" smtClean="0"/>
                    </a:p>
                    <a:p>
                      <a:r>
                        <a:rPr lang="en-US" sz="1200" dirty="0" smtClean="0"/>
                        <a:t>Mann-Whitney </a:t>
                      </a:r>
                      <a:r>
                        <a:rPr lang="en-US" sz="1200" dirty="0" err="1" smtClean="0"/>
                        <a:t>Utest</a:t>
                      </a:r>
                      <a:endParaRPr lang="en-US" sz="1200" dirty="0" smtClean="0"/>
                    </a:p>
                    <a:p>
                      <a:endParaRPr lang="en-US" sz="1200" dirty="0" smtClean="0"/>
                    </a:p>
                    <a:p>
                      <a:r>
                        <a:rPr lang="en-US" sz="1200" dirty="0" err="1" smtClean="0"/>
                        <a:t>Kolomogorov</a:t>
                      </a:r>
                      <a:r>
                        <a:rPr lang="en-US" sz="1200" dirty="0" smtClean="0"/>
                        <a:t> Smirnov</a:t>
                      </a:r>
                    </a:p>
                    <a:p>
                      <a:endParaRPr lang="en-US" sz="1200" dirty="0" smtClean="0"/>
                    </a:p>
                    <a:p>
                      <a:r>
                        <a:rPr lang="en-US" sz="1200" dirty="0" smtClean="0"/>
                        <a:t>Wald-</a:t>
                      </a:r>
                      <a:r>
                        <a:rPr lang="en-US" sz="1200" dirty="0" err="1" smtClean="0"/>
                        <a:t>Woldfowitz</a:t>
                      </a:r>
                      <a:endParaRPr lang="en-US" sz="1200" dirty="0"/>
                    </a:p>
                  </a:txBody>
                  <a:tcPr/>
                </a:tc>
                <a:tc>
                  <a:txBody>
                    <a:bodyPr/>
                    <a:lstStyle/>
                    <a:p>
                      <a:r>
                        <a:rPr lang="en-US" sz="1200" dirty="0" smtClean="0"/>
                        <a:t>Friedman Two-Way </a:t>
                      </a:r>
                      <a:r>
                        <a:rPr lang="en-US" sz="1200" dirty="0" err="1" smtClean="0"/>
                        <a:t>Anova</a:t>
                      </a:r>
                      <a:endParaRPr lang="en-US" sz="1200" dirty="0"/>
                    </a:p>
                  </a:txBody>
                  <a:tcPr/>
                </a:tc>
                <a:tc>
                  <a:txBody>
                    <a:bodyPr/>
                    <a:lstStyle/>
                    <a:p>
                      <a:r>
                        <a:rPr lang="en-US" sz="1200" dirty="0" smtClean="0"/>
                        <a:t>Median Extension</a:t>
                      </a:r>
                    </a:p>
                    <a:p>
                      <a:endParaRPr lang="en-US" sz="1200" dirty="0" smtClean="0"/>
                    </a:p>
                    <a:p>
                      <a:r>
                        <a:rPr lang="en-US" sz="1200" dirty="0" err="1" smtClean="0"/>
                        <a:t>Kruskal</a:t>
                      </a:r>
                      <a:r>
                        <a:rPr lang="en-US" sz="1200" dirty="0" smtClean="0"/>
                        <a:t>-Wallis One Way </a:t>
                      </a:r>
                      <a:r>
                        <a:rPr lang="en-US" sz="1200" dirty="0" err="1" smtClean="0"/>
                        <a:t>Anova</a:t>
                      </a:r>
                      <a:endParaRPr lang="en-US" sz="1200" dirty="0"/>
                    </a:p>
                  </a:txBody>
                  <a:tcPr/>
                </a:tc>
                <a:tc>
                  <a:txBody>
                    <a:bodyPr/>
                    <a:lstStyle/>
                    <a:p>
                      <a:r>
                        <a:rPr lang="en-US" sz="1200" dirty="0" smtClean="0"/>
                        <a:t>Spearman</a:t>
                      </a:r>
                      <a:r>
                        <a:rPr lang="en-US" sz="1200" baseline="0" dirty="0" smtClean="0"/>
                        <a:t> Rank Correlation</a:t>
                      </a:r>
                    </a:p>
                    <a:p>
                      <a:endParaRPr lang="en-US" sz="1200" baseline="0" dirty="0" smtClean="0"/>
                    </a:p>
                    <a:p>
                      <a:r>
                        <a:rPr lang="en-US" sz="1200" baseline="0" dirty="0" smtClean="0"/>
                        <a:t>Kendall Tau</a:t>
                      </a:r>
                      <a:endParaRPr lang="en-US" sz="1200" dirty="0"/>
                    </a:p>
                  </a:txBody>
                  <a:tcPr/>
                </a:tc>
              </a:tr>
              <a:tr h="1795032">
                <a:tc>
                  <a:txBody>
                    <a:bodyPr/>
                    <a:lstStyle/>
                    <a:p>
                      <a:r>
                        <a:rPr lang="en-US" sz="1200" dirty="0" smtClean="0"/>
                        <a:t>Interval </a:t>
                      </a:r>
                    </a:p>
                    <a:p>
                      <a:r>
                        <a:rPr lang="en-US" sz="1200" dirty="0" err="1" smtClean="0"/>
                        <a:t>Rasio</a:t>
                      </a:r>
                      <a:endParaRPr lang="en-US" sz="1200" dirty="0"/>
                    </a:p>
                  </a:txBody>
                  <a:tcPr/>
                </a:tc>
                <a:tc>
                  <a:txBody>
                    <a:bodyPr/>
                    <a:lstStyle/>
                    <a:p>
                      <a:r>
                        <a:rPr lang="en-US" sz="1200" dirty="0" smtClean="0"/>
                        <a:t>t-test*</a:t>
                      </a:r>
                      <a:endParaRPr lang="en-US" sz="1200" dirty="0"/>
                    </a:p>
                  </a:txBody>
                  <a:tcPr/>
                </a:tc>
                <a:tc>
                  <a:txBody>
                    <a:bodyPr/>
                    <a:lstStyle/>
                    <a:p>
                      <a:r>
                        <a:rPr lang="en-US" sz="1200" dirty="0" smtClean="0"/>
                        <a:t>t-test of Related</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t-test* Independent</a:t>
                      </a:r>
                    </a:p>
                    <a:p>
                      <a:endParaRPr lang="en-US" sz="1200" dirty="0"/>
                    </a:p>
                  </a:txBody>
                  <a:tcPr/>
                </a:tc>
                <a:tc>
                  <a:txBody>
                    <a:bodyPr/>
                    <a:lstStyle/>
                    <a:p>
                      <a:r>
                        <a:rPr lang="en-US" sz="1200" dirty="0" smtClean="0"/>
                        <a:t>One-Way</a:t>
                      </a:r>
                      <a:r>
                        <a:rPr lang="en-US" sz="1200" baseline="0" dirty="0" smtClean="0"/>
                        <a:t> </a:t>
                      </a:r>
                      <a:r>
                        <a:rPr lang="en-US" sz="1200" baseline="0" dirty="0" err="1" smtClean="0"/>
                        <a:t>Anova</a:t>
                      </a:r>
                      <a:r>
                        <a:rPr lang="en-US" sz="1200" baseline="0" dirty="0" smtClean="0"/>
                        <a:t>*</a:t>
                      </a:r>
                    </a:p>
                    <a:p>
                      <a:endParaRPr lang="en-US" sz="1200" baseline="0" dirty="0" smtClean="0"/>
                    </a:p>
                    <a:p>
                      <a:r>
                        <a:rPr lang="en-US" sz="1200" baseline="0" dirty="0" smtClean="0"/>
                        <a:t>Two-Way </a:t>
                      </a:r>
                      <a:r>
                        <a:rPr lang="en-US" sz="1200" baseline="0" dirty="0" err="1" smtClean="0"/>
                        <a:t>Anova</a:t>
                      </a:r>
                      <a:r>
                        <a:rPr lang="en-US" sz="1200" baseline="0" dirty="0" smtClean="0"/>
                        <a:t>*</a:t>
                      </a:r>
                      <a:endParaRPr lang="en-US" sz="1200" dirty="0"/>
                    </a:p>
                  </a:txBody>
                  <a:tcPr/>
                </a:tc>
                <a:tc>
                  <a:txBody>
                    <a:bodyPr/>
                    <a:lstStyle/>
                    <a:p>
                      <a:r>
                        <a:rPr lang="en-US" sz="1200" dirty="0" smtClean="0"/>
                        <a:t>One-Way</a:t>
                      </a:r>
                      <a:r>
                        <a:rPr lang="en-US" sz="1200" baseline="0" dirty="0" smtClean="0"/>
                        <a:t> </a:t>
                      </a:r>
                      <a:r>
                        <a:rPr lang="en-US" sz="1200" baseline="0" dirty="0" err="1" smtClean="0"/>
                        <a:t>Anova</a:t>
                      </a:r>
                      <a:r>
                        <a:rPr lang="en-US" sz="1200" baseline="0" dirty="0" smtClean="0"/>
                        <a:t>*</a:t>
                      </a:r>
                    </a:p>
                    <a:p>
                      <a:endParaRPr lang="en-US" sz="1200" baseline="0" dirty="0" smtClean="0"/>
                    </a:p>
                    <a:p>
                      <a:r>
                        <a:rPr lang="en-US" sz="1200" baseline="0" dirty="0" smtClean="0"/>
                        <a:t>Two-Way </a:t>
                      </a:r>
                      <a:r>
                        <a:rPr lang="en-US" sz="1200" baseline="0" dirty="0" err="1" smtClean="0"/>
                        <a:t>Anova</a:t>
                      </a:r>
                      <a:r>
                        <a:rPr lang="en-US" sz="1200" baseline="0" dirty="0" smtClean="0"/>
                        <a:t>*</a:t>
                      </a:r>
                      <a:endParaRPr lang="en-US" sz="1200" dirty="0" smtClean="0"/>
                    </a:p>
                    <a:p>
                      <a:endParaRPr lang="en-US" sz="1200" dirty="0"/>
                    </a:p>
                  </a:txBody>
                  <a:tcPr/>
                </a:tc>
                <a:tc>
                  <a:txBody>
                    <a:bodyPr/>
                    <a:lstStyle/>
                    <a:p>
                      <a:r>
                        <a:rPr lang="en-US" sz="1200" dirty="0" err="1" smtClean="0"/>
                        <a:t>Korelasi</a:t>
                      </a:r>
                      <a:r>
                        <a:rPr lang="en-US" sz="1200" baseline="0" dirty="0" smtClean="0"/>
                        <a:t> Product Moment*</a:t>
                      </a:r>
                    </a:p>
                    <a:p>
                      <a:endParaRPr lang="en-US" sz="1200" baseline="0" dirty="0" smtClean="0"/>
                    </a:p>
                    <a:p>
                      <a:r>
                        <a:rPr lang="en-US" sz="1200" baseline="0" dirty="0" err="1" smtClean="0"/>
                        <a:t>Korelasi</a:t>
                      </a:r>
                      <a:r>
                        <a:rPr lang="en-US" sz="1200" baseline="0" dirty="0" smtClean="0"/>
                        <a:t> </a:t>
                      </a:r>
                      <a:r>
                        <a:rPr lang="en-US" sz="1200" baseline="0" dirty="0" err="1" smtClean="0"/>
                        <a:t>Parsial</a:t>
                      </a:r>
                      <a:r>
                        <a:rPr lang="en-US" sz="1200" baseline="0" dirty="0" smtClean="0"/>
                        <a:t>*</a:t>
                      </a:r>
                    </a:p>
                    <a:p>
                      <a:endParaRPr lang="en-US" sz="1200" baseline="0" dirty="0" smtClean="0"/>
                    </a:p>
                    <a:p>
                      <a:r>
                        <a:rPr lang="en-US" sz="1200" baseline="0" dirty="0" err="1" smtClean="0"/>
                        <a:t>Korelasi</a:t>
                      </a:r>
                      <a:r>
                        <a:rPr lang="en-US" sz="1200" baseline="0" dirty="0" smtClean="0"/>
                        <a:t> </a:t>
                      </a:r>
                      <a:r>
                        <a:rPr lang="en-US" sz="1200" baseline="0" dirty="0" err="1" smtClean="0"/>
                        <a:t>Ganda</a:t>
                      </a:r>
                      <a:r>
                        <a:rPr lang="en-US" sz="1200" baseline="0" dirty="0" smtClean="0"/>
                        <a:t>*</a:t>
                      </a:r>
                    </a:p>
                    <a:p>
                      <a:endParaRPr lang="en-US" sz="1200" baseline="0" dirty="0" smtClean="0"/>
                    </a:p>
                    <a:p>
                      <a:r>
                        <a:rPr lang="en-US" sz="1200" baseline="0" dirty="0" err="1" smtClean="0"/>
                        <a:t>Regresi</a:t>
                      </a:r>
                      <a:r>
                        <a:rPr lang="en-US" sz="1200" baseline="0" dirty="0" smtClean="0"/>
                        <a:t> </a:t>
                      </a:r>
                      <a:r>
                        <a:rPr lang="en-US" sz="1200" baseline="0" dirty="0" err="1" smtClean="0"/>
                        <a:t>Sederhana</a:t>
                      </a:r>
                      <a:r>
                        <a:rPr lang="en-US" sz="1200" baseline="0" dirty="0" smtClean="0"/>
                        <a:t> &amp; </a:t>
                      </a:r>
                      <a:r>
                        <a:rPr lang="en-US" sz="1200" baseline="0" dirty="0" err="1" smtClean="0"/>
                        <a:t>Ganda</a:t>
                      </a:r>
                      <a:r>
                        <a:rPr lang="en-US" sz="1200" baseline="0" dirty="0" smtClean="0"/>
                        <a:t>*</a:t>
                      </a:r>
                      <a:endParaRPr lang="en-US" sz="1200" dirty="0"/>
                    </a:p>
                  </a:txBody>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lstStyle/>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deskriptif</a:t>
            </a:r>
            <a:r>
              <a:rPr lang="en-US" dirty="0" smtClean="0"/>
              <a:t> </a:t>
            </a:r>
            <a:r>
              <a:rPr lang="en-US" dirty="0" err="1" smtClean="0"/>
              <a:t>satu</a:t>
            </a:r>
            <a:r>
              <a:rPr lang="en-US" dirty="0" smtClean="0"/>
              <a:t> </a:t>
            </a:r>
            <a:r>
              <a:rPr lang="en-US" dirty="0" err="1" smtClean="0"/>
              <a:t>sampel</a:t>
            </a:r>
            <a:r>
              <a:rPr lang="en-US" dirty="0" smtClean="0"/>
              <a:t> (</a:t>
            </a:r>
            <a:r>
              <a:rPr lang="en-US" dirty="0" err="1" smtClean="0"/>
              <a:t>unisampel</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nominal</a:t>
            </a:r>
            <a:r>
              <a:rPr lang="en-US" dirty="0" smtClean="0"/>
              <a:t>, </a:t>
            </a:r>
            <a:r>
              <a:rPr lang="en-US" dirty="0" err="1" smtClean="0"/>
              <a:t>maka</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smtClean="0"/>
              <a:t>Binomial</a:t>
            </a:r>
            <a:r>
              <a:rPr lang="en-US" dirty="0" smtClean="0"/>
              <a:t> </a:t>
            </a:r>
            <a:r>
              <a:rPr lang="en-US" dirty="0" err="1" smtClean="0"/>
              <a:t>dan</a:t>
            </a:r>
            <a:r>
              <a:rPr lang="en-US" dirty="0" smtClean="0"/>
              <a:t> </a:t>
            </a:r>
            <a:r>
              <a:rPr lang="en-US" b="1" dirty="0" smtClean="0"/>
              <a:t>Chi </a:t>
            </a:r>
            <a:r>
              <a:rPr lang="en-US" b="1" dirty="0" err="1" smtClean="0"/>
              <a:t>kuadrat</a:t>
            </a:r>
            <a:r>
              <a:rPr lang="en-US" b="1" dirty="0" smtClean="0"/>
              <a:t> </a:t>
            </a:r>
            <a:r>
              <a:rPr lang="en-US" b="1" dirty="0" err="1" smtClean="0"/>
              <a:t>satu</a:t>
            </a:r>
            <a:r>
              <a:rPr lang="en-US" b="1" dirty="0" smtClean="0"/>
              <a:t> </a:t>
            </a:r>
            <a:r>
              <a:rPr lang="en-US" b="1" dirty="0" err="1" smtClean="0"/>
              <a:t>sampel</a:t>
            </a:r>
            <a:r>
              <a:rPr lang="en-US" dirty="0" smtClean="0"/>
              <a:t>.</a:t>
            </a:r>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deskriptif</a:t>
            </a:r>
            <a:r>
              <a:rPr lang="en-US" dirty="0" smtClean="0"/>
              <a:t> </a:t>
            </a:r>
            <a:r>
              <a:rPr lang="en-US" dirty="0" err="1" smtClean="0"/>
              <a:t>satu</a:t>
            </a:r>
            <a:r>
              <a:rPr lang="en-US" dirty="0" smtClean="0"/>
              <a:t> </a:t>
            </a:r>
            <a:r>
              <a:rPr lang="en-US" dirty="0" err="1" smtClean="0"/>
              <a:t>sampel</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ordinal</a:t>
            </a:r>
            <a:r>
              <a:rPr lang="en-US" dirty="0" smtClean="0"/>
              <a:t>, </a:t>
            </a:r>
            <a:r>
              <a:rPr lang="en-US" dirty="0" err="1" smtClean="0"/>
              <a:t>maka</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smtClean="0"/>
              <a:t>Run Test</a:t>
            </a:r>
            <a:r>
              <a:rPr lang="en-US" dirty="0" smtClean="0"/>
              <a:t>.</a:t>
            </a:r>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deskriptif</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univariabel</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interval</a:t>
            </a:r>
            <a:r>
              <a:rPr lang="en-US" dirty="0" smtClean="0"/>
              <a:t> </a:t>
            </a:r>
            <a:r>
              <a:rPr lang="en-US" dirty="0" err="1" smtClean="0"/>
              <a:t>atau</a:t>
            </a:r>
            <a:r>
              <a:rPr lang="en-US" dirty="0" smtClean="0"/>
              <a:t> </a:t>
            </a:r>
            <a:r>
              <a:rPr lang="en-US" i="1" dirty="0" smtClean="0"/>
              <a:t>ratio</a:t>
            </a:r>
            <a:r>
              <a:rPr lang="en-US" dirty="0" smtClean="0"/>
              <a:t>, </a:t>
            </a:r>
            <a:r>
              <a:rPr lang="en-US" dirty="0" err="1" smtClean="0"/>
              <a:t>maka</a:t>
            </a:r>
            <a:r>
              <a:rPr lang="en-US" dirty="0" smtClean="0"/>
              <a:t> </a:t>
            </a:r>
            <a:r>
              <a:rPr lang="en-US" dirty="0" err="1" smtClean="0"/>
              <a:t>digunakan</a:t>
            </a:r>
            <a:r>
              <a:rPr lang="en-US" dirty="0" smtClean="0"/>
              <a:t> </a:t>
            </a:r>
            <a:r>
              <a:rPr lang="en-US" b="1" dirty="0" smtClean="0"/>
              <a:t>t-test </a:t>
            </a:r>
            <a:r>
              <a:rPr lang="en-US" b="1" dirty="0" err="1" smtClean="0"/>
              <a:t>satu</a:t>
            </a:r>
            <a:r>
              <a:rPr lang="en-US" b="1" dirty="0" smtClean="0"/>
              <a:t> </a:t>
            </a:r>
            <a:r>
              <a:rPr lang="en-US" b="1" dirty="0" err="1" smtClean="0"/>
              <a:t>sampel</a:t>
            </a:r>
            <a:r>
              <a:rPr lang="en-US" b="1" dirty="0" smtClean="0"/>
              <a:t>. </a:t>
            </a:r>
            <a:endParaRPr lang="en-US" b="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a:t>
            </a:r>
            <a:r>
              <a:rPr lang="en-US" dirty="0" err="1" smtClean="0"/>
              <a:t>dua</a:t>
            </a:r>
            <a:r>
              <a:rPr lang="en-US" dirty="0" smtClean="0"/>
              <a:t> </a:t>
            </a:r>
            <a:r>
              <a:rPr lang="en-US" dirty="0" err="1" smtClean="0"/>
              <a:t>sampel</a:t>
            </a:r>
            <a:r>
              <a:rPr lang="en-US" dirty="0" smtClean="0"/>
              <a:t> yang </a:t>
            </a:r>
            <a:r>
              <a:rPr lang="en-US" dirty="0" err="1" smtClean="0"/>
              <a:t>berpasangan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nominal</a:t>
            </a:r>
            <a:r>
              <a:rPr lang="en-US" dirty="0" smtClean="0"/>
              <a:t> </a:t>
            </a:r>
            <a:r>
              <a:rPr lang="en-US" dirty="0" err="1" smtClean="0"/>
              <a:t>digunakan</a:t>
            </a:r>
            <a:r>
              <a:rPr lang="en-US" dirty="0" smtClean="0"/>
              <a:t> </a:t>
            </a:r>
            <a:r>
              <a:rPr lang="en-US" dirty="0" err="1" smtClean="0"/>
              <a:t>tehnik</a:t>
            </a:r>
            <a:r>
              <a:rPr lang="en-US" dirty="0" smtClean="0"/>
              <a:t> </a:t>
            </a:r>
            <a:r>
              <a:rPr lang="en-US" dirty="0" err="1" smtClean="0"/>
              <a:t>statistik</a:t>
            </a:r>
            <a:r>
              <a:rPr lang="en-US" dirty="0" smtClean="0"/>
              <a:t>  </a:t>
            </a:r>
            <a:r>
              <a:rPr lang="en-US" b="1" dirty="0" err="1" smtClean="0"/>
              <a:t>McNemar</a:t>
            </a:r>
            <a:endParaRPr lang="en-US" b="1" dirty="0" smtClean="0"/>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a:t>
            </a:r>
            <a:r>
              <a:rPr lang="en-US" dirty="0" err="1" smtClean="0"/>
              <a:t>dua</a:t>
            </a:r>
            <a:r>
              <a:rPr lang="en-US" dirty="0" smtClean="0"/>
              <a:t> </a:t>
            </a:r>
            <a:r>
              <a:rPr lang="en-US" dirty="0" err="1" smtClean="0"/>
              <a:t>sampel</a:t>
            </a:r>
            <a:r>
              <a:rPr lang="en-US" dirty="0" smtClean="0"/>
              <a:t> </a:t>
            </a:r>
            <a:r>
              <a:rPr lang="en-US" dirty="0" err="1" smtClean="0"/>
              <a:t>berpasangan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ordinal </a:t>
            </a:r>
            <a:r>
              <a:rPr lang="en-US" dirty="0" err="1" smtClean="0"/>
              <a:t>digunakan</a:t>
            </a:r>
            <a:r>
              <a:rPr lang="en-US" dirty="0" smtClean="0"/>
              <a:t> </a:t>
            </a:r>
            <a:r>
              <a:rPr lang="en-US" dirty="0" err="1" smtClean="0"/>
              <a:t>tehnik</a:t>
            </a:r>
            <a:r>
              <a:rPr lang="en-US" dirty="0" smtClean="0"/>
              <a:t> </a:t>
            </a:r>
            <a:r>
              <a:rPr lang="en-US" dirty="0" err="1" smtClean="0"/>
              <a:t>statistik</a:t>
            </a:r>
            <a:r>
              <a:rPr lang="en-US" dirty="0" smtClean="0"/>
              <a:t> </a:t>
            </a:r>
            <a:r>
              <a:rPr lang="en-US" b="1" dirty="0" smtClean="0"/>
              <a:t>Sign Test </a:t>
            </a:r>
            <a:r>
              <a:rPr lang="en-US" dirty="0" smtClean="0"/>
              <a:t> </a:t>
            </a:r>
            <a:r>
              <a:rPr lang="en-US" dirty="0" err="1" smtClean="0"/>
              <a:t>dan</a:t>
            </a:r>
            <a:r>
              <a:rPr lang="en-US" dirty="0" smtClean="0"/>
              <a:t> </a:t>
            </a:r>
            <a:r>
              <a:rPr lang="en-US" b="1" dirty="0" err="1" smtClean="0"/>
              <a:t>Wilcoxon</a:t>
            </a:r>
            <a:r>
              <a:rPr lang="en-US" b="1" dirty="0" smtClean="0"/>
              <a:t> Matched Pairs</a:t>
            </a:r>
            <a:endParaRPr lang="en-US" dirty="0" smtClean="0"/>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a:t>
            </a:r>
            <a:r>
              <a:rPr lang="en-US" dirty="0" err="1" smtClean="0"/>
              <a:t>dua</a:t>
            </a:r>
            <a:r>
              <a:rPr lang="en-US" dirty="0" smtClean="0"/>
              <a:t> </a:t>
            </a:r>
            <a:r>
              <a:rPr lang="en-US" dirty="0" err="1" smtClean="0"/>
              <a:t>sampel</a:t>
            </a:r>
            <a:r>
              <a:rPr lang="en-US" dirty="0" smtClean="0"/>
              <a:t> </a:t>
            </a:r>
            <a:r>
              <a:rPr lang="en-US" dirty="0" err="1" smtClean="0"/>
              <a:t>berpasangan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interval </a:t>
            </a:r>
            <a:r>
              <a:rPr lang="en-US" dirty="0" err="1" smtClean="0"/>
              <a:t>atau</a:t>
            </a:r>
            <a:r>
              <a:rPr lang="en-US" dirty="0" smtClean="0"/>
              <a:t> </a:t>
            </a:r>
            <a:r>
              <a:rPr lang="en-US" i="1" dirty="0" smtClean="0"/>
              <a:t>ratio</a:t>
            </a:r>
            <a:r>
              <a:rPr lang="en-US" dirty="0" smtClean="0"/>
              <a:t>, </a:t>
            </a:r>
            <a:r>
              <a:rPr lang="en-US" dirty="0" err="1" smtClean="0"/>
              <a:t>digunakan</a:t>
            </a:r>
            <a:r>
              <a:rPr lang="en-US" dirty="0" smtClean="0"/>
              <a:t> </a:t>
            </a:r>
            <a:r>
              <a:rPr lang="en-US" b="1" dirty="0" smtClean="0"/>
              <a:t>t-test </a:t>
            </a:r>
            <a:r>
              <a:rPr lang="en-US" b="1" dirty="0" err="1" smtClean="0"/>
              <a:t>dua</a:t>
            </a:r>
            <a:r>
              <a:rPr lang="en-US" b="1" dirty="0" smtClean="0"/>
              <a:t> </a:t>
            </a:r>
            <a:r>
              <a:rPr lang="en-US" b="1" dirty="0" err="1" smtClean="0"/>
              <a:t>sampel</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a:t>
            </a:r>
            <a:r>
              <a:rPr lang="en-US" dirty="0" err="1" smtClean="0"/>
              <a:t>dua</a:t>
            </a:r>
            <a:r>
              <a:rPr lang="en-US" dirty="0" smtClean="0"/>
              <a:t> </a:t>
            </a:r>
            <a:r>
              <a:rPr lang="en-US" dirty="0" err="1" smtClean="0"/>
              <a:t>sampel</a:t>
            </a:r>
            <a:r>
              <a:rPr lang="en-US" dirty="0" smtClean="0"/>
              <a:t> </a:t>
            </a:r>
            <a:r>
              <a:rPr lang="en-US" dirty="0" err="1" smtClean="0"/>
              <a:t>independen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nominal</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smtClean="0"/>
              <a:t>Fisher exact probability </a:t>
            </a:r>
            <a:r>
              <a:rPr lang="en-US" dirty="0" err="1" smtClean="0"/>
              <a:t>dan</a:t>
            </a:r>
            <a:r>
              <a:rPr lang="en-US" dirty="0" smtClean="0"/>
              <a:t> </a:t>
            </a:r>
            <a:r>
              <a:rPr lang="en-US" b="1" dirty="0" smtClean="0"/>
              <a:t>Chi </a:t>
            </a:r>
            <a:r>
              <a:rPr lang="en-US" b="1" dirty="0" err="1" smtClean="0"/>
              <a:t>Kuadrat</a:t>
            </a:r>
            <a:r>
              <a:rPr lang="en-US" b="1" dirty="0" smtClean="0"/>
              <a:t> </a:t>
            </a:r>
            <a:r>
              <a:rPr lang="en-US" b="1" dirty="0" err="1" smtClean="0"/>
              <a:t>Dua</a:t>
            </a:r>
            <a:r>
              <a:rPr lang="en-US" b="1" dirty="0" smtClean="0"/>
              <a:t> </a:t>
            </a:r>
            <a:r>
              <a:rPr lang="en-US" b="1" dirty="0" err="1" smtClean="0"/>
              <a:t>Sampel</a:t>
            </a:r>
            <a:r>
              <a:rPr lang="en-US" dirty="0" smtClean="0"/>
              <a:t>.</a:t>
            </a:r>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a:t>
            </a:r>
            <a:r>
              <a:rPr lang="en-US" dirty="0" err="1" smtClean="0"/>
              <a:t>dua</a:t>
            </a:r>
            <a:r>
              <a:rPr lang="en-US" dirty="0" smtClean="0"/>
              <a:t> </a:t>
            </a:r>
            <a:r>
              <a:rPr lang="en-US" dirty="0" err="1" smtClean="0"/>
              <a:t>sampel</a:t>
            </a:r>
            <a:r>
              <a:rPr lang="en-US" dirty="0" smtClean="0"/>
              <a:t> </a:t>
            </a:r>
            <a:r>
              <a:rPr lang="en-US" dirty="0" err="1" smtClean="0"/>
              <a:t>independen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ordinal</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smtClean="0"/>
              <a:t>Median Test, Mann-Whitney U Test, </a:t>
            </a:r>
            <a:r>
              <a:rPr lang="en-US" b="1" dirty="0" err="1" smtClean="0"/>
              <a:t>Kolmogorov</a:t>
            </a:r>
            <a:r>
              <a:rPr lang="en-US" b="1" dirty="0" smtClean="0"/>
              <a:t> Smirnov, </a:t>
            </a:r>
            <a:r>
              <a:rPr lang="en-US" dirty="0" err="1" smtClean="0"/>
              <a:t>dan</a:t>
            </a:r>
            <a:r>
              <a:rPr lang="en-US" dirty="0" smtClean="0"/>
              <a:t> </a:t>
            </a:r>
            <a:r>
              <a:rPr lang="en-US" b="1" dirty="0" smtClean="0"/>
              <a:t>Wald-</a:t>
            </a:r>
            <a:r>
              <a:rPr lang="en-US" b="1" dirty="0" err="1" smtClean="0"/>
              <a:t>Wolfowitz</a:t>
            </a:r>
            <a:endParaRPr lang="en-US" b="1" dirty="0" smtClean="0"/>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a:t>
            </a:r>
            <a:r>
              <a:rPr lang="en-US" dirty="0" err="1" smtClean="0"/>
              <a:t>dua</a:t>
            </a:r>
            <a:r>
              <a:rPr lang="en-US" dirty="0" smtClean="0"/>
              <a:t> </a:t>
            </a:r>
            <a:r>
              <a:rPr lang="en-US" dirty="0" err="1" smtClean="0"/>
              <a:t>sampel</a:t>
            </a:r>
            <a:r>
              <a:rPr lang="en-US" dirty="0" smtClean="0"/>
              <a:t> </a:t>
            </a:r>
            <a:r>
              <a:rPr lang="en-US" dirty="0" err="1" smtClean="0"/>
              <a:t>independen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interval </a:t>
            </a:r>
            <a:r>
              <a:rPr lang="en-US" i="1" dirty="0" err="1" smtClean="0"/>
              <a:t>dan</a:t>
            </a:r>
            <a:r>
              <a:rPr lang="en-US" i="1" dirty="0" smtClean="0"/>
              <a:t> ratio </a:t>
            </a:r>
            <a:r>
              <a:rPr lang="en-US" dirty="0" smtClean="0"/>
              <a:t> </a:t>
            </a:r>
            <a:r>
              <a:rPr lang="en-US" dirty="0" err="1" smtClean="0"/>
              <a:t>digunakan</a:t>
            </a:r>
            <a:r>
              <a:rPr lang="en-US" dirty="0" smtClean="0"/>
              <a:t> </a:t>
            </a:r>
            <a:r>
              <a:rPr lang="en-US" b="1" dirty="0" smtClean="0"/>
              <a:t>t-test independent</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k </a:t>
            </a:r>
            <a:r>
              <a:rPr lang="en-US" dirty="0" err="1" smtClean="0"/>
              <a:t>sampel</a:t>
            </a:r>
            <a:r>
              <a:rPr lang="en-US" dirty="0" smtClean="0"/>
              <a:t> </a:t>
            </a:r>
            <a:r>
              <a:rPr lang="en-US" dirty="0" err="1" smtClean="0"/>
              <a:t>berpasangan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nominal</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err="1" smtClean="0"/>
              <a:t>Chocran</a:t>
            </a:r>
            <a:r>
              <a:rPr lang="en-US" b="1" dirty="0" smtClean="0"/>
              <a:t> Q</a:t>
            </a:r>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k </a:t>
            </a:r>
            <a:r>
              <a:rPr lang="en-US" dirty="0" err="1" smtClean="0"/>
              <a:t>sampel</a:t>
            </a:r>
            <a:r>
              <a:rPr lang="en-US" dirty="0" smtClean="0"/>
              <a:t> </a:t>
            </a:r>
            <a:r>
              <a:rPr lang="en-US" dirty="0" err="1" smtClean="0"/>
              <a:t>berpasangan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ordinal</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smtClean="0"/>
              <a:t>Friedman Two Way </a:t>
            </a:r>
            <a:r>
              <a:rPr lang="en-US" b="1" dirty="0" err="1" smtClean="0"/>
              <a:t>Anova</a:t>
            </a:r>
            <a:endParaRPr lang="en-US" b="1" dirty="0" smtClean="0"/>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k </a:t>
            </a:r>
            <a:r>
              <a:rPr lang="en-US" dirty="0" err="1" smtClean="0"/>
              <a:t>sampel</a:t>
            </a:r>
            <a:r>
              <a:rPr lang="en-US" dirty="0" smtClean="0"/>
              <a:t> </a:t>
            </a:r>
            <a:r>
              <a:rPr lang="en-US" dirty="0" err="1" smtClean="0"/>
              <a:t>berpasangan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interval </a:t>
            </a:r>
            <a:r>
              <a:rPr lang="en-US" i="1" dirty="0" err="1" smtClean="0"/>
              <a:t>atau</a:t>
            </a:r>
            <a:r>
              <a:rPr lang="en-US" i="1" dirty="0" smtClean="0"/>
              <a:t> ratio</a:t>
            </a:r>
            <a:r>
              <a:rPr lang="en-US" dirty="0" smtClean="0"/>
              <a:t> </a:t>
            </a:r>
            <a:r>
              <a:rPr lang="en-US" dirty="0" err="1" smtClean="0"/>
              <a:t>digunakan</a:t>
            </a:r>
            <a:r>
              <a:rPr lang="en-US" dirty="0" smtClean="0"/>
              <a:t> </a:t>
            </a:r>
            <a:r>
              <a:rPr lang="en-US" b="1" dirty="0" err="1" smtClean="0"/>
              <a:t>analisis</a:t>
            </a:r>
            <a:r>
              <a:rPr lang="en-US" b="1" dirty="0" smtClean="0"/>
              <a:t> </a:t>
            </a:r>
            <a:r>
              <a:rPr lang="en-US" b="1" dirty="0" err="1" smtClean="0"/>
              <a:t>varians</a:t>
            </a:r>
            <a:r>
              <a:rPr lang="en-US" b="1" dirty="0" smtClean="0"/>
              <a:t> </a:t>
            </a:r>
            <a:r>
              <a:rPr lang="en-US" b="1" dirty="0" err="1" smtClean="0"/>
              <a:t>satu</a:t>
            </a:r>
            <a:r>
              <a:rPr lang="en-US" b="1" dirty="0" smtClean="0"/>
              <a:t> </a:t>
            </a:r>
            <a:r>
              <a:rPr lang="en-US" b="1" dirty="0" err="1" smtClean="0"/>
              <a:t>jalan</a:t>
            </a:r>
            <a:r>
              <a:rPr lang="en-US" b="1" dirty="0" smtClean="0"/>
              <a:t> </a:t>
            </a:r>
            <a:r>
              <a:rPr lang="en-US" b="1" dirty="0" err="1" smtClean="0"/>
              <a:t>maupun</a:t>
            </a:r>
            <a:r>
              <a:rPr lang="en-US" b="1" dirty="0" smtClean="0"/>
              <a:t> </a:t>
            </a:r>
            <a:r>
              <a:rPr lang="en-US" b="1" dirty="0" err="1" smtClean="0"/>
              <a:t>dua</a:t>
            </a:r>
            <a:r>
              <a:rPr lang="en-US" b="1" dirty="0" smtClean="0"/>
              <a:t> </a:t>
            </a:r>
            <a:r>
              <a:rPr lang="en-US" b="1" dirty="0" err="1" smtClean="0"/>
              <a:t>jalan</a:t>
            </a:r>
            <a:r>
              <a:rPr lang="en-US" b="1" dirty="0" smtClean="0"/>
              <a:t> (one way </a:t>
            </a:r>
            <a:r>
              <a:rPr lang="en-US" b="1" dirty="0" err="1" smtClean="0"/>
              <a:t>dan</a:t>
            </a:r>
            <a:r>
              <a:rPr lang="en-US" b="1" dirty="0" smtClean="0"/>
              <a:t> two way </a:t>
            </a:r>
            <a:r>
              <a:rPr lang="en-US" b="1" dirty="0" err="1" smtClean="0"/>
              <a:t>anova</a:t>
            </a:r>
            <a:r>
              <a:rPr lang="en-US" b="1" dirty="0" smtClean="0"/>
              <a:t>)</a:t>
            </a:r>
          </a:p>
          <a:p>
            <a:endParaRPr lang="en-US" b="1" dirty="0" smtClean="0"/>
          </a:p>
          <a:p>
            <a:endParaRPr lang="en-US" dirty="0" smtClean="0"/>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k </a:t>
            </a:r>
            <a:r>
              <a:rPr lang="en-US" dirty="0" err="1" smtClean="0"/>
              <a:t>sampel</a:t>
            </a:r>
            <a:r>
              <a:rPr lang="en-US" dirty="0" smtClean="0"/>
              <a:t> </a:t>
            </a:r>
            <a:r>
              <a:rPr lang="en-US" dirty="0" err="1" smtClean="0"/>
              <a:t>independen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nominal</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smtClean="0"/>
              <a:t>Chi </a:t>
            </a:r>
            <a:r>
              <a:rPr lang="en-US" b="1" dirty="0" err="1" smtClean="0"/>
              <a:t>Kuadrat</a:t>
            </a:r>
            <a:r>
              <a:rPr lang="en-US" b="1" dirty="0" smtClean="0"/>
              <a:t> k </a:t>
            </a:r>
            <a:r>
              <a:rPr lang="en-US" b="1" dirty="0" err="1" smtClean="0"/>
              <a:t>sampel</a:t>
            </a:r>
            <a:endParaRPr lang="en-US" b="1" dirty="0" smtClean="0"/>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k </a:t>
            </a:r>
            <a:r>
              <a:rPr lang="en-US" dirty="0" err="1" smtClean="0"/>
              <a:t>sampel</a:t>
            </a:r>
            <a:r>
              <a:rPr lang="en-US" dirty="0" smtClean="0"/>
              <a:t> </a:t>
            </a:r>
            <a:r>
              <a:rPr lang="en-US" dirty="0" err="1" smtClean="0"/>
              <a:t>independen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ordinal</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smtClean="0"/>
              <a:t>Median extension </a:t>
            </a:r>
            <a:r>
              <a:rPr lang="en-US" b="1" dirty="0" err="1" smtClean="0"/>
              <a:t>dan</a:t>
            </a:r>
            <a:r>
              <a:rPr lang="en-US" b="1" dirty="0" smtClean="0"/>
              <a:t> </a:t>
            </a:r>
            <a:r>
              <a:rPr lang="en-US" b="1" dirty="0" err="1" smtClean="0"/>
              <a:t>Kruskal</a:t>
            </a:r>
            <a:r>
              <a:rPr lang="en-US" b="1" dirty="0" smtClean="0"/>
              <a:t>-Wallis One Way </a:t>
            </a:r>
            <a:r>
              <a:rPr lang="en-US" b="1" dirty="0" err="1" smtClean="0"/>
              <a:t>Anova</a:t>
            </a:r>
            <a:endParaRPr lang="en-US" b="1" dirty="0" smtClean="0"/>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komparatif</a:t>
            </a:r>
            <a:r>
              <a:rPr lang="en-US" dirty="0" smtClean="0"/>
              <a:t> k </a:t>
            </a:r>
            <a:r>
              <a:rPr lang="en-US" dirty="0" err="1" smtClean="0"/>
              <a:t>sampel</a:t>
            </a:r>
            <a:r>
              <a:rPr lang="en-US" dirty="0" smtClean="0"/>
              <a:t> </a:t>
            </a:r>
            <a:r>
              <a:rPr lang="en-US" dirty="0" err="1" smtClean="0"/>
              <a:t>independen</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interval </a:t>
            </a:r>
            <a:r>
              <a:rPr lang="en-US" i="1" dirty="0" err="1" smtClean="0"/>
              <a:t>atau</a:t>
            </a:r>
            <a:r>
              <a:rPr lang="en-US" i="1" dirty="0" smtClean="0"/>
              <a:t> ratio</a:t>
            </a:r>
            <a:r>
              <a:rPr lang="en-US" dirty="0" smtClean="0"/>
              <a:t> </a:t>
            </a:r>
            <a:r>
              <a:rPr lang="en-US" dirty="0" err="1" smtClean="0"/>
              <a:t>digunakan</a:t>
            </a:r>
            <a:r>
              <a:rPr lang="en-US" dirty="0" smtClean="0"/>
              <a:t> </a:t>
            </a:r>
            <a:r>
              <a:rPr lang="en-US" b="1" dirty="0" err="1" smtClean="0"/>
              <a:t>analisis</a:t>
            </a:r>
            <a:r>
              <a:rPr lang="en-US" b="1" dirty="0" smtClean="0"/>
              <a:t> </a:t>
            </a:r>
            <a:r>
              <a:rPr lang="en-US" b="1" dirty="0" err="1" smtClean="0"/>
              <a:t>varians</a:t>
            </a:r>
            <a:r>
              <a:rPr lang="en-US" b="1" dirty="0" smtClean="0"/>
              <a:t> </a:t>
            </a:r>
            <a:r>
              <a:rPr lang="en-US" b="1" dirty="0" err="1" smtClean="0"/>
              <a:t>satu</a:t>
            </a:r>
            <a:r>
              <a:rPr lang="en-US" b="1" dirty="0" smtClean="0"/>
              <a:t> </a:t>
            </a:r>
            <a:r>
              <a:rPr lang="en-US" b="1" dirty="0" err="1" smtClean="0"/>
              <a:t>jalan</a:t>
            </a:r>
            <a:r>
              <a:rPr lang="en-US" b="1" dirty="0" smtClean="0"/>
              <a:t> </a:t>
            </a:r>
            <a:r>
              <a:rPr lang="en-US" b="1" dirty="0" err="1" smtClean="0"/>
              <a:t>maupun</a:t>
            </a:r>
            <a:r>
              <a:rPr lang="en-US" b="1" dirty="0" smtClean="0"/>
              <a:t> </a:t>
            </a:r>
            <a:r>
              <a:rPr lang="en-US" b="1" dirty="0" err="1" smtClean="0"/>
              <a:t>dua</a:t>
            </a:r>
            <a:r>
              <a:rPr lang="en-US" b="1" dirty="0" smtClean="0"/>
              <a:t> </a:t>
            </a:r>
            <a:r>
              <a:rPr lang="en-US" b="1" dirty="0" err="1" smtClean="0"/>
              <a:t>jalan</a:t>
            </a:r>
            <a:r>
              <a:rPr lang="en-US" b="1" dirty="0" smtClean="0"/>
              <a:t> (one way </a:t>
            </a:r>
            <a:r>
              <a:rPr lang="en-US" b="1" dirty="0" err="1" smtClean="0"/>
              <a:t>dan</a:t>
            </a:r>
            <a:r>
              <a:rPr lang="en-US" b="1" dirty="0" smtClean="0"/>
              <a:t> two way </a:t>
            </a:r>
            <a:r>
              <a:rPr lang="en-US" b="1" dirty="0" err="1" smtClean="0"/>
              <a:t>anova</a:t>
            </a:r>
            <a:r>
              <a:rPr lang="en-US" b="1" dirty="0" smtClean="0"/>
              <a:t>)</a:t>
            </a:r>
          </a:p>
          <a:p>
            <a:endParaRPr lang="en-US" b="1" dirty="0" smtClean="0"/>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asosiatif</a:t>
            </a:r>
            <a:r>
              <a:rPr lang="en-US" dirty="0" smtClean="0"/>
              <a:t>/</a:t>
            </a:r>
            <a:r>
              <a:rPr lang="en-US" dirty="0" err="1" smtClean="0"/>
              <a:t>hubungan</a:t>
            </a:r>
            <a:r>
              <a:rPr lang="en-US" dirty="0" smtClean="0"/>
              <a:t> (</a:t>
            </a:r>
            <a:r>
              <a:rPr lang="en-US" dirty="0" err="1" smtClean="0"/>
              <a:t>korelasi</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nominal</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err="1" smtClean="0"/>
              <a:t>koefisien</a:t>
            </a:r>
            <a:r>
              <a:rPr lang="en-US" b="1" dirty="0" smtClean="0"/>
              <a:t> </a:t>
            </a:r>
            <a:r>
              <a:rPr lang="en-US" b="1" dirty="0" err="1" smtClean="0"/>
              <a:t>Kontingensi</a:t>
            </a:r>
            <a:endParaRPr lang="en-US" b="1" dirty="0" smtClean="0"/>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asosiatif</a:t>
            </a:r>
            <a:r>
              <a:rPr lang="en-US" dirty="0" smtClean="0"/>
              <a:t>/</a:t>
            </a:r>
            <a:r>
              <a:rPr lang="en-US" dirty="0" err="1" smtClean="0"/>
              <a:t>hubungan</a:t>
            </a:r>
            <a:r>
              <a:rPr lang="en-US" dirty="0" smtClean="0"/>
              <a:t> (</a:t>
            </a:r>
            <a:r>
              <a:rPr lang="en-US" dirty="0" err="1" smtClean="0"/>
              <a:t>korelasi</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ordinal</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 </a:t>
            </a:r>
            <a:r>
              <a:rPr lang="en-US" b="1" dirty="0" err="1" smtClean="0"/>
              <a:t>Korelasi</a:t>
            </a:r>
            <a:r>
              <a:rPr lang="en-US" b="1" dirty="0" smtClean="0"/>
              <a:t> Spearman Rank, </a:t>
            </a:r>
            <a:r>
              <a:rPr lang="en-US" b="1" dirty="0" err="1" smtClean="0"/>
              <a:t>dan</a:t>
            </a:r>
            <a:r>
              <a:rPr lang="en-US" b="1" dirty="0" smtClean="0"/>
              <a:t> </a:t>
            </a:r>
            <a:r>
              <a:rPr lang="en-US" b="1" dirty="0" err="1" smtClean="0"/>
              <a:t>Korelasi</a:t>
            </a:r>
            <a:r>
              <a:rPr lang="en-US" b="1" dirty="0" smtClean="0"/>
              <a:t> Kendal Tau</a:t>
            </a:r>
          </a:p>
          <a:p>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asosiatif</a:t>
            </a:r>
            <a:r>
              <a:rPr lang="en-US" dirty="0" smtClean="0"/>
              <a:t>/</a:t>
            </a:r>
            <a:r>
              <a:rPr lang="en-US" dirty="0" err="1" smtClean="0"/>
              <a:t>hubungan</a:t>
            </a:r>
            <a:r>
              <a:rPr lang="en-US" dirty="0" smtClean="0"/>
              <a:t> (</a:t>
            </a:r>
            <a:r>
              <a:rPr lang="en-US" dirty="0" err="1" smtClean="0"/>
              <a:t>korelasi</a:t>
            </a:r>
            <a:r>
              <a:rPr lang="en-US" dirty="0" smtClean="0"/>
              <a:t>) </a:t>
            </a:r>
            <a:r>
              <a:rPr lang="en-US" dirty="0" err="1" smtClean="0"/>
              <a:t>bila</a:t>
            </a:r>
            <a:r>
              <a:rPr lang="en-US" dirty="0" smtClean="0"/>
              <a:t> </a:t>
            </a:r>
            <a:r>
              <a:rPr lang="en-US" dirty="0" err="1" smtClean="0"/>
              <a:t>datanya</a:t>
            </a:r>
            <a:r>
              <a:rPr lang="en-US" dirty="0" smtClean="0"/>
              <a:t> </a:t>
            </a:r>
            <a:r>
              <a:rPr lang="en-US" dirty="0" err="1" smtClean="0"/>
              <a:t>berbentuk</a:t>
            </a:r>
            <a:r>
              <a:rPr lang="en-US" dirty="0" smtClean="0"/>
              <a:t> </a:t>
            </a:r>
            <a:r>
              <a:rPr lang="en-US" i="1" dirty="0" smtClean="0"/>
              <a:t>interval </a:t>
            </a:r>
            <a:r>
              <a:rPr lang="en-US" i="1" dirty="0" err="1" smtClean="0"/>
              <a:t>atau</a:t>
            </a:r>
            <a:r>
              <a:rPr lang="en-US" i="1" dirty="0" smtClean="0"/>
              <a:t> ratio</a:t>
            </a:r>
            <a:r>
              <a:rPr lang="en-US" dirty="0" smtClean="0"/>
              <a:t>, </a:t>
            </a:r>
            <a:r>
              <a:rPr lang="en-US" dirty="0" err="1" smtClean="0"/>
              <a:t>digunakan</a:t>
            </a:r>
            <a:r>
              <a:rPr lang="en-US" dirty="0" smtClean="0"/>
              <a:t> </a:t>
            </a:r>
            <a:r>
              <a:rPr lang="en-US" dirty="0" err="1" smtClean="0"/>
              <a:t>teknik</a:t>
            </a:r>
            <a:r>
              <a:rPr lang="en-US" dirty="0" smtClean="0"/>
              <a:t> </a:t>
            </a:r>
            <a:r>
              <a:rPr lang="en-US" dirty="0" err="1" smtClean="0"/>
              <a:t>statistik</a:t>
            </a:r>
            <a:r>
              <a:rPr lang="en-US" dirty="0" smtClean="0"/>
              <a:t>:</a:t>
            </a:r>
          </a:p>
          <a:p>
            <a:pPr marL="914400" indent="-509588">
              <a:buFont typeface="+mj-lt"/>
              <a:buAutoNum type="alphaLcPeriod"/>
            </a:pPr>
            <a:r>
              <a:rPr lang="en-US" b="1" dirty="0" err="1" smtClean="0"/>
              <a:t>Korelasi</a:t>
            </a:r>
            <a:r>
              <a:rPr lang="en-US" b="1" dirty="0" smtClean="0"/>
              <a:t> Product Moment </a:t>
            </a:r>
            <a:r>
              <a:rPr lang="en-US" dirty="0" err="1" smtClean="0"/>
              <a:t>yaitu</a:t>
            </a:r>
            <a:r>
              <a:rPr lang="en-US" dirty="0" smtClean="0"/>
              <a:t> </a:t>
            </a:r>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independen</a:t>
            </a:r>
            <a:r>
              <a:rPr lang="en-US" dirty="0" smtClean="0"/>
              <a:t> </a:t>
            </a:r>
            <a:r>
              <a:rPr lang="en-US" dirty="0" err="1" smtClean="0"/>
              <a:t>dengan</a:t>
            </a:r>
            <a:r>
              <a:rPr lang="en-US" dirty="0" smtClean="0"/>
              <a:t> </a:t>
            </a:r>
            <a:r>
              <a:rPr lang="en-US" dirty="0" err="1" smtClean="0"/>
              <a:t>satu</a:t>
            </a:r>
            <a:r>
              <a:rPr lang="en-US" dirty="0" smtClean="0"/>
              <a:t> </a:t>
            </a:r>
            <a:r>
              <a:rPr lang="en-US" dirty="0" err="1" smtClean="0"/>
              <a:t>dependen</a:t>
            </a:r>
            <a:endParaRPr lang="en-US" dirty="0" smtClean="0"/>
          </a:p>
          <a:p>
            <a:pPr>
              <a:buNone/>
            </a:pPr>
            <a:endParaRPr lang="en-US" dirty="0" smtClean="0"/>
          </a:p>
          <a:p>
            <a:pPr>
              <a:buNone/>
            </a:pPr>
            <a:endParaRPr lang="en-US" b="1" dirty="0" smtClean="0"/>
          </a:p>
          <a:p>
            <a:endParaRPr lang="en-US" b="1" dirty="0" smtClean="0"/>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pPr marL="514350" indent="-514350">
              <a:buFont typeface="+mj-lt"/>
              <a:buAutoNum type="alphaLcPeriod" startAt="2"/>
            </a:pPr>
            <a:r>
              <a:rPr lang="en-US" b="1" dirty="0" err="1" smtClean="0"/>
              <a:t>Korelasi</a:t>
            </a:r>
            <a:r>
              <a:rPr lang="en-US" b="1" dirty="0" smtClean="0"/>
              <a:t> </a:t>
            </a:r>
            <a:r>
              <a:rPr lang="en-US" b="1" dirty="0" err="1" smtClean="0"/>
              <a:t>ganda</a:t>
            </a:r>
            <a:r>
              <a:rPr lang="en-US" b="1" dirty="0" smtClean="0"/>
              <a:t> </a:t>
            </a:r>
            <a:r>
              <a:rPr lang="en-US" dirty="0" err="1" smtClean="0"/>
              <a:t>bila</a:t>
            </a:r>
            <a:r>
              <a:rPr lang="en-US" dirty="0" smtClean="0"/>
              <a:t> </a:t>
            </a:r>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tentang</a:t>
            </a:r>
            <a:r>
              <a:rPr lang="en-US" dirty="0" smtClean="0"/>
              <a:t> </a:t>
            </a:r>
            <a:r>
              <a:rPr lang="en-US" dirty="0" err="1" smtClean="0"/>
              <a:t>hubungan</a:t>
            </a:r>
            <a:r>
              <a:rPr lang="en-US" dirty="0" smtClean="0"/>
              <a:t> </a:t>
            </a:r>
            <a:r>
              <a:rPr lang="en-US" dirty="0" err="1" smtClean="0"/>
              <a:t>dua</a:t>
            </a:r>
            <a:r>
              <a:rPr lang="en-US" dirty="0" smtClean="0"/>
              <a:t> </a:t>
            </a:r>
            <a:r>
              <a:rPr lang="en-US" dirty="0" err="1" smtClean="0"/>
              <a:t>variabel</a:t>
            </a:r>
            <a:r>
              <a:rPr lang="en-US" dirty="0" smtClean="0"/>
              <a:t> </a:t>
            </a:r>
            <a:r>
              <a:rPr lang="en-US" dirty="0" err="1" smtClean="0"/>
              <a:t>independen</a:t>
            </a:r>
            <a:r>
              <a:rPr lang="en-US" dirty="0" smtClean="0"/>
              <a:t> </a:t>
            </a:r>
            <a:r>
              <a:rPr lang="en-US" dirty="0" err="1" smtClean="0"/>
              <a:t>atau</a:t>
            </a:r>
            <a:r>
              <a:rPr lang="en-US" dirty="0" smtClean="0"/>
              <a:t> </a:t>
            </a:r>
            <a:r>
              <a:rPr lang="en-US" dirty="0" err="1" smtClean="0"/>
              <a:t>lebih</a:t>
            </a:r>
            <a:r>
              <a:rPr lang="en-US" dirty="0" smtClean="0"/>
              <a:t> </a:t>
            </a:r>
            <a:r>
              <a:rPr lang="en-US" dirty="0" err="1" smtClean="0"/>
              <a:t>secara</a:t>
            </a:r>
            <a:r>
              <a:rPr lang="en-US" dirty="0" smtClean="0"/>
              <a:t> </a:t>
            </a:r>
            <a:r>
              <a:rPr lang="en-US" dirty="0" err="1" smtClean="0"/>
              <a:t>bersama-sama</a:t>
            </a:r>
            <a:r>
              <a:rPr lang="en-US" dirty="0" smtClean="0"/>
              <a:t> </a:t>
            </a:r>
            <a:r>
              <a:rPr lang="en-US" dirty="0" err="1" smtClean="0"/>
              <a:t>dengan</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dependen</a:t>
            </a:r>
            <a:r>
              <a:rPr lang="en-US" dirty="0" smtClean="0"/>
              <a:t> </a:t>
            </a:r>
          </a:p>
          <a:p>
            <a:pPr marL="514350" indent="-514350">
              <a:buFont typeface="+mj-lt"/>
              <a:buAutoNum type="alphaLcPeriod" startAt="2"/>
            </a:pPr>
            <a:r>
              <a:rPr lang="en-US" b="1" dirty="0" err="1" smtClean="0"/>
              <a:t>Korelasi</a:t>
            </a:r>
            <a:r>
              <a:rPr lang="en-US" b="1" dirty="0" smtClean="0"/>
              <a:t> </a:t>
            </a:r>
            <a:r>
              <a:rPr lang="en-US" b="1" dirty="0" err="1" smtClean="0"/>
              <a:t>parsial</a:t>
            </a:r>
            <a:r>
              <a:rPr lang="en-US" b="1" dirty="0" smtClean="0"/>
              <a:t> </a:t>
            </a:r>
            <a:r>
              <a:rPr lang="en-US" dirty="0" err="1" smtClean="0"/>
              <a:t>digunakan</a:t>
            </a:r>
            <a:r>
              <a:rPr lang="en-US" dirty="0" smtClean="0"/>
              <a:t> </a:t>
            </a:r>
            <a:r>
              <a:rPr lang="en-US" dirty="0" err="1" smtClean="0"/>
              <a:t>untuk</a:t>
            </a:r>
            <a:r>
              <a:rPr lang="en-US" dirty="0" smtClean="0"/>
              <a:t> </a:t>
            </a:r>
            <a:r>
              <a:rPr lang="en-US" dirty="0" err="1" smtClean="0"/>
              <a:t>menguji</a:t>
            </a:r>
            <a:r>
              <a:rPr lang="en-US" dirty="0" smtClean="0"/>
              <a:t> </a:t>
            </a:r>
            <a:r>
              <a:rPr lang="en-US" dirty="0" err="1" smtClean="0"/>
              <a:t>hipotesis</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dua</a:t>
            </a:r>
            <a:r>
              <a:rPr lang="en-US" dirty="0" smtClean="0"/>
              <a:t> </a:t>
            </a:r>
            <a:r>
              <a:rPr lang="en-US" dirty="0" err="1" smtClean="0"/>
              <a:t>variabel</a:t>
            </a:r>
            <a:r>
              <a:rPr lang="en-US" dirty="0" smtClean="0"/>
              <a:t> </a:t>
            </a:r>
            <a:r>
              <a:rPr lang="en-US" dirty="0" err="1" smtClean="0"/>
              <a:t>atau</a:t>
            </a:r>
            <a:r>
              <a:rPr lang="en-US" dirty="0" smtClean="0"/>
              <a:t> </a:t>
            </a:r>
            <a:r>
              <a:rPr lang="en-US" dirty="0" err="1" smtClean="0"/>
              <a:t>lebih</a:t>
            </a:r>
            <a:r>
              <a:rPr lang="en-US" dirty="0" smtClean="0"/>
              <a:t> </a:t>
            </a:r>
            <a:r>
              <a:rPr lang="en-US" dirty="0" err="1" smtClean="0"/>
              <a:t>bila</a:t>
            </a:r>
            <a:r>
              <a:rPr lang="en-US" dirty="0" smtClean="0"/>
              <a:t> </a:t>
            </a:r>
            <a:r>
              <a:rPr lang="en-US" dirty="0" err="1" smtClean="0"/>
              <a:t>terdapat</a:t>
            </a:r>
            <a:r>
              <a:rPr lang="en-US" dirty="0" smtClean="0"/>
              <a:t> </a:t>
            </a:r>
            <a:r>
              <a:rPr lang="en-US" dirty="0" err="1" smtClean="0"/>
              <a:t>variabel</a:t>
            </a:r>
            <a:r>
              <a:rPr lang="en-US" dirty="0" smtClean="0"/>
              <a:t> yang </a:t>
            </a:r>
            <a:r>
              <a:rPr lang="en-US" dirty="0" err="1" smtClean="0"/>
              <a:t>dikendalikan</a:t>
            </a:r>
            <a:endParaRPr lang="en-US" dirty="0" smtClean="0"/>
          </a:p>
          <a:p>
            <a:pPr marL="514350" indent="-514350">
              <a:buFont typeface="+mj-lt"/>
              <a:buAutoNum type="alphaLcPeriod" startAt="2"/>
            </a:pPr>
            <a:r>
              <a:rPr lang="en-US" b="1" dirty="0" err="1" smtClean="0"/>
              <a:t>Analisis</a:t>
            </a:r>
            <a:r>
              <a:rPr lang="en-US" b="1" dirty="0" smtClean="0"/>
              <a:t> </a:t>
            </a:r>
            <a:r>
              <a:rPr lang="en-US" b="1" dirty="0" err="1" smtClean="0"/>
              <a:t>regresi</a:t>
            </a:r>
            <a:r>
              <a:rPr lang="en-US" b="1" dirty="0" smtClean="0"/>
              <a:t> </a:t>
            </a:r>
            <a:r>
              <a:rPr lang="en-US" dirty="0" err="1" smtClean="0"/>
              <a:t>digunakan</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prediksi</a:t>
            </a:r>
            <a:r>
              <a:rPr lang="en-US" dirty="0" smtClean="0"/>
              <a:t> </a:t>
            </a:r>
            <a:r>
              <a:rPr lang="en-US" dirty="0" err="1" smtClean="0"/>
              <a:t>bagaimana</a:t>
            </a:r>
            <a:r>
              <a:rPr lang="en-US" dirty="0" smtClean="0"/>
              <a:t> </a:t>
            </a:r>
            <a:r>
              <a:rPr lang="en-US" dirty="0" err="1" smtClean="0"/>
              <a:t>perubahan</a:t>
            </a:r>
            <a:r>
              <a:rPr lang="en-US" dirty="0" smtClean="0"/>
              <a:t> </a:t>
            </a:r>
            <a:r>
              <a:rPr lang="en-US" dirty="0" err="1" smtClean="0"/>
              <a:t>nilai</a:t>
            </a:r>
            <a:r>
              <a:rPr lang="en-US" dirty="0" smtClean="0"/>
              <a:t> </a:t>
            </a:r>
            <a:r>
              <a:rPr lang="en-US" dirty="0" err="1" smtClean="0"/>
              <a:t>variabel</a:t>
            </a:r>
            <a:r>
              <a:rPr lang="en-US" dirty="0" smtClean="0"/>
              <a:t> </a:t>
            </a:r>
            <a:r>
              <a:rPr lang="en-US" dirty="0" err="1" smtClean="0"/>
              <a:t>dependen</a:t>
            </a:r>
            <a:r>
              <a:rPr lang="en-US" dirty="0" smtClean="0"/>
              <a:t> </a:t>
            </a:r>
            <a:r>
              <a:rPr lang="en-US" dirty="0" err="1" smtClean="0"/>
              <a:t>bila</a:t>
            </a:r>
            <a:r>
              <a:rPr lang="en-US" dirty="0" smtClean="0"/>
              <a:t> </a:t>
            </a:r>
            <a:r>
              <a:rPr lang="en-US" dirty="0" err="1" smtClean="0"/>
              <a:t>nilai</a:t>
            </a:r>
            <a:r>
              <a:rPr lang="en-US" dirty="0" smtClean="0"/>
              <a:t> </a:t>
            </a:r>
            <a:r>
              <a:rPr lang="en-US" dirty="0" err="1" smtClean="0"/>
              <a:t>variabel</a:t>
            </a:r>
            <a:r>
              <a:rPr lang="en-US" dirty="0" smtClean="0"/>
              <a:t> </a:t>
            </a:r>
            <a:r>
              <a:rPr lang="en-US" dirty="0" err="1" smtClean="0"/>
              <a:t>independen</a:t>
            </a:r>
            <a:r>
              <a:rPr lang="en-US" dirty="0" smtClean="0"/>
              <a:t> </a:t>
            </a:r>
            <a:r>
              <a:rPr lang="en-US" dirty="0" err="1" smtClean="0"/>
              <a:t>dinaikkan</a:t>
            </a:r>
            <a:r>
              <a:rPr lang="en-US" dirty="0" smtClean="0"/>
              <a:t> </a:t>
            </a:r>
            <a:r>
              <a:rPr lang="en-US" dirty="0" err="1" smtClean="0"/>
              <a:t>atau</a:t>
            </a:r>
            <a:r>
              <a:rPr lang="en-US" dirty="0" smtClean="0"/>
              <a:t> </a:t>
            </a:r>
            <a:r>
              <a:rPr lang="en-US" dirty="0" err="1" smtClean="0"/>
              <a:t>diturunkan</a:t>
            </a:r>
            <a:r>
              <a:rPr lang="en-US" dirty="0" smtClean="0"/>
              <a:t> </a:t>
            </a:r>
            <a:r>
              <a:rPr lang="en-US" dirty="0" err="1" smtClean="0"/>
              <a:t>nilainya</a:t>
            </a:r>
            <a:r>
              <a:rPr lang="en-US" dirty="0" smtClean="0"/>
              <a:t> (</a:t>
            </a:r>
            <a:r>
              <a:rPr lang="en-US" dirty="0" err="1" smtClean="0"/>
              <a:t>dimanipulasi</a:t>
            </a:r>
            <a:r>
              <a:rPr lang="en-US"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1711</TotalTime>
  <Words>3629</Words>
  <Application>Microsoft Office PowerPoint</Application>
  <PresentationFormat>On-screen Show (4:3)</PresentationFormat>
  <Paragraphs>638</Paragraphs>
  <Slides>116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116</vt:i4>
      </vt:variant>
    </vt:vector>
  </HeadingPairs>
  <TitlesOfParts>
    <vt:vector size="119" baseType="lpstr">
      <vt:lpstr>Flow</vt:lpstr>
      <vt:lpstr>Equation</vt:lpstr>
      <vt:lpstr>Document</vt:lpstr>
      <vt:lpstr>Materi 9</vt:lpstr>
      <vt:lpstr>Populasi dan Sampel</vt:lpstr>
      <vt:lpstr>Alasan Menggunakan Sampel </vt:lpstr>
      <vt:lpstr>PERMASALAHAN DALAM SAMPEL</vt:lpstr>
      <vt:lpstr>Pertimbangan Dalam Menentukan Sampel</vt:lpstr>
      <vt:lpstr>Prosedur Penentuan Sampel</vt:lpstr>
      <vt:lpstr>Teknik Pengambilan Sampel</vt:lpstr>
      <vt:lpstr>Simple Random Sampling (1)</vt:lpstr>
      <vt:lpstr>Simple Random Sampling (2)</vt:lpstr>
      <vt:lpstr>PROPORTIONATE STRATIFIED</vt:lpstr>
      <vt:lpstr>DISPROPORTIONATE</vt:lpstr>
      <vt:lpstr>Cluster (1)</vt:lpstr>
      <vt:lpstr>CLUSTER (2)</vt:lpstr>
      <vt:lpstr>Aksidental Sampling</vt:lpstr>
      <vt:lpstr>Purposive Sampling</vt:lpstr>
      <vt:lpstr>Quota Sampling</vt:lpstr>
      <vt:lpstr>Snowball Sampling (1)</vt:lpstr>
      <vt:lpstr>Ukuran Sampel</vt:lpstr>
      <vt:lpstr>PowerPoint Presentation</vt:lpstr>
      <vt:lpstr>Materi 10</vt:lpstr>
      <vt:lpstr>Instrumen Penelitian</vt:lpstr>
      <vt:lpstr>Jenis-jenis Instrumen Penelitian</vt:lpstr>
      <vt:lpstr>Instrumen dan Metode</vt:lpstr>
      <vt:lpstr>Yang mempengaruhi Pemilihan Metode dan Instrumen</vt:lpstr>
      <vt:lpstr>Rancangan Penyusunan (Kisi-kisi) instrumen</vt:lpstr>
      <vt:lpstr>Manfaat dari rancangan penyusunan instrumen  (1)</vt:lpstr>
      <vt:lpstr>Manfaat dari rancangan penyusunan instrumen  (2)</vt:lpstr>
      <vt:lpstr>Prosedur dalam pengadaan instrumen yang baik</vt:lpstr>
      <vt:lpstr>Kriteria Instrumen Yang Baik</vt:lpstr>
      <vt:lpstr>Uji Coba Instrumen</vt:lpstr>
      <vt:lpstr>Keampuhan Instrumen</vt:lpstr>
      <vt:lpstr>Menyusun instrumen Operasionalisasi Variabel</vt:lpstr>
      <vt:lpstr>PowerPoint Presentation</vt:lpstr>
      <vt:lpstr>PowerPoint Presentation</vt:lpstr>
      <vt:lpstr>Materi 11</vt:lpstr>
      <vt:lpstr>PowerPoint Presentation</vt:lpstr>
      <vt:lpstr>PowerPoint Presentation</vt:lpstr>
      <vt:lpstr>Skema tentang Instrumen dan cara-cara Pengujian Validitas dan Reliabilitas </vt:lpstr>
      <vt:lpstr>Pengujian Validitas Instrumen</vt:lpstr>
      <vt:lpstr>Pengujian reliabilitas instrumen</vt:lpstr>
      <vt:lpstr>Pertemuan 12-13</vt:lpstr>
      <vt:lpstr>Kuisioner</vt:lpstr>
      <vt:lpstr>Kuesioner dipandang dari cara menjawab</vt:lpstr>
      <vt:lpstr>Kuesioner dipandang dari jawaban</vt:lpstr>
      <vt:lpstr>Kuesioner dipandang dari  bentuknya</vt:lpstr>
      <vt:lpstr>Keuntungan Kuesioner</vt:lpstr>
      <vt:lpstr>Kelemahan Kuesioner</vt:lpstr>
      <vt:lpstr>Pedoman Pembuatan Kuesioner (1)</vt:lpstr>
      <vt:lpstr>Pedoman Pembuatan Kuesioner (2)</vt:lpstr>
      <vt:lpstr>Pedoman Pembuatan Kuesioner (3)</vt:lpstr>
      <vt:lpstr>Panduan/Pedoman wawancara</vt:lpstr>
      <vt:lpstr>2 Macam Pedoman Wawancara</vt:lpstr>
      <vt:lpstr> Wawancara hasilnya tergantung pada: </vt:lpstr>
      <vt:lpstr> Faktor-faktor yang mempengaruhi komunikasi dalam wawancara: </vt:lpstr>
      <vt:lpstr>Faktor-faktor yang mempengaruhi komunikasi dalam wawancara:</vt:lpstr>
      <vt:lpstr>Pewawancara</vt:lpstr>
      <vt:lpstr> Peranan pewawancara </vt:lpstr>
      <vt:lpstr> Persiapan wawancara </vt:lpstr>
      <vt:lpstr> Wawancara dapat dilakukan dengan 2 cara: </vt:lpstr>
      <vt:lpstr>Wawancara tatap muka</vt:lpstr>
      <vt:lpstr>Wawancara tatap muka</vt:lpstr>
      <vt:lpstr>Wawancara via telepon </vt:lpstr>
      <vt:lpstr> Wawancara via telepon </vt:lpstr>
      <vt:lpstr> Petunjuk membuat pertanyaan: </vt:lpstr>
      <vt:lpstr> Petunjuk membuat pertanyaan: </vt:lpstr>
      <vt:lpstr>Petunjuk membuat pertanyaan: </vt:lpstr>
      <vt:lpstr>Observasi</vt:lpstr>
      <vt:lpstr>Alasan observasi</vt:lpstr>
      <vt:lpstr>Manfaat observasi</vt:lpstr>
      <vt:lpstr>Membuat Panduan Observasi</vt:lpstr>
      <vt:lpstr>Penggolongan Observasi</vt:lpstr>
      <vt:lpstr>Participant Observation dan  Non Participant Observation</vt:lpstr>
      <vt:lpstr>Pengamatan Terbuka dan  Pengamatan Tertutup</vt:lpstr>
      <vt:lpstr>Pengamatan pada latar alamiah dan Pengamatan pada latar buatan</vt:lpstr>
      <vt:lpstr>Pengamatan Eksperimental dan Pengamatan Non Eksperimental</vt:lpstr>
      <vt:lpstr>Dokumenter</vt:lpstr>
      <vt:lpstr>Bahan dokumen</vt:lpstr>
      <vt:lpstr>Keuntungan dokumentasi</vt:lpstr>
      <vt:lpstr>Materi 14</vt:lpstr>
      <vt:lpstr>Analisis Data  Penelitian Kuantitatif Editing Data</vt:lpstr>
      <vt:lpstr>Editing data</vt:lpstr>
      <vt:lpstr>Koding Data</vt:lpstr>
      <vt:lpstr>Cleaning data</vt:lpstr>
      <vt:lpstr>Recording Data</vt:lpstr>
      <vt:lpstr>Penerapan data </vt:lpstr>
      <vt:lpstr>Penyajian data</vt:lpstr>
      <vt:lpstr>Statistik Deskriptif</vt:lpstr>
      <vt:lpstr>Yang termasuk statistik deskriptif</vt:lpstr>
      <vt:lpstr>PowerPoint Presentation</vt:lpstr>
      <vt:lpstr>Statistik Inferensial</vt:lpstr>
      <vt:lpstr>Statistik Parametris dan Nonparametris</vt:lpstr>
      <vt:lpstr>PENGGUNAAN STATISTIK PARAMETRIS DAN NONPARAMETRIS UNTUK MENGUJI HIPOTESIS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Materi 15</vt:lpstr>
      <vt:lpstr>Aturan Penulisan (1)</vt:lpstr>
      <vt:lpstr>Aturan Penulisan (2)</vt:lpstr>
      <vt:lpstr>Kapan menulis laporan?</vt:lpstr>
      <vt:lpstr>Format Laporan</vt:lpstr>
      <vt:lpstr>PowerPoint Presentation</vt:lpstr>
      <vt:lpstr>SISTEMATIKA PENULISAN SKRIPSI (KUANTITATIF) FISIP UNIKOM</vt:lpstr>
      <vt:lpstr>2. Bagian Isi :</vt:lpstr>
      <vt:lpstr>PowerPoint Presentation</vt:lpstr>
      <vt:lpstr>PowerPoint Presentation</vt:lpstr>
      <vt:lpstr>PowerPoint Presentation</vt:lpstr>
      <vt:lpstr>3. Bagian Akhir:</vt:lpstr>
      <vt:lpstr>Teknik Penulisan Skripsi</vt:lpstr>
      <vt:lpstr>Cover:</vt:lpstr>
      <vt:lpstr>PowerPoint Presentation</vt:lpstr>
      <vt:lpstr>PowerPoint Presentation</vt:lpstr>
      <vt:lpstr>Referensi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Penelitian Kuantitatif</dc:title>
  <dc:creator>suryanto</dc:creator>
  <cp:lastModifiedBy>Suryanto</cp:lastModifiedBy>
  <cp:revision>22</cp:revision>
  <dcterms:created xsi:type="dcterms:W3CDTF">2014-09-10T09:38:57Z</dcterms:created>
  <dcterms:modified xsi:type="dcterms:W3CDTF">2016-11-30T03:57:41Z</dcterms:modified>
</cp:coreProperties>
</file>