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17"/>
  </p:normalViewPr>
  <p:slideViewPr>
    <p:cSldViewPr snapToGrid="0" snapToObjects="1">
      <p:cViewPr>
        <p:scale>
          <a:sx n="100" d="100"/>
          <a:sy n="100" d="100"/>
        </p:scale>
        <p:origin x="1000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1/12/20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1/12/20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1/12/20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1/12/20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1/12/20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2A743-8807-6343-B8A8-A50E58D4FC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KEBIJAKAN PEMERINTAH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8820E6-C654-2946-85DF-19DE825D3E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DALAM MENGATASI INFLASI DAN PENGANGGURAN</a:t>
            </a:r>
          </a:p>
        </p:txBody>
      </p:sp>
    </p:spTree>
    <p:extLst>
      <p:ext uri="{BB962C8B-B14F-4D97-AF65-F5344CB8AC3E}">
        <p14:creationId xmlns:p14="http://schemas.microsoft.com/office/powerpoint/2010/main" val="2774992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4DF24-F8D6-184A-A70A-CE125767D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PENGGUNAAN PAJAK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8D60A-8863-6542-B134-2D6759B70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Redistribusi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  <a:p>
            <a:r>
              <a:rPr lang="en-US" dirty="0" err="1"/>
              <a:t>Melindungi</a:t>
            </a:r>
            <a:r>
              <a:rPr lang="en-US" dirty="0"/>
              <a:t> industry </a:t>
            </a:r>
            <a:r>
              <a:rPr lang="en-US" dirty="0" err="1"/>
              <a:t>dalam</a:t>
            </a:r>
            <a:r>
              <a:rPr lang="en-US" dirty="0"/>
              <a:t> negeri</a:t>
            </a:r>
          </a:p>
          <a:p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lingkungan</a:t>
            </a:r>
            <a:endParaRPr lang="en-US" dirty="0"/>
          </a:p>
          <a:p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negara</a:t>
            </a:r>
          </a:p>
        </p:txBody>
      </p:sp>
    </p:spTree>
    <p:extLst>
      <p:ext uri="{BB962C8B-B14F-4D97-AF65-F5344CB8AC3E}">
        <p14:creationId xmlns:p14="http://schemas.microsoft.com/office/powerpoint/2010/main" val="3764985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BB234-AB02-094F-B78B-7BEFA32DE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Pinjaman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14EA7-A67A-F74F-B554-474A40F3A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Pinjaman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negeri: yang </a:t>
            </a:r>
            <a:r>
              <a:rPr lang="en-US" dirty="0" err="1"/>
              <a:t>lazim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pinjaman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bank </a:t>
            </a:r>
            <a:r>
              <a:rPr lang="en-US" dirty="0" err="1"/>
              <a:t>Sentral</a:t>
            </a:r>
            <a:r>
              <a:rPr lang="en-US" dirty="0"/>
              <a:t> dan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obligasi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r>
              <a:rPr lang="en-US" dirty="0" err="1"/>
              <a:t>Pinjaman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negeri: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pinjaman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negeri </a:t>
            </a:r>
            <a:r>
              <a:rPr lang="en-US" dirty="0" err="1"/>
              <a:t>tergantung</a:t>
            </a:r>
            <a:r>
              <a:rPr lang="en-US" dirty="0"/>
              <a:t> pada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valuta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(</a:t>
            </a:r>
            <a:r>
              <a:rPr lang="en-US" dirty="0" err="1"/>
              <a:t>devisa</a:t>
            </a:r>
            <a:r>
              <a:rPr lang="en-US" dirty="0"/>
              <a:t>) yang </a:t>
            </a:r>
            <a:r>
              <a:rPr lang="en-US" dirty="0" err="1"/>
              <a:t>diperoleh.Jika</a:t>
            </a:r>
            <a:r>
              <a:rPr lang="en-US" dirty="0"/>
              <a:t> </a:t>
            </a:r>
            <a:r>
              <a:rPr lang="en-US" dirty="0" err="1"/>
              <a:t>devisa</a:t>
            </a:r>
            <a:r>
              <a:rPr lang="en-US" dirty="0"/>
              <a:t> </a:t>
            </a:r>
            <a:r>
              <a:rPr lang="en-US" dirty="0" err="1"/>
              <a:t>tadi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mengimpor</a:t>
            </a:r>
            <a:r>
              <a:rPr lang="en-US" dirty="0"/>
              <a:t> barang2 yang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oleh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negeri.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dijual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: (1)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masyarakat</a:t>
            </a:r>
            <a:r>
              <a:rPr lang="en-US" dirty="0"/>
              <a:t>, (2)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negeri </a:t>
            </a:r>
            <a:r>
              <a:rPr lang="en-US" dirty="0" err="1"/>
              <a:t>menurun</a:t>
            </a:r>
            <a:r>
              <a:rPr lang="en-US" dirty="0"/>
              <a:t>.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deflasioner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8898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71F93-1B53-934F-A10C-82A8A1A16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Berimbang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FFDF5-FCC9-8D4E-A642-693E12DC5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846430" cy="3599316"/>
          </a:xfrm>
        </p:spPr>
        <p:txBody>
          <a:bodyPr/>
          <a:lstStyle/>
          <a:p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berimbang</a:t>
            </a:r>
            <a:r>
              <a:rPr lang="en-US" dirty="0"/>
              <a:t>: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(G) dan </a:t>
            </a:r>
            <a:r>
              <a:rPr lang="en-US" dirty="0" err="1"/>
              <a:t>perpajakan</a:t>
            </a:r>
            <a:r>
              <a:rPr lang="en-US" dirty="0"/>
              <a:t> (T)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.</a:t>
            </a:r>
          </a:p>
          <a:p>
            <a:r>
              <a:rPr lang="en-US" dirty="0"/>
              <a:t>APBN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dan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.</a:t>
            </a:r>
          </a:p>
          <a:p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: (1)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dan </a:t>
            </a:r>
            <a:r>
              <a:rPr lang="en-US" dirty="0" err="1"/>
              <a:t>jasa</a:t>
            </a:r>
            <a:r>
              <a:rPr lang="en-US" dirty="0"/>
              <a:t>, (2)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dan ABRI, (3) </a:t>
            </a:r>
            <a:r>
              <a:rPr lang="en-US" dirty="0" err="1"/>
              <a:t>untuk</a:t>
            </a:r>
            <a:r>
              <a:rPr lang="en-US" dirty="0"/>
              <a:t> transfer payment yang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pension,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pinjaman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masy</a:t>
            </a:r>
            <a:r>
              <a:rPr lang="en-US" dirty="0"/>
              <a:t>, </a:t>
            </a:r>
            <a:r>
              <a:rPr lang="en-US" dirty="0" err="1"/>
              <a:t>subsidi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masy</a:t>
            </a:r>
            <a:endParaRPr lang="en-US" dirty="0"/>
          </a:p>
          <a:p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: </a:t>
            </a:r>
            <a:r>
              <a:rPr lang="en-US" dirty="0" err="1"/>
              <a:t>pajak</a:t>
            </a:r>
            <a:r>
              <a:rPr lang="en-US" dirty="0"/>
              <a:t>, </a:t>
            </a:r>
            <a:r>
              <a:rPr lang="en-US" dirty="0" err="1"/>
              <a:t>pinjaman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bank </a:t>
            </a:r>
            <a:r>
              <a:rPr lang="en-US" dirty="0" err="1"/>
              <a:t>Sentral</a:t>
            </a:r>
            <a:r>
              <a:rPr lang="en-US" dirty="0"/>
              <a:t>, </a:t>
            </a:r>
            <a:r>
              <a:rPr lang="en-US" dirty="0" err="1"/>
              <a:t>pinjaman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negeri, </a:t>
            </a:r>
            <a:r>
              <a:rPr lang="en-US" dirty="0" err="1"/>
              <a:t>pinjaman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negeri.</a:t>
            </a:r>
          </a:p>
        </p:txBody>
      </p:sp>
    </p:spTree>
    <p:extLst>
      <p:ext uri="{BB962C8B-B14F-4D97-AF65-F5344CB8AC3E}">
        <p14:creationId xmlns:p14="http://schemas.microsoft.com/office/powerpoint/2010/main" val="230486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9EEAC-9B86-2046-8CC1-0601AB04A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PRINSIP ANGGARAN BELANJA NEGARA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CFD86-8E60-F741-95AF-AA5E0D539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 negara </a:t>
            </a:r>
            <a:r>
              <a:rPr lang="en-US" dirty="0" err="1"/>
              <a:t>menganut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berimbang</a:t>
            </a:r>
            <a:r>
              <a:rPr lang="en-US" dirty="0"/>
              <a:t> dan </a:t>
            </a:r>
            <a:r>
              <a:rPr lang="en-US" dirty="0" err="1"/>
              <a:t>dinamis</a:t>
            </a:r>
            <a:r>
              <a:rPr lang="en-US" dirty="0"/>
              <a:t>.</a:t>
            </a:r>
          </a:p>
          <a:p>
            <a:r>
              <a:rPr lang="en-US" dirty="0" err="1"/>
              <a:t>Aggaran</a:t>
            </a:r>
            <a:r>
              <a:rPr lang="en-US" dirty="0"/>
              <a:t> </a:t>
            </a:r>
            <a:r>
              <a:rPr lang="en-US" dirty="0" err="1"/>
              <a:t>berimbang</a:t>
            </a:r>
            <a:r>
              <a:rPr lang="en-US" dirty="0"/>
              <a:t>: </a:t>
            </a:r>
            <a:r>
              <a:rPr lang="en-US" dirty="0" err="1"/>
              <a:t>diusahakan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pemasukan</a:t>
            </a:r>
            <a:r>
              <a:rPr lang="en-US" dirty="0"/>
              <a:t> dan </a:t>
            </a:r>
            <a:r>
              <a:rPr lang="en-US" dirty="0" err="1"/>
              <a:t>pengeluaran</a:t>
            </a:r>
            <a:endParaRPr lang="en-US" dirty="0"/>
          </a:p>
          <a:p>
            <a:r>
              <a:rPr lang="en-US" dirty="0" err="1"/>
              <a:t>Dinamis</a:t>
            </a:r>
            <a:r>
              <a:rPr lang="en-US" dirty="0"/>
              <a:t>: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meningkatnya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dan </a:t>
            </a:r>
            <a:r>
              <a:rPr lang="en-US" dirty="0" err="1"/>
              <a:t>tabungan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negeri </a:t>
            </a:r>
            <a:r>
              <a:rPr lang="en-US" dirty="0" err="1"/>
              <a:t>bertambah</a:t>
            </a:r>
            <a:r>
              <a:rPr lang="en-US" dirty="0"/>
              <a:t> dan </a:t>
            </a:r>
            <a:r>
              <a:rPr lang="en-US" dirty="0" err="1"/>
              <a:t>ketergantungan</a:t>
            </a:r>
            <a:r>
              <a:rPr lang="en-US" dirty="0"/>
              <a:t> pada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negeri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berkurang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79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68364-3FDA-0D49-98C8-C294C2367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PAJAK DAN TRANSFER PAYMENT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475F9-7CEE-0E4F-AF00-C51B9179A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Pajak</a:t>
            </a:r>
            <a:r>
              <a:rPr lang="en-US" dirty="0"/>
              <a:t> dan transfer payment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,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yang </a:t>
            </a:r>
            <a:r>
              <a:rPr lang="en-US" dirty="0" err="1"/>
              <a:t>berlawanan</a:t>
            </a:r>
            <a:r>
              <a:rPr lang="en-US" dirty="0"/>
              <a:t>.</a:t>
            </a:r>
          </a:p>
          <a:p>
            <a:r>
              <a:rPr lang="en-US" dirty="0" err="1"/>
              <a:t>kT</a:t>
            </a:r>
            <a:r>
              <a:rPr lang="en-US" baseline="-25000" dirty="0" err="1"/>
              <a:t>x</a:t>
            </a:r>
            <a:r>
              <a:rPr lang="en-US" dirty="0"/>
              <a:t> = -b/(1-b)</a:t>
            </a:r>
          </a:p>
          <a:p>
            <a:r>
              <a:rPr lang="en-US" dirty="0" err="1"/>
              <a:t>kT</a:t>
            </a:r>
            <a:r>
              <a:rPr lang="en-US" baseline="-25000" dirty="0" err="1"/>
              <a:t>r</a:t>
            </a:r>
            <a:r>
              <a:rPr lang="en-US" dirty="0"/>
              <a:t> = b/(1-b)</a:t>
            </a:r>
          </a:p>
          <a:p>
            <a:r>
              <a:rPr lang="en-US" dirty="0" err="1"/>
              <a:t>kT</a:t>
            </a:r>
            <a:r>
              <a:rPr lang="en-US" baseline="-25000" dirty="0" err="1"/>
              <a:t>x</a:t>
            </a:r>
            <a:r>
              <a:rPr lang="en-US" dirty="0"/>
              <a:t> + </a:t>
            </a:r>
            <a:r>
              <a:rPr lang="en-US" dirty="0" err="1"/>
              <a:t>kT</a:t>
            </a:r>
            <a:r>
              <a:rPr lang="en-US" baseline="-25000" dirty="0" err="1"/>
              <a:t>r</a:t>
            </a:r>
            <a:r>
              <a:rPr lang="en-US" dirty="0"/>
              <a:t> = -b/(1-b) + b/(1-b)</a:t>
            </a:r>
          </a:p>
          <a:p>
            <a:r>
              <a:rPr lang="en-US" dirty="0" err="1"/>
              <a:t>kT</a:t>
            </a:r>
            <a:r>
              <a:rPr lang="en-US" baseline="-25000" dirty="0" err="1"/>
              <a:t>x</a:t>
            </a:r>
            <a:r>
              <a:rPr lang="en-US" dirty="0"/>
              <a:t> + </a:t>
            </a:r>
            <a:r>
              <a:rPr lang="en-US" dirty="0" err="1"/>
              <a:t>kT</a:t>
            </a:r>
            <a:r>
              <a:rPr lang="en-US" baseline="-25000" dirty="0" err="1"/>
              <a:t>r</a:t>
            </a:r>
            <a:r>
              <a:rPr lang="en-US" dirty="0"/>
              <a:t> = 0</a:t>
            </a:r>
          </a:p>
          <a:p>
            <a:r>
              <a:rPr lang="en-US" dirty="0" err="1"/>
              <a:t>Artinya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pertambahan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transfer </a:t>
            </a:r>
            <a:r>
              <a:rPr lang="en-US" dirty="0" err="1"/>
              <a:t>pemerintah</a:t>
            </a:r>
            <a:r>
              <a:rPr lang="en-US" dirty="0"/>
              <a:t> (△T</a:t>
            </a:r>
            <a:r>
              <a:rPr lang="en-US" baseline="-25000" dirty="0"/>
              <a:t>r</a:t>
            </a:r>
            <a:r>
              <a:rPr lang="en-US" dirty="0"/>
              <a:t>)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pertambahan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(△T</a:t>
            </a:r>
            <a:r>
              <a:rPr lang="en-US" baseline="-25000" dirty="0"/>
              <a:t>x</a:t>
            </a:r>
            <a:r>
              <a:rPr lang="en-US" dirty="0"/>
              <a:t>),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pertambahan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(△Y = 0).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tergolong</a:t>
            </a:r>
            <a:r>
              <a:rPr lang="en-US" dirty="0"/>
              <a:t> </a:t>
            </a:r>
            <a:r>
              <a:rPr lang="en-US" dirty="0" err="1"/>
              <a:t>statis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9325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A0576-74CB-AC4E-8B68-8F6CAAE72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PAJAK DAN PENGELUARAN PEMERINTAH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9B57F-7676-C346-AE88-0438F8D25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Multiplier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kG</a:t>
            </a:r>
            <a:r>
              <a:rPr lang="en-US" dirty="0"/>
              <a:t> = 1 / (1-b)</a:t>
            </a:r>
          </a:p>
          <a:p>
            <a:r>
              <a:rPr lang="en-US" dirty="0"/>
              <a:t>Multiplier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kTx</a:t>
            </a:r>
            <a:r>
              <a:rPr lang="en-US" dirty="0"/>
              <a:t> = -b / (1-b)</a:t>
            </a:r>
          </a:p>
          <a:p>
            <a:r>
              <a:rPr lang="en-US" dirty="0" err="1"/>
              <a:t>kG</a:t>
            </a:r>
            <a:r>
              <a:rPr lang="en-US" dirty="0"/>
              <a:t> + </a:t>
            </a:r>
            <a:r>
              <a:rPr lang="en-US" dirty="0" err="1"/>
              <a:t>kTx</a:t>
            </a:r>
            <a:r>
              <a:rPr lang="en-US" dirty="0"/>
              <a:t> = 1 / (1-b) + (-b / (1-b))</a:t>
            </a:r>
          </a:p>
          <a:p>
            <a:r>
              <a:rPr lang="en-US" dirty="0" err="1"/>
              <a:t>kG</a:t>
            </a:r>
            <a:r>
              <a:rPr lang="en-US" dirty="0"/>
              <a:t> + </a:t>
            </a:r>
            <a:r>
              <a:rPr lang="en-US" dirty="0" err="1"/>
              <a:t>kTx</a:t>
            </a:r>
            <a:r>
              <a:rPr lang="en-US" dirty="0"/>
              <a:t> = (1-b) / (1-b) = 1</a:t>
            </a:r>
          </a:p>
          <a:p>
            <a:r>
              <a:rPr lang="en-US" dirty="0" err="1"/>
              <a:t>Artinya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pertambahan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(△G)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pertambahan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yang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(△Tx),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pertambahan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1 kali </a:t>
            </a:r>
            <a:r>
              <a:rPr lang="en-US" dirty="0" err="1"/>
              <a:t>lipat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pertambahan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tergolong</a:t>
            </a:r>
            <a:r>
              <a:rPr lang="en-US" dirty="0"/>
              <a:t> yang </a:t>
            </a:r>
            <a:r>
              <a:rPr lang="en-US" dirty="0" err="1"/>
              <a:t>dinamis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92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8F5CE-BD57-274E-B5A4-B425887E0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TEORI PENGELUARAN PEMERINTAH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C66BE-6EA6-414E-B97A-351E90AE3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dan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negara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membiayai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negara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fungsinya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.</a:t>
            </a:r>
          </a:p>
          <a:p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perhitunganpendapatan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: Y = C + I + G + X - M</a:t>
            </a:r>
          </a:p>
        </p:txBody>
      </p:sp>
    </p:spTree>
    <p:extLst>
      <p:ext uri="{BB962C8B-B14F-4D97-AF65-F5344CB8AC3E}">
        <p14:creationId xmlns:p14="http://schemas.microsoft.com/office/powerpoint/2010/main" val="3629025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DC453-B6A8-FC4E-B2B8-63380A045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TEORI PENGELUARAN PEMERINTAH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91174-63BA-ED4D-82E2-8460E6A36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41264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Teori</a:t>
            </a:r>
            <a:r>
              <a:rPr lang="en-US" dirty="0"/>
              <a:t> Makro: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pos </a:t>
            </a:r>
            <a:r>
              <a:rPr lang="en-US" dirty="0" err="1"/>
              <a:t>utama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 (1)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dan </a:t>
            </a:r>
            <a:r>
              <a:rPr lang="en-US" dirty="0" err="1"/>
              <a:t>jasa</a:t>
            </a:r>
            <a:r>
              <a:rPr lang="en-US" dirty="0"/>
              <a:t>, (2)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, (3)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transfer payment.</a:t>
            </a:r>
          </a:p>
          <a:p>
            <a:r>
              <a:rPr lang="en-US" dirty="0" err="1"/>
              <a:t>Teori</a:t>
            </a:r>
            <a:r>
              <a:rPr lang="en-US" dirty="0"/>
              <a:t> Adolf Wagner: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dan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lama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.</a:t>
            </a:r>
          </a:p>
          <a:p>
            <a:r>
              <a:rPr lang="en-US" dirty="0" err="1"/>
              <a:t>Teori</a:t>
            </a:r>
            <a:r>
              <a:rPr lang="en-US" dirty="0"/>
              <a:t> Peacock dan Wiseman: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memperbesar</a:t>
            </a:r>
            <a:r>
              <a:rPr lang="en-US" dirty="0"/>
              <a:t> </a:t>
            </a:r>
            <a:r>
              <a:rPr lang="en-US" dirty="0" err="1"/>
              <a:t>pengeluarannya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mengandalkan</a:t>
            </a:r>
            <a:r>
              <a:rPr lang="en-US" dirty="0"/>
              <a:t> </a:t>
            </a:r>
            <a:r>
              <a:rPr lang="en-US" dirty="0" err="1"/>
              <a:t>memperbesar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, </a:t>
            </a:r>
            <a:r>
              <a:rPr lang="en-US" dirty="0" err="1"/>
              <a:t>padahal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menyukai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membiayai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yang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r>
              <a:rPr lang="en-US" dirty="0" err="1"/>
              <a:t>Teori</a:t>
            </a:r>
            <a:r>
              <a:rPr lang="en-US" dirty="0"/>
              <a:t> Batas </a:t>
            </a:r>
            <a:r>
              <a:rPr lang="en-US" dirty="0" err="1"/>
              <a:t>Kritis</a:t>
            </a:r>
            <a:r>
              <a:rPr lang="en-US" dirty="0"/>
              <a:t> Colin Clark: </a:t>
            </a:r>
            <a:r>
              <a:rPr lang="en-US" dirty="0" err="1"/>
              <a:t>toleransi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dan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diperkirakan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25% </a:t>
            </a:r>
            <a:r>
              <a:rPr lang="en-US" dirty="0" err="1"/>
              <a:t>dari</a:t>
            </a:r>
            <a:r>
              <a:rPr lang="en-US" dirty="0"/>
              <a:t> GNP,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seimbang</a:t>
            </a:r>
            <a:r>
              <a:rPr lang="en-US" dirty="0"/>
              <a:t>.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25%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inflasi</a:t>
            </a:r>
            <a:r>
              <a:rPr lang="en-US" dirty="0"/>
              <a:t>.</a:t>
            </a:r>
          </a:p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Mikro</a:t>
            </a:r>
            <a:r>
              <a:rPr lang="en-US" dirty="0"/>
              <a:t>: </a:t>
            </a:r>
            <a:r>
              <a:rPr lang="en-US" dirty="0" err="1"/>
              <a:t>menganalisis</a:t>
            </a:r>
            <a:r>
              <a:rPr lang="en-US" dirty="0"/>
              <a:t> factor-factor yang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public dan factor-factor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tersedianya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public.</a:t>
            </a:r>
          </a:p>
        </p:txBody>
      </p:sp>
    </p:spTree>
    <p:extLst>
      <p:ext uri="{BB962C8B-B14F-4D97-AF65-F5344CB8AC3E}">
        <p14:creationId xmlns:p14="http://schemas.microsoft.com/office/powerpoint/2010/main" val="2512600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635A6-9543-0145-AFBC-495473BBC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MACAM-MACAM PENGELUARAN NEGARA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0A9B2-3D12-D849-B1C4-97A9346C1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Pengeluaran</a:t>
            </a:r>
            <a:r>
              <a:rPr lang="en-US" dirty="0"/>
              <a:t> negara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: (a)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, (b)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provinsi</a:t>
            </a:r>
            <a:r>
              <a:rPr lang="en-US" dirty="0"/>
              <a:t>, (c)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/</a:t>
            </a:r>
            <a:r>
              <a:rPr lang="en-US" dirty="0" err="1"/>
              <a:t>kota</a:t>
            </a:r>
            <a:r>
              <a:rPr lang="en-US" dirty="0"/>
              <a:t>.</a:t>
            </a:r>
          </a:p>
          <a:p>
            <a:r>
              <a:rPr lang="en-US" dirty="0" err="1"/>
              <a:t>Pengeluaran</a:t>
            </a:r>
            <a:r>
              <a:rPr lang="en-US" dirty="0"/>
              <a:t> negara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sifatnya</a:t>
            </a:r>
            <a:r>
              <a:rPr lang="en-US" dirty="0"/>
              <a:t>: (a)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, (b)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penciptaan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(c)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, (d)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penghematan</a:t>
            </a:r>
            <a:r>
              <a:rPr lang="en-US" dirty="0"/>
              <a:t> masa </a:t>
            </a:r>
            <a:r>
              <a:rPr lang="en-US" dirty="0" err="1"/>
              <a:t>depan</a:t>
            </a:r>
            <a:r>
              <a:rPr lang="en-US" dirty="0"/>
              <a:t>, (e)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produktif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85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CE4CE-986B-7A4E-8B2D-6D17F7D70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PENGARUH PENGELUARAN NEGARA TERHADAP PEREKONOMIAN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DDA20-D8D3-E24B-ACDC-FDE48EC03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US" dirty="0"/>
          </a:p>
          <a:p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distribusi</a:t>
            </a:r>
            <a:endParaRPr lang="en-US" dirty="0"/>
          </a:p>
          <a:p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  <a:p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kesimbangan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596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B74CD-B234-B84F-A5AE-056136889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INTI KEBIJAKAN FISKAL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BEB8C-BFCB-644F-A7B1-09A994C67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Salah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mengendalikan</a:t>
            </a:r>
            <a:r>
              <a:rPr lang="en-US" sz="2800" dirty="0"/>
              <a:t> </a:t>
            </a:r>
            <a:r>
              <a:rPr lang="en-US" sz="2800" dirty="0" err="1"/>
              <a:t>perekonomian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mempengaruhi</a:t>
            </a:r>
            <a:r>
              <a:rPr lang="en-US" sz="2800" dirty="0"/>
              <a:t> </a:t>
            </a:r>
            <a:r>
              <a:rPr lang="en-US" sz="2800" dirty="0" err="1"/>
              <a:t>permintaan</a:t>
            </a:r>
            <a:r>
              <a:rPr lang="en-US" sz="2800" dirty="0"/>
              <a:t> aggregate (aggregate demand = AD).</a:t>
            </a:r>
          </a:p>
          <a:p>
            <a:r>
              <a:rPr lang="en-US" sz="2800" dirty="0" err="1"/>
              <a:t>Instrumen</a:t>
            </a:r>
            <a:r>
              <a:rPr lang="en-US" sz="2800" dirty="0"/>
              <a:t> yang </a:t>
            </a:r>
            <a:r>
              <a:rPr lang="en-US" sz="2800" dirty="0" err="1"/>
              <a:t>dianggap</a:t>
            </a:r>
            <a:r>
              <a:rPr lang="en-US" sz="2800" dirty="0"/>
              <a:t> </a:t>
            </a:r>
            <a:r>
              <a:rPr lang="en-US" sz="2800" dirty="0" err="1"/>
              <a:t>ampuh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mempengaruhi</a:t>
            </a:r>
            <a:r>
              <a:rPr lang="en-US" sz="2800" dirty="0"/>
              <a:t> </a:t>
            </a:r>
            <a:r>
              <a:rPr lang="en-US" sz="2800" dirty="0" err="1"/>
              <a:t>agregat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system </a:t>
            </a:r>
            <a:r>
              <a:rPr lang="en-US" sz="2800" dirty="0" err="1"/>
              <a:t>perpajakan</a:t>
            </a:r>
            <a:r>
              <a:rPr lang="en-US" sz="2800" dirty="0"/>
              <a:t> (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Fiskal</a:t>
            </a:r>
            <a:r>
              <a:rPr lang="en-US" sz="2800" dirty="0"/>
              <a:t>)</a:t>
            </a:r>
          </a:p>
          <a:p>
            <a:r>
              <a:rPr lang="en-US" sz="2800" dirty="0" err="1"/>
              <a:t>Kebijakan</a:t>
            </a:r>
            <a:r>
              <a:rPr lang="en-US" sz="2800" dirty="0"/>
              <a:t> </a:t>
            </a:r>
            <a:r>
              <a:rPr lang="en-US" sz="2800" dirty="0" err="1"/>
              <a:t>fiskal</a:t>
            </a:r>
            <a:r>
              <a:rPr lang="en-US" sz="2800" dirty="0"/>
              <a:t> </a:t>
            </a:r>
            <a:r>
              <a:rPr lang="en-US" sz="2800" dirty="0" err="1"/>
              <a:t>terutama</a:t>
            </a:r>
            <a:r>
              <a:rPr lang="en-US" sz="2800" dirty="0"/>
              <a:t> </a:t>
            </a:r>
            <a:r>
              <a:rPr lang="en-US" sz="2800" dirty="0" err="1"/>
              <a:t>berusaha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mengendalikan</a:t>
            </a:r>
            <a:r>
              <a:rPr lang="en-US" sz="2800" dirty="0"/>
              <a:t> </a:t>
            </a:r>
            <a:r>
              <a:rPr lang="en-US" sz="2800" dirty="0" err="1"/>
              <a:t>permintaan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harapan</a:t>
            </a:r>
            <a:r>
              <a:rPr lang="en-US" sz="2800" dirty="0"/>
              <a:t> </a:t>
            </a:r>
            <a:r>
              <a:rPr lang="en-US" sz="2800" dirty="0" err="1"/>
              <a:t>perekonomian</a:t>
            </a:r>
            <a:r>
              <a:rPr lang="en-US" sz="2800" dirty="0"/>
              <a:t> juga </a:t>
            </a:r>
            <a:r>
              <a:rPr lang="en-US" sz="2800" dirty="0" err="1"/>
              <a:t>terkendali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yang </a:t>
            </a:r>
            <a:r>
              <a:rPr lang="en-US" sz="2800" dirty="0" err="1"/>
              <a:t>diinginkan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687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CCD4-B955-6749-8FA4-4C6568122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Teori</a:t>
            </a:r>
            <a:r>
              <a:rPr lang="en-US" dirty="0"/>
              <a:t> John Maynard </a:t>
            </a:r>
            <a:r>
              <a:rPr lang="en-US" dirty="0" err="1"/>
              <a:t>Keyness</a:t>
            </a:r>
            <a:r>
              <a:rPr lang="en-US" dirty="0"/>
              <a:t> (1930an)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A3991-B223-3C43-B843-ED7CE1454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0396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Teory</a:t>
            </a:r>
            <a:r>
              <a:rPr lang="en-US" dirty="0"/>
              <a:t> Keynes </a:t>
            </a:r>
            <a:r>
              <a:rPr lang="en-US" dirty="0" err="1"/>
              <a:t>didorong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pengangguran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1930an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Inflasi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perang</a:t>
            </a:r>
            <a:r>
              <a:rPr lang="en-US" dirty="0"/>
              <a:t> dunia II.</a:t>
            </a:r>
          </a:p>
          <a:p>
            <a:pPr algn="just"/>
            <a:r>
              <a:rPr lang="en-US" dirty="0" err="1"/>
              <a:t>Keyness</a:t>
            </a:r>
            <a:r>
              <a:rPr lang="en-US" dirty="0"/>
              <a:t>: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“deflationary gap”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actual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pada </a:t>
            </a:r>
            <a:r>
              <a:rPr lang="en-US" dirty="0" err="1"/>
              <a:t>pengerjaan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(full </a:t>
            </a:r>
            <a:r>
              <a:rPr lang="en-US" dirty="0" err="1"/>
              <a:t>employement</a:t>
            </a:r>
            <a:r>
              <a:rPr lang="en-US" dirty="0"/>
              <a:t>),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celah</a:t>
            </a:r>
            <a:r>
              <a:rPr lang="en-US" dirty="0"/>
              <a:t> </a:t>
            </a:r>
            <a:r>
              <a:rPr lang="en-US" dirty="0" err="1"/>
              <a:t>deflasi</a:t>
            </a:r>
            <a:r>
              <a:rPr lang="en-US" dirty="0"/>
              <a:t>.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agregat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proses </a:t>
            </a:r>
            <a:r>
              <a:rPr lang="en-US" i="1" dirty="0"/>
              <a:t>Multiplier Effect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Sebaliknya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“inflationary gap”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pengeluarannya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menaikkan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. Karena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pengurangan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740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EF6BE-4D3C-2C4C-ABCF-6E05E1508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Fiskal</a:t>
            </a:r>
            <a:r>
              <a:rPr lang="en-US" dirty="0"/>
              <a:t> </a:t>
            </a:r>
            <a:r>
              <a:rPr lang="en-US" dirty="0" err="1"/>
              <a:t>Keyness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optimal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97F30-4762-1544-9737-E8AC9D2C1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fiscal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pengangguran</a:t>
            </a:r>
            <a:r>
              <a:rPr lang="en-US" dirty="0"/>
              <a:t> </a:t>
            </a:r>
            <a:r>
              <a:rPr lang="en-US" dirty="0" err="1"/>
              <a:t>menuntut</a:t>
            </a:r>
            <a:r>
              <a:rPr lang="en-US" dirty="0"/>
              <a:t> </a:t>
            </a:r>
            <a:r>
              <a:rPr lang="en-US" dirty="0" err="1"/>
              <a:t>pengurangan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agar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meningaktkan</a:t>
            </a:r>
            <a:r>
              <a:rPr lang="en-US" dirty="0"/>
              <a:t> </a:t>
            </a:r>
            <a:r>
              <a:rPr lang="en-US" i="1" dirty="0"/>
              <a:t>Aggregate Demand (AD).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Inflasi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menuntut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sebaliknya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AD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742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C3C8A-B2E0-E643-A763-7499659FA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Rate of </a:t>
            </a:r>
            <a:r>
              <a:rPr lang="en-US" dirty="0" err="1"/>
              <a:t>Uneployement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E5B4E-0B66-D14B-97AF-4CEAFA620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Tingkat </a:t>
            </a:r>
            <a:r>
              <a:rPr lang="en-US" dirty="0" err="1"/>
              <a:t>pengangguran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supply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orang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dibayar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036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0CA21-398E-8A45-A78E-F4AE5B0DF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Belanja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CE131-EE8F-3843-B365-B2D6433F2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alokasi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mengalokasikan</a:t>
            </a:r>
            <a:r>
              <a:rPr lang="en-US" dirty="0"/>
              <a:t> </a:t>
            </a:r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 di </a:t>
            </a:r>
            <a:r>
              <a:rPr lang="en-US" dirty="0" err="1"/>
              <a:t>masyarakat</a:t>
            </a:r>
            <a:r>
              <a:rPr lang="en-US" dirty="0"/>
              <a:t> agar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publics goods </a:t>
            </a:r>
            <a:r>
              <a:rPr lang="en-US" dirty="0" err="1"/>
              <a:t>atau</a:t>
            </a:r>
            <a:r>
              <a:rPr lang="en-US" dirty="0"/>
              <a:t> public utilities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dipenuhi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.</a:t>
            </a:r>
          </a:p>
          <a:p>
            <a:pPr algn="just"/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distribusi</a:t>
            </a:r>
            <a:r>
              <a:rPr lang="en-US" dirty="0"/>
              <a:t>, yang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pemerataan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bijak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adil</a:t>
            </a:r>
            <a:r>
              <a:rPr lang="en-US" dirty="0"/>
              <a:t>.</a:t>
            </a:r>
          </a:p>
          <a:p>
            <a:pPr algn="just"/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stabilitas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stabil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/>
              <a:t>memadai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36184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968C7-5265-6F45-A33C-15C3DC06B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Unsur</a:t>
            </a:r>
            <a:r>
              <a:rPr lang="en-US" dirty="0"/>
              <a:t> Utama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Indonesia: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8020E-21B3-8E47-B26E-A47825A2F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err="1"/>
              <a:t>Unsur</a:t>
            </a:r>
            <a:r>
              <a:rPr lang="en-US" b="1" dirty="0"/>
              <a:t> </a:t>
            </a:r>
            <a:r>
              <a:rPr lang="en-US" b="1" dirty="0" err="1"/>
              <a:t>pengeluaran</a:t>
            </a:r>
            <a:r>
              <a:rPr lang="en-US" b="1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(Pendidikan,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en-US" dirty="0" err="1"/>
              <a:t>pertahanan</a:t>
            </a:r>
            <a:r>
              <a:rPr lang="en-US" dirty="0"/>
              <a:t>, </a:t>
            </a:r>
            <a:r>
              <a:rPr lang="en-US" dirty="0" err="1"/>
              <a:t>pembayaran</a:t>
            </a:r>
            <a:r>
              <a:rPr lang="en-US" dirty="0"/>
              <a:t> pension,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).</a:t>
            </a:r>
          </a:p>
          <a:p>
            <a:pPr algn="just"/>
            <a:r>
              <a:rPr lang="en-US" b="1" dirty="0" err="1"/>
              <a:t>Unsur</a:t>
            </a:r>
            <a:r>
              <a:rPr lang="en-US" b="1" dirty="0"/>
              <a:t> </a:t>
            </a:r>
            <a:r>
              <a:rPr lang="en-US" b="1" dirty="0" err="1"/>
              <a:t>penghasilan</a:t>
            </a:r>
            <a:r>
              <a:rPr lang="en-US" dirty="0"/>
              <a:t>: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membiayai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(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progresif</a:t>
            </a:r>
            <a:r>
              <a:rPr lang="en-US" dirty="0"/>
              <a:t>,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represif</a:t>
            </a:r>
            <a:r>
              <a:rPr lang="en-US" dirty="0"/>
              <a:t>, </a:t>
            </a:r>
            <a:r>
              <a:rPr lang="en-US" dirty="0" err="1"/>
              <a:t>proporsional</a:t>
            </a:r>
            <a:r>
              <a:rPr lang="en-US" dirty="0"/>
              <a:t>, </a:t>
            </a:r>
            <a:r>
              <a:rPr lang="en-US" dirty="0" err="1"/>
              <a:t>langsung</a:t>
            </a:r>
            <a:r>
              <a:rPr lang="en-US" dirty="0"/>
              <a:t>,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).</a:t>
            </a:r>
          </a:p>
          <a:p>
            <a:pPr algn="just"/>
            <a:r>
              <a:rPr lang="en-US" b="1" dirty="0" err="1"/>
              <a:t>Unsur</a:t>
            </a:r>
            <a:r>
              <a:rPr lang="en-US" b="1" dirty="0"/>
              <a:t> </a:t>
            </a:r>
            <a:r>
              <a:rPr lang="en-US" b="1" dirty="0" err="1"/>
              <a:t>pinjaman</a:t>
            </a:r>
            <a:r>
              <a:rPr lang="en-US" dirty="0"/>
              <a:t>: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pinjaman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Bank </a:t>
            </a:r>
            <a:r>
              <a:rPr lang="en-US" dirty="0" err="1"/>
              <a:t>Sentral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Pinjaman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3847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6C003-7642-6C40-B037-7BEF90F58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PAJAK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D58FE-B985-8C44-9C14-0E768A654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dipungut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Perusahaan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balas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.</a:t>
            </a:r>
          </a:p>
          <a:p>
            <a:r>
              <a:rPr lang="en-US" dirty="0" err="1"/>
              <a:t>Penyerahan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,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,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warisan</a:t>
            </a:r>
            <a:r>
              <a:rPr lang="en-US" dirty="0"/>
              <a:t>,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2609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0A548-027B-CF4B-8236-9C5778898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SUMBER PAJAK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A757B-E0BD-5949-9942-1B547C69A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Asuransi</a:t>
            </a:r>
            <a:r>
              <a:rPr lang="en-US" dirty="0"/>
              <a:t> </a:t>
            </a:r>
            <a:r>
              <a:rPr lang="en-US" dirty="0" err="1"/>
              <a:t>nasional</a:t>
            </a:r>
            <a:endParaRPr lang="en-US" dirty="0"/>
          </a:p>
          <a:p>
            <a:pPr algn="just"/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US" dirty="0"/>
          </a:p>
          <a:p>
            <a:pPr algn="just"/>
            <a:r>
              <a:rPr lang="en-US" dirty="0" err="1"/>
              <a:t>Sewa</a:t>
            </a:r>
            <a:r>
              <a:rPr lang="en-US" dirty="0"/>
              <a:t>, </a:t>
            </a:r>
            <a:r>
              <a:rPr lang="en-US" dirty="0" err="1"/>
              <a:t>bunga</a:t>
            </a:r>
            <a:r>
              <a:rPr lang="en-US" dirty="0"/>
              <a:t>, </a:t>
            </a:r>
            <a:r>
              <a:rPr lang="en-US" dirty="0" err="1"/>
              <a:t>deviden</a:t>
            </a:r>
            <a:r>
              <a:rPr lang="en-US" dirty="0"/>
              <a:t> yang </a:t>
            </a:r>
            <a:r>
              <a:rPr lang="en-US" dirty="0" err="1"/>
              <a:t>didapat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daerah</a:t>
            </a:r>
            <a:endParaRPr lang="en-US" dirty="0"/>
          </a:p>
          <a:p>
            <a:pPr algn="just"/>
            <a:r>
              <a:rPr lang="en-US" dirty="0" err="1"/>
              <a:t>Penjualan</a:t>
            </a:r>
            <a:r>
              <a:rPr lang="en-US" dirty="0"/>
              <a:t> asset </a:t>
            </a:r>
            <a:r>
              <a:rPr lang="en-US" dirty="0" err="1"/>
              <a:t>pemerintah</a:t>
            </a:r>
            <a:r>
              <a:rPr lang="en-US" dirty="0"/>
              <a:t> (</a:t>
            </a:r>
            <a:r>
              <a:rPr lang="en-US" dirty="0" err="1"/>
              <a:t>privatisasi</a:t>
            </a:r>
            <a:r>
              <a:rPr lang="en-US" dirty="0"/>
              <a:t>)</a:t>
            </a:r>
          </a:p>
          <a:p>
            <a:pPr algn="just"/>
            <a:r>
              <a:rPr lang="en-US" dirty="0" err="1"/>
              <a:t>Pungutan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(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5489820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342</TotalTime>
  <Words>1225</Words>
  <Application>Microsoft Macintosh PowerPoint</Application>
  <PresentationFormat>Widescreen</PresentationFormat>
  <Paragraphs>79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Trebuchet MS</vt:lpstr>
      <vt:lpstr>Berlin</vt:lpstr>
      <vt:lpstr>KEBIJAKAN PEMERINTAH</vt:lpstr>
      <vt:lpstr>INTI KEBIJAKAN FISKAL</vt:lpstr>
      <vt:lpstr>Teori John Maynard Keyness (1930an)</vt:lpstr>
      <vt:lpstr>Kondisi kebijakan Fiskal Keyness tidak memberikan hasil optimal</vt:lpstr>
      <vt:lpstr>Natural Rate of Uneployement</vt:lpstr>
      <vt:lpstr>Fungsi Pokok Kebijakan Anggaran Belanja</vt:lpstr>
      <vt:lpstr>Unsur Utama Sektor Keuangan Indonesia:</vt:lpstr>
      <vt:lpstr>PAJAK</vt:lpstr>
      <vt:lpstr>SUMBER PAJAK</vt:lpstr>
      <vt:lpstr>PENGGUNAAN PAJAK</vt:lpstr>
      <vt:lpstr>Pinjaman Pemerintah</vt:lpstr>
      <vt:lpstr>Anggaran Berimbang</vt:lpstr>
      <vt:lpstr>PRINSIP ANGGARAN BELANJA NEGARA</vt:lpstr>
      <vt:lpstr>PAJAK DAN TRANSFER PAYMENT</vt:lpstr>
      <vt:lpstr>PAJAK DAN PENGELUARAN PEMERINTAH</vt:lpstr>
      <vt:lpstr>TEORI PENGELUARAN PEMERINTAH</vt:lpstr>
      <vt:lpstr>TEORI PENGELUARAN PEMERINTAH</vt:lpstr>
      <vt:lpstr>MACAM-MACAM PENGELUARAN NEGARA</vt:lpstr>
      <vt:lpstr>PENGARUH PENGELUARAN NEGARA TERHADAP PEREKONOMIAN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KEBIJAKAN PEMERINTAH</dc:title>
  <dc:creator>Herman Soegoto</dc:creator>
  <cp:lastModifiedBy>Herman Soegoto</cp:lastModifiedBy>
  <cp:revision>24</cp:revision>
  <dcterms:created xsi:type="dcterms:W3CDTF">2020-01-09T23:35:29Z</dcterms:created>
  <dcterms:modified xsi:type="dcterms:W3CDTF">2020-01-12T12:10:13Z</dcterms:modified>
</cp:coreProperties>
</file>