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1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19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3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3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6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6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AD2CA5-404B-4CAF-8107-6B60C5CFBF23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5135C-A282-46C2-9CF6-BDDF8BB94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Pengelolaan </a:t>
            </a:r>
            <a:r>
              <a:rPr lang="en-US" dirty="0" err="1" smtClean="0"/>
              <a:t>Kasiba</a:t>
            </a:r>
            <a:r>
              <a:rPr lang="en-US" dirty="0" smtClean="0"/>
              <a:t> 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id-ID" dirty="0"/>
              <a:t>L</a:t>
            </a:r>
            <a:r>
              <a:rPr lang="en-US" dirty="0" err="1" smtClean="0"/>
              <a:t>isiba</a:t>
            </a:r>
            <a:r>
              <a:rPr lang="id-ID" dirty="0" smtClean="0"/>
              <a:t> &amp; Lisiba 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pemilihan lokasi Kasiba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Bebas bencana</a:t>
            </a:r>
          </a:p>
          <a:p>
            <a:r>
              <a:rPr lang="id-ID" dirty="0" smtClean="0"/>
              <a:t>Tidak merusak lingkungan</a:t>
            </a:r>
          </a:p>
          <a:p>
            <a:r>
              <a:rPr lang="id-ID" dirty="0" smtClean="0"/>
              <a:t>Mudah dalam penyediaan infrastruktur</a:t>
            </a:r>
          </a:p>
          <a:p>
            <a:r>
              <a:rPr lang="id-ID" dirty="0" smtClean="0"/>
              <a:t>Mudah membentuk kohesi sosial (</a:t>
            </a:r>
            <a:r>
              <a:rPr lang="id-ID" sz="2800" i="1" dirty="0" smtClean="0"/>
              <a:t>perekatan individu dalam masyarakat terutama dalam keberagaman budaya</a:t>
            </a:r>
            <a:r>
              <a:rPr lang="id-ID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95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Penetapan Lisiba yang Berdiri Sendiri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35"/>
            <a:ext cx="7924800" cy="39106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Pemerintah daerah melakukan: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Kajian pertumbuhan penduduk (alamiah&amp;migrasi): statistik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Kajian kebutuhan rumah dan perumahan bdsrkan RP4D ( Rencana Pembangunan dan Pengembangan Perumahan &amp; Pemukiman di Daerah)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Kajian tata ruang bdsrk arahan RTRW, persiapan RTBL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Pemilihan lokasi alternatif (pertimbangan strategi pengembangan kota / kabupaten)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Kunjungan ke lapanagn (utk pengembangan prasarana, status kepemilikan lahan)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Dengar pendapat dg masy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 smtClean="0"/>
              <a:t>Urutan </a:t>
            </a:r>
            <a:r>
              <a:rPr lang="id-ID" dirty="0"/>
              <a:t>prioritas </a:t>
            </a:r>
            <a:r>
              <a:rPr lang="id-ID" dirty="0" smtClean="0"/>
              <a:t>lokasi Lisiba yg BS</a:t>
            </a:r>
            <a:endParaRPr lang="id-ID" dirty="0"/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dirty="0"/>
              <a:t>Penetapan </a:t>
            </a:r>
            <a:r>
              <a:rPr lang="id-ID" dirty="0" smtClean="0"/>
              <a:t>lokasi Lisiba BS</a:t>
            </a:r>
            <a:endParaRPr lang="id-ID" dirty="0"/>
          </a:p>
          <a:p>
            <a:pPr lvl="1"/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49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Persyratan Lokasi Lisiba yg BS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Di lokasi yg sdh ada pemukimannya tetapi kurang tertata</a:t>
            </a:r>
            <a:r>
              <a:rPr lang="id-ID" dirty="0" smtClean="0">
                <a:sym typeface="Wingdings" panose="05000000000000000000" pitchFamily="2" charset="2"/>
              </a:rPr>
              <a:t> ada peluang pengembangan integrasi pembangunan yg baru dan yg sdh ada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Bila lokasi Lisiba yg BS yg telah ditetapkan masih terdapat lahan yang memiliki fungsi khusus (irigasi teknis, situ, konservasi) kawasan tsb hrs dipertahankan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Lokasi Lisiba yg BS harus sd ada pelayanan umum dan sosial tingkat Kecamatan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8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pemilihan lokasi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Bebas bencana</a:t>
            </a:r>
          </a:p>
          <a:p>
            <a:r>
              <a:rPr lang="id-ID" dirty="0" smtClean="0"/>
              <a:t>Tidak merusak lingkungan</a:t>
            </a:r>
          </a:p>
          <a:p>
            <a:r>
              <a:rPr lang="id-ID" dirty="0" smtClean="0"/>
              <a:t>Mudah dalam mengintegrasikan pembangunan infrastruktur dengan pelayanan yang sdh ada</a:t>
            </a:r>
          </a:p>
          <a:p>
            <a:r>
              <a:rPr lang="id-ID" dirty="0" smtClean="0"/>
              <a:t>Mudah membentuk kohesi sosial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88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2" y="838200"/>
            <a:ext cx="8839200" cy="1252728"/>
          </a:xfrm>
        </p:spPr>
        <p:txBody>
          <a:bodyPr>
            <a:normAutofit fontScale="90000"/>
          </a:bodyPr>
          <a:lstStyle/>
          <a:p>
            <a:r>
              <a:rPr lang="id-ID" sz="3800" dirty="0" smtClean="0"/>
              <a:t/>
            </a:r>
            <a:br>
              <a:rPr lang="id-ID" sz="3800" dirty="0" smtClean="0"/>
            </a:br>
            <a:r>
              <a:rPr lang="id-ID" sz="4400" dirty="0" smtClean="0"/>
              <a:t>PENETAPAN </a:t>
            </a:r>
            <a:r>
              <a:rPr lang="id-ID" sz="4400" dirty="0"/>
              <a:t>LOKASI </a:t>
            </a:r>
            <a:r>
              <a:rPr lang="id-ID" sz="4400" dirty="0" smtClean="0"/>
              <a:t>KASIBA</a:t>
            </a:r>
            <a:r>
              <a:rPr lang="id-ID" sz="4400" dirty="0"/>
              <a:t/>
            </a:r>
            <a:br>
              <a:rPr lang="id-ID" sz="4400" dirty="0"/>
            </a:b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kawasan </a:t>
            </a:r>
            <a:r>
              <a:rPr lang="id-ID" dirty="0"/>
              <a:t>permukiman </a:t>
            </a:r>
            <a:r>
              <a:rPr lang="id-ID" dirty="0" smtClean="0"/>
              <a:t>skala besar </a:t>
            </a:r>
            <a:r>
              <a:rPr lang="id-ID" dirty="0"/>
              <a:t>pada kawasan perkotaan dan atau kawasan perdesaan dan atau kawasan </a:t>
            </a:r>
            <a:r>
              <a:rPr lang="id-ID" dirty="0" smtClean="0"/>
              <a:t>tertentu yang </a:t>
            </a:r>
            <a:r>
              <a:rPr lang="id-ID" dirty="0"/>
              <a:t>terletak dalam 1 (satu) Daerah Kabupaten</a:t>
            </a:r>
            <a:r>
              <a:rPr lang="id-ID" dirty="0" smtClean="0"/>
              <a:t>/ Kota </a:t>
            </a:r>
            <a:r>
              <a:rPr lang="id-ID" dirty="0"/>
              <a:t>atau Daerah Khusus </a:t>
            </a:r>
            <a:r>
              <a:rPr lang="id-ID" dirty="0" smtClean="0"/>
              <a:t>Ibukota Jakarta</a:t>
            </a:r>
            <a:r>
              <a:rPr lang="id-ID" dirty="0"/>
              <a:t>, sesuai dengan rencana tata ruang wilayah</a:t>
            </a:r>
          </a:p>
        </p:txBody>
      </p:sp>
    </p:spTree>
    <p:extLst>
      <p:ext uri="{BB962C8B-B14F-4D97-AF65-F5344CB8AC3E}">
        <p14:creationId xmlns:p14="http://schemas.microsoft.com/office/powerpoint/2010/main" val="34918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PENETAPAN LOKASI LISIBA BS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Kawasan permukiman </a:t>
            </a:r>
            <a:r>
              <a:rPr lang="id-ID" dirty="0"/>
              <a:t>yang bukan dalam skala besar pada kawasan perkotaan dan atau </a:t>
            </a:r>
            <a:r>
              <a:rPr lang="id-ID" dirty="0" smtClean="0"/>
              <a:t>kawasan tertentu </a:t>
            </a:r>
            <a:r>
              <a:rPr lang="id-ID" dirty="0"/>
              <a:t>yang terletak dalam 1 (satu) Daerah Kabupaten/Kota atau Daerah </a:t>
            </a:r>
            <a:r>
              <a:rPr lang="id-ID" dirty="0" smtClean="0"/>
              <a:t>Khusus Ibukota </a:t>
            </a:r>
            <a:r>
              <a:rPr lang="id-ID" dirty="0"/>
              <a:t>Jakarta sesuai dengan rencana tata ruang </a:t>
            </a:r>
            <a:r>
              <a:rPr lang="id-ID" dirty="0" smtClean="0"/>
              <a:t>wilayah.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68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Penyiapan lokasi Kasiba &amp; Lisiba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135"/>
            <a:ext cx="7772400" cy="3834465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id-ID" sz="3100" dirty="0" smtClean="0"/>
              <a:t>Pemda hrs memperhatikan: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jumlah unit rumah yang dapat ditampung dalam 1 (</a:t>
            </a:r>
            <a:r>
              <a:rPr lang="id-ID" sz="2800" dirty="0" smtClean="0"/>
              <a:t>satu)</a:t>
            </a:r>
            <a:r>
              <a:rPr lang="id-ID" sz="2800" dirty="0"/>
              <a:t> </a:t>
            </a:r>
            <a:r>
              <a:rPr lang="id-ID" sz="2800" dirty="0" smtClean="0"/>
              <a:t>Kasiba ≥ </a:t>
            </a:r>
            <a:r>
              <a:rPr lang="id-ID" sz="2800" dirty="0"/>
              <a:t>3.000 (tiga ribu) unit </a:t>
            </a:r>
            <a:r>
              <a:rPr lang="id-ID" sz="2800" dirty="0" smtClean="0"/>
              <a:t>rumah</a:t>
            </a:r>
            <a:r>
              <a:rPr lang="id-ID" sz="2800" dirty="0"/>
              <a:t> </a:t>
            </a:r>
            <a:r>
              <a:rPr lang="id-ID" sz="2800" dirty="0" smtClean="0"/>
              <a:t>&amp; ≤ 10.000 </a:t>
            </a:r>
            <a:r>
              <a:rPr lang="id-ID" sz="2800" dirty="0"/>
              <a:t>(sepuluh ribu) </a:t>
            </a:r>
            <a:r>
              <a:rPr lang="id-ID" sz="2800" dirty="0" smtClean="0"/>
              <a:t>unit</a:t>
            </a:r>
            <a:r>
              <a:rPr lang="id-ID" sz="2800" dirty="0"/>
              <a:t> </a:t>
            </a:r>
            <a:r>
              <a:rPr lang="id-ID" sz="2800" dirty="0" smtClean="0"/>
              <a:t>rumah;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jumlah unit rumah yang dapat ditampung dalam 1 (</a:t>
            </a:r>
            <a:r>
              <a:rPr lang="id-ID" sz="2800" dirty="0" smtClean="0"/>
              <a:t>satu) Lisiba ≥ 1.000 </a:t>
            </a:r>
            <a:r>
              <a:rPr lang="id-ID" sz="2800" dirty="0"/>
              <a:t>(seribu) unit </a:t>
            </a:r>
            <a:r>
              <a:rPr lang="id-ID" sz="2800" dirty="0" smtClean="0"/>
              <a:t>rumah ≤ 3.000 </a:t>
            </a:r>
            <a:r>
              <a:rPr lang="id-ID" sz="2800" dirty="0"/>
              <a:t>(tiga ribu) unit rumah</a:t>
            </a:r>
            <a:r>
              <a:rPr lang="id-ID" sz="28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jumlah </a:t>
            </a:r>
            <a:r>
              <a:rPr lang="id-ID" sz="2800" dirty="0"/>
              <a:t>unit rumah yang dapat dibangun </a:t>
            </a:r>
            <a:r>
              <a:rPr lang="id-ID" sz="2800" dirty="0" smtClean="0"/>
              <a:t>di </a:t>
            </a:r>
            <a:r>
              <a:rPr lang="id-ID" sz="2800" dirty="0"/>
              <a:t>Lisiba yang berdiri sendiri </a:t>
            </a:r>
            <a:r>
              <a:rPr lang="id-ID" sz="2800" dirty="0" smtClean="0"/>
              <a:t>≥ 1.000 </a:t>
            </a:r>
            <a:r>
              <a:rPr lang="id-ID" sz="2800" dirty="0"/>
              <a:t>(seribu) unit rumah </a:t>
            </a:r>
            <a:r>
              <a:rPr lang="id-ID" sz="2800" dirty="0" smtClean="0"/>
              <a:t>dan ≤ 2.000 </a:t>
            </a:r>
            <a:r>
              <a:rPr lang="id-ID" sz="2800" dirty="0"/>
              <a:t>(dua ribu) unit rumah.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17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Penetapan Lokasi Kasiba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id-ID" dirty="0" smtClean="0"/>
              <a:t>Agar dpt ditetapkan sebagai Kasiba, Badan Pengelola hrs membuat:</a:t>
            </a:r>
          </a:p>
          <a:p>
            <a:pPr marL="633222" indent="-514350">
              <a:buClrTx/>
              <a:buFont typeface="+mj-lt"/>
              <a:buAutoNum type="alphaLcParenR"/>
            </a:pPr>
            <a:r>
              <a:rPr lang="id-ID" dirty="0" smtClean="0"/>
              <a:t>rencana </a:t>
            </a:r>
            <a:r>
              <a:rPr lang="id-ID" dirty="0"/>
              <a:t>terperinci tata ruang;</a:t>
            </a:r>
          </a:p>
          <a:p>
            <a:pPr marL="633222" indent="-514350">
              <a:buClrTx/>
              <a:buFont typeface="+mj-lt"/>
              <a:buAutoNum type="alphaLcParenR"/>
            </a:pPr>
            <a:r>
              <a:rPr lang="id-ID" dirty="0" smtClean="0"/>
              <a:t>data </a:t>
            </a:r>
            <a:r>
              <a:rPr lang="id-ID" dirty="0"/>
              <a:t>mengenai luas, batas dan kepemilikan tanah </a:t>
            </a:r>
            <a:r>
              <a:rPr lang="id-ID" dirty="0" smtClean="0"/>
              <a:t>sesuai dengan </a:t>
            </a:r>
            <a:r>
              <a:rPr lang="id-ID" dirty="0"/>
              <a:t>tahapan pengembangan dalam rencana </a:t>
            </a:r>
            <a:r>
              <a:rPr lang="id-ID" dirty="0" smtClean="0"/>
              <a:t>danprogram penyelenggaraannya;</a:t>
            </a:r>
          </a:p>
          <a:p>
            <a:pPr marL="633222" indent="-514350">
              <a:buClrTx/>
              <a:buFont typeface="+mj-lt"/>
              <a:buAutoNum type="alphaLcParenR"/>
            </a:pPr>
            <a:r>
              <a:rPr lang="id-ID" dirty="0" smtClean="0"/>
              <a:t>jaringan </a:t>
            </a:r>
            <a:r>
              <a:rPr lang="id-ID" dirty="0"/>
              <a:t>primer dan sekunder prasarana lingkungan </a:t>
            </a:r>
            <a:r>
              <a:rPr lang="id-ID" dirty="0" smtClean="0"/>
              <a:t>yang telah </a:t>
            </a:r>
            <a:r>
              <a:rPr lang="id-ID" dirty="0"/>
              <a:t>selesai dibangun dan telah berfungsi </a:t>
            </a:r>
            <a:r>
              <a:rPr lang="id-ID" dirty="0" smtClean="0"/>
              <a:t>untuk melayani </a:t>
            </a:r>
            <a:r>
              <a:rPr lang="id-ID" dirty="0"/>
              <a:t>sekurang-kurangnya 25% </a:t>
            </a:r>
            <a:r>
              <a:rPr lang="id-ID" dirty="0" smtClean="0"/>
              <a:t>dari </a:t>
            </a:r>
            <a:r>
              <a:rPr lang="id-ID" dirty="0"/>
              <a:t>luas Kasiba dan minimal dapat melayani </a:t>
            </a:r>
            <a:r>
              <a:rPr lang="id-ID" dirty="0" smtClean="0"/>
              <a:t>1 (satu</a:t>
            </a:r>
            <a:r>
              <a:rPr lang="id-ID" dirty="0"/>
              <a:t>) Lisiba.</a:t>
            </a:r>
          </a:p>
          <a:p>
            <a:pPr marL="118872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73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Penyediaan 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Lahan untuk Kasiba adalah:</a:t>
            </a:r>
          </a:p>
          <a:p>
            <a:pPr lvl="1"/>
            <a:r>
              <a:rPr lang="id-ID" dirty="0" smtClean="0"/>
              <a:t>Tanah negara</a:t>
            </a:r>
          </a:p>
          <a:p>
            <a:pPr lvl="1"/>
            <a:r>
              <a:rPr lang="id-ID" dirty="0" smtClean="0"/>
              <a:t>Tanah hak</a:t>
            </a:r>
          </a:p>
          <a:p>
            <a:r>
              <a:rPr lang="id-ID" dirty="0" smtClean="0"/>
              <a:t>Seandainya lokasi tanah telah dihuni diupayakan tdk ada pemindahan penduduk ke luar lingkungan calon lokasi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09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Penyediaan lahan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lahan yang dimiliki oleh perseorangan melalui:</a:t>
            </a:r>
          </a:p>
          <a:p>
            <a:pPr lvl="1"/>
            <a:r>
              <a:rPr lang="id-ID" dirty="0" smtClean="0"/>
              <a:t>Konsolidasi tanah;</a:t>
            </a:r>
          </a:p>
          <a:p>
            <a:pPr lvl="1"/>
            <a:r>
              <a:rPr lang="id-ID" dirty="0" smtClean="0"/>
              <a:t>Jual beli;</a:t>
            </a:r>
          </a:p>
          <a:p>
            <a:pPr lvl="1"/>
            <a:r>
              <a:rPr lang="id-ID" dirty="0" smtClean="0"/>
              <a:t>Tukar menukar;</a:t>
            </a:r>
          </a:p>
          <a:p>
            <a:pPr lvl="1"/>
            <a:r>
              <a:rPr lang="id-ID" dirty="0" smtClean="0"/>
              <a:t>Pelepasan hak.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34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(</a:t>
            </a:r>
            <a:r>
              <a:rPr lang="en-US" dirty="0" err="1" smtClean="0"/>
              <a:t>Kasiba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Sebidang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perumahan</a:t>
            </a:r>
            <a:r>
              <a:rPr lang="en-US" dirty="0" smtClean="0"/>
              <a:t>/ </a:t>
            </a:r>
            <a:r>
              <a:rPr lang="en-US" dirty="0" err="1" smtClean="0"/>
              <a:t>pemukiman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(</a:t>
            </a:r>
            <a:r>
              <a:rPr lang="en-US" dirty="0" err="1" smtClean="0"/>
              <a:t>lisiba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Pembangunan </a:t>
            </a:r>
            <a:r>
              <a:rPr lang="en-US" dirty="0" err="1" smtClean="0"/>
              <a:t>bertahap</a:t>
            </a:r>
            <a:endParaRPr lang="en-US" dirty="0" smtClean="0"/>
          </a:p>
          <a:p>
            <a:r>
              <a:rPr lang="en-US" dirty="0" err="1" smtClean="0"/>
              <a:t>Prasarana</a:t>
            </a:r>
            <a:r>
              <a:rPr lang="en-US" dirty="0" smtClean="0"/>
              <a:t> primer + </a:t>
            </a:r>
            <a:r>
              <a:rPr lang="en-US" dirty="0" err="1" smtClean="0"/>
              <a:t>sekunder</a:t>
            </a:r>
            <a:endParaRPr lang="en-US" dirty="0" smtClean="0"/>
          </a:p>
          <a:p>
            <a:r>
              <a:rPr lang="en-US" dirty="0" err="1" smtClean="0"/>
              <a:t>Sesuai</a:t>
            </a:r>
            <a:r>
              <a:rPr lang="en-US" dirty="0" smtClean="0"/>
              <a:t> dg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Pelaksanaan pembangunan Kasiba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35"/>
            <a:ext cx="8001000" cy="34449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d-ID" sz="2000" dirty="0" smtClean="0"/>
              <a:t>Setiap Kasiba oleh 1 badan pengelola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d-ID" sz="2000" dirty="0" smtClean="0"/>
              <a:t>Pelaksanaan pembangunan Kasiba meliputi: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kegiatan perolehan tanah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Pembangunan &amp; pemeliharaan jaringan primer &amp; sekunder prasarana lingkungan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d-ID" sz="2000" dirty="0"/>
              <a:t>Jaringan primer dan sekunder prasarana lingkungan yang dibangun oleh </a:t>
            </a:r>
            <a:r>
              <a:rPr lang="id-ID" sz="2000" dirty="0" smtClean="0"/>
              <a:t>Badan</a:t>
            </a:r>
            <a:r>
              <a:rPr lang="id-ID" sz="2000" dirty="0"/>
              <a:t> </a:t>
            </a:r>
            <a:r>
              <a:rPr lang="id-ID" sz="2000" dirty="0" smtClean="0"/>
              <a:t>Pengelola </a:t>
            </a:r>
            <a:r>
              <a:rPr lang="id-ID" sz="2000" dirty="0"/>
              <a:t>harus sudah dimulai selambat-lambatnya dalam jangka waktu 1 (satu) </a:t>
            </a:r>
            <a:r>
              <a:rPr lang="id-ID" sz="2000" dirty="0" smtClean="0"/>
              <a:t>tahun</a:t>
            </a:r>
            <a:r>
              <a:rPr lang="id-ID" sz="2000" dirty="0"/>
              <a:t> </a:t>
            </a:r>
            <a:r>
              <a:rPr lang="id-ID" sz="2000" dirty="0" smtClean="0"/>
              <a:t>sejak </a:t>
            </a:r>
            <a:r>
              <a:rPr lang="id-ID" sz="2000" dirty="0"/>
              <a:t>diumumkan sebagai Badan Pengelola dan dalam jangka waktu 3 (tiga) tahun </a:t>
            </a:r>
            <a:r>
              <a:rPr lang="id-ID" sz="2000" dirty="0" smtClean="0"/>
              <a:t>telah</a:t>
            </a:r>
            <a:r>
              <a:rPr lang="id-ID" sz="2000" dirty="0"/>
              <a:t> </a:t>
            </a:r>
            <a:r>
              <a:rPr lang="id-ID" sz="2000" dirty="0" smtClean="0"/>
              <a:t>mencapai </a:t>
            </a:r>
            <a:r>
              <a:rPr lang="id-ID" sz="2000" dirty="0"/>
              <a:t>sekurang-kurangnya 25% (dua puluh lima per seratus) dari luas Kasiba </a:t>
            </a:r>
            <a:r>
              <a:rPr lang="id-ID" sz="2000" dirty="0" smtClean="0"/>
              <a:t>dan</a:t>
            </a:r>
            <a:r>
              <a:rPr lang="id-ID" sz="2000" dirty="0"/>
              <a:t> </a:t>
            </a:r>
            <a:r>
              <a:rPr lang="id-ID" sz="2000" dirty="0" smtClean="0"/>
              <a:t>minimum </a:t>
            </a:r>
            <a:r>
              <a:rPr lang="id-ID" sz="2000" dirty="0"/>
              <a:t>dapat melayani 1 (satu) Lisiba.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60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Pelaksanaan pembangunan Lisiba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90135"/>
            <a:ext cx="8001000" cy="36820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Oleh 1 penyelenggara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Pembangunan prasarana lingkungan </a:t>
            </a:r>
            <a:r>
              <a:rPr lang="id-ID" dirty="0" smtClean="0"/>
              <a:t>&amp; </a:t>
            </a:r>
            <a:r>
              <a:rPr lang="id-ID" dirty="0"/>
              <a:t>kaveling tanah matang dengan rumah </a:t>
            </a:r>
            <a:r>
              <a:rPr lang="id-ID" dirty="0" smtClean="0"/>
              <a:t>selambat-lambatnya dalam jangka </a:t>
            </a:r>
            <a:r>
              <a:rPr lang="id-ID" dirty="0"/>
              <a:t>waktu 1 (satu) tahun setelah penunjukan diperoleh dan harus selesai </a:t>
            </a:r>
            <a:r>
              <a:rPr lang="id-ID" dirty="0" smtClean="0"/>
              <a:t>seluruhnya selambat-lambatnya </a:t>
            </a:r>
            <a:r>
              <a:rPr lang="id-ID" dirty="0"/>
              <a:t>dalam jangka waktu 7 (tujuh) </a:t>
            </a:r>
            <a:r>
              <a:rPr lang="id-ID" dirty="0" smtClean="0"/>
              <a:t>tahun.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Pelaksanaan pembangunan Lisiba meliputi </a:t>
            </a:r>
            <a:r>
              <a:rPr lang="id-ID" dirty="0" smtClean="0"/>
              <a:t>pembangunan: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prasarana lingkungan,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sarana </a:t>
            </a:r>
            <a:r>
              <a:rPr lang="id-ID" dirty="0"/>
              <a:t>lingkungan,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utilitas </a:t>
            </a:r>
            <a:r>
              <a:rPr lang="id-ID" dirty="0"/>
              <a:t>umum dan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rumah.</a:t>
            </a:r>
            <a:endParaRPr lang="id-ID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Pembangunan rumah </a:t>
            </a:r>
            <a:r>
              <a:rPr lang="id-ID" dirty="0" smtClean="0"/>
              <a:t>ke </a:t>
            </a:r>
            <a:r>
              <a:rPr lang="id-ID" dirty="0"/>
              <a:t>arah horizontal dan atau vertikal dengan pola hunian yang </a:t>
            </a:r>
            <a:r>
              <a:rPr lang="id-ID" dirty="0" smtClean="0"/>
              <a:t>berimbang.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68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Penyelenggaraan Lisiba BS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35"/>
            <a:ext cx="7924800" cy="375826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H</a:t>
            </a:r>
            <a:r>
              <a:rPr lang="id-ID" dirty="0" smtClean="0"/>
              <a:t>arus </a:t>
            </a:r>
            <a:r>
              <a:rPr lang="id-ID" dirty="0"/>
              <a:t>sesuai </a:t>
            </a:r>
            <a:r>
              <a:rPr lang="id-ID" dirty="0" smtClean="0"/>
              <a:t>dan terintegrasi </a:t>
            </a:r>
            <a:r>
              <a:rPr lang="id-ID" dirty="0"/>
              <a:t>dengan program pembangunan daerah dan sektor mengenai </a:t>
            </a:r>
            <a:r>
              <a:rPr lang="id-ID" dirty="0" smtClean="0"/>
              <a:t>prasarana lingkungan</a:t>
            </a:r>
            <a:r>
              <a:rPr lang="id-ID" dirty="0"/>
              <a:t>, sarana lingkungan, serta utilitas umum di daerah yang bersangkutan</a:t>
            </a:r>
            <a:r>
              <a:rPr lang="id-ID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Dilakukan oleh 1 penyelenggara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Tahap pembangunan meliputi: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perolehan tanah,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pembangunan: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prasarana </a:t>
            </a:r>
            <a:r>
              <a:rPr lang="id-ID" dirty="0"/>
              <a:t>lingkungan, </a:t>
            </a:r>
            <a:endParaRPr lang="id-ID" dirty="0" smtClean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sarana </a:t>
            </a:r>
            <a:r>
              <a:rPr lang="id-ID" dirty="0"/>
              <a:t>lingkungan</a:t>
            </a:r>
            <a:r>
              <a:rPr lang="id-ID" dirty="0" smtClean="0"/>
              <a:t>,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utilitas </a:t>
            </a:r>
            <a:r>
              <a:rPr lang="id-ID" dirty="0"/>
              <a:t>umum </a:t>
            </a:r>
            <a:r>
              <a:rPr lang="id-ID" dirty="0" smtClean="0"/>
              <a:t>dan</a:t>
            </a:r>
            <a:endParaRPr lang="id-ID" dirty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 smtClean="0"/>
              <a:t>rumah</a:t>
            </a:r>
            <a:r>
              <a:rPr lang="id-ID" dirty="0"/>
              <a:t>.</a:t>
            </a:r>
          </a:p>
          <a:p>
            <a:pPr>
              <a:lnSpc>
                <a:spcPct val="110000"/>
              </a:lnSpc>
            </a:pPr>
            <a:endParaRPr lang="id-ID" dirty="0"/>
          </a:p>
          <a:p>
            <a:pPr>
              <a:lnSpc>
                <a:spcPct val="11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24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Bangun</a:t>
            </a:r>
            <a:r>
              <a:rPr lang="en-US" dirty="0" smtClean="0"/>
              <a:t> (</a:t>
            </a:r>
            <a:r>
              <a:rPr lang="en-US" dirty="0" err="1" smtClean="0"/>
              <a:t>Lisiba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Sebidang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endParaRPr lang="id-ID" dirty="0" smtClean="0"/>
          </a:p>
          <a:p>
            <a:r>
              <a:rPr lang="id-ID" dirty="0" smtClean="0"/>
              <a:t>Bagian dari Kasiba</a:t>
            </a:r>
          </a:p>
          <a:p>
            <a:r>
              <a:rPr lang="id-ID" dirty="0" smtClean="0"/>
              <a:t>Dilengkapi dengan prasarana lingkungan</a:t>
            </a:r>
          </a:p>
          <a:p>
            <a:r>
              <a:rPr lang="id-ID" dirty="0" smtClean="0"/>
              <a:t>Sesuai dengan syarat tata lingkungan tempat tinggal/ hunian dan pelayanan lingkungan untuk kaveling tanah matang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01000" cy="130386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Lingkungan Siap Bangun Berdiri Sendiri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77200" cy="4016009"/>
          </a:xfrm>
        </p:spPr>
        <p:txBody>
          <a:bodyPr/>
          <a:lstStyle/>
          <a:p>
            <a:r>
              <a:rPr lang="id-ID" dirty="0" smtClean="0"/>
              <a:t>Lisiba yang Berdiri Sendiri</a:t>
            </a:r>
          </a:p>
          <a:p>
            <a:r>
              <a:rPr lang="id-ID" dirty="0" smtClean="0"/>
              <a:t>Bukan bagian dari Kasiba</a:t>
            </a:r>
          </a:p>
          <a:p>
            <a:r>
              <a:rPr lang="id-ID" dirty="0" smtClean="0"/>
              <a:t>Dikelilingi oleh lingkungan perumahan yang sudah terbangun atau dikelilingi oleh kawasan dengan fungsi lain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45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Kaveling Tanah Matang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0135"/>
            <a:ext cx="7696200" cy="3444997"/>
          </a:xfrm>
        </p:spPr>
        <p:txBody>
          <a:bodyPr/>
          <a:lstStyle/>
          <a:p>
            <a:r>
              <a:rPr lang="id-ID" dirty="0" smtClean="0"/>
              <a:t>Sebidang lahan yang telah dipersiapkan sesuai dengan persyaratan pembakuan dalam:</a:t>
            </a:r>
          </a:p>
          <a:p>
            <a:pPr lvl="1"/>
            <a:r>
              <a:rPr lang="id-ID" sz="2400" dirty="0" smtClean="0"/>
              <a:t>Penggunaan</a:t>
            </a:r>
          </a:p>
          <a:p>
            <a:pPr lvl="1"/>
            <a:r>
              <a:rPr lang="id-ID" sz="2400" dirty="0" smtClean="0"/>
              <a:t>Penguasaan</a:t>
            </a:r>
          </a:p>
          <a:p>
            <a:pPr lvl="1"/>
            <a:r>
              <a:rPr lang="id-ID" sz="2400" dirty="0" smtClean="0"/>
              <a:t>Pemilikan tanah, &amp;</a:t>
            </a:r>
          </a:p>
          <a:p>
            <a:pPr lvl="1"/>
            <a:r>
              <a:rPr lang="id-ID" sz="2400" dirty="0" smtClean="0"/>
              <a:t>Rencana tata ruang lingkungan tempat tinggal/ lingkungan hunian untuk membangun bangunan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63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Lingkungan hunian yang berimbang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205135" cy="3444997"/>
          </a:xfrm>
        </p:spPr>
        <p:txBody>
          <a:bodyPr/>
          <a:lstStyle/>
          <a:p>
            <a:r>
              <a:rPr lang="id-ID" dirty="0" smtClean="0"/>
              <a:t>Wujud kawasan &amp; lingkungan perumahan/ pemukiman (dalam Kasiba) yang pembangunan perumahannya meliputi rumah sederhana, rumah menengah dan rumah mewah</a:t>
            </a:r>
            <a:r>
              <a:rPr lang="id-ID" dirty="0" smtClean="0">
                <a:sym typeface="Wingdings" panose="05000000000000000000" pitchFamily="2" charset="2"/>
              </a:rPr>
              <a:t> dengan perbandingan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 </a:t>
            </a:r>
            <a:r>
              <a:rPr lang="id-ID" b="1" dirty="0" smtClean="0">
                <a:sym typeface="Wingdings" panose="05000000000000000000" pitchFamily="2" charset="2"/>
              </a:rPr>
              <a:t>6 : 3 : 1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632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Pengelola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7848600" cy="388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d-ID" sz="2000" b="1" dirty="0" smtClean="0"/>
              <a:t>Oleh pemerintah</a:t>
            </a:r>
            <a:r>
              <a:rPr lang="id-ID" sz="2000" b="1" dirty="0" smtClean="0">
                <a:sym typeface="Wingdings" panose="05000000000000000000" pitchFamily="2" charset="2"/>
              </a:rPr>
              <a:t> penyelenggaranya oleh Badan Pengelola, yaitu: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id-ID" b="1" dirty="0" smtClean="0">
                <a:sym typeface="Wingdings" panose="05000000000000000000" pitchFamily="2" charset="2"/>
              </a:rPr>
              <a:t>BUMN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id-ID" b="1" dirty="0" smtClean="0">
                <a:sym typeface="Wingdings" panose="05000000000000000000" pitchFamily="2" charset="2"/>
              </a:rPr>
              <a:t>Badan lain yang dibentuk pemerintah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d-ID" sz="2000" b="1" dirty="0" smtClean="0">
                <a:sym typeface="Wingdings" panose="05000000000000000000" pitchFamily="2" charset="2"/>
              </a:rPr>
              <a:t>Penunjukkan badan pengelola Kasiba oleh Kepala Daerah utk izin perolehan tanah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d-ID" sz="2000" b="1" dirty="0" smtClean="0">
                <a:sym typeface="Wingdings" panose="05000000000000000000" pitchFamily="2" charset="2"/>
              </a:rPr>
              <a:t>syarat badan pengelola: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id-ID" b="1" dirty="0" smtClean="0">
                <a:sym typeface="Wingdings" panose="05000000000000000000" pitchFamily="2" charset="2"/>
              </a:rPr>
              <a:t>Mempunyai tenaga ahli, serta kemampuan administrasi, teknis dan keuangan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id-ID" b="1" dirty="0" smtClean="0">
                <a:sym typeface="Wingdings" panose="05000000000000000000" pitchFamily="2" charset="2"/>
              </a:rPr>
              <a:t>Mengajukan permohonan kepada kepala daerah disertai dengan rencana program penyelenggaraan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id-ID" b="1" dirty="0" smtClean="0">
                <a:sym typeface="Wingdings" panose="05000000000000000000" pitchFamily="2" charset="2"/>
              </a:rPr>
              <a:t>Mengikuti kompetisi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238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Penetapan Lokasi Kasiba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1"/>
            <a:ext cx="8077200" cy="3886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dirty="0" smtClean="0"/>
              <a:t>Pemerintah daerah melakukan: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Kajian pertumbuhan penduduk (alamiah&amp;migrasi): statistik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Kajian kebutuhan rumah dan perumahan bdsrkan RP4D ( Rencana Pembangunan dan Pengembangan Perumahan &amp; Pemukiman di Daerah)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Kajian tata ruang bdsrk arahan RTRW, persiapan RTBL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Pemilihan lokasi alternatif (pertimbangan strategi pengembangan kota / kabupaten)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Kunjungan ke lapanagn (utk pengembangan prasarana, status kepemilikan lahan)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Dengar pendapat dg masy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Pemberian informasi kpd DPRD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 smtClean="0"/>
              <a:t>Urutan prioritas lokasi Kasiba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d-ID" sz="2300" dirty="0"/>
              <a:t>P</a:t>
            </a:r>
            <a:r>
              <a:rPr lang="id-ID" sz="2300" dirty="0" smtClean="0"/>
              <a:t>enetapan lokasi Kasiba dengan Keputusan Kepala Daerah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29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Persyaratan lokasi Kasiba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Di lokasi yg belum terbangun maupun yang terbangun tetapi kurang tertata</a:t>
            </a:r>
            <a:r>
              <a:rPr lang="id-ID" dirty="0" smtClean="0">
                <a:sym typeface="Wingdings" panose="05000000000000000000" pitchFamily="2" charset="2"/>
              </a:rPr>
              <a:t> masih ada peluang utk pengembangan perumahan baru pemukiman yang terbentuk merupakan integrasi antara pembangunan yg baru dan yg sdh ada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Bila lokasi kasiba yang terpilih masih ada lahan yang berfungsi khusus (irigasi teknis, situ, kawasan konservasi) kawasan tsb harus dipertahankan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58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691</TotalTime>
  <Words>1063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Wingdings</vt:lpstr>
      <vt:lpstr>Organic</vt:lpstr>
      <vt:lpstr>Pengelolaan Kasiba , Lisiba &amp; Lisiba BS</vt:lpstr>
      <vt:lpstr>Kawasan Siap Bangun (Kasiba)</vt:lpstr>
      <vt:lpstr>Lingkungan Siap Bangun (Lisiba)</vt:lpstr>
      <vt:lpstr>Lingkungan Siap Bangun Berdiri Sendiri</vt:lpstr>
      <vt:lpstr>Kaveling Tanah Matang</vt:lpstr>
      <vt:lpstr>Lingkungan hunian yang berimbang</vt:lpstr>
      <vt:lpstr>Pengelola</vt:lpstr>
      <vt:lpstr>Penetapan Lokasi Kasiba</vt:lpstr>
      <vt:lpstr>Persyaratan lokasi Kasiba</vt:lpstr>
      <vt:lpstr>Kriteria pemilihan lokasi Kasiba</vt:lpstr>
      <vt:lpstr>Penetapan Lisiba yang Berdiri Sendiri</vt:lpstr>
      <vt:lpstr>Persyratan Lokasi Lisiba yg BS</vt:lpstr>
      <vt:lpstr>Kriteria pemilihan lokasi</vt:lpstr>
      <vt:lpstr> PENETAPAN LOKASI KASIBA </vt:lpstr>
      <vt:lpstr>PENETAPAN LOKASI LISIBA BS</vt:lpstr>
      <vt:lpstr>Penyiapan lokasi Kasiba &amp; Lisiba</vt:lpstr>
      <vt:lpstr>Penetapan Lokasi Kasiba</vt:lpstr>
      <vt:lpstr>Penyediaan Lahan</vt:lpstr>
      <vt:lpstr>Penyediaan lahan </vt:lpstr>
      <vt:lpstr>Pelaksanaan pembangunan Kasiba</vt:lpstr>
      <vt:lpstr>Pelaksanaan pembangunan Lisiba</vt:lpstr>
      <vt:lpstr>Penyelenggaraan Lisiba BS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Kasiba dan lisiba</dc:title>
  <dc:creator>Universitas Komputer Indonesia</dc:creator>
  <cp:lastModifiedBy>UNIKOM</cp:lastModifiedBy>
  <cp:revision>54</cp:revision>
  <dcterms:created xsi:type="dcterms:W3CDTF">2008-05-24T11:07:38Z</dcterms:created>
  <dcterms:modified xsi:type="dcterms:W3CDTF">2019-01-09T12:22:20Z</dcterms:modified>
</cp:coreProperties>
</file>