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322" r:id="rId3"/>
    <p:sldId id="290" r:id="rId4"/>
    <p:sldId id="432" r:id="rId5"/>
    <p:sldId id="344" r:id="rId6"/>
    <p:sldId id="431" r:id="rId7"/>
    <p:sldId id="428" r:id="rId8"/>
    <p:sldId id="429" r:id="rId9"/>
    <p:sldId id="427" r:id="rId10"/>
    <p:sldId id="426" r:id="rId11"/>
    <p:sldId id="373" r:id="rId12"/>
    <p:sldId id="425" r:id="rId13"/>
    <p:sldId id="352" r:id="rId14"/>
    <p:sldId id="323" r:id="rId15"/>
    <p:sldId id="389" r:id="rId16"/>
    <p:sldId id="418" r:id="rId17"/>
    <p:sldId id="415" r:id="rId18"/>
    <p:sldId id="420" r:id="rId19"/>
    <p:sldId id="416" r:id="rId20"/>
    <p:sldId id="421" r:id="rId21"/>
    <p:sldId id="417" r:id="rId22"/>
    <p:sldId id="422" r:id="rId23"/>
    <p:sldId id="424" r:id="rId24"/>
    <p:sldId id="391" r:id="rId25"/>
    <p:sldId id="430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6862A"/>
    <a:srgbClr val="FFFFA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1352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1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8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13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93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20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5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15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94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72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06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75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813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3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48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109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35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7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076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1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7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8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0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90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00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5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DYNAMIC PROGRAMMING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7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Karakter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Penyelesaian</a:t>
            </a:r>
            <a:endParaRPr lang="en-US" sz="4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dibagi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beberapa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dapat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menghasilkan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suatu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keputusan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memiliki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berhubungan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tersebut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Cost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meningkat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teratur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sesuai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bertambahnya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Jenis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DP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Maju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latin typeface="Maiandra GD" pitchFamily="34" charset="0"/>
              </a:rPr>
              <a:t>forward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bergerak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mulai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1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sampai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n.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Mundur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latin typeface="Maiandra GD" pitchFamily="34" charset="0"/>
              </a:rPr>
              <a:t>backward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bergerak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mulai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n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sampai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1.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Langkah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Penyelesaian</a:t>
            </a:r>
            <a:endParaRPr lang="en-US" sz="4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karakter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Definisikan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rekursif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Hitung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cara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maju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/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mundur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Konstruksi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Contoh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Kasus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TSP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Shortest Path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1/0 Knapsack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Binary Search Tree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Warshall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Floyd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81000" y="6858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1816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Mencari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jalur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terpendek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antara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dua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lokasi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tertentu</a:t>
            </a:r>
            <a:r>
              <a:rPr lang="en-US" sz="2000" dirty="0" smtClean="0">
                <a:latin typeface="Maiandra GD" pitchFamily="34" charset="0"/>
              </a:rPr>
              <a:t>.</a:t>
            </a:r>
            <a:endParaRPr lang="en-US" sz="2400" dirty="0" smtClean="0">
              <a:latin typeface="Maiandra GD" pitchFamily="34" charset="0"/>
            </a:endParaRP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252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41166"/>
              </p:ext>
            </p:extLst>
          </p:nvPr>
        </p:nvGraphicFramePr>
        <p:xfrm>
          <a:off x="457200" y="1371600"/>
          <a:ext cx="724162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1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241628" cy="3962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MUNDUR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Dinamis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4 : </a:t>
            </a: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209800"/>
          <a:ext cx="6096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72000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ASAL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SOLUSI OPTIMUM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Bobot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(ASAL)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id-ID" sz="28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id-ID" sz="28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1600200" y="38100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11" name="Oval 10"/>
          <p:cNvSpPr/>
          <p:nvPr/>
        </p:nvSpPr>
        <p:spPr>
          <a:xfrm>
            <a:off x="1600200" y="44196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id-ID" sz="2400" b="1" dirty="0"/>
          </a:p>
        </p:txBody>
      </p:sp>
      <p:sp>
        <p:nvSpPr>
          <p:cNvPr id="12" name="Oval 11"/>
          <p:cNvSpPr/>
          <p:nvPr/>
        </p:nvSpPr>
        <p:spPr>
          <a:xfrm>
            <a:off x="5715000" y="3733800"/>
            <a:ext cx="685800" cy="5334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10</a:t>
            </a:r>
            <a:endParaRPr lang="id-ID" sz="2000" b="1" dirty="0"/>
          </a:p>
        </p:txBody>
      </p:sp>
      <p:sp>
        <p:nvSpPr>
          <p:cNvPr id="13" name="Oval 12"/>
          <p:cNvSpPr/>
          <p:nvPr/>
        </p:nvSpPr>
        <p:spPr>
          <a:xfrm>
            <a:off x="5715000" y="4495800"/>
            <a:ext cx="685800" cy="5334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10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481464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1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MUNDUR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Dinamis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3 :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209800"/>
          <a:ext cx="7543800" cy="29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760"/>
                <a:gridCol w="1508760"/>
                <a:gridCol w="1508760"/>
                <a:gridCol w="1722120"/>
                <a:gridCol w="1295400"/>
              </a:tblGrid>
              <a:tr h="574656">
                <a:tc row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ASAL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KEMUNGKINAN</a:t>
                      </a:r>
                      <a:r>
                        <a:rPr lang="en-US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TUJUAN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SOLUSI OPTIMUM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74656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Bobot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(ASAL)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id-ID" sz="28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id-ID" sz="28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574656">
                <a:tc>
                  <a:txBody>
                    <a:bodyPr/>
                    <a:lstStyle/>
                    <a:p>
                      <a:pPr algn="ctr"/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2895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11" name="Oval 10"/>
          <p:cNvSpPr/>
          <p:nvPr/>
        </p:nvSpPr>
        <p:spPr>
          <a:xfrm>
            <a:off x="4419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id-ID" sz="2400" b="1" dirty="0"/>
          </a:p>
        </p:txBody>
      </p:sp>
      <p:sp>
        <p:nvSpPr>
          <p:cNvPr id="12" name="Oval 11"/>
          <p:cNvSpPr/>
          <p:nvPr/>
        </p:nvSpPr>
        <p:spPr>
          <a:xfrm>
            <a:off x="1371600" y="34290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13" name="Oval 12"/>
          <p:cNvSpPr/>
          <p:nvPr/>
        </p:nvSpPr>
        <p:spPr>
          <a:xfrm>
            <a:off x="1371600" y="40386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  <p:sp>
        <p:nvSpPr>
          <p:cNvPr id="14" name="Oval 13"/>
          <p:cNvSpPr/>
          <p:nvPr/>
        </p:nvSpPr>
        <p:spPr>
          <a:xfrm>
            <a:off x="1371600" y="46482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id-ID" sz="2400" b="1" dirty="0"/>
          </a:p>
        </p:txBody>
      </p:sp>
      <p:sp>
        <p:nvSpPr>
          <p:cNvPr id="16" name="Oval 15"/>
          <p:cNvSpPr/>
          <p:nvPr/>
        </p:nvSpPr>
        <p:spPr>
          <a:xfrm>
            <a:off x="6019800" y="34290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id-ID" sz="2400" b="1" dirty="0"/>
          </a:p>
        </p:txBody>
      </p:sp>
      <p:sp>
        <p:nvSpPr>
          <p:cNvPr id="17" name="Oval 16"/>
          <p:cNvSpPr/>
          <p:nvPr/>
        </p:nvSpPr>
        <p:spPr>
          <a:xfrm>
            <a:off x="6019800" y="40386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id-ID" sz="2400" b="1" dirty="0"/>
          </a:p>
        </p:txBody>
      </p:sp>
      <p:sp>
        <p:nvSpPr>
          <p:cNvPr id="18" name="Oval 17"/>
          <p:cNvSpPr/>
          <p:nvPr/>
        </p:nvSpPr>
        <p:spPr>
          <a:xfrm>
            <a:off x="6019800" y="46482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  <p:sp>
        <p:nvSpPr>
          <p:cNvPr id="19" name="Oval 18"/>
          <p:cNvSpPr/>
          <p:nvPr/>
        </p:nvSpPr>
        <p:spPr>
          <a:xfrm>
            <a:off x="2895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20" name="Oval 19"/>
          <p:cNvSpPr/>
          <p:nvPr/>
        </p:nvSpPr>
        <p:spPr>
          <a:xfrm>
            <a:off x="2895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21" name="Oval 20"/>
          <p:cNvSpPr/>
          <p:nvPr/>
        </p:nvSpPr>
        <p:spPr>
          <a:xfrm>
            <a:off x="4419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50833 0.0888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34167 0.1777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50833 0.2666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531425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9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791200" y="2286000"/>
            <a:ext cx="12954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0" y="3581400"/>
            <a:ext cx="22860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715000" y="4038600"/>
            <a:ext cx="12954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MUNDUR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Dinamis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2 : </a:t>
            </a: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209800"/>
          <a:ext cx="7772400" cy="3017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478588"/>
                <a:gridCol w="1112212"/>
              </a:tblGrid>
              <a:tr h="574656">
                <a:tc row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ASAL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KEMUNGKINAN</a:t>
                      </a:r>
                      <a:r>
                        <a:rPr lang="en-US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TUJUAN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SOLUSI OPTIMUM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74656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20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sz="20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20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Bobot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(ASAL)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d-ID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574656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id-ID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12" name="Oval 11"/>
          <p:cNvSpPr/>
          <p:nvPr/>
        </p:nvSpPr>
        <p:spPr>
          <a:xfrm>
            <a:off x="1143000" y="35052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id-ID" sz="2400" b="1" dirty="0"/>
          </a:p>
        </p:txBody>
      </p:sp>
      <p:sp>
        <p:nvSpPr>
          <p:cNvPr id="13" name="Oval 12"/>
          <p:cNvSpPr/>
          <p:nvPr/>
        </p:nvSpPr>
        <p:spPr>
          <a:xfrm>
            <a:off x="1143000" y="41148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id-ID" sz="2400" b="1" dirty="0"/>
          </a:p>
        </p:txBody>
      </p:sp>
      <p:sp>
        <p:nvSpPr>
          <p:cNvPr id="14" name="Oval 13"/>
          <p:cNvSpPr/>
          <p:nvPr/>
        </p:nvSpPr>
        <p:spPr>
          <a:xfrm>
            <a:off x="1143000" y="47244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id-ID" sz="2400" b="1" dirty="0"/>
          </a:p>
        </p:txBody>
      </p:sp>
      <p:sp>
        <p:nvSpPr>
          <p:cNvPr id="16" name="Oval 15"/>
          <p:cNvSpPr/>
          <p:nvPr/>
        </p:nvSpPr>
        <p:spPr>
          <a:xfrm>
            <a:off x="6248400" y="3505200"/>
            <a:ext cx="6096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id-ID" b="1" dirty="0"/>
          </a:p>
        </p:txBody>
      </p:sp>
      <p:sp>
        <p:nvSpPr>
          <p:cNvPr id="17" name="Oval 16"/>
          <p:cNvSpPr/>
          <p:nvPr/>
        </p:nvSpPr>
        <p:spPr>
          <a:xfrm>
            <a:off x="6324600" y="41148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id-ID" sz="2400" b="1" dirty="0"/>
          </a:p>
        </p:txBody>
      </p:sp>
      <p:sp>
        <p:nvSpPr>
          <p:cNvPr id="18" name="Oval 17"/>
          <p:cNvSpPr/>
          <p:nvPr/>
        </p:nvSpPr>
        <p:spPr>
          <a:xfrm>
            <a:off x="6324600" y="47244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20" name="Oval 19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22" name="Oval 21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  <p:sp>
        <p:nvSpPr>
          <p:cNvPr id="23" name="Oval 22"/>
          <p:cNvSpPr/>
          <p:nvPr/>
        </p:nvSpPr>
        <p:spPr>
          <a:xfrm>
            <a:off x="49530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id-ID" sz="2400" b="1" dirty="0"/>
          </a:p>
        </p:txBody>
      </p:sp>
      <p:sp>
        <p:nvSpPr>
          <p:cNvPr id="24" name="Oval 23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  <p:sp>
        <p:nvSpPr>
          <p:cNvPr id="25" name="Oval 24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26" name="Oval 25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27" name="Oval 26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5 0.0888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45833 0.0888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6667 0.1777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5834 0.2666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45833 0.2666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20" grpId="0" animBg="1"/>
      <p:bldP spid="20" grpId="1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Strategi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(Direct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Brute-Force, Greedy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Berbasis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(State-space Base)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Backtracking, Branch &amp; Bound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Atas-Bawah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(Top-Down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Divide &amp; Conquer</a:t>
            </a:r>
            <a:r>
              <a:rPr lang="en-US" dirty="0" smtClean="0">
                <a:solidFill>
                  <a:srgbClr val="000000"/>
                </a:solidFill>
                <a:latin typeface="Maiandra GD" pitchFamily="34" charset="0"/>
              </a:rPr>
              <a:t>	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Bawah-Atas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(Bottom-Up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Dynamic Programming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5943600"/>
            <a:ext cx="3200400" cy="533400"/>
          </a:xfrm>
          <a:prstGeom prst="rect">
            <a:avLst/>
          </a:prstGeom>
          <a:solidFill>
            <a:srgbClr val="F6862A">
              <a:alpha val="2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301056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3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791200" y="2286000"/>
            <a:ext cx="12954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0" y="3581400"/>
            <a:ext cx="22860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715000" y="4038600"/>
            <a:ext cx="12954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590800" y="2286000"/>
            <a:ext cx="2819400" cy="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514600" y="22860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552701" y="2476501"/>
            <a:ext cx="3047998" cy="2971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2514600" y="40386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590800" y="2438400"/>
            <a:ext cx="28194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MUNDUR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Dinamis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1 :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209800"/>
          <a:ext cx="7772400" cy="1828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478588"/>
                <a:gridCol w="1112212"/>
              </a:tblGrid>
              <a:tr h="574656">
                <a:tc row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ASAL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KEMUNGKINAN</a:t>
                      </a:r>
                      <a:r>
                        <a:rPr lang="en-US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TUJUAN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SOLUSI OPTIMUM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74656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20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20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20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Bobot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(ASAL)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id-ID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id-ID" sz="2400" b="1" dirty="0"/>
          </a:p>
        </p:txBody>
      </p:sp>
      <p:sp>
        <p:nvSpPr>
          <p:cNvPr id="12" name="Oval 11"/>
          <p:cNvSpPr/>
          <p:nvPr/>
        </p:nvSpPr>
        <p:spPr>
          <a:xfrm>
            <a:off x="1143000" y="35052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id-ID" sz="2400" b="1" dirty="0"/>
          </a:p>
        </p:txBody>
      </p:sp>
      <p:sp>
        <p:nvSpPr>
          <p:cNvPr id="16" name="Oval 15"/>
          <p:cNvSpPr/>
          <p:nvPr/>
        </p:nvSpPr>
        <p:spPr>
          <a:xfrm>
            <a:off x="6248400" y="3505200"/>
            <a:ext cx="6096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id-ID" b="1" dirty="0"/>
          </a:p>
        </p:txBody>
      </p:sp>
      <p:sp>
        <p:nvSpPr>
          <p:cNvPr id="20" name="Oval 19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id-ID" sz="2400" b="1" dirty="0"/>
          </a:p>
        </p:txBody>
      </p:sp>
      <p:sp>
        <p:nvSpPr>
          <p:cNvPr id="23" name="Oval 22"/>
          <p:cNvSpPr/>
          <p:nvPr/>
        </p:nvSpPr>
        <p:spPr>
          <a:xfrm>
            <a:off x="49530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id-ID" sz="2400" b="1" dirty="0"/>
          </a:p>
        </p:txBody>
      </p:sp>
      <p:sp>
        <p:nvSpPr>
          <p:cNvPr id="24" name="Oval 23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id-ID" sz="2400" b="1" dirty="0"/>
          </a:p>
        </p:txBody>
      </p:sp>
      <p:sp>
        <p:nvSpPr>
          <p:cNvPr id="31" name="Oval 30"/>
          <p:cNvSpPr/>
          <p:nvPr/>
        </p:nvSpPr>
        <p:spPr>
          <a:xfrm>
            <a:off x="49530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40833 0.0888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31666 0.0888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0" grpId="0" animBg="1"/>
      <p:bldP spid="20" grpId="1" animBg="1"/>
      <p:bldP spid="23" grpId="0" animBg="1"/>
      <p:bldP spid="24" grpId="0" animBg="1"/>
      <p:bldP spid="31" grpId="0" animBg="1"/>
      <p:bldP spid="31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852395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7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791200" y="2286000"/>
            <a:ext cx="12954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0" y="3581400"/>
            <a:ext cx="22860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715000" y="4038600"/>
            <a:ext cx="12954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590800" y="2286000"/>
            <a:ext cx="2819400" cy="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514600" y="22860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590800" y="2438400"/>
            <a:ext cx="3048000" cy="3048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2514600" y="40386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590800" y="2438400"/>
            <a:ext cx="28956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990600" y="3886200"/>
            <a:ext cx="1219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838200" y="4114800"/>
            <a:ext cx="15240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402726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55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791200" y="2286000"/>
            <a:ext cx="12954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0" y="3581400"/>
            <a:ext cx="22860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715000" y="4038600"/>
            <a:ext cx="12954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590800" y="2286000"/>
            <a:ext cx="2819400" cy="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514600" y="22860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552701" y="2476501"/>
            <a:ext cx="3047998" cy="2971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2514600" y="40386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590800" y="2438400"/>
            <a:ext cx="28194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990600" y="3886200"/>
            <a:ext cx="1219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838200" y="4114800"/>
            <a:ext cx="15240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Shortest Path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Bobot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 – 3 – 5 – 8 – 10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 – 4 – 5 – 8 – 10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 – 4 – 6 – 9 - 10</a:t>
            </a:r>
          </a:p>
          <a:p>
            <a:pPr>
              <a:buNone/>
            </a:pP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7620000" cy="18288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 pitchFamily="66" charset="0"/>
                <a:cs typeface="Arial" pitchFamily="34" charset="0"/>
              </a:rPr>
              <a:t>Bagaimana</a:t>
            </a:r>
            <a:r>
              <a:rPr lang="en-US" sz="40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mic Sans MS" pitchFamily="66" charset="0"/>
                <a:cs typeface="Arial" pitchFamily="34" charset="0"/>
              </a:rPr>
              <a:t>dengan</a:t>
            </a:r>
            <a:r>
              <a:rPr lang="en-US" sz="40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800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en-US" sz="4800" dirty="0" smtClean="0">
                <a:latin typeface="Comic Sans MS" pitchFamily="66" charset="0"/>
                <a:cs typeface="Arial" pitchFamily="34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Forward DP ???</a:t>
            </a:r>
            <a:endParaRPr lang="en-US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DYNAMIC </a:t>
            </a:r>
            <a:br>
              <a:rPr lang="en-US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PROGRAMMING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30480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An idea, like a ghost …</a:t>
            </a:r>
            <a:br>
              <a:rPr lang="en-US" sz="4000" i="1" dirty="0" smtClean="0">
                <a:latin typeface="Arial" pitchFamily="34" charset="0"/>
                <a:cs typeface="Arial" pitchFamily="34" charset="0"/>
              </a:rPr>
            </a:b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must be spoken to a little,</a:t>
            </a:r>
            <a:br>
              <a:rPr lang="en-US" sz="4000" i="1" dirty="0" smtClean="0">
                <a:latin typeface="Arial" pitchFamily="34" charset="0"/>
                <a:cs typeface="Arial" pitchFamily="34" charset="0"/>
              </a:rPr>
            </a:b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before it will explain itself.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Charles Dickens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Pengertian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800000">
            <a:off x="381001" y="1447799"/>
            <a:ext cx="2819400" cy="1600200"/>
          </a:xfrm>
          <a:prstGeom prst="cloudCallout">
            <a:avLst>
              <a:gd name="adj1" fmla="val 33203"/>
              <a:gd name="adj2" fmla="val 7694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235108">
            <a:off x="92792" y="1976351"/>
            <a:ext cx="3148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400" dirty="0" smtClean="0">
                <a:latin typeface="Maiandra GD" pitchFamily="34" charset="0"/>
              </a:rPr>
              <a:t>Richard Bellman, 1950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19216">
            <a:off x="3952620" y="1624795"/>
            <a:ext cx="4581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400" dirty="0" smtClean="0">
                <a:latin typeface="Maiandra GD" pitchFamily="34" charset="0"/>
              </a:rPr>
              <a:t>Programming = Planning</a:t>
            </a:r>
          </a:p>
          <a:p>
            <a:pPr lvl="1" algn="ctr"/>
            <a:r>
              <a:rPr lang="en-US" sz="2400" dirty="0" smtClean="0">
                <a:latin typeface="Maiandra GD" pitchFamily="34" charset="0"/>
              </a:rPr>
              <a:t>≠</a:t>
            </a:r>
          </a:p>
          <a:p>
            <a:pPr lvl="1" algn="ctr"/>
            <a:r>
              <a:rPr lang="en-US" sz="2400" dirty="0" smtClean="0">
                <a:latin typeface="Maiandra GD" pitchFamily="34" charset="0"/>
              </a:rPr>
              <a:t>Computer Programming</a:t>
            </a:r>
          </a:p>
        </p:txBody>
      </p:sp>
      <p:pic>
        <p:nvPicPr>
          <p:cNvPr id="1853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333819"/>
            <a:ext cx="8105468" cy="2838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Dynamic Programming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pemecahan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menguraikan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sekumpulan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sehingga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rangkaian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keputusan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saling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berkaitan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800000">
            <a:off x="5181600" y="4267200"/>
            <a:ext cx="3581400" cy="2211885"/>
          </a:xfrm>
          <a:prstGeom prst="cloudCallout">
            <a:avLst>
              <a:gd name="adj1" fmla="val 33203"/>
              <a:gd name="adj2" fmla="val 7694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235108">
            <a:off x="5388724" y="4735412"/>
            <a:ext cx="3148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TSP</a:t>
            </a:r>
          </a:p>
          <a:p>
            <a:pPr algn="ctr"/>
            <a:r>
              <a:rPr lang="en-US" sz="2400" dirty="0" smtClean="0">
                <a:latin typeface="Maiandra GD" pitchFamily="34" charset="0"/>
              </a:rPr>
              <a:t>Shortest Path</a:t>
            </a:r>
          </a:p>
          <a:p>
            <a:pPr algn="ctr"/>
            <a:r>
              <a:rPr lang="en-US" sz="2400" dirty="0" smtClean="0">
                <a:latin typeface="Maiandra GD" pitchFamily="34" charset="0"/>
              </a:rPr>
              <a:t>0/1 Knapsack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Greedy VS Dynamic 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Prog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Greedy 			  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rangkaian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keputusan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Dynamic Programming   :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banyak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rangkaian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keputusan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Karakter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Masalah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Terdapat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berhingga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pilihan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mungkin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suatu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dibangun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sebagai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hasil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sebelumnya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Digunakan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persyaratan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membatasi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pilihan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dipertimbangkan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3505200"/>
            <a:ext cx="7696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Prinsip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Optimalitas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“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total optimal,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sampai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-k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juga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 ”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[k + 1]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Cost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[k]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Cost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[k]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[k+1]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9111</TotalTime>
  <Words>538</Words>
  <Application>Microsoft Office PowerPoint</Application>
  <PresentationFormat>On-screen Show (4:3)</PresentationFormat>
  <Paragraphs>245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Aharoni</vt:lpstr>
      <vt:lpstr>Arabic Typesetting</vt:lpstr>
      <vt:lpstr>Arial</vt:lpstr>
      <vt:lpstr>Batang</vt:lpstr>
      <vt:lpstr>Calibri</vt:lpstr>
      <vt:lpstr>Comic Sans MS</vt:lpstr>
      <vt:lpstr>Courier New</vt:lpstr>
      <vt:lpstr>Kozuka Gothic Pro H</vt:lpstr>
      <vt:lpstr>Maiandra GD</vt:lpstr>
      <vt:lpstr>Times New Roman</vt:lpstr>
      <vt:lpstr>Wingdings</vt:lpstr>
      <vt:lpstr>Office Theme</vt:lpstr>
      <vt:lpstr>Microsoft Office Visio Drawing</vt:lpstr>
      <vt:lpstr>MATERI PERKULIAHAN ANALISIS ALGORITMA</vt:lpstr>
      <vt:lpstr>Strategi Algoritma</vt:lpstr>
      <vt:lpstr>DYNAMIC  PROGRAMMING</vt:lpstr>
      <vt:lpstr>An idea, like a ghost … must be spoken to a little, before it will explain itself.       Charles Dickens</vt:lpstr>
      <vt:lpstr>Pengertian</vt:lpstr>
      <vt:lpstr>Definisi</vt:lpstr>
      <vt:lpstr>Greedy VS Dynamic Prog.</vt:lpstr>
      <vt:lpstr>Karakter Masalah</vt:lpstr>
      <vt:lpstr>Prinsip Optimalitas</vt:lpstr>
      <vt:lpstr>Karakter Penyelesaian</vt:lpstr>
      <vt:lpstr>Jenis DP</vt:lpstr>
      <vt:lpstr>Langkah Penyelesaian</vt:lpstr>
      <vt:lpstr>Contoh Kasus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Bagaimana dengan  Forward DP ???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831</cp:revision>
  <dcterms:created xsi:type="dcterms:W3CDTF">2012-02-22T14:18:32Z</dcterms:created>
  <dcterms:modified xsi:type="dcterms:W3CDTF">2018-12-21T07:31:29Z</dcterms:modified>
</cp:coreProperties>
</file>