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8" r:id="rId2"/>
    <p:sldId id="322" r:id="rId3"/>
    <p:sldId id="290" r:id="rId4"/>
    <p:sldId id="415" r:id="rId5"/>
    <p:sldId id="416" r:id="rId6"/>
    <p:sldId id="344" r:id="rId7"/>
    <p:sldId id="373" r:id="rId8"/>
    <p:sldId id="384" r:id="rId9"/>
    <p:sldId id="385" r:id="rId10"/>
    <p:sldId id="386" r:id="rId11"/>
    <p:sldId id="387" r:id="rId12"/>
    <p:sldId id="388" r:id="rId13"/>
    <p:sldId id="352" r:id="rId14"/>
    <p:sldId id="323" r:id="rId15"/>
    <p:sldId id="382" r:id="rId16"/>
    <p:sldId id="389" r:id="rId17"/>
    <p:sldId id="391" r:id="rId18"/>
    <p:sldId id="390" r:id="rId19"/>
    <p:sldId id="392" r:id="rId20"/>
    <p:sldId id="393" r:id="rId21"/>
    <p:sldId id="413" r:id="rId22"/>
    <p:sldId id="394" r:id="rId23"/>
    <p:sldId id="395" r:id="rId24"/>
    <p:sldId id="396" r:id="rId25"/>
    <p:sldId id="397" r:id="rId26"/>
    <p:sldId id="401" r:id="rId27"/>
    <p:sldId id="398" r:id="rId28"/>
    <p:sldId id="402" r:id="rId29"/>
    <p:sldId id="412" r:id="rId30"/>
    <p:sldId id="399" r:id="rId31"/>
    <p:sldId id="403" r:id="rId32"/>
    <p:sldId id="404" r:id="rId33"/>
    <p:sldId id="400" r:id="rId34"/>
    <p:sldId id="405" r:id="rId35"/>
    <p:sldId id="411" r:id="rId36"/>
    <p:sldId id="410" r:id="rId37"/>
    <p:sldId id="414" r:id="rId38"/>
    <p:sldId id="407" r:id="rId39"/>
    <p:sldId id="408" r:id="rId40"/>
    <p:sldId id="409" r:id="rId41"/>
    <p:sldId id="26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62A"/>
    <a:srgbClr val="FFFFAB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8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46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22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0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93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16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21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0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9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55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52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1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514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187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08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32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31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66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70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6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573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768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67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4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857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230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261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72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229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925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00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888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559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93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48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060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5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44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3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10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75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ergeSort_Hungarian.flv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QuickSort_Hungarian.flv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DIVIDE &amp; CONQUER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6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Skema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Umum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Divide_Conquer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(input n : integer)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Menyelesaikan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Divide &amp; Conquer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berukuran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r, k : integer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&lt; n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SOLVE sub-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seukuran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{BAGI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menjadi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k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masing2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berukuran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n/k}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setiap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Divide_Conquer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(n/k)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{COMBINE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solusi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dari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k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Skema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Umum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Divide_Conquer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(input n : integer)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Menyelesaikan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Divide &amp; Conquer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berukuran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r, k :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&lt; n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SOLVE sub-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seukuran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{BAGI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menjadi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2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masing2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berukuran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n/2}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Divide_Conquer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pertama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seukuran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n/2)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Divide_Conquer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kedua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seukuran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n/2)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{COMBINE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solusi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dari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2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Kompleksitas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73057" name="Object 1"/>
          <p:cNvGraphicFramePr>
            <a:graphicFrameLocks noChangeAspect="1"/>
          </p:cNvGraphicFramePr>
          <p:nvPr/>
        </p:nvGraphicFramePr>
        <p:xfrm>
          <a:off x="2057400" y="2057400"/>
          <a:ext cx="4648200" cy="994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8" name="Equation" r:id="rId4" imgW="2844800" imgH="609600" progId="Equation.3">
                  <p:embed/>
                </p:oleObj>
              </mc:Choice>
              <mc:Fallback>
                <p:oleObj name="Equation" r:id="rId4" imgW="2844800" imgH="609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57400"/>
                        <a:ext cx="4648200" cy="994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Contoh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Kasus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Summation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Merge Sort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Quick Sort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Binary Tree Traversal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Multiplication of Large Integer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The Closest-Pair &amp; Convex-Hull Problem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Summation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24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Menghitung</a:t>
            </a:r>
            <a:r>
              <a:rPr lang="en-US" sz="2000" dirty="0" smtClean="0">
                <a:latin typeface="Maiandra GD" pitchFamily="34" charset="0"/>
              </a:rPr>
              <a:t> total </a:t>
            </a:r>
            <a:r>
              <a:rPr lang="en-US" sz="2000" dirty="0" err="1" smtClean="0">
                <a:latin typeface="Maiandra GD" pitchFamily="34" charset="0"/>
              </a:rPr>
              <a:t>jumlah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dari</a:t>
            </a:r>
            <a:r>
              <a:rPr lang="en-US" sz="2000" dirty="0" smtClean="0">
                <a:latin typeface="Maiandra GD" pitchFamily="34" charset="0"/>
              </a:rPr>
              <a:t> n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1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 </a:t>
            </a:r>
            <a:r>
              <a:rPr lang="en-US" sz="2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… 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n-1 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= </a:t>
            </a:r>
            <a:r>
              <a:rPr lang="en-US" sz="4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(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1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 </a:t>
            </a:r>
            <a:r>
              <a:rPr lang="en-US" sz="2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… 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[n/2]-1</a:t>
            </a:r>
            <a:r>
              <a:rPr lang="en-US" sz="4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) +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 </a:t>
            </a:r>
            <a:r>
              <a:rPr lang="en-US" sz="4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(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[n/2]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 </a:t>
            </a:r>
            <a:r>
              <a:rPr lang="en-US" sz="2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… 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n-1</a:t>
            </a:r>
            <a:r>
              <a:rPr lang="en-US" sz="4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)</a:t>
            </a: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Contoh</a:t>
            </a:r>
            <a:r>
              <a:rPr lang="en-US" sz="2000" dirty="0" smtClean="0">
                <a:latin typeface="Maiandra GD" pitchFamily="34" charset="0"/>
              </a:rPr>
              <a:t> :</a:t>
            </a: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</a:rPr>
              <a:t>1 + 2 + 3 + 4  =  ( 1 + 2 ) + ( 3 + 4 )</a:t>
            </a: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Diketahui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tabel</a:t>
            </a:r>
            <a:r>
              <a:rPr lang="en-US" sz="2000" dirty="0" smtClean="0">
                <a:latin typeface="Cambria" pitchFamily="18" charset="0"/>
              </a:rPr>
              <a:t> A </a:t>
            </a:r>
            <a:r>
              <a:rPr lang="en-US" sz="2000" dirty="0" err="1" smtClean="0">
                <a:latin typeface="Cambria" pitchFamily="18" charset="0"/>
              </a:rPr>
              <a:t>seukuran</a:t>
            </a:r>
            <a:r>
              <a:rPr lang="en-US" sz="2000" dirty="0" smtClean="0">
                <a:latin typeface="Cambria" pitchFamily="18" charset="0"/>
              </a:rPr>
              <a:t> n </a:t>
            </a:r>
            <a:r>
              <a:rPr lang="en-US" sz="2000" dirty="0" err="1" smtClean="0">
                <a:latin typeface="Cambria" pitchFamily="18" charset="0"/>
              </a:rPr>
              <a:t>elemen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berisi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nilai-nilai</a:t>
            </a:r>
            <a:r>
              <a:rPr lang="en-US" sz="2000" dirty="0" smtClean="0">
                <a:latin typeface="Cambria" pitchFamily="18" charset="0"/>
              </a:rPr>
              <a:t> integer. </a:t>
            </a:r>
            <a:r>
              <a:rPr lang="en-US" sz="2000" dirty="0" err="1" smtClean="0">
                <a:latin typeface="Cambria" pitchFamily="18" charset="0"/>
              </a:rPr>
              <a:t>Tentukan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nilai</a:t>
            </a:r>
            <a:r>
              <a:rPr lang="en-US" sz="2000" dirty="0" smtClean="0">
                <a:latin typeface="Cambria" pitchFamily="18" charset="0"/>
              </a:rPr>
              <a:t> minimum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maksimum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sekaligus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tabel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tersebut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1905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2667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3429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4191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4953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5715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6477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7239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MinMax1 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n : integer,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  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min, max : integer)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brute-force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i :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min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inisialisasi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minimum}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inisialisasi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&lt; min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min 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(brute-force)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Kompleksitas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 </a:t>
            </a:r>
          </a:p>
          <a:p>
            <a:pPr>
              <a:buNone/>
            </a:pP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T(n)	= (n – 1) + (n – 1)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	= 2n – 2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	= O(n)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(brute-force)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905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2667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3429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4191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4953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5715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6477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7239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914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1676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2438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3200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4419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5181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5943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6705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7467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914400" y="4724400"/>
            <a:ext cx="2895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Min = 4, </a:t>
            </a:r>
            <a:r>
              <a:rPr lang="en-US" sz="2400" dirty="0" err="1" smtClean="0"/>
              <a:t>Maks</a:t>
            </a:r>
            <a:r>
              <a:rPr lang="en-US" sz="2400" dirty="0" smtClean="0"/>
              <a:t> = 23</a:t>
            </a:r>
            <a:endParaRPr lang="id-ID" sz="1600" dirty="0"/>
          </a:p>
        </p:txBody>
      </p:sp>
      <p:sp>
        <p:nvSpPr>
          <p:cNvPr id="33" name="Rectangle 32"/>
          <p:cNvSpPr/>
          <p:nvPr/>
        </p:nvSpPr>
        <p:spPr>
          <a:xfrm>
            <a:off x="4419600" y="4724400"/>
            <a:ext cx="3657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Min = 1, </a:t>
            </a:r>
            <a:r>
              <a:rPr lang="en-US" sz="2400" dirty="0" err="1" smtClean="0"/>
              <a:t>Maks</a:t>
            </a:r>
            <a:r>
              <a:rPr lang="en-US" sz="2400" dirty="0" smtClean="0"/>
              <a:t> = 35</a:t>
            </a:r>
            <a:endParaRPr lang="id-ID" sz="1600" dirty="0"/>
          </a:p>
        </p:txBody>
      </p:sp>
      <p:sp>
        <p:nvSpPr>
          <p:cNvPr id="38" name="Rectangle 37"/>
          <p:cNvSpPr/>
          <p:nvPr/>
        </p:nvSpPr>
        <p:spPr>
          <a:xfrm>
            <a:off x="2895600" y="6096000"/>
            <a:ext cx="2895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Min = 1, </a:t>
            </a:r>
            <a:r>
              <a:rPr lang="en-US" sz="2400" dirty="0" err="1" smtClean="0"/>
              <a:t>Maks</a:t>
            </a:r>
            <a:r>
              <a:rPr lang="en-US" sz="2400" dirty="0" smtClean="0"/>
              <a:t> = 35</a:t>
            </a:r>
            <a:endParaRPr lang="id-ID" sz="1600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1905000" y="25908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62600" y="25908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86200" y="259080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DIVIDE</a:t>
            </a:r>
            <a:endParaRPr lang="id-ID" sz="2000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1905794" y="4267200"/>
            <a:ext cx="7612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5868194" y="4267200"/>
            <a:ext cx="7612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 flipH="1" flipV="1">
            <a:off x="1905000" y="5486400"/>
            <a:ext cx="1295400" cy="457200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300000" lon="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562600" y="5486400"/>
            <a:ext cx="1219200" cy="457200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300000" lon="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696566" y="4019490"/>
            <a:ext cx="1256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CONQUER</a:t>
            </a:r>
            <a:endParaRPr lang="id-ID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3733800" y="5543490"/>
            <a:ext cx="1201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COMBINE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ALGORITMA : </a:t>
            </a:r>
          </a:p>
          <a:p>
            <a:pPr>
              <a:buFontTx/>
              <a:buChar char="-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kasus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= 1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= 2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SOLVE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 = 1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min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A</a:t>
            </a:r>
            <a:r>
              <a:rPr lang="en-US" sz="18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</a:t>
            </a:r>
            <a:endParaRPr lang="en-US" sz="1100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 n = 2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bandingkan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kedua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elemen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(min 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endParaRPr lang="en-US" sz="1100" baseline="-25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kasus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&gt; 2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DIVIDE	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bagi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dua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rekursif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CONQUER	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eksekusi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tiap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bagian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divide-conquer.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COMBINE	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bandingkan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bagian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memperoleh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keseluruhan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Bandingkan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pula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Strategi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(Direct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Brute-Force, Greedy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Berbasis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(State-space Base)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Backtracking, Branch &amp; Bound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Atas-Bawah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(Top-Down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Divide &amp; Conquer</a:t>
            </a:r>
            <a:r>
              <a:rPr lang="en-US" dirty="0" smtClean="0">
                <a:solidFill>
                  <a:srgbClr val="000000"/>
                </a:solidFill>
                <a:latin typeface="Maiandra GD" pitchFamily="34" charset="0"/>
              </a:rPr>
              <a:t>	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Bawah-Atas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(Down-Top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Dynamic Programming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71600" y="4724400"/>
            <a:ext cx="2743200" cy="533400"/>
          </a:xfrm>
          <a:prstGeom prst="rect">
            <a:avLst/>
          </a:prstGeom>
          <a:solidFill>
            <a:srgbClr val="F6862A">
              <a:alpha val="2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MinMaks2 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integer,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  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integer)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brute-force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min1, min2, maks1, maks2 :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=j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{ 1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}	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j-1)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{ 2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else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		  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lebih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2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div 2         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bagidua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posisi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k }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MinMaks2(A,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k, min1, maks1)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MinMaks2(A, k+1, j, min2, maks2)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min1 &lt; min2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min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min1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min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min2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maks1&lt;maks2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maks2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else 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maks2	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		 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905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2667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3429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4191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4953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5715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6477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7239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914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1676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2438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3200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4419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5181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5943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6705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7467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1905000" y="25908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62600" y="25908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86200" y="259080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DIVIDE</a:t>
            </a:r>
            <a:endParaRPr lang="id-ID" sz="2000" dirty="0"/>
          </a:p>
        </p:txBody>
      </p:sp>
      <p:sp>
        <p:nvSpPr>
          <p:cNvPr id="36" name="Rectangle 35"/>
          <p:cNvSpPr/>
          <p:nvPr/>
        </p:nvSpPr>
        <p:spPr>
          <a:xfrm>
            <a:off x="4572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37" name="Rectangle 36"/>
          <p:cNvSpPr/>
          <p:nvPr/>
        </p:nvSpPr>
        <p:spPr>
          <a:xfrm>
            <a:off x="12192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39" name="Rectangle 38"/>
          <p:cNvSpPr/>
          <p:nvPr/>
        </p:nvSpPr>
        <p:spPr>
          <a:xfrm>
            <a:off x="22860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30480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43" name="Rectangle 42"/>
          <p:cNvSpPr/>
          <p:nvPr/>
        </p:nvSpPr>
        <p:spPr>
          <a:xfrm>
            <a:off x="42672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46" name="Rectangle 45"/>
          <p:cNvSpPr/>
          <p:nvPr/>
        </p:nvSpPr>
        <p:spPr>
          <a:xfrm>
            <a:off x="50292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47" name="Rectangle 46"/>
          <p:cNvSpPr/>
          <p:nvPr/>
        </p:nvSpPr>
        <p:spPr>
          <a:xfrm>
            <a:off x="60960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48" name="Rectangle 47"/>
          <p:cNvSpPr/>
          <p:nvPr/>
        </p:nvSpPr>
        <p:spPr>
          <a:xfrm>
            <a:off x="71628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49" name="Rectangle 48"/>
          <p:cNvSpPr/>
          <p:nvPr/>
        </p:nvSpPr>
        <p:spPr>
          <a:xfrm>
            <a:off x="79248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cxnSp>
        <p:nvCxnSpPr>
          <p:cNvPr id="55" name="Straight Arrow Connector 54"/>
          <p:cNvCxnSpPr/>
          <p:nvPr/>
        </p:nvCxnSpPr>
        <p:spPr>
          <a:xfrm rot="10800000" flipV="1">
            <a:off x="1219200" y="3886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H="1">
            <a:off x="2667000" y="3886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V="1">
            <a:off x="5257800" y="38862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7010400" y="3886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6134100" y="4152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572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4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12</a:t>
            </a:r>
            <a:endParaRPr lang="id-ID" sz="1400" dirty="0"/>
          </a:p>
        </p:txBody>
      </p:sp>
      <p:sp>
        <p:nvSpPr>
          <p:cNvPr id="77" name="Rectangle 76"/>
          <p:cNvSpPr/>
          <p:nvPr/>
        </p:nvSpPr>
        <p:spPr>
          <a:xfrm>
            <a:off x="22860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9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23</a:t>
            </a:r>
            <a:endParaRPr lang="id-ID" sz="1400" dirty="0"/>
          </a:p>
        </p:txBody>
      </p:sp>
      <p:sp>
        <p:nvSpPr>
          <p:cNvPr id="78" name="Rectangle 77"/>
          <p:cNvSpPr/>
          <p:nvPr/>
        </p:nvSpPr>
        <p:spPr>
          <a:xfrm>
            <a:off x="42672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21</a:t>
            </a:r>
            <a:endParaRPr lang="id-ID" sz="1400" dirty="0"/>
          </a:p>
        </p:txBody>
      </p:sp>
      <p:sp>
        <p:nvSpPr>
          <p:cNvPr id="79" name="Rectangle 78"/>
          <p:cNvSpPr/>
          <p:nvPr/>
        </p:nvSpPr>
        <p:spPr>
          <a:xfrm>
            <a:off x="71628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2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24</a:t>
            </a:r>
            <a:endParaRPr lang="id-ID" sz="1400" dirty="0"/>
          </a:p>
        </p:txBody>
      </p:sp>
      <p:sp>
        <p:nvSpPr>
          <p:cNvPr id="80" name="Rectangle 79"/>
          <p:cNvSpPr/>
          <p:nvPr/>
        </p:nvSpPr>
        <p:spPr>
          <a:xfrm>
            <a:off x="57150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35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72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51" name="Rectangle 50"/>
          <p:cNvSpPr/>
          <p:nvPr/>
        </p:nvSpPr>
        <p:spPr>
          <a:xfrm>
            <a:off x="12192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52" name="Rectangle 51"/>
          <p:cNvSpPr/>
          <p:nvPr/>
        </p:nvSpPr>
        <p:spPr>
          <a:xfrm>
            <a:off x="22860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53" name="Rectangle 52"/>
          <p:cNvSpPr/>
          <p:nvPr/>
        </p:nvSpPr>
        <p:spPr>
          <a:xfrm>
            <a:off x="30480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54" name="Rectangle 53"/>
          <p:cNvSpPr/>
          <p:nvPr/>
        </p:nvSpPr>
        <p:spPr>
          <a:xfrm>
            <a:off x="42672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57" name="Rectangle 56"/>
          <p:cNvSpPr/>
          <p:nvPr/>
        </p:nvSpPr>
        <p:spPr>
          <a:xfrm>
            <a:off x="50292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58" name="Rectangle 57"/>
          <p:cNvSpPr/>
          <p:nvPr/>
        </p:nvSpPr>
        <p:spPr>
          <a:xfrm>
            <a:off x="60960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59" name="Rectangle 58"/>
          <p:cNvSpPr/>
          <p:nvPr/>
        </p:nvSpPr>
        <p:spPr>
          <a:xfrm>
            <a:off x="71628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60" name="Rectangle 59"/>
          <p:cNvSpPr/>
          <p:nvPr/>
        </p:nvSpPr>
        <p:spPr>
          <a:xfrm>
            <a:off x="79248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61" name="Rectangle 60"/>
          <p:cNvSpPr/>
          <p:nvPr/>
        </p:nvSpPr>
        <p:spPr>
          <a:xfrm>
            <a:off x="4572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4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12</a:t>
            </a:r>
            <a:endParaRPr lang="id-ID" sz="1400" dirty="0"/>
          </a:p>
        </p:txBody>
      </p:sp>
      <p:sp>
        <p:nvSpPr>
          <p:cNvPr id="62" name="Rectangle 61"/>
          <p:cNvSpPr/>
          <p:nvPr/>
        </p:nvSpPr>
        <p:spPr>
          <a:xfrm>
            <a:off x="22860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9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23</a:t>
            </a:r>
            <a:endParaRPr lang="id-ID" sz="1400" dirty="0"/>
          </a:p>
        </p:txBody>
      </p:sp>
      <p:sp>
        <p:nvSpPr>
          <p:cNvPr id="63" name="Rectangle 62"/>
          <p:cNvSpPr/>
          <p:nvPr/>
        </p:nvSpPr>
        <p:spPr>
          <a:xfrm>
            <a:off x="42672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21</a:t>
            </a:r>
            <a:endParaRPr lang="id-ID" sz="1400" dirty="0"/>
          </a:p>
        </p:txBody>
      </p:sp>
      <p:sp>
        <p:nvSpPr>
          <p:cNvPr id="66" name="Rectangle 65"/>
          <p:cNvSpPr/>
          <p:nvPr/>
        </p:nvSpPr>
        <p:spPr>
          <a:xfrm>
            <a:off x="71628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2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24</a:t>
            </a:r>
            <a:endParaRPr lang="id-ID" sz="1400" dirty="0"/>
          </a:p>
        </p:txBody>
      </p:sp>
      <p:sp>
        <p:nvSpPr>
          <p:cNvPr id="67" name="Rectangle 66"/>
          <p:cNvSpPr/>
          <p:nvPr/>
        </p:nvSpPr>
        <p:spPr>
          <a:xfrm>
            <a:off x="57150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35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  <p:sp>
        <p:nvSpPr>
          <p:cNvPr id="88" name="Rectangle 87"/>
          <p:cNvSpPr/>
          <p:nvPr/>
        </p:nvSpPr>
        <p:spPr>
          <a:xfrm>
            <a:off x="457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89" name="Rectangle 88"/>
          <p:cNvSpPr/>
          <p:nvPr/>
        </p:nvSpPr>
        <p:spPr>
          <a:xfrm>
            <a:off x="1219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90" name="Rectangle 89"/>
          <p:cNvSpPr/>
          <p:nvPr/>
        </p:nvSpPr>
        <p:spPr>
          <a:xfrm>
            <a:off x="1981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91" name="Rectangle 90"/>
          <p:cNvSpPr/>
          <p:nvPr/>
        </p:nvSpPr>
        <p:spPr>
          <a:xfrm>
            <a:off x="2743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92" name="Rectangle 91"/>
          <p:cNvSpPr/>
          <p:nvPr/>
        </p:nvSpPr>
        <p:spPr>
          <a:xfrm>
            <a:off x="4267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93" name="Rectangle 92"/>
          <p:cNvSpPr/>
          <p:nvPr/>
        </p:nvSpPr>
        <p:spPr>
          <a:xfrm>
            <a:off x="5029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94" name="Rectangle 93"/>
          <p:cNvSpPr/>
          <p:nvPr/>
        </p:nvSpPr>
        <p:spPr>
          <a:xfrm>
            <a:off x="60960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95" name="Rectangle 94"/>
          <p:cNvSpPr/>
          <p:nvPr/>
        </p:nvSpPr>
        <p:spPr>
          <a:xfrm>
            <a:off x="68580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96" name="Rectangle 95"/>
          <p:cNvSpPr/>
          <p:nvPr/>
        </p:nvSpPr>
        <p:spPr>
          <a:xfrm>
            <a:off x="76200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97" name="Rectangle 96"/>
          <p:cNvSpPr/>
          <p:nvPr/>
        </p:nvSpPr>
        <p:spPr>
          <a:xfrm>
            <a:off x="1143000" y="38100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4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23</a:t>
            </a:r>
            <a:endParaRPr lang="id-ID" sz="1400" dirty="0"/>
          </a:p>
        </p:txBody>
      </p:sp>
      <p:sp>
        <p:nvSpPr>
          <p:cNvPr id="99" name="Rectangle 98"/>
          <p:cNvSpPr/>
          <p:nvPr/>
        </p:nvSpPr>
        <p:spPr>
          <a:xfrm>
            <a:off x="4267200" y="38100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21</a:t>
            </a:r>
            <a:endParaRPr lang="id-ID" sz="1400" dirty="0"/>
          </a:p>
        </p:txBody>
      </p:sp>
      <p:sp>
        <p:nvSpPr>
          <p:cNvPr id="100" name="Rectangle 99"/>
          <p:cNvSpPr/>
          <p:nvPr/>
        </p:nvSpPr>
        <p:spPr>
          <a:xfrm>
            <a:off x="6477000" y="38100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2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  <p:sp>
        <p:nvSpPr>
          <p:cNvPr id="113" name="Rectangle 112"/>
          <p:cNvSpPr/>
          <p:nvPr/>
        </p:nvSpPr>
        <p:spPr>
          <a:xfrm>
            <a:off x="5410200" y="55626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  <p:sp>
        <p:nvSpPr>
          <p:cNvPr id="116" name="Rectangle 115"/>
          <p:cNvSpPr/>
          <p:nvPr/>
        </p:nvSpPr>
        <p:spPr>
          <a:xfrm>
            <a:off x="4267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117" name="Rectangle 116"/>
          <p:cNvSpPr/>
          <p:nvPr/>
        </p:nvSpPr>
        <p:spPr>
          <a:xfrm>
            <a:off x="5029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118" name="Rectangle 117"/>
          <p:cNvSpPr/>
          <p:nvPr/>
        </p:nvSpPr>
        <p:spPr>
          <a:xfrm>
            <a:off x="5791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119" name="Rectangle 118"/>
          <p:cNvSpPr/>
          <p:nvPr/>
        </p:nvSpPr>
        <p:spPr>
          <a:xfrm>
            <a:off x="6553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120" name="Rectangle 119"/>
          <p:cNvSpPr/>
          <p:nvPr/>
        </p:nvSpPr>
        <p:spPr>
          <a:xfrm>
            <a:off x="7315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121" name="Rectangle 120"/>
          <p:cNvSpPr/>
          <p:nvPr/>
        </p:nvSpPr>
        <p:spPr>
          <a:xfrm>
            <a:off x="457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122" name="Rectangle 121"/>
          <p:cNvSpPr/>
          <p:nvPr/>
        </p:nvSpPr>
        <p:spPr>
          <a:xfrm>
            <a:off x="1219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123" name="Rectangle 122"/>
          <p:cNvSpPr/>
          <p:nvPr/>
        </p:nvSpPr>
        <p:spPr>
          <a:xfrm>
            <a:off x="1981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124" name="Rectangle 123"/>
          <p:cNvSpPr/>
          <p:nvPr/>
        </p:nvSpPr>
        <p:spPr>
          <a:xfrm>
            <a:off x="2743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125" name="Rectangle 124"/>
          <p:cNvSpPr/>
          <p:nvPr/>
        </p:nvSpPr>
        <p:spPr>
          <a:xfrm>
            <a:off x="1143000" y="55626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4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23</a:t>
            </a:r>
            <a:endParaRPr lang="id-ID" sz="1400" dirty="0"/>
          </a:p>
        </p:txBody>
      </p:sp>
      <p:sp>
        <p:nvSpPr>
          <p:cNvPr id="126" name="Rectangle 125"/>
          <p:cNvSpPr/>
          <p:nvPr/>
        </p:nvSpPr>
        <p:spPr>
          <a:xfrm>
            <a:off x="3276600" y="60960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  <p:cxnSp>
        <p:nvCxnSpPr>
          <p:cNvPr id="127" name="Straight Arrow Connector 126"/>
          <p:cNvCxnSpPr/>
          <p:nvPr/>
        </p:nvCxnSpPr>
        <p:spPr>
          <a:xfrm rot="10800000" flipH="1" flipV="1">
            <a:off x="1066800" y="2743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5400000">
            <a:off x="2514600" y="2743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0800000" flipH="1" flipV="1">
            <a:off x="6096000" y="2743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5400000">
            <a:off x="7543800" y="2743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rot="10800000" flipH="1" flipV="1">
            <a:off x="5181601" y="4495799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5400000">
            <a:off x="6629401" y="4495799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2667000" y="5867401"/>
            <a:ext cx="457200" cy="457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rot="5400000">
            <a:off x="4800600" y="5867399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Kompleksitas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i="1" dirty="0" smtClean="0"/>
              <a:t>	     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= 2 T(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/2) + 2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2(2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/4) + 2) + 2 = 4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(n/4) + 4 + 2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4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(2T(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/8) + 2) + 4 + 2 = 8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/8) + 8 + 4 + 2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…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2</a:t>
            </a:r>
            <a:r>
              <a:rPr lang="en-US" sz="1800" i="1" baseline="30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 – 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(2) + 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      			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2</a:t>
            </a:r>
            <a:r>
              <a:rPr lang="en-US" sz="1800" i="1" baseline="30000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– 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1 + 2</a:t>
            </a:r>
            <a:r>
              <a:rPr lang="en-US" sz="1800" i="1" baseline="30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 2 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/2 +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 2 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3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/2  – 2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	 </a:t>
            </a:r>
            <a:endParaRPr lang="id-ID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89441" name="Object 1"/>
          <p:cNvGraphicFramePr>
            <a:graphicFrameLocks noChangeAspect="1"/>
          </p:cNvGraphicFramePr>
          <p:nvPr/>
        </p:nvGraphicFramePr>
        <p:xfrm>
          <a:off x="1143000" y="2133600"/>
          <a:ext cx="3048000" cy="113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84" name="Equation" r:id="rId4" imgW="2451100" imgH="914400" progId="Equation.3">
                  <p:embed/>
                </p:oleObj>
              </mc:Choice>
              <mc:Fallback>
                <p:oleObj name="Equation" r:id="rId4" imgW="2451100" imgH="914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3048000" cy="1138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89443" name="Object 3"/>
          <p:cNvGraphicFramePr>
            <a:graphicFrameLocks noChangeAspect="1"/>
          </p:cNvGraphicFramePr>
          <p:nvPr/>
        </p:nvGraphicFramePr>
        <p:xfrm>
          <a:off x="3810000" y="4428893"/>
          <a:ext cx="685800" cy="752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85" name="Equation" r:id="rId6" imgW="393529" imgH="431613" progId="Equation.3">
                  <p:embed/>
                </p:oleObj>
              </mc:Choice>
              <mc:Fallback>
                <p:oleObj name="Equation" r:id="rId6" imgW="393529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28893"/>
                        <a:ext cx="685800" cy="752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MinMaks1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i="1" dirty="0" smtClean="0"/>
              <a:t>brute force</a:t>
            </a:r>
            <a:r>
              <a:rPr lang="en-US" sz="2000" dirty="0" smtClean="0"/>
              <a:t> 		: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2n – 2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MinMaks2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i="1" dirty="0" smtClean="0"/>
              <a:t>divide and conquer	</a:t>
            </a:r>
            <a:r>
              <a:rPr lang="en-US" sz="2000" dirty="0" smtClean="0"/>
              <a:t>: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3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/2  – 2   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 </a:t>
            </a:r>
            <a:endParaRPr lang="id-ID" sz="2000" dirty="0" smtClean="0"/>
          </a:p>
          <a:p>
            <a:pPr>
              <a:buNone/>
            </a:pPr>
            <a:r>
              <a:rPr lang="en-US" sz="2000" dirty="0" err="1" smtClean="0"/>
              <a:t>Perhatikan</a:t>
            </a:r>
            <a:r>
              <a:rPr lang="en-US" sz="2000" dirty="0" smtClean="0"/>
              <a:t>: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 – 2 &lt; 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 2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</a:t>
            </a:r>
            <a:r>
              <a:rPr lang="en-US" sz="2000" dirty="0" smtClean="0"/>
              <a:t> 2.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 </a:t>
            </a:r>
            <a:endParaRPr lang="id-ID" sz="2000" dirty="0" smtClean="0"/>
          </a:p>
          <a:p>
            <a:pPr>
              <a:buNone/>
            </a:pPr>
            <a:r>
              <a:rPr lang="en-US" sz="2000" u="sng" dirty="0" err="1" smtClean="0"/>
              <a:t>Kesimpulan</a:t>
            </a:r>
            <a:r>
              <a:rPr lang="en-US" sz="2000" dirty="0" smtClean="0"/>
              <a:t>: </a:t>
            </a:r>
          </a:p>
          <a:p>
            <a:pPr>
              <a:buNone/>
            </a:pPr>
            <a:r>
              <a:rPr lang="en-US" sz="2000" dirty="0" err="1" smtClean="0"/>
              <a:t>Algoritma</a:t>
            </a:r>
            <a:r>
              <a:rPr lang="en-US" sz="2000" dirty="0" smtClean="0"/>
              <a:t> </a:t>
            </a:r>
            <a:r>
              <a:rPr lang="en-US" sz="2000" dirty="0" err="1" smtClean="0"/>
              <a:t>MinMaks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i="1" dirty="0" smtClean="0"/>
              <a:t>Divide and Conquer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i="1" dirty="0" smtClean="0"/>
              <a:t>Brute-Force</a:t>
            </a:r>
            <a:r>
              <a:rPr lang="en-US" sz="2000" dirty="0" smtClean="0"/>
              <a:t>.</a:t>
            </a:r>
            <a:endParaRPr lang="id-ID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1828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Pengurutan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Dua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pendekatan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latin typeface="Maiandra GD" pitchFamily="34" charset="0"/>
              </a:rPr>
              <a:t>approach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) :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Easy Split / Hard Join</a:t>
            </a:r>
          </a:p>
          <a:p>
            <a:pPr marL="1028700" lvl="2" indent="-407988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MERGE-SORT</a:t>
            </a:r>
          </a:p>
          <a:p>
            <a:pPr marL="1028700" lvl="2" indent="-407988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INSERTION-SORT</a:t>
            </a:r>
          </a:p>
          <a:p>
            <a:pPr marL="1028700" lvl="2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Hard Split / Easy Join</a:t>
            </a:r>
          </a:p>
          <a:p>
            <a:pPr marL="1028700" lvl="2" indent="-407988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QUICK-SORT</a:t>
            </a:r>
          </a:p>
          <a:p>
            <a:pPr marL="1028700" lvl="2" indent="-407988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SELECTION-SORT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Algoritma</a:t>
            </a:r>
            <a:r>
              <a:rPr lang="en-US" sz="2400" dirty="0" smtClean="0"/>
              <a:t>:</a:t>
            </a:r>
            <a:endParaRPr lang="id-ID" sz="12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= 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sendirinya</a:t>
            </a:r>
            <a:r>
              <a:rPr lang="en-US" sz="2400" dirty="0" smtClean="0"/>
              <a:t> (SOLVE).</a:t>
            </a:r>
            <a:endParaRPr lang="en-US" sz="1200" dirty="0" smtClean="0"/>
          </a:p>
          <a:p>
            <a:pPr lvl="0">
              <a:buFont typeface="Wingdings" pitchFamily="2" charset="2"/>
              <a:buChar char="§"/>
            </a:pPr>
            <a:endParaRPr lang="en-US" sz="12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&gt; 1, </a:t>
            </a:r>
            <a:r>
              <a:rPr lang="en-US" sz="2400" dirty="0" err="1" smtClean="0"/>
              <a:t>maka</a:t>
            </a:r>
            <a:endParaRPr lang="id-ID" sz="1200" dirty="0" smtClean="0"/>
          </a:p>
          <a:p>
            <a:pPr marL="792163" lvl="0" indent="-433388">
              <a:buFont typeface="+mj-lt"/>
              <a:buAutoNum type="alphaLcParenR"/>
            </a:pPr>
            <a:r>
              <a:rPr lang="en-US" sz="2400" dirty="0" smtClean="0"/>
              <a:t>DIVIDE		: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, masing2      </a:t>
            </a:r>
          </a:p>
          <a:p>
            <a:pPr marL="792163" lvl="0" indent="-433388">
              <a:buNone/>
            </a:pPr>
            <a:r>
              <a:rPr lang="en-US" sz="2400" dirty="0" smtClean="0"/>
              <a:t>				 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/2 </a:t>
            </a:r>
            <a:r>
              <a:rPr lang="en-US" sz="2400" dirty="0" err="1" smtClean="0"/>
              <a:t>elemen</a:t>
            </a:r>
            <a:r>
              <a:rPr lang="en-US" sz="2400" dirty="0" smtClean="0"/>
              <a:t>.</a:t>
            </a:r>
          </a:p>
          <a:p>
            <a:pPr marL="792163" lvl="0" indent="-433388">
              <a:buFont typeface="+mj-lt"/>
              <a:buAutoNum type="alphaLcParenR"/>
            </a:pPr>
            <a:endParaRPr lang="en-US" sz="1200" dirty="0" smtClean="0"/>
          </a:p>
          <a:p>
            <a:pPr marL="873125" lvl="0" indent="-514350">
              <a:buFont typeface="+mj-lt"/>
              <a:buAutoNum type="alphaLcParenR" startAt="2"/>
            </a:pPr>
            <a:r>
              <a:rPr lang="en-US" sz="2400" dirty="0" smtClean="0"/>
              <a:t>CONQUER	: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, </a:t>
            </a:r>
            <a:r>
              <a:rPr lang="en-US" sz="2400" i="1" dirty="0" smtClean="0"/>
              <a:t>divide &amp; conquer</a:t>
            </a:r>
            <a:r>
              <a:rPr lang="en-US" sz="2400" dirty="0" smtClean="0"/>
              <a:t>.</a:t>
            </a:r>
          </a:p>
          <a:p>
            <a:pPr marL="792163" lvl="0" indent="-433388">
              <a:buFont typeface="+mj-lt"/>
              <a:buAutoNum type="alphaLcParenR" startAt="2"/>
            </a:pPr>
            <a:endParaRPr lang="en-US" sz="1200" dirty="0" smtClean="0"/>
          </a:p>
          <a:p>
            <a:pPr marL="792163" lvl="0" indent="-433388">
              <a:buFont typeface="+mj-lt"/>
              <a:buAutoNum type="alphaLcParenR" startAt="2"/>
            </a:pPr>
            <a:r>
              <a:rPr lang="en-US" sz="2400" dirty="0" smtClean="0"/>
              <a:t>MERGE		: </a:t>
            </a:r>
            <a:r>
              <a:rPr lang="en-US" sz="2400" dirty="0" err="1" smtClean="0"/>
              <a:t>gabung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</a:p>
          <a:p>
            <a:pPr marL="792163" lvl="0" indent="-433388">
              <a:buNone/>
            </a:pPr>
            <a:r>
              <a:rPr lang="en-US" sz="2400" dirty="0" smtClean="0"/>
              <a:t>				 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. </a:t>
            </a:r>
            <a:endParaRPr lang="id-ID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pic>
        <p:nvPicPr>
          <p:cNvPr id="215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57600" y="838200"/>
            <a:ext cx="5257800" cy="587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Ilustrasi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>
                <a:hlinkClick r:id="rId3" action="ppaction://hlinkfile"/>
              </a:rPr>
              <a:t>Merge Sort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DIVIDE &amp; CONQUER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input/output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Merge Sort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array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array A[0 .. (n-1)]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i,j,k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&gt; 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copy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A[0 .. (n/2)-1] to B[0 .. (n/2)-1)]</a:t>
            </a:r>
            <a:endParaRPr lang="en-US" sz="16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copy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A[(n/2) .. n-1] to C[0 .. (n/2)-1)]</a:t>
            </a:r>
            <a:endParaRPr lang="en-US" sz="16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MergeSort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B[0 .. (n/2)-1)]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MergeSort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[0 .. (n/2)-1)]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Merge(B, C, A)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Merge (B[0 .. p-1] , C[0 .. q-1], A[0 .. p+q-1])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Menggabungkan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(merge)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dua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array B[0 .. p-1]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C[0 .. q-1]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array A[0 .. p+q-1]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B &amp; C}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0; j  0; k  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 p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&lt; q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C[j]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A[k]  B[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A[k]  C[j]; j  j + 1;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k  k + 1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p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copy C[j .. q-1] to A[k .. p+q-1]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copy B[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.. p-1] to A[k .. p+q-1]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C(n) = 2 C(n/2) + 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3000" b="1" baseline="-25000" dirty="0" err="1" smtClean="0"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for n&gt;1, C(1)=0</a:t>
            </a:r>
            <a:endParaRPr lang="en-US" sz="22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i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b="1" i="1" baseline="-25000" dirty="0" err="1" smtClean="0">
                <a:latin typeface="Courier New" pitchFamily="49" charset="0"/>
                <a:cs typeface="Courier New" pitchFamily="49" charset="0"/>
              </a:rPr>
              <a:t>worst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(n) = 2C</a:t>
            </a:r>
            <a:r>
              <a:rPr lang="en-US" sz="2800" b="1" i="1" baseline="-25000" dirty="0" smtClean="0">
                <a:latin typeface="Courier New" pitchFamily="49" charset="0"/>
                <a:cs typeface="Courier New" pitchFamily="49" charset="0"/>
              </a:rPr>
              <a:t>worst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(n/2)+(n-1)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						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for n&gt;1,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Cworst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(1)=0</a:t>
            </a:r>
          </a:p>
          <a:p>
            <a:pPr>
              <a:buNone/>
            </a:pPr>
            <a:endParaRPr lang="en-US" sz="18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</a:rPr>
              <a:t>worst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 = n.log</a:t>
            </a:r>
            <a:r>
              <a:rPr lang="en-US" sz="28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 – n + 1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   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= 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= 2(2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/4)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/4) + 2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= 4(2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/8)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/4) + 2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cn)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8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/8) + 3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=  ...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= 2</a:t>
            </a:r>
            <a:r>
              <a:rPr lang="en-US" sz="2000" i="1" baseline="30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  <a:r>
              <a:rPr lang="en-US" sz="2000" i="1" baseline="30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+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kcn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Berhenti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,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 = 1</a:t>
            </a:r>
            <a:r>
              <a:rPr lang="en-US" sz="2000" dirty="0" smtClean="0"/>
              <a:t>:	</a:t>
            </a:r>
            <a:r>
              <a:rPr lang="en-US" sz="2000" i="1" dirty="0" smtClean="0"/>
              <a:t>n</a:t>
            </a:r>
            <a:r>
              <a:rPr lang="en-US" sz="2000" dirty="0" smtClean="0"/>
              <a:t>/2</a:t>
            </a:r>
            <a:r>
              <a:rPr lang="en-US" sz="2000" i="1" baseline="30000" dirty="0" smtClean="0"/>
              <a:t>k</a:t>
            </a:r>
            <a:r>
              <a:rPr lang="en-US" sz="2000" dirty="0" smtClean="0"/>
              <a:t> = 1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k = 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log </a:t>
            </a:r>
            <a:r>
              <a:rPr lang="en-US" sz="2000" i="1" dirty="0" smtClean="0"/>
              <a:t>n</a:t>
            </a:r>
            <a:endParaRPr lang="id-ID" sz="2000" dirty="0" smtClean="0"/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    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 	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	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08897" name="Object 1"/>
          <p:cNvGraphicFramePr>
            <a:graphicFrameLocks noChangeAspect="1"/>
          </p:cNvGraphicFramePr>
          <p:nvPr/>
        </p:nvGraphicFramePr>
        <p:xfrm>
          <a:off x="533400" y="1600200"/>
          <a:ext cx="4114800" cy="954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8" name="Equation" r:id="rId4" imgW="2501900" imgH="584200" progId="Equation.3">
                  <p:embed/>
                </p:oleObj>
              </mc:Choice>
              <mc:Fallback>
                <p:oleObj name="Equation" r:id="rId4" imgW="2501900" imgH="584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4114800" cy="9543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Algoritma</a:t>
            </a:r>
            <a:r>
              <a:rPr lang="en-US" sz="2400" dirty="0" smtClean="0"/>
              <a:t>:</a:t>
            </a:r>
            <a:endParaRPr lang="id-ID" sz="12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= 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sendirinya</a:t>
            </a:r>
            <a:r>
              <a:rPr lang="en-US" sz="2400" dirty="0" smtClean="0"/>
              <a:t> (SOLVE).</a:t>
            </a:r>
            <a:endParaRPr lang="en-US" sz="1200" dirty="0" smtClean="0"/>
          </a:p>
          <a:p>
            <a:pPr lvl="0">
              <a:buFont typeface="Wingdings" pitchFamily="2" charset="2"/>
              <a:buChar char="§"/>
            </a:pPr>
            <a:endParaRPr lang="en-US" sz="12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&gt; 1, </a:t>
            </a:r>
            <a:r>
              <a:rPr lang="en-US" sz="2400" dirty="0" err="1" smtClean="0"/>
              <a:t>maka</a:t>
            </a:r>
            <a:endParaRPr lang="id-ID" sz="1200" dirty="0" smtClean="0"/>
          </a:p>
          <a:p>
            <a:pPr marL="792163" lvl="0" indent="-433388">
              <a:buFont typeface="+mj-lt"/>
              <a:buAutoNum type="alphaLcParenR"/>
            </a:pPr>
            <a:r>
              <a:rPr lang="en-US" sz="2400" dirty="0" smtClean="0"/>
              <a:t>DIVIDE		: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, masing2      </a:t>
            </a:r>
          </a:p>
          <a:p>
            <a:pPr marL="792163" lvl="0" indent="-433388">
              <a:buNone/>
            </a:pPr>
            <a:r>
              <a:rPr lang="en-US" sz="2400" dirty="0" smtClean="0"/>
              <a:t>				 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/2 </a:t>
            </a:r>
            <a:r>
              <a:rPr lang="en-US" sz="2400" dirty="0" err="1" smtClean="0"/>
              <a:t>elemen</a:t>
            </a:r>
            <a:r>
              <a:rPr lang="en-US" sz="2400" dirty="0" smtClean="0"/>
              <a:t>.</a:t>
            </a:r>
          </a:p>
          <a:p>
            <a:pPr marL="792163" lvl="0" indent="-433388">
              <a:buFont typeface="+mj-lt"/>
              <a:buAutoNum type="alphaLcParenR"/>
            </a:pPr>
            <a:endParaRPr lang="en-US" sz="1200" dirty="0" smtClean="0"/>
          </a:p>
          <a:p>
            <a:pPr marL="873125" lvl="0" indent="-514350">
              <a:buFont typeface="+mj-lt"/>
              <a:buAutoNum type="alphaLcParenR" startAt="2"/>
            </a:pPr>
            <a:r>
              <a:rPr lang="en-US" sz="2400" dirty="0" smtClean="0"/>
              <a:t>CONQUER	: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, </a:t>
            </a:r>
            <a:r>
              <a:rPr lang="en-US" sz="2400" i="1" dirty="0" smtClean="0"/>
              <a:t>divide &amp; conquer</a:t>
            </a:r>
            <a:r>
              <a:rPr lang="en-US" sz="2400" dirty="0" smtClean="0"/>
              <a:t>.</a:t>
            </a:r>
          </a:p>
          <a:p>
            <a:pPr marL="792163" lvl="0" indent="-433388">
              <a:buFont typeface="+mj-lt"/>
              <a:buAutoNum type="alphaLcParenR" startAt="2"/>
            </a:pPr>
            <a:endParaRPr lang="en-US" sz="1200" dirty="0" smtClean="0"/>
          </a:p>
          <a:p>
            <a:pPr marL="792163" lvl="0" indent="-433388">
              <a:buFont typeface="+mj-lt"/>
              <a:buAutoNum type="alphaLcParenR" startAt="2"/>
            </a:pPr>
            <a:r>
              <a:rPr lang="en-US" sz="2400" dirty="0" smtClean="0"/>
              <a:t>MERGE		: </a:t>
            </a:r>
            <a:r>
              <a:rPr lang="en-US" sz="2400" dirty="0" err="1" smtClean="0"/>
              <a:t>gabung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</a:p>
          <a:p>
            <a:pPr marL="792163" lvl="0" indent="-433388">
              <a:buNone/>
            </a:pPr>
            <a:r>
              <a:rPr lang="en-US" sz="2400" dirty="0" smtClean="0"/>
              <a:t>				 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. </a:t>
            </a:r>
            <a:endParaRPr lang="id-ID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416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7467599" cy="52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i="1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416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824518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16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505199"/>
            <a:ext cx="8077200" cy="140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167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5334000"/>
            <a:ext cx="806631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Ilustrasi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>
                <a:hlinkClick r:id="rId3" action="ppaction://hlinkfile"/>
              </a:rPr>
              <a:t>Quick Sort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A[1 .. r])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QuickSort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index left &amp; right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array A[0 .. (n-1)]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l &lt; r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s  Partition(A[1 .. r])  //s = split position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QuickSort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(A[1 .. s-1])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QuickSort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(A[s+1 .. r])	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Partition(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A[1 .. r])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QuickSort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index (left &lt; right)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Partisi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kembalian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split position }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A[l]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i  l; j r + 1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repeat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repeat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p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repeat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j  j - 1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A[j]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p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swap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, A[j] 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swap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, A[j] )   //undo swap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terakhir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jika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swap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 A[l] , A[j] 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Autofit/>
          </a:bodyPr>
          <a:lstStyle/>
          <a:p>
            <a:pPr algn="r"/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man prays for, he prays for  a miracle.</a:t>
            </a:r>
            <a:b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prayer reduces itself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b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b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God, grant that twice two be not four.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3200" i="1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200" i="1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2400" i="1" smtClean="0">
                <a:latin typeface="Arabic Typesetting" pitchFamily="66" charset="-78"/>
                <a:cs typeface="Arabic Typesetting" pitchFamily="66" charset="-78"/>
              </a:rPr>
              <a:t>Ivan </a:t>
            </a:r>
            <a:r>
              <a:rPr lang="en-US" sz="2400" i="1">
                <a:latin typeface="Arabic Typesetting" pitchFamily="66" charset="-78"/>
                <a:cs typeface="Arabic Typesetting" pitchFamily="66" charset="-78"/>
              </a:rPr>
              <a:t>Turgenev (1818–1883), </a:t>
            </a:r>
            <a:r>
              <a:rPr lang="en-US" sz="2400" i="1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2400" i="1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2400" i="1" smtClean="0">
                <a:latin typeface="Arabic Typesetting" pitchFamily="66" charset="-78"/>
                <a:cs typeface="Arabic Typesetting" pitchFamily="66" charset="-78"/>
              </a:rPr>
              <a:t>Russian </a:t>
            </a:r>
            <a:r>
              <a:rPr lang="en-US" sz="2400" i="1">
                <a:latin typeface="Arabic Typesetting" pitchFamily="66" charset="-78"/>
                <a:cs typeface="Arabic Typesetting" pitchFamily="66" charset="-78"/>
              </a:rPr>
              <a:t>novelist and short-story writer</a:t>
            </a:r>
            <a:br>
              <a:rPr lang="en-US" sz="2400" i="1">
                <a:latin typeface="Arabic Typesetting" pitchFamily="66" charset="-78"/>
                <a:cs typeface="Arabic Typesetting" pitchFamily="66" charset="-78"/>
              </a:rPr>
            </a:br>
            <a:endParaRPr lang="en-US" sz="2400" i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63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b="1" i="1" baseline="-25000" dirty="0" err="1" smtClean="0">
                <a:latin typeface="Courier New" pitchFamily="49" charset="0"/>
                <a:cs typeface="Courier New" pitchFamily="49" charset="0"/>
              </a:rPr>
              <a:t>best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(n) = 2C</a:t>
            </a:r>
            <a:r>
              <a:rPr lang="en-US" sz="2800" b="1" i="1" baseline="-25000" dirty="0" smtClean="0">
                <a:latin typeface="Courier New" pitchFamily="49" charset="0"/>
                <a:cs typeface="Courier New" pitchFamily="49" charset="0"/>
              </a:rPr>
              <a:t>best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(n/2)+n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						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for n&gt;1,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i="1" baseline="-25000" dirty="0" err="1" smtClean="0">
                <a:latin typeface="Courier New" pitchFamily="49" charset="0"/>
                <a:cs typeface="Courier New" pitchFamily="49" charset="0"/>
              </a:rPr>
              <a:t>best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(1)=0</a:t>
            </a:r>
          </a:p>
          <a:p>
            <a:pPr>
              <a:buNone/>
            </a:pPr>
            <a:endParaRPr lang="en-US" sz="18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</a:rPr>
              <a:t>worst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 	= (n+1)+n+ … +3 =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		= [(n+1)(n+2)]/2 - 3 </a:t>
            </a: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Kompleksitas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800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	  		 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i="1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0"/>
            <a:ext cx="8610600" cy="2057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Hitunglah penjumlahan berikut !</a:t>
            </a:r>
            <a:r>
              <a:rPr lang="en-US" sz="4800" i="1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4800" i="1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i="1" smtClean="0">
                <a:latin typeface="Arial Black" panose="020B0A04020102020204" pitchFamily="34" charset="0"/>
                <a:cs typeface="Arabic Typesetting" pitchFamily="66" charset="-78"/>
              </a:rPr>
              <a:t>1</a:t>
            </a:r>
            <a:r>
              <a:rPr lang="en-US" sz="4800" i="1" smtClean="0">
                <a:latin typeface="Arial Black" panose="020B0A04020102020204" pitchFamily="34" charset="0"/>
                <a:cs typeface="Arabic Typesetting" pitchFamily="66" charset="-78"/>
              </a:rPr>
              <a:t>2 + 51 + 23 + 84 + 5 + 9</a:t>
            </a:r>
            <a:endParaRPr lang="en-US" sz="5400" i="1" dirty="0" smtClean="0">
              <a:latin typeface="Arial Black" panose="020B0A04020102020204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74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Divide &amp; Conquer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menyelesaikan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membaginya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sub-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berukuran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kecil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800000">
            <a:off x="5090590" y="3733800"/>
            <a:ext cx="4053410" cy="2592885"/>
          </a:xfrm>
          <a:prstGeom prst="cloudCallout">
            <a:avLst>
              <a:gd name="adj1" fmla="val 37205"/>
              <a:gd name="adj2" fmla="val 7352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235108">
            <a:off x="5555316" y="4292770"/>
            <a:ext cx="3148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Merge Sort</a:t>
            </a:r>
          </a:p>
          <a:p>
            <a:pPr algn="ctr"/>
            <a:r>
              <a:rPr lang="en-US" sz="2400" dirty="0" smtClean="0">
                <a:latin typeface="Maiandra GD" pitchFamily="34" charset="0"/>
              </a:rPr>
              <a:t>Quick Sort</a:t>
            </a:r>
          </a:p>
          <a:p>
            <a:pPr algn="ctr"/>
            <a:r>
              <a:rPr lang="en-US" sz="2400" dirty="0" smtClean="0">
                <a:latin typeface="Maiandra GD" pitchFamily="34" charset="0"/>
              </a:rPr>
              <a:t>Binary Tree Traversal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3886200"/>
            <a:ext cx="38862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empus Sans ITC" pitchFamily="82" charset="0"/>
                <a:cs typeface="Times New Roman" pitchFamily="18" charset="0"/>
              </a:rPr>
              <a:t>Divide it !!!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Langkah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Penyelesaian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Divide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	     : BAGI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beberapa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sama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Conquer	    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: SELESAIKAN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Combine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   : GABUNG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25908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General Plan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pic>
        <p:nvPicPr>
          <p:cNvPr id="171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86284" y="21021"/>
            <a:ext cx="6401569" cy="644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28600" y="5791200"/>
            <a:ext cx="362631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T (n</a:t>
            </a:r>
            <a:r>
              <a:rPr lang="en-US" sz="2800" smtClean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) = </a:t>
            </a:r>
            <a:r>
              <a:rPr lang="en-US" sz="2800" b="1" smtClean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aT(n/b) + f(n)</a:t>
            </a:r>
          </a:p>
          <a:p>
            <a:r>
              <a:rPr lang="en-US" sz="2400" smtClean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dimana 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a≥</a:t>
            </a:r>
            <a:r>
              <a:rPr lang="en-US" sz="2400" smtClean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1, b&gt;1</a:t>
            </a:r>
            <a:endParaRPr lang="en-US" sz="2400">
              <a:latin typeface="Cambria" panose="02040503050406030204" pitchFamily="18" charset="0"/>
              <a:ea typeface="Cambria" panose="02040503050406030204" pitchFamily="18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General Plan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err="1" smtClean="0"/>
              <a:t>Apakah</a:t>
            </a:r>
            <a:r>
              <a:rPr lang="en-US" sz="4000" dirty="0" smtClean="0"/>
              <a:t> Divide Conquer</a:t>
            </a:r>
          </a:p>
          <a:p>
            <a:pPr algn="ctr">
              <a:buNone/>
            </a:pPr>
            <a:r>
              <a:rPr lang="en-US" sz="4000" dirty="0" err="1" smtClean="0"/>
              <a:t>lebih</a:t>
            </a:r>
            <a:r>
              <a:rPr lang="en-US" sz="4000" dirty="0" smtClean="0"/>
              <a:t> </a:t>
            </a:r>
            <a:r>
              <a:rPr lang="en-US" sz="4000" dirty="0" err="1" smtClean="0"/>
              <a:t>efisien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i="1" dirty="0" smtClean="0"/>
              <a:t>Brute-force</a:t>
            </a:r>
            <a:r>
              <a:rPr lang="en-US" sz="4000" dirty="0" smtClean="0"/>
              <a:t>?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8529</TotalTime>
  <Words>1086</Words>
  <Application>Microsoft Office PowerPoint</Application>
  <PresentationFormat>On-screen Show (4:3)</PresentationFormat>
  <Paragraphs>558</Paragraphs>
  <Slides>41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8" baseType="lpstr">
      <vt:lpstr>Aharoni</vt:lpstr>
      <vt:lpstr>Arabic Typesetting</vt:lpstr>
      <vt:lpstr>Arial</vt:lpstr>
      <vt:lpstr>Arial Black</vt:lpstr>
      <vt:lpstr>Batang</vt:lpstr>
      <vt:lpstr>Calibri</vt:lpstr>
      <vt:lpstr>Cambria</vt:lpstr>
      <vt:lpstr>Comic Sans MS</vt:lpstr>
      <vt:lpstr>Courier New</vt:lpstr>
      <vt:lpstr>Kozuka Gothic Pro H</vt:lpstr>
      <vt:lpstr>Maiandra GD</vt:lpstr>
      <vt:lpstr>Symbol</vt:lpstr>
      <vt:lpstr>Tempus Sans ITC</vt:lpstr>
      <vt:lpstr>Times New Roman</vt:lpstr>
      <vt:lpstr>Wingdings</vt:lpstr>
      <vt:lpstr>Office Theme</vt:lpstr>
      <vt:lpstr>Equation</vt:lpstr>
      <vt:lpstr>MATERI PERKULIAHAN ANALISIS ALGORITMA</vt:lpstr>
      <vt:lpstr>Strategi Algoritma</vt:lpstr>
      <vt:lpstr>DIVIDE &amp; CONQUER</vt:lpstr>
      <vt:lpstr>Whatever man prays for, he prays for  a miracle. Every prayer reduces itself to this — Great God, grant that twice two be not four.  — Ivan Turgenev (1818–1883),  Russian novelist and short-story writer </vt:lpstr>
      <vt:lpstr>Hitunglah penjumlahan berikut ! 12 + 51 + 23 + 84 + 5 + 9</vt:lpstr>
      <vt:lpstr>Definisi</vt:lpstr>
      <vt:lpstr>Langkah Penyelesaian</vt:lpstr>
      <vt:lpstr>General Plan</vt:lpstr>
      <vt:lpstr>General Plan</vt:lpstr>
      <vt:lpstr>Skema Umum</vt:lpstr>
      <vt:lpstr>Skema Umum</vt:lpstr>
      <vt:lpstr>Kompleksitas</vt:lpstr>
      <vt:lpstr>Contoh Kasus</vt:lpstr>
      <vt:lpstr>CONTOH KASUS 1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Pengurutan</vt:lpstr>
      <vt:lpstr>CONTOH KASUS 3</vt:lpstr>
      <vt:lpstr>CONTOH KASUS 3</vt:lpstr>
      <vt:lpstr> Ilustrasi : Merge Sort</vt:lpstr>
      <vt:lpstr>CONTOH KASUS 3</vt:lpstr>
      <vt:lpstr>CONTOH KASUS 3</vt:lpstr>
      <vt:lpstr>CONTOH KASUS 3</vt:lpstr>
      <vt:lpstr>CONTOH KASUS 3</vt:lpstr>
      <vt:lpstr>CONTOH KASUS 4</vt:lpstr>
      <vt:lpstr>CONTOH KASUS 4</vt:lpstr>
      <vt:lpstr>CONTOH KASUS 4</vt:lpstr>
      <vt:lpstr> Ilustrasi : Quick Sort</vt:lpstr>
      <vt:lpstr>CONTOH KASUS 4</vt:lpstr>
      <vt:lpstr>CONTOH KASUS 4</vt:lpstr>
      <vt:lpstr>CONTOH KASUS 4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770</cp:revision>
  <dcterms:created xsi:type="dcterms:W3CDTF">2012-02-22T14:18:32Z</dcterms:created>
  <dcterms:modified xsi:type="dcterms:W3CDTF">2019-12-26T09:16:44Z</dcterms:modified>
</cp:coreProperties>
</file>