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7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7867E5-2523-43D3-91FA-C9719A68674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090AE2-1B9A-489B-AF2D-56EAFB8C7CB4}" type="datetimeFigureOut">
              <a:rPr lang="en-US" smtClean="0"/>
              <a:t>3/9/2020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dara</a:t>
            </a:r>
            <a:r>
              <a:rPr lang="en-US" dirty="0" smtClean="0"/>
              <a:t> </a:t>
            </a:r>
            <a:r>
              <a:rPr lang="en-US" dirty="0" err="1" smtClean="0"/>
              <a:t>andriana</a:t>
            </a:r>
            <a:r>
              <a:rPr lang="en-US" dirty="0" smtClean="0"/>
              <a:t>., </a:t>
            </a:r>
            <a:r>
              <a:rPr lang="en-US" dirty="0" err="1"/>
              <a:t>M</a:t>
            </a:r>
            <a:r>
              <a:rPr lang="en-US" dirty="0" err="1" smtClean="0"/>
              <a:t>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9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Database administrator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Ahli</a:t>
            </a:r>
            <a:r>
              <a:rPr lang="en-US" dirty="0" smtClean="0"/>
              <a:t> networking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Interface design support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err="1" smtClean="0"/>
              <a:t>Analisa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Perancangan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</a:t>
            </a:r>
            <a:r>
              <a:rPr lang="en-US" sz="3600" dirty="0" err="1"/>
              <a:t>m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Analisa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perancangan</a:t>
            </a:r>
            <a:r>
              <a:rPr lang="en-US" sz="4400" dirty="0" smtClean="0"/>
              <a:t> </a:t>
            </a:r>
            <a:r>
              <a:rPr lang="en-US" sz="4400" dirty="0" err="1" smtClean="0"/>
              <a:t>sistem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menspesifikasi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detail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detail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diimplementasikan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ADSI :</a:t>
            </a:r>
          </a:p>
          <a:p>
            <a:pPr marL="114300" indent="0">
              <a:buNone/>
            </a:pPr>
            <a:r>
              <a:rPr lang="en-US" dirty="0" smtClean="0"/>
              <a:t>Proses </a:t>
            </a:r>
            <a:r>
              <a:rPr lang="nn-NO" dirty="0" smtClean="0"/>
              <a:t>organisasional </a:t>
            </a:r>
            <a:r>
              <a:rPr lang="nn-NO" dirty="0"/>
              <a:t>kompleks dimana sistem informasi </a:t>
            </a:r>
            <a:r>
              <a:rPr lang="nn-NO" dirty="0" smtClean="0"/>
              <a:t>berbasis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diimplementasikan</a:t>
            </a:r>
            <a:r>
              <a:rPr lang="en-US" dirty="0"/>
              <a:t>. </a:t>
            </a:r>
            <a:endParaRPr lang="en-US" dirty="0" smtClean="0"/>
          </a:p>
          <a:p>
            <a:pPr marL="114300" indent="0">
              <a:buNone/>
            </a:pPr>
            <a:endParaRPr lang="en-US" b="1" dirty="0"/>
          </a:p>
          <a:p>
            <a:pPr marL="114300" indent="0" algn="ctr">
              <a:buNone/>
            </a:pPr>
            <a:r>
              <a:rPr lang="en-US" b="1" dirty="0" smtClean="0"/>
              <a:t>Analysis</a:t>
            </a:r>
            <a:r>
              <a:rPr lang="en-US" b="1" dirty="0"/>
              <a:t>: </a:t>
            </a:r>
            <a:r>
              <a:rPr lang="en-US" b="1" dirty="0" err="1"/>
              <a:t>mendefinisikan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 </a:t>
            </a:r>
            <a:r>
              <a:rPr lang="en-US" b="1" dirty="0"/>
              <a:t>From requirements to specification</a:t>
            </a:r>
          </a:p>
          <a:p>
            <a:pPr marL="114300" indent="0" algn="ctr">
              <a:buNone/>
            </a:pPr>
            <a:r>
              <a:rPr lang="en-US" b="1" dirty="0"/>
              <a:t>Design: </a:t>
            </a:r>
            <a:r>
              <a:rPr lang="en-US" b="1" dirty="0" err="1"/>
              <a:t>memecahkan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endParaRPr lang="en-US" b="1" dirty="0"/>
          </a:p>
          <a:p>
            <a:pPr algn="ctr"/>
            <a:r>
              <a:rPr lang="en-US" dirty="0"/>
              <a:t>–</a:t>
            </a:r>
            <a:r>
              <a:rPr lang="en-US" b="1" dirty="0"/>
              <a:t>From specification to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66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Kenapa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 smtClean="0"/>
              <a:t>Metodologi</a:t>
            </a:r>
            <a:r>
              <a:rPr lang="en-US" sz="4200" dirty="0" smtClean="0"/>
              <a:t> </a:t>
            </a:r>
            <a:r>
              <a:rPr lang="en-US" sz="4200" dirty="0" err="1" smtClean="0"/>
              <a:t>pengembangan</a:t>
            </a:r>
            <a:r>
              <a:rPr lang="en-US" sz="4200" dirty="0" smtClean="0"/>
              <a:t> </a:t>
            </a:r>
            <a:r>
              <a:rPr lang="en-US" sz="4200" dirty="0" err="1" smtClean="0"/>
              <a:t>sistem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Proses standard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Desain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Implementasi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Maintenance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6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/>
              <a:t>System Development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Merupakan metodologi umum dalam pengembangan sistem yang menandai kemajuan usaha analisis dan desain.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d-ID" sz="2400" dirty="0"/>
              <a:t>Fase-Fase SDLC :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Identifikasi &amp; Seleksi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Inisiasi dan Perencanaan Proyek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Analisis</a:t>
            </a:r>
          </a:p>
          <a:p>
            <a:pPr marL="722313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Desain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Logical</a:t>
            </a:r>
          </a:p>
          <a:p>
            <a:pPr marL="1122363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Fisik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Implementasi</a:t>
            </a:r>
          </a:p>
          <a:p>
            <a:pPr marL="714375" lvl="1" indent="-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id-ID" sz="2400" dirty="0"/>
              <a:t>Pemeliharaan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45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proyek-proyek</a:t>
            </a:r>
            <a:r>
              <a:rPr lang="en-US" dirty="0"/>
              <a:t> yang </a:t>
            </a:r>
            <a:r>
              <a:rPr lang="en-US" dirty="0" err="1"/>
              <a:t>potensial</a:t>
            </a:r>
            <a:endParaRPr lang="en-US" dirty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me-</a:t>
            </a:r>
            <a:r>
              <a:rPr lang="en-US" dirty="0" err="1"/>
              <a:t>rangking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Output: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0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 smtClean="0"/>
              <a:t>Inisiasi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perencanaan</a:t>
            </a:r>
            <a:r>
              <a:rPr lang="en-US" sz="4400" dirty="0" smtClean="0"/>
              <a:t> </a:t>
            </a:r>
            <a:r>
              <a:rPr lang="en-US" sz="4400" dirty="0" err="1" smtClean="0"/>
              <a:t>proyek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SI yang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.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fi-FI" dirty="0" smtClean="0"/>
              <a:t>kerja </a:t>
            </a:r>
            <a:r>
              <a:rPr lang="fi-FI" dirty="0"/>
              <a:t>yang matang juga disusun untuk </a:t>
            </a:r>
            <a:r>
              <a:rPr lang="fi-FI" dirty="0" smtClean="0"/>
              <a:t>menjalankan tahapantahapan lainnya</a:t>
            </a:r>
            <a:r>
              <a:rPr lang="fi-FI" dirty="0"/>
              <a:t>. </a:t>
            </a:r>
            <a:endParaRPr lang="fi-FI" dirty="0" smtClean="0"/>
          </a:p>
          <a:p>
            <a:pPr marL="114300" indent="0">
              <a:buNone/>
            </a:pPr>
            <a:endParaRPr lang="fi-FI" dirty="0"/>
          </a:p>
          <a:p>
            <a:pPr marL="114300" indent="0">
              <a:buNone/>
            </a:pPr>
            <a:endParaRPr lang="fi-FI" dirty="0" smtClean="0"/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:</a:t>
            </a:r>
          </a:p>
          <a:p>
            <a:r>
              <a:rPr lang="en-US" dirty="0" err="1"/>
              <a:t>Langkah-langkah</a:t>
            </a:r>
            <a:r>
              <a:rPr lang="en-US" dirty="0"/>
              <a:t> detail-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-high level </a:t>
            </a:r>
            <a:r>
              <a:rPr lang="en-US" dirty="0" smtClean="0"/>
              <a:t>system requirement-</a:t>
            </a:r>
            <a:r>
              <a:rPr lang="en-US" dirty="0" err="1" smtClean="0"/>
              <a:t>penugasan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tim.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dideskripsikan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de-DE" dirty="0" smtClean="0"/>
              <a:t>kesempatan </a:t>
            </a:r>
            <a:r>
              <a:rPr lang="de-DE" dirty="0"/>
              <a:t>didefinisikan, dan rekomendasi umum </a:t>
            </a:r>
            <a:r>
              <a:rPr lang="de-DE" dirty="0" smtClean="0"/>
              <a:t>untuk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memperbaiki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diusulkan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mendokumentasikan</a:t>
            </a:r>
            <a:r>
              <a:rPr lang="en-US" dirty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/>
              <a:t>bisnis</a:t>
            </a:r>
            <a:r>
              <a:rPr lang="en-US" dirty="0"/>
              <a:t> (business need)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proses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pt-BR" dirty="0"/>
              <a:t>Ada 6 aktifitas utama dalam fase ini:</a:t>
            </a:r>
          </a:p>
          <a:p>
            <a:r>
              <a:rPr lang="en-US" dirty="0" smtClean="0"/>
              <a:t>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Membangun</a:t>
            </a:r>
            <a:r>
              <a:rPr lang="en-US" dirty="0"/>
              <a:t> prototype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requirement</a:t>
            </a:r>
          </a:p>
          <a:p>
            <a:r>
              <a:rPr lang="en-US" dirty="0" smtClean="0"/>
              <a:t> </a:t>
            </a:r>
            <a:r>
              <a:rPr lang="en-US" dirty="0" err="1"/>
              <a:t>Memprioritaskan</a:t>
            </a:r>
            <a:r>
              <a:rPr lang="en-US" dirty="0"/>
              <a:t> </a:t>
            </a:r>
            <a:r>
              <a:rPr lang="en-US" dirty="0" err="1"/>
              <a:t>requitement</a:t>
            </a:r>
            <a:endParaRPr lang="en-US" dirty="0"/>
          </a:p>
          <a:p>
            <a:r>
              <a:rPr lang="it-IT" dirty="0" smtClean="0"/>
              <a:t> </a:t>
            </a:r>
            <a:r>
              <a:rPr lang="it-IT" dirty="0"/>
              <a:t>Menyusun dan mengevaluasi </a:t>
            </a:r>
            <a:r>
              <a:rPr lang="it-IT" dirty="0" smtClean="0"/>
              <a:t>alternatif</a:t>
            </a:r>
          </a:p>
          <a:p>
            <a:r>
              <a:rPr lang="en-US" dirty="0" smtClean="0"/>
              <a:t> </a:t>
            </a:r>
            <a:r>
              <a:rPr lang="en-US" dirty="0" err="1"/>
              <a:t>Mereview</a:t>
            </a:r>
            <a:r>
              <a:rPr lang="en-US" dirty="0"/>
              <a:t> </a:t>
            </a:r>
            <a:r>
              <a:rPr lang="en-US" dirty="0" smtClean="0"/>
              <a:t>requirement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8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requirement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/>
              <a:t>diubah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smtClean="0"/>
              <a:t>physical </a:t>
            </a:r>
            <a:r>
              <a:rPr lang="en-US" dirty="0" err="1" smtClean="0"/>
              <a:t>dan</a:t>
            </a:r>
            <a:r>
              <a:rPr lang="en-US" dirty="0" smtClean="0"/>
              <a:t> logical</a:t>
            </a:r>
          </a:p>
          <a:p>
            <a:pPr marL="114300" indent="0" algn="just">
              <a:buNone/>
            </a:pPr>
            <a:endParaRPr lang="en-US" dirty="0"/>
          </a:p>
          <a:p>
            <a:pPr marL="114300" indent="0" algn="just">
              <a:buNone/>
            </a:pPr>
            <a:r>
              <a:rPr lang="en-US" b="1" dirty="0" smtClean="0"/>
              <a:t>Logical design</a:t>
            </a:r>
          </a:p>
          <a:p>
            <a:pPr marL="114300" indent="0">
              <a:buNone/>
            </a:pPr>
            <a:r>
              <a:rPr lang="fi-FI" dirty="0" smtClean="0"/>
              <a:t>Hasil </a:t>
            </a:r>
            <a:r>
              <a:rPr lang="fi-FI" dirty="0"/>
              <a:t>dari tahapan ini adalah </a:t>
            </a:r>
            <a:r>
              <a:rPr lang="fi-FI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data </a:t>
            </a:r>
            <a:r>
              <a:rPr lang="en-US" dirty="0" err="1"/>
              <a:t>dan</a:t>
            </a:r>
            <a:r>
              <a:rPr lang="en-US" dirty="0"/>
              <a:t> proses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/>
              <a:t>Deskripsi</a:t>
            </a:r>
            <a:r>
              <a:rPr lang="en-US" dirty="0"/>
              <a:t> yang detail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/>
              <a:t> </a:t>
            </a:r>
            <a:r>
              <a:rPr lang="en-US" dirty="0" smtClean="0"/>
              <a:t>input, proses output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Physical design</a:t>
            </a:r>
          </a:p>
          <a:p>
            <a:pPr marL="114300" indent="0">
              <a:buNone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 design programs, files, network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5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543800" cy="1066800"/>
          </a:xfrm>
        </p:spPr>
        <p:txBody>
          <a:bodyPr/>
          <a:lstStyle/>
          <a:p>
            <a:r>
              <a:rPr lang="en-US" sz="3600" dirty="0" smtClean="0"/>
              <a:t>Stakeholder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i-FI" dirty="0" smtClean="0"/>
              <a:t>Tahapan </a:t>
            </a:r>
            <a:r>
              <a:rPr lang="fi-FI" dirty="0"/>
              <a:t>kelima pada SDLC, dimana pada tahapan </a:t>
            </a:r>
            <a:r>
              <a:rPr lang="fi-FI" dirty="0" smtClean="0"/>
              <a:t>ini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Coding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Testing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Instalasi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: source code, </a:t>
            </a: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60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620000" cy="1752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SDLC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sistematis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software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dibuat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/>
              <a:t>Metodologi</a:t>
            </a:r>
            <a:r>
              <a:rPr lang="en-US" sz="4000" dirty="0" smtClean="0"/>
              <a:t> </a:t>
            </a:r>
            <a:r>
              <a:rPr lang="en-US" sz="4000" dirty="0" err="1" smtClean="0"/>
              <a:t>Pengembangan</a:t>
            </a:r>
            <a:r>
              <a:rPr lang="en-US" sz="4000" dirty="0" smtClean="0"/>
              <a:t> </a:t>
            </a:r>
            <a:r>
              <a:rPr lang="en-US" sz="4000" dirty="0" err="1" smtClean="0"/>
              <a:t>Sistem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Waterfall</a:t>
            </a:r>
          </a:p>
          <a:p>
            <a:pPr algn="ctr"/>
            <a:r>
              <a:rPr lang="en-US" sz="4000" dirty="0" smtClean="0"/>
              <a:t>Prototype</a:t>
            </a:r>
          </a:p>
          <a:p>
            <a:pPr algn="ctr"/>
            <a:r>
              <a:rPr lang="en-US" sz="4000" dirty="0" smtClean="0"/>
              <a:t>Spiral</a:t>
            </a:r>
          </a:p>
          <a:p>
            <a:pPr algn="ctr"/>
            <a:r>
              <a:rPr lang="en-US" sz="4000" dirty="0" smtClean="0"/>
              <a:t>RAD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75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PERBANDINGAN MODEL  WATERFALL DAN PROTOTYPING</a:t>
            </a:r>
            <a:endParaRPr lang="en-US" sz="3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30983"/>
              </p:ext>
            </p:extLst>
          </p:nvPr>
        </p:nvGraphicFramePr>
        <p:xfrm>
          <a:off x="304800" y="1447800"/>
          <a:ext cx="7772400" cy="5151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2667000"/>
                <a:gridCol w="2590800"/>
              </a:tblGrid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</a:tr>
              <a:tr h="80962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600" dirty="0" err="1">
                          <a:effectLst/>
                        </a:rPr>
                        <a:t>Perencanaan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Planning)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Berawal dari kebutuhan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Berawal dari kebutuhan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79500">
                <a:tc rowSpan="2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600" dirty="0" err="1">
                          <a:effectLst/>
                        </a:rPr>
                        <a:t>Analisis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Analysis)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Kebutuhan data harus dianalisis diawal secara lengkap dan menyeluruh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data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ditambah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ataupun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dikurangi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kebutuhan</a:t>
                      </a:r>
                      <a:r>
                        <a:rPr lang="en-US" sz="1600" dirty="0">
                          <a:effectLst/>
                        </a:rPr>
                        <a:t> user,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testing 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79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Perubahan data ataupun fungsional akan merubah kesulurah proses pada tahapan berikutnya. 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Perubahan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selama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atau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masih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bentuk</a:t>
                      </a:r>
                      <a:r>
                        <a:rPr lang="en-US" sz="1600" dirty="0">
                          <a:effectLst/>
                        </a:rPr>
                        <a:t> prototype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363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343537"/>
              </p:ext>
            </p:extLst>
          </p:nvPr>
        </p:nvGraphicFramePr>
        <p:xfrm>
          <a:off x="228600" y="985773"/>
          <a:ext cx="8153400" cy="5589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5633"/>
                <a:gridCol w="2918059"/>
                <a:gridCol w="3089708"/>
              </a:tblGrid>
              <a:tr h="8345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 anchor="ctr"/>
                </a:tc>
              </a:tr>
              <a:tr h="1086603">
                <a:tc rowSpan="4">
                  <a:txBody>
                    <a:bodyPr/>
                    <a:lstStyle/>
                    <a:p>
                      <a:pPr marL="228600" lvl="0" indent="-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600" dirty="0" err="1" smtClean="0">
                          <a:effectLst/>
                        </a:rPr>
                        <a:t>Perancangan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Design)</a:t>
                      </a:r>
                    </a:p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Testing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semua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pada</a:t>
                      </a:r>
                      <a:r>
                        <a:rPr lang="en-US" sz="1600" dirty="0">
                          <a:effectLst/>
                        </a:rPr>
                        <a:t> model </a:t>
                      </a:r>
                      <a:r>
                        <a:rPr lang="en-US" sz="1600" dirty="0" err="1">
                          <a:effectLst/>
                        </a:rPr>
                        <a:t>sudah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selesai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Testing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hasil</a:t>
                      </a:r>
                      <a:r>
                        <a:rPr lang="en-US" sz="1600" dirty="0">
                          <a:effectLst/>
                        </a:rPr>
                        <a:t> testing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merubah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rancangan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14621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Tidak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jelas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mengenai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karena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bisa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dilihat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jika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semua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Memberikan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sebagai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, </a:t>
                      </a:r>
                      <a:r>
                        <a:rPr lang="en-US" sz="1600" dirty="0" err="1">
                          <a:effectLst/>
                        </a:rPr>
                        <a:t>sehingga</a:t>
                      </a:r>
                      <a:r>
                        <a:rPr lang="en-US" sz="1600" dirty="0">
                          <a:effectLst/>
                        </a:rPr>
                        <a:t> user </a:t>
                      </a:r>
                      <a:r>
                        <a:rPr lang="en-US" sz="1600" dirty="0" err="1">
                          <a:effectLst/>
                        </a:rPr>
                        <a:t>dapat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melihat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berinteraksi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langsung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gambaran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.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711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User </a:t>
                      </a:r>
                      <a:r>
                        <a:rPr lang="en-US" sz="1600" dirty="0" err="1">
                          <a:effectLst/>
                        </a:rPr>
                        <a:t>berperan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aktif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dalam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  <a:tr h="7110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yang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akan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dengan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keinginan</a:t>
                      </a:r>
                      <a:r>
                        <a:rPr lang="en-US" sz="1600" dirty="0">
                          <a:effectLst/>
                        </a:rPr>
                        <a:t> user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2485" marR="324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082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886439"/>
              </p:ext>
            </p:extLst>
          </p:nvPr>
        </p:nvGraphicFramePr>
        <p:xfrm>
          <a:off x="304800" y="914400"/>
          <a:ext cx="7924800" cy="501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1600"/>
                <a:gridCol w="2641600"/>
                <a:gridCol w="2641600"/>
              </a:tblGrid>
              <a:tr h="990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Tahapan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Pengembangan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perangkat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Lunak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Waterfall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Prototyping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 anchor="ctr"/>
                </a:tc>
              </a:tr>
              <a:tr h="145366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600" dirty="0" err="1">
                          <a:effectLst/>
                        </a:rPr>
                        <a:t>Implementasi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Implementation)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Menerapkan proses perancangan yang baik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Tidak menerapkan pross perancangan yang baik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7268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Evaluasi dilakukan ketika sistem telah dibangun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Evaluasi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ketika</a:t>
                      </a:r>
                      <a:r>
                        <a:rPr lang="en-US" sz="1600" dirty="0">
                          <a:effectLst/>
                        </a:rPr>
                        <a:t> prototype </a:t>
                      </a:r>
                      <a:r>
                        <a:rPr lang="en-US" sz="1600" dirty="0" err="1">
                          <a:effectLst/>
                        </a:rPr>
                        <a:t>telah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dibangun</a:t>
                      </a:r>
                      <a:r>
                        <a:rPr lang="en-US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7268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Mengedepankan kebutuhan fungsional sistem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Mengedepankan aspek kenyamanan user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  <a:tr h="10902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600" dirty="0" err="1">
                          <a:effectLst/>
                        </a:rPr>
                        <a:t>Pemeliharaan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Sistem</a:t>
                      </a:r>
                      <a:r>
                        <a:rPr lang="en-US" sz="1600" dirty="0">
                          <a:effectLst/>
                        </a:rPr>
                        <a:t> (Systems Maintenance)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kesepakatan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Dilakukan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sesuai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kesepakatan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469" marR="674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8143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selengkap-lengkapnya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algn="ctr"/>
            <a:r>
              <a:rPr lang="en-US" sz="2400" dirty="0"/>
              <a:t>Waterfall</a:t>
            </a:r>
          </a:p>
          <a:p>
            <a:pPr algn="ctr"/>
            <a:r>
              <a:rPr lang="en-US" sz="2400" dirty="0"/>
              <a:t>Prototype</a:t>
            </a:r>
          </a:p>
          <a:p>
            <a:pPr algn="ctr"/>
            <a:r>
              <a:rPr lang="en-US" sz="2400" dirty="0"/>
              <a:t>Spiral</a:t>
            </a:r>
          </a:p>
          <a:p>
            <a:pPr algn="ctr"/>
            <a:r>
              <a:rPr lang="en-US" sz="2400" dirty="0" smtClean="0"/>
              <a:t>RAD</a:t>
            </a:r>
          </a:p>
          <a:p>
            <a:pPr algn="ctr"/>
            <a:endParaRPr lang="en-US" sz="2400" dirty="0"/>
          </a:p>
          <a:p>
            <a:pPr marL="114300" indent="0">
              <a:buNone/>
            </a:pP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:</a:t>
            </a:r>
          </a:p>
          <a:p>
            <a:pPr marL="114300" indent="0">
              <a:buNone/>
            </a:pPr>
            <a:r>
              <a:rPr lang="en-US" dirty="0" smtClean="0"/>
              <a:t>Waterfall – spiral</a:t>
            </a:r>
          </a:p>
          <a:p>
            <a:pPr marL="114300" indent="0">
              <a:buNone/>
            </a:pPr>
            <a:r>
              <a:rPr lang="en-US" dirty="0" smtClean="0"/>
              <a:t>Waterfall – RAD</a:t>
            </a:r>
          </a:p>
          <a:p>
            <a:pPr marL="114300" indent="0">
              <a:buNone/>
            </a:pPr>
            <a:r>
              <a:rPr lang="en-US" dirty="0" smtClean="0"/>
              <a:t>Prototype – spiral</a:t>
            </a:r>
          </a:p>
          <a:p>
            <a:pPr marL="114300" indent="0">
              <a:buNone/>
            </a:pPr>
            <a:r>
              <a:rPr lang="en-US" dirty="0" smtClean="0"/>
              <a:t>Prototype – RAD</a:t>
            </a:r>
          </a:p>
          <a:p>
            <a:pPr marL="114300" indent="0">
              <a:buNone/>
            </a:pPr>
            <a:r>
              <a:rPr lang="en-US" dirty="0" smtClean="0"/>
              <a:t>Spiral – RAD</a:t>
            </a:r>
          </a:p>
          <a:p>
            <a:pPr marL="114300" indent="0">
              <a:buNone/>
            </a:pPr>
            <a:r>
              <a:rPr lang="en-US" dirty="0" smtClean="0"/>
              <a:t>Spiral – prototype</a:t>
            </a:r>
          </a:p>
          <a:p>
            <a:pPr marL="114300" indent="0">
              <a:buNone/>
            </a:pPr>
            <a:r>
              <a:rPr lang="en-US" dirty="0" smtClean="0"/>
              <a:t>Spiral – waterfall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</a:p>
          <a:p>
            <a:r>
              <a:rPr lang="en-US" dirty="0"/>
              <a:t>System analyst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Programmer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End </a:t>
            </a:r>
            <a:r>
              <a:rPr lang="en-US" dirty="0"/>
              <a:t>user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endParaRPr lang="en-US" dirty="0"/>
          </a:p>
          <a:p>
            <a:r>
              <a:rPr lang="en-US" dirty="0" smtClean="0"/>
              <a:t>Supporting </a:t>
            </a:r>
            <a:r>
              <a:rPr lang="en-US" dirty="0"/>
              <a:t>end user</a:t>
            </a:r>
          </a:p>
          <a:p>
            <a:r>
              <a:rPr lang="en-US" dirty="0" smtClean="0"/>
              <a:t>Business </a:t>
            </a:r>
            <a:r>
              <a:rPr lang="en-US" dirty="0"/>
              <a:t>manager</a:t>
            </a:r>
          </a:p>
          <a:p>
            <a:r>
              <a:rPr lang="en-US" dirty="0" err="1" smtClean="0"/>
              <a:t>Teknisi</a:t>
            </a:r>
            <a:r>
              <a:rPr lang="en-US" dirty="0" smtClean="0"/>
              <a:t> </a:t>
            </a:r>
            <a:r>
              <a:rPr lang="en-US" dirty="0"/>
              <a:t>SI </a:t>
            </a:r>
            <a:r>
              <a:rPr lang="en-US" dirty="0" err="1"/>
              <a:t>lainnya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0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mengalokasikan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mengawasi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departemen</a:t>
            </a:r>
            <a:r>
              <a:rPr lang="en-US" dirty="0" smtClean="0"/>
              <a:t> SI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manager, </a:t>
            </a: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pengembangan</a:t>
            </a:r>
            <a:r>
              <a:rPr lang="en-US" dirty="0" smtClean="0"/>
              <a:t> SI</a:t>
            </a:r>
          </a:p>
          <a:p>
            <a:pPr marL="571500" indent="-457200">
              <a:buAutoNum type="arabicPeriod"/>
            </a:pPr>
            <a:r>
              <a:rPr lang="en-US" dirty="0" smtClean="0"/>
              <a:t>Manager </a:t>
            </a:r>
            <a:r>
              <a:rPr lang="en-US" dirty="0" err="1" smtClean="0"/>
              <a:t>operasi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Manager programmer SI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Analysts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orang, data, proses,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perancangan</a:t>
            </a:r>
            <a:r>
              <a:rPr lang="en-US" dirty="0" smtClean="0"/>
              <a:t> SI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: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err="1" smtClean="0"/>
              <a:t>Keahlian</a:t>
            </a:r>
            <a:r>
              <a:rPr lang="en-US" dirty="0" smtClean="0"/>
              <a:t> managerial</a:t>
            </a:r>
          </a:p>
          <a:p>
            <a:pPr marL="571500" indent="-457200">
              <a:buAutoNum type="arabicPeriod"/>
            </a:pPr>
            <a:r>
              <a:rPr lang="en-US" dirty="0" err="1" smtClean="0"/>
              <a:t>Interpesonal</a:t>
            </a:r>
            <a:r>
              <a:rPr lang="en-US" dirty="0" smtClean="0"/>
              <a:t>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56" t="36363" r="20768" b="14860"/>
          <a:stretch/>
        </p:blipFill>
        <p:spPr bwMode="auto">
          <a:xfrm>
            <a:off x="762000" y="838200"/>
            <a:ext cx="7315200" cy="52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pt-BR" dirty="0" smtClean="0"/>
              <a:t>analis </a:t>
            </a:r>
            <a:r>
              <a:rPr lang="pt-BR" dirty="0"/>
              <a:t>adalah orang yang </a:t>
            </a:r>
            <a:r>
              <a:rPr lang="pt-BR" dirty="0" smtClean="0"/>
              <a:t>bertugas:</a:t>
            </a:r>
          </a:p>
          <a:p>
            <a:pPr marL="114300" indent="0">
              <a:buNone/>
            </a:pPr>
            <a:endParaRPr lang="pt-BR" dirty="0" smtClean="0"/>
          </a:p>
          <a:p>
            <a:pPr marL="571500" indent="-457200">
              <a:buFont typeface="+mj-lt"/>
              <a:buAutoNum type="arabicPeriod"/>
            </a:pPr>
            <a:r>
              <a:rPr lang="pt-BR" dirty="0" smtClean="0"/>
              <a:t>Bagaimana </a:t>
            </a:r>
            <a:r>
              <a:rPr lang="pt-BR" dirty="0"/>
              <a:t>membangun sistem </a:t>
            </a:r>
            <a:r>
              <a:rPr lang="pt-BR" dirty="0" smtClean="0"/>
              <a:t>informasi</a:t>
            </a:r>
          </a:p>
          <a:p>
            <a:pPr marL="571500" indent="-457200">
              <a:buFont typeface="+mj-lt"/>
              <a:buAutoNum type="arabicPeriod"/>
            </a:pPr>
            <a:r>
              <a:rPr lang="sv-SE" dirty="0" smtClean="0"/>
              <a:t>Bagaimana </a:t>
            </a:r>
            <a:r>
              <a:rPr lang="sv-SE" dirty="0"/>
              <a:t>menganalisa kebutuhan dari </a:t>
            </a:r>
            <a:r>
              <a:rPr lang="sv-SE" dirty="0" smtClean="0"/>
              <a:t>sistem i</a:t>
            </a:r>
            <a:r>
              <a:rPr lang="en-US" dirty="0" err="1" smtClean="0"/>
              <a:t>nformasi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merancang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memecahkan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4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1371600"/>
          </a:xfrm>
        </p:spPr>
        <p:txBody>
          <a:bodyPr/>
          <a:lstStyle/>
          <a:p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(coding)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8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1600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err="1" smtClean="0"/>
              <a:t>Manajer-manajer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pendanaan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megalokasikan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0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260</TotalTime>
  <Words>884</Words>
  <Application>Microsoft Office PowerPoint</Application>
  <PresentationFormat>On-screen Show (4:3)</PresentationFormat>
  <Paragraphs>185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Cambria</vt:lpstr>
      <vt:lpstr>Times New Roman</vt:lpstr>
      <vt:lpstr>Wingdings</vt:lpstr>
      <vt:lpstr>Adjacency</vt:lpstr>
      <vt:lpstr>Analisis sistem</vt:lpstr>
      <vt:lpstr>Stakeholder dalam Sistem Informasi</vt:lpstr>
      <vt:lpstr>Stakeholder</vt:lpstr>
      <vt:lpstr>Manager SI</vt:lpstr>
      <vt:lpstr>System Analysts</vt:lpstr>
      <vt:lpstr>PowerPoint Presentation</vt:lpstr>
      <vt:lpstr>PowerPoint Presentation</vt:lpstr>
      <vt:lpstr>Programmer</vt:lpstr>
      <vt:lpstr>Business manager</vt:lpstr>
      <vt:lpstr>Teknisi Lainnya</vt:lpstr>
      <vt:lpstr>Analisa dan Perancangan Sistem</vt:lpstr>
      <vt:lpstr>Analisa dan perancangan sistem</vt:lpstr>
      <vt:lpstr>Kenapa penting?</vt:lpstr>
      <vt:lpstr>Metodologi pengembangan sistem</vt:lpstr>
      <vt:lpstr>System Development Life Cycle</vt:lpstr>
      <vt:lpstr>Identifikasi dan seleksi proyek</vt:lpstr>
      <vt:lpstr>Inisiasi dan perencanaan proyek</vt:lpstr>
      <vt:lpstr>Tahapan analisa</vt:lpstr>
      <vt:lpstr>Tahapan Desain</vt:lpstr>
      <vt:lpstr>Implementasi </vt:lpstr>
      <vt:lpstr>Maintenance</vt:lpstr>
      <vt:lpstr>Metodologi Pengembangan Sistem</vt:lpstr>
      <vt:lpstr>PERBANDINGAN MODEL  WATERFALL DAN PROTOTYPING</vt:lpstr>
      <vt:lpstr>PowerPoint Presentation</vt:lpstr>
      <vt:lpstr>PowerPoint Presentation</vt:lpstr>
      <vt:lpstr>TUGAS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sistem</dc:title>
  <dc:creator>Admin</dc:creator>
  <cp:lastModifiedBy>Reviwer</cp:lastModifiedBy>
  <cp:revision>13</cp:revision>
  <dcterms:created xsi:type="dcterms:W3CDTF">2014-09-21T11:05:30Z</dcterms:created>
  <dcterms:modified xsi:type="dcterms:W3CDTF">2020-03-09T01:27:55Z</dcterms:modified>
</cp:coreProperties>
</file>