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1" r:id="rId18"/>
    <p:sldId id="272" r:id="rId19"/>
    <p:sldId id="270" r:id="rId20"/>
    <p:sldId id="276" r:id="rId21"/>
    <p:sldId id="278" r:id="rId22"/>
    <p:sldId id="277" r:id="rId23"/>
    <p:sldId id="269" r:id="rId24"/>
  </p:sldIdLst>
  <p:sldSz cx="32404050" cy="18002250"/>
  <p:notesSz cx="6858000" cy="9144000"/>
  <p:defaultTextStyle>
    <a:defPPr>
      <a:defRPr lang="id-ID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762" y="60"/>
      </p:cViewPr>
      <p:guideLst>
        <p:guide orient="horz" pos="567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53DBF-C8BB-498C-80D5-A51A2B422734}" type="datetimeFigureOut">
              <a:rPr lang="id-ID" smtClean="0"/>
              <a:t>27/03/2019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37C92-609B-491A-8B2A-4D662DB9B5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95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7C92-609B-491A-8B2A-4D662DB9B505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86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5592374"/>
            <a:ext cx="27543445" cy="38588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11" y="10201274"/>
            <a:ext cx="22682835" cy="460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C287-627D-4136-9AED-B3558F931FC8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27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4855-C2C5-4D00-B7B0-E9A517B0229D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44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54535" y="720932"/>
            <a:ext cx="14351168" cy="153602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89778" y="720932"/>
            <a:ext cx="42524687" cy="153602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F7AF-A04D-4DF4-A1A1-41AB9A581282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34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182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11568118"/>
            <a:ext cx="27543445" cy="357544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7630126"/>
            <a:ext cx="27543445" cy="393799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75AC-B59F-4804-8F49-3FFEDE14F464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6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9779" y="4200531"/>
            <a:ext cx="28437929" cy="118806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67778" y="4200531"/>
            <a:ext cx="28437931" cy="118806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7C4D-F690-41B5-812C-1C68C8667696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81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30003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5" y="4029671"/>
            <a:ext cx="14317416" cy="167937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5" y="5709050"/>
            <a:ext cx="14317416" cy="1037213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4" y="4029671"/>
            <a:ext cx="14323041" cy="167937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4" y="5709050"/>
            <a:ext cx="14323041" cy="1037213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C8F4-73F1-4842-A11A-1A9125165C70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3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AA2-2499-4DA1-9ED0-98777BA0A43C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047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455B-D007-4412-834C-E045EDD140E4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39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8" y="716762"/>
            <a:ext cx="10660708" cy="305038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716765"/>
            <a:ext cx="18114766" cy="153644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8" y="3767141"/>
            <a:ext cx="10660708" cy="12314040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1AF7-D7EF-43E4-BD7A-47042B4D665E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37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19" y="12601576"/>
            <a:ext cx="19442430" cy="14876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19" y="1608537"/>
            <a:ext cx="19442430" cy="10801350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19" y="14089262"/>
            <a:ext cx="19442430" cy="2112762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242A-CF03-4C8D-9638-2110D7365AD4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054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3000376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6" y="4200531"/>
            <a:ext cx="29163645" cy="11880652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3FEA-6C1B-48C8-8BC5-30AFAB08BD41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6" y="16685426"/>
            <a:ext cx="1026128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7930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5396" y="9793213"/>
            <a:ext cx="9649072" cy="3858817"/>
          </a:xfrm>
        </p:spPr>
        <p:txBody>
          <a:bodyPr>
            <a:normAutofit/>
          </a:bodyPr>
          <a:lstStyle/>
          <a:p>
            <a:r>
              <a:rPr lang="id-ID" sz="23900" b="1" dirty="0" smtClean="0">
                <a:solidFill>
                  <a:schemeClr val="bg2">
                    <a:lumMod val="50000"/>
                  </a:schemeClr>
                </a:solidFill>
              </a:rPr>
              <a:t>BPMN</a:t>
            </a:r>
            <a:endParaRPr lang="id-ID" sz="23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98870" y="8249009"/>
            <a:ext cx="11105180" cy="4600576"/>
          </a:xfrm>
        </p:spPr>
        <p:txBody>
          <a:bodyPr>
            <a:normAutofit/>
          </a:bodyPr>
          <a:lstStyle/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PEMODELAN PROSES BISNIS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910" y="480182"/>
            <a:ext cx="9530766" cy="448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29" y="8021841"/>
            <a:ext cx="6408713" cy="640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996" y="12601525"/>
            <a:ext cx="1371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396" y="2053679"/>
            <a:ext cx="7674179" cy="582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209" y="6840885"/>
            <a:ext cx="13078187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00"/>
            <a:ext cx="9707363" cy="902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1294840" y="13454213"/>
            <a:ext cx="11105180" cy="4600576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>
            <a:lvl1pPr marL="0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9033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58549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78065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97582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17098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36615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56131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Pertemuan ke-3</a:t>
            </a:r>
          </a:p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Sistem Informasi Enterprise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2661-FF58-4A17-9268-DC9FCDA16BED}" type="datetime2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Rabu, 27 Maret 2019</a:t>
            </a:fld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Rani Susanto, M.Kom</a:t>
            </a:r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1</a:t>
            </a:fld>
            <a:endParaRPr lang="id-ID" sz="44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Connecting Object</a:t>
            </a:r>
            <a:endParaRPr lang="id-ID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Sequence Flow	</a:t>
            </a:r>
          </a:p>
          <a:p>
            <a:pPr marL="1558549" lvl="5" indent="0">
              <a:buNone/>
            </a:pPr>
            <a:r>
              <a:rPr lang="en-US" sz="5000" dirty="0" smtClean="0">
                <a:solidFill>
                  <a:schemeClr val="bg1"/>
                </a:solidFill>
              </a:rPr>
              <a:t>Indicates </a:t>
            </a:r>
            <a:r>
              <a:rPr lang="en-US" sz="5000" dirty="0">
                <a:solidFill>
                  <a:schemeClr val="bg1"/>
                </a:solidFill>
              </a:rPr>
              <a:t>order of </a:t>
            </a:r>
            <a:r>
              <a:rPr lang="en-US" sz="5000" dirty="0" smtClean="0">
                <a:solidFill>
                  <a:schemeClr val="bg1"/>
                </a:solidFill>
              </a:rPr>
              <a:t>activities</a:t>
            </a:r>
            <a:endParaRPr lang="id-ID" sz="5000" dirty="0" smtClean="0">
              <a:solidFill>
                <a:schemeClr val="bg1"/>
              </a:solidFill>
            </a:endParaRPr>
          </a:p>
          <a:p>
            <a:pPr marL="1558549" lvl="5" indent="0">
              <a:buNone/>
            </a:pPr>
            <a:endParaRPr lang="id-ID" sz="6800" dirty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Message Flow</a:t>
            </a:r>
          </a:p>
          <a:p>
            <a:pPr marL="1428670" lvl="3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Indicates </a:t>
            </a:r>
            <a:r>
              <a:rPr lang="en-US" sz="4400" dirty="0">
                <a:solidFill>
                  <a:schemeClr val="bg1"/>
                </a:solidFill>
              </a:rPr>
              <a:t>flow of messages between Process </a:t>
            </a:r>
            <a:r>
              <a:rPr lang="en-US" sz="4400" dirty="0" smtClean="0">
                <a:solidFill>
                  <a:schemeClr val="bg1"/>
                </a:solidFill>
              </a:rPr>
              <a:t>Participants</a:t>
            </a:r>
            <a:endParaRPr lang="id-ID" sz="8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AutoNum type="arabicPeriod" startAt="3"/>
            </a:pPr>
            <a:r>
              <a:rPr lang="id-ID" sz="6800" dirty="0" smtClean="0">
                <a:solidFill>
                  <a:schemeClr val="bg1"/>
                </a:solidFill>
              </a:rPr>
              <a:t>Association</a:t>
            </a:r>
            <a:r>
              <a:rPr lang="id-ID" sz="7200" dirty="0" smtClean="0">
                <a:solidFill>
                  <a:schemeClr val="bg1"/>
                </a:solidFill>
              </a:rPr>
              <a:t>	</a:t>
            </a:r>
            <a:endParaRPr lang="id-ID" sz="5000" dirty="0">
              <a:solidFill>
                <a:schemeClr val="bg1"/>
              </a:solidFill>
            </a:endParaRPr>
          </a:p>
          <a:p>
            <a:pPr marL="1428670" lvl="3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Associates data, text, or other Artifacts with flow object</a:t>
            </a:r>
            <a:r>
              <a:rPr lang="id-ID" sz="3700" dirty="0">
                <a:solidFill>
                  <a:schemeClr val="bg1"/>
                </a:solidFill>
              </a:rPr>
              <a:t>	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>
                <a:solidFill>
                  <a:schemeClr val="bg1"/>
                </a:solidFill>
              </a:rPr>
              <a:t>Rabu, 27 Maret 2019</a:t>
            </a:fld>
            <a:endParaRPr lang="id-ID" sz="36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>
                <a:solidFill>
                  <a:schemeClr val="bg1"/>
                </a:solidFill>
              </a:rPr>
              <a:t>Rani Susanto, M.Kom</a:t>
            </a:r>
            <a:endParaRPr lang="id-ID" sz="36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>
                <a:solidFill>
                  <a:schemeClr val="bg1"/>
                </a:solidFill>
              </a:rPr>
              <a:t>10</a:t>
            </a:fld>
            <a:endParaRPr lang="id-ID" sz="360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2265" y="4032572"/>
            <a:ext cx="12961440" cy="1396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03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Swimlanes</a:t>
            </a:r>
            <a:endParaRPr lang="id-ID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200" smtClean="0">
                <a:solidFill>
                  <a:schemeClr val="bg1"/>
                </a:solidFill>
              </a:rPr>
              <a:t>Rabu, 27 Maret 2019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200" smtClean="0">
                <a:solidFill>
                  <a:schemeClr val="bg1"/>
                </a:solidFill>
              </a:rPr>
              <a:t>Rani Susanto, M.Kom</a:t>
            </a:r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200" smtClean="0">
                <a:solidFill>
                  <a:schemeClr val="bg1"/>
                </a:solidFill>
              </a:rPr>
              <a:t>11</a:t>
            </a:fld>
            <a:endParaRPr lang="id-ID" sz="320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057" y="10116896"/>
            <a:ext cx="15193688" cy="788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057" y="3822582"/>
            <a:ext cx="14833647" cy="64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620206" y="4200531"/>
            <a:ext cx="15229891" cy="11880652"/>
          </a:xfrm>
          <a:prstGeom prst="rect">
            <a:avLst/>
          </a:prstGeom>
        </p:spPr>
        <p:txBody>
          <a:bodyPr vert="horz" lIns="103903" tIns="51952" rIns="103903" bIns="51952" rtlCol="0">
            <a:normAutofit fontScale="92500" lnSpcReduction="10000"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Pool</a:t>
            </a:r>
          </a:p>
          <a:p>
            <a:pPr marL="1766404" lvl="2" indent="-857250"/>
            <a:r>
              <a:rPr lang="en-US" sz="6600" dirty="0">
                <a:solidFill>
                  <a:schemeClr val="bg1"/>
                </a:solidFill>
              </a:rPr>
              <a:t>Represents a Participant in a </a:t>
            </a:r>
            <a:r>
              <a:rPr lang="en-US" sz="6600" dirty="0" smtClean="0">
                <a:solidFill>
                  <a:schemeClr val="bg1"/>
                </a:solidFill>
              </a:rPr>
              <a:t>Process</a:t>
            </a:r>
            <a:endParaRPr lang="id-ID" sz="63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Lane</a:t>
            </a:r>
          </a:p>
          <a:p>
            <a:pPr marL="2052154" lvl="2" indent="-1143000"/>
            <a:r>
              <a:rPr lang="en-US" sz="5500" dirty="0">
                <a:solidFill>
                  <a:schemeClr val="bg1"/>
                </a:solidFill>
              </a:rPr>
              <a:t>A sub-partition within a Pool used to organize and categorize activities</a:t>
            </a:r>
          </a:p>
          <a:p>
            <a:pPr marL="1597577" lvl="1" indent="-1143000">
              <a:buFont typeface="+mj-lt"/>
              <a:buAutoNum type="arabicPeriod"/>
            </a:pPr>
            <a:endParaRPr lang="id-ID" sz="68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7200" dirty="0" smtClean="0">
                <a:solidFill>
                  <a:schemeClr val="bg1"/>
                </a:solidFill>
              </a:rPr>
              <a:t>					</a:t>
            </a:r>
            <a:endParaRPr lang="id-ID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09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Artifacts</a:t>
            </a:r>
            <a:endParaRPr lang="id-ID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200" smtClean="0">
                <a:solidFill>
                  <a:schemeClr val="bg1"/>
                </a:solidFill>
              </a:rPr>
              <a:t>Rabu, 27 Maret 2019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200" smtClean="0">
                <a:solidFill>
                  <a:schemeClr val="bg1"/>
                </a:solidFill>
              </a:rPr>
              <a:t>Rani Susanto, M.Kom</a:t>
            </a:r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200" smtClean="0">
                <a:solidFill>
                  <a:schemeClr val="bg1"/>
                </a:solidFill>
              </a:rPr>
              <a:t>12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20206" y="4200531"/>
            <a:ext cx="15229891" cy="1188065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defTabSz="912813">
              <a:buFont typeface="+mj-lt"/>
              <a:buAutoNum type="arabicPeriod"/>
            </a:pPr>
            <a:r>
              <a:rPr lang="en-US" sz="6000" b="1" dirty="0" smtClean="0">
                <a:solidFill>
                  <a:schemeClr val="bg1"/>
                </a:solidFill>
              </a:rPr>
              <a:t>Data </a:t>
            </a:r>
            <a:r>
              <a:rPr lang="en-US" sz="6000" b="1" dirty="0">
                <a:solidFill>
                  <a:schemeClr val="bg1"/>
                </a:solidFill>
              </a:rPr>
              <a:t>Object</a:t>
            </a: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Show how data is required or produced by activities</a:t>
            </a:r>
            <a:endParaRPr lang="id-ID" sz="6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</a:pPr>
            <a:endParaRPr lang="id-ID" sz="6000" b="1" dirty="0">
              <a:solidFill>
                <a:schemeClr val="bg1"/>
              </a:solidFill>
            </a:endParaRPr>
          </a:p>
          <a:p>
            <a:pPr marL="1371600" lvl="1" indent="-914400" defTabSz="912813">
              <a:buFont typeface="+mj-lt"/>
              <a:buAutoNum type="arabicPeriod" startAt="2"/>
            </a:pPr>
            <a:r>
              <a:rPr lang="id-ID" sz="6000" b="1" dirty="0" smtClean="0">
                <a:solidFill>
                  <a:schemeClr val="bg1"/>
                </a:solidFill>
              </a:rPr>
              <a:t> </a:t>
            </a:r>
            <a:r>
              <a:rPr lang="id-ID" sz="6000" b="1" dirty="0">
                <a:solidFill>
                  <a:schemeClr val="bg1"/>
                </a:solidFill>
              </a:rPr>
              <a:t>Group</a:t>
            </a: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Used for documentation or analysis, but does not affect the sequence </a:t>
            </a:r>
            <a:r>
              <a:rPr lang="en-US" sz="6000" b="1" dirty="0" smtClean="0">
                <a:solidFill>
                  <a:schemeClr val="bg1"/>
                </a:solidFill>
              </a:rPr>
              <a:t>flow</a:t>
            </a:r>
            <a:endParaRPr lang="id-ID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6000" b="1" dirty="0" smtClean="0">
              <a:solidFill>
                <a:schemeClr val="bg1"/>
              </a:solidFill>
            </a:endParaRPr>
          </a:p>
          <a:p>
            <a:pPr marL="1597577" lvl="1" indent="-1143000">
              <a:buFont typeface="+mj-lt"/>
              <a:buAutoNum type="arabicPeriod" startAt="3"/>
            </a:pPr>
            <a:r>
              <a:rPr lang="id-ID" sz="5400" b="1" dirty="0" smtClean="0">
                <a:solidFill>
                  <a:schemeClr val="bg1"/>
                </a:solidFill>
              </a:rPr>
              <a:t>Text Annotation</a:t>
            </a: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A sub-partition within a Pool used to organize and categorize activities</a:t>
            </a:r>
          </a:p>
          <a:p>
            <a:pPr marL="1143000" indent="-1143000">
              <a:buFont typeface="+mj-lt"/>
              <a:buAutoNum type="arabicPeriod" startAt="3"/>
            </a:pPr>
            <a:endParaRPr lang="id-ID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4800" dirty="0" smtClean="0">
                <a:solidFill>
                  <a:schemeClr val="bg1"/>
                </a:solidFill>
              </a:rPr>
              <a:t>					</a:t>
            </a:r>
            <a:endParaRPr lang="id-ID" sz="4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" t="6864" r="86942" b="60761"/>
          <a:stretch/>
        </p:blipFill>
        <p:spPr bwMode="auto">
          <a:xfrm>
            <a:off x="22553931" y="4536629"/>
            <a:ext cx="2902227" cy="345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50" b="31393"/>
          <a:stretch/>
        </p:blipFill>
        <p:spPr bwMode="auto">
          <a:xfrm>
            <a:off x="21962665" y="8418054"/>
            <a:ext cx="4084761" cy="337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917" y="13033573"/>
            <a:ext cx="11866555" cy="30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8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9600" dirty="0" smtClean="0"/>
              <a:t>Simple Business Process</a:t>
            </a:r>
            <a:endParaRPr lang="id-ID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/>
              <a:t>Rabu, 27 Maret 2019</a:t>
            </a:fld>
            <a:endParaRPr lang="id-ID" sz="3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/>
              <a:t>Rani Susanto, M.Kom</a:t>
            </a:r>
            <a:endParaRPr lang="id-ID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/>
              <a:t>13</a:t>
            </a:fld>
            <a:endParaRPr lang="id-ID" sz="36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385" y="5838986"/>
            <a:ext cx="29570085" cy="950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6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Example With Pool</a:t>
            </a:r>
            <a:endParaRPr lang="id-ID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6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800" smtClean="0"/>
              <a:t>Rabu, 27 Maret 2019</a:t>
            </a:fld>
            <a:endParaRPr lang="id-ID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800" smtClean="0"/>
              <a:t>Rani Susanto, M.Kom</a:t>
            </a:r>
            <a:endParaRPr lang="id-ID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800" smtClean="0"/>
              <a:t>14</a:t>
            </a:fld>
            <a:endParaRPr lang="id-ID" sz="2800"/>
          </a:p>
        </p:txBody>
      </p:sp>
      <p:pic>
        <p:nvPicPr>
          <p:cNvPr id="7" name="Content Placeholder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20605"/>
            <a:ext cx="32353710" cy="1332148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47164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7200" dirty="0" smtClean="0"/>
              <a:t>Example with Lane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5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400" smtClean="0"/>
              <a:t>Rabu, 27 Maret 2019</a:t>
            </a:fld>
            <a:endParaRPr lang="id-ID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400" smtClean="0"/>
              <a:t>Rani Susanto, M.Kom</a:t>
            </a:r>
            <a:endParaRPr lang="id-ID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400" smtClean="0"/>
              <a:t>15</a:t>
            </a:fld>
            <a:endParaRPr lang="id-ID" sz="240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807" y="3744540"/>
            <a:ext cx="32691857" cy="1425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11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7200" dirty="0" smtClean="0"/>
              <a:t>Example With Lane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5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400" smtClean="0"/>
              <a:t>Rabu, 27 Maret 2019</a:t>
            </a:fld>
            <a:endParaRPr lang="id-ID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400" smtClean="0"/>
              <a:t>Rani Susanto, M.Kom</a:t>
            </a:r>
            <a:endParaRPr lang="id-ID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400" smtClean="0"/>
              <a:t>16</a:t>
            </a:fld>
            <a:endParaRPr lang="id-ID" sz="240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" y="3528516"/>
            <a:ext cx="32378871" cy="1447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278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9600" b="1" dirty="0" smtClean="0"/>
              <a:t>Example..</a:t>
            </a:r>
            <a:endParaRPr lang="id-ID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3150" indent="-993775"/>
            <a:r>
              <a:rPr lang="id-ID" sz="6000" b="1" dirty="0"/>
              <a:t>Proses Bisnis Permintaan Kredit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Kantor Cabang menerima Aplikasi permintaan kredit dan mengecek informasi tersebut.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Hasil pengecekan tersebut akan menghasilkan dua keputusan yaitu kondisi ditolak (Rejected) atau kondisi sudah terverifikasi (OK). 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Jika aplikasi tersebut sudah terverifikasi maka Bagian Kredit harus mempelajari dan mengevaluasi apakah aplikasi permintaan kredit tersebut diterima atau tidak.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Jika Aplikasi tersebut ditolak, maka Bagian kredit akan mengirimkan pesan bahwa pinjaman ditolak dan jika Aplikasi tersebut diterima, maka Bagian Back office akan mengeluarkan pinjaman tersebut</a:t>
            </a:r>
            <a:r>
              <a:rPr lang="id-ID" sz="4300" dirty="0"/>
              <a:t>.</a:t>
            </a:r>
          </a:p>
          <a:p>
            <a:pPr marL="0" indent="0">
              <a:buNone/>
            </a:pP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z="1600" smtClean="0"/>
              <a:pPr/>
              <a:t>17</a:t>
            </a:fld>
            <a:endParaRPr lang="en-US" altLang="zh-CN" sz="1600"/>
          </a:p>
        </p:txBody>
      </p:sp>
    </p:spTree>
    <p:extLst>
      <p:ext uri="{BB962C8B-B14F-4D97-AF65-F5344CB8AC3E}">
        <p14:creationId xmlns:p14="http://schemas.microsoft.com/office/powerpoint/2010/main" val="28843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18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648197"/>
            <a:ext cx="30011463" cy="1735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Prosedur Pendaftaran Anggota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Petugas memberikan Form Pendaftaran kepada Calon Anggota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Calon anggota mengisi dengan lengkap form isian tersebut.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Form isian yang sudah lengkap diserahkan ke petugas untuk dilakukan pengecekan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Jika form sudah lengkap maka petugas akan mencatatkan data calon anggota ke buku anggota dan membuat kartu anggota. Lalu kartu anggota tersebut diserahkan kepada Calon Anggota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Jika form tidak lengkap maka akan dikembalikan ke calon anggota untuk dilengkapi kembali</a:t>
            </a:r>
          </a:p>
          <a:p>
            <a:pPr marL="1371600" indent="-1371600" algn="just">
              <a:buFont typeface="+mj-lt"/>
              <a:buAutoNum type="arabicPeriod"/>
            </a:pP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27 Maret 2019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19</a:t>
            </a:fld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val="38813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2663577"/>
          </a:xfrm>
        </p:spPr>
        <p:txBody>
          <a:bodyPr>
            <a:normAutofit fontScale="90000"/>
          </a:bodyPr>
          <a:lstStyle/>
          <a:p>
            <a:r>
              <a:rPr lang="id-ID" sz="11500" dirty="0" smtClean="0">
                <a:latin typeface="+mn-lt"/>
                <a:cs typeface="Aparajita" pitchFamily="34" charset="0"/>
              </a:rPr>
              <a:t>Pemodelan Proses Bisnis</a:t>
            </a:r>
            <a:br>
              <a:rPr lang="id-ID" sz="11500" dirty="0" smtClean="0">
                <a:latin typeface="+mn-lt"/>
                <a:cs typeface="Aparajita" pitchFamily="34" charset="0"/>
              </a:rPr>
            </a:br>
            <a:r>
              <a:rPr lang="id-ID" sz="11500" dirty="0" smtClean="0">
                <a:latin typeface="+mn-lt"/>
                <a:cs typeface="Aparajita" pitchFamily="34" charset="0"/>
              </a:rPr>
              <a:t>(Business Process Modelling)</a:t>
            </a:r>
            <a:endParaRPr lang="id-ID" sz="11500" dirty="0">
              <a:latin typeface="+mn-lt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206" y="5040685"/>
            <a:ext cx="29163645" cy="11040498"/>
          </a:xfrm>
        </p:spPr>
        <p:txBody>
          <a:bodyPr/>
          <a:lstStyle/>
          <a:p>
            <a:pPr algn="just"/>
            <a:r>
              <a:rPr lang="id-ID" sz="8000" dirty="0" smtClean="0"/>
              <a:t> </a:t>
            </a:r>
            <a:r>
              <a:rPr lang="id-ID" sz="8000" dirty="0">
                <a:ea typeface="+mj-ea"/>
                <a:cs typeface="Aparajita" pitchFamily="34" charset="0"/>
              </a:rPr>
              <a:t>Diagram yang umum mewakili urutan kegiatan</a:t>
            </a:r>
          </a:p>
          <a:p>
            <a:pPr algn="just"/>
            <a:r>
              <a:rPr lang="id-ID" sz="8000" dirty="0">
                <a:ea typeface="+mj-ea"/>
                <a:cs typeface="Aparajita" pitchFamily="34" charset="0"/>
              </a:rPr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Fokus : </a:t>
            </a:r>
            <a:r>
              <a:rPr lang="id-ID" sz="8000" dirty="0">
                <a:ea typeface="+mj-ea"/>
                <a:cs typeface="Aparajita" pitchFamily="34" charset="0"/>
              </a:rPr>
              <a:t>proses, tindakan dan </a:t>
            </a:r>
            <a:r>
              <a:rPr lang="id-ID" sz="8000" dirty="0" smtClean="0">
                <a:ea typeface="+mj-ea"/>
                <a:cs typeface="Aparajita" pitchFamily="34" charset="0"/>
              </a:rPr>
              <a:t>kegiatan (</a:t>
            </a:r>
            <a:r>
              <a:rPr lang="id-ID" sz="8000" dirty="0">
                <a:ea typeface="+mj-ea"/>
                <a:cs typeface="Aparajita" pitchFamily="34" charset="0"/>
              </a:rPr>
              <a:t>job). </a:t>
            </a:r>
            <a:endParaRPr lang="id-ID" sz="8000" dirty="0" smtClean="0">
              <a:ea typeface="+mj-ea"/>
              <a:cs typeface="Aparajita" pitchFamily="34" charset="0"/>
            </a:endParaRPr>
          </a:p>
          <a:p>
            <a:pPr marL="715963" indent="-715963" algn="just"/>
            <a:r>
              <a:rPr lang="id-ID" sz="8000" dirty="0" smtClean="0">
                <a:ea typeface="+mj-ea"/>
                <a:cs typeface="Aparajita" pitchFamily="34" charset="0"/>
              </a:rPr>
              <a:t>Sumber Daya (</a:t>
            </a:r>
            <a:r>
              <a:rPr lang="id-ID" sz="8000" dirty="0">
                <a:ea typeface="+mj-ea"/>
                <a:cs typeface="Aparajita" pitchFamily="34" charset="0"/>
              </a:rPr>
              <a:t>Resource) yang digambarkan </a:t>
            </a:r>
            <a:r>
              <a:rPr lang="id-ID" sz="8000" dirty="0" smtClean="0">
                <a:ea typeface="+mj-ea"/>
                <a:cs typeface="Aparajita" pitchFamily="34" charset="0"/>
              </a:rPr>
              <a:t>menunjukkan </a:t>
            </a:r>
            <a:r>
              <a:rPr lang="id-ID" sz="8000" dirty="0">
                <a:ea typeface="+mj-ea"/>
                <a:cs typeface="Aparajita" pitchFamily="34" charset="0"/>
              </a:rPr>
              <a:t>bagaimana mereka akan diproses</a:t>
            </a:r>
            <a:r>
              <a:rPr lang="id-ID" sz="8000" dirty="0" smtClean="0">
                <a:ea typeface="+mj-ea"/>
                <a:cs typeface="Aparajita" pitchFamily="34" charset="0"/>
              </a:rPr>
              <a:t>.</a:t>
            </a:r>
          </a:p>
          <a:p>
            <a:pPr algn="just"/>
            <a:r>
              <a:rPr lang="id-ID" sz="8000" dirty="0">
                <a:ea typeface="+mj-ea"/>
                <a:cs typeface="Aparajita" pitchFamily="34" charset="0"/>
              </a:rPr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Penggabungan pekerjaan dan dokumentasi lintas departemen</a:t>
            </a:r>
          </a:p>
          <a:p>
            <a:pPr marL="0" indent="0" algn="just">
              <a:buNone/>
            </a:pPr>
            <a:endParaRPr lang="id-ID" sz="8000" dirty="0">
              <a:ea typeface="+mj-ea"/>
              <a:cs typeface="Aparajit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>
                <a:cs typeface="Aparajita" pitchFamily="34" charset="0"/>
              </a:rPr>
              <a:t>Rabu, 27 Maret 2019</a:t>
            </a:fld>
            <a:endParaRPr lang="id-ID" sz="4000">
              <a:cs typeface="Aparajit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dirty="0" smtClean="0">
                <a:cs typeface="Aparajita" pitchFamily="34" charset="0"/>
              </a:rPr>
              <a:t>Rani Susanto, M.Kom</a:t>
            </a:r>
            <a:endParaRPr lang="id-ID" sz="4000" dirty="0">
              <a:cs typeface="Aparajit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>
                <a:cs typeface="Aparajita" pitchFamily="34" charset="0"/>
              </a:rPr>
              <a:t>2</a:t>
            </a:fld>
            <a:endParaRPr lang="id-ID" sz="4000">
              <a:cs typeface="Aparajit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8416" y="3672533"/>
            <a:ext cx="30387377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44241" y="3672533"/>
            <a:ext cx="139101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" y="504181"/>
            <a:ext cx="31592239" cy="2011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21</a:t>
            </a:fld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7907"/>
            <a:ext cx="32404050" cy="1986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9600" dirty="0" smtClean="0"/>
              <a:t>Task @ Class</a:t>
            </a:r>
            <a:endParaRPr lang="id-ID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9516" lvl="1" indent="0" algn="ctr">
              <a:buNone/>
            </a:pPr>
            <a:r>
              <a:rPr lang="id-ID" sz="8000" dirty="0" smtClean="0"/>
              <a:t> Buatlah Notasi BPMN untuk setiap Prosedur  Perwalian yang sudah dibuat sebelumnya</a:t>
            </a: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/>
              <a:t>Rabu, 27 Maret 2019</a:t>
            </a:fld>
            <a:endParaRPr lang="id-ID" sz="3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/>
              <a:t>Rani Susanto, M.Kom</a:t>
            </a:r>
            <a:endParaRPr lang="id-ID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/>
              <a:t>22</a:t>
            </a:fld>
            <a:endParaRPr lang="id-ID" sz="3600"/>
          </a:p>
        </p:txBody>
      </p:sp>
    </p:spTree>
    <p:extLst>
      <p:ext uri="{BB962C8B-B14F-4D97-AF65-F5344CB8AC3E}">
        <p14:creationId xmlns:p14="http://schemas.microsoft.com/office/powerpoint/2010/main" val="4441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Task @ Humz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sz="8000" dirty="0" smtClean="0"/>
              <a:t> Buatlah prosedur kerja praktek yang terdiri dari :</a:t>
            </a:r>
          </a:p>
          <a:p>
            <a:pPr lvl="1" algn="just"/>
            <a:r>
              <a:rPr lang="id-ID" sz="7600" dirty="0"/>
              <a:t> </a:t>
            </a:r>
            <a:r>
              <a:rPr lang="id-ID" sz="7600" dirty="0" smtClean="0"/>
              <a:t>Pengajuan Surat Pengantar Kerja Praktek</a:t>
            </a:r>
          </a:p>
          <a:p>
            <a:pPr marL="1152525" lvl="1" indent="-633413" algn="just" defTabSz="1152525"/>
            <a:r>
              <a:rPr lang="id-ID" sz="7600" dirty="0" smtClean="0"/>
              <a:t>Penerimaan Surat Pengantar Kerja Praktek hingga menghasilkan Surat Penerimaan dari Tempat Penelitian</a:t>
            </a:r>
          </a:p>
          <a:p>
            <a:pPr lvl="1" algn="just"/>
            <a:r>
              <a:rPr lang="id-ID" sz="7600" dirty="0"/>
              <a:t> </a:t>
            </a:r>
            <a:r>
              <a:rPr lang="id-ID" sz="7600" dirty="0" smtClean="0"/>
              <a:t>Pelaporan Surat Penerimaan ke Sekretariat</a:t>
            </a:r>
          </a:p>
          <a:p>
            <a:pPr marL="787400" indent="-787400" algn="just"/>
            <a:r>
              <a:rPr lang="id-ID" sz="8000" dirty="0" smtClean="0"/>
              <a:t>Lengkapi dengan dokumen yang terkait, Lalu buat pemodelan nya menggunakan BPMN (boleh dijadikan satu pemodelan, Boleh terpisah prosedur, boleh menggunakan aturan sub proses)</a:t>
            </a:r>
          </a:p>
          <a:p>
            <a:pPr marL="549275" indent="-549275" algn="just"/>
            <a:r>
              <a:rPr lang="id-ID" sz="8000" dirty="0" smtClean="0"/>
              <a:t>Gambarkan menggunakan tools BPMN, print dan lengkapi dengan Data diri</a:t>
            </a:r>
          </a:p>
          <a:p>
            <a:pPr algn="just"/>
            <a:r>
              <a:rPr lang="id-ID" sz="8000" dirty="0"/>
              <a:t> </a:t>
            </a:r>
            <a:r>
              <a:rPr lang="id-ID" sz="8000" dirty="0" smtClean="0"/>
              <a:t>Kumpulkan minggu depan</a:t>
            </a: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27 Maret 2019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23</a:t>
            </a:fld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val="38983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 smtClean="0">
                <a:solidFill>
                  <a:schemeClr val="bg1"/>
                </a:solidFill>
              </a:rPr>
              <a:t>“ Kumpulan Aktivitas (job) terstruktur yang saling berkaitan untuk menyelesaikan suatu masalah tertentu atau yang menghasilkan  output (keluaran) produk atau jasa untuk meraih suatu tujuan tertentu “</a:t>
            </a:r>
            <a:endParaRPr lang="id-ID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3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37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Manfaat 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 smtClean="0">
                <a:solidFill>
                  <a:schemeClr val="bg1"/>
                </a:solidFill>
              </a:rPr>
              <a:t>“ Memudahkan </a:t>
            </a:r>
            <a:r>
              <a:rPr lang="id-ID" sz="6000" b="1" dirty="0">
                <a:solidFill>
                  <a:schemeClr val="bg1"/>
                </a:solidFill>
              </a:rPr>
              <a:t>pemahaman alur proses secara </a:t>
            </a:r>
            <a:r>
              <a:rPr lang="id-ID" sz="6000" b="1" dirty="0" smtClean="0">
                <a:solidFill>
                  <a:schemeClr val="bg1"/>
                </a:solidFill>
              </a:rPr>
              <a:t>terintegrasi “</a:t>
            </a:r>
            <a:endParaRPr lang="id-ID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4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83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Tujuan 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>
                <a:solidFill>
                  <a:schemeClr val="bg1"/>
                </a:solidFill>
              </a:rPr>
              <a:t>“Mendefinisikan Langkah langkah yang harus diambil untuk mencapai suatu tujuan“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27 Maret 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5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631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2663577"/>
          </a:xfrm>
        </p:spPr>
        <p:txBody>
          <a:bodyPr>
            <a:normAutofit/>
          </a:bodyPr>
          <a:lstStyle/>
          <a:p>
            <a:r>
              <a:rPr lang="id-ID" sz="11500" dirty="0" smtClean="0">
                <a:latin typeface="+mn-lt"/>
                <a:cs typeface="Aparajita" pitchFamily="34" charset="0"/>
              </a:rPr>
              <a:t>Jenis Pemodelan Proses Bisnis</a:t>
            </a:r>
            <a:endParaRPr lang="id-ID" sz="11500" dirty="0">
              <a:latin typeface="+mn-lt"/>
              <a:cs typeface="Aparajit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20206" y="5112693"/>
            <a:ext cx="29163645" cy="10968490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8000" dirty="0" smtClean="0"/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Model Awal </a:t>
            </a:r>
            <a:r>
              <a:rPr lang="id-ID" sz="8000" dirty="0" smtClean="0">
                <a:ea typeface="+mj-ea"/>
                <a:cs typeface="Aparajita" pitchFamily="34" charset="0"/>
                <a:sym typeface="Wingdings" pitchFamily="2" charset="2"/>
              </a:rPr>
              <a:t> Situasi saat ini</a:t>
            </a:r>
          </a:p>
          <a:p>
            <a:pPr algn="just"/>
            <a:r>
              <a:rPr lang="id-ID" sz="8000" dirty="0" smtClean="0">
                <a:ea typeface="+mj-ea"/>
                <a:cs typeface="Aparajita" pitchFamily="34" charset="0"/>
                <a:sym typeface="Wingdings" pitchFamily="2" charset="2"/>
              </a:rPr>
              <a:t> Situasi Baru yang memiliki tujuan &amp; harapan kedepan berfungsi untuk menganalisis, menguji, menerapkan dan meningkatkan proses</a:t>
            </a:r>
          </a:p>
          <a:p>
            <a:pPr algn="just"/>
            <a:endParaRPr lang="id-ID" sz="8000" dirty="0" smtClean="0">
              <a:ea typeface="+mj-ea"/>
              <a:cs typeface="Aparajita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d-ID" sz="8000" dirty="0">
              <a:ea typeface="+mj-ea"/>
              <a:cs typeface="Aparajita" pitchFamily="34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620206" y="16601578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l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6B6010-5227-48E6-808F-10AAB0DB7AC3}" type="datetime2">
              <a:rPr lang="id-ID" sz="4000" smtClean="0">
                <a:cs typeface="Aparajita" pitchFamily="34" charset="0"/>
              </a:rPr>
              <a:pPr/>
              <a:t>Rabu, 27 Maret 2019</a:t>
            </a:fld>
            <a:endParaRPr lang="id-ID" sz="4000" dirty="0">
              <a:cs typeface="Aparajita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1377488" y="16509752"/>
            <a:ext cx="1026128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ctr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4000" dirty="0" smtClean="0">
                <a:cs typeface="Aparajita" pitchFamily="34" charset="0"/>
              </a:rPr>
              <a:t>Rani Susanto, M.Kom</a:t>
            </a:r>
            <a:endParaRPr lang="id-ID" sz="4000" dirty="0">
              <a:cs typeface="Aparajita" pitchFamily="34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232229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r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0175D4-5827-45C9-BB9B-BE62BF49FF9D}" type="slidenum">
              <a:rPr lang="id-ID" sz="4000" smtClean="0">
                <a:cs typeface="Aparajita" pitchFamily="34" charset="0"/>
              </a:rPr>
              <a:pPr/>
              <a:t>6</a:t>
            </a:fld>
            <a:endParaRPr lang="id-ID" sz="4000" dirty="0">
              <a:cs typeface="Aparajit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8416" y="3417385"/>
            <a:ext cx="30315369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44241" y="3417385"/>
            <a:ext cx="136815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31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919" y="480182"/>
            <a:ext cx="9530766" cy="448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996" y="12601525"/>
            <a:ext cx="1371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209" y="6840885"/>
            <a:ext cx="13078187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2661-FF58-4A17-9268-DC9FCDA16BED}" type="datetime2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Rabu, 27 Maret 2019</a:t>
            </a:fld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Rani Susanto, M.Kom</a:t>
            </a:r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7</a:t>
            </a:fld>
            <a:endParaRPr lang="id-ID" sz="44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BPMN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206" y="4680645"/>
            <a:ext cx="29163645" cy="11400538"/>
          </a:xfrm>
        </p:spPr>
        <p:txBody>
          <a:bodyPr/>
          <a:lstStyle/>
          <a:p>
            <a:r>
              <a:rPr lang="id-ID" sz="8000" dirty="0" smtClean="0"/>
              <a:t>Business Process Modelling Notation</a:t>
            </a:r>
          </a:p>
          <a:p>
            <a:r>
              <a:rPr lang="id-ID" sz="8000" dirty="0" smtClean="0"/>
              <a:t>Kategori diagram elemen :</a:t>
            </a:r>
          </a:p>
          <a:p>
            <a:pPr lvl="1"/>
            <a:r>
              <a:rPr lang="id-ID" sz="7600" dirty="0" smtClean="0"/>
              <a:t>Flow Objects</a:t>
            </a:r>
          </a:p>
          <a:p>
            <a:pPr lvl="1"/>
            <a:r>
              <a:rPr lang="id-ID" sz="7600" dirty="0" smtClean="0"/>
              <a:t>Connecting Objects</a:t>
            </a:r>
          </a:p>
          <a:p>
            <a:pPr lvl="1"/>
            <a:r>
              <a:rPr lang="id-ID" sz="7600" dirty="0" smtClean="0"/>
              <a:t>Swimlanes</a:t>
            </a:r>
          </a:p>
          <a:p>
            <a:pPr lvl="1"/>
            <a:r>
              <a:rPr lang="id-ID" sz="7600" dirty="0" smtClean="0"/>
              <a:t>Artifacs</a:t>
            </a:r>
            <a:endParaRPr lang="id-ID" sz="7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27 Maret 2019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8</a:t>
            </a:fld>
            <a:endParaRPr lang="id-ID" sz="4000"/>
          </a:p>
        </p:txBody>
      </p:sp>
      <p:sp>
        <p:nvSpPr>
          <p:cNvPr id="7" name="Rectangle 6"/>
          <p:cNvSpPr/>
          <p:nvPr/>
        </p:nvSpPr>
        <p:spPr>
          <a:xfrm>
            <a:off x="1728416" y="3168477"/>
            <a:ext cx="3024336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44241" y="3168477"/>
            <a:ext cx="136815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7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Flow Objects</a:t>
            </a:r>
            <a:endParaRPr lang="id-ID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593" y="4200531"/>
            <a:ext cx="27471258" cy="11880652"/>
          </a:xfrm>
        </p:spPr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Event	</a:t>
            </a:r>
          </a:p>
          <a:p>
            <a:pPr marL="1371600" indent="-1371600">
              <a:buFont typeface="+mj-lt"/>
              <a:buAutoNum type="arabicPeriod"/>
            </a:pPr>
            <a:endParaRPr lang="id-ID" sz="8000" dirty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endParaRPr lang="id-ID" sz="8000" dirty="0" smtClean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Activity</a:t>
            </a:r>
          </a:p>
          <a:p>
            <a:pPr marL="1371600" indent="-1371600">
              <a:buFont typeface="+mj-lt"/>
              <a:buAutoNum type="arabicPeriod"/>
            </a:pPr>
            <a:endParaRPr lang="id-ID" sz="8000" dirty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endParaRPr lang="id-ID" sz="8000" dirty="0" smtClean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Gateway		</a:t>
            </a:r>
            <a:endParaRPr lang="id-ID" sz="8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>
                <a:solidFill>
                  <a:schemeClr val="bg1"/>
                </a:solidFill>
              </a:rPr>
              <a:t>Rabu, 27 Maret 2019</a:t>
            </a:fld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>
                <a:solidFill>
                  <a:schemeClr val="bg1"/>
                </a:solidFill>
              </a:rPr>
              <a:t>Rani Susanto, M.Kom</a:t>
            </a:r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>
                <a:solidFill>
                  <a:schemeClr val="bg1"/>
                </a:solidFill>
              </a:rPr>
              <a:t>9</a:t>
            </a:fld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7354153" y="6624861"/>
            <a:ext cx="68106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800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9802425" y="6657960"/>
            <a:ext cx="120415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800" dirty="0">
                <a:solidFill>
                  <a:schemeClr val="bg1"/>
                </a:solidFill>
              </a:rPr>
              <a:t>Intermediate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3696408" y="6719516"/>
            <a:ext cx="49764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End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6" r="59383" b="69251"/>
          <a:stretch/>
        </p:blipFill>
        <p:spPr bwMode="auto">
          <a:xfrm>
            <a:off x="16532947" y="3975651"/>
            <a:ext cx="9651687" cy="246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83" b="50000"/>
          <a:stretch/>
        </p:blipFill>
        <p:spPr bwMode="auto">
          <a:xfrm>
            <a:off x="17786201" y="8223801"/>
            <a:ext cx="7578460" cy="251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8680358" y="10755350"/>
            <a:ext cx="82508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id-ID" sz="4800" dirty="0" smtClean="0">
                <a:solidFill>
                  <a:schemeClr val="bg1"/>
                </a:solidFill>
              </a:rPr>
              <a:t>Task			SubProcess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04" b="50000"/>
          <a:stretch/>
        </p:blipFill>
        <p:spPr bwMode="auto">
          <a:xfrm>
            <a:off x="19872756" y="12840192"/>
            <a:ext cx="340534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9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1104</TotalTime>
  <Words>569</Words>
  <Application>Microsoft Office PowerPoint</Application>
  <PresentationFormat>Custom</PresentationFormat>
  <Paragraphs>163</Paragraphs>
  <Slides>23</Slides>
  <Notes>1</Notes>
  <HiddenSlides>6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SimSun</vt:lpstr>
      <vt:lpstr>SimSun</vt:lpstr>
      <vt:lpstr>Aparajita</vt:lpstr>
      <vt:lpstr>Arial</vt:lpstr>
      <vt:lpstr>Book Antiqua</vt:lpstr>
      <vt:lpstr>Calibri</vt:lpstr>
      <vt:lpstr>Wingdings</vt:lpstr>
      <vt:lpstr>Office Theme</vt:lpstr>
      <vt:lpstr>BPMN</vt:lpstr>
      <vt:lpstr>Pemodelan Proses Bisnis (Business Process Modelling)</vt:lpstr>
      <vt:lpstr>PowerPoint Presentation</vt:lpstr>
      <vt:lpstr>PowerPoint Presentation</vt:lpstr>
      <vt:lpstr>PowerPoint Presentation</vt:lpstr>
      <vt:lpstr>Jenis Pemodelan Proses Bisnis</vt:lpstr>
      <vt:lpstr>PowerPoint Presentation</vt:lpstr>
      <vt:lpstr>BPMN</vt:lpstr>
      <vt:lpstr>Flow Objects</vt:lpstr>
      <vt:lpstr>Connecting Object</vt:lpstr>
      <vt:lpstr>Swimlanes</vt:lpstr>
      <vt:lpstr>Artifacts</vt:lpstr>
      <vt:lpstr>Simple Business Process</vt:lpstr>
      <vt:lpstr>Example With Pool</vt:lpstr>
      <vt:lpstr>Example with Lane</vt:lpstr>
      <vt:lpstr>Example With Lane</vt:lpstr>
      <vt:lpstr>Example..</vt:lpstr>
      <vt:lpstr>PowerPoint Presentation</vt:lpstr>
      <vt:lpstr>Prosedur Pendaftaran Anggota</vt:lpstr>
      <vt:lpstr>PowerPoint Presentation</vt:lpstr>
      <vt:lpstr>PowerPoint Presentation</vt:lpstr>
      <vt:lpstr>Task @ Class</vt:lpstr>
      <vt:lpstr>Task @ Humz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BPMN</dc:title>
  <dc:creator>Rani Susanto</dc:creator>
  <cp:lastModifiedBy>Windows User</cp:lastModifiedBy>
  <cp:revision>42</cp:revision>
  <dcterms:created xsi:type="dcterms:W3CDTF">2017-03-08T03:54:56Z</dcterms:created>
  <dcterms:modified xsi:type="dcterms:W3CDTF">2019-03-27T05:43:00Z</dcterms:modified>
</cp:coreProperties>
</file>