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  <p:sldMasterId id="2147483705" r:id="rId5"/>
    <p:sldMasterId id="2147483717" r:id="rId6"/>
    <p:sldMasterId id="2147483729" r:id="rId7"/>
    <p:sldMasterId id="2147483741" r:id="rId8"/>
    <p:sldMasterId id="2147483753" r:id="rId9"/>
  </p:sldMasterIdLst>
  <p:notesMasterIdLst>
    <p:notesMasterId r:id="rId98"/>
  </p:notesMasterIdLst>
  <p:sldIdLst>
    <p:sldId id="256" r:id="rId10"/>
    <p:sldId id="265" r:id="rId11"/>
    <p:sldId id="257" r:id="rId12"/>
    <p:sldId id="266" r:id="rId13"/>
    <p:sldId id="260" r:id="rId14"/>
    <p:sldId id="261" r:id="rId15"/>
    <p:sldId id="262" r:id="rId16"/>
    <p:sldId id="263" r:id="rId17"/>
    <p:sldId id="267" r:id="rId18"/>
    <p:sldId id="268" r:id="rId19"/>
    <p:sldId id="269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70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9" r:id="rId62"/>
    <p:sldId id="330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259" r:id="rId96"/>
    <p:sldId id="258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97" Type="http://schemas.openxmlformats.org/officeDocument/2006/relationships/slide" Target="slides/slide8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F2BA-9A94-41AC-83F1-37ECACCF7664}" type="datetimeFigureOut">
              <a:rPr lang="id-ID" smtClean="0"/>
              <a:t>05/04/2017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E9B27-E452-4B43-B02D-F66902CAF1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04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845"/>
            <a:ext cx="5485158" cy="4115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630A-8CE4-4C88-ABDD-2AAB2B5892D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7090-2942-46DB-8D2D-A3FA7334C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1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62FD-6AA2-4667-A68C-2A0EB5F7CB3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D63-D1B6-44E3-8D1B-7DD417B00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534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11B3-67F2-4B13-B60B-0E793F58DFC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1985-19E2-4CEF-A8D1-A58757CC6C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22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972D-3E9B-4CCD-B383-87F49DFAEC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EA70-0BE9-4EF2-9FF3-511AEF70A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80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5A01-4308-411E-943A-0FB3BED8520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EA6CD-7BFB-4FE3-9A98-01DAE81A9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93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C384-57F8-41AF-AFA6-C21C7A68801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6698-A844-46BA-BC55-DFE1BCDE6B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05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21B7-ACBF-48C7-B648-A5F64D45C6B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ADFE-31D2-49F4-947D-871B25129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17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0128-A176-4313-8202-3821CDA4637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E593-FDE8-4371-A9B2-055DE0C1A2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481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AEC94-56C4-49EC-9107-459F8FED20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24C2-5FB2-4BAA-B799-19DC5D2F8E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562F-DA8D-446D-8992-B3884012D0AB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2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2118F-6EC9-44F0-96D5-DCEF354BA227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0435-2604-4703-ACDE-EC9D32C49C93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1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C760-C5E2-45A4-A2B5-16CA6FE124B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1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FF48-518E-40E0-9129-F2B4EBB27B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2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22EEF-FB36-4CE8-B629-1A74574D134C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1934-138D-4BD9-ACEC-FDAF4A7929E2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F251-EE55-45B8-A40F-D144A6925055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3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1132-D719-44F5-9F95-2DF668679F1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3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D7FB-7C54-4849-8DC5-F548D2113364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7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F31D-FD43-4EAC-9659-98C1E4414919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36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3FC3-3A02-47DD-98AC-441FBEDE393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81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2B01-B8CE-4294-87B0-D04B5C1BF51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46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562F-DA8D-446D-8992-B3884012D0AB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4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2118F-6EC9-44F0-96D5-DCEF354BA227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6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0435-2604-4703-ACDE-EC9D32C49C93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7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C760-C5E2-45A4-A2B5-16CA6FE124B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FF48-518E-40E0-9129-F2B4EBB27B7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28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22EEF-FB36-4CE8-B629-1A74574D134C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42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1934-138D-4BD9-ACEC-FDAF4A7929E2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34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F251-EE55-45B8-A40F-D144A6925055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6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1132-D719-44F5-9F95-2DF668679F1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3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D7FB-7C54-4849-8DC5-F548D2113364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6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F31D-FD43-4EAC-9659-98C1E4414919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5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3FC3-3A02-47DD-98AC-441FBEDE393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3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2B01-B8CE-4294-87B0-D04B5C1BF51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Pengantar Statistika				Bab 1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6C666F1-8C3F-467F-A739-E90683DED6DF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6BBA-78E0-4849-8932-528832C63C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BE14-BE1C-42F0-8E4E-EA331DD23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9157-68AC-46A3-89AA-29A9AEA3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16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FBDF-4273-4796-AD1E-3FC9601B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7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40A7-A3F8-4436-8BB3-D691CAEC9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67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9E52-8A94-4248-92A9-111E0589E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59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41E4-E15A-46D7-91A9-3AA17691F1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6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E593-0A17-4779-8551-2F2782836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7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88BD-86C0-4528-A826-14DEA3473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23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381000"/>
            <a:ext cx="1990725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821363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04C1-2CCF-4A90-8AD7-C32DAE1F4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BF73-4481-4105-9BB5-F279825855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96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570E-7B6C-40C0-983D-069606B49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86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6C4-8326-4DA1-8F00-B6FC4A9C5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7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EACB-CD11-4CBA-A347-8E0582636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75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8383AD"/>
                </a:solidFill>
                <a:latin typeface="Arial" charset="0"/>
              </a:endParaRPr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228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229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6848-FB44-4A78-AA7B-BDDD5809AD05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F667-41D7-40C6-91FD-C68B61055A04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E1DB-EED1-40E2-884D-825E7A62F97D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9F78-7150-471F-9DBE-DF0562E19F59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F37F-BC0A-4CEE-8707-32CFA61ED4C9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49AE-2C45-4FB6-80DD-56C8906EFE9D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39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74F4-F30A-4450-BE9B-826D127C068C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AAF6-E3A9-4EC1-B3C9-3D2B74C6C857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32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ADA3-A720-4B0A-ADBF-607B1983BD7F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FE30A-B4EA-4C36-AA31-5D9BD5F91C65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5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CC4B-5870-4B66-88F9-41E50C062684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1D0A-8389-4878-B056-4408E295964E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9F01-A464-4E33-8F87-D6D5211F47EF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2C56-FB54-4554-A6B3-EF2ED1C73AB5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30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61EC-2840-4CA6-9CF1-A8DBCF14CE96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B8C9-CC75-471E-8FE5-C4E291E1F60F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7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DFAB-50E8-46DD-AD2D-C52ED8F0B498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AAF-237B-4037-942B-9F162D5187BD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FECB-D628-46B6-9917-CDB103B698E9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5A2A-4B54-44EF-8410-ADE7F91F263C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83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DC68-35CA-4C25-8F5A-181C50937F72}" type="datetimeFigureOut">
              <a:rPr lang="en-US">
                <a:solidFill>
                  <a:srgbClr val="8383AD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4D92-CC93-4F55-8CDD-C355B5E7445E}" type="slidenum">
              <a:rPr lang="en-US">
                <a:solidFill>
                  <a:srgbClr val="8383A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37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6564-E47E-4AA9-B32C-A55DD1EC1A8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68CF-9989-43FD-B771-5D3CB13F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4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06BF-5A8D-4B9D-933B-77E59A9E2D9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C03D-D2A0-4000-AF7E-4349B4742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2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0CC5-2BD6-4DDB-B57D-DCCA981B4B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EE5A-88BD-4638-AA04-4FE58D8B24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77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6D4F-7DE8-434A-9584-9DAD8D0CCF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B40D-AC76-4151-A73F-70D8B0F15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13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06CA0-D08D-45A2-A46B-187AF274056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750F-A493-4752-B05C-3A9D46E77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0D68-C256-49CA-A15A-55B722CE9E9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58C3-F563-453A-95A6-439A9C2A3D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81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8C74-25C8-4AC2-9FCC-B532AD03694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08A4-896B-4523-A16F-ED35CFB0D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71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7B7C-7BA1-43A7-BEF7-DDBCA28E2F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9720-1360-43C2-8EAD-DE4060701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64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B761-1038-4C26-97C4-85E62A1B56B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3290-CC67-4174-8F1C-AF9873D9B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00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339B-DA45-40FE-A7E5-E1EEFA52843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04BB-5BA6-4120-9A3E-3D727E530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78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746E-4690-4BC6-9C21-8AB811B4A40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B540-9A88-4AD1-826B-11DDFF71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45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138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5AE85-5C9B-4ED2-8A8D-F2CD3912D3E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9D49-4150-417B-BF0D-88C83AB6BE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6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CA07-3CFA-4B5D-A08F-BD88E8C397F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96A2-47CD-4A35-8E48-E4AF17990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563F-06D8-4613-B291-72D65A01DCC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EED6-AFEE-42F6-BB0A-1D6BBCD58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01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D233-68E7-4CF0-8A0A-23CCF4C857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07FE-350E-4E4F-B2D5-DE150BD552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4C97-2DBD-476E-9AD8-248293B0D8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D04C-FCC7-4BBE-8A7E-332CF4A50C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15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62A4-FED4-4A25-A304-91ACD9F2701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2D3B-4AB7-4636-A873-35C448092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5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5C08-4A98-4F1C-85D3-F9B3A485EB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CEE4-50EB-45A2-B8B7-6A34FE67F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0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227D-958F-42B2-8F1C-D1DB9ADF7E3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110E-F485-479B-BC9A-2542C13A1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9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5460-917B-4AD4-8C5B-422FE49B6F5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018D-8F4B-4920-A5DB-0327A07FCC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48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74DD-A386-4B6F-B475-7FE8591674D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E935-C164-4C09-BBDC-3C556C8F4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69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62BE-4AED-419E-A33D-F1587BFC4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67317-D03F-4ECB-8CC8-1747E68E1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26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0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9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75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8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13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669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53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2099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2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1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46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4F9F-BFF4-49B3-9033-8ED66D693C5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1CB8-C108-4D0C-89BF-934BCB608B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AA30-EC16-44C4-831B-DF99BD09EEE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7706-1E32-413F-BFC8-8835517BC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20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0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820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31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820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31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81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0172E-EF69-4B1C-B26C-1FBD928FE66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9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20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0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820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31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820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31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81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0172E-EF69-4B1C-B26C-1FBD928FE66D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2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381000" y="1600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id-ID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Pengertian Statistik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5F53A-94E0-4EE7-A104-3C6D83B064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FCE7F3-3A81-44DA-A6C5-2E8BF06630C9}" type="datetimeFigureOut">
              <a:rPr lang="en-US">
                <a:solidFill>
                  <a:srgbClr val="8383A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4/5/2017</a:t>
            </a:fld>
            <a:endParaRPr lang="en-US">
              <a:solidFill>
                <a:srgbClr val="8383AD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383AD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A6C55-807E-422C-B962-E0C679103B87}" type="slidenum">
              <a:rPr lang="en-US">
                <a:solidFill>
                  <a:srgbClr val="8383A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383AD"/>
              </a:solidFill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082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86026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27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28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29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0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83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86032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4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84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86038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0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2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85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86044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6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48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86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86050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51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5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53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54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057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058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86057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58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59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86060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61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0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86063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64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1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86066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67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2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86069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70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3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86072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73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4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86075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76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5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86078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86079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614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F1AFA-172C-446A-A52A-B31B60A48B81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69391-9483-4D06-B34C-A73FDAB54E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03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03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7391E-1E57-4068-9E31-600A98AA9ACB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D6FCF-0341-4F47-AD21-730572BA21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3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3427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28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29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30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3434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435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132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3437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438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133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3440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441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134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3443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12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366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6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66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C48B8-FB2E-40D3-A1F1-2220CDEFCA78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4907B-44B9-4581-BC2B-39E25E8EB1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Ratna Imanira sofiani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/>
              <a:t>Penyajian</a:t>
            </a:r>
            <a:r>
              <a:rPr lang="en-US" sz="4400" dirty="0"/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9" y="1672736"/>
            <a:ext cx="4227002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1749245"/>
            <a:ext cx="23653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0" y="3581705"/>
            <a:ext cx="22431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82820" y="2666999"/>
            <a:ext cx="1013264" cy="21609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655770" y="3276295"/>
            <a:ext cx="2540314" cy="152705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15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fi-FI" dirty="0"/>
              <a:t>Lakukan penturusan atau tabulasi data</a:t>
            </a:r>
            <a:br>
              <a:rPr lang="fi-FI" dirty="0"/>
            </a:b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3" y="2042040"/>
            <a:ext cx="7620660" cy="27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21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Distribusi Frekuensi Relatif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Frekuensi setiap kelas dibandingkan dengan frekuensi total</a:t>
            </a:r>
          </a:p>
          <a:p>
            <a:pPr eaLnBrk="1" hangingPunct="1"/>
            <a:r>
              <a:rPr lang="en-US" smtClean="0"/>
              <a:t>Tujuan ; Untuk memudahkan membaca data secara tepat dan tidak kehilangan makna dari kandungan data</a:t>
            </a:r>
          </a:p>
        </p:txBody>
      </p:sp>
    </p:spTree>
    <p:extLst>
      <p:ext uri="{BB962C8B-B14F-4D97-AF65-F5344CB8AC3E}">
        <p14:creationId xmlns:p14="http://schemas.microsoft.com/office/powerpoint/2010/main" val="29680494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5"/>
          <p:cNvSpPr>
            <a:spLocks noChangeArrowheads="1"/>
          </p:cNvSpPr>
          <p:nvPr/>
        </p:nvSpPr>
        <p:spPr bwMode="auto">
          <a:xfrm>
            <a:off x="6934200" y="2895600"/>
            <a:ext cx="6858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27325" y="5334000"/>
            <a:ext cx="3144838" cy="1196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Frekuensi relatif (%)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[ 14 / 20 ] x 100 %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70 %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H="1">
            <a:off x="5943600" y="3352800"/>
            <a:ext cx="1143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26670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26670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26670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2667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2667000" y="4876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90600" y="1504950"/>
          <a:ext cx="7467600" cy="3676652"/>
        </p:xfrm>
        <a:graphic>
          <a:graphicData uri="http://schemas.openxmlformats.org/drawingml/2006/table">
            <a:tbl>
              <a:tblPr/>
              <a:tblGrid>
                <a:gridCol w="797072"/>
                <a:gridCol w="746195"/>
                <a:gridCol w="1085375"/>
                <a:gridCol w="2442091"/>
                <a:gridCol w="2396867"/>
              </a:tblGrid>
              <a:tr h="4857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latin typeface="Arial"/>
                        </a:rPr>
                        <a:t>Distribusi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6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err="1">
                          <a:latin typeface="Arial"/>
                        </a:rPr>
                        <a:t>Relatif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2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Jumlah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(F)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relatif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4030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5938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7846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9754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703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Penyajian Data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eaLnBrk="1" hangingPunct="1"/>
            <a:r>
              <a:rPr lang="en-US" smtClean="0"/>
              <a:t>Batas kelas</a:t>
            </a:r>
          </a:p>
          <a:p>
            <a:pPr lvl="1" eaLnBrk="1" hangingPunct="1"/>
            <a:r>
              <a:rPr lang="en-US" smtClean="0"/>
              <a:t>Nilai terendah dan tertinggi</a:t>
            </a:r>
          </a:p>
          <a:p>
            <a:pPr eaLnBrk="1" hangingPunct="1"/>
            <a:r>
              <a:rPr lang="en-US" smtClean="0"/>
              <a:t>Batas kelas dalam suatu interval kelas terdiri dari dua macam :</a:t>
            </a:r>
          </a:p>
          <a:p>
            <a:pPr lvl="1" eaLnBrk="1" hangingPunct="1"/>
            <a:r>
              <a:rPr lang="en-US" smtClean="0"/>
              <a:t>Batas kelas bawah – lower class limit</a:t>
            </a:r>
          </a:p>
          <a:p>
            <a:pPr lvl="2" eaLnBrk="1" hangingPunct="1"/>
            <a:r>
              <a:rPr lang="en-US" smtClean="0"/>
              <a:t>Nilai teredah dalam suatu interval kelas</a:t>
            </a:r>
          </a:p>
          <a:p>
            <a:pPr lvl="1" eaLnBrk="1" hangingPunct="1"/>
            <a:r>
              <a:rPr lang="en-US" smtClean="0"/>
              <a:t>Batas kelas atas – upper class limit</a:t>
            </a:r>
          </a:p>
          <a:p>
            <a:pPr lvl="2" eaLnBrk="1" hangingPunct="1"/>
            <a:r>
              <a:rPr lang="en-US" smtClean="0"/>
              <a:t>Nilai teringgi dalam suatu interval kelas</a:t>
            </a:r>
          </a:p>
        </p:txBody>
      </p:sp>
    </p:spTree>
    <p:extLst>
      <p:ext uri="{BB962C8B-B14F-4D97-AF65-F5344CB8AC3E}">
        <p14:creationId xmlns:p14="http://schemas.microsoft.com/office/powerpoint/2010/main" val="29052099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3048000" y="2362200"/>
            <a:ext cx="609600" cy="22860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905000" y="2362200"/>
            <a:ext cx="609600" cy="2286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Batas Kelas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90600" y="1828800"/>
          <a:ext cx="5010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3" imgW="2857772" imgH="981347" progId="Excel.Sheet.8">
                  <p:embed/>
                </p:oleObj>
              </mc:Choice>
              <mc:Fallback>
                <p:oleObj name="Worksheet" r:id="rId3" imgW="2857772" imgH="9813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5010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524000" y="5791200"/>
            <a:ext cx="2687638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Batas kelas bawah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56125" y="5062538"/>
            <a:ext cx="2360613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Batas kelas atas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2098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3429000" y="4648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>
            <a:off x="2667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2667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>
            <a:off x="26670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26670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2667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58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Nilai Tengah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Tanda atau perinci dari suatu interval kelas dan merupakan suatu angka yang dapat dianggap mewakili suatu interval kelas</a:t>
            </a:r>
          </a:p>
          <a:p>
            <a:pPr eaLnBrk="1" hangingPunct="1"/>
            <a:r>
              <a:rPr lang="en-US" smtClean="0"/>
              <a:t>Nilai tengah kelas kelasnya berada di tengah-tengah pada setiap interval kelas</a:t>
            </a:r>
          </a:p>
        </p:txBody>
      </p:sp>
    </p:spTree>
    <p:extLst>
      <p:ext uri="{BB962C8B-B14F-4D97-AF65-F5344CB8AC3E}">
        <p14:creationId xmlns:p14="http://schemas.microsoft.com/office/powerpoint/2010/main" val="41754652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4267200" y="2286000"/>
            <a:ext cx="10668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Nilai Tengah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14400" y="1676400"/>
          <a:ext cx="5105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3" imgW="2857772" imgH="981347" progId="Excel.Sheet.8">
                  <p:embed/>
                </p:oleObj>
              </mc:Choice>
              <mc:Fallback>
                <p:oleObj name="Worksheet" r:id="rId3" imgW="2857772" imgH="9813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51054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143000" y="5410200"/>
            <a:ext cx="3263900" cy="11969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Nilai tengah Kelas ke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[ 215 + 2122] /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1168.5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3581400" y="2743200"/>
            <a:ext cx="1219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90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5908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5908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90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5908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7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Nilai Tepi Kelas – </a:t>
            </a:r>
            <a:br>
              <a:rPr lang="en-US" sz="4000" smtClean="0"/>
            </a:br>
            <a:r>
              <a:rPr lang="en-US" sz="4000" smtClean="0"/>
              <a:t>Class Boundaries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Nilai batas antara kelas yang memisahkan nilai antara kelas satu dengan kelas lainnya</a:t>
            </a:r>
          </a:p>
          <a:p>
            <a:pPr eaLnBrk="1" hangingPunct="1"/>
            <a:r>
              <a:rPr lang="en-US" smtClean="0"/>
              <a:t>Penjumlahan nilai atas kelas dengan nilai bawah kelas diantaranya dan di bagi dua</a:t>
            </a:r>
          </a:p>
        </p:txBody>
      </p:sp>
    </p:spTree>
    <p:extLst>
      <p:ext uri="{BB962C8B-B14F-4D97-AF65-F5344CB8AC3E}">
        <p14:creationId xmlns:p14="http://schemas.microsoft.com/office/powerpoint/2010/main" val="38050912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6"/>
          <p:cNvSpPr>
            <a:spLocks noChangeArrowheads="1"/>
          </p:cNvSpPr>
          <p:nvPr/>
        </p:nvSpPr>
        <p:spPr bwMode="auto">
          <a:xfrm>
            <a:off x="6553200" y="2590800"/>
            <a:ext cx="914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Nilai Tepi Kelas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43200" y="5181600"/>
            <a:ext cx="3060700" cy="1196975"/>
          </a:xfrm>
          <a:prstGeom prst="rect">
            <a:avLst/>
          </a:prstGeom>
          <a:solidFill>
            <a:srgbClr val="CCFF33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Nilai tepi kelas ke 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[ 2122 +2123 ] / 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= 2122,5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5486400" y="29718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438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24384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24384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24384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24384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38200" y="1828800"/>
          <a:ext cx="7467601" cy="2667000"/>
        </p:xfrm>
        <a:graphic>
          <a:graphicData uri="http://schemas.openxmlformats.org/drawingml/2006/table">
            <a:tbl>
              <a:tblPr/>
              <a:tblGrid>
                <a:gridCol w="797933"/>
                <a:gridCol w="954667"/>
                <a:gridCol w="905729"/>
                <a:gridCol w="2172628"/>
                <a:gridCol w="2636644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Jumlah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(F)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Nilai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Tepi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9754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9754.5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436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Langkah Statistik Deskriptif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Pertanyaan yang harus dijawab</a:t>
            </a:r>
          </a:p>
          <a:p>
            <a:r>
              <a:rPr lang="id-ID" dirty="0"/>
              <a:t>Mengumpulkan data</a:t>
            </a:r>
          </a:p>
          <a:p>
            <a:r>
              <a:rPr lang="id-ID" dirty="0"/>
              <a:t>Menata data</a:t>
            </a:r>
          </a:p>
          <a:p>
            <a:r>
              <a:rPr lang="id-ID" dirty="0"/>
              <a:t>Menyajikan data</a:t>
            </a:r>
          </a:p>
          <a:p>
            <a:r>
              <a:rPr lang="id-ID" dirty="0"/>
              <a:t>Kesimpulan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552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Frekuensi Kumulatif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Menunjukan seberapa besar jumlah frekuensi pada tingkat kelas tertentu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Diperoleh dengan menjumlahkan frekuensi pada kelas tertentu dengan frekuensi kelas selanjutnya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Frekuensi kumulatif terdiri dari 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Frekuensi kumulatif kurang dari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Frekuensi kumulatif lebih dari</a:t>
            </a:r>
          </a:p>
        </p:txBody>
      </p:sp>
    </p:spTree>
    <p:extLst>
      <p:ext uri="{BB962C8B-B14F-4D97-AF65-F5344CB8AC3E}">
        <p14:creationId xmlns:p14="http://schemas.microsoft.com/office/powerpoint/2010/main" val="653710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DISTRIBUSI FREKUENSI RELATIF DAN KUMULATIF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Distribusi frekuensi relatif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Membandingkan frekuensi masing-masing kelas dengan jumlah frekuensi total dikalikan 100 %</a:t>
            </a:r>
          </a:p>
          <a:p>
            <a:pPr eaLnBrk="1" hangingPunct="1"/>
            <a:r>
              <a:rPr lang="en-US" sz="2400" smtClean="0"/>
              <a:t>Distribusi frekuensi kumulatif ada 2, yaitu distribusi frekuensi kumulatif kurang dari dan lebih dari</a:t>
            </a:r>
          </a:p>
        </p:txBody>
      </p:sp>
    </p:spTree>
    <p:extLst>
      <p:ext uri="{BB962C8B-B14F-4D97-AF65-F5344CB8AC3E}">
        <p14:creationId xmlns:p14="http://schemas.microsoft.com/office/powerpoint/2010/main" val="12604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Frekuensi kumulatif kurang dari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Merupakan penjumlahan dari mulai frekuensi terendah sanpai kelas tertinggi dan jumlah akhirnya merupakan jumlah data (n)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705600" y="3767138"/>
            <a:ext cx="1519238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0 + 0 = 0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V="1">
            <a:off x="5562600" y="4114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6689725" y="4376738"/>
            <a:ext cx="1852613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0 + 14 = 14</a:t>
            </a: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5562600" y="4648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7200" y="3700463"/>
          <a:ext cx="5867401" cy="2928938"/>
        </p:xfrm>
        <a:graphic>
          <a:graphicData uri="http://schemas.openxmlformats.org/drawingml/2006/table">
            <a:tbl>
              <a:tblPr/>
              <a:tblGrid>
                <a:gridCol w="626582"/>
                <a:gridCol w="668818"/>
                <a:gridCol w="795480"/>
                <a:gridCol w="1706075"/>
                <a:gridCol w="2070446"/>
              </a:tblGrid>
              <a:tr h="238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Nilai Tepi Kelas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kumulatif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38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Kurang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dari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2122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4030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5938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4030.5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7846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5938.5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9754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7846.5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9754.5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94" name="Line 3"/>
          <p:cNvSpPr>
            <a:spLocks noChangeShapeType="1"/>
          </p:cNvSpPr>
          <p:nvPr/>
        </p:nvSpPr>
        <p:spPr bwMode="auto">
          <a:xfrm>
            <a:off x="1676400" y="4495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4095" name="Line 6"/>
          <p:cNvSpPr>
            <a:spLocks noChangeShapeType="1"/>
          </p:cNvSpPr>
          <p:nvPr/>
        </p:nvSpPr>
        <p:spPr bwMode="auto">
          <a:xfrm>
            <a:off x="1676400" y="4876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4096" name="Line 7"/>
          <p:cNvSpPr>
            <a:spLocks noChangeShapeType="1"/>
          </p:cNvSpPr>
          <p:nvPr/>
        </p:nvSpPr>
        <p:spPr bwMode="auto">
          <a:xfrm>
            <a:off x="1676400" y="5334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4097" name="Line 8"/>
          <p:cNvSpPr>
            <a:spLocks noChangeShapeType="1"/>
          </p:cNvSpPr>
          <p:nvPr/>
        </p:nvSpPr>
        <p:spPr bwMode="auto">
          <a:xfrm>
            <a:off x="1676400" y="5791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4098" name="Line 9"/>
          <p:cNvSpPr>
            <a:spLocks noChangeShapeType="1"/>
          </p:cNvSpPr>
          <p:nvPr/>
        </p:nvSpPr>
        <p:spPr bwMode="auto">
          <a:xfrm>
            <a:off x="1676400" y="6172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96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Frekuensi kumulatif lebih dari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2133600"/>
          </a:xfrm>
        </p:spPr>
        <p:txBody>
          <a:bodyPr/>
          <a:lstStyle/>
          <a:p>
            <a:pPr eaLnBrk="1" hangingPunct="1"/>
            <a:r>
              <a:rPr lang="en-US" smtClean="0"/>
              <a:t>Merupakan pengurangan dari jumlah data (n) dengan frekuensi setiap kelas dimulai dari kelas terendah dan jumlah akhirnya adalah nol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6689725" y="3843338"/>
            <a:ext cx="179705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20 – 0 = 20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V="1">
            <a:off x="5638800" y="4191000"/>
            <a:ext cx="990600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705600" y="4529138"/>
            <a:ext cx="1797050" cy="466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20 – 14 = 6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V="1">
            <a:off x="5791200" y="4724400"/>
            <a:ext cx="8382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" y="3733800"/>
          <a:ext cx="5473700" cy="2895602"/>
        </p:xfrm>
        <a:graphic>
          <a:graphicData uri="http://schemas.openxmlformats.org/drawingml/2006/table">
            <a:tbl>
              <a:tblPr/>
              <a:tblGrid>
                <a:gridCol w="584539"/>
                <a:gridCol w="514649"/>
                <a:gridCol w="851394"/>
                <a:gridCol w="1591598"/>
                <a:gridCol w="1931520"/>
              </a:tblGrid>
              <a:tr h="2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Kelas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Nilai Tepi Kelas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Frekuensi kumulatif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216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Lebih dari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2122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4030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5938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4030.5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7846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5938.5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9754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7846.5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9754.5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118" name="Line 8"/>
          <p:cNvSpPr>
            <a:spLocks noChangeShapeType="1"/>
          </p:cNvSpPr>
          <p:nvPr/>
        </p:nvSpPr>
        <p:spPr bwMode="auto">
          <a:xfrm>
            <a:off x="1905000" y="4495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5119" name="Line 8"/>
          <p:cNvSpPr>
            <a:spLocks noChangeShapeType="1"/>
          </p:cNvSpPr>
          <p:nvPr/>
        </p:nvSpPr>
        <p:spPr bwMode="auto">
          <a:xfrm>
            <a:off x="1905000" y="4953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5120" name="Line 8"/>
          <p:cNvSpPr>
            <a:spLocks noChangeShapeType="1"/>
          </p:cNvSpPr>
          <p:nvPr/>
        </p:nvSpPr>
        <p:spPr bwMode="auto">
          <a:xfrm>
            <a:off x="1905000" y="5334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5121" name="Line 8"/>
          <p:cNvSpPr>
            <a:spLocks noChangeShapeType="1"/>
          </p:cNvSpPr>
          <p:nvPr/>
        </p:nvSpPr>
        <p:spPr bwMode="auto">
          <a:xfrm>
            <a:off x="1905000" y="5791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5122" name="Line 8"/>
          <p:cNvSpPr>
            <a:spLocks noChangeShapeType="1"/>
          </p:cNvSpPr>
          <p:nvPr/>
        </p:nvSpPr>
        <p:spPr bwMode="auto">
          <a:xfrm>
            <a:off x="1905000" y="62484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064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Jadi Frekuensi Kumulatif</a:t>
            </a:r>
          </a:p>
        </p:txBody>
      </p:sp>
      <p:sp>
        <p:nvSpPr>
          <p:cNvPr id="46083" name="Line 9"/>
          <p:cNvSpPr>
            <a:spLocks noChangeShapeType="1"/>
          </p:cNvSpPr>
          <p:nvPr/>
        </p:nvSpPr>
        <p:spPr bwMode="auto">
          <a:xfrm>
            <a:off x="942975" y="68865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1752600"/>
          <a:ext cx="7924801" cy="4767262"/>
        </p:xfrm>
        <a:graphic>
          <a:graphicData uri="http://schemas.openxmlformats.org/drawingml/2006/table">
            <a:tbl>
              <a:tblPr/>
              <a:tblGrid>
                <a:gridCol w="648895"/>
                <a:gridCol w="722707"/>
                <a:gridCol w="768374"/>
                <a:gridCol w="1988102"/>
                <a:gridCol w="1946684"/>
                <a:gridCol w="1850039"/>
              </a:tblGrid>
              <a:tr h="451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Nilai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Tepi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Frekuensi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kumulatif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Kurang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dari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Lebih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dari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4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2122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4030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5938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4030.5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7846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5938.5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9754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9754.5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46" name="Line 9"/>
          <p:cNvSpPr>
            <a:spLocks noChangeShapeType="1"/>
          </p:cNvSpPr>
          <p:nvPr/>
        </p:nvSpPr>
        <p:spPr bwMode="auto">
          <a:xfrm>
            <a:off x="942975" y="68865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6147" name="Line 9"/>
          <p:cNvSpPr>
            <a:spLocks noChangeShapeType="1"/>
          </p:cNvSpPr>
          <p:nvPr/>
        </p:nvSpPr>
        <p:spPr bwMode="auto">
          <a:xfrm>
            <a:off x="2057400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6148" name="Line 9"/>
          <p:cNvSpPr>
            <a:spLocks noChangeShapeType="1"/>
          </p:cNvSpPr>
          <p:nvPr/>
        </p:nvSpPr>
        <p:spPr bwMode="auto">
          <a:xfrm>
            <a:off x="21336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6149" name="Line 9"/>
          <p:cNvSpPr>
            <a:spLocks noChangeShapeType="1"/>
          </p:cNvSpPr>
          <p:nvPr/>
        </p:nvSpPr>
        <p:spPr bwMode="auto">
          <a:xfrm>
            <a:off x="21336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6150" name="Line 9"/>
          <p:cNvSpPr>
            <a:spLocks noChangeShapeType="1"/>
          </p:cNvSpPr>
          <p:nvPr/>
        </p:nvSpPr>
        <p:spPr bwMode="auto">
          <a:xfrm>
            <a:off x="2133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46151" name="Line 9"/>
          <p:cNvSpPr>
            <a:spLocks noChangeShapeType="1"/>
          </p:cNvSpPr>
          <p:nvPr/>
        </p:nvSpPr>
        <p:spPr bwMode="auto">
          <a:xfrm>
            <a:off x="2133600" y="594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04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DISTRIBUSI FREKUENSI RELATIF</a:t>
            </a:r>
          </a:p>
        </p:txBody>
      </p:sp>
      <p:graphicFrame>
        <p:nvGraphicFramePr>
          <p:cNvPr id="41000" name="Group 40"/>
          <p:cNvGraphicFramePr>
            <a:graphicFrameLocks noGrp="1"/>
          </p:cNvGraphicFramePr>
          <p:nvPr>
            <p:ph idx="1"/>
          </p:nvPr>
        </p:nvGraphicFramePr>
        <p:xfrm>
          <a:off x="755650" y="2636838"/>
          <a:ext cx="7993063" cy="3132137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655763"/>
                <a:gridCol w="1296987"/>
                <a:gridCol w="1439863"/>
              </a:tblGrid>
              <a:tr h="70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Kelas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Nilai Tengah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Relatif (%)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6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8,5-21,5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21,5-34,5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34,5-47,5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47,5-60,5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60,5-73,5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73,5-86,5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86,5-99,5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Jumlah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7188" y="2071688"/>
            <a:ext cx="82883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40458C"/>
                </a:solidFill>
              </a:rPr>
              <a:t>Distribusi Frekuensi Relatif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39812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smtClean="0"/>
              <a:t>DISTRIBUSI FREKUENSI KUMULATIF KURANG DARI</a:t>
            </a:r>
          </a:p>
        </p:txBody>
      </p:sp>
      <p:graphicFrame>
        <p:nvGraphicFramePr>
          <p:cNvPr id="43060" name="Group 52"/>
          <p:cNvGraphicFramePr>
            <a:graphicFrameLocks noGrp="1"/>
          </p:cNvGraphicFramePr>
          <p:nvPr>
            <p:ph idx="1"/>
          </p:nvPr>
        </p:nvGraphicFramePr>
        <p:xfrm>
          <a:off x="827088" y="2565400"/>
          <a:ext cx="7772400" cy="3103563"/>
        </p:xfrm>
        <a:graphic>
          <a:graphicData uri="http://schemas.openxmlformats.org/drawingml/2006/table">
            <a:tbl>
              <a:tblPr/>
              <a:tblGrid>
                <a:gridCol w="1152525"/>
                <a:gridCol w="2087562"/>
                <a:gridCol w="2589213"/>
                <a:gridCol w="1943100"/>
              </a:tblGrid>
              <a:tr h="70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Kelas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Kumulatif Kurang Dari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Persen Kumulatif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974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kurang dari 99,5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84213" y="2060575"/>
            <a:ext cx="8024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40458C"/>
                </a:solidFill>
              </a:rPr>
              <a:t>Distribusi Frekuensi Kumulatif Kurang Dari Untuk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39608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4"/>
          <p:cNvSpPr>
            <a:spLocks noGrp="1" noChangeArrowheads="1"/>
          </p:cNvSpPr>
          <p:nvPr>
            <p:ph type="title"/>
          </p:nvPr>
        </p:nvSpPr>
        <p:spPr>
          <a:xfrm>
            <a:off x="700088" y="153988"/>
            <a:ext cx="7793037" cy="1462087"/>
          </a:xfrm>
        </p:spPr>
        <p:txBody>
          <a:bodyPr/>
          <a:lstStyle/>
          <a:p>
            <a:pPr eaLnBrk="1" hangingPunct="1"/>
            <a:r>
              <a:rPr lang="en-US" sz="2200" smtClean="0"/>
              <a:t>DISTRIBUSI FREKUENSI KUMULATIF LEBIH DARI</a:t>
            </a: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>
            <p:ph idx="1"/>
          </p:nvPr>
        </p:nvGraphicFramePr>
        <p:xfrm>
          <a:off x="376238" y="2576513"/>
          <a:ext cx="7772400" cy="3290887"/>
        </p:xfrm>
        <a:graphic>
          <a:graphicData uri="http://schemas.openxmlformats.org/drawingml/2006/table">
            <a:tbl>
              <a:tblPr/>
              <a:tblGrid>
                <a:gridCol w="1296987"/>
                <a:gridCol w="2016125"/>
                <a:gridCol w="2516188"/>
                <a:gridCol w="1943100"/>
              </a:tblGrid>
              <a:tr h="70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Batas Kelas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Frekuensi Kumulatif Lebih Dari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Persen Kumulatif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89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21,5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34,5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47,5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73,5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 dari 99,5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81,66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57188" y="1857375"/>
            <a:ext cx="8786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40458C"/>
                </a:solidFill>
              </a:rPr>
              <a:t>Distribusi Frekuensi Kumulatif Lebih Dari Untuk Nilai Ujian Akhir Mata Kuliah Statistika</a:t>
            </a:r>
          </a:p>
        </p:txBody>
      </p:sp>
    </p:spTree>
    <p:extLst>
      <p:ext uri="{BB962C8B-B14F-4D97-AF65-F5344CB8AC3E}">
        <p14:creationId xmlns:p14="http://schemas.microsoft.com/office/powerpoint/2010/main" val="18297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Data hasil ujian akhir Mata Kuliah Statistika dari 60 orang mahasiswa</a:t>
            </a:r>
            <a:br>
              <a:rPr lang="id-ID" dirty="0"/>
            </a:b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08" y="2265337"/>
            <a:ext cx="4527377" cy="327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5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Grafik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Grafik dapat digunakan sebagai laporan</a:t>
            </a:r>
          </a:p>
          <a:p>
            <a:pPr eaLnBrk="1" hangingPunct="1"/>
            <a:r>
              <a:rPr lang="en-US" smtClean="0"/>
              <a:t>Mengapa menggunakan grafik ?</a:t>
            </a:r>
          </a:p>
          <a:p>
            <a:pPr lvl="1" eaLnBrk="1" hangingPunct="1"/>
            <a:r>
              <a:rPr lang="en-US" smtClean="0"/>
              <a:t>Manusia pada umunya tertarik dengan gambar dan sesuatu yang ditampilkan delam bentuk visual akan lebih mudah diingat dari pada dalam bentuk angka</a:t>
            </a:r>
          </a:p>
          <a:p>
            <a:pPr eaLnBrk="1" hangingPunct="1"/>
            <a:r>
              <a:rPr lang="en-US" smtClean="0"/>
              <a:t>Grafik dapat digunakan sebagi kesimpulan tanpa kehilangan makna</a:t>
            </a:r>
          </a:p>
        </p:txBody>
      </p:sp>
    </p:spTree>
    <p:extLst>
      <p:ext uri="{BB962C8B-B14F-4D97-AF65-F5344CB8AC3E}">
        <p14:creationId xmlns:p14="http://schemas.microsoft.com/office/powerpoint/2010/main" val="25746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81872">
            <a:off x="455183" y="986840"/>
            <a:ext cx="8229600" cy="762661"/>
          </a:xfrm>
        </p:spPr>
        <p:txBody>
          <a:bodyPr>
            <a:noAutofit/>
          </a:bodyPr>
          <a:lstStyle/>
          <a:p>
            <a:pPr algn="just"/>
            <a:r>
              <a:rPr lang="id-ID" dirty="0" smtClean="0"/>
              <a:t>Distribusi Frekuensi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kern="0" dirty="0" err="1">
                <a:solidFill>
                  <a:srgbClr val="000000"/>
                </a:solidFill>
                <a:latin typeface="Tahoma"/>
              </a:rPr>
              <a:t>Pengelompokkan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data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menjadi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tabulasi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data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dengan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memakai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kelas-kelas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data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dikaitkan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dengan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masing-masing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Tahoma"/>
              </a:rPr>
              <a:t>frekuensinya</a:t>
            </a:r>
            <a:endParaRPr lang="id-ID" kern="0" dirty="0" smtClean="0">
              <a:solidFill>
                <a:srgbClr val="000000"/>
              </a:solidFill>
              <a:latin typeface="Tahoma"/>
            </a:endParaRPr>
          </a:p>
          <a:p>
            <a:pPr marL="0" lvl="0" indent="0" algn="just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id-ID" kern="0" dirty="0" smtClean="0">
              <a:solidFill>
                <a:srgbClr val="000000"/>
              </a:solidFill>
              <a:latin typeface="Tahoma"/>
            </a:endParaRPr>
          </a:p>
          <a:p>
            <a:pPr algn="just" fontAlgn="base"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kern="0" dirty="0" err="1">
                <a:solidFill>
                  <a:srgbClr val="000000"/>
                </a:solidFill>
                <a:latin typeface="Tahoma"/>
              </a:rPr>
              <a:t>Tujuan</a:t>
            </a:r>
            <a:endParaRPr lang="en-US" kern="0" dirty="0">
              <a:solidFill>
                <a:srgbClr val="000000"/>
              </a:solidFill>
              <a:latin typeface="Tahoma"/>
            </a:endParaRPr>
          </a:p>
          <a:p>
            <a:pPr marL="0" lvl="0" indent="0" algn="just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id-ID" kern="0" dirty="0" smtClean="0">
                <a:solidFill>
                  <a:srgbClr val="000000"/>
                </a:solidFill>
                <a:latin typeface="Tahoma"/>
              </a:rPr>
              <a:t>	</a:t>
            </a:r>
            <a:r>
              <a:rPr lang="en-US" kern="0" dirty="0" smtClean="0">
                <a:solidFill>
                  <a:srgbClr val="000000"/>
                </a:solidFill>
                <a:latin typeface="Tahoma"/>
              </a:rPr>
              <a:t>Data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menjadi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informatif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dan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ahoma"/>
              </a:rPr>
              <a:t>mudah</a:t>
            </a:r>
            <a:r>
              <a:rPr lang="en-US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id-ID" kern="0" dirty="0" smtClean="0">
                <a:solidFill>
                  <a:srgbClr val="000000"/>
                </a:solidFill>
                <a:latin typeface="Tahoma"/>
              </a:rPr>
              <a:t>	</a:t>
            </a:r>
            <a:r>
              <a:rPr lang="en-US" kern="0" dirty="0" err="1" smtClean="0">
                <a:solidFill>
                  <a:srgbClr val="000000"/>
                </a:solidFill>
                <a:latin typeface="Tahoma"/>
              </a:rPr>
              <a:t>dipahami</a:t>
            </a:r>
            <a:endParaRPr lang="en-US" kern="0" dirty="0">
              <a:solidFill>
                <a:srgbClr val="000000"/>
              </a:solidFill>
              <a:latin typeface="Tahoma"/>
            </a:endParaRPr>
          </a:p>
          <a:p>
            <a:pPr marL="0" lvl="0" indent="0" algn="just" fontAlgn="base"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en-US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Grafik Histogram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Histogram merupakan diagram balok</a:t>
            </a:r>
          </a:p>
          <a:p>
            <a:pPr eaLnBrk="1" hangingPunct="1"/>
            <a:r>
              <a:rPr lang="en-US" smtClean="0"/>
              <a:t>Histogram menghubungkan antara tepi kelas interval dengan pada sumbu horizontal (X) dan frekuensi setiap kelas pada sumbu vertikal (Y)</a:t>
            </a:r>
          </a:p>
        </p:txBody>
      </p:sp>
      <p:sp>
        <p:nvSpPr>
          <p:cNvPr id="51204" name="Line 15"/>
          <p:cNvSpPr>
            <a:spLocks noChangeShapeType="1"/>
          </p:cNvSpPr>
          <p:nvPr/>
        </p:nvSpPr>
        <p:spPr bwMode="auto">
          <a:xfrm>
            <a:off x="5105400" y="57150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1205" name="Line 16"/>
          <p:cNvSpPr>
            <a:spLocks noChangeShapeType="1"/>
          </p:cNvSpPr>
          <p:nvPr/>
        </p:nvSpPr>
        <p:spPr bwMode="auto">
          <a:xfrm>
            <a:off x="5105400" y="51054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1206" name="Line 17"/>
          <p:cNvSpPr>
            <a:spLocks noChangeShapeType="1"/>
          </p:cNvSpPr>
          <p:nvPr/>
        </p:nvSpPr>
        <p:spPr bwMode="auto">
          <a:xfrm>
            <a:off x="5105400" y="54102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1207" name="Line 18"/>
          <p:cNvSpPr>
            <a:spLocks noChangeShapeType="1"/>
          </p:cNvSpPr>
          <p:nvPr/>
        </p:nvSpPr>
        <p:spPr bwMode="auto">
          <a:xfrm>
            <a:off x="5105400" y="60198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1208" name="Line 19"/>
          <p:cNvSpPr>
            <a:spLocks noChangeShapeType="1"/>
          </p:cNvSpPr>
          <p:nvPr/>
        </p:nvSpPr>
        <p:spPr bwMode="auto">
          <a:xfrm>
            <a:off x="5105400" y="6324600"/>
            <a:ext cx="2016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657600" y="4572000"/>
          <a:ext cx="4648201" cy="1809750"/>
        </p:xfrm>
        <a:graphic>
          <a:graphicData uri="http://schemas.openxmlformats.org/drawingml/2006/table">
            <a:tbl>
              <a:tblPr/>
              <a:tblGrid>
                <a:gridCol w="767746"/>
                <a:gridCol w="832454"/>
                <a:gridCol w="957562"/>
                <a:gridCol w="2090439"/>
              </a:tblGrid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latin typeface="Arial"/>
                        </a:rPr>
                        <a:t>Kelas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Jumlah Frekuensi (F)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5938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7846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9754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9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43000" y="2286000"/>
          <a:ext cx="7467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3" imgW="7772408" imgH="4114867" progId="MSGraph.Chart.8">
                  <p:embed followColorScheme="full"/>
                </p:oleObj>
              </mc:Choice>
              <mc:Fallback>
                <p:oleObj name="Chart" r:id="rId3" imgW="7772408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4676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0" y="1524000"/>
            <a:ext cx="196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40458C"/>
                </a:solidFill>
              </a:rPr>
              <a:t>Harga saham</a:t>
            </a:r>
          </a:p>
        </p:txBody>
      </p:sp>
    </p:spTree>
    <p:extLst>
      <p:ext uri="{BB962C8B-B14F-4D97-AF65-F5344CB8AC3E}">
        <p14:creationId xmlns:p14="http://schemas.microsoft.com/office/powerpoint/2010/main" val="9134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Grafik Polygon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2590800"/>
          </a:xfrm>
        </p:spPr>
        <p:txBody>
          <a:bodyPr/>
          <a:lstStyle/>
          <a:p>
            <a:pPr eaLnBrk="1" hangingPunct="1"/>
            <a:r>
              <a:rPr lang="en-US" smtClean="0"/>
              <a:t>Menggunakan garis yang mengubungkan titik – titik  yang merupakan koordinat antara nilai tengah kelas dengan jumlah frekuensi pada kelas tersebut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00450" y="4572000"/>
          <a:ext cx="3638550" cy="1600200"/>
        </p:xfrm>
        <a:graphic>
          <a:graphicData uri="http://schemas.openxmlformats.org/drawingml/2006/table">
            <a:tbl>
              <a:tblPr/>
              <a:tblGrid>
                <a:gridCol w="784785"/>
                <a:gridCol w="1141506"/>
                <a:gridCol w="1712259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Nilai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Jumlah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Tengah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Frekuensi (F)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1168.5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3076.5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3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4984.5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6892.5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800080"/>
                          </a:solidFill>
                          <a:latin typeface="Arial"/>
                        </a:rPr>
                        <a:t>8800.5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365250" y="1905000"/>
          <a:ext cx="777875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hart" r:id="rId3" imgW="8496389" imgH="4486296" progId="MSGraph.Chart.8">
                  <p:embed followColorScheme="full"/>
                </p:oleObj>
              </mc:Choice>
              <mc:Fallback>
                <p:oleObj name="Chart" r:id="rId3" imgW="8496389" imgH="44862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905000"/>
                        <a:ext cx="7778750" cy="410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914400" y="1752600"/>
          <a:ext cx="7620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hart" r:id="rId5" imgW="3591197" imgH="2676797" progId="Excel.Chart.8">
                  <p:embed/>
                </p:oleObj>
              </mc:Choice>
              <mc:Fallback>
                <p:oleObj name="Chart" r:id="rId5" imgW="3591197" imgH="26767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6200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7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Kurva Ogif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Merupkan diagram garis yang menunjukan kombinasi antara interval kelas dengan frekuensi kumulatif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3581400"/>
          <a:ext cx="6705601" cy="2974976"/>
        </p:xfrm>
        <a:graphic>
          <a:graphicData uri="http://schemas.openxmlformats.org/drawingml/2006/table">
            <a:tbl>
              <a:tblPr/>
              <a:tblGrid>
                <a:gridCol w="581173"/>
                <a:gridCol w="638027"/>
                <a:gridCol w="720150"/>
                <a:gridCol w="1582434"/>
                <a:gridCol w="1507416"/>
                <a:gridCol w="1676401"/>
              </a:tblGrid>
              <a:tr h="28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latin typeface="Arial"/>
                        </a:rPr>
                        <a:t>Kelas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Nilai Tepi Kelas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Frekuensi kumulatif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Kurang dari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Arial"/>
                        </a:rPr>
                        <a:t>Lebih dari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26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2122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2123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4030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2122.5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5938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4030.5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7846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5938.5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9754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7846.5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9754.5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314" name="Line 3"/>
          <p:cNvSpPr>
            <a:spLocks noChangeShapeType="1"/>
          </p:cNvSpPr>
          <p:nvPr/>
        </p:nvSpPr>
        <p:spPr bwMode="auto">
          <a:xfrm>
            <a:off x="2438400" y="4495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3315" name="Line 6"/>
          <p:cNvSpPr>
            <a:spLocks noChangeShapeType="1"/>
          </p:cNvSpPr>
          <p:nvPr/>
        </p:nvSpPr>
        <p:spPr bwMode="auto">
          <a:xfrm>
            <a:off x="2438400" y="48768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3316" name="Line 7"/>
          <p:cNvSpPr>
            <a:spLocks noChangeShapeType="1"/>
          </p:cNvSpPr>
          <p:nvPr/>
        </p:nvSpPr>
        <p:spPr bwMode="auto">
          <a:xfrm>
            <a:off x="2438400" y="5334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3317" name="Line 8"/>
          <p:cNvSpPr>
            <a:spLocks noChangeShapeType="1"/>
          </p:cNvSpPr>
          <p:nvPr/>
        </p:nvSpPr>
        <p:spPr bwMode="auto">
          <a:xfrm>
            <a:off x="2438400" y="57150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  <p:sp>
        <p:nvSpPr>
          <p:cNvPr id="53318" name="Line 9"/>
          <p:cNvSpPr>
            <a:spLocks noChangeShapeType="1"/>
          </p:cNvSpPr>
          <p:nvPr/>
        </p:nvSpPr>
        <p:spPr bwMode="auto">
          <a:xfrm>
            <a:off x="2438400" y="61722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sz="2400" smtClean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Kurva Ogif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14400" y="1752600"/>
          <a:ext cx="7543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hart" r:id="rId3" imgW="3591197" imgH="1714772" progId="Excel.Chart.8">
                  <p:embed/>
                </p:oleObj>
              </mc:Choice>
              <mc:Fallback>
                <p:oleObj name="Chart" r:id="rId3" imgW="3591197" imgH="171477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543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9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981200"/>
          <a:ext cx="6477000" cy="40386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9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</a:t>
            </a:r>
          </a:p>
        </p:txBody>
      </p:sp>
      <p:sp>
        <p:nvSpPr>
          <p:cNvPr id="5529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modal 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jutaan</a:t>
            </a:r>
            <a:r>
              <a:rPr lang="en-US" sz="2400" dirty="0" smtClean="0"/>
              <a:t> rupiah)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 orang </a:t>
            </a:r>
            <a:r>
              <a:rPr lang="en-US" sz="2400" dirty="0" err="1" smtClean="0"/>
              <a:t>pada</a:t>
            </a:r>
            <a:r>
              <a:rPr lang="en-US" sz="2400" dirty="0" smtClean="0"/>
              <a:t> Perusahaan “Y”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80  18  69  51  71  92  35  28  60  45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63  59  64  98  47  49  48  64  58  74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85  56  72  38  89  55  28  67  84  78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37  73  65  66  86  96  57  76  57  19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54  76  49  53  83  55  83  47  64  39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!</a:t>
            </a:r>
          </a:p>
          <a:p>
            <a:pPr marL="514350" indent="-514350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5258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smtClean="0"/>
              <a:t>TUGAS</a:t>
            </a:r>
          </a:p>
        </p:txBody>
      </p:sp>
      <p:sp>
        <p:nvSpPr>
          <p:cNvPr id="5632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838200"/>
            <a:ext cx="8001000" cy="5638800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 startAt="2"/>
            </a:pP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data 50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progdi</a:t>
            </a:r>
            <a:r>
              <a:rPr lang="en-US" sz="2400" dirty="0" smtClean="0"/>
              <a:t> IEP semester II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2011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70  91  93  82  78  70  71  92  38  56</a:t>
            </a:r>
            <a:r>
              <a:rPr lang="id-ID" sz="2400" dirty="0" smtClean="0"/>
              <a:t> 92 35 55</a:t>
            </a:r>
            <a:endParaRPr lang="en-US" sz="2400" dirty="0" smtClean="0"/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79  49  48  74  81  95  87  80  80  84</a:t>
            </a:r>
            <a:r>
              <a:rPr lang="id-ID" sz="2400" dirty="0" smtClean="0"/>
              <a:t> 49 48 83</a:t>
            </a:r>
            <a:endParaRPr lang="en-US" sz="2400" dirty="0" smtClean="0"/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35  83  73  97  95  80  53  71  77  63</a:t>
            </a:r>
            <a:r>
              <a:rPr lang="id-ID" sz="2400" dirty="0" smtClean="0"/>
              <a:t> 55 28</a:t>
            </a:r>
            <a:endParaRPr lang="en-US" sz="2400" dirty="0" smtClean="0"/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74  73  68  72  85  57  65  93  83  86</a:t>
            </a:r>
            <a:r>
              <a:rPr lang="id-ID" sz="2400" dirty="0"/>
              <a:t> </a:t>
            </a:r>
            <a:r>
              <a:rPr lang="id-ID" sz="2400" dirty="0" smtClean="0"/>
              <a:t>96 57</a:t>
            </a:r>
            <a:endParaRPr lang="en-US" sz="2400" dirty="0" smtClean="0"/>
          </a:p>
          <a:p>
            <a:pPr marL="514350" indent="-514350">
              <a:buFont typeface="Tahoma" pitchFamily="34" charset="0"/>
              <a:buAutoNum type="alphaLcPeriod"/>
            </a:pPr>
            <a:r>
              <a:rPr lang="en-US" sz="2400" dirty="0" err="1" smtClean="0"/>
              <a:t>Berapa</a:t>
            </a:r>
            <a:r>
              <a:rPr lang="en-US" sz="2400" dirty="0" smtClean="0"/>
              <a:t> orang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id-ID" sz="2400" dirty="0" smtClean="0"/>
              <a:t>48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smtClean="0"/>
              <a:t>5</a:t>
            </a:r>
            <a:r>
              <a:rPr lang="id-ID" sz="2400" dirty="0" smtClean="0"/>
              <a:t>7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88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id-ID" sz="2400" dirty="0" smtClean="0"/>
              <a:t>97</a:t>
            </a:r>
            <a:r>
              <a:rPr lang="en-US" sz="2400" dirty="0" smtClean="0"/>
              <a:t> </a:t>
            </a:r>
            <a:r>
              <a:rPr lang="en-US" sz="2400" dirty="0" smtClean="0"/>
              <a:t>?</a:t>
            </a:r>
          </a:p>
          <a:p>
            <a:pPr marL="514350" indent="-514350">
              <a:buFont typeface="Tahoma" pitchFamily="34" charset="0"/>
              <a:buAutoNum type="alphaLcPeriod"/>
            </a:pPr>
            <a:r>
              <a:rPr lang="en-US" sz="2400" dirty="0" err="1" smtClean="0"/>
              <a:t>Berapa</a:t>
            </a:r>
            <a:r>
              <a:rPr lang="en-US" sz="2400" dirty="0" smtClean="0"/>
              <a:t> % orang yang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id-ID" sz="2400" dirty="0"/>
              <a:t>4</a:t>
            </a:r>
            <a:r>
              <a:rPr lang="id-ID" sz="24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id-ID" sz="2400" dirty="0" smtClean="0"/>
              <a:t>67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78</a:t>
            </a:r>
            <a:r>
              <a:rPr lang="en-US" sz="2400" dirty="0" smtClean="0"/>
              <a:t> </a:t>
            </a:r>
            <a:r>
              <a:rPr lang="en-US" sz="2400" dirty="0" smtClean="0"/>
              <a:t>– 97 ?</a:t>
            </a:r>
          </a:p>
          <a:p>
            <a:pPr marL="514350" indent="-514350">
              <a:buFont typeface="Tahoma" pitchFamily="34" charset="0"/>
              <a:buAutoNum type="alphaLcPeriod"/>
            </a:pP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orang yang </a:t>
            </a:r>
            <a:r>
              <a:rPr lang="en-US" sz="2400" dirty="0" err="1" smtClean="0"/>
              <a:t>nilainya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smtClean="0"/>
              <a:t>4</a:t>
            </a:r>
            <a:r>
              <a:rPr lang="id-ID" sz="2400" dirty="0" smtClean="0"/>
              <a:t>7</a:t>
            </a:r>
            <a:r>
              <a:rPr lang="en-US" sz="2400" dirty="0" smtClean="0"/>
              <a:t> </a:t>
            </a:r>
            <a:r>
              <a:rPr lang="en-US" sz="2400" dirty="0" smtClean="0"/>
              <a:t>?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orang yang </a:t>
            </a:r>
            <a:r>
              <a:rPr lang="en-US" sz="2400" dirty="0" err="1" smtClean="0"/>
              <a:t>nilainya</a:t>
            </a:r>
            <a:r>
              <a:rPr lang="en-US" sz="2400" dirty="0" smtClean="0"/>
              <a:t> </a:t>
            </a:r>
            <a:r>
              <a:rPr lang="id-ID" sz="2400" dirty="0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smtClean="0"/>
              <a:t>7</a:t>
            </a:r>
            <a:r>
              <a:rPr lang="id-ID" sz="2400" dirty="0" smtClean="0"/>
              <a:t>8</a:t>
            </a:r>
            <a:r>
              <a:rPr lang="en-US" sz="2400" dirty="0" smtClean="0"/>
              <a:t> </a:t>
            </a:r>
            <a:r>
              <a:rPr lang="en-US" sz="2400" dirty="0" smtClean="0"/>
              <a:t>?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marL="514350" indent="-514350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005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457200"/>
            <a:ext cx="7772400" cy="4114800"/>
          </a:xfrm>
        </p:spPr>
        <p:txBody>
          <a:bodyPr/>
          <a:lstStyle/>
          <a:p>
            <a:r>
              <a:rPr lang="en-US" smtClean="0"/>
              <a:t>Tugas ditulis di lembar kertas Folio Bergaris</a:t>
            </a:r>
          </a:p>
          <a:p>
            <a:r>
              <a:rPr lang="en-US" smtClean="0"/>
              <a:t>Tugas dikumpulkan paling lambat hari Rabu pukul 10.15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SELAMAT MENGERJAKAN</a:t>
            </a:r>
          </a:p>
        </p:txBody>
      </p:sp>
    </p:spTree>
    <p:extLst>
      <p:ext uri="{BB962C8B-B14F-4D97-AF65-F5344CB8AC3E}">
        <p14:creationId xmlns:p14="http://schemas.microsoft.com/office/powerpoint/2010/main" val="496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KELEBIHAN DAN KEKURANGAN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Kelebihan</a:t>
            </a:r>
          </a:p>
          <a:p>
            <a:r>
              <a:rPr lang="id-ID" dirty="0"/>
              <a:t>	Dapat mengetahui gambaran secara menyeluruh</a:t>
            </a:r>
          </a:p>
          <a:p>
            <a:endParaRPr lang="id-ID" dirty="0"/>
          </a:p>
          <a:p>
            <a:r>
              <a:rPr lang="id-ID" dirty="0"/>
              <a:t>Kekurangan</a:t>
            </a:r>
          </a:p>
          <a:p>
            <a:r>
              <a:rPr lang="id-ID" dirty="0"/>
              <a:t>	Rincian atau informasi awal menjadi hilang</a:t>
            </a:r>
          </a:p>
        </p:txBody>
      </p:sp>
    </p:spTree>
    <p:extLst>
      <p:ext uri="{BB962C8B-B14F-4D97-AF65-F5344CB8AC3E}">
        <p14:creationId xmlns:p14="http://schemas.microsoft.com/office/powerpoint/2010/main" val="3689107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UKURAN PEMUSATAN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tunggal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mewakili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data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data.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Yang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pemusatan</a:t>
            </a:r>
            <a:r>
              <a:rPr lang="en-US" sz="2800" dirty="0" smtClean="0"/>
              <a:t> 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Rata-rata </a:t>
            </a:r>
            <a:r>
              <a:rPr lang="en-US" sz="2800" dirty="0" err="1" smtClean="0"/>
              <a:t>hitung</a:t>
            </a: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Modus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Rata-rata </a:t>
            </a:r>
            <a:r>
              <a:rPr lang="en-US" sz="2800" dirty="0" err="1" smtClean="0"/>
              <a:t>ukur</a:t>
            </a: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Rata-rata </a:t>
            </a:r>
            <a:r>
              <a:rPr lang="en-US" sz="2800" dirty="0" err="1" smtClean="0"/>
              <a:t>harmonis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665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RATA-RATA HITUNG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/>
              <a:t>Rumus umumnya :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8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80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smtClean="0"/>
              <a:t>Untuk data yang tidak mengulang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800" smtClean="0"/>
          </a:p>
          <a:p>
            <a:pPr marL="533400" indent="-533400" eaLnBrk="1" hangingPunct="1">
              <a:buFont typeface="Wingdings" pitchFamily="2" charset="2"/>
              <a:buAutoNum type="arabicPeriod" startAt="2"/>
            </a:pPr>
            <a:r>
              <a:rPr lang="en-US" sz="2800" smtClean="0"/>
              <a:t>Untuk data yang mengulang dengan frekuensi tertentu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1413" y="2133600"/>
          <a:ext cx="57610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3" imgW="2705100" imgH="419100" progId="Equation.3">
                  <p:embed/>
                </p:oleObj>
              </mc:Choice>
              <mc:Fallback>
                <p:oleObj name="Equation" r:id="rId3" imgW="270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133600"/>
                        <a:ext cx="57610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66988" y="3789363"/>
          <a:ext cx="326231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789363"/>
                        <a:ext cx="326231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293938" y="5626100"/>
          <a:ext cx="39512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7" imgW="2108200" imgH="431800" progId="Equation.3">
                  <p:embed/>
                </p:oleObj>
              </mc:Choice>
              <mc:Fallback>
                <p:oleObj name="Equation" r:id="rId7" imgW="210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5626100"/>
                        <a:ext cx="39512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RATA-RATA HITUNG (lanjutan)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0236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1. Dalam Tabel Distribusi Frekuensi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18503" name="Group 71"/>
          <p:cNvGraphicFramePr>
            <a:graphicFrameLocks noGrp="1"/>
          </p:cNvGraphicFramePr>
          <p:nvPr>
            <p:ph sz="quarter" idx="2"/>
          </p:nvPr>
        </p:nvGraphicFramePr>
        <p:xfrm>
          <a:off x="928688" y="2071688"/>
          <a:ext cx="6769100" cy="3408362"/>
        </p:xfrm>
        <a:graphic>
          <a:graphicData uri="http://schemas.openxmlformats.org/drawingml/2006/table">
            <a:tbl>
              <a:tblPr/>
              <a:tblGrid>
                <a:gridCol w="1911350"/>
                <a:gridCol w="1749425"/>
                <a:gridCol w="1514475"/>
                <a:gridCol w="1593850"/>
              </a:tblGrid>
              <a:tr h="701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fX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1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3955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00" name="Object 6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57375" y="5572125"/>
          <a:ext cx="3568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3" imgW="1536033" imgH="393529" progId="Equation.3">
                  <p:embed/>
                </p:oleObj>
              </mc:Choice>
              <mc:Fallback>
                <p:oleObj name="Equation" r:id="rId3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572125"/>
                        <a:ext cx="3568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01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RATA-RATA HITUNG (lanjutan)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2. Dengan Memakai Kode (U)</a:t>
            </a:r>
          </a:p>
        </p:txBody>
      </p:sp>
      <p:graphicFrame>
        <p:nvGraphicFramePr>
          <p:cNvPr id="20527" name="Group 47"/>
          <p:cNvGraphicFramePr>
            <a:graphicFrameLocks noGrp="1"/>
          </p:cNvGraphicFramePr>
          <p:nvPr>
            <p:ph sz="quarter" idx="2"/>
          </p:nvPr>
        </p:nvGraphicFramePr>
        <p:xfrm>
          <a:off x="1042988" y="2173288"/>
          <a:ext cx="7643812" cy="3127375"/>
        </p:xfrm>
        <a:graphic>
          <a:graphicData uri="http://schemas.openxmlformats.org/drawingml/2006/table">
            <a:tbl>
              <a:tblPr/>
              <a:tblGrid>
                <a:gridCol w="2025650"/>
                <a:gridCol w="1855787"/>
                <a:gridCol w="847725"/>
                <a:gridCol w="1547813"/>
                <a:gridCol w="1366837"/>
              </a:tblGrid>
              <a:tr h="701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9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24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5426075"/>
          <a:ext cx="54006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" imgW="2540000" imgH="431800" progId="Equation.3">
                  <p:embed/>
                </p:oleObj>
              </mc:Choice>
              <mc:Fallback>
                <p:oleObj name="Equation" r:id="rId3" imgW="2540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26075"/>
                        <a:ext cx="54006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RATA-RATA </a:t>
            </a:r>
            <a:r>
              <a:rPr lang="id-ID" dirty="0" smtClean="0"/>
              <a:t>GABUNGAN </a:t>
            </a:r>
            <a:r>
              <a:rPr lang="en-US" dirty="0" smtClean="0"/>
              <a:t>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3. Dengan pembobotan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    Masing-masing data diberi bobot.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Misal A memperoleh nilai 65 untuk tugas, 76 untuk mid dan 70 untuk ujian akhir.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Bila nilai tugas diberi bobot 2, Mid 3 dan Ujian Akhir 4, maka rata-rata hitungnya adalah 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9185554"/>
              </p:ext>
            </p:extLst>
          </p:nvPr>
        </p:nvGraphicFramePr>
        <p:xfrm>
          <a:off x="1763713" y="5280025"/>
          <a:ext cx="561657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280025"/>
                        <a:ext cx="561657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9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2</a:t>
            </a:r>
            <a:r>
              <a:rPr lang="en-US" dirty="0" smtClean="0"/>
              <a:t>. MODUS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data berkelompok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2392363"/>
          <a:ext cx="7127875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" imgW="3175000" imgH="1625600" progId="Equation.3">
                  <p:embed/>
                </p:oleObj>
              </mc:Choice>
              <mc:Fallback>
                <p:oleObj name="Equation" r:id="rId3" imgW="3175000" imgH="16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92363"/>
                        <a:ext cx="7127875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4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MODUS (lanjutan)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3413125" indent="-341312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413125" indent="-3413125" eaLnBrk="1" hangingPunct="1">
              <a:buFont typeface="Wingdings" pitchFamily="2" charset="2"/>
              <a:buNone/>
            </a:pPr>
            <a:r>
              <a:rPr lang="en-US" sz="2800" smtClean="0"/>
              <a:t>	Data yang paling sering muncul adalah pada interval 74-86, sehingga :</a:t>
            </a:r>
          </a:p>
          <a:p>
            <a:pPr marL="3413125" indent="-3413125" eaLnBrk="1" hangingPunct="1">
              <a:buFont typeface="Wingdings" pitchFamily="2" charset="2"/>
              <a:buNone/>
            </a:pPr>
            <a:r>
              <a:rPr lang="en-US" sz="2800" smtClean="0"/>
              <a:t>	L</a:t>
            </a:r>
            <a:r>
              <a:rPr lang="en-US" sz="2800" baseline="-25000" smtClean="0"/>
              <a:t>0</a:t>
            </a:r>
            <a:r>
              <a:rPr lang="en-US" sz="2800" smtClean="0"/>
              <a:t> = 73,5</a:t>
            </a:r>
          </a:p>
          <a:p>
            <a:pPr marL="3413125" indent="-3413125" eaLnBrk="1" hangingPunct="1">
              <a:buFont typeface="Wingdings" pitchFamily="2" charset="2"/>
              <a:buNone/>
            </a:pPr>
            <a:r>
              <a:rPr lang="en-US" sz="2800" smtClean="0"/>
              <a:t>	b</a:t>
            </a:r>
            <a:r>
              <a:rPr lang="en-US" sz="2800" baseline="-25000" smtClean="0"/>
              <a:t>1</a:t>
            </a:r>
            <a:r>
              <a:rPr lang="en-US" sz="2800" smtClean="0"/>
              <a:t>  = 23-12 = 11</a:t>
            </a:r>
          </a:p>
          <a:p>
            <a:pPr marL="3413125" indent="-3413125" eaLnBrk="1" hangingPunct="1">
              <a:buFont typeface="Wingdings" pitchFamily="2" charset="2"/>
              <a:buNone/>
            </a:pPr>
            <a:r>
              <a:rPr lang="en-US" sz="2800" smtClean="0"/>
              <a:t>	b</a:t>
            </a:r>
            <a:r>
              <a:rPr lang="en-US" sz="2800" baseline="-25000" smtClean="0"/>
              <a:t>2</a:t>
            </a:r>
            <a:r>
              <a:rPr lang="en-US" sz="2800" smtClean="0"/>
              <a:t>  = 23-6 =17</a:t>
            </a:r>
          </a:p>
        </p:txBody>
      </p:sp>
      <p:graphicFrame>
        <p:nvGraphicFramePr>
          <p:cNvPr id="34840" name="Group 24"/>
          <p:cNvGraphicFramePr>
            <a:graphicFrameLocks noGrp="1"/>
          </p:cNvGraphicFramePr>
          <p:nvPr>
            <p:ph sz="quarter" idx="2"/>
          </p:nvPr>
        </p:nvGraphicFramePr>
        <p:xfrm>
          <a:off x="539750" y="2317750"/>
          <a:ext cx="2876550" cy="3127375"/>
        </p:xfrm>
        <a:graphic>
          <a:graphicData uri="http://schemas.openxmlformats.org/drawingml/2006/table">
            <a:tbl>
              <a:tblPr/>
              <a:tblGrid>
                <a:gridCol w="1530350"/>
                <a:gridCol w="1346200"/>
              </a:tblGrid>
              <a:tr h="701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9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3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79838" y="5013325"/>
          <a:ext cx="49688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013325"/>
                        <a:ext cx="496887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9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HUBUNGAN EMPIRIS ANTARA NILAI RATA-RATA HITUNG, MEDIAN, DAN MODUS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Ada 3 kemungkinan kesimetrian kurva distribusi data :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smtClean="0"/>
              <a:t>Jika nilai ketiganya hampir sama maka kurva mendekati simetri.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smtClean="0"/>
              <a:t>Jika Mod&lt;Med&lt;rata-rata hitung, maka kurva miring ke kanan.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smtClean="0"/>
              <a:t>Jika rata-rata hitung&lt;Med&lt;Mod, maka kurva miring ke kiri.</a:t>
            </a:r>
          </a:p>
        </p:txBody>
      </p:sp>
    </p:spTree>
    <p:extLst>
      <p:ext uri="{BB962C8B-B14F-4D97-AF65-F5344CB8AC3E}">
        <p14:creationId xmlns:p14="http://schemas.microsoft.com/office/powerpoint/2010/main" val="14094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HUBUNGAN EMPIRIS ANTARA NILAI RATA-RATA HITUNG, MEDIAN, DAN MODUS (lanjutan)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Jika distribusi data tidak simetri, maka terdapat hubungan 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b="1" smtClean="0"/>
              <a:t>Rata-rata hitung-Modus = 3 (Rata-rata hitung-Median)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b="1" smtClean="0"/>
          </a:p>
        </p:txBody>
      </p:sp>
      <p:graphicFrame>
        <p:nvGraphicFramePr>
          <p:cNvPr id="3891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39975" y="4076700"/>
          <a:ext cx="403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1384300" imgH="241300" progId="Equation.3">
                  <p:embed/>
                </p:oleObj>
              </mc:Choice>
              <mc:Fallback>
                <p:oleObj name="Equation" r:id="rId3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40386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2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3</a:t>
            </a:r>
            <a:r>
              <a:rPr lang="en-US" dirty="0" smtClean="0"/>
              <a:t>. RATA-RATA UKUR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Digunakan apabila nilai data satu dengan yang lain berkelipatan.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Untuk data tidak berkelompok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Untuk data berkelompok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35375" y="2205038"/>
          <a:ext cx="28813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3" imgW="1129810" imgH="253890" progId="Equation.3">
                  <p:embed/>
                </p:oleObj>
              </mc:Choice>
              <mc:Fallback>
                <p:oleObj name="Equation" r:id="rId3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205038"/>
                        <a:ext cx="28813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57425" y="3644900"/>
          <a:ext cx="27463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5" imgW="1384300" imgH="431800" progId="Equation.3">
                  <p:embed/>
                </p:oleObj>
              </mc:Choice>
              <mc:Fallback>
                <p:oleObj name="Equation" r:id="rId5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3644900"/>
                        <a:ext cx="274637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319338" y="5300663"/>
          <a:ext cx="27162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7" imgW="1485900" imgH="431800" progId="Equation.3">
                  <p:embed/>
                </p:oleObj>
              </mc:Choice>
              <mc:Fallback>
                <p:oleObj name="Equation" r:id="rId7" imgW="148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5300663"/>
                        <a:ext cx="271621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5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Mengurutkan data</a:t>
            </a:r>
          </a:p>
          <a:p>
            <a:r>
              <a:rPr lang="id-ID" dirty="0"/>
              <a:t>Membuat ketegori atau kelas data</a:t>
            </a:r>
          </a:p>
          <a:p>
            <a:r>
              <a:rPr lang="id-ID" dirty="0"/>
              <a:t>Melakukan penturusan atau tabulasi, memasukan nilai ke dalam interval kelas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763526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Langka-langkah Distribusi </a:t>
            </a:r>
            <a:r>
              <a:rPr lang="id-ID" dirty="0"/>
              <a:t>Frekuensi</a:t>
            </a:r>
          </a:p>
        </p:txBody>
      </p:sp>
    </p:spTree>
    <p:extLst>
      <p:ext uri="{BB962C8B-B14F-4D97-AF65-F5344CB8AC3E}">
        <p14:creationId xmlns:p14="http://schemas.microsoft.com/office/powerpoint/2010/main" val="260489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RATA-RATA UKUR (lanjutan)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</p:txBody>
      </p:sp>
      <p:graphicFrame>
        <p:nvGraphicFramePr>
          <p:cNvPr id="46154" name="Group 74"/>
          <p:cNvGraphicFramePr>
            <a:graphicFrameLocks noGrp="1"/>
          </p:cNvGraphicFramePr>
          <p:nvPr>
            <p:ph sz="quarter" idx="2"/>
          </p:nvPr>
        </p:nvGraphicFramePr>
        <p:xfrm>
          <a:off x="827088" y="2133600"/>
          <a:ext cx="7273925" cy="2846754"/>
        </p:xfrm>
        <a:graphic>
          <a:graphicData uri="http://schemas.openxmlformats.org/drawingml/2006/table">
            <a:tbl>
              <a:tblPr/>
              <a:tblGrid>
                <a:gridCol w="1308100"/>
                <a:gridCol w="1673225"/>
                <a:gridCol w="1455737"/>
                <a:gridCol w="1309688"/>
                <a:gridCol w="1527175"/>
              </a:tblGrid>
              <a:tr h="700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X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log X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log X = 107,1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149" name="Object 6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5229225"/>
          <a:ext cx="42481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1701800" imgH="431800" progId="Equation.3">
                  <p:embed/>
                </p:oleObj>
              </mc:Choice>
              <mc:Fallback>
                <p:oleObj name="Equation" r:id="rId3" imgW="1701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229225"/>
                        <a:ext cx="424815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4</a:t>
            </a:r>
            <a:r>
              <a:rPr lang="en-US" dirty="0" smtClean="0"/>
              <a:t>. RATA-RATA HARMONIS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Biasanya digunakan apabila data dalam bentuk pecahan atau desimal.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Untuk data tidak berkelompok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Untuk data berkelompok</a:t>
            </a:r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51500" y="2565400"/>
          <a:ext cx="185261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837836" imgH="622030" progId="Equation.3">
                  <p:embed/>
                </p:oleObj>
              </mc:Choice>
              <mc:Fallback>
                <p:oleObj name="Equation" r:id="rId3" imgW="837836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565400"/>
                        <a:ext cx="185261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32363" y="4365625"/>
          <a:ext cx="19431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5" imgW="837836" imgH="622030" progId="Equation.3">
                  <p:embed/>
                </p:oleObj>
              </mc:Choice>
              <mc:Fallback>
                <p:oleObj name="Equation" r:id="rId5" imgW="837836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365625"/>
                        <a:ext cx="19431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6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RATA-RATA HARMONIS (lanjutan)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</p:txBody>
      </p:sp>
      <p:graphicFrame>
        <p:nvGraphicFramePr>
          <p:cNvPr id="53320" name="Group 72"/>
          <p:cNvGraphicFramePr>
            <a:graphicFrameLocks noGrp="1"/>
          </p:cNvGraphicFramePr>
          <p:nvPr>
            <p:ph sz="quarter" idx="2"/>
          </p:nvPr>
        </p:nvGraphicFramePr>
        <p:xfrm>
          <a:off x="2124075" y="2133600"/>
          <a:ext cx="5689600" cy="2846754"/>
        </p:xfrm>
        <a:graphic>
          <a:graphicData uri="http://schemas.openxmlformats.org/drawingml/2006/table">
            <a:tbl>
              <a:tblPr/>
              <a:tblGrid>
                <a:gridCol w="1243013"/>
                <a:gridCol w="1595437"/>
                <a:gridCol w="1344613"/>
                <a:gridCol w="1506537"/>
              </a:tblGrid>
              <a:tr h="700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/ X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0,065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/ X = 1,121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316" name="Object 6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95513" y="5318125"/>
          <a:ext cx="29527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193800" imgH="419100" progId="Equation.3">
                  <p:embed/>
                </p:oleObj>
              </mc:Choice>
              <mc:Fallback>
                <p:oleObj name="Equation" r:id="rId3" imgW="1193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318125"/>
                        <a:ext cx="295275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6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5</a:t>
            </a:r>
            <a:r>
              <a:rPr lang="en-US" dirty="0" smtClean="0"/>
              <a:t>.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96260" y="1596540"/>
                <a:ext cx="8291513" cy="4530725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id-ID" sz="2400" dirty="0" smtClean="0"/>
                  <a:t>Untuk data tidak berkelompok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</a:rPr>
                          <m:t>𝑀𝑒𝑑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d-ID" sz="2400" dirty="0" smtClean="0"/>
                  <a:t>=nilai ke-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id-ID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d-ID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400" dirty="0" smtClean="0"/>
                  <a:t>, i=1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2400" dirty="0" err="1" smtClean="0"/>
                  <a:t>Untuk</a:t>
                </a:r>
                <a:r>
                  <a:rPr lang="en-US" sz="2400" dirty="0" smtClean="0"/>
                  <a:t> data </a:t>
                </a:r>
                <a:r>
                  <a:rPr lang="en-US" sz="2400" dirty="0" err="1" smtClean="0"/>
                  <a:t>berkelompok</a:t>
                </a:r>
                <a:endParaRPr lang="en-US" sz="2400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6260" y="1596540"/>
                <a:ext cx="8291513" cy="4530725"/>
              </a:xfrm>
              <a:blipFill rotWithShape="1"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5567014"/>
              </p:ext>
            </p:extLst>
          </p:nvPr>
        </p:nvGraphicFramePr>
        <p:xfrm>
          <a:off x="1882775" y="2818180"/>
          <a:ext cx="5713413" cy="314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4" imgW="2679480" imgH="1663560" progId="Equation.3">
                  <p:embed/>
                </p:oleObj>
              </mc:Choice>
              <mc:Fallback>
                <p:oleObj name="Equation" r:id="rId4" imgW="267948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2818180"/>
                        <a:ext cx="5713413" cy="3149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(lanjutan)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3673475" indent="-367347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673475" indent="-3673475" eaLnBrk="1" hangingPunct="1">
              <a:buFont typeface="Wingdings" pitchFamily="2" charset="2"/>
              <a:buNone/>
            </a:pPr>
            <a:r>
              <a:rPr lang="en-US" sz="2800" smtClean="0"/>
              <a:t>	Letak median ada pada data ke 30, yaitu pada interval 61-73, sehingga :</a:t>
            </a:r>
          </a:p>
          <a:p>
            <a:pPr marL="3673475" indent="-3673475" eaLnBrk="1" hangingPunct="1">
              <a:buFont typeface="Wingdings" pitchFamily="2" charset="2"/>
              <a:buNone/>
            </a:pPr>
            <a:r>
              <a:rPr lang="en-US" sz="2800" smtClean="0"/>
              <a:t>	L</a:t>
            </a:r>
            <a:r>
              <a:rPr lang="en-US" sz="2800" baseline="-25000" smtClean="0"/>
              <a:t>0</a:t>
            </a:r>
            <a:r>
              <a:rPr lang="en-US" sz="2800" smtClean="0"/>
              <a:t> = 60,5</a:t>
            </a:r>
          </a:p>
          <a:p>
            <a:pPr marL="3673475" indent="-3673475" eaLnBrk="1" hangingPunct="1">
              <a:buFont typeface="Wingdings" pitchFamily="2" charset="2"/>
              <a:buNone/>
            </a:pPr>
            <a:r>
              <a:rPr lang="en-US" sz="2800" smtClean="0"/>
              <a:t>	F   = 19</a:t>
            </a:r>
          </a:p>
          <a:p>
            <a:pPr marL="3673475" indent="-3673475" eaLnBrk="1" hangingPunct="1">
              <a:buFont typeface="Wingdings" pitchFamily="2" charset="2"/>
              <a:buNone/>
            </a:pPr>
            <a:r>
              <a:rPr lang="en-US" sz="2800" smtClean="0"/>
              <a:t>	f    = 12</a:t>
            </a: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ph sz="quarter" idx="2"/>
          </p:nvPr>
        </p:nvGraphicFramePr>
        <p:xfrm>
          <a:off x="611188" y="2205038"/>
          <a:ext cx="3024187" cy="3408362"/>
        </p:xfrm>
        <a:graphic>
          <a:graphicData uri="http://schemas.openxmlformats.org/drawingml/2006/table">
            <a:tbl>
              <a:tblPr/>
              <a:tblGrid>
                <a:gridCol w="1608137"/>
                <a:gridCol w="1416050"/>
              </a:tblGrid>
              <a:tr h="701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1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57" name="Object 6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40200" y="4797425"/>
          <a:ext cx="453548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3" imgW="2108200" imgH="787400" progId="Equation.3">
                  <p:embed/>
                </p:oleObj>
              </mc:Choice>
              <mc:Fallback>
                <p:oleObj name="Equation" r:id="rId3" imgW="21082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97425"/>
                        <a:ext cx="453548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7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KUARTIL, DESIL, PERSENTIL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1. Kuartil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Kelompok data yang sudah diurutkan (membesar atau mengecil) dibagi empat bagian yang sama besar.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Ada 3 jenis yaitu kuartil pertama (Q</a:t>
            </a:r>
            <a:r>
              <a:rPr lang="en-US" baseline="-25000" smtClean="0"/>
              <a:t>1</a:t>
            </a:r>
            <a:r>
              <a:rPr lang="en-US" smtClean="0"/>
              <a:t>) atau kuartil bawah, kuartil kedua (Q</a:t>
            </a:r>
            <a:r>
              <a:rPr lang="en-US" baseline="-25000" smtClean="0"/>
              <a:t>2</a:t>
            </a:r>
            <a:r>
              <a:rPr lang="en-US" smtClean="0"/>
              <a:t>) atau kuartil tengah, dan kuartil ketiga (Q</a:t>
            </a:r>
            <a:r>
              <a:rPr lang="en-US" baseline="-25000" smtClean="0"/>
              <a:t>3</a:t>
            </a:r>
            <a:r>
              <a:rPr lang="en-US" smtClean="0"/>
              <a:t>) atau kuartil atas.</a:t>
            </a:r>
          </a:p>
        </p:txBody>
      </p:sp>
    </p:spTree>
    <p:extLst>
      <p:ext uri="{BB962C8B-B14F-4D97-AF65-F5344CB8AC3E}">
        <p14:creationId xmlns:p14="http://schemas.microsoft.com/office/powerpoint/2010/main" val="2869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smtClean="0"/>
              <a:t>Untuk data tidak berkelompok</a:t>
            </a:r>
          </a:p>
          <a:p>
            <a:pPr marL="4130675" indent="-4130675" eaLnBrk="1" hangingPunct="1">
              <a:buFont typeface="Wingdings" pitchFamily="2" charset="2"/>
              <a:buNone/>
            </a:pPr>
            <a:endParaRPr lang="en-US" sz="2800" smtClean="0"/>
          </a:p>
          <a:p>
            <a:pPr marL="4130675" indent="-4130675" eaLnBrk="1" hangingPunct="1">
              <a:buFont typeface="Wingdings" pitchFamily="2" charset="2"/>
              <a:buNone/>
            </a:pPr>
            <a:endParaRPr lang="en-US" sz="2800" smtClean="0"/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smtClean="0"/>
              <a:t>Untuk data berkelompok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2000" smtClean="0"/>
              <a:t>L</a:t>
            </a:r>
            <a:r>
              <a:rPr lang="en-US" sz="2000" baseline="-25000" smtClean="0"/>
              <a:t>0</a:t>
            </a:r>
            <a:r>
              <a:rPr lang="en-US" sz="2000" smtClean="0"/>
              <a:t> = batas bawah kelas kuartil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smtClean="0"/>
              <a:t>	F  = jumlah frekuensi semua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smtClean="0"/>
              <a:t>	       kelas sebelum kelas kuartil Q</a:t>
            </a:r>
            <a:r>
              <a:rPr lang="en-US" sz="2000" baseline="-25000" smtClean="0"/>
              <a:t>i</a:t>
            </a:r>
          </a:p>
          <a:p>
            <a:pPr marL="4130675" indent="-4130675" eaLnBrk="1" hangingPunct="1">
              <a:buFont typeface="Wingdings" pitchFamily="2" charset="2"/>
              <a:buNone/>
            </a:pPr>
            <a:r>
              <a:rPr lang="en-US" sz="2000" smtClean="0"/>
              <a:t>	f   = frekuensi kelas kuartil</a:t>
            </a:r>
            <a:r>
              <a:rPr lang="en-US" sz="2000" baseline="-25000" smtClean="0"/>
              <a:t> </a:t>
            </a:r>
            <a:r>
              <a:rPr lang="en-US" sz="2000" smtClean="0"/>
              <a:t>Q</a:t>
            </a:r>
            <a:r>
              <a:rPr lang="en-US" sz="2000" baseline="-25000" smtClean="0"/>
              <a:t>i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95513" y="2276475"/>
          <a:ext cx="34559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3" imgW="1866090" imgH="393529" progId="Equation.3">
                  <p:embed/>
                </p:oleObj>
              </mc:Choice>
              <mc:Fallback>
                <p:oleObj name="Equation" r:id="rId3" imgW="18660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345598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3860800"/>
          <a:ext cx="3455987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5" imgW="1765300" imgH="787400" progId="Equation.3">
                  <p:embed/>
                </p:oleObj>
              </mc:Choice>
              <mc:Fallback>
                <p:oleObj name="Equation" r:id="rId5" imgW="17653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3455987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1</a:t>
            </a:r>
            <a:r>
              <a:rPr lang="en-US" sz="2000" smtClean="0"/>
              <a:t> membagi data menjadi 25 %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2</a:t>
            </a:r>
            <a:r>
              <a:rPr lang="en-US" sz="2000" smtClean="0"/>
              <a:t> membagi data menjadi 50 %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3</a:t>
            </a:r>
            <a:r>
              <a:rPr lang="en-US" sz="2000" smtClean="0"/>
              <a:t> membagi data menjadi 75 %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0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Sehingga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0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1</a:t>
            </a:r>
            <a:r>
              <a:rPr lang="en-US" sz="2000" smtClean="0"/>
              <a:t> terletak pada 48-60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2</a:t>
            </a:r>
            <a:r>
              <a:rPr lang="en-US" sz="2000" smtClean="0"/>
              <a:t> terletak pada 61-73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000" smtClean="0"/>
              <a:t>	Q</a:t>
            </a:r>
            <a:r>
              <a:rPr lang="en-US" sz="2000" baseline="-25000" smtClean="0"/>
              <a:t>3</a:t>
            </a:r>
            <a:r>
              <a:rPr lang="en-US" sz="2000" smtClean="0"/>
              <a:t> terletak pada 74-86</a:t>
            </a:r>
          </a:p>
        </p:txBody>
      </p:sp>
      <p:graphicFrame>
        <p:nvGraphicFramePr>
          <p:cNvPr id="61490" name="Group 50"/>
          <p:cNvGraphicFramePr>
            <a:graphicFrameLocks noGrp="1"/>
          </p:cNvGraphicFramePr>
          <p:nvPr>
            <p:ph sz="half" idx="2"/>
          </p:nvPr>
        </p:nvGraphicFramePr>
        <p:xfrm>
          <a:off x="539750" y="2205038"/>
          <a:ext cx="3671888" cy="3151560"/>
        </p:xfrm>
        <a:graphic>
          <a:graphicData uri="http://schemas.openxmlformats.org/drawingml/2006/table">
            <a:tbl>
              <a:tblPr/>
              <a:tblGrid>
                <a:gridCol w="1152525"/>
                <a:gridCol w="1150938"/>
                <a:gridCol w="1368425"/>
              </a:tblGrid>
              <a:tr h="100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0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KUARTIL (lanjutan)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1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2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Untuk Q</a:t>
            </a:r>
            <a:r>
              <a:rPr lang="en-US" sz="2800" baseline="-25000" smtClean="0"/>
              <a:t>3</a:t>
            </a:r>
            <a:r>
              <a:rPr lang="en-US" sz="2800" smtClean="0"/>
              <a:t>, maka 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graphicFrame>
        <p:nvGraphicFramePr>
          <p:cNvPr id="645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92500" y="1484313"/>
          <a:ext cx="32400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3" imgW="1841500" imgH="787400" progId="Equation.3">
                  <p:embed/>
                </p:oleObj>
              </mc:Choice>
              <mc:Fallback>
                <p:oleObj name="Equation" r:id="rId3" imgW="1841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484313"/>
                        <a:ext cx="32400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63938" y="3201988"/>
          <a:ext cx="381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5" imgW="2082800" imgH="787400" progId="Equation.3">
                  <p:embed/>
                </p:oleObj>
              </mc:Choice>
              <mc:Fallback>
                <p:oleObj name="Equation" r:id="rId5" imgW="20828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01988"/>
                        <a:ext cx="381635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3592513" y="4797425"/>
          <a:ext cx="400367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7" imgW="2044700" imgH="787400" progId="Equation.3">
                  <p:embed/>
                </p:oleObj>
              </mc:Choice>
              <mc:Fallback>
                <p:oleObj name="Equation" r:id="rId7" imgW="20447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797425"/>
                        <a:ext cx="4003675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9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KUARTIL, DESIL, PERSENTIL (lanjutan)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1325" indent="-441325" eaLnBrk="1" hangingPunct="1">
              <a:buFont typeface="Wingdings" pitchFamily="2" charset="2"/>
              <a:buNone/>
            </a:pPr>
            <a:r>
              <a:rPr lang="en-US" smtClean="0"/>
              <a:t>2. Desil</a:t>
            </a:r>
          </a:p>
          <a:p>
            <a:pPr marL="441325" indent="-441325" eaLnBrk="1" hangingPunct="1">
              <a:buFont typeface="Wingdings" pitchFamily="2" charset="2"/>
              <a:buNone/>
            </a:pPr>
            <a:r>
              <a:rPr lang="en-US" smtClean="0"/>
              <a:t>    Kelompok data yang sudah diurutkan  (membesar atau mengecil) dibagi sepuluh bagian yang sama besar.</a:t>
            </a:r>
          </a:p>
        </p:txBody>
      </p:sp>
    </p:spTree>
    <p:extLst>
      <p:ext uri="{BB962C8B-B14F-4D97-AF65-F5344CB8AC3E}">
        <p14:creationId xmlns:p14="http://schemas.microsoft.com/office/powerpoint/2010/main" val="6928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Data diurut</a:t>
            </a:r>
          </a:p>
          <a:p>
            <a:r>
              <a:rPr lang="id-ID" dirty="0"/>
              <a:t>dari terkecil</a:t>
            </a:r>
          </a:p>
          <a:p>
            <a:r>
              <a:rPr lang="id-ID" dirty="0"/>
              <a:t>ke terbesar</a:t>
            </a:r>
          </a:p>
          <a:p>
            <a:endParaRPr lang="id-ID" dirty="0"/>
          </a:p>
          <a:p>
            <a:r>
              <a:rPr lang="id-ID" dirty="0"/>
              <a:t>Nilai terkecil</a:t>
            </a:r>
          </a:p>
          <a:p>
            <a:r>
              <a:rPr lang="id-ID" dirty="0"/>
              <a:t>215 </a:t>
            </a:r>
          </a:p>
          <a:p>
            <a:r>
              <a:rPr lang="id-ID" dirty="0"/>
              <a:t>Nilai terbesar</a:t>
            </a:r>
          </a:p>
          <a:p>
            <a:r>
              <a:rPr lang="id-ID" dirty="0"/>
              <a:t>9750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9184"/>
            <a:ext cx="4038600" cy="354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98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313238" indent="-4313238" eaLnBrk="1" hangingPunct="1">
              <a:buFont typeface="Wingdings" pitchFamily="2" charset="2"/>
              <a:buNone/>
            </a:pPr>
            <a:r>
              <a:rPr lang="en-US" smtClean="0"/>
              <a:t>Untuk data tidak berkelompok</a:t>
            </a:r>
          </a:p>
          <a:p>
            <a:pPr marL="4313238" indent="-4313238" eaLnBrk="1" hangingPunct="1">
              <a:buFont typeface="Wingdings" pitchFamily="2" charset="2"/>
              <a:buNone/>
            </a:pPr>
            <a:endParaRPr lang="en-US" smtClean="0"/>
          </a:p>
          <a:p>
            <a:pPr marL="4313238" indent="-4313238" eaLnBrk="1" hangingPunct="1">
              <a:buFont typeface="Wingdings" pitchFamily="2" charset="2"/>
              <a:buNone/>
            </a:pPr>
            <a:endParaRPr lang="en-US" smtClean="0"/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mtClean="0"/>
              <a:t>Untuk data berkelompok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000" smtClean="0"/>
              <a:t>L</a:t>
            </a:r>
            <a:r>
              <a:rPr lang="en-US" sz="2000" baseline="-25000" smtClean="0"/>
              <a:t>0</a:t>
            </a:r>
            <a:r>
              <a:rPr lang="en-US" sz="2000" smtClean="0"/>
              <a:t> = batas bawah kelas desil D</a:t>
            </a:r>
            <a:r>
              <a:rPr lang="en-US" sz="2000" baseline="-25000" smtClean="0"/>
              <a:t>i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smtClean="0"/>
              <a:t>	F  = jumlah frekuensi semua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smtClean="0"/>
              <a:t>	       kelas sebelum kelas desil D</a:t>
            </a:r>
            <a:r>
              <a:rPr lang="en-US" sz="2000" baseline="-25000" smtClean="0"/>
              <a:t>i</a:t>
            </a:r>
          </a:p>
          <a:p>
            <a:pPr marL="4313238" indent="-4313238" eaLnBrk="1" hangingPunct="1">
              <a:buFont typeface="Wingdings" pitchFamily="2" charset="2"/>
              <a:buNone/>
            </a:pPr>
            <a:r>
              <a:rPr lang="en-US" sz="2000" smtClean="0"/>
              <a:t>	f   = frekuensi kelas desil D</a:t>
            </a:r>
            <a:r>
              <a:rPr lang="en-US" sz="2000" baseline="-25000" smtClean="0"/>
              <a:t>i</a:t>
            </a:r>
          </a:p>
          <a:p>
            <a:pPr marL="4313238" indent="-4313238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15262"/>
              </p:ext>
            </p:extLst>
          </p:nvPr>
        </p:nvGraphicFramePr>
        <p:xfrm>
          <a:off x="1976015" y="2665475"/>
          <a:ext cx="39735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3" imgW="2145369" imgH="393529" progId="Equation.3">
                  <p:embed/>
                </p:oleObj>
              </mc:Choice>
              <mc:Fallback>
                <p:oleObj name="Equation" r:id="rId3" imgW="21453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015" y="2665475"/>
                        <a:ext cx="39735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93464"/>
              </p:ext>
            </p:extLst>
          </p:nvPr>
        </p:nvGraphicFramePr>
        <p:xfrm>
          <a:off x="601670" y="4345230"/>
          <a:ext cx="4027487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5" imgW="2057400" imgH="787400" progId="Equation.3">
                  <p:embed/>
                </p:oleObj>
              </mc:Choice>
              <mc:Fallback>
                <p:oleObj name="Equation" r:id="rId5" imgW="2057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70" y="4345230"/>
                        <a:ext cx="4027487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4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Contoh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3</a:t>
            </a:r>
            <a:r>
              <a:rPr lang="en-US" sz="2800" smtClean="0"/>
              <a:t> membagi data 30%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7</a:t>
            </a:r>
            <a:r>
              <a:rPr lang="en-US" sz="2800" smtClean="0"/>
              <a:t> membagi data 70%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8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Sehingga :</a:t>
            </a:r>
          </a:p>
          <a:p>
            <a:pPr marL="3946525" indent="-3946525" eaLnBrk="1" hangingPunct="1">
              <a:buFont typeface="Wingdings" pitchFamily="2" charset="2"/>
              <a:buNone/>
            </a:pPr>
            <a:endParaRPr lang="en-US" sz="2800" smtClean="0"/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3</a:t>
            </a:r>
            <a:r>
              <a:rPr lang="en-US" sz="2800" smtClean="0"/>
              <a:t> berada pada 48-60</a:t>
            </a:r>
          </a:p>
          <a:p>
            <a:pPr marL="3946525" indent="-3946525" eaLnBrk="1" hangingPunct="1">
              <a:buFont typeface="Wingdings" pitchFamily="2" charset="2"/>
              <a:buNone/>
            </a:pPr>
            <a:r>
              <a:rPr lang="en-US" sz="2800" smtClean="0"/>
              <a:t>	D</a:t>
            </a:r>
            <a:r>
              <a:rPr lang="en-US" sz="2800" baseline="-25000" smtClean="0"/>
              <a:t>7</a:t>
            </a:r>
            <a:r>
              <a:rPr lang="en-US" sz="2800" smtClean="0"/>
              <a:t> berada pada 74-86</a:t>
            </a:r>
          </a:p>
        </p:txBody>
      </p:sp>
      <p:graphicFrame>
        <p:nvGraphicFramePr>
          <p:cNvPr id="69656" name="Group 24"/>
          <p:cNvGraphicFramePr>
            <a:graphicFrameLocks noGrp="1"/>
          </p:cNvGraphicFramePr>
          <p:nvPr>
            <p:ph sz="half" idx="2"/>
          </p:nvPr>
        </p:nvGraphicFramePr>
        <p:xfrm>
          <a:off x="611188" y="2206625"/>
          <a:ext cx="3600450" cy="3167063"/>
        </p:xfrm>
        <a:graphic>
          <a:graphicData uri="http://schemas.openxmlformats.org/drawingml/2006/table">
            <a:tbl>
              <a:tblPr/>
              <a:tblGrid>
                <a:gridCol w="1130300"/>
                <a:gridCol w="1128712"/>
                <a:gridCol w="1341438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Kelas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 Tengah 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Σf =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DESIL (lanjutan)</a:t>
            </a: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1700213"/>
          <a:ext cx="489743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2133600" imgH="787400" progId="Equation.3">
                  <p:embed/>
                </p:oleObj>
              </mc:Choice>
              <mc:Fallback>
                <p:oleObj name="Equation" r:id="rId3" imgW="2133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489743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39775" y="4149725"/>
          <a:ext cx="46402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5" imgW="2082800" imgH="787400" progId="Equation.3">
                  <p:embed/>
                </p:oleObj>
              </mc:Choice>
              <mc:Fallback>
                <p:oleObj name="Equation" r:id="rId5" imgW="20828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149725"/>
                        <a:ext cx="464026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9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KUARTIL, DESIL, PERSENTIL (lanjutan)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Persentil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berkelompok</a:t>
            </a:r>
            <a:endParaRPr lang="en-US" dirty="0" smtClean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21366"/>
              </p:ext>
            </p:extLst>
          </p:nvPr>
        </p:nvGraphicFramePr>
        <p:xfrm>
          <a:off x="1670605" y="3123590"/>
          <a:ext cx="40195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3" imgW="2171700" imgH="393700" progId="Equation.3">
                  <p:embed/>
                </p:oleObj>
              </mc:Choice>
              <mc:Fallback>
                <p:oleObj name="Equation" r:id="rId3" imgW="217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605" y="3123590"/>
                        <a:ext cx="40195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6001"/>
              </p:ext>
            </p:extLst>
          </p:nvPr>
        </p:nvGraphicFramePr>
        <p:xfrm>
          <a:off x="1823310" y="4497935"/>
          <a:ext cx="4251325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5" imgW="2171520" imgH="787320" progId="Equation.3">
                  <p:embed/>
                </p:oleObj>
              </mc:Choice>
              <mc:Fallback>
                <p:oleObj name="Equation" r:id="rId5" imgW="2171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310" y="4497935"/>
                        <a:ext cx="4251325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3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Latihan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1741501"/>
              </p:ext>
            </p:extLst>
          </p:nvPr>
        </p:nvGraphicFramePr>
        <p:xfrm>
          <a:off x="1182688" y="2017713"/>
          <a:ext cx="381053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72"/>
                <a:gridCol w="2159304"/>
                <a:gridCol w="1143161"/>
              </a:tblGrid>
              <a:tr h="408018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No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Nama Pegawai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Hasil Produksi kotak/perhari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Mbah Mulyadi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350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Ibrahim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500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Bakar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750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Umar Al-Kaff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300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Munip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450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Fauzi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550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Usman Punteng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540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Pritiwanto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360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Mufid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470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Karim Al Muhdor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390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Suyanto Black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285</a:t>
                      </a:r>
                      <a:endParaRPr lang="id-ID" sz="1200" dirty="0"/>
                    </a:p>
                  </a:txBody>
                  <a:tcPr marL="81491" marR="81491"/>
                </a:tc>
              </a:tr>
              <a:tr h="233232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Soleh Koceng</a:t>
                      </a:r>
                      <a:endParaRPr lang="id-ID" sz="1200" dirty="0"/>
                    </a:p>
                  </a:txBody>
                  <a:tcPr marL="81491" marR="81491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675</a:t>
                      </a:r>
                      <a:endParaRPr lang="id-ID" sz="1200" dirty="0"/>
                    </a:p>
                  </a:txBody>
                  <a:tcPr marL="81491" marR="81491"/>
                </a:tc>
              </a:tr>
            </a:tbl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sz="2400" dirty="0" smtClean="0"/>
              <a:t>Berapa rata-rata hitungnya</a:t>
            </a:r>
          </a:p>
          <a:p>
            <a:r>
              <a:rPr lang="id-ID" sz="2400" dirty="0" smtClean="0"/>
              <a:t>Berapa median dan modusnya</a:t>
            </a:r>
          </a:p>
          <a:p>
            <a:r>
              <a:rPr lang="id-ID" sz="2400" dirty="0" smtClean="0"/>
              <a:t>Berapa Kuartilnya</a:t>
            </a:r>
            <a:endParaRPr lang="id-ID" sz="2400" dirty="0"/>
          </a:p>
          <a:p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6BBA-78E0-4849-8932-528832C63CB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0936334"/>
              </p:ext>
            </p:extLst>
          </p:nvPr>
        </p:nvGraphicFramePr>
        <p:xfrm>
          <a:off x="1182688" y="2017713"/>
          <a:ext cx="381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27"/>
                <a:gridCol w="1746673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no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Kelas Interval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frekuensi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27 - 33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34 – 40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9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3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41 –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13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48 – 54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55 – 61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13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6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62 – 68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11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7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69 –</a:t>
                      </a:r>
                      <a:r>
                        <a:rPr lang="id-ID" sz="1600" baseline="0" dirty="0" smtClean="0"/>
                        <a:t> 75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64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000" dirty="0" smtClean="0"/>
              <a:t>Hitunglah</a:t>
            </a:r>
          </a:p>
          <a:p>
            <a:r>
              <a:rPr lang="id-ID" sz="2000" dirty="0" smtClean="0"/>
              <a:t>Median</a:t>
            </a:r>
          </a:p>
          <a:p>
            <a:r>
              <a:rPr lang="id-ID" sz="2000" dirty="0" smtClean="0"/>
              <a:t>Modus</a:t>
            </a:r>
          </a:p>
          <a:p>
            <a:r>
              <a:rPr lang="id-ID" sz="2000" dirty="0" smtClean="0"/>
              <a:t>Kuartil</a:t>
            </a:r>
          </a:p>
          <a:p>
            <a:r>
              <a:rPr lang="id-ID" sz="2000" dirty="0" smtClean="0"/>
              <a:t>Desil</a:t>
            </a:r>
          </a:p>
          <a:p>
            <a:r>
              <a:rPr lang="id-ID" sz="2000" dirty="0" smtClean="0"/>
              <a:t>Persentil</a:t>
            </a:r>
            <a:endParaRPr lang="id-ID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89157-68AC-46A3-89AA-29A9AEA3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B82FF7-49CC-4B8A-8578-EA0992FB9907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66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6923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Broadway" pitchFamily="82" charset="0"/>
              </a:rPr>
              <a:t>Mengapa Ukuran Variasi Penting ?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09600" y="1724025"/>
            <a:ext cx="5867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8383AD"/>
                </a:solidFill>
                <a:latin typeface="Tahoma" pitchFamily="34" charset="0"/>
              </a:rPr>
              <a:t>Nilai </a:t>
            </a:r>
            <a:r>
              <a:rPr lang="en-US" sz="2400" i="1" smtClean="0">
                <a:solidFill>
                  <a:srgbClr val="8383AD"/>
                </a:solidFill>
                <a:latin typeface="Tahoma" pitchFamily="34" charset="0"/>
              </a:rPr>
              <a:t>mean</a:t>
            </a:r>
            <a:r>
              <a:rPr lang="en-US" sz="2400" smtClean="0">
                <a:solidFill>
                  <a:srgbClr val="8383AD"/>
                </a:solidFill>
                <a:latin typeface="Tahoma" pitchFamily="34" charset="0"/>
              </a:rPr>
              <a:t> hanya menekankan pada pusat data, tidak memberikan informasi tentang bagaimana sebaran nilai datanya. 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502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8383AD"/>
                </a:solidFill>
                <a:latin typeface="Tahoma" pitchFamily="34" charset="0"/>
              </a:rPr>
              <a:t>Untuk membandingkan sebaran dari dua distribusi data secara  lebih rinci.</a:t>
            </a:r>
          </a:p>
        </p:txBody>
      </p:sp>
      <p:pic>
        <p:nvPicPr>
          <p:cNvPr id="16390" name="Picture 5" descr="AMERI0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776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801D3-2F0B-4463-90D4-1B2DBE871C11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1828800" y="1531938"/>
            <a:ext cx="548640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Nilai siswa dari dua Kelas A dan B dengan </a:t>
            </a:r>
            <a:r>
              <a:rPr 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nilai mean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sama. </a:t>
            </a:r>
          </a:p>
        </p:txBody>
      </p:sp>
      <p:graphicFrame>
        <p:nvGraphicFramePr>
          <p:cNvPr id="8263" name="Group 71"/>
          <p:cNvGraphicFramePr>
            <a:graphicFrameLocks noGrp="1"/>
          </p:cNvGraphicFramePr>
          <p:nvPr/>
        </p:nvGraphicFramePr>
        <p:xfrm>
          <a:off x="838200" y="3017838"/>
          <a:ext cx="7620000" cy="487362"/>
        </p:xfrm>
        <a:graphic>
          <a:graphicData uri="http://schemas.openxmlformats.org/drawingml/2006/table">
            <a:tbl>
              <a:tblPr/>
              <a:tblGrid>
                <a:gridCol w="1905000"/>
                <a:gridCol w="762000"/>
                <a:gridCol w="762000"/>
                <a:gridCol w="762000"/>
                <a:gridCol w="762000"/>
                <a:gridCol w="762000"/>
                <a:gridCol w="828675"/>
                <a:gridCol w="1076325"/>
              </a:tblGrid>
              <a:tr h="48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65" name="Group 73"/>
          <p:cNvGraphicFramePr>
            <a:graphicFrameLocks noGrp="1"/>
          </p:cNvGraphicFramePr>
          <p:nvPr/>
        </p:nvGraphicFramePr>
        <p:xfrm>
          <a:off x="838200" y="2438400"/>
          <a:ext cx="7620000" cy="487363"/>
        </p:xfrm>
        <a:graphic>
          <a:graphicData uri="http://schemas.openxmlformats.org/drawingml/2006/table">
            <a:tbl>
              <a:tblPr/>
              <a:tblGrid>
                <a:gridCol w="1905000"/>
                <a:gridCol w="4648200"/>
                <a:gridCol w="10668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Nilai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64" name="Group 72"/>
          <p:cNvGraphicFramePr>
            <a:graphicFrameLocks noGrp="1"/>
          </p:cNvGraphicFramePr>
          <p:nvPr/>
        </p:nvGraphicFramePr>
        <p:xfrm>
          <a:off x="838200" y="3551238"/>
          <a:ext cx="7620000" cy="487362"/>
        </p:xfrm>
        <a:graphic>
          <a:graphicData uri="http://schemas.openxmlformats.org/drawingml/2006/table">
            <a:tbl>
              <a:tblPr/>
              <a:tblGrid>
                <a:gridCol w="1905000"/>
                <a:gridCol w="762000"/>
                <a:gridCol w="762000"/>
                <a:gridCol w="762000"/>
                <a:gridCol w="762000"/>
                <a:gridCol w="762000"/>
                <a:gridCol w="828675"/>
                <a:gridCol w="1076325"/>
              </a:tblGrid>
              <a:tr h="487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527" name="Rectangle 55"/>
          <p:cNvSpPr>
            <a:spLocks noChangeArrowheads="1"/>
          </p:cNvSpPr>
          <p:nvPr/>
        </p:nvSpPr>
        <p:spPr bwMode="auto">
          <a:xfrm>
            <a:off x="838200" y="4438650"/>
            <a:ext cx="78486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174625" indent="-174625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Jika berdasarkan </a:t>
            </a:r>
            <a:r>
              <a:rPr lang="en-US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nilai Mean,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siswa di kedua kelas tsb  mempunyai kemampuan sama. </a:t>
            </a:r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685800" y="771525"/>
            <a:ext cx="347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Perhatikan Ilustrasi 1 ini :</a:t>
            </a:r>
          </a:p>
        </p:txBody>
      </p:sp>
    </p:spTree>
    <p:extLst>
      <p:ext uri="{BB962C8B-B14F-4D97-AF65-F5344CB8AC3E}">
        <p14:creationId xmlns:p14="http://schemas.microsoft.com/office/powerpoint/2010/main" val="12173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3D8806-ADD5-419C-B075-BB2EC4EBDEA1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68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1676400" y="198755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1676400" y="3794125"/>
            <a:ext cx="2590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5943600" y="2041525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219200" y="3548063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70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219200" y="3119438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80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219200" y="2724150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90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1116013" y="2281238"/>
            <a:ext cx="59848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100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1219200" y="3943350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60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1219200" y="4338638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50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1219200" y="4719638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40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1219200" y="5100638"/>
            <a:ext cx="460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30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5513388" y="3198813"/>
            <a:ext cx="4349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80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513388" y="2803525"/>
            <a:ext cx="4349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90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410200" y="2360613"/>
            <a:ext cx="56038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100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5508625" y="4022725"/>
            <a:ext cx="4349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60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5508625" y="4418013"/>
            <a:ext cx="4349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50</a:t>
            </a:r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5508625" y="4799013"/>
            <a:ext cx="4349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40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5508625" y="5180013"/>
            <a:ext cx="4349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30</a:t>
            </a:r>
          </a:p>
        </p:txBody>
      </p:sp>
      <p:sp>
        <p:nvSpPr>
          <p:cNvPr id="18453" name="Oval 20"/>
          <p:cNvSpPr>
            <a:spLocks noChangeArrowheads="1"/>
          </p:cNvSpPr>
          <p:nvPr/>
        </p:nvSpPr>
        <p:spPr bwMode="auto">
          <a:xfrm>
            <a:off x="1905000" y="40449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533400" y="3549650"/>
            <a:ext cx="776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 =</a:t>
            </a:r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2286000" y="32067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2743200" y="36639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57" name="Oval 24"/>
          <p:cNvSpPr>
            <a:spLocks noChangeArrowheads="1"/>
          </p:cNvSpPr>
          <p:nvPr/>
        </p:nvSpPr>
        <p:spPr bwMode="auto">
          <a:xfrm>
            <a:off x="3124200" y="36639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58" name="Oval 25"/>
          <p:cNvSpPr>
            <a:spLocks noChangeArrowheads="1"/>
          </p:cNvSpPr>
          <p:nvPr/>
        </p:nvSpPr>
        <p:spPr bwMode="auto">
          <a:xfrm>
            <a:off x="3505200" y="34353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59" name="Oval 26"/>
          <p:cNvSpPr>
            <a:spLocks noChangeArrowheads="1"/>
          </p:cNvSpPr>
          <p:nvPr/>
        </p:nvSpPr>
        <p:spPr bwMode="auto">
          <a:xfrm>
            <a:off x="3886200" y="3892550"/>
            <a:ext cx="228600" cy="2286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0" name="Oval 27"/>
          <p:cNvSpPr>
            <a:spLocks noChangeArrowheads="1"/>
          </p:cNvSpPr>
          <p:nvPr/>
        </p:nvSpPr>
        <p:spPr bwMode="auto">
          <a:xfrm>
            <a:off x="6172200" y="43275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1" name="Oval 28"/>
          <p:cNvSpPr>
            <a:spLocks noChangeArrowheads="1"/>
          </p:cNvSpPr>
          <p:nvPr/>
        </p:nvSpPr>
        <p:spPr bwMode="auto">
          <a:xfrm>
            <a:off x="6553200" y="26511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2" name="Oval 29"/>
          <p:cNvSpPr>
            <a:spLocks noChangeArrowheads="1"/>
          </p:cNvSpPr>
          <p:nvPr/>
        </p:nvSpPr>
        <p:spPr bwMode="auto">
          <a:xfrm>
            <a:off x="7086600" y="43275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3" name="Oval 30"/>
          <p:cNvSpPr>
            <a:spLocks noChangeArrowheads="1"/>
          </p:cNvSpPr>
          <p:nvPr/>
        </p:nvSpPr>
        <p:spPr bwMode="auto">
          <a:xfrm>
            <a:off x="7467600" y="28797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4" name="Oval 31"/>
          <p:cNvSpPr>
            <a:spLocks noChangeArrowheads="1"/>
          </p:cNvSpPr>
          <p:nvPr/>
        </p:nvSpPr>
        <p:spPr bwMode="auto">
          <a:xfrm>
            <a:off x="8229600" y="24225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5" name="Oval 32"/>
          <p:cNvSpPr>
            <a:spLocks noChangeArrowheads="1"/>
          </p:cNvSpPr>
          <p:nvPr/>
        </p:nvSpPr>
        <p:spPr bwMode="auto">
          <a:xfrm>
            <a:off x="8077200" y="5089525"/>
            <a:ext cx="228600" cy="2286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6" name="Rectangle 33"/>
          <p:cNvSpPr>
            <a:spLocks noChangeArrowheads="1"/>
          </p:cNvSpPr>
          <p:nvPr/>
        </p:nvSpPr>
        <p:spPr bwMode="auto">
          <a:xfrm>
            <a:off x="533400" y="1660525"/>
            <a:ext cx="3810000" cy="403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67" name="Rectangle 34"/>
          <p:cNvSpPr>
            <a:spLocks noChangeArrowheads="1"/>
          </p:cNvSpPr>
          <p:nvPr/>
        </p:nvSpPr>
        <p:spPr bwMode="auto">
          <a:xfrm>
            <a:off x="4724400" y="1660525"/>
            <a:ext cx="3962400" cy="403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514600" y="1987550"/>
            <a:ext cx="10001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Kelas A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6858000" y="1911350"/>
            <a:ext cx="998538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Kelas B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1219200" y="5699125"/>
            <a:ext cx="25527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Cenderung Homogen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5486400" y="5683250"/>
            <a:ext cx="26463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Cenderung Heterogen</a:t>
            </a:r>
          </a:p>
        </p:txBody>
      </p:sp>
      <p:sp>
        <p:nvSpPr>
          <p:cNvPr id="235559" name="Text Box 39"/>
          <p:cNvSpPr txBox="1">
            <a:spLocks noChangeArrowheads="1"/>
          </p:cNvSpPr>
          <p:nvPr/>
        </p:nvSpPr>
        <p:spPr bwMode="auto">
          <a:xfrm>
            <a:off x="569913" y="304800"/>
            <a:ext cx="8574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Namun, perhatikan sebaran data tiap kelas pada kedua diagram ini :</a:t>
            </a:r>
          </a:p>
        </p:txBody>
      </p:sp>
      <p:sp>
        <p:nvSpPr>
          <p:cNvPr id="18473" name="Line 40"/>
          <p:cNvSpPr>
            <a:spLocks noChangeShapeType="1"/>
          </p:cNvSpPr>
          <p:nvPr/>
        </p:nvSpPr>
        <p:spPr bwMode="auto">
          <a:xfrm flipV="1">
            <a:off x="5943600" y="3794125"/>
            <a:ext cx="2667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35561" name="Text Box 41"/>
          <p:cNvSpPr txBox="1">
            <a:spLocks noChangeArrowheads="1"/>
          </p:cNvSpPr>
          <p:nvPr/>
        </p:nvSpPr>
        <p:spPr bwMode="auto">
          <a:xfrm>
            <a:off x="5486400" y="3548063"/>
            <a:ext cx="508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70</a:t>
            </a:r>
          </a:p>
        </p:txBody>
      </p:sp>
      <p:sp>
        <p:nvSpPr>
          <p:cNvPr id="235562" name="Text Box 42"/>
          <p:cNvSpPr txBox="1">
            <a:spLocks noChangeArrowheads="1"/>
          </p:cNvSpPr>
          <p:nvPr/>
        </p:nvSpPr>
        <p:spPr bwMode="auto">
          <a:xfrm>
            <a:off x="4800600" y="3549650"/>
            <a:ext cx="776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 =</a:t>
            </a:r>
          </a:p>
        </p:txBody>
      </p:sp>
    </p:spTree>
    <p:extLst>
      <p:ext uri="{BB962C8B-B14F-4D97-AF65-F5344CB8AC3E}">
        <p14:creationId xmlns:p14="http://schemas.microsoft.com/office/powerpoint/2010/main" val="22837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F9CD2B-14AA-46F1-A457-933CD8F6B696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69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04800" y="12954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36546" name="AutoShape 2"/>
          <p:cNvSpPr>
            <a:spLocks noChangeArrowheads="1"/>
          </p:cNvSpPr>
          <p:nvPr/>
        </p:nvSpPr>
        <p:spPr bwMode="auto">
          <a:xfrm>
            <a:off x="746125" y="3465513"/>
            <a:ext cx="5807075" cy="2554287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Jadi dari dua rangkaian data yang memiliki </a:t>
            </a:r>
            <a:r>
              <a:rPr 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nilai mean 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sama </a:t>
            </a:r>
            <a:r>
              <a:rPr lang="en-US" sz="24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belum tentu 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mempunyai karakteristik sama,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Karena besarnya penyimpangan nilai data dari nilai rata-ratanya untuk setiap kelas dapat berbeda.</a:t>
            </a:r>
          </a:p>
        </p:txBody>
      </p:sp>
      <p:sp>
        <p:nvSpPr>
          <p:cNvPr id="236547" name="AutoShape 3"/>
          <p:cNvSpPr>
            <a:spLocks noChangeArrowheads="1"/>
          </p:cNvSpPr>
          <p:nvPr/>
        </p:nvSpPr>
        <p:spPr bwMode="auto">
          <a:xfrm>
            <a:off x="530225" y="990600"/>
            <a:ext cx="8310563" cy="1736725"/>
          </a:xfrm>
          <a:prstGeom prst="roundRect">
            <a:avLst>
              <a:gd name="adj" fmla="val 16667"/>
            </a:avLst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Siswa kelas  A mempunyai kemampuan yang hampir seimbang, berbeda dengan kelas B. </a:t>
            </a:r>
            <a:r>
              <a:rPr lang="en-US" sz="2400" i="1" u="sng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Seandainya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syarat lulus min. nilai 60 maka siswa kelas B hanya 50% yang dapat lulus.  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609600" y="319088"/>
            <a:ext cx="139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maka…..</a:t>
            </a: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 rot="7973846">
            <a:off x="5968206" y="2548732"/>
            <a:ext cx="1404937" cy="1098550"/>
          </a:xfrm>
          <a:prstGeom prst="rightArrow">
            <a:avLst>
              <a:gd name="adj1" fmla="val 50000"/>
              <a:gd name="adj2" fmla="val 40429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383A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d-ID" dirty="0" smtClean="0"/>
                  <a:t>Gunakan pedoman bilangan bulat terkecil k, dengan demikian sehingga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id-ID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id-ID" dirty="0" smtClean="0"/>
                  <a:t> </a:t>
                </a:r>
                <a:r>
                  <a:rPr lang="id-ID" dirty="0"/>
                  <a:t>n atau aturan Sturges</a:t>
                </a:r>
              </a:p>
              <a:p>
                <a:r>
                  <a:rPr lang="id-ID" dirty="0"/>
                  <a:t>	  Jumlah kategori (k) = 1 + 3,322 Log n</a:t>
                </a:r>
              </a:p>
              <a:p>
                <a:r>
                  <a:rPr lang="id-ID" dirty="0"/>
                  <a:t>Contoh n = 20</a:t>
                </a:r>
              </a:p>
              <a:p>
                <a:r>
                  <a:rPr lang="id-ID" dirty="0"/>
                  <a:t>	(k) = 1 + 3,322 Log 20</a:t>
                </a:r>
              </a:p>
              <a:p>
                <a:r>
                  <a:rPr lang="id-ID" dirty="0"/>
                  <a:t>	(k) = 1 + 3,322 (1,301)</a:t>
                </a:r>
              </a:p>
              <a:p>
                <a:r>
                  <a:rPr lang="id-ID" dirty="0"/>
                  <a:t>	(k) = 1 + 4,322</a:t>
                </a:r>
              </a:p>
              <a:p>
                <a:r>
                  <a:rPr lang="id-ID" dirty="0"/>
                  <a:t>	(k) = 5,322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556" b="-11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470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050CC-65A2-4C98-BA3B-F746601BF105}" type="slidenum">
              <a:rPr lang="en-US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533400" y="265113"/>
            <a:ext cx="8183563" cy="954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Penyimpangan nilai data terhadap nilai mean (</a:t>
            </a:r>
            <a:r>
              <a:rPr 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ukuran variasi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dari dua rangkaian data dapat berbeda, yaitu : </a:t>
            </a:r>
          </a:p>
        </p:txBody>
      </p:sp>
      <p:sp>
        <p:nvSpPr>
          <p:cNvPr id="20484" name="Freeform 3"/>
          <p:cNvSpPr>
            <a:spLocks/>
          </p:cNvSpPr>
          <p:nvPr/>
        </p:nvSpPr>
        <p:spPr bwMode="auto">
          <a:xfrm>
            <a:off x="914400" y="2438400"/>
            <a:ext cx="2971800" cy="20574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5" name="Freeform 4"/>
          <p:cNvSpPr>
            <a:spLocks/>
          </p:cNvSpPr>
          <p:nvPr/>
        </p:nvSpPr>
        <p:spPr bwMode="auto">
          <a:xfrm>
            <a:off x="838200" y="3048000"/>
            <a:ext cx="3048000" cy="1235075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2514600" y="2514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838200" y="4572000"/>
            <a:ext cx="3124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004888" y="4708525"/>
            <a:ext cx="2805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 Me1 = Me2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Ukuran Variasi Berbeda</a:t>
            </a:r>
          </a:p>
        </p:txBody>
      </p:sp>
      <p:sp>
        <p:nvSpPr>
          <p:cNvPr id="20489" name="Freeform 8"/>
          <p:cNvSpPr>
            <a:spLocks/>
          </p:cNvSpPr>
          <p:nvPr/>
        </p:nvSpPr>
        <p:spPr bwMode="auto">
          <a:xfrm>
            <a:off x="5181600" y="2438400"/>
            <a:ext cx="3429000" cy="2117725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0" name="Freeform 9"/>
          <p:cNvSpPr>
            <a:spLocks/>
          </p:cNvSpPr>
          <p:nvPr/>
        </p:nvSpPr>
        <p:spPr bwMode="auto">
          <a:xfrm>
            <a:off x="5105400" y="3200400"/>
            <a:ext cx="3048000" cy="10668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7010400" y="2438400"/>
            <a:ext cx="76200" cy="2133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4953000" y="4572000"/>
            <a:ext cx="373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5410200" y="4708525"/>
            <a:ext cx="280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 Me1 ≠ Me2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Tahoma" pitchFamily="34" charset="0"/>
              </a:rPr>
              <a:t>Ukuran Variasi Berbeda</a:t>
            </a:r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6705600" y="32766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533400" y="2057400"/>
            <a:ext cx="3886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4800600" y="2057400"/>
            <a:ext cx="40386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D543A-946A-47A0-A001-03C3BC4512CD}" type="slidenum">
              <a:rPr lang="en-US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Freeform 2"/>
          <p:cNvSpPr>
            <a:spLocks/>
          </p:cNvSpPr>
          <p:nvPr/>
        </p:nvSpPr>
        <p:spPr bwMode="auto">
          <a:xfrm>
            <a:off x="1447800" y="2362200"/>
            <a:ext cx="2895600" cy="20574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3048000" y="2362200"/>
            <a:ext cx="76200" cy="2133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762000" y="4495800"/>
            <a:ext cx="373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1371600" y="4572000"/>
            <a:ext cx="25050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Me1 ≠ Me2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Ukuran Variasi Sama</a:t>
            </a:r>
          </a:p>
        </p:txBody>
      </p:sp>
      <p:sp>
        <p:nvSpPr>
          <p:cNvPr id="21511" name="Freeform 6"/>
          <p:cNvSpPr>
            <a:spLocks/>
          </p:cNvSpPr>
          <p:nvPr/>
        </p:nvSpPr>
        <p:spPr bwMode="auto">
          <a:xfrm>
            <a:off x="762000" y="2362200"/>
            <a:ext cx="2667000" cy="20574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2209800" y="23622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5867400" y="4495800"/>
            <a:ext cx="250507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Me1 = Me2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Ukuran Variasi Sama</a:t>
            </a:r>
          </a:p>
        </p:txBody>
      </p:sp>
      <p:sp>
        <p:nvSpPr>
          <p:cNvPr id="21514" name="Freeform 9"/>
          <p:cNvSpPr>
            <a:spLocks/>
          </p:cNvSpPr>
          <p:nvPr/>
        </p:nvSpPr>
        <p:spPr bwMode="auto">
          <a:xfrm>
            <a:off x="5257800" y="2590800"/>
            <a:ext cx="3429000" cy="18288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5" name="Freeform 10"/>
          <p:cNvSpPr>
            <a:spLocks/>
          </p:cNvSpPr>
          <p:nvPr/>
        </p:nvSpPr>
        <p:spPr bwMode="auto">
          <a:xfrm>
            <a:off x="5410200" y="2590800"/>
            <a:ext cx="3124200" cy="1752600"/>
          </a:xfrm>
          <a:custGeom>
            <a:avLst/>
            <a:gdLst>
              <a:gd name="T0" fmla="*/ 0 w 1898"/>
              <a:gd name="T1" fmla="*/ 2147483647 h 659"/>
              <a:gd name="T2" fmla="*/ 2147483647 w 1898"/>
              <a:gd name="T3" fmla="*/ 2147483647 h 659"/>
              <a:gd name="T4" fmla="*/ 2147483647 w 1898"/>
              <a:gd name="T5" fmla="*/ 2147483647 h 659"/>
              <a:gd name="T6" fmla="*/ 2147483647 w 1898"/>
              <a:gd name="T7" fmla="*/ 2147483647 h 659"/>
              <a:gd name="T8" fmla="*/ 2147483647 w 1898"/>
              <a:gd name="T9" fmla="*/ 2147483647 h 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8"/>
              <a:gd name="T16" fmla="*/ 0 h 659"/>
              <a:gd name="T17" fmla="*/ 1898 w 1898"/>
              <a:gd name="T18" fmla="*/ 659 h 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8" h="659">
                <a:moveTo>
                  <a:pt x="0" y="613"/>
                </a:moveTo>
                <a:cubicBezTo>
                  <a:pt x="74" y="599"/>
                  <a:pt x="271" y="640"/>
                  <a:pt x="444" y="538"/>
                </a:cubicBezTo>
                <a:cubicBezTo>
                  <a:pt x="617" y="436"/>
                  <a:pt x="846" y="0"/>
                  <a:pt x="1035" y="3"/>
                </a:cubicBezTo>
                <a:cubicBezTo>
                  <a:pt x="1224" y="6"/>
                  <a:pt x="1434" y="449"/>
                  <a:pt x="1578" y="554"/>
                </a:cubicBezTo>
                <a:cubicBezTo>
                  <a:pt x="1722" y="659"/>
                  <a:pt x="1831" y="616"/>
                  <a:pt x="1898" y="632"/>
                </a:cubicBez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7086600" y="25908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5410200" y="4495800"/>
            <a:ext cx="3124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533400" y="1676400"/>
            <a:ext cx="4114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4953000" y="1676400"/>
            <a:ext cx="3886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96E46D-2765-48F8-9EF6-1EBEA03E1F3D}" type="slidenum">
              <a:rPr lang="en-US" sz="1000" smtClean="0">
                <a:solidFill>
                  <a:srgbClr val="000000"/>
                </a:solidFill>
                <a:latin typeface="Verdana" pitchFamily="34" charset="0"/>
              </a:rPr>
              <a:pPr/>
              <a:t>72</a:t>
            </a:fld>
            <a:endParaRPr lang="en-US" sz="10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533400"/>
            <a:ext cx="8001000" cy="6096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800" smtClean="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405063" y="609600"/>
            <a:ext cx="4605337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JENIS UKURAN VARIASI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41375" y="1919288"/>
            <a:ext cx="36703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RANGE (Nilai Jarak)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838200" y="2833688"/>
            <a:ext cx="746442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SIMPANGAN RATA-RATA (</a:t>
            </a:r>
            <a:r>
              <a:rPr 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Mean Deviation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838200" y="3824288"/>
            <a:ext cx="697071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SIMPANGAN BAKU (</a:t>
            </a:r>
            <a:r>
              <a:rPr 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Standard Deviation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838200" y="4891088"/>
            <a:ext cx="742156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KOEFISIEN VARIASI (</a:t>
            </a:r>
            <a:r>
              <a:rPr lang="en-US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Variation Coefficient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38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BE86088-B0E8-42B7-A074-378A50249DF6}" type="slidenum">
              <a:rPr lang="en-US" sz="1000" smtClean="0">
                <a:solidFill>
                  <a:srgbClr val="000000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514600" y="381000"/>
            <a:ext cx="3802063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RANGE (Nilai Jarak)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924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Selisih nilai data terbesar (Xt) dan terkecil (Xr) dalam suatu rangkaian data.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3429000" y="3148013"/>
            <a:ext cx="189706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Xt - Xr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00400" y="3048000"/>
            <a:ext cx="2362200" cy="762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447800" y="4419600"/>
            <a:ext cx="62484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Semakin besar nilai Range, </a:t>
            </a: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semakin besar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penyimpangan data dari rata-rata hitungnya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745CC3-6206-4B5A-8551-9B5D408CF270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74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541338" y="762000"/>
            <a:ext cx="2028825" cy="457200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Contoh 13.1 :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477838" y="2057400"/>
            <a:ext cx="80565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Perhatikan data pada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ilustrasi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maka Range setiap kelas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62000" y="3016250"/>
            <a:ext cx="3171825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 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kelas A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80 – 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= 20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62000" y="4495800"/>
            <a:ext cx="33845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kelas B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100 – 35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= 65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181600" y="3810000"/>
            <a:ext cx="2971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Penyimpangan data Kelas A &gt; B</a:t>
            </a: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V="1">
            <a:off x="3200400" y="4724400"/>
            <a:ext cx="2743200" cy="5334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Arial" charset="0"/>
            </a:endParaRPr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2590800" y="4953000"/>
            <a:ext cx="609600" cy="533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2646363" y="827088"/>
            <a:ext cx="299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383AD"/>
                </a:solidFill>
                <a:latin typeface="Verdana" pitchFamily="34" charset="0"/>
              </a:rPr>
              <a:t>Menentukan Nilai Range</a:t>
            </a:r>
          </a:p>
        </p:txBody>
      </p:sp>
    </p:spTree>
    <p:extLst>
      <p:ext uri="{BB962C8B-B14F-4D97-AF65-F5344CB8AC3E}">
        <p14:creationId xmlns:p14="http://schemas.microsoft.com/office/powerpoint/2010/main" val="2200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pPr>
              <a:defRPr/>
            </a:pPr>
            <a:fld id="{1A3985B9-CEB9-40B3-9F18-0C901D8FC61C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457200" y="1614488"/>
            <a:ext cx="569595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(1) SIMPANGAN RATA-RATA (SR)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457200" y="725488"/>
            <a:ext cx="8001000" cy="6461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666600"/>
                  </a:outerShdw>
                </a:effectLst>
                <a:latin typeface="Arial Narrow" pitchFamily="34" charset="0"/>
              </a:rPr>
              <a:t>UKURAN VARIASI Data Tidak Dikelompokkan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990600" y="2133600"/>
            <a:ext cx="627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ahoma" pitchFamily="34" charset="0"/>
              </a:rPr>
              <a:t>penyimpangan data dari rata-rata hitungnya.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70100" y="2971800"/>
            <a:ext cx="344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3300"/>
                </a:solidFill>
                <a:latin typeface="Tahoma" pitchFamily="34" charset="0"/>
              </a:rPr>
              <a:t>SR </a:t>
            </a: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l-GR" sz="2800" u="sng" smtClean="0">
                <a:solidFill>
                  <a:srgbClr val="000000"/>
                </a:solidFill>
                <a:latin typeface="Tahoma" pitchFamily="34" charset="0"/>
              </a:rPr>
              <a:t>Σ</a:t>
            </a:r>
            <a:r>
              <a:rPr lang="en-US" sz="2800" u="sng" smtClean="0">
                <a:solidFill>
                  <a:srgbClr val="000000"/>
                </a:solidFill>
                <a:latin typeface="Tahoma" pitchFamily="34" charset="0"/>
              </a:rPr>
              <a:t> l xi – Mean 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                  n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1066800" y="5121275"/>
            <a:ext cx="76962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ahoma" charset="0"/>
              </a:rPr>
              <a:t>lxi-Meanl hasilnya nilai mutlak, yaitu mengabaikan tanda positif /negatif, jadi semua dianggap </a:t>
            </a:r>
            <a:r>
              <a:rPr lang="en-US" sz="24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positif</a:t>
            </a:r>
            <a:r>
              <a:rPr lang="en-US" sz="2400">
                <a:solidFill>
                  <a:srgbClr val="000000"/>
                </a:solidFill>
                <a:latin typeface="Tahoma" charset="0"/>
              </a:rPr>
              <a:t>.     </a:t>
            </a: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841500" y="2819400"/>
            <a:ext cx="38735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1793875" y="40386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xi = nilai data ke-I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  = banyaknya data</a:t>
            </a:r>
          </a:p>
        </p:txBody>
      </p:sp>
    </p:spTree>
    <p:extLst>
      <p:ext uri="{BB962C8B-B14F-4D97-AF65-F5344CB8AC3E}">
        <p14:creationId xmlns:p14="http://schemas.microsoft.com/office/powerpoint/2010/main" val="2100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381000" y="12954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9D167-FBE1-49C1-B345-60121718E554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76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028825" cy="457200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Contoh 13.2 :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595313" y="854075"/>
            <a:ext cx="5957887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Data penjualan 8 Cabang Batik Keris di Yogyakarta pada bulan Desember 2007.</a:t>
            </a:r>
          </a:p>
        </p:txBody>
      </p:sp>
      <p:graphicFrame>
        <p:nvGraphicFramePr>
          <p:cNvPr id="17461" name="Group 53"/>
          <p:cNvGraphicFramePr>
            <a:graphicFrameLocks noGrp="1"/>
          </p:cNvGraphicFramePr>
          <p:nvPr/>
        </p:nvGraphicFramePr>
        <p:xfrm>
          <a:off x="685800" y="1905000"/>
          <a:ext cx="3962400" cy="4267200"/>
        </p:xfrm>
        <a:graphic>
          <a:graphicData uri="http://schemas.openxmlformats.org/drawingml/2006/table">
            <a:tbl>
              <a:tblPr/>
              <a:tblGrid>
                <a:gridCol w="2005013"/>
                <a:gridCol w="195738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Cabang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Nilai Penjualan (dlm jutaan)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Gejayan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Kota Gede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Kota Baru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Godean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Monjali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Kusumanegara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Babarsari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3757" name="Text Box 45"/>
          <p:cNvSpPr txBox="1">
            <a:spLocks noChangeArrowheads="1"/>
          </p:cNvSpPr>
          <p:nvPr/>
        </p:nvSpPr>
        <p:spPr bwMode="auto">
          <a:xfrm>
            <a:off x="5334000" y="4206875"/>
            <a:ext cx="31242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Mean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= (470 : 8)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= 53,75 ≈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54</a:t>
            </a:r>
          </a:p>
        </p:txBody>
      </p:sp>
      <p:sp>
        <p:nvSpPr>
          <p:cNvPr id="243758" name="Text Box 46"/>
          <p:cNvSpPr txBox="1">
            <a:spLocks noChangeArrowheads="1"/>
          </p:cNvSpPr>
          <p:nvPr/>
        </p:nvSpPr>
        <p:spPr bwMode="auto">
          <a:xfrm>
            <a:off x="5316538" y="2433638"/>
            <a:ext cx="268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Carilah SR – nya !</a:t>
            </a:r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5334000" y="3673475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Langkah 01 :</a:t>
            </a:r>
          </a:p>
        </p:txBody>
      </p:sp>
      <p:sp>
        <p:nvSpPr>
          <p:cNvPr id="26668" name="Oval 48"/>
          <p:cNvSpPr>
            <a:spLocks noChangeArrowheads="1"/>
          </p:cNvSpPr>
          <p:nvPr/>
        </p:nvSpPr>
        <p:spPr bwMode="auto">
          <a:xfrm>
            <a:off x="5029200" y="2209800"/>
            <a:ext cx="3276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669" name="TextBox 10"/>
          <p:cNvSpPr txBox="1">
            <a:spLocks noChangeArrowheads="1"/>
          </p:cNvSpPr>
          <p:nvPr/>
        </p:nvSpPr>
        <p:spPr bwMode="auto">
          <a:xfrm>
            <a:off x="2819400" y="304800"/>
            <a:ext cx="415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Menentukan Simpangan Rata-rata</a:t>
            </a:r>
          </a:p>
        </p:txBody>
      </p:sp>
    </p:spTree>
    <p:extLst>
      <p:ext uri="{BB962C8B-B14F-4D97-AF65-F5344CB8AC3E}">
        <p14:creationId xmlns:p14="http://schemas.microsoft.com/office/powerpoint/2010/main" val="36517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6EE2B-6771-45DC-AB97-8906BC60E155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77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1" name="Rectangle 54"/>
          <p:cNvSpPr>
            <a:spLocks noChangeArrowheads="1"/>
          </p:cNvSpPr>
          <p:nvPr/>
        </p:nvSpPr>
        <p:spPr bwMode="auto">
          <a:xfrm>
            <a:off x="304800" y="12954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/>
        </p:nvGraphicFramePr>
        <p:xfrm>
          <a:off x="685800" y="381000"/>
          <a:ext cx="3886200" cy="4268790"/>
        </p:xfrm>
        <a:graphic>
          <a:graphicData uri="http://schemas.openxmlformats.org/drawingml/2006/table">
            <a:tbl>
              <a:tblPr/>
              <a:tblGrid>
                <a:gridCol w="844550"/>
                <a:gridCol w="1098550"/>
                <a:gridCol w="19431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 xi – Mean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Jumlah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7" name="Text Box 47"/>
          <p:cNvSpPr txBox="1">
            <a:spLocks noChangeArrowheads="1"/>
          </p:cNvSpPr>
          <p:nvPr/>
        </p:nvSpPr>
        <p:spPr bwMode="auto">
          <a:xfrm>
            <a:off x="5029200" y="1608138"/>
            <a:ext cx="317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3300"/>
                </a:solidFill>
                <a:latin typeface="Tahoma" pitchFamily="34" charset="0"/>
              </a:rPr>
              <a:t>   SR </a:t>
            </a:r>
            <a:r>
              <a:rPr lang="en-US" sz="2400" smtClean="0">
                <a:solidFill>
                  <a:srgbClr val="000000"/>
                </a:solidFill>
                <a:latin typeface="Tahoma" pitchFamily="34" charset="0"/>
              </a:rPr>
              <a:t>= </a:t>
            </a:r>
            <a:r>
              <a:rPr lang="el-GR" sz="2400" u="sng" smtClean="0">
                <a:solidFill>
                  <a:srgbClr val="000000"/>
                </a:solidFill>
                <a:latin typeface="Tahoma" pitchFamily="34" charset="0"/>
              </a:rPr>
              <a:t>Σ</a:t>
            </a:r>
            <a:r>
              <a:rPr lang="en-US" sz="2400" u="sng" smtClean="0">
                <a:solidFill>
                  <a:srgbClr val="000000"/>
                </a:solidFill>
                <a:latin typeface="Tahoma" pitchFamily="34" charset="0"/>
              </a:rPr>
              <a:t> l xi – Meanl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ahoma" pitchFamily="34" charset="0"/>
              </a:rPr>
              <a:t>                    n</a:t>
            </a:r>
          </a:p>
        </p:txBody>
      </p:sp>
      <p:sp>
        <p:nvSpPr>
          <p:cNvPr id="244785" name="Text Box 49"/>
          <p:cNvSpPr txBox="1">
            <a:spLocks noChangeArrowheads="1"/>
          </p:cNvSpPr>
          <p:nvPr/>
        </p:nvSpPr>
        <p:spPr bwMode="auto">
          <a:xfrm>
            <a:off x="5791200" y="2470150"/>
            <a:ext cx="20066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</a:t>
            </a: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102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12,75 ≈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13</a:t>
            </a:r>
          </a:p>
        </p:txBody>
      </p:sp>
      <p:sp>
        <p:nvSpPr>
          <p:cNvPr id="27699" name="Text Box 50"/>
          <p:cNvSpPr txBox="1">
            <a:spLocks noChangeArrowheads="1"/>
          </p:cNvSpPr>
          <p:nvPr/>
        </p:nvSpPr>
        <p:spPr bwMode="auto">
          <a:xfrm>
            <a:off x="457200" y="492125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Arial Narrow" pitchFamily="34" charset="0"/>
              </a:rPr>
              <a:t>Artinya rata-rata penjualan 8 cabang tersebut naik turunnya lebih kurang Rp.13.000.000.</a:t>
            </a:r>
          </a:p>
        </p:txBody>
      </p:sp>
      <p:sp>
        <p:nvSpPr>
          <p:cNvPr id="244787" name="Text Box 51"/>
          <p:cNvSpPr txBox="1">
            <a:spLocks noChangeArrowheads="1"/>
          </p:cNvSpPr>
          <p:nvPr/>
        </p:nvSpPr>
        <p:spPr bwMode="auto">
          <a:xfrm>
            <a:off x="4953000" y="838200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Langkah 02 :</a:t>
            </a:r>
          </a:p>
        </p:txBody>
      </p:sp>
    </p:spTree>
    <p:extLst>
      <p:ext uri="{BB962C8B-B14F-4D97-AF65-F5344CB8AC3E}">
        <p14:creationId xmlns:p14="http://schemas.microsoft.com/office/powerpoint/2010/main" val="136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D5928F-06E3-48CC-8819-E6DF5B8E1C64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78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209800" y="3276600"/>
            <a:ext cx="4648200" cy="1905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47466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 SIMPANGAN BAKU (SD)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143000" y="2149475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ahoma" pitchFamily="34" charset="0"/>
              </a:rPr>
              <a:t>menunjukkan standar penyimpangan data terhadap rata-rata hitungnya.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209800" y="3810000"/>
            <a:ext cx="4029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smtClean="0">
                <a:solidFill>
                  <a:srgbClr val="FF3300"/>
                </a:solidFill>
                <a:latin typeface="Tahoma" pitchFamily="34" charset="0"/>
              </a:rPr>
              <a:t>SD</a:t>
            </a: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=      </a:t>
            </a:r>
            <a:r>
              <a:rPr lang="el-GR" sz="2800" smtClean="0">
                <a:solidFill>
                  <a:srgbClr val="000000"/>
                </a:solidFill>
                <a:latin typeface="Tahoma" pitchFamily="34" charset="0"/>
              </a:rPr>
              <a:t>Σ</a:t>
            </a: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 (xi – Mean)</a:t>
            </a:r>
            <a:r>
              <a:rPr lang="en-US" sz="2800" b="1" baseline="30000" smtClean="0">
                <a:solidFill>
                  <a:srgbClr val="000000"/>
                </a:solidFill>
                <a:latin typeface="Tahoma" pitchFamily="34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                      n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733800" y="4343400"/>
            <a:ext cx="2057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3429000" y="3657600"/>
            <a:ext cx="3048000" cy="1219200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257800" y="16002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 </a:t>
            </a:r>
            <a:r>
              <a:rPr lang="el-GR" sz="3200" smtClean="0">
                <a:solidFill>
                  <a:srgbClr val="000000"/>
                </a:solidFill>
              </a:rPr>
              <a:t>δ</a:t>
            </a:r>
            <a:r>
              <a:rPr lang="en-US" sz="32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24075" y="5334000"/>
            <a:ext cx="242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xi = nilai data ke-I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 = banyaknya data</a:t>
            </a:r>
          </a:p>
        </p:txBody>
      </p:sp>
    </p:spTree>
    <p:extLst>
      <p:ext uri="{BB962C8B-B14F-4D97-AF65-F5344CB8AC3E}">
        <p14:creationId xmlns:p14="http://schemas.microsoft.com/office/powerpoint/2010/main" val="3019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381000" y="1295400"/>
            <a:ext cx="822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21ACD8-FA07-43A7-994C-BFBB9B066751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79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561975" y="152400"/>
            <a:ext cx="2028825" cy="457200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Contoh 13.3 :</a:t>
            </a:r>
          </a:p>
        </p:txBody>
      </p:sp>
      <p:graphicFrame>
        <p:nvGraphicFramePr>
          <p:cNvPr id="20555" name="Group 75"/>
          <p:cNvGraphicFramePr>
            <a:graphicFrameLocks noGrp="1"/>
          </p:cNvGraphicFramePr>
          <p:nvPr/>
        </p:nvGraphicFramePr>
        <p:xfrm>
          <a:off x="609600" y="1827213"/>
          <a:ext cx="4876800" cy="4116390"/>
        </p:xfrm>
        <a:graphic>
          <a:graphicData uri="http://schemas.openxmlformats.org/drawingml/2006/table">
            <a:tbl>
              <a:tblPr/>
              <a:tblGrid>
                <a:gridCol w="696913"/>
                <a:gridCol w="904875"/>
                <a:gridCol w="1528762"/>
                <a:gridCol w="174625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(xi – Mean)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(xi – Mean)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- 4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- 14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842" name="Text Box 58"/>
          <p:cNvSpPr txBox="1">
            <a:spLocks noChangeArrowheads="1"/>
          </p:cNvSpPr>
          <p:nvPr/>
        </p:nvSpPr>
        <p:spPr bwMode="auto">
          <a:xfrm>
            <a:off x="457200" y="777875"/>
            <a:ext cx="787717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Menggunakan data pada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Contoh 13.2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untuk menghitung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Simpangan baku </a:t>
            </a:r>
          </a:p>
        </p:txBody>
      </p:sp>
      <p:sp>
        <p:nvSpPr>
          <p:cNvPr id="246843" name="Text Box 59"/>
          <p:cNvSpPr txBox="1">
            <a:spLocks noChangeArrowheads="1"/>
          </p:cNvSpPr>
          <p:nvPr/>
        </p:nvSpPr>
        <p:spPr bwMode="auto">
          <a:xfrm>
            <a:off x="6096000" y="2270125"/>
            <a:ext cx="240823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   </a:t>
            </a: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Σ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( Xi – X )</a:t>
            </a:r>
            <a:r>
              <a:rPr lang="en-US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   n</a:t>
            </a:r>
          </a:p>
        </p:txBody>
      </p:sp>
      <p:sp>
        <p:nvSpPr>
          <p:cNvPr id="29758" name="Line 60"/>
          <p:cNvSpPr>
            <a:spLocks noChangeShapeType="1"/>
          </p:cNvSpPr>
          <p:nvPr/>
        </p:nvSpPr>
        <p:spPr bwMode="auto">
          <a:xfrm>
            <a:off x="7939088" y="2314575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9759" name="Line 61"/>
          <p:cNvSpPr>
            <a:spLocks noChangeShapeType="1"/>
          </p:cNvSpPr>
          <p:nvPr/>
        </p:nvSpPr>
        <p:spPr bwMode="auto">
          <a:xfrm flipV="1">
            <a:off x="7010400" y="2667000"/>
            <a:ext cx="1600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9760" name="Freeform 62"/>
          <p:cNvSpPr>
            <a:spLocks/>
          </p:cNvSpPr>
          <p:nvPr/>
        </p:nvSpPr>
        <p:spPr bwMode="auto">
          <a:xfrm>
            <a:off x="6781800" y="2016125"/>
            <a:ext cx="1828800" cy="1031875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46847" name="Text Box 63"/>
          <p:cNvSpPr txBox="1">
            <a:spLocks noChangeArrowheads="1"/>
          </p:cNvSpPr>
          <p:nvPr/>
        </p:nvSpPr>
        <p:spPr bwMode="auto">
          <a:xfrm>
            <a:off x="6096000" y="3794125"/>
            <a:ext cx="17907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   1668 </a:t>
            </a:r>
            <a:endParaRPr lang="en-US" sz="20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8</a:t>
            </a:r>
          </a:p>
        </p:txBody>
      </p:sp>
      <p:sp>
        <p:nvSpPr>
          <p:cNvPr id="29762" name="Line 64"/>
          <p:cNvSpPr>
            <a:spLocks noChangeShapeType="1"/>
          </p:cNvSpPr>
          <p:nvPr/>
        </p:nvSpPr>
        <p:spPr bwMode="auto">
          <a:xfrm>
            <a:off x="7086600" y="4149725"/>
            <a:ext cx="990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9763" name="Freeform 65"/>
          <p:cNvSpPr>
            <a:spLocks/>
          </p:cNvSpPr>
          <p:nvPr/>
        </p:nvSpPr>
        <p:spPr bwMode="auto">
          <a:xfrm>
            <a:off x="6858000" y="3733800"/>
            <a:ext cx="1371600" cy="838200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246850" name="Text Box 66"/>
          <p:cNvSpPr txBox="1">
            <a:spLocks noChangeArrowheads="1"/>
          </p:cNvSpPr>
          <p:nvPr/>
        </p:nvSpPr>
        <p:spPr bwMode="auto">
          <a:xfrm>
            <a:off x="6146800" y="4953000"/>
            <a:ext cx="1549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14,43</a:t>
            </a:r>
          </a:p>
        </p:txBody>
      </p:sp>
      <p:sp>
        <p:nvSpPr>
          <p:cNvPr id="29765" name="TextBox 14"/>
          <p:cNvSpPr txBox="1">
            <a:spLocks noChangeArrowheads="1"/>
          </p:cNvSpPr>
          <p:nvPr/>
        </p:nvSpPr>
        <p:spPr bwMode="auto">
          <a:xfrm>
            <a:off x="2667000" y="228600"/>
            <a:ext cx="364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Menentukan Simpangan Baku</a:t>
            </a:r>
          </a:p>
        </p:txBody>
      </p:sp>
    </p:spTree>
    <p:extLst>
      <p:ext uri="{BB962C8B-B14F-4D97-AF65-F5344CB8AC3E}">
        <p14:creationId xmlns:p14="http://schemas.microsoft.com/office/powerpoint/2010/main" val="38424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Tentukan interval kelas </a:t>
            </a:r>
          </a:p>
          <a:p>
            <a:r>
              <a:rPr lang="id-ID" dirty="0"/>
              <a:t>Interval kelas adalah batas bawah dan batas atas dari suatu kategori</a:t>
            </a:r>
          </a:p>
          <a:p>
            <a:r>
              <a:rPr lang="id-ID" dirty="0"/>
              <a:t>	Rumus :</a:t>
            </a:r>
          </a:p>
          <a:p>
            <a:r>
              <a:rPr lang="id-ID" dirty="0"/>
              <a:t>					Nilai terbesar - terkecil</a:t>
            </a:r>
          </a:p>
          <a:p>
            <a:r>
              <a:rPr lang="id-ID" dirty="0"/>
              <a:t>	Interval kelas =</a:t>
            </a:r>
          </a:p>
          <a:p>
            <a:r>
              <a:rPr lang="id-ID" dirty="0"/>
              <a:t>						Jumlah kelas</a:t>
            </a:r>
          </a:p>
          <a:p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4705" y="4497935"/>
            <a:ext cx="3817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81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D8A4EC-04AF-4907-ABC9-CE36385ACF88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80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85800" y="1762125"/>
            <a:ext cx="784225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SIMPANGAN RATA-RATA data dikelompokkan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219200" y="2835275"/>
            <a:ext cx="4572000" cy="1295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1295400" y="3063875"/>
            <a:ext cx="4572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SR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</a:t>
            </a:r>
            <a:r>
              <a:rPr lang="el-GR" sz="2800" u="sng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Σ</a:t>
            </a:r>
            <a:r>
              <a:rPr lang="en-US" sz="2800" u="sng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 l NTKi – Mean l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      n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292225" y="4473575"/>
            <a:ext cx="305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8383AD"/>
                </a:solidFill>
                <a:latin typeface="Tahoma" pitchFamily="34" charset="0"/>
              </a:rPr>
              <a:t>f      = frekkelas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8383AD"/>
                </a:solidFill>
                <a:latin typeface="Tahoma" pitchFamily="34" charset="0"/>
              </a:rPr>
              <a:t>NTK = Nilai Tengah Kelas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8383AD"/>
                </a:solidFill>
                <a:latin typeface="Tahoma" pitchFamily="34" charset="0"/>
              </a:rPr>
              <a:t>n     = banyaknya data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096000" y="3444875"/>
            <a:ext cx="242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3300"/>
                </a:solidFill>
              </a:rPr>
              <a:t>Hasilnya absolut</a:t>
            </a: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611188" y="573088"/>
            <a:ext cx="7847012" cy="6461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EFED6"/>
                </a:solidFill>
                <a:effectLst>
                  <a:outerShdw blurRad="38100" dist="38100" dir="2700000" algn="tl">
                    <a:srgbClr val="666600"/>
                  </a:outerShdw>
                </a:effectLst>
                <a:latin typeface="Arial Narrow" pitchFamily="34" charset="0"/>
              </a:rPr>
              <a:t>UKURAN VARIASI Data Dikelompokkan</a:t>
            </a:r>
          </a:p>
        </p:txBody>
      </p:sp>
    </p:spTree>
    <p:extLst>
      <p:ext uri="{BB962C8B-B14F-4D97-AF65-F5344CB8AC3E}">
        <p14:creationId xmlns:p14="http://schemas.microsoft.com/office/powerpoint/2010/main" val="23048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D79AD9-6871-4AA1-881D-10E6A7B79CAF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81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2028825" cy="457200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Contoh 13.4 :</a:t>
            </a:r>
          </a:p>
        </p:txBody>
      </p:sp>
      <p:graphicFrame>
        <p:nvGraphicFramePr>
          <p:cNvPr id="22568" name="Group 40"/>
          <p:cNvGraphicFramePr>
            <a:graphicFrameLocks noGrp="1"/>
          </p:cNvGraphicFramePr>
          <p:nvPr/>
        </p:nvGraphicFramePr>
        <p:xfrm>
          <a:off x="762000" y="1905000"/>
          <a:ext cx="3429000" cy="3657600"/>
        </p:xfrm>
        <a:graphic>
          <a:graphicData uri="http://schemas.openxmlformats.org/drawingml/2006/table">
            <a:tbl>
              <a:tblPr/>
              <a:tblGrid>
                <a:gridCol w="1543050"/>
                <a:gridCol w="188595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Kelas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frekuensi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29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– 39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49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– 59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– 69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– 79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7" name="Text Box 32"/>
          <p:cNvSpPr txBox="1">
            <a:spLocks noChangeArrowheads="1"/>
          </p:cNvSpPr>
          <p:nvPr/>
        </p:nvSpPr>
        <p:spPr bwMode="auto">
          <a:xfrm>
            <a:off x="4572000" y="2514600"/>
            <a:ext cx="397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Berapa nilai </a:t>
            </a:r>
            <a:r>
              <a:rPr lang="en-US" sz="2800" smtClean="0">
                <a:solidFill>
                  <a:srgbClr val="FF3300"/>
                </a:solidFill>
                <a:latin typeface="Tahoma" pitchFamily="34" charset="0"/>
              </a:rPr>
              <a:t>SR</a:t>
            </a:r>
            <a:r>
              <a:rPr lang="en-US" sz="2400" smtClean="0">
                <a:solidFill>
                  <a:srgbClr val="000000"/>
                </a:solidFill>
                <a:latin typeface="Tahoma" pitchFamily="34" charset="0"/>
              </a:rPr>
              <a:t>kel</a:t>
            </a:r>
            <a:r>
              <a:rPr lang="en-US" sz="2800" smtClean="0">
                <a:solidFill>
                  <a:srgbClr val="000000"/>
                </a:solidFill>
                <a:latin typeface="Tahoma" pitchFamily="34" charset="0"/>
              </a:rPr>
              <a:t> nya ?</a:t>
            </a:r>
          </a:p>
        </p:txBody>
      </p:sp>
      <p:sp>
        <p:nvSpPr>
          <p:cNvPr id="31778" name="TextBox 10"/>
          <p:cNvSpPr txBox="1">
            <a:spLocks noChangeArrowheads="1"/>
          </p:cNvSpPr>
          <p:nvPr/>
        </p:nvSpPr>
        <p:spPr bwMode="auto">
          <a:xfrm>
            <a:off x="2819400" y="838200"/>
            <a:ext cx="535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Menentukan Simpangan Rata-rata kelompok</a:t>
            </a:r>
          </a:p>
        </p:txBody>
      </p:sp>
    </p:spTree>
    <p:extLst>
      <p:ext uri="{BB962C8B-B14F-4D97-AF65-F5344CB8AC3E}">
        <p14:creationId xmlns:p14="http://schemas.microsoft.com/office/powerpoint/2010/main" val="8706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F04327-3349-48C9-86B0-C6713ACFEEE8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82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636" name="Group 84"/>
          <p:cNvGraphicFramePr>
            <a:graphicFrameLocks noGrp="1"/>
          </p:cNvGraphicFramePr>
          <p:nvPr/>
        </p:nvGraphicFramePr>
        <p:xfrm>
          <a:off x="457200" y="228600"/>
          <a:ext cx="8305800" cy="4267201"/>
        </p:xfrm>
        <a:graphic>
          <a:graphicData uri="http://schemas.openxmlformats.org/drawingml/2006/table">
            <a:tbl>
              <a:tblPr/>
              <a:tblGrid>
                <a:gridCol w="1143000"/>
                <a:gridCol w="685800"/>
                <a:gridCol w="914400"/>
                <a:gridCol w="914400"/>
                <a:gridCol w="838200"/>
                <a:gridCol w="1828800"/>
                <a:gridCol w="19812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Kelas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fNTK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lNTK– Meanl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l NTK–Mean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29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– 39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49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– 59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– 69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– 79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9935" name="Text Box 79"/>
          <p:cNvSpPr txBox="1">
            <a:spLocks noChangeArrowheads="1"/>
          </p:cNvSpPr>
          <p:nvPr/>
        </p:nvSpPr>
        <p:spPr bwMode="auto">
          <a:xfrm>
            <a:off x="533400" y="5486400"/>
            <a:ext cx="3132138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00"/>
                </a:solidFill>
                <a:latin typeface="Tahoma" charset="0"/>
              </a:rPr>
              <a:t>SR</a:t>
            </a:r>
            <a:r>
              <a:rPr lang="en-US" sz="2400">
                <a:solidFill>
                  <a:srgbClr val="000000"/>
                </a:solidFill>
                <a:latin typeface="Tahoma" charset="0"/>
              </a:rPr>
              <a:t>kel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</a:t>
            </a: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639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= 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10,65</a:t>
            </a:r>
            <a:endParaRPr lang="en-US" sz="2400" i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60</a:t>
            </a:r>
          </a:p>
        </p:txBody>
      </p:sp>
      <p:sp>
        <p:nvSpPr>
          <p:cNvPr id="249939" name="Text Box 83"/>
          <p:cNvSpPr txBox="1">
            <a:spLocks noChangeArrowheads="1"/>
          </p:cNvSpPr>
          <p:nvPr/>
        </p:nvSpPr>
        <p:spPr bwMode="auto">
          <a:xfrm>
            <a:off x="457200" y="4648200"/>
            <a:ext cx="40386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SR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</a:t>
            </a:r>
            <a:r>
              <a:rPr lang="el-GR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Σ</a:t>
            </a: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 l NTKi – Mean l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        n</a:t>
            </a:r>
          </a:p>
        </p:txBody>
      </p:sp>
    </p:spTree>
    <p:extLst>
      <p:ext uri="{BB962C8B-B14F-4D97-AF65-F5344CB8AC3E}">
        <p14:creationId xmlns:p14="http://schemas.microsoft.com/office/powerpoint/2010/main" val="1246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6C6FD7-702B-47A8-AF1F-0E4BB5138826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83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691197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SIMPANGAN BAKU data dikelompokkan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295400" y="2362200"/>
            <a:ext cx="5867400" cy="1828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371600" y="2895600"/>
            <a:ext cx="51054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4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kel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   </a:t>
            </a:r>
            <a:r>
              <a:rPr lang="el-GR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Σ</a:t>
            </a: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 (NTK – Mean)</a:t>
            </a:r>
            <a:r>
              <a:rPr lang="en-US" sz="2800" b="1" baseline="300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           n</a:t>
            </a:r>
          </a:p>
        </p:txBody>
      </p:sp>
      <p:sp>
        <p:nvSpPr>
          <p:cNvPr id="33798" name="Freeform 7"/>
          <p:cNvSpPr>
            <a:spLocks/>
          </p:cNvSpPr>
          <p:nvPr/>
        </p:nvSpPr>
        <p:spPr bwMode="auto">
          <a:xfrm>
            <a:off x="2667000" y="2743200"/>
            <a:ext cx="3810000" cy="1219200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Arial" charset="0"/>
            </a:endParaRP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1295400" y="4419600"/>
            <a:ext cx="3051175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      = frek kelas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NTK = Nilai Tengah Kelas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     = banyaknya data</a:t>
            </a:r>
          </a:p>
        </p:txBody>
      </p:sp>
      <p:cxnSp>
        <p:nvCxnSpPr>
          <p:cNvPr id="33800" name="Straight Connector 10"/>
          <p:cNvCxnSpPr>
            <a:cxnSpLocks noChangeShapeType="1"/>
          </p:cNvCxnSpPr>
          <p:nvPr/>
        </p:nvCxnSpPr>
        <p:spPr bwMode="auto">
          <a:xfrm>
            <a:off x="3124200" y="3443288"/>
            <a:ext cx="30480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33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A8DCDA-38F2-4012-BA55-AC9C9C1E1F73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84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454025" y="228600"/>
            <a:ext cx="2028825" cy="457200"/>
          </a:xfrm>
          <a:prstGeom prst="rect">
            <a:avLst/>
          </a:prstGeom>
          <a:solidFill>
            <a:srgbClr val="80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Contoh 13.5 :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2608263" y="288925"/>
            <a:ext cx="57451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Mengacu pada data pada contoh 13.4, maka SD :</a:t>
            </a:r>
          </a:p>
        </p:txBody>
      </p:sp>
      <p:graphicFrame>
        <p:nvGraphicFramePr>
          <p:cNvPr id="25700" name="Group 100"/>
          <p:cNvGraphicFramePr>
            <a:graphicFrameLocks noGrp="1"/>
          </p:cNvGraphicFramePr>
          <p:nvPr/>
        </p:nvGraphicFramePr>
        <p:xfrm>
          <a:off x="457200" y="838200"/>
          <a:ext cx="8382000" cy="4114801"/>
        </p:xfrm>
        <a:graphic>
          <a:graphicData uri="http://schemas.openxmlformats.org/drawingml/2006/table">
            <a:tbl>
              <a:tblPr/>
              <a:tblGrid>
                <a:gridCol w="1066800"/>
                <a:gridCol w="533400"/>
                <a:gridCol w="914400"/>
                <a:gridCol w="838200"/>
                <a:gridCol w="762000"/>
                <a:gridCol w="1371600"/>
                <a:gridCol w="1447800"/>
                <a:gridCol w="14478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Interval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(NTK – 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(NTK –Me)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f(NTK–Me)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– 29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-29,5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 – 39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 – 49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– 59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– 69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– 79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3782,25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11084,85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1999" name="Text Box 95"/>
          <p:cNvSpPr txBox="1">
            <a:spLocks noChangeArrowheads="1"/>
          </p:cNvSpPr>
          <p:nvPr/>
        </p:nvSpPr>
        <p:spPr bwMode="auto">
          <a:xfrm>
            <a:off x="4667250" y="5273675"/>
            <a:ext cx="267017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  11084,85</a:t>
            </a:r>
            <a:endParaRPr lang="en-US" sz="24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60</a:t>
            </a:r>
          </a:p>
        </p:txBody>
      </p:sp>
      <p:sp>
        <p:nvSpPr>
          <p:cNvPr id="34905" name="Line 96"/>
          <p:cNvSpPr>
            <a:spLocks noChangeShapeType="1"/>
          </p:cNvSpPr>
          <p:nvPr/>
        </p:nvSpPr>
        <p:spPr bwMode="auto">
          <a:xfrm>
            <a:off x="6038850" y="5678488"/>
            <a:ext cx="121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34906" name="Freeform 97"/>
          <p:cNvSpPr>
            <a:spLocks/>
          </p:cNvSpPr>
          <p:nvPr/>
        </p:nvSpPr>
        <p:spPr bwMode="auto">
          <a:xfrm>
            <a:off x="5734050" y="5221288"/>
            <a:ext cx="1752600" cy="685800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34907" name="Text Box 98"/>
          <p:cNvSpPr txBox="1">
            <a:spLocks noChangeArrowheads="1"/>
          </p:cNvSpPr>
          <p:nvPr/>
        </p:nvSpPr>
        <p:spPr bwMode="auto">
          <a:xfrm>
            <a:off x="7410450" y="5497513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= 13,6</a:t>
            </a:r>
          </a:p>
        </p:txBody>
      </p:sp>
      <p:sp>
        <p:nvSpPr>
          <p:cNvPr id="252026" name="Text Box 122"/>
          <p:cNvSpPr txBox="1">
            <a:spLocks noChangeArrowheads="1"/>
          </p:cNvSpPr>
          <p:nvPr/>
        </p:nvSpPr>
        <p:spPr bwMode="auto">
          <a:xfrm>
            <a:off x="628650" y="5297488"/>
            <a:ext cx="4800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   </a:t>
            </a:r>
            <a:r>
              <a:rPr lang="el-G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Σ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 (NTK – Mean)</a:t>
            </a:r>
            <a:r>
              <a:rPr lang="en-US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     n</a:t>
            </a:r>
          </a:p>
        </p:txBody>
      </p:sp>
      <p:sp>
        <p:nvSpPr>
          <p:cNvPr id="34909" name="Line 123"/>
          <p:cNvSpPr>
            <a:spLocks noChangeShapeType="1"/>
          </p:cNvSpPr>
          <p:nvPr/>
        </p:nvSpPr>
        <p:spPr bwMode="auto">
          <a:xfrm>
            <a:off x="1847850" y="5692775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34910" name="Freeform 124"/>
          <p:cNvSpPr>
            <a:spLocks/>
          </p:cNvSpPr>
          <p:nvPr/>
        </p:nvSpPr>
        <p:spPr bwMode="auto">
          <a:xfrm>
            <a:off x="1543050" y="5221288"/>
            <a:ext cx="2590800" cy="685800"/>
          </a:xfrm>
          <a:custGeom>
            <a:avLst/>
            <a:gdLst>
              <a:gd name="T0" fmla="*/ 0 w 1584"/>
              <a:gd name="T1" fmla="*/ 2147483647 h 768"/>
              <a:gd name="T2" fmla="*/ 2147483647 w 1584"/>
              <a:gd name="T3" fmla="*/ 2147483647 h 768"/>
              <a:gd name="T4" fmla="*/ 2147483647 w 1584"/>
              <a:gd name="T5" fmla="*/ 0 h 768"/>
              <a:gd name="T6" fmla="*/ 2147483647 w 1584"/>
              <a:gd name="T7" fmla="*/ 0 h 768"/>
              <a:gd name="T8" fmla="*/ 2147483647 w 1584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768"/>
              <a:gd name="T17" fmla="*/ 1584 w 1584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768">
                <a:moveTo>
                  <a:pt x="0" y="528"/>
                </a:moveTo>
                <a:lnTo>
                  <a:pt x="96" y="768"/>
                </a:lnTo>
                <a:lnTo>
                  <a:pt x="96" y="0"/>
                </a:lnTo>
                <a:lnTo>
                  <a:pt x="1584" y="0"/>
                </a:lnTo>
                <a:lnTo>
                  <a:pt x="1536" y="144"/>
                </a:lnTo>
              </a:path>
            </a:pathLst>
          </a:cu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EA0F07-ADD3-4B92-A3DE-4FABB550A115}" type="slidenum">
              <a:rPr lang="en-US" sz="1000" smtClean="0">
                <a:solidFill>
                  <a:srgbClr val="8383AD"/>
                </a:solidFill>
                <a:latin typeface="Verdana" pitchFamily="34" charset="0"/>
              </a:rPr>
              <a:pPr/>
              <a:t>85</a:t>
            </a:fld>
            <a:endParaRPr lang="en-US" sz="1000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057400" y="2667000"/>
            <a:ext cx="4876800" cy="838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8383AD"/>
              </a:solidFill>
              <a:latin typeface="Verdana" pitchFamily="34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52927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KOEFISIEN VARIASI (CV)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52475" y="1539875"/>
            <a:ext cx="7019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Merupakan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ukuran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penyimpangan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diukur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secara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relatif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atau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 %. 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057400" y="2819400"/>
            <a:ext cx="47244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CV</a:t>
            </a:r>
            <a:r>
              <a:rPr lang="en-US" sz="2800" dirty="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= ( SD : Mean ) x 100%      </a:t>
            </a:r>
            <a:endParaRPr lang="en-US" sz="2800" b="1" baseline="30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8383A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8305800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Harga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5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mobil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bekas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Rp.4.000.000, Rp.4.500.000, Rp.5.000.000, Rp.4.750.000,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dan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Rp.4.250.000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sedangkan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harga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5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ayam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Rp.600, Rp.800, Rp.900, Rp.550,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dan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Rp.1.000.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Mana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yang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lebih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bervariasi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berdasarkan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koefisien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variasinya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FF3300"/>
                </a:solidFill>
              </a:rPr>
              <a:t>Misalnya :</a:t>
            </a:r>
          </a:p>
        </p:txBody>
      </p:sp>
    </p:spTree>
    <p:extLst>
      <p:ext uri="{BB962C8B-B14F-4D97-AF65-F5344CB8AC3E}">
        <p14:creationId xmlns:p14="http://schemas.microsoft.com/office/powerpoint/2010/main" val="9556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pPr>
              <a:defRPr/>
            </a:pPr>
            <a:fld id="{CD53BA69-A79D-4430-9554-64D6CF3F8AD0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593725" y="1644650"/>
            <a:ext cx="32924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Mean Mobil = Rp.4.500.000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5021263" y="1644650"/>
            <a:ext cx="26225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Mean Ayam = Rp.770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962025" y="2254250"/>
            <a:ext cx="27892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</a:rPr>
              <a:t>SD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Mobil = Rp. 353.550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5430838" y="2254250"/>
            <a:ext cx="27654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SDAyam = Rp. 172,05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609600" y="3016250"/>
            <a:ext cx="4064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CV Mobil = </a:t>
            </a:r>
            <a:r>
              <a:rPr lang="en-US" sz="20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Rp.   353.550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X 100%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Rp.4.500.000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=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7, 86%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037138" y="3032125"/>
            <a:ext cx="3802062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CV Ayam = </a:t>
            </a:r>
            <a:r>
              <a:rPr lang="en-US" sz="20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Rp.172,05 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X 100%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   Rp.770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            =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22,34%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9600" y="4784725"/>
            <a:ext cx="717232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Dengan demikian CV mobil &lt; CV ayam, sehingga harga ayam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lebih bervariasi</a:t>
            </a: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669925" y="700088"/>
            <a:ext cx="285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smtClean="0">
                <a:solidFill>
                  <a:srgbClr val="FF3300"/>
                </a:solidFill>
              </a:rPr>
              <a:t>Pemecahannya :</a:t>
            </a:r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4876800" y="1447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6F89F7"/>
              </a:buClr>
              <a:buSzPct val="110000"/>
              <a:buBlip>
                <a:blip r:embed="rId2"/>
              </a:buBlip>
            </a:pP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Berdasarkan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data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</a:pPr>
            <a:r>
              <a:rPr lang="en-US" kern="0" dirty="0" err="1">
                <a:solidFill>
                  <a:srgbClr val="40458C"/>
                </a:solidFill>
                <a:latin typeface="Tahoma"/>
              </a:rPr>
              <a:t>Nilai</a:t>
            </a:r>
            <a:r>
              <a:rPr lang="en-US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40458C"/>
                </a:solidFill>
                <a:latin typeface="Tahoma"/>
              </a:rPr>
              <a:t>tertinggi</a:t>
            </a:r>
            <a:r>
              <a:rPr lang="en-US" kern="0" dirty="0">
                <a:solidFill>
                  <a:srgbClr val="40458C"/>
                </a:solidFill>
                <a:latin typeface="Tahoma"/>
              </a:rPr>
              <a:t> 	= 9750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</a:pPr>
            <a:r>
              <a:rPr lang="en-US" kern="0" dirty="0" err="1">
                <a:solidFill>
                  <a:srgbClr val="40458C"/>
                </a:solidFill>
                <a:latin typeface="Tahoma"/>
              </a:rPr>
              <a:t>Nilai</a:t>
            </a:r>
            <a:r>
              <a:rPr lang="en-US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kern="0" dirty="0" err="1">
                <a:solidFill>
                  <a:srgbClr val="40458C"/>
                </a:solidFill>
                <a:latin typeface="Tahoma"/>
              </a:rPr>
              <a:t>terendah</a:t>
            </a:r>
            <a:r>
              <a:rPr lang="en-US" kern="0" dirty="0">
                <a:solidFill>
                  <a:srgbClr val="40458C"/>
                </a:solidFill>
                <a:latin typeface="Tahoma"/>
              </a:rPr>
              <a:t> 	= 215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6F89F7"/>
              </a:buClr>
              <a:buSzPct val="110000"/>
              <a:buBlip>
                <a:blip r:embed="rId2"/>
              </a:buBlip>
            </a:pPr>
            <a:r>
              <a:rPr lang="en-US" sz="3200" kern="0" dirty="0">
                <a:solidFill>
                  <a:srgbClr val="40458C"/>
                </a:solidFill>
                <a:latin typeface="Tahoma"/>
              </a:rPr>
              <a:t>Interval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kelas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	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40458C"/>
                </a:solidFill>
                <a:latin typeface="Tahoma"/>
              </a:rPr>
              <a:t>= [ 9750 – 215 ] / 5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Clr>
                <a:srgbClr val="40458C"/>
              </a:buClr>
              <a:buSzPct val="60000"/>
              <a:buFont typeface="Wingdings" pitchFamily="2" charset="2"/>
              <a:buChar char="n"/>
            </a:pPr>
            <a:r>
              <a:rPr lang="en-US" kern="0" dirty="0">
                <a:solidFill>
                  <a:srgbClr val="40458C"/>
                </a:solidFill>
                <a:latin typeface="Tahoma"/>
              </a:rPr>
              <a:t>= </a:t>
            </a:r>
            <a:r>
              <a:rPr lang="en-US" kern="0" dirty="0">
                <a:solidFill>
                  <a:srgbClr val="993300"/>
                </a:solidFill>
                <a:latin typeface="Tahoma"/>
              </a:rPr>
              <a:t>1907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6F89F7"/>
              </a:buClr>
              <a:buSzPct val="110000"/>
              <a:buBlip>
                <a:blip r:embed="rId2"/>
              </a:buBlip>
            </a:pP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Jadi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interval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kelas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>
                <a:solidFill>
                  <a:srgbClr val="CC00FF"/>
                </a:solidFill>
                <a:latin typeface="Tahoma"/>
              </a:rPr>
              <a:t>1907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yaitu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jarak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nilai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terendah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dan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nilai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tertinggi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dalam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suatu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kelas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atau</a:t>
            </a:r>
            <a:r>
              <a:rPr lang="en-US" sz="3200" kern="0" dirty="0">
                <a:solidFill>
                  <a:srgbClr val="40458C"/>
                </a:solidFill>
                <a:latin typeface="Tahoma"/>
              </a:rPr>
              <a:t> </a:t>
            </a:r>
            <a:r>
              <a:rPr lang="en-US" sz="3200" kern="0" dirty="0" err="1">
                <a:solidFill>
                  <a:srgbClr val="40458C"/>
                </a:solidFill>
                <a:latin typeface="Tahoma"/>
              </a:rPr>
              <a:t>kategori</a:t>
            </a:r>
            <a:endParaRPr lang="en-US" sz="3200" kern="0" dirty="0">
              <a:solidFill>
                <a:srgbClr val="40458C"/>
              </a:solidFill>
              <a:latin typeface="Tahom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6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st Modern">
  <a:themeElements>
    <a:clrScheme name="Post Modern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Post Mode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ost Modern 5">
    <a:dk1>
      <a:srgbClr val="000000"/>
    </a:dk1>
    <a:lt1>
      <a:srgbClr val="FFFFFF"/>
    </a:lt1>
    <a:dk2>
      <a:srgbClr val="404176"/>
    </a:dk2>
    <a:lt2>
      <a:srgbClr val="969696"/>
    </a:lt2>
    <a:accent1>
      <a:srgbClr val="B4CD81"/>
    </a:accent1>
    <a:accent2>
      <a:srgbClr val="717EB5"/>
    </a:accent2>
    <a:accent3>
      <a:srgbClr val="FFFFFF"/>
    </a:accent3>
    <a:accent4>
      <a:srgbClr val="000000"/>
    </a:accent4>
    <a:accent5>
      <a:srgbClr val="D6E3C1"/>
    </a:accent5>
    <a:accent6>
      <a:srgbClr val="6672A4"/>
    </a:accent6>
    <a:hlink>
      <a:srgbClr val="D793C2"/>
    </a:hlink>
    <a:folHlink>
      <a:srgbClr val="8267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3086</Words>
  <Application>Microsoft Office PowerPoint</Application>
  <PresentationFormat>On-screen Show (4:3)</PresentationFormat>
  <Paragraphs>1475</Paragraphs>
  <Slides>88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Office Theme</vt:lpstr>
      <vt:lpstr>Blueprint</vt:lpstr>
      <vt:lpstr>1_Blueprint</vt:lpstr>
      <vt:lpstr>Blends</vt:lpstr>
      <vt:lpstr>Post Modern</vt:lpstr>
      <vt:lpstr>Level</vt:lpstr>
      <vt:lpstr>Layers</vt:lpstr>
      <vt:lpstr>Certificate</vt:lpstr>
      <vt:lpstr>Eclipse</vt:lpstr>
      <vt:lpstr>Worksheet</vt:lpstr>
      <vt:lpstr>Chart</vt:lpstr>
      <vt:lpstr>Equation</vt:lpstr>
      <vt:lpstr>Ratna Imanira sofiani Penyajian Data</vt:lpstr>
      <vt:lpstr>Langkah Statistik Deskriptif</vt:lpstr>
      <vt:lpstr>Distribusi Frekuensi</vt:lpstr>
      <vt:lpstr>KELEBIHAN DAN KEKURANGAN</vt:lpstr>
      <vt:lpstr>Langka-langkah Distribusi Frekuensi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Lakukan penturusan atau tabulasi data </vt:lpstr>
      <vt:lpstr>Distribusi Frekuensi Relatif</vt:lpstr>
      <vt:lpstr>Contoh</vt:lpstr>
      <vt:lpstr>Penyajian Data</vt:lpstr>
      <vt:lpstr>Contoh Batas Kelas</vt:lpstr>
      <vt:lpstr>Nilai Tengah</vt:lpstr>
      <vt:lpstr>Contoh Nilai Tengah</vt:lpstr>
      <vt:lpstr>Nilai Tepi Kelas –  Class Boundaries</vt:lpstr>
      <vt:lpstr>Contoh Nilai Tepi Kelas</vt:lpstr>
      <vt:lpstr>Frekuensi Kumulatif</vt:lpstr>
      <vt:lpstr>DISTRIBUSI FREKUENSI RELATIF DAN KUMULATIF</vt:lpstr>
      <vt:lpstr>Frekuensi kumulatif kurang dari</vt:lpstr>
      <vt:lpstr>Frekuensi kumulatif lebih dari</vt:lpstr>
      <vt:lpstr>Jadi Frekuensi Kumulatif</vt:lpstr>
      <vt:lpstr>DISTRIBUSI FREKUENSI RELATIF</vt:lpstr>
      <vt:lpstr>DISTRIBUSI FREKUENSI KUMULATIF KURANG DARI</vt:lpstr>
      <vt:lpstr>DISTRIBUSI FREKUENSI KUMULATIF LEBIH DARI</vt:lpstr>
      <vt:lpstr>Data hasil ujian akhir Mata Kuliah Statistika dari 60 orang mahasiswa </vt:lpstr>
      <vt:lpstr>Grafik</vt:lpstr>
      <vt:lpstr>Grafik Histogram</vt:lpstr>
      <vt:lpstr>Histogram</vt:lpstr>
      <vt:lpstr>Grafik Polygon</vt:lpstr>
      <vt:lpstr>Polygon</vt:lpstr>
      <vt:lpstr>Kurva Ogif</vt:lpstr>
      <vt:lpstr>Contoh Kurva Ogif</vt:lpstr>
      <vt:lpstr>Soal</vt:lpstr>
      <vt:lpstr>TUGAS</vt:lpstr>
      <vt:lpstr>TUGAS</vt:lpstr>
      <vt:lpstr>PowerPoint Presentation</vt:lpstr>
      <vt:lpstr>UKURAN PEMUSATAN</vt:lpstr>
      <vt:lpstr>1. RATA-RATA HITUNG</vt:lpstr>
      <vt:lpstr>RATA-RATA HITUNG (lanjutan)</vt:lpstr>
      <vt:lpstr>RATA-RATA HITUNG (lanjutan)</vt:lpstr>
      <vt:lpstr>RATA-RATA GABUNGAN (lanjutan)</vt:lpstr>
      <vt:lpstr>2. MODUS</vt:lpstr>
      <vt:lpstr>MODUS (lanjutan)</vt:lpstr>
      <vt:lpstr>HUBUNGAN EMPIRIS ANTARA NILAI RATA-RATA HITUNG, MEDIAN, DAN MODUS</vt:lpstr>
      <vt:lpstr>HUBUNGAN EMPIRIS ANTARA NILAI RATA-RATA HITUNG, MEDIAN, DAN MODUS (lanjutan)</vt:lpstr>
      <vt:lpstr>3. RATA-RATA UKUR</vt:lpstr>
      <vt:lpstr>RATA-RATA UKUR (lanjutan)</vt:lpstr>
      <vt:lpstr>4. RATA-RATA HARMONIS</vt:lpstr>
      <vt:lpstr>RATA-RATA HARMONIS (lanjutan)</vt:lpstr>
      <vt:lpstr>5. MEDIAN</vt:lpstr>
      <vt:lpstr>MEDIAN (lanjutan)</vt:lpstr>
      <vt:lpstr>KUARTIL, DESIL, PERSENTIL</vt:lpstr>
      <vt:lpstr>KUARTIL (lanjutan)</vt:lpstr>
      <vt:lpstr>KUARTIL (lanjutan)</vt:lpstr>
      <vt:lpstr>KUARTIL (lanjutan)</vt:lpstr>
      <vt:lpstr>KUARTIL, DESIL, PERSENTIL (lanjutan)</vt:lpstr>
      <vt:lpstr>DESIL (lanjutan)</vt:lpstr>
      <vt:lpstr>DESIL (lanjutan)</vt:lpstr>
      <vt:lpstr>DESIL (lanjutan)</vt:lpstr>
      <vt:lpstr>KUARTIL, DESIL, PERSENTIL (lanjutan)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</vt:lpstr>
      <vt:lpstr>Slide Title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acer</cp:lastModifiedBy>
  <cp:revision>68</cp:revision>
  <dcterms:created xsi:type="dcterms:W3CDTF">2013-08-21T19:17:07Z</dcterms:created>
  <dcterms:modified xsi:type="dcterms:W3CDTF">2017-04-05T06:12:19Z</dcterms:modified>
</cp:coreProperties>
</file>