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70582A-A88F-49A0-A6C8-BFCAC8DCDA91}"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78BFA-EE43-4FA0-B467-54E2D1C4DD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0582A-A88F-49A0-A6C8-BFCAC8DCDA91}"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78BFA-EE43-4FA0-B467-54E2D1C4DD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0582A-A88F-49A0-A6C8-BFCAC8DCDA91}"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78BFA-EE43-4FA0-B467-54E2D1C4DD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997761-A5E2-4F5A-8E32-7BD6E0DAB12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0582A-A88F-49A0-A6C8-BFCAC8DCDA91}"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78BFA-EE43-4FA0-B467-54E2D1C4DD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0582A-A88F-49A0-A6C8-BFCAC8DCDA91}"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78BFA-EE43-4FA0-B467-54E2D1C4DD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70582A-A88F-49A0-A6C8-BFCAC8DCDA91}"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78BFA-EE43-4FA0-B467-54E2D1C4DD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70582A-A88F-49A0-A6C8-BFCAC8DCDA91}" type="datetimeFigureOut">
              <a:rPr lang="en-US" smtClean="0"/>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578BFA-EE43-4FA0-B467-54E2D1C4DD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70582A-A88F-49A0-A6C8-BFCAC8DCDA91}"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578BFA-EE43-4FA0-B467-54E2D1C4DD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0582A-A88F-49A0-A6C8-BFCAC8DCDA91}" type="datetimeFigureOut">
              <a:rPr lang="en-US" smtClean="0"/>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578BFA-EE43-4FA0-B467-54E2D1C4DD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0582A-A88F-49A0-A6C8-BFCAC8DCDA91}"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78BFA-EE43-4FA0-B467-54E2D1C4DD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0582A-A88F-49A0-A6C8-BFCAC8DCDA91}"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78BFA-EE43-4FA0-B467-54E2D1C4DD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0582A-A88F-49A0-A6C8-BFCAC8DCDA91}" type="datetimeFigureOut">
              <a:rPr lang="en-US" smtClean="0"/>
              <a:t>3/18/2020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78BFA-EE43-4FA0-B467-54E2D1C4DD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Microsoft_Office_Word_97_-_2003_Document34.doc"/><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Microsoft_Office_Word_97_-_2003_Document35.doc"/><Relationship Id="rId2" Type="http://schemas.openxmlformats.org/officeDocument/2006/relationships/slideLayout" Target="../slideLayouts/slideLayout2.xml"/><Relationship Id="rId1" Type="http://schemas.openxmlformats.org/officeDocument/2006/relationships/vmlDrawing" Target="../drawings/vmlDrawing35.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Office_Word_97_-_2003_Document6.doc"/><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Office_Word_97_-_2003_Document7.doc"/><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Word_97_-_2003_Document8.doc"/><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Office_Word_97_-_2003_Document9.doc"/><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Office_Word_97_-_2003_Document10.doc"/><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Office_Word_97_-_2003_Document11.doc"/><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Office_Word_97_-_2003_Document12.doc"/><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Microsoft_Office_Word_97_-_2003_Document13.doc"/><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Office_Word_97_-_2003_Document14.doc"/><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Microsoft_Office_Word_97_-_2003_Document15.doc"/><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Microsoft_Office_Word_97_-_2003_Document16.doc"/><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Microsoft_Office_Word_97_-_2003_Document17.doc"/><Relationship Id="rId2" Type="http://schemas.openxmlformats.org/officeDocument/2006/relationships/slideLayout" Target="../slideLayouts/slideLayout12.xml"/><Relationship Id="rId1" Type="http://schemas.openxmlformats.org/officeDocument/2006/relationships/vmlDrawing" Target="../drawings/vmlDrawing17.v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Microsoft_Office_Word_97_-_2003_Document18.doc"/><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Microsoft_Office_Word_97_-_2003_Document19.doc"/><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72.xml.rels><?xml version="1.0" encoding="UTF-8" standalone="yes"?>
<Relationships xmlns="http://schemas.openxmlformats.org/package/2006/relationships"><Relationship Id="rId3" Type="http://schemas.openxmlformats.org/officeDocument/2006/relationships/oleObject" Target="../embeddings/Microsoft_Office_Word_97_-_2003_Document20.doc"/><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73.xml.rels><?xml version="1.0" encoding="UTF-8" standalone="yes"?>
<Relationships xmlns="http://schemas.openxmlformats.org/package/2006/relationships"><Relationship Id="rId3" Type="http://schemas.openxmlformats.org/officeDocument/2006/relationships/oleObject" Target="../embeddings/Microsoft_Office_Word_97_-_2003_Document21.doc"/><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74.xml.rels><?xml version="1.0" encoding="UTF-8" standalone="yes"?>
<Relationships xmlns="http://schemas.openxmlformats.org/package/2006/relationships"><Relationship Id="rId3" Type="http://schemas.openxmlformats.org/officeDocument/2006/relationships/oleObject" Target="../embeddings/Microsoft_Office_Word_97_-_2003_Document22.doc"/><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75.xml.rels><?xml version="1.0" encoding="UTF-8" standalone="yes"?>
<Relationships xmlns="http://schemas.openxmlformats.org/package/2006/relationships"><Relationship Id="rId3" Type="http://schemas.openxmlformats.org/officeDocument/2006/relationships/oleObject" Target="../embeddings/Microsoft_Office_Word_97_-_2003_Document23.doc"/><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76.xml.rels><?xml version="1.0" encoding="UTF-8" standalone="yes"?>
<Relationships xmlns="http://schemas.openxmlformats.org/package/2006/relationships"><Relationship Id="rId3" Type="http://schemas.openxmlformats.org/officeDocument/2006/relationships/oleObject" Target="../embeddings/Microsoft_Office_Word_97_-_2003_Document24.doc"/><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Microsoft_Office_Word_97_-_2003_Document25.doc"/><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Microsoft_Office_Word_97_-_2003_Document26.doc"/><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Microsoft_Office_Word_97_-_2003_Document27.doc"/><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85.xml.rels><?xml version="1.0" encoding="UTF-8" standalone="yes"?>
<Relationships xmlns="http://schemas.openxmlformats.org/package/2006/relationships"><Relationship Id="rId3" Type="http://schemas.openxmlformats.org/officeDocument/2006/relationships/oleObject" Target="../embeddings/Microsoft_Office_Word_97_-_2003_Document28.doc"/><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86.xml.rels><?xml version="1.0" encoding="UTF-8" standalone="yes"?>
<Relationships xmlns="http://schemas.openxmlformats.org/package/2006/relationships"><Relationship Id="rId3" Type="http://schemas.openxmlformats.org/officeDocument/2006/relationships/oleObject" Target="../embeddings/Microsoft_Office_Word_97_-_2003_Document29.doc"/><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87.xml.rels><?xml version="1.0" encoding="UTF-8" standalone="yes"?>
<Relationships xmlns="http://schemas.openxmlformats.org/package/2006/relationships"><Relationship Id="rId3" Type="http://schemas.openxmlformats.org/officeDocument/2006/relationships/oleObject" Target="../embeddings/Microsoft_Office_Word_97_-_2003_Document30.doc"/><Relationship Id="rId2" Type="http://schemas.openxmlformats.org/officeDocument/2006/relationships/slideLayout" Target="../slideLayouts/slideLayout2.xml"/><Relationship Id="rId1" Type="http://schemas.openxmlformats.org/officeDocument/2006/relationships/vmlDrawing" Target="../drawings/vmlDrawing30.vml"/></Relationships>
</file>

<file path=ppt/slides/_rels/slide88.xml.rels><?xml version="1.0" encoding="UTF-8" standalone="yes"?>
<Relationships xmlns="http://schemas.openxmlformats.org/package/2006/relationships"><Relationship Id="rId3" Type="http://schemas.openxmlformats.org/officeDocument/2006/relationships/oleObject" Target="../embeddings/Microsoft_Office_Word_97_-_2003_Document31.doc"/><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89.xml.rels><?xml version="1.0" encoding="UTF-8" standalone="yes"?>
<Relationships xmlns="http://schemas.openxmlformats.org/package/2006/relationships"><Relationship Id="rId3" Type="http://schemas.openxmlformats.org/officeDocument/2006/relationships/oleObject" Target="../embeddings/Microsoft_Office_Word_97_-_2003_Document32.doc"/><Relationship Id="rId2" Type="http://schemas.openxmlformats.org/officeDocument/2006/relationships/slideLayout" Target="../slideLayouts/slideLayout2.xml"/><Relationship Id="rId1" Type="http://schemas.openxmlformats.org/officeDocument/2006/relationships/vmlDrawing" Target="../drawings/vmlDrawing32.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Microsoft_Office_Word_97_-_2003_Document33.doc"/><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A6AA01B2-3D33-4CE6-AA34-A7CBE8573F1D}" type="slidenum">
              <a:rPr lang="en-US" altLang="en-US" smtClean="0"/>
              <a:pPr/>
              <a:t>10</a:t>
            </a:fld>
            <a:endParaRPr lang="en-US" altLang="en-US" smtClean="0"/>
          </a:p>
        </p:txBody>
      </p:sp>
      <p:sp>
        <p:nvSpPr>
          <p:cNvPr id="118786" name="Rectangle 2"/>
          <p:cNvSpPr>
            <a:spLocks noGrp="1" noChangeArrowheads="1"/>
          </p:cNvSpPr>
          <p:nvPr>
            <p:ph type="body" idx="1"/>
          </p:nvPr>
        </p:nvSpPr>
        <p:spPr>
          <a:xfrm>
            <a:off x="304800" y="1524000"/>
            <a:ext cx="8229600" cy="609600"/>
          </a:xfrm>
        </p:spPr>
        <p:txBody>
          <a:bodyPr/>
          <a:lstStyle/>
          <a:p>
            <a:pPr algn="ctr" eaLnBrk="1" hangingPunct="1">
              <a:buFontTx/>
              <a:buNone/>
            </a:pPr>
            <a:r>
              <a:rPr lang="en-US" altLang="en-US" sz="2800" b="1" i="1" smtClean="0"/>
              <a:t>“y &gt; 5”</a:t>
            </a:r>
          </a:p>
        </p:txBody>
      </p:sp>
      <p:sp>
        <p:nvSpPr>
          <p:cNvPr id="118787" name="Rectangle 3"/>
          <p:cNvSpPr>
            <a:spLocks noChangeArrowheads="1"/>
          </p:cNvSpPr>
          <p:nvPr/>
        </p:nvSpPr>
        <p:spPr bwMode="auto">
          <a:xfrm>
            <a:off x="457200" y="3657600"/>
            <a:ext cx="8382000" cy="2438400"/>
          </a:xfrm>
          <a:prstGeom prst="rect">
            <a:avLst/>
          </a:prstGeom>
          <a:noFill/>
          <a:ln w="9525">
            <a:noFill/>
            <a:miter lim="800000"/>
            <a:headEnd/>
            <a:tailEnd/>
          </a:ln>
          <a:effectLst/>
        </p:spPr>
        <p:txBody>
          <a:bodyPr/>
          <a:lstStyle/>
          <a:p>
            <a:pPr eaLnBrk="1" hangingPunct="1">
              <a:spcBef>
                <a:spcPct val="20000"/>
              </a:spcBef>
              <a:defRPr/>
            </a:pPr>
            <a:r>
              <a:rPr lang="en-US" sz="3200" dirty="0" err="1">
                <a:effectLst>
                  <a:outerShdw blurRad="38100" dist="38100" dir="2700000" algn="tl">
                    <a:srgbClr val="C0C0C0"/>
                  </a:outerShdw>
                </a:effectLst>
                <a:latin typeface="Arial" pitchFamily="34" charset="0"/>
              </a:rPr>
              <a:t>Nilai</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kebenaran</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dari</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pernyataan</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tersebut</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bergantung</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pada</a:t>
            </a:r>
            <a:r>
              <a:rPr lang="en-US" sz="3200" dirty="0">
                <a:effectLst>
                  <a:outerShdw blurRad="38100" dist="38100" dir="2700000" algn="tl">
                    <a:srgbClr val="C0C0C0"/>
                  </a:outerShdw>
                </a:effectLst>
                <a:latin typeface="Arial" pitchFamily="34" charset="0"/>
              </a:rPr>
              <a:t> y, </a:t>
            </a:r>
            <a:r>
              <a:rPr lang="en-US" sz="3200" dirty="0" err="1">
                <a:effectLst>
                  <a:outerShdw blurRad="38100" dist="38100" dir="2700000" algn="tl">
                    <a:srgbClr val="C0C0C0"/>
                  </a:outerShdw>
                </a:effectLst>
                <a:latin typeface="Arial" pitchFamily="34" charset="0"/>
              </a:rPr>
              <a:t>tapi</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nilainya</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belum</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ditentukan</a:t>
            </a:r>
            <a:r>
              <a:rPr lang="en-US" sz="3200" dirty="0">
                <a:effectLst>
                  <a:outerShdw blurRad="38100" dist="38100" dir="2700000" algn="tl">
                    <a:srgbClr val="C0C0C0"/>
                  </a:outerShdw>
                </a:effectLst>
                <a:latin typeface="Arial" pitchFamily="34" charset="0"/>
              </a:rPr>
              <a:t>.</a:t>
            </a:r>
          </a:p>
          <a:p>
            <a:pPr eaLnBrk="1" hangingPunct="1">
              <a:spcBef>
                <a:spcPct val="20000"/>
              </a:spcBef>
              <a:defRPr/>
            </a:pPr>
            <a:r>
              <a:rPr lang="en-US" sz="3200" dirty="0" err="1">
                <a:effectLst>
                  <a:outerShdw blurRad="38100" dist="38100" dir="2700000" algn="tl">
                    <a:srgbClr val="C0C0C0"/>
                  </a:outerShdw>
                </a:effectLst>
                <a:latin typeface="Arial" pitchFamily="34" charset="0"/>
              </a:rPr>
              <a:t>Pernyataan</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jenis</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ini</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kita</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sebut</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sebagai</a:t>
            </a:r>
            <a:r>
              <a:rPr lang="en-US" sz="3200" dirty="0">
                <a:effectLst>
                  <a:outerShdw blurRad="38100" dist="38100" dir="2700000" algn="tl">
                    <a:srgbClr val="C0C0C0"/>
                  </a:outerShdw>
                </a:effectLst>
                <a:latin typeface="Arial" pitchFamily="34" charset="0"/>
              </a:rPr>
              <a:t> </a:t>
            </a:r>
            <a:r>
              <a:rPr lang="en-US" sz="3200" b="1" dirty="0" err="1">
                <a:effectLst>
                  <a:outerShdw blurRad="38100" dist="38100" dir="2700000" algn="tl">
                    <a:srgbClr val="C0C0C0"/>
                  </a:outerShdw>
                </a:effectLst>
                <a:latin typeface="Arial" pitchFamily="34" charset="0"/>
              </a:rPr>
              <a:t>fungsi</a:t>
            </a:r>
            <a:r>
              <a:rPr lang="en-US" sz="3200" b="1" dirty="0">
                <a:effectLst>
                  <a:outerShdw blurRad="38100" dist="38100" dir="2700000" algn="tl">
                    <a:srgbClr val="C0C0C0"/>
                  </a:outerShdw>
                </a:effectLst>
                <a:latin typeface="Arial" pitchFamily="34" charset="0"/>
              </a:rPr>
              <a:t> </a:t>
            </a:r>
            <a:r>
              <a:rPr lang="en-US" sz="3200" b="1" dirty="0" err="1">
                <a:effectLst>
                  <a:outerShdw blurRad="38100" dist="38100" dir="2700000" algn="tl">
                    <a:srgbClr val="C0C0C0"/>
                  </a:outerShdw>
                </a:effectLst>
                <a:latin typeface="Arial" pitchFamily="34" charset="0"/>
              </a:rPr>
              <a:t>proposisi</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atau</a:t>
            </a:r>
            <a:r>
              <a:rPr lang="en-US" sz="3200" dirty="0">
                <a:effectLst>
                  <a:outerShdw blurRad="38100" dist="38100" dir="2700000" algn="tl">
                    <a:srgbClr val="C0C0C0"/>
                  </a:outerShdw>
                </a:effectLst>
                <a:latin typeface="Arial" pitchFamily="34" charset="0"/>
              </a:rPr>
              <a:t> </a:t>
            </a:r>
            <a:r>
              <a:rPr lang="en-US" sz="3200" b="1" dirty="0" err="1">
                <a:effectLst>
                  <a:outerShdw blurRad="38100" dist="38100" dir="2700000" algn="tl">
                    <a:srgbClr val="C0C0C0"/>
                  </a:outerShdw>
                </a:effectLst>
                <a:latin typeface="Arial" pitchFamily="34" charset="0"/>
              </a:rPr>
              <a:t>kalimat</a:t>
            </a:r>
            <a:r>
              <a:rPr lang="en-US" sz="3200" b="1" dirty="0">
                <a:effectLst>
                  <a:outerShdw blurRad="38100" dist="38100" dir="2700000" algn="tl">
                    <a:srgbClr val="C0C0C0"/>
                  </a:outerShdw>
                </a:effectLst>
                <a:latin typeface="Arial" pitchFamily="34" charset="0"/>
              </a:rPr>
              <a:t> </a:t>
            </a:r>
            <a:r>
              <a:rPr lang="en-US" sz="3200" b="1" dirty="0" err="1">
                <a:effectLst>
                  <a:outerShdw blurRad="38100" dist="38100" dir="2700000" algn="tl">
                    <a:srgbClr val="C0C0C0"/>
                  </a:outerShdw>
                </a:effectLst>
                <a:latin typeface="Arial" pitchFamily="34" charset="0"/>
              </a:rPr>
              <a:t>terbuka</a:t>
            </a:r>
            <a:r>
              <a:rPr lang="en-US" sz="3200" dirty="0">
                <a:effectLst>
                  <a:outerShdw blurRad="38100" dist="38100" dir="2700000" algn="tl">
                    <a:srgbClr val="C0C0C0"/>
                  </a:outerShdw>
                </a:effectLst>
                <a:latin typeface="Arial" pitchFamily="34" charset="0"/>
              </a:rPr>
              <a:t>.</a:t>
            </a:r>
          </a:p>
        </p:txBody>
      </p:sp>
      <p:sp>
        <p:nvSpPr>
          <p:cNvPr id="118788" name="Rectangle 4"/>
          <p:cNvSpPr>
            <a:spLocks noChangeArrowheads="1"/>
          </p:cNvSpPr>
          <p:nvPr/>
        </p:nvSpPr>
        <p:spPr bwMode="auto">
          <a:xfrm>
            <a:off x="457200" y="2228850"/>
            <a:ext cx="65532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Apakah ini sebuah pernyataan?</a:t>
            </a:r>
          </a:p>
        </p:txBody>
      </p:sp>
      <p:sp>
        <p:nvSpPr>
          <p:cNvPr id="118789" name="Rectangle 5"/>
          <p:cNvSpPr>
            <a:spLocks noChangeArrowheads="1"/>
          </p:cNvSpPr>
          <p:nvPr/>
        </p:nvSpPr>
        <p:spPr bwMode="auto">
          <a:xfrm>
            <a:off x="7543800" y="2305050"/>
            <a:ext cx="11430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YA</a:t>
            </a:r>
          </a:p>
        </p:txBody>
      </p:sp>
      <p:sp>
        <p:nvSpPr>
          <p:cNvPr id="118790" name="Rectangle 6"/>
          <p:cNvSpPr>
            <a:spLocks noChangeArrowheads="1"/>
          </p:cNvSpPr>
          <p:nvPr/>
        </p:nvSpPr>
        <p:spPr bwMode="auto">
          <a:xfrm>
            <a:off x="457200" y="2971800"/>
            <a:ext cx="70104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dirty="0" err="1">
                <a:effectLst>
                  <a:outerShdw blurRad="38100" dist="38100" dir="2700000" algn="tl">
                    <a:srgbClr val="C0C0C0"/>
                  </a:outerShdw>
                </a:effectLst>
                <a:latin typeface="Arial" pitchFamily="34" charset="0"/>
              </a:rPr>
              <a:t>Apakah</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ini</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sebuah</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proposisi</a:t>
            </a:r>
            <a:r>
              <a:rPr lang="en-US" sz="3200" dirty="0">
                <a:effectLst>
                  <a:outerShdw blurRad="38100" dist="38100" dir="2700000" algn="tl">
                    <a:srgbClr val="C0C0C0"/>
                  </a:outerShdw>
                </a:effectLst>
                <a:latin typeface="Arial" pitchFamily="34" charset="0"/>
              </a:rPr>
              <a:t>?</a:t>
            </a:r>
          </a:p>
        </p:txBody>
      </p:sp>
      <p:sp>
        <p:nvSpPr>
          <p:cNvPr id="118791" name="Rectangle 7"/>
          <p:cNvSpPr>
            <a:spLocks noChangeArrowheads="1"/>
          </p:cNvSpPr>
          <p:nvPr/>
        </p:nvSpPr>
        <p:spPr bwMode="auto">
          <a:xfrm>
            <a:off x="7086600" y="2971800"/>
            <a:ext cx="1600200" cy="685800"/>
          </a:xfrm>
          <a:prstGeom prst="rect">
            <a:avLst/>
          </a:prstGeom>
          <a:noFill/>
          <a:ln w="9525">
            <a:noFill/>
            <a:miter lim="800000"/>
            <a:headEnd/>
            <a:tailEnd/>
          </a:ln>
          <a:effectLst/>
        </p:spPr>
        <p:txBody>
          <a:bodyPr/>
          <a:lstStyle/>
          <a:p>
            <a:pPr marL="342900" indent="-342900" algn="ctr" eaLnBrk="1" hangingPunct="1">
              <a:spcBef>
                <a:spcPct val="20000"/>
              </a:spcBef>
              <a:defRPr/>
            </a:pPr>
            <a:r>
              <a:rPr lang="en-US" sz="3200">
                <a:effectLst>
                  <a:outerShdw blurRad="38100" dist="38100" dir="2700000" algn="tl">
                    <a:srgbClr val="C0C0C0"/>
                  </a:outerShdw>
                </a:effectLst>
                <a:latin typeface="Arial" pitchFamily="34" charset="0"/>
              </a:rPr>
              <a:t>TIDAK</a:t>
            </a:r>
          </a:p>
        </p:txBody>
      </p:sp>
      <p:sp>
        <p:nvSpPr>
          <p:cNvPr id="12297" name="Rectangle 8"/>
          <p:cNvSpPr>
            <a:spLocks noGrp="1" noChangeArrowheads="1"/>
          </p:cNvSpPr>
          <p:nvPr>
            <p:ph type="title"/>
          </p:nvPr>
        </p:nvSpPr>
        <p:spPr>
          <a:noFill/>
        </p:spPr>
        <p:txBody>
          <a:bodyPr/>
          <a:lstStyle/>
          <a:p>
            <a:pPr eaLnBrk="1" hangingPunct="1"/>
            <a:r>
              <a:rPr lang="en-US" altLang="en-US" sz="3600" b="1" smtClean="0">
                <a:solidFill>
                  <a:schemeClr val="tx1"/>
                </a:solidFill>
              </a:rPr>
              <a:t>Permainan</a:t>
            </a:r>
            <a:endParaRPr lang="en-CA" altLang="en-US" sz="3600" b="1"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8786">
                                            <p:txEl>
                                              <p:pRg st="0" end="0"/>
                                            </p:txEl>
                                          </p:spTgt>
                                        </p:tgtEl>
                                        <p:attrNameLst>
                                          <p:attrName>style.visibility</p:attrName>
                                        </p:attrNameLst>
                                      </p:cBhvr>
                                      <p:to>
                                        <p:strVal val="visible"/>
                                      </p:to>
                                    </p:set>
                                    <p:anim calcmode="lin" valueType="num">
                                      <p:cBhvr>
                                        <p:cTn id="7" dur="500" fill="hold"/>
                                        <p:tgtEl>
                                          <p:spTgt spid="11878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878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8787"/>
                                        </p:tgtEl>
                                        <p:attrNameLst>
                                          <p:attrName>style.visibility</p:attrName>
                                        </p:attrNameLst>
                                      </p:cBhvr>
                                      <p:to>
                                        <p:strVal val="visible"/>
                                      </p:to>
                                    </p:set>
                                    <p:anim calcmode="lin" valueType="num">
                                      <p:cBhvr>
                                        <p:cTn id="13" dur="500" fill="hold"/>
                                        <p:tgtEl>
                                          <p:spTgt spid="118787"/>
                                        </p:tgtEl>
                                        <p:attrNameLst>
                                          <p:attrName>ppt_w</p:attrName>
                                        </p:attrNameLst>
                                      </p:cBhvr>
                                      <p:tavLst>
                                        <p:tav tm="0">
                                          <p:val>
                                            <p:fltVal val="0"/>
                                          </p:val>
                                        </p:tav>
                                        <p:tav tm="100000">
                                          <p:val>
                                            <p:strVal val="#ppt_w"/>
                                          </p:val>
                                        </p:tav>
                                      </p:tavLst>
                                    </p:anim>
                                    <p:anim calcmode="lin" valueType="num">
                                      <p:cBhvr>
                                        <p:cTn id="14" dur="500" fill="hold"/>
                                        <p:tgtEl>
                                          <p:spTgt spid="11878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8788">
                                            <p:txEl>
                                              <p:pRg st="0" end="0"/>
                                            </p:txEl>
                                          </p:spTgt>
                                        </p:tgtEl>
                                        <p:attrNameLst>
                                          <p:attrName>style.visibility</p:attrName>
                                        </p:attrNameLst>
                                      </p:cBhvr>
                                      <p:to>
                                        <p:strVal val="visible"/>
                                      </p:to>
                                    </p:set>
                                    <p:anim calcmode="lin" valueType="num">
                                      <p:cBhvr>
                                        <p:cTn id="19" dur="500" fill="hold"/>
                                        <p:tgtEl>
                                          <p:spTgt spid="11878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1878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8789">
                                            <p:txEl>
                                              <p:pRg st="0" end="0"/>
                                            </p:txEl>
                                          </p:spTgt>
                                        </p:tgtEl>
                                        <p:attrNameLst>
                                          <p:attrName>style.visibility</p:attrName>
                                        </p:attrNameLst>
                                      </p:cBhvr>
                                      <p:to>
                                        <p:strVal val="visible"/>
                                      </p:to>
                                    </p:set>
                                    <p:anim calcmode="lin" valueType="num">
                                      <p:cBhvr>
                                        <p:cTn id="25" dur="500" fill="hold"/>
                                        <p:tgtEl>
                                          <p:spTgt spid="11878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878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8790">
                                            <p:txEl>
                                              <p:pRg st="0" end="0"/>
                                            </p:txEl>
                                          </p:spTgt>
                                        </p:tgtEl>
                                        <p:attrNameLst>
                                          <p:attrName>style.visibility</p:attrName>
                                        </p:attrNameLst>
                                      </p:cBhvr>
                                      <p:to>
                                        <p:strVal val="visible"/>
                                      </p:to>
                                    </p:set>
                                    <p:anim calcmode="lin" valueType="num">
                                      <p:cBhvr>
                                        <p:cTn id="31" dur="500" fill="hold"/>
                                        <p:tgtEl>
                                          <p:spTgt spid="118790">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1879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8791">
                                            <p:txEl>
                                              <p:pRg st="0" end="0"/>
                                            </p:txEl>
                                          </p:spTgt>
                                        </p:tgtEl>
                                        <p:attrNameLst>
                                          <p:attrName>style.visibility</p:attrName>
                                        </p:attrNameLst>
                                      </p:cBhvr>
                                      <p:to>
                                        <p:strVal val="visible"/>
                                      </p:to>
                                    </p:set>
                                    <p:anim calcmode="lin" valueType="num">
                                      <p:cBhvr>
                                        <p:cTn id="37" dur="500" fill="hold"/>
                                        <p:tgtEl>
                                          <p:spTgt spid="118791">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1879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build="p" bldLvl="2" autoUpdateAnimBg="0"/>
      <p:bldP spid="118787" grpId="0" autoUpdateAnimBg="0"/>
      <p:bldP spid="118788" grpId="0" build="p" bldLvl="2" autoUpdateAnimBg="0"/>
      <p:bldP spid="118789" grpId="0" build="p" bldLvl="2" autoUpdateAnimBg="0"/>
      <p:bldP spid="118790" grpId="0" build="p" bldLvl="2" autoUpdateAnimBg="0"/>
      <p:bldP spid="118791" grpId="0" build="p" bldLvl="2"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a:spLocks noGrp="1"/>
          </p:cNvSpPr>
          <p:nvPr>
            <p:ph idx="1"/>
          </p:nvPr>
        </p:nvSpPr>
        <p:spPr>
          <a:xfrm>
            <a:off x="685800" y="685800"/>
            <a:ext cx="7772400" cy="5791200"/>
          </a:xfrm>
        </p:spPr>
        <p:txBody>
          <a:bodyPr/>
          <a:lstStyle/>
          <a:p>
            <a:r>
              <a:rPr lang="id-ID" altLang="en-US" sz="2600" b="1" smtClean="0"/>
              <a:t>Contoh</a:t>
            </a:r>
            <a:r>
              <a:rPr lang="id-ID" altLang="en-US" sz="2600" smtClean="0"/>
              <a:t>: Buktikan bahwa argumen berikut benar: </a:t>
            </a:r>
          </a:p>
          <a:p>
            <a:pPr>
              <a:buFontTx/>
              <a:buNone/>
            </a:pPr>
            <a:r>
              <a:rPr lang="id-ID" altLang="en-US" sz="2600" smtClean="0"/>
              <a:t>	</a:t>
            </a:r>
            <a:r>
              <a:rPr lang="id-ID" altLang="en-US" sz="2600" i="1" smtClean="0"/>
              <a:t>p</a:t>
            </a:r>
            <a:r>
              <a:rPr lang="id-ID" altLang="en-US" sz="2600" smtClean="0"/>
              <a:t> </a:t>
            </a:r>
            <a:r>
              <a:rPr lang="id-ID" altLang="en-US" sz="2600" smtClean="0">
                <a:sym typeface="Symbol" pitchFamily="18" charset="2"/>
              </a:rPr>
              <a:t> </a:t>
            </a:r>
            <a:r>
              <a:rPr lang="id-ID" altLang="en-US" sz="2600" i="1" smtClean="0">
                <a:sym typeface="Symbol" pitchFamily="18" charset="2"/>
              </a:rPr>
              <a:t>r</a:t>
            </a:r>
            <a:r>
              <a:rPr lang="id-ID" altLang="en-US" sz="2600" smtClean="0">
                <a:sym typeface="Symbol" pitchFamily="18" charset="2"/>
              </a:rPr>
              <a:t> , </a:t>
            </a:r>
            <a:r>
              <a:rPr lang="id-ID" altLang="en-US" sz="2600" i="1" smtClean="0">
                <a:sym typeface="Symbol" pitchFamily="18" charset="2"/>
              </a:rPr>
              <a:t>q</a:t>
            </a:r>
            <a:r>
              <a:rPr lang="id-ID" altLang="en-US" sz="2600" smtClean="0">
                <a:sym typeface="Symbol" pitchFamily="18" charset="2"/>
              </a:rPr>
              <a:t>  </a:t>
            </a:r>
            <a:r>
              <a:rPr lang="id-ID" altLang="en-US" sz="2600" i="1" smtClean="0">
                <a:sym typeface="Symbol" pitchFamily="18" charset="2"/>
              </a:rPr>
              <a:t>s</a:t>
            </a:r>
            <a:r>
              <a:rPr lang="id-ID" altLang="en-US" sz="2600" smtClean="0">
                <a:sym typeface="Symbol" pitchFamily="18" charset="2"/>
              </a:rPr>
              <a:t>, </a:t>
            </a:r>
            <a:r>
              <a:rPr lang="id-ID" altLang="en-US" sz="2600" i="1" smtClean="0">
                <a:sym typeface="Symbol" pitchFamily="18" charset="2"/>
              </a:rPr>
              <a:t>p</a:t>
            </a:r>
            <a:r>
              <a:rPr lang="id-ID" altLang="en-US" sz="2600" smtClean="0">
                <a:sym typeface="Symbol" pitchFamily="18" charset="2"/>
              </a:rPr>
              <a:t>  </a:t>
            </a:r>
            <a:r>
              <a:rPr lang="id-ID" altLang="en-US" sz="2600" i="1" smtClean="0">
                <a:sym typeface="Symbol" pitchFamily="18" charset="2"/>
              </a:rPr>
              <a:t>q</a:t>
            </a:r>
            <a:r>
              <a:rPr lang="id-ID" altLang="en-US" sz="2600" smtClean="0">
                <a:sym typeface="Symbol" pitchFamily="18" charset="2"/>
              </a:rPr>
              <a:t>   </a:t>
            </a:r>
            <a:r>
              <a:rPr lang="id-ID" altLang="en-US" sz="2600" i="1" smtClean="0">
                <a:sym typeface="Symbol" pitchFamily="18" charset="2"/>
              </a:rPr>
              <a:t>s </a:t>
            </a:r>
            <a:r>
              <a:rPr lang="id-ID" altLang="en-US" sz="2600" smtClean="0">
                <a:sym typeface="Symbol" pitchFamily="18" charset="2"/>
              </a:rPr>
              <a:t> </a:t>
            </a:r>
            <a:r>
              <a:rPr lang="id-ID" altLang="en-US" sz="2600" i="1" smtClean="0">
                <a:sym typeface="Symbol" pitchFamily="18" charset="2"/>
              </a:rPr>
              <a:t>r </a:t>
            </a:r>
          </a:p>
          <a:p>
            <a:endParaRPr lang="id-ID" altLang="en-US" sz="2600" smtClean="0"/>
          </a:p>
          <a:p>
            <a:pPr>
              <a:buFontTx/>
              <a:buNone/>
            </a:pPr>
            <a:r>
              <a:rPr lang="id-ID" altLang="en-US" sz="2600" smtClean="0"/>
              <a:t>	</a:t>
            </a:r>
            <a:r>
              <a:rPr lang="id-ID" altLang="en-US" sz="2600" u="sng" smtClean="0"/>
              <a:t>Bukti</a:t>
            </a:r>
            <a:r>
              <a:rPr lang="id-ID" altLang="en-US" sz="2600" smtClean="0"/>
              <a:t>:</a:t>
            </a:r>
          </a:p>
          <a:p>
            <a:pPr>
              <a:buFontTx/>
              <a:buNone/>
            </a:pPr>
            <a:r>
              <a:rPr lang="id-ID" altLang="en-US" sz="2600" smtClean="0"/>
              <a:t>	(1)	</a:t>
            </a:r>
            <a:r>
              <a:rPr lang="id-ID" altLang="en-US" sz="2600" i="1" smtClean="0">
                <a:sym typeface="Symbol" pitchFamily="18" charset="2"/>
              </a:rPr>
              <a:t> p</a:t>
            </a:r>
            <a:r>
              <a:rPr lang="id-ID" altLang="en-US" sz="2600" smtClean="0">
                <a:sym typeface="Symbol" pitchFamily="18" charset="2"/>
              </a:rPr>
              <a:t>  </a:t>
            </a:r>
            <a:r>
              <a:rPr lang="id-ID" altLang="en-US" sz="2600" i="1" smtClean="0">
                <a:sym typeface="Symbol" pitchFamily="18" charset="2"/>
              </a:rPr>
              <a:t>q</a:t>
            </a:r>
            <a:r>
              <a:rPr lang="id-ID" altLang="en-US" sz="2600" smtClean="0">
                <a:sym typeface="Symbol" pitchFamily="18" charset="2"/>
              </a:rPr>
              <a:t> 		Premis</a:t>
            </a:r>
          </a:p>
          <a:p>
            <a:pPr>
              <a:buFontTx/>
              <a:buNone/>
            </a:pPr>
            <a:r>
              <a:rPr lang="id-ID" altLang="en-US" sz="2600" smtClean="0">
                <a:sym typeface="Symbol" pitchFamily="18" charset="2"/>
              </a:rPr>
              <a:t>	(2)  ~</a:t>
            </a:r>
            <a:r>
              <a:rPr lang="id-ID" altLang="en-US" sz="2600" i="1" smtClean="0">
                <a:sym typeface="Symbol" pitchFamily="18" charset="2"/>
              </a:rPr>
              <a:t>p</a:t>
            </a:r>
            <a:r>
              <a:rPr lang="id-ID" altLang="en-US" sz="2600" smtClean="0">
                <a:sym typeface="Symbol" pitchFamily="18" charset="2"/>
              </a:rPr>
              <a:t>  </a:t>
            </a:r>
            <a:r>
              <a:rPr lang="id-ID" altLang="en-US" sz="2600" i="1" smtClean="0">
                <a:sym typeface="Symbol" pitchFamily="18" charset="2"/>
              </a:rPr>
              <a:t>q</a:t>
            </a:r>
            <a:r>
              <a:rPr lang="id-ID" altLang="en-US" sz="2600" smtClean="0">
                <a:sym typeface="Symbol" pitchFamily="18" charset="2"/>
              </a:rPr>
              <a:t>	Ekivalensi bentuk (1)</a:t>
            </a:r>
          </a:p>
          <a:p>
            <a:pPr>
              <a:buFontTx/>
              <a:buNone/>
            </a:pPr>
            <a:r>
              <a:rPr lang="id-ID" altLang="en-US" sz="2600" i="1" smtClean="0">
                <a:sym typeface="Symbol" pitchFamily="18" charset="2"/>
              </a:rPr>
              <a:t>	</a:t>
            </a:r>
            <a:r>
              <a:rPr lang="id-ID" altLang="en-US" sz="2600" smtClean="0">
                <a:sym typeface="Symbol" pitchFamily="18" charset="2"/>
              </a:rPr>
              <a:t>(3)	</a:t>
            </a:r>
            <a:r>
              <a:rPr lang="id-ID" altLang="en-US" sz="2600" i="1" smtClean="0"/>
              <a:t> q</a:t>
            </a:r>
            <a:r>
              <a:rPr lang="id-ID" altLang="en-US" sz="2600" smtClean="0"/>
              <a:t> </a:t>
            </a:r>
            <a:r>
              <a:rPr lang="id-ID" altLang="en-US" sz="2600" smtClean="0">
                <a:sym typeface="Symbol" pitchFamily="18" charset="2"/>
              </a:rPr>
              <a:t> </a:t>
            </a:r>
            <a:r>
              <a:rPr lang="id-ID" altLang="en-US" sz="2600" i="1" smtClean="0">
                <a:sym typeface="Symbol" pitchFamily="18" charset="2"/>
              </a:rPr>
              <a:t>s</a:t>
            </a:r>
            <a:r>
              <a:rPr lang="id-ID" altLang="en-US" sz="2600" smtClean="0">
                <a:sym typeface="Symbol" pitchFamily="18" charset="2"/>
              </a:rPr>
              <a:t> 	Premis</a:t>
            </a:r>
          </a:p>
          <a:p>
            <a:pPr>
              <a:buFontTx/>
              <a:buNone/>
            </a:pPr>
            <a:r>
              <a:rPr lang="id-ID" altLang="en-US" sz="2600" i="1" smtClean="0">
                <a:sym typeface="Symbol" pitchFamily="18" charset="2"/>
              </a:rPr>
              <a:t>	</a:t>
            </a:r>
            <a:r>
              <a:rPr lang="id-ID" altLang="en-US" sz="2600" smtClean="0">
                <a:sym typeface="Symbol" pitchFamily="18" charset="2"/>
              </a:rPr>
              <a:t>(4)	 ~</a:t>
            </a:r>
            <a:r>
              <a:rPr lang="id-ID" altLang="en-US" sz="2600" i="1" smtClean="0">
                <a:sym typeface="Symbol" pitchFamily="18" charset="2"/>
              </a:rPr>
              <a:t>p</a:t>
            </a:r>
            <a:r>
              <a:rPr lang="id-ID" altLang="en-US" sz="2600" smtClean="0">
                <a:sym typeface="Symbol" pitchFamily="18" charset="2"/>
              </a:rPr>
              <a:t>  </a:t>
            </a:r>
            <a:r>
              <a:rPr lang="id-ID" altLang="en-US" sz="2600" i="1" smtClean="0">
                <a:sym typeface="Symbol" pitchFamily="18" charset="2"/>
              </a:rPr>
              <a:t>s</a:t>
            </a:r>
            <a:r>
              <a:rPr lang="id-ID" altLang="en-US" sz="2600" smtClean="0">
                <a:sym typeface="Symbol" pitchFamily="18" charset="2"/>
              </a:rPr>
              <a:t>	Aturan transitif (2) dan (3)</a:t>
            </a:r>
          </a:p>
          <a:p>
            <a:pPr>
              <a:buFontTx/>
              <a:buNone/>
            </a:pPr>
            <a:r>
              <a:rPr lang="id-ID" altLang="en-US" sz="2600" i="1" smtClean="0">
                <a:sym typeface="Symbol" pitchFamily="18" charset="2"/>
              </a:rPr>
              <a:t>	</a:t>
            </a:r>
            <a:r>
              <a:rPr lang="id-ID" altLang="en-US" sz="2600" smtClean="0">
                <a:sym typeface="Symbol" pitchFamily="18" charset="2"/>
              </a:rPr>
              <a:t>(5)	 ~</a:t>
            </a:r>
            <a:r>
              <a:rPr lang="id-ID" altLang="en-US" sz="2600" i="1" smtClean="0">
                <a:sym typeface="Symbol" pitchFamily="18" charset="2"/>
              </a:rPr>
              <a:t>s</a:t>
            </a:r>
            <a:r>
              <a:rPr lang="id-ID" altLang="en-US" sz="2600" smtClean="0">
                <a:sym typeface="Symbol" pitchFamily="18" charset="2"/>
              </a:rPr>
              <a:t>  </a:t>
            </a:r>
            <a:r>
              <a:rPr lang="id-ID" altLang="en-US" sz="2600" i="1" smtClean="0">
                <a:sym typeface="Symbol" pitchFamily="18" charset="2"/>
              </a:rPr>
              <a:t>p</a:t>
            </a:r>
            <a:r>
              <a:rPr lang="id-ID" altLang="en-US" sz="2600" smtClean="0">
                <a:sym typeface="Symbol" pitchFamily="18" charset="2"/>
              </a:rPr>
              <a:t>	Ekivalensi bentuk (4)</a:t>
            </a:r>
          </a:p>
          <a:p>
            <a:pPr>
              <a:buFontTx/>
              <a:buNone/>
            </a:pPr>
            <a:r>
              <a:rPr lang="id-ID" altLang="en-US" sz="2600" i="1" smtClean="0">
                <a:sym typeface="Symbol" pitchFamily="18" charset="2"/>
              </a:rPr>
              <a:t>	</a:t>
            </a:r>
            <a:r>
              <a:rPr lang="id-ID" altLang="en-US" sz="2600" smtClean="0">
                <a:sym typeface="Symbol" pitchFamily="18" charset="2"/>
              </a:rPr>
              <a:t>(6)	</a:t>
            </a:r>
            <a:r>
              <a:rPr lang="id-ID" altLang="en-US" sz="2600" i="1" smtClean="0"/>
              <a:t> p</a:t>
            </a:r>
            <a:r>
              <a:rPr lang="id-ID" altLang="en-US" sz="2600" smtClean="0"/>
              <a:t> </a:t>
            </a:r>
            <a:r>
              <a:rPr lang="id-ID" altLang="en-US" sz="2600" smtClean="0">
                <a:sym typeface="Symbol" pitchFamily="18" charset="2"/>
              </a:rPr>
              <a:t> </a:t>
            </a:r>
            <a:r>
              <a:rPr lang="id-ID" altLang="en-US" sz="2600" i="1" smtClean="0">
                <a:sym typeface="Symbol" pitchFamily="18" charset="2"/>
              </a:rPr>
              <a:t>r</a:t>
            </a:r>
            <a:r>
              <a:rPr lang="id-ID" altLang="en-US" sz="2600" smtClean="0">
                <a:sym typeface="Symbol" pitchFamily="18" charset="2"/>
              </a:rPr>
              <a:t> 	Premis</a:t>
            </a:r>
          </a:p>
          <a:p>
            <a:pPr>
              <a:buFontTx/>
              <a:buNone/>
            </a:pPr>
            <a:r>
              <a:rPr lang="id-ID" altLang="en-US" sz="2800" smtClean="0"/>
              <a:t>	</a:t>
            </a:r>
            <a:r>
              <a:rPr lang="id-ID" altLang="en-US" sz="2600" smtClean="0"/>
              <a:t>(7)	</a:t>
            </a:r>
            <a:r>
              <a:rPr lang="id-ID" altLang="en-US" sz="2600" smtClean="0">
                <a:sym typeface="Symbol" pitchFamily="18" charset="2"/>
              </a:rPr>
              <a:t> ~</a:t>
            </a:r>
            <a:r>
              <a:rPr lang="id-ID" altLang="en-US" sz="2600" i="1" smtClean="0">
                <a:sym typeface="Symbol" pitchFamily="18" charset="2"/>
              </a:rPr>
              <a:t>s</a:t>
            </a:r>
            <a:r>
              <a:rPr lang="id-ID" altLang="en-US" sz="2600" smtClean="0">
                <a:sym typeface="Symbol" pitchFamily="18" charset="2"/>
              </a:rPr>
              <a:t>  </a:t>
            </a:r>
            <a:r>
              <a:rPr lang="id-ID" altLang="en-US" sz="2600" i="1" smtClean="0">
                <a:sym typeface="Symbol" pitchFamily="18" charset="2"/>
              </a:rPr>
              <a:t>r</a:t>
            </a:r>
            <a:r>
              <a:rPr lang="id-ID" altLang="en-US" sz="2600" smtClean="0">
                <a:sym typeface="Symbol" pitchFamily="18" charset="2"/>
              </a:rPr>
              <a:t>	Aturan transitif (5) dan (6)</a:t>
            </a:r>
          </a:p>
          <a:p>
            <a:pPr>
              <a:buFontTx/>
              <a:buNone/>
            </a:pPr>
            <a:r>
              <a:rPr lang="id-ID" altLang="en-US" sz="2600" smtClean="0">
                <a:sym typeface="Symbol" pitchFamily="18" charset="2"/>
              </a:rPr>
              <a:t>	(8)	</a:t>
            </a:r>
            <a:r>
              <a:rPr lang="id-ID" altLang="en-US" sz="2600" i="1" smtClean="0">
                <a:sym typeface="Symbol" pitchFamily="18" charset="2"/>
              </a:rPr>
              <a:t> s </a:t>
            </a:r>
            <a:r>
              <a:rPr lang="id-ID" altLang="en-US" sz="2600" smtClean="0">
                <a:sym typeface="Symbol" pitchFamily="18" charset="2"/>
              </a:rPr>
              <a:t> </a:t>
            </a:r>
            <a:r>
              <a:rPr lang="id-ID" altLang="en-US" sz="2600" i="1" smtClean="0">
                <a:sym typeface="Symbol" pitchFamily="18" charset="2"/>
              </a:rPr>
              <a:t>r </a:t>
            </a:r>
            <a:r>
              <a:rPr lang="id-ID" altLang="en-US" sz="2600" smtClean="0">
                <a:sym typeface="Symbol" pitchFamily="18" charset="2"/>
              </a:rPr>
              <a:t>		Ekivalensi bentuk (7)   </a:t>
            </a:r>
          </a:p>
          <a:p>
            <a:pPr>
              <a:buFontTx/>
              <a:buNone/>
            </a:pPr>
            <a:endParaRPr lang="id-ID" altLang="en-US" sz="2800" smtClean="0"/>
          </a:p>
        </p:txBody>
      </p:sp>
      <p:sp>
        <p:nvSpPr>
          <p:cNvPr id="104451" name="Slide Number Placeholder 3"/>
          <p:cNvSpPr>
            <a:spLocks noGrp="1"/>
          </p:cNvSpPr>
          <p:nvPr>
            <p:ph type="sldNum" sz="quarter" idx="12"/>
          </p:nvPr>
        </p:nvSpPr>
        <p:spPr>
          <a:noFill/>
        </p:spPr>
        <p:txBody>
          <a:bodyPr/>
          <a:lstStyle/>
          <a:p>
            <a:fld id="{A29F05D0-748D-4B33-8EAD-BE0C34F0E8C1}" type="slidenum">
              <a:rPr lang="en-US" altLang="en-US" smtClean="0"/>
              <a:pPr/>
              <a:t>100</a:t>
            </a:fld>
            <a:endParaRPr lang="en-US" altLang="en-US"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body" idx="1"/>
          </p:nvPr>
        </p:nvSpPr>
        <p:spPr>
          <a:xfrm>
            <a:off x="685800" y="838200"/>
            <a:ext cx="7772400" cy="5257800"/>
          </a:xfrm>
        </p:spPr>
        <p:txBody>
          <a:bodyPr/>
          <a:lstStyle/>
          <a:p>
            <a:pPr marL="609600" indent="-609600" algn="ctr">
              <a:buFontTx/>
              <a:buNone/>
            </a:pPr>
            <a:r>
              <a:rPr lang="en-US" altLang="en-US" sz="4000" b="1" smtClean="0"/>
              <a:t>Latihan</a:t>
            </a:r>
          </a:p>
          <a:p>
            <a:pPr marL="609600" indent="-609600">
              <a:buFontTx/>
              <a:buNone/>
            </a:pPr>
            <a:r>
              <a:rPr lang="en-US" altLang="en-US" sz="2800" smtClean="0"/>
              <a:t>1. Diberikan sebuah proposisi:  </a:t>
            </a:r>
            <a:endParaRPr lang="en-US" altLang="en-US" sz="2800" i="1" smtClean="0"/>
          </a:p>
          <a:p>
            <a:pPr marL="609600" indent="-609600">
              <a:buFontTx/>
              <a:buNone/>
            </a:pPr>
            <a:r>
              <a:rPr lang="en-US" altLang="en-US" sz="2800" i="1" smtClean="0"/>
              <a:t>	Mahasiswa dapat mengambil mata kuliah Strategi Algoritma jika ia telah mengambil mata kuliah Struktur Diskrit.</a:t>
            </a:r>
            <a:endParaRPr lang="en-US" altLang="en-US" sz="2800" smtClean="0"/>
          </a:p>
          <a:p>
            <a:pPr marL="609600" indent="-609600">
              <a:buFontTx/>
              <a:buNone/>
            </a:pPr>
            <a:r>
              <a:rPr lang="en-US" altLang="en-US" sz="2800" smtClean="0"/>
              <a:t>	Tentukan:</a:t>
            </a:r>
          </a:p>
          <a:p>
            <a:pPr marL="609600" indent="-609600">
              <a:buFontTx/>
              <a:buNone/>
            </a:pPr>
            <a:r>
              <a:rPr lang="en-US" altLang="en-US" sz="2800" smtClean="0"/>
              <a:t>	(a) invers proposisi tersebut, </a:t>
            </a:r>
          </a:p>
          <a:p>
            <a:pPr marL="609600" indent="-609600">
              <a:buFontTx/>
              <a:buNone/>
            </a:pPr>
            <a:r>
              <a:rPr lang="en-US" altLang="en-US" sz="2800" smtClean="0"/>
              <a:t>	(b) pernyataan yang ekivalen dengan proposisi tersebut	</a:t>
            </a:r>
            <a:r>
              <a:rPr lang="en-US" altLang="en-US" smtClean="0"/>
              <a:t> </a:t>
            </a:r>
          </a:p>
          <a:p>
            <a:pPr marL="609600" indent="-609600">
              <a:buFontTx/>
              <a:buNone/>
            </a:pPr>
            <a:r>
              <a:rPr lang="en-US" altLang="en-US" smtClean="0"/>
              <a:t>(jawaban ada di balik ini)</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a:xfrm>
            <a:off x="685800" y="685800"/>
            <a:ext cx="7772400" cy="5410200"/>
          </a:xfrm>
        </p:spPr>
        <p:txBody>
          <a:bodyPr/>
          <a:lstStyle/>
          <a:p>
            <a:pPr marL="609600" indent="-609600">
              <a:lnSpc>
                <a:spcPct val="90000"/>
              </a:lnSpc>
              <a:buFontTx/>
              <a:buNone/>
            </a:pPr>
            <a:r>
              <a:rPr lang="en-US" altLang="en-US" smtClean="0"/>
              <a:t>Jawaban: </a:t>
            </a:r>
          </a:p>
          <a:p>
            <a:pPr marL="609600" indent="-609600">
              <a:lnSpc>
                <a:spcPct val="90000"/>
              </a:lnSpc>
            </a:pPr>
            <a:r>
              <a:rPr lang="en-US" altLang="en-US" sz="2400" b="1" i="1" smtClean="0"/>
              <a:t>p</a:t>
            </a:r>
            <a:r>
              <a:rPr lang="en-US" altLang="en-US" sz="2400" b="1" smtClean="0"/>
              <a:t> : </a:t>
            </a:r>
            <a:r>
              <a:rPr lang="en-US" altLang="en-US" sz="2400" smtClean="0"/>
              <a:t>mahasiswa telah mengambil mata kuliah Struktur Diskrit</a:t>
            </a:r>
            <a:endParaRPr lang="en-US" altLang="en-US" sz="2400" b="1" i="1" smtClean="0"/>
          </a:p>
          <a:p>
            <a:pPr marL="609600" indent="-609600">
              <a:lnSpc>
                <a:spcPct val="90000"/>
              </a:lnSpc>
            </a:pPr>
            <a:r>
              <a:rPr lang="en-US" altLang="en-US" sz="2400" b="1" i="1" smtClean="0"/>
              <a:t>q</a:t>
            </a:r>
            <a:r>
              <a:rPr lang="en-US" altLang="en-US" sz="2400" b="1" smtClean="0"/>
              <a:t> : </a:t>
            </a:r>
            <a:r>
              <a:rPr lang="en-US" altLang="en-US" sz="2400" smtClean="0"/>
              <a:t>mahasiswa dapat mengambil mata kuliah Strategi Algoritma</a:t>
            </a:r>
          </a:p>
          <a:p>
            <a:pPr marL="609600" indent="-609600">
              <a:lnSpc>
                <a:spcPct val="90000"/>
              </a:lnSpc>
              <a:buFontTx/>
              <a:buAutoNum type="alphaLcParenBoth"/>
            </a:pPr>
            <a:r>
              <a:rPr lang="en-US" altLang="en-US" sz="2400" b="1" smtClean="0"/>
              <a:t>q</a:t>
            </a:r>
            <a:r>
              <a:rPr lang="en-US" altLang="en-US" sz="2400" smtClean="0"/>
              <a:t> jika </a:t>
            </a:r>
            <a:r>
              <a:rPr lang="en-US" altLang="en-US" sz="2400" b="1" smtClean="0"/>
              <a:t>p </a:t>
            </a:r>
            <a:r>
              <a:rPr lang="en-US" altLang="en-US" sz="2400" smtClean="0"/>
              <a:t>adalah ekspresi lain dari</a:t>
            </a:r>
            <a:r>
              <a:rPr lang="en-US" altLang="en-US" sz="2400" b="1" smtClean="0"/>
              <a:t> </a:t>
            </a:r>
            <a:r>
              <a:rPr lang="en-US" altLang="en-US" sz="2400" smtClean="0"/>
              <a:t>jika </a:t>
            </a:r>
            <a:r>
              <a:rPr lang="en-US" altLang="en-US" sz="2400" b="1" smtClean="0"/>
              <a:t>p</a:t>
            </a:r>
            <a:r>
              <a:rPr lang="en-US" altLang="en-US" sz="2400" smtClean="0"/>
              <a:t> maka </a:t>
            </a:r>
            <a:r>
              <a:rPr lang="en-US" altLang="en-US" sz="2400" b="1" smtClean="0"/>
              <a:t>q (p </a:t>
            </a:r>
            <a:r>
              <a:rPr lang="en-US" altLang="en-US" sz="2400" b="1" smtClean="0">
                <a:sym typeface="Wingdings" pitchFamily="2" charset="2"/>
              </a:rPr>
              <a:t></a:t>
            </a:r>
            <a:r>
              <a:rPr lang="en-US" altLang="en-US" sz="2400" b="1" smtClean="0"/>
              <a:t> q )</a:t>
            </a:r>
          </a:p>
          <a:p>
            <a:pPr marL="609600" indent="-609600">
              <a:lnSpc>
                <a:spcPct val="90000"/>
              </a:lnSpc>
              <a:buFontTx/>
              <a:buNone/>
            </a:pPr>
            <a:r>
              <a:rPr lang="en-US" altLang="en-US" sz="2400" b="1" smtClean="0"/>
              <a:t>	</a:t>
            </a:r>
            <a:r>
              <a:rPr lang="en-US" altLang="en-US" sz="2400" b="1" u="sng" smtClean="0"/>
              <a:t>invers</a:t>
            </a:r>
            <a:r>
              <a:rPr lang="en-US" altLang="en-US" sz="2400" b="1" smtClean="0"/>
              <a:t>  (~p  </a:t>
            </a:r>
            <a:r>
              <a:rPr lang="en-US" altLang="en-US" sz="2400" b="1" smtClean="0">
                <a:sym typeface="Wingdings" pitchFamily="2" charset="2"/>
              </a:rPr>
              <a:t></a:t>
            </a:r>
            <a:r>
              <a:rPr lang="en-US" altLang="en-US" sz="2400" b="1" smtClean="0"/>
              <a:t> ~q)</a:t>
            </a:r>
          </a:p>
          <a:p>
            <a:pPr marL="609600" indent="-609600">
              <a:lnSpc>
                <a:spcPct val="90000"/>
              </a:lnSpc>
              <a:buFontTx/>
              <a:buNone/>
            </a:pPr>
            <a:r>
              <a:rPr lang="en-US" altLang="en-US" sz="2400" i="1" smtClean="0"/>
              <a:t>	Jika mahasiswa belum mengambil mata kuliah Struktur Diskrit, maka ia belum dapat mengambil mata kuliah Strategi algoritma.</a:t>
            </a:r>
          </a:p>
          <a:p>
            <a:pPr marL="609600" indent="-609600">
              <a:lnSpc>
                <a:spcPct val="90000"/>
              </a:lnSpc>
              <a:buFontTx/>
              <a:buAutoNum type="alphaLcParenBoth" startAt="2"/>
            </a:pPr>
            <a:r>
              <a:rPr lang="en-US" altLang="en-US" sz="2400" smtClean="0"/>
              <a:t>pernyataan tersebut dapat dinotasikan dengan : </a:t>
            </a:r>
            <a:r>
              <a:rPr lang="en-US" altLang="en-US" sz="2400" b="1" smtClean="0"/>
              <a:t>~p </a:t>
            </a:r>
            <a:r>
              <a:rPr lang="en-US" altLang="en-US" sz="2400" b="1" smtClean="0">
                <a:sym typeface="Symbol" pitchFamily="18" charset="2"/>
              </a:rPr>
              <a:t></a:t>
            </a:r>
            <a:r>
              <a:rPr lang="en-US" altLang="en-US" sz="2400" b="1" smtClean="0"/>
              <a:t> q</a:t>
            </a:r>
          </a:p>
          <a:p>
            <a:pPr marL="609600" indent="-609600">
              <a:lnSpc>
                <a:spcPct val="90000"/>
              </a:lnSpc>
              <a:buFontTx/>
              <a:buNone/>
            </a:pPr>
            <a:r>
              <a:rPr lang="en-US" altLang="en-US" sz="2400" i="1" smtClean="0"/>
              <a:t>	Mahasiswa tidak mengambil mata kuliah Strukur Diskrit atau mengambil mata kuliah Strategi Algoritma</a:t>
            </a:r>
          </a:p>
          <a:p>
            <a:pPr marL="609600" indent="-609600">
              <a:lnSpc>
                <a:spcPct val="90000"/>
              </a:lnSpc>
              <a:buFontTx/>
              <a:buNone/>
            </a:pPr>
            <a:endParaRPr lang="en-US" altLang="en-US" sz="2400" i="1"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p:spPr>
        <p:txBody>
          <a:bodyPr/>
          <a:lstStyle/>
          <a:p>
            <a:fld id="{C841CF86-8BB0-45A1-86AC-CB6391474DEA}" type="slidenum">
              <a:rPr lang="en-US" altLang="en-US" smtClean="0"/>
              <a:pPr/>
              <a:t>103</a:t>
            </a:fld>
            <a:endParaRPr lang="en-US" altLang="en-US" smtClean="0"/>
          </a:p>
        </p:txBody>
      </p:sp>
      <p:sp>
        <p:nvSpPr>
          <p:cNvPr id="107523" name="Rectangle 2"/>
          <p:cNvSpPr>
            <a:spLocks noGrp="1" noChangeArrowheads="1"/>
          </p:cNvSpPr>
          <p:nvPr>
            <p:ph type="body" idx="1"/>
          </p:nvPr>
        </p:nvSpPr>
        <p:spPr>
          <a:xfrm>
            <a:off x="685800" y="762000"/>
            <a:ext cx="7772400" cy="5334000"/>
          </a:xfrm>
        </p:spPr>
        <p:txBody>
          <a:bodyPr/>
          <a:lstStyle/>
          <a:p>
            <a:pPr marL="609600" indent="-609600" eaLnBrk="1" hangingPunct="1">
              <a:lnSpc>
                <a:spcPct val="80000"/>
              </a:lnSpc>
              <a:buFontTx/>
              <a:buNone/>
            </a:pPr>
            <a:r>
              <a:rPr lang="sv-SE" altLang="en-US" sz="2800" smtClean="0"/>
              <a:t>2.   Diberikan dua buah premis berikut:</a:t>
            </a:r>
            <a:endParaRPr lang="en-US" altLang="en-US" sz="2800" smtClean="0"/>
          </a:p>
          <a:p>
            <a:pPr marL="609600" indent="-609600" eaLnBrk="1" hangingPunct="1">
              <a:lnSpc>
                <a:spcPct val="80000"/>
              </a:lnSpc>
              <a:buFontTx/>
              <a:buNone/>
            </a:pPr>
            <a:r>
              <a:rPr lang="en-US" altLang="en-US" sz="2800" smtClean="0"/>
              <a:t>	(i) Logika sulit atau tidak banyak mahasiswa yang menyukai logika.</a:t>
            </a:r>
          </a:p>
          <a:p>
            <a:pPr marL="609600" indent="-609600" eaLnBrk="1" hangingPunct="1">
              <a:lnSpc>
                <a:spcPct val="80000"/>
              </a:lnSpc>
              <a:buFontTx/>
              <a:buNone/>
            </a:pPr>
            <a:r>
              <a:rPr lang="en-US" altLang="en-US" sz="2800" smtClean="0"/>
              <a:t>	(ii) Jika matematika mudah, maka logika tidak sulit.</a:t>
            </a:r>
          </a:p>
          <a:p>
            <a:pPr marL="609600" indent="-609600" eaLnBrk="1" hangingPunct="1">
              <a:lnSpc>
                <a:spcPct val="80000"/>
              </a:lnSpc>
              <a:buFontTx/>
              <a:buNone/>
            </a:pPr>
            <a:r>
              <a:rPr lang="sv-SE" altLang="en-US" sz="2800" smtClean="0"/>
              <a:t>	Tunjukkan dengan pembuktian argumen (atau cara lain) apakah masing-masing konklusi berikut sah (valid) atau tidak berdasarkan dua premis di atas:</a:t>
            </a:r>
          </a:p>
          <a:p>
            <a:pPr marL="609600" indent="-609600" eaLnBrk="1" hangingPunct="1">
              <a:lnSpc>
                <a:spcPct val="80000"/>
              </a:lnSpc>
              <a:buFontTx/>
              <a:buNone/>
            </a:pPr>
            <a:r>
              <a:rPr lang="sv-SE" altLang="en-US" sz="2800" smtClean="0"/>
              <a:t>	a) Bahwa matematika tidak mudah atau logika sulit</a:t>
            </a:r>
            <a:r>
              <a:rPr lang="en-US" altLang="en-US" sz="2800" smtClean="0"/>
              <a:t>.	</a:t>
            </a:r>
          </a:p>
          <a:p>
            <a:pPr marL="609600" indent="-609600" eaLnBrk="1" hangingPunct="1">
              <a:lnSpc>
                <a:spcPct val="80000"/>
              </a:lnSpc>
              <a:buFontTx/>
              <a:buNone/>
            </a:pPr>
            <a:r>
              <a:rPr lang="en-US" altLang="en-US" sz="2800" smtClean="0"/>
              <a:t>	b) Bahwa matematika tidak mudah, jika banyak mahasiswa menyukai logika.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p>
            <a:fld id="{1D0D6A8C-D443-48BB-8DF5-A990C28DD676}" type="slidenum">
              <a:rPr lang="en-US" altLang="en-US" smtClean="0"/>
              <a:pPr/>
              <a:t>104</a:t>
            </a:fld>
            <a:endParaRPr lang="en-US" altLang="en-US" smtClean="0"/>
          </a:p>
        </p:txBody>
      </p:sp>
      <p:sp>
        <p:nvSpPr>
          <p:cNvPr id="108547" name="Rectangle 3"/>
          <p:cNvSpPr>
            <a:spLocks noGrp="1" noChangeArrowheads="1"/>
          </p:cNvSpPr>
          <p:nvPr>
            <p:ph type="body" idx="1"/>
          </p:nvPr>
        </p:nvSpPr>
        <p:spPr>
          <a:xfrm>
            <a:off x="685800" y="762000"/>
            <a:ext cx="7772400" cy="5334000"/>
          </a:xfrm>
        </p:spPr>
        <p:txBody>
          <a:bodyPr/>
          <a:lstStyle/>
          <a:p>
            <a:pPr marL="609600" indent="-609600" eaLnBrk="1" hangingPunct="1">
              <a:buFontTx/>
              <a:buNone/>
            </a:pPr>
            <a:r>
              <a:rPr lang="sv-SE" altLang="en-US" dirty="0" smtClean="0"/>
              <a:t>3.	Tentukan validitas argumen berikut: </a:t>
            </a:r>
            <a:endParaRPr lang="en-US" altLang="en-US" i="1" dirty="0" smtClean="0"/>
          </a:p>
          <a:p>
            <a:pPr marL="609600" indent="-609600" eaLnBrk="1" hangingPunct="1">
              <a:buFontTx/>
              <a:buNone/>
            </a:pPr>
            <a:r>
              <a:rPr lang="en-US" altLang="en-US" i="1" dirty="0" smtClean="0"/>
              <a:t>	</a:t>
            </a:r>
            <a:r>
              <a:rPr lang="en-US" altLang="en-US" sz="2800" i="1" dirty="0" err="1" smtClean="0"/>
              <a:t>Mahasiswa</a:t>
            </a:r>
            <a:r>
              <a:rPr lang="en-US" altLang="en-US" sz="2800" i="1" dirty="0" smtClean="0"/>
              <a:t> </a:t>
            </a:r>
            <a:r>
              <a:rPr lang="en-US" altLang="en-US" sz="2800" i="1" dirty="0" err="1" smtClean="0"/>
              <a:t>diperbolehkan</a:t>
            </a:r>
            <a:r>
              <a:rPr lang="en-US" altLang="en-US" sz="2800" i="1" dirty="0" smtClean="0"/>
              <a:t> </a:t>
            </a:r>
            <a:r>
              <a:rPr lang="en-US" altLang="en-US" sz="2800" i="1" dirty="0" err="1" smtClean="0"/>
              <a:t>mengambil</a:t>
            </a:r>
            <a:r>
              <a:rPr lang="en-US" altLang="en-US" sz="2800" i="1" dirty="0" smtClean="0"/>
              <a:t> </a:t>
            </a:r>
            <a:r>
              <a:rPr lang="en-US" altLang="en-US" sz="2800" i="1" dirty="0" err="1" smtClean="0"/>
              <a:t>mata</a:t>
            </a:r>
            <a:r>
              <a:rPr lang="en-US" altLang="en-US" sz="2800" i="1" dirty="0" smtClean="0"/>
              <a:t> </a:t>
            </a:r>
            <a:r>
              <a:rPr lang="en-US" altLang="en-US" sz="2800" i="1" dirty="0" err="1" smtClean="0"/>
              <a:t>kuliah</a:t>
            </a:r>
            <a:r>
              <a:rPr lang="en-US" altLang="en-US" sz="2800" i="1" dirty="0" smtClean="0"/>
              <a:t> </a:t>
            </a:r>
            <a:r>
              <a:rPr lang="en-US" altLang="en-US" sz="2800" i="1" dirty="0" err="1" smtClean="0"/>
              <a:t>Matematika</a:t>
            </a:r>
            <a:r>
              <a:rPr lang="en-US" altLang="en-US" sz="2800" i="1" dirty="0" smtClean="0"/>
              <a:t> </a:t>
            </a:r>
            <a:r>
              <a:rPr lang="en-US" altLang="en-US" sz="2800" i="1" dirty="0" smtClean="0"/>
              <a:t>2 </a:t>
            </a:r>
            <a:r>
              <a:rPr lang="en-US" altLang="en-US" sz="2800" i="1" dirty="0" err="1" smtClean="0"/>
              <a:t>jika</a:t>
            </a:r>
            <a:r>
              <a:rPr lang="en-US" altLang="en-US" sz="2800" i="1" dirty="0" smtClean="0"/>
              <a:t> </a:t>
            </a:r>
            <a:r>
              <a:rPr lang="en-US" altLang="en-US" sz="2800" i="1" dirty="0" err="1" smtClean="0"/>
              <a:t>telah</a:t>
            </a:r>
            <a:r>
              <a:rPr lang="en-US" altLang="en-US" sz="2800" i="1" dirty="0" smtClean="0"/>
              <a:t> </a:t>
            </a:r>
            <a:r>
              <a:rPr lang="en-US" altLang="en-US" sz="2800" i="1" dirty="0" err="1" smtClean="0"/>
              <a:t>melewati</a:t>
            </a:r>
            <a:r>
              <a:rPr lang="en-US" altLang="en-US" sz="2800" i="1" dirty="0" smtClean="0"/>
              <a:t> </a:t>
            </a:r>
            <a:r>
              <a:rPr lang="en-US" altLang="en-US" sz="2800" i="1" dirty="0" err="1" smtClean="0"/>
              <a:t>tahun</a:t>
            </a:r>
            <a:r>
              <a:rPr lang="en-US" altLang="en-US" sz="2800" i="1" dirty="0" smtClean="0"/>
              <a:t> </a:t>
            </a:r>
            <a:r>
              <a:rPr lang="en-US" altLang="en-US" sz="2800" i="1" dirty="0" err="1" smtClean="0"/>
              <a:t>pertama</a:t>
            </a:r>
            <a:r>
              <a:rPr lang="en-US" altLang="en-US" sz="2800" i="1" dirty="0" smtClean="0"/>
              <a:t>  </a:t>
            </a:r>
            <a:r>
              <a:rPr lang="en-US" altLang="en-US" sz="2800" i="1" dirty="0" err="1" smtClean="0"/>
              <a:t>dan</a:t>
            </a:r>
            <a:r>
              <a:rPr lang="en-US" altLang="en-US" sz="2800" i="1" dirty="0" smtClean="0"/>
              <a:t> </a:t>
            </a:r>
            <a:r>
              <a:rPr lang="en-US" altLang="en-US" sz="2800" i="1" dirty="0" err="1" smtClean="0"/>
              <a:t>berada</a:t>
            </a:r>
            <a:r>
              <a:rPr lang="en-US" altLang="en-US" sz="2800" i="1" dirty="0" smtClean="0"/>
              <a:t> </a:t>
            </a:r>
            <a:r>
              <a:rPr lang="en-US" altLang="en-US" sz="2800" i="1" dirty="0" err="1" smtClean="0"/>
              <a:t>pada</a:t>
            </a:r>
            <a:r>
              <a:rPr lang="en-US" altLang="en-US" sz="2800" i="1" dirty="0" smtClean="0"/>
              <a:t> semester </a:t>
            </a:r>
            <a:r>
              <a:rPr lang="en-US" altLang="en-US" sz="2800" i="1" dirty="0" err="1" smtClean="0"/>
              <a:t>ganjil</a:t>
            </a:r>
            <a:r>
              <a:rPr lang="en-US" altLang="en-US" sz="2800" i="1" dirty="0" smtClean="0"/>
              <a:t>. </a:t>
            </a:r>
            <a:r>
              <a:rPr lang="en-US" altLang="en-US" sz="2800" i="1" dirty="0" err="1" smtClean="0"/>
              <a:t>Mahasiswa</a:t>
            </a:r>
            <a:r>
              <a:rPr lang="en-US" altLang="en-US" sz="2800" i="1" dirty="0" smtClean="0"/>
              <a:t> </a:t>
            </a:r>
            <a:r>
              <a:rPr lang="en-US" altLang="en-US" sz="2800" i="1" dirty="0" err="1" smtClean="0"/>
              <a:t>jurusan</a:t>
            </a:r>
            <a:r>
              <a:rPr lang="en-US" altLang="en-US" sz="2800" i="1" dirty="0" smtClean="0"/>
              <a:t> </a:t>
            </a:r>
            <a:r>
              <a:rPr lang="en-US" altLang="en-US" sz="2800" i="1" dirty="0" err="1" smtClean="0"/>
              <a:t>Sistem</a:t>
            </a:r>
            <a:r>
              <a:rPr lang="en-US" altLang="en-US" sz="2800" i="1" dirty="0" smtClean="0"/>
              <a:t> </a:t>
            </a:r>
            <a:r>
              <a:rPr lang="en-US" altLang="en-US" sz="2800" i="1" dirty="0" err="1" smtClean="0"/>
              <a:t>Informasi</a:t>
            </a:r>
            <a:r>
              <a:rPr lang="en-US" altLang="en-US" sz="2800" i="1" dirty="0" smtClean="0"/>
              <a:t> </a:t>
            </a:r>
            <a:r>
              <a:rPr lang="en-US" altLang="en-US" sz="2800" i="1" dirty="0" err="1" smtClean="0"/>
              <a:t>tidak</a:t>
            </a:r>
            <a:r>
              <a:rPr lang="en-US" altLang="en-US" sz="2800" i="1" dirty="0" smtClean="0"/>
              <a:t> </a:t>
            </a:r>
            <a:r>
              <a:rPr lang="en-US" altLang="en-US" sz="2800" i="1" dirty="0" err="1" smtClean="0"/>
              <a:t>diperbolehkan</a:t>
            </a:r>
            <a:r>
              <a:rPr lang="en-US" altLang="en-US" sz="2800" i="1" dirty="0" smtClean="0"/>
              <a:t> </a:t>
            </a:r>
            <a:r>
              <a:rPr lang="en-US" altLang="en-US" sz="2800" i="1" dirty="0" err="1" smtClean="0"/>
              <a:t>mengambil</a:t>
            </a:r>
            <a:r>
              <a:rPr lang="en-US" altLang="en-US" sz="2800" i="1" dirty="0" smtClean="0"/>
              <a:t> </a:t>
            </a:r>
            <a:r>
              <a:rPr lang="en-US" altLang="en-US" sz="2800" i="1" dirty="0" err="1" smtClean="0"/>
              <a:t>mata</a:t>
            </a:r>
            <a:r>
              <a:rPr lang="en-US" altLang="en-US" sz="2800" i="1" dirty="0" smtClean="0"/>
              <a:t> </a:t>
            </a:r>
            <a:r>
              <a:rPr lang="en-US" altLang="en-US" sz="2800" i="1" dirty="0" err="1" smtClean="0"/>
              <a:t>kuliah</a:t>
            </a:r>
            <a:r>
              <a:rPr lang="en-US" altLang="en-US" sz="2800" i="1" dirty="0" smtClean="0"/>
              <a:t> </a:t>
            </a:r>
            <a:r>
              <a:rPr lang="en-US" altLang="en-US" sz="2800" i="1" dirty="0" err="1" smtClean="0"/>
              <a:t>Matematika</a:t>
            </a:r>
            <a:r>
              <a:rPr lang="en-US" altLang="en-US" sz="2800" i="1" dirty="0" smtClean="0"/>
              <a:t> 2. </a:t>
            </a:r>
            <a:r>
              <a:rPr lang="en-US" altLang="en-US" sz="2800" i="1" dirty="0" err="1" smtClean="0"/>
              <a:t>Dengan</a:t>
            </a:r>
            <a:r>
              <a:rPr lang="en-US" altLang="en-US" sz="2800" i="1" dirty="0" smtClean="0"/>
              <a:t> </a:t>
            </a:r>
            <a:r>
              <a:rPr lang="en-US" altLang="en-US" sz="2800" i="1" dirty="0" err="1" smtClean="0"/>
              <a:t>demikian</a:t>
            </a:r>
            <a:r>
              <a:rPr lang="en-US" altLang="en-US" sz="2800" i="1" dirty="0" smtClean="0"/>
              <a:t> </a:t>
            </a:r>
            <a:r>
              <a:rPr lang="en-US" altLang="en-US" sz="2800" i="1" dirty="0" err="1" smtClean="0"/>
              <a:t>mahasiswa</a:t>
            </a:r>
            <a:r>
              <a:rPr lang="en-US" altLang="en-US" sz="2800" i="1" dirty="0" smtClean="0"/>
              <a:t> </a:t>
            </a:r>
            <a:r>
              <a:rPr lang="en-US" altLang="en-US" sz="2800" i="1" dirty="0" err="1" smtClean="0"/>
              <a:t>jurusan</a:t>
            </a:r>
            <a:r>
              <a:rPr lang="en-US" altLang="en-US" sz="2800" i="1" dirty="0" smtClean="0"/>
              <a:t> </a:t>
            </a:r>
            <a:r>
              <a:rPr lang="en-US" altLang="en-US" sz="2800" i="1" dirty="0" err="1" smtClean="0"/>
              <a:t>Sistem</a:t>
            </a:r>
            <a:r>
              <a:rPr lang="en-US" altLang="en-US" sz="2800" i="1" dirty="0" smtClean="0"/>
              <a:t> </a:t>
            </a:r>
            <a:r>
              <a:rPr lang="en-US" altLang="en-US" sz="2800" i="1" dirty="0" err="1" smtClean="0"/>
              <a:t>Informasi</a:t>
            </a:r>
            <a:r>
              <a:rPr lang="en-US" altLang="en-US" sz="2800" i="1" dirty="0" smtClean="0"/>
              <a:t> </a:t>
            </a:r>
            <a:r>
              <a:rPr lang="en-US" altLang="en-US" sz="2800" i="1" dirty="0" err="1" smtClean="0"/>
              <a:t>belum</a:t>
            </a:r>
            <a:r>
              <a:rPr lang="en-US" altLang="en-US" sz="2800" i="1" dirty="0" smtClean="0"/>
              <a:t> </a:t>
            </a:r>
            <a:r>
              <a:rPr lang="en-US" altLang="en-US" sz="2800" i="1" dirty="0" err="1" smtClean="0"/>
              <a:t>melewati</a:t>
            </a:r>
            <a:r>
              <a:rPr lang="en-US" altLang="en-US" sz="2800" i="1" dirty="0" smtClean="0"/>
              <a:t> </a:t>
            </a:r>
            <a:r>
              <a:rPr lang="en-US" altLang="en-US" sz="2800" i="1" dirty="0" err="1" smtClean="0"/>
              <a:t>tahun</a:t>
            </a:r>
            <a:r>
              <a:rPr lang="en-US" altLang="en-US" sz="2800" i="1" dirty="0" smtClean="0"/>
              <a:t> </a:t>
            </a:r>
            <a:r>
              <a:rPr lang="en-US" altLang="en-US" sz="2800" i="1" dirty="0" err="1" smtClean="0"/>
              <a:t>pertama</a:t>
            </a:r>
            <a:r>
              <a:rPr lang="en-US" altLang="en-US" sz="2800" i="1" dirty="0" smtClean="0"/>
              <a:t> </a:t>
            </a:r>
            <a:r>
              <a:rPr lang="en-US" altLang="en-US" sz="2800" i="1" dirty="0" err="1" smtClean="0"/>
              <a:t>atau</a:t>
            </a:r>
            <a:r>
              <a:rPr lang="en-US" altLang="en-US" sz="2800" i="1" dirty="0" smtClean="0"/>
              <a:t> </a:t>
            </a:r>
            <a:r>
              <a:rPr lang="en-US" altLang="en-US" sz="2800" i="1" dirty="0" err="1" smtClean="0"/>
              <a:t>sedang</a:t>
            </a:r>
            <a:r>
              <a:rPr lang="en-US" altLang="en-US" sz="2800" i="1" dirty="0" smtClean="0"/>
              <a:t> </a:t>
            </a:r>
            <a:r>
              <a:rPr lang="en-US" altLang="en-US" sz="2800" i="1" dirty="0" err="1" smtClean="0"/>
              <a:t>berada</a:t>
            </a:r>
            <a:r>
              <a:rPr lang="en-US" altLang="en-US" sz="2800" i="1" dirty="0" smtClean="0"/>
              <a:t> </a:t>
            </a:r>
            <a:r>
              <a:rPr lang="en-US" altLang="en-US" sz="2800" i="1" dirty="0" err="1" smtClean="0"/>
              <a:t>pada</a:t>
            </a:r>
            <a:r>
              <a:rPr lang="en-US" altLang="en-US" sz="2800" i="1" dirty="0" smtClean="0"/>
              <a:t> semester </a:t>
            </a:r>
            <a:r>
              <a:rPr lang="en-US" altLang="en-US" sz="2800" i="1" dirty="0" err="1" smtClean="0"/>
              <a:t>genap</a:t>
            </a:r>
            <a:r>
              <a:rPr lang="en-US" altLang="en-US" sz="2800" i="1" dirty="0" smtClean="0"/>
              <a:t>.</a:t>
            </a:r>
            <a:r>
              <a:rPr lang="en-US" altLang="en-US" dirty="0" smtClean="0"/>
              <a:t>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p:spPr>
        <p:txBody>
          <a:bodyPr/>
          <a:lstStyle/>
          <a:p>
            <a:fld id="{2487B48B-A605-4DAD-8C5B-3E9ADF5CD430}" type="slidenum">
              <a:rPr lang="en-US" altLang="en-US" smtClean="0"/>
              <a:pPr/>
              <a:t>105</a:t>
            </a:fld>
            <a:endParaRPr lang="en-US" altLang="en-US" smtClean="0"/>
          </a:p>
        </p:txBody>
      </p:sp>
      <p:sp>
        <p:nvSpPr>
          <p:cNvPr id="109571" name="Rectangle 3"/>
          <p:cNvSpPr>
            <a:spLocks noGrp="1" noChangeArrowheads="1"/>
          </p:cNvSpPr>
          <p:nvPr>
            <p:ph type="body" idx="1"/>
          </p:nvPr>
        </p:nvSpPr>
        <p:spPr>
          <a:xfrm>
            <a:off x="685800" y="990600"/>
            <a:ext cx="7772400" cy="5105400"/>
          </a:xfrm>
        </p:spPr>
        <p:txBody>
          <a:bodyPr/>
          <a:lstStyle/>
          <a:p>
            <a:pPr marL="609600" indent="-609600" eaLnBrk="1" hangingPunct="1">
              <a:buFontTx/>
              <a:buNone/>
            </a:pPr>
            <a:r>
              <a:rPr lang="sv-SE" altLang="en-US" smtClean="0"/>
              <a:t>4.   Proposisi: </a:t>
            </a:r>
            <a:r>
              <a:rPr lang="sv-SE" altLang="en-US" i="1" smtClean="0"/>
              <a:t>Karena Sabtu dan Minggu lalu diadakan penutupan acara PMB 2007, acara kumpul rutin Unit Tenis Meja (UTM) dibatalkan dan rapat ITB Open ditunda hingga hari ini</a:t>
            </a:r>
            <a:r>
              <a:rPr lang="sv-SE" altLang="en-US" smtClean="0"/>
              <a:t>.</a:t>
            </a:r>
          </a:p>
          <a:p>
            <a:pPr marL="609600" indent="-609600" eaLnBrk="1" hangingPunct="1">
              <a:buFontTx/>
              <a:buNone/>
            </a:pPr>
            <a:r>
              <a:rPr lang="sv-SE" altLang="en-US" smtClean="0"/>
              <a:t>	a) Nyatakan proposisi di atas dalam notasi simbolik (ekspresi logika)	</a:t>
            </a:r>
          </a:p>
          <a:p>
            <a:pPr marL="609600" indent="-609600" eaLnBrk="1" hangingPunct="1">
              <a:buFontTx/>
              <a:buNone/>
            </a:pPr>
            <a:r>
              <a:rPr lang="sv-SE" altLang="en-US" smtClean="0"/>
              <a:t>	b) Tuliskan inversinya.</a:t>
            </a:r>
            <a:r>
              <a:rPr lang="en-US" altLang="en-US" smtClean="0"/>
              <a:t>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noFill/>
        </p:spPr>
        <p:txBody>
          <a:bodyPr/>
          <a:lstStyle/>
          <a:p>
            <a:fld id="{6AEC767A-5CAF-4DE5-84D8-E434A05E7A83}" type="slidenum">
              <a:rPr lang="en-US" altLang="en-US" smtClean="0"/>
              <a:pPr/>
              <a:t>106</a:t>
            </a:fld>
            <a:endParaRPr lang="en-US" altLang="en-US" smtClean="0"/>
          </a:p>
        </p:txBody>
      </p:sp>
      <p:sp>
        <p:nvSpPr>
          <p:cNvPr id="110595" name="Rectangle 3"/>
          <p:cNvSpPr>
            <a:spLocks noGrp="1" noChangeArrowheads="1"/>
          </p:cNvSpPr>
          <p:nvPr>
            <p:ph type="body" idx="1"/>
          </p:nvPr>
        </p:nvSpPr>
        <p:spPr>
          <a:xfrm>
            <a:off x="685800" y="609600"/>
            <a:ext cx="7772400" cy="5486400"/>
          </a:xfrm>
        </p:spPr>
        <p:txBody>
          <a:bodyPr/>
          <a:lstStyle/>
          <a:p>
            <a:pPr marL="660400" indent="-660400" eaLnBrk="1" hangingPunct="1">
              <a:buFontTx/>
              <a:buNone/>
            </a:pPr>
            <a:r>
              <a:rPr lang="id-ID" altLang="en-US" sz="2800" smtClean="0"/>
              <a:t>5</a:t>
            </a:r>
            <a:r>
              <a:rPr lang="sv-SE" altLang="en-US" sz="2800" smtClean="0"/>
              <a:t>.	Dari keempat argumen berikut, argumen manakah yang sahih?	</a:t>
            </a:r>
          </a:p>
          <a:p>
            <a:pPr marL="1035050" lvl="1" indent="-577850" eaLnBrk="1" hangingPunct="1"/>
            <a:r>
              <a:rPr lang="sv-SE" altLang="en-US" sz="2400" smtClean="0"/>
              <a:t>Jika hari panas, maka Amir mimisan, tetapi hari ini tidak panas, oleh karena itu Amir tidak mimisan.</a:t>
            </a:r>
          </a:p>
          <a:p>
            <a:pPr marL="1035050" lvl="1" indent="-577850" eaLnBrk="1" hangingPunct="1"/>
            <a:r>
              <a:rPr lang="sv-SE" altLang="en-US" sz="2400" smtClean="0"/>
              <a:t>Jika hari panas, maka Amir mimisan, tetapi Amir tidak mimisan, oleh karena itu hari ini tidak panas.</a:t>
            </a:r>
          </a:p>
          <a:p>
            <a:pPr marL="1035050" lvl="1" indent="-577850" eaLnBrk="1" hangingPunct="1"/>
            <a:r>
              <a:rPr lang="sv-SE" altLang="en-US" sz="2400" smtClean="0"/>
              <a:t>Jika Amir mimisan maka hari panas, tetapi hari ini tidak panas, oleh karena itu Amir tidak mimisan.</a:t>
            </a:r>
          </a:p>
          <a:p>
            <a:pPr marL="1035050" lvl="1" indent="-577850" eaLnBrk="1" hangingPunct="1"/>
            <a:r>
              <a:rPr lang="sv-SE" altLang="en-US" sz="2400" smtClean="0"/>
              <a:t>Jika Amir tidak mimisan, maka hari tidak panas, tetapi Amir mimisan, oleh karena itu hari ini tidak panas.</a:t>
            </a:r>
            <a:endParaRPr lang="en-US" altLang="en-US" sz="240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p:spPr>
        <p:txBody>
          <a:bodyPr/>
          <a:lstStyle/>
          <a:p>
            <a:fld id="{F7C0AF59-5AD2-41DB-AA76-56114805F043}" type="slidenum">
              <a:rPr lang="en-US" altLang="en-US" smtClean="0"/>
              <a:pPr/>
              <a:t>107</a:t>
            </a:fld>
            <a:endParaRPr lang="en-US" altLang="en-US" smtClean="0"/>
          </a:p>
        </p:txBody>
      </p:sp>
      <p:sp>
        <p:nvSpPr>
          <p:cNvPr id="111619" name="Rectangle 2"/>
          <p:cNvSpPr>
            <a:spLocks noGrp="1" noChangeArrowheads="1"/>
          </p:cNvSpPr>
          <p:nvPr>
            <p:ph type="title"/>
          </p:nvPr>
        </p:nvSpPr>
        <p:spPr/>
        <p:txBody>
          <a:bodyPr>
            <a:normAutofit fontScale="90000"/>
          </a:bodyPr>
          <a:lstStyle/>
          <a:p>
            <a:pPr eaLnBrk="1" hangingPunct="1"/>
            <a:r>
              <a:rPr lang="en-US" altLang="en-US" sz="3600" b="1" smtClean="0">
                <a:latin typeface="Chiltons Bold"/>
                <a:cs typeface="Times New Roman" pitchFamily="18" charset="0"/>
              </a:rPr>
              <a:t>Aksioma, Teorema, </a:t>
            </a:r>
            <a:r>
              <a:rPr lang="en-US" altLang="en-US" sz="3600" b="1" i="1" smtClean="0">
                <a:latin typeface="Chiltons Bold"/>
                <a:cs typeface="Times New Roman" pitchFamily="18" charset="0"/>
              </a:rPr>
              <a:t>Lemma</a:t>
            </a:r>
            <a:r>
              <a:rPr lang="en-US" altLang="en-US" sz="3600" b="1" smtClean="0">
                <a:latin typeface="Chiltons Bold"/>
                <a:cs typeface="Times New Roman" pitchFamily="18" charset="0"/>
              </a:rPr>
              <a:t>, </a:t>
            </a:r>
            <a:r>
              <a:rPr lang="en-US" altLang="en-US" sz="3600" b="1" i="1" smtClean="0">
                <a:latin typeface="Chiltons Bold"/>
                <a:cs typeface="Times New Roman" pitchFamily="18" charset="0"/>
              </a:rPr>
              <a:t>Corollary</a:t>
            </a:r>
            <a:endParaRPr lang="en-US" altLang="en-US" sz="3600" smtClean="0">
              <a:cs typeface="Times New Roman" pitchFamily="18" charset="0"/>
            </a:endParaRPr>
          </a:p>
        </p:txBody>
      </p:sp>
      <p:graphicFrame>
        <p:nvGraphicFramePr>
          <p:cNvPr id="111620" name="Object 0"/>
          <p:cNvGraphicFramePr>
            <a:graphicFrameLocks noChangeAspect="1"/>
          </p:cNvGraphicFramePr>
          <p:nvPr/>
        </p:nvGraphicFramePr>
        <p:xfrm>
          <a:off x="609600" y="1719263"/>
          <a:ext cx="7696200" cy="4794250"/>
        </p:xfrm>
        <a:graphic>
          <a:graphicData uri="http://schemas.openxmlformats.org/presentationml/2006/ole">
            <p:oleObj spid="_x0000_s34818" name="Document" r:id="rId3" imgW="5486400" imgH="3764280" progId="Word.Document.8">
              <p:embed/>
            </p:oleObj>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noFill/>
        </p:spPr>
        <p:txBody>
          <a:bodyPr/>
          <a:lstStyle/>
          <a:p>
            <a:fld id="{5155BE5E-9F77-42F1-9116-427A877C51FB}" type="slidenum">
              <a:rPr lang="en-US" altLang="en-US" smtClean="0"/>
              <a:pPr/>
              <a:t>108</a:t>
            </a:fld>
            <a:endParaRPr lang="en-US" altLang="en-US" smtClean="0"/>
          </a:p>
        </p:txBody>
      </p:sp>
      <p:sp>
        <p:nvSpPr>
          <p:cNvPr id="112643" name="Rectangle 3"/>
          <p:cNvSpPr>
            <a:spLocks noGrp="1" noChangeArrowheads="1"/>
          </p:cNvSpPr>
          <p:nvPr>
            <p:ph type="body" idx="1"/>
          </p:nvPr>
        </p:nvSpPr>
        <p:spPr>
          <a:xfrm>
            <a:off x="685800" y="609600"/>
            <a:ext cx="7772400" cy="5486400"/>
          </a:xfrm>
        </p:spPr>
        <p:txBody>
          <a:bodyPr/>
          <a:lstStyle/>
          <a:p>
            <a:pPr eaLnBrk="1" hangingPunct="1"/>
            <a:r>
              <a:rPr lang="en-US" altLang="en-US" sz="2800" b="1" smtClean="0"/>
              <a:t>Lemma</a:t>
            </a:r>
            <a:r>
              <a:rPr lang="en-US" altLang="en-US" sz="2800" smtClean="0"/>
              <a:t>: teorema sederhana yang digunakan untuk pembuktian teorema lain</a:t>
            </a:r>
          </a:p>
          <a:p>
            <a:pPr eaLnBrk="1" hangingPunct="1"/>
            <a:endParaRPr lang="en-US" altLang="en-US" sz="2800" smtClean="0"/>
          </a:p>
          <a:p>
            <a:pPr eaLnBrk="1" hangingPunct="1"/>
            <a:r>
              <a:rPr lang="en-US" altLang="en-US" sz="2800" b="1" smtClean="0"/>
              <a:t>Corollary</a:t>
            </a:r>
            <a:r>
              <a:rPr lang="en-US" altLang="en-US" sz="2800" smtClean="0"/>
              <a:t>: teorema yang dapat dibentuk langsung dari teorema yang telah dibuktikan.</a:t>
            </a:r>
          </a:p>
          <a:p>
            <a:pPr eaLnBrk="1" hangingPunct="1"/>
            <a:endParaRPr lang="en-US" altLang="en-US" sz="2800" smtClean="0"/>
          </a:p>
          <a:p>
            <a:pPr eaLnBrk="1" hangingPunct="1"/>
            <a:r>
              <a:rPr lang="en-US" altLang="en-US" sz="2800" smtClean="0"/>
              <a:t>atau, </a:t>
            </a:r>
            <a:r>
              <a:rPr lang="en-US" altLang="en-US" sz="2800" i="1" smtClean="0"/>
              <a:t>corollary</a:t>
            </a:r>
            <a:r>
              <a:rPr lang="en-US" altLang="en-US" sz="2800" smtClean="0"/>
              <a:t> adalah teorema yang mengikuti teorema lain.</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p:spPr>
        <p:txBody>
          <a:bodyPr/>
          <a:lstStyle/>
          <a:p>
            <a:fld id="{CB2B7CD9-4EC3-4016-AE66-36C1F2751EAE}" type="slidenum">
              <a:rPr lang="en-US" altLang="en-US" smtClean="0"/>
              <a:pPr/>
              <a:t>109</a:t>
            </a:fld>
            <a:endParaRPr lang="en-US" altLang="en-US" smtClean="0"/>
          </a:p>
        </p:txBody>
      </p:sp>
      <p:graphicFrame>
        <p:nvGraphicFramePr>
          <p:cNvPr id="113667" name="Object 0"/>
          <p:cNvGraphicFramePr>
            <a:graphicFrameLocks noChangeAspect="1"/>
          </p:cNvGraphicFramePr>
          <p:nvPr/>
        </p:nvGraphicFramePr>
        <p:xfrm>
          <a:off x="685800" y="762000"/>
          <a:ext cx="6934200" cy="5692775"/>
        </p:xfrm>
        <a:graphic>
          <a:graphicData uri="http://schemas.openxmlformats.org/presentationml/2006/ole">
            <p:oleObj spid="_x0000_s35842" name="Document" r:id="rId3" imgW="5486400" imgH="4593336" progId="Word.Documen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77B4CEAB-66E2-45A2-BED4-853151B9D2DC}" type="slidenum">
              <a:rPr lang="en-US" altLang="en-US" smtClean="0"/>
              <a:pPr/>
              <a:t>11</a:t>
            </a:fld>
            <a:endParaRPr lang="en-US" altLang="en-US" smtClean="0"/>
          </a:p>
        </p:txBody>
      </p:sp>
      <p:sp>
        <p:nvSpPr>
          <p:cNvPr id="119810" name="Rectangle 2"/>
          <p:cNvSpPr>
            <a:spLocks noGrp="1" noChangeArrowheads="1"/>
          </p:cNvSpPr>
          <p:nvPr>
            <p:ph type="body" idx="1"/>
          </p:nvPr>
        </p:nvSpPr>
        <p:spPr>
          <a:xfrm>
            <a:off x="304800" y="1447800"/>
            <a:ext cx="8229600" cy="762000"/>
          </a:xfrm>
        </p:spPr>
        <p:txBody>
          <a:bodyPr/>
          <a:lstStyle/>
          <a:p>
            <a:pPr algn="ctr" eaLnBrk="1" hangingPunct="1">
              <a:buFontTx/>
              <a:buNone/>
            </a:pPr>
            <a:r>
              <a:rPr lang="en-US" altLang="en-US" sz="2800" b="1" i="1" smtClean="0"/>
              <a:t>“Sekarang tahun 2015 dan  99 &lt; 5.”</a:t>
            </a:r>
            <a:endParaRPr lang="en-US" altLang="en-US" sz="2400" b="1" i="1" smtClean="0"/>
          </a:p>
        </p:txBody>
      </p:sp>
      <p:sp>
        <p:nvSpPr>
          <p:cNvPr id="119811" name="Rectangle 3"/>
          <p:cNvSpPr>
            <a:spLocks noChangeArrowheads="1"/>
          </p:cNvSpPr>
          <p:nvPr/>
        </p:nvSpPr>
        <p:spPr bwMode="auto">
          <a:xfrm>
            <a:off x="457200" y="2514600"/>
            <a:ext cx="65532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Apakah ini sebuah pernyataan?</a:t>
            </a:r>
          </a:p>
        </p:txBody>
      </p:sp>
      <p:sp>
        <p:nvSpPr>
          <p:cNvPr id="119812" name="Rectangle 4"/>
          <p:cNvSpPr>
            <a:spLocks noChangeArrowheads="1"/>
          </p:cNvSpPr>
          <p:nvPr/>
        </p:nvSpPr>
        <p:spPr bwMode="auto">
          <a:xfrm>
            <a:off x="7543800" y="2590800"/>
            <a:ext cx="11430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YA</a:t>
            </a:r>
          </a:p>
        </p:txBody>
      </p:sp>
      <p:sp>
        <p:nvSpPr>
          <p:cNvPr id="119813" name="Rectangle 5"/>
          <p:cNvSpPr>
            <a:spLocks noChangeArrowheads="1"/>
          </p:cNvSpPr>
          <p:nvPr/>
        </p:nvSpPr>
        <p:spPr bwMode="auto">
          <a:xfrm>
            <a:off x="457200" y="3429000"/>
            <a:ext cx="70104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Apakah ini sebuah proposisi?</a:t>
            </a:r>
          </a:p>
        </p:txBody>
      </p:sp>
      <p:sp>
        <p:nvSpPr>
          <p:cNvPr id="119814" name="Rectangle 6"/>
          <p:cNvSpPr>
            <a:spLocks noChangeArrowheads="1"/>
          </p:cNvSpPr>
          <p:nvPr/>
        </p:nvSpPr>
        <p:spPr bwMode="auto">
          <a:xfrm>
            <a:off x="7543800" y="3429000"/>
            <a:ext cx="11430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YA</a:t>
            </a:r>
          </a:p>
        </p:txBody>
      </p:sp>
      <p:sp>
        <p:nvSpPr>
          <p:cNvPr id="119815" name="Rectangle 7"/>
          <p:cNvSpPr>
            <a:spLocks noChangeArrowheads="1"/>
          </p:cNvSpPr>
          <p:nvPr/>
        </p:nvSpPr>
        <p:spPr bwMode="auto">
          <a:xfrm>
            <a:off x="457200" y="4419600"/>
            <a:ext cx="4800600" cy="1295400"/>
          </a:xfrm>
          <a:prstGeom prst="rect">
            <a:avLst/>
          </a:prstGeom>
          <a:noFill/>
          <a:ln w="9525">
            <a:noFill/>
            <a:miter lim="800000"/>
            <a:headEnd/>
            <a:tailEnd/>
          </a:ln>
          <a:effectLst/>
        </p:spPr>
        <p:txBody>
          <a:bodyPr/>
          <a:lstStyle/>
          <a:p>
            <a:pPr eaLnBrk="1" hangingPunct="1">
              <a:spcBef>
                <a:spcPct val="20000"/>
              </a:spcBef>
              <a:defRPr/>
            </a:pPr>
            <a:r>
              <a:rPr lang="en-US" sz="3200">
                <a:effectLst>
                  <a:outerShdw blurRad="38100" dist="38100" dir="2700000" algn="tl">
                    <a:srgbClr val="C0C0C0"/>
                  </a:outerShdw>
                </a:effectLst>
                <a:latin typeface="Arial" pitchFamily="34" charset="0"/>
              </a:rPr>
              <a:t>Apakah nilai kebenaran dari proposisi ini?</a:t>
            </a:r>
          </a:p>
        </p:txBody>
      </p:sp>
      <p:sp>
        <p:nvSpPr>
          <p:cNvPr id="119816" name="Rectangle 8"/>
          <p:cNvSpPr>
            <a:spLocks noChangeArrowheads="1"/>
          </p:cNvSpPr>
          <p:nvPr/>
        </p:nvSpPr>
        <p:spPr bwMode="auto">
          <a:xfrm>
            <a:off x="7010400" y="4648200"/>
            <a:ext cx="16764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SALAH</a:t>
            </a:r>
          </a:p>
        </p:txBody>
      </p:sp>
      <p:sp>
        <p:nvSpPr>
          <p:cNvPr id="13322" name="Rectangle 9"/>
          <p:cNvSpPr>
            <a:spLocks noGrp="1" noChangeArrowheads="1"/>
          </p:cNvSpPr>
          <p:nvPr>
            <p:ph type="title"/>
          </p:nvPr>
        </p:nvSpPr>
        <p:spPr>
          <a:xfrm>
            <a:off x="685800" y="381000"/>
            <a:ext cx="7772400" cy="1143000"/>
          </a:xfrm>
          <a:noFill/>
        </p:spPr>
        <p:txBody>
          <a:bodyPr/>
          <a:lstStyle/>
          <a:p>
            <a:pPr eaLnBrk="1" hangingPunct="1"/>
            <a:r>
              <a:rPr lang="en-US" altLang="en-US" sz="3600" b="1" smtClean="0">
                <a:solidFill>
                  <a:schemeClr val="tx1"/>
                </a:solidFill>
              </a:rPr>
              <a:t>Permainan</a:t>
            </a:r>
            <a:endParaRPr lang="en-CA" altLang="en-US" sz="3600" b="1"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 calcmode="lin" valueType="num">
                                      <p:cBhvr>
                                        <p:cTn id="7" dur="500" fill="hold"/>
                                        <p:tgtEl>
                                          <p:spTgt spid="1198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98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9811">
                                            <p:txEl>
                                              <p:pRg st="0" end="0"/>
                                            </p:txEl>
                                          </p:spTgt>
                                        </p:tgtEl>
                                        <p:attrNameLst>
                                          <p:attrName>style.visibility</p:attrName>
                                        </p:attrNameLst>
                                      </p:cBhvr>
                                      <p:to>
                                        <p:strVal val="visible"/>
                                      </p:to>
                                    </p:set>
                                    <p:anim calcmode="lin" valueType="num">
                                      <p:cBhvr>
                                        <p:cTn id="13" dur="500" fill="hold"/>
                                        <p:tgtEl>
                                          <p:spTgt spid="1198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98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9812">
                                            <p:txEl>
                                              <p:pRg st="0" end="0"/>
                                            </p:txEl>
                                          </p:spTgt>
                                        </p:tgtEl>
                                        <p:attrNameLst>
                                          <p:attrName>style.visibility</p:attrName>
                                        </p:attrNameLst>
                                      </p:cBhvr>
                                      <p:to>
                                        <p:strVal val="visible"/>
                                      </p:to>
                                    </p:set>
                                    <p:anim calcmode="lin" valueType="num">
                                      <p:cBhvr>
                                        <p:cTn id="19" dur="500" fill="hold"/>
                                        <p:tgtEl>
                                          <p:spTgt spid="11981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1981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9813">
                                            <p:txEl>
                                              <p:pRg st="0" end="0"/>
                                            </p:txEl>
                                          </p:spTgt>
                                        </p:tgtEl>
                                        <p:attrNameLst>
                                          <p:attrName>style.visibility</p:attrName>
                                        </p:attrNameLst>
                                      </p:cBhvr>
                                      <p:to>
                                        <p:strVal val="visible"/>
                                      </p:to>
                                    </p:set>
                                    <p:anim calcmode="lin" valueType="num">
                                      <p:cBhvr>
                                        <p:cTn id="25" dur="500" fill="hold"/>
                                        <p:tgtEl>
                                          <p:spTgt spid="11981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98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9814">
                                            <p:txEl>
                                              <p:pRg st="0" end="0"/>
                                            </p:txEl>
                                          </p:spTgt>
                                        </p:tgtEl>
                                        <p:attrNameLst>
                                          <p:attrName>style.visibility</p:attrName>
                                        </p:attrNameLst>
                                      </p:cBhvr>
                                      <p:to>
                                        <p:strVal val="visible"/>
                                      </p:to>
                                    </p:set>
                                    <p:anim calcmode="lin" valueType="num">
                                      <p:cBhvr>
                                        <p:cTn id="31" dur="500" fill="hold"/>
                                        <p:tgtEl>
                                          <p:spTgt spid="119814">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1981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9815"/>
                                        </p:tgtEl>
                                        <p:attrNameLst>
                                          <p:attrName>style.visibility</p:attrName>
                                        </p:attrNameLst>
                                      </p:cBhvr>
                                      <p:to>
                                        <p:strVal val="visible"/>
                                      </p:to>
                                    </p:set>
                                    <p:anim calcmode="lin" valueType="num">
                                      <p:cBhvr>
                                        <p:cTn id="37" dur="500" fill="hold"/>
                                        <p:tgtEl>
                                          <p:spTgt spid="119815"/>
                                        </p:tgtEl>
                                        <p:attrNameLst>
                                          <p:attrName>ppt_w</p:attrName>
                                        </p:attrNameLst>
                                      </p:cBhvr>
                                      <p:tavLst>
                                        <p:tav tm="0">
                                          <p:val>
                                            <p:fltVal val="0"/>
                                          </p:val>
                                        </p:tav>
                                        <p:tav tm="100000">
                                          <p:val>
                                            <p:strVal val="#ppt_w"/>
                                          </p:val>
                                        </p:tav>
                                      </p:tavLst>
                                    </p:anim>
                                    <p:anim calcmode="lin" valueType="num">
                                      <p:cBhvr>
                                        <p:cTn id="38" dur="500" fill="hold"/>
                                        <p:tgtEl>
                                          <p:spTgt spid="119815"/>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19816">
                                            <p:txEl>
                                              <p:pRg st="0" end="0"/>
                                            </p:txEl>
                                          </p:spTgt>
                                        </p:tgtEl>
                                        <p:attrNameLst>
                                          <p:attrName>style.visibility</p:attrName>
                                        </p:attrNameLst>
                                      </p:cBhvr>
                                      <p:to>
                                        <p:strVal val="visible"/>
                                      </p:to>
                                    </p:set>
                                    <p:anim calcmode="lin" valueType="num">
                                      <p:cBhvr>
                                        <p:cTn id="43" dur="500" fill="hold"/>
                                        <p:tgtEl>
                                          <p:spTgt spid="119816">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1981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bldLvl="2" autoUpdateAnimBg="0"/>
      <p:bldP spid="119811" grpId="0" build="p" bldLvl="2" autoUpdateAnimBg="0"/>
      <p:bldP spid="119812" grpId="0" build="p" bldLvl="2" autoUpdateAnimBg="0"/>
      <p:bldP spid="119813" grpId="0" build="p" bldLvl="2" autoUpdateAnimBg="0"/>
      <p:bldP spid="119814" grpId="0" build="p" bldLvl="2" autoUpdateAnimBg="0"/>
      <p:bldP spid="119815" grpId="0" autoUpdateAnimBg="0"/>
      <p:bldP spid="119816" grpId="0" build="p" bldLvl="2"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noFill/>
        </p:spPr>
        <p:txBody>
          <a:bodyPr/>
          <a:lstStyle/>
          <a:p>
            <a:fld id="{310130D5-A44B-4848-91CF-7B0AF7B98DEE}" type="slidenum">
              <a:rPr lang="en-US" altLang="en-US" smtClean="0"/>
              <a:pPr/>
              <a:t>110</a:t>
            </a:fld>
            <a:endParaRPr lang="en-US" altLang="en-US" smtClean="0"/>
          </a:p>
        </p:txBody>
      </p:sp>
      <p:sp>
        <p:nvSpPr>
          <p:cNvPr id="114691" name="Rectangle 3"/>
          <p:cNvSpPr>
            <a:spLocks noGrp="1" noChangeArrowheads="1"/>
          </p:cNvSpPr>
          <p:nvPr>
            <p:ph type="body" idx="1"/>
          </p:nvPr>
        </p:nvSpPr>
        <p:spPr>
          <a:xfrm>
            <a:off x="685800" y="838200"/>
            <a:ext cx="7772400" cy="5257800"/>
          </a:xfrm>
        </p:spPr>
        <p:txBody>
          <a:bodyPr/>
          <a:lstStyle/>
          <a:p>
            <a:pPr eaLnBrk="1" hangingPunct="1">
              <a:buFontTx/>
              <a:buNone/>
            </a:pPr>
            <a:r>
              <a:rPr lang="en-US" altLang="en-US" smtClean="0"/>
              <a:t>Contoh lainnya (dalam kalkulus)</a:t>
            </a:r>
          </a:p>
          <a:p>
            <a:pPr eaLnBrk="1" hangingPunct="1"/>
            <a:r>
              <a:rPr lang="en-US" altLang="en-US" sz="2800" b="1" smtClean="0"/>
              <a:t>Teorema</a:t>
            </a:r>
            <a:r>
              <a:rPr lang="en-US" altLang="en-US" sz="2800" smtClean="0"/>
              <a:t>: |</a:t>
            </a:r>
            <a:r>
              <a:rPr lang="en-US" altLang="en-US" sz="2800" i="1" smtClean="0"/>
              <a:t>x</a:t>
            </a:r>
            <a:r>
              <a:rPr lang="en-US" altLang="en-US" sz="2800" smtClean="0"/>
              <a:t>| &lt; </a:t>
            </a:r>
            <a:r>
              <a:rPr lang="en-US" altLang="en-US" sz="2800" i="1" smtClean="0"/>
              <a:t>a</a:t>
            </a:r>
            <a:r>
              <a:rPr lang="en-US" altLang="en-US" sz="2800" smtClean="0"/>
              <a:t> jika dan hanya jika –</a:t>
            </a:r>
            <a:r>
              <a:rPr lang="en-US" altLang="en-US" sz="2800" i="1" smtClean="0"/>
              <a:t>a</a:t>
            </a:r>
            <a:r>
              <a:rPr lang="en-US" altLang="en-US" sz="2800" smtClean="0"/>
              <a:t> &lt; </a:t>
            </a:r>
            <a:r>
              <a:rPr lang="en-US" altLang="en-US" sz="2800" i="1" smtClean="0"/>
              <a:t>x</a:t>
            </a:r>
            <a:r>
              <a:rPr lang="en-US" altLang="en-US" sz="2800" smtClean="0"/>
              <a:t> &lt; </a:t>
            </a:r>
            <a:r>
              <a:rPr lang="en-US" altLang="en-US" sz="2800" i="1" smtClean="0"/>
              <a:t>a</a:t>
            </a:r>
            <a:r>
              <a:rPr lang="en-US" altLang="en-US" sz="2800" smtClean="0"/>
              <a:t>, dumana </a:t>
            </a:r>
            <a:r>
              <a:rPr lang="en-US" altLang="en-US" sz="2800" i="1" smtClean="0"/>
              <a:t>a</a:t>
            </a:r>
            <a:r>
              <a:rPr lang="en-US" altLang="en-US" sz="2800" smtClean="0"/>
              <a:t> &gt; 0</a:t>
            </a:r>
          </a:p>
          <a:p>
            <a:pPr eaLnBrk="1" hangingPunct="1"/>
            <a:r>
              <a:rPr lang="en-US" altLang="en-US" sz="2800" b="1" smtClean="0"/>
              <a:t>Corollary</a:t>
            </a:r>
            <a:r>
              <a:rPr lang="en-US" altLang="en-US" sz="2800" smtClean="0"/>
              <a:t>: |</a:t>
            </a:r>
            <a:r>
              <a:rPr lang="en-US" altLang="en-US" sz="2800" i="1" smtClean="0"/>
              <a:t>x</a:t>
            </a:r>
            <a:r>
              <a:rPr lang="en-US" altLang="en-US" sz="2800" smtClean="0"/>
              <a:t>| </a:t>
            </a:r>
            <a:r>
              <a:rPr lang="en-US" altLang="en-US" sz="2800" smtClean="0">
                <a:sym typeface="Symbol" pitchFamily="18" charset="2"/>
              </a:rPr>
              <a:t></a:t>
            </a:r>
            <a:r>
              <a:rPr lang="en-US" altLang="en-US" sz="2800" smtClean="0"/>
              <a:t> </a:t>
            </a:r>
            <a:r>
              <a:rPr lang="en-US" altLang="en-US" sz="2800" i="1" smtClean="0"/>
              <a:t>a</a:t>
            </a:r>
            <a:r>
              <a:rPr lang="en-US" altLang="en-US" sz="2800" smtClean="0"/>
              <a:t> jika dan hanya jika –</a:t>
            </a:r>
            <a:r>
              <a:rPr lang="en-US" altLang="en-US" sz="2800" i="1" smtClean="0"/>
              <a:t>a</a:t>
            </a:r>
            <a:r>
              <a:rPr lang="en-US" altLang="en-US" sz="2800" smtClean="0"/>
              <a:t> </a:t>
            </a:r>
            <a:r>
              <a:rPr lang="en-US" altLang="en-US" sz="2800" smtClean="0">
                <a:sym typeface="Symbol" pitchFamily="18" charset="2"/>
              </a:rPr>
              <a:t></a:t>
            </a:r>
            <a:r>
              <a:rPr lang="en-US" altLang="en-US" sz="2800" smtClean="0"/>
              <a:t> </a:t>
            </a:r>
            <a:r>
              <a:rPr lang="en-US" altLang="en-US" sz="2800" i="1" smtClean="0"/>
              <a:t>x</a:t>
            </a:r>
            <a:r>
              <a:rPr lang="en-US" altLang="en-US" sz="2800" smtClean="0"/>
              <a:t> </a:t>
            </a:r>
            <a:r>
              <a:rPr lang="en-US" altLang="en-US" sz="2800" smtClean="0">
                <a:sym typeface="Symbol" pitchFamily="18" charset="2"/>
              </a:rPr>
              <a:t></a:t>
            </a:r>
            <a:r>
              <a:rPr lang="en-US" altLang="en-US" sz="2800" smtClean="0"/>
              <a:t> </a:t>
            </a:r>
            <a:r>
              <a:rPr lang="en-US" altLang="en-US" sz="2800" i="1" smtClean="0"/>
              <a:t>a</a:t>
            </a:r>
            <a:r>
              <a:rPr lang="en-US" altLang="en-US" sz="2800" smtClean="0"/>
              <a:t>, dumana </a:t>
            </a:r>
            <a:r>
              <a:rPr lang="en-US" altLang="en-US" sz="2800" i="1" smtClean="0"/>
              <a:t>a</a:t>
            </a:r>
            <a:r>
              <a:rPr lang="en-US" altLang="en-US" sz="2800" smtClean="0"/>
              <a:t> &gt; 0</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2260D1F2-D70C-420B-A6EB-FB2247B9274E}" type="slidenum">
              <a:rPr lang="en-US" altLang="en-US" smtClean="0"/>
              <a:pPr/>
              <a:t>12</a:t>
            </a:fld>
            <a:endParaRPr lang="en-US" altLang="en-US" smtClean="0"/>
          </a:p>
        </p:txBody>
      </p:sp>
      <p:sp>
        <p:nvSpPr>
          <p:cNvPr id="120834" name="Rectangle 2"/>
          <p:cNvSpPr>
            <a:spLocks noGrp="1" noChangeArrowheads="1"/>
          </p:cNvSpPr>
          <p:nvPr>
            <p:ph type="body" idx="1"/>
          </p:nvPr>
        </p:nvSpPr>
        <p:spPr>
          <a:xfrm>
            <a:off x="304800" y="1371600"/>
            <a:ext cx="8229600" cy="762000"/>
          </a:xfrm>
        </p:spPr>
        <p:txBody>
          <a:bodyPr/>
          <a:lstStyle/>
          <a:p>
            <a:pPr algn="ctr" eaLnBrk="1" hangingPunct="1">
              <a:buFontTx/>
              <a:buNone/>
            </a:pPr>
            <a:r>
              <a:rPr lang="en-US" altLang="en-US" sz="2800" b="1" i="1" smtClean="0"/>
              <a:t>“Tolong untuk tidak tidur selama kuliah”</a:t>
            </a:r>
            <a:endParaRPr lang="en-US" altLang="en-US" sz="2400" b="1" i="1" smtClean="0"/>
          </a:p>
        </p:txBody>
      </p:sp>
      <p:sp>
        <p:nvSpPr>
          <p:cNvPr id="120835" name="Rectangle 3"/>
          <p:cNvSpPr>
            <a:spLocks noChangeArrowheads="1"/>
          </p:cNvSpPr>
          <p:nvPr/>
        </p:nvSpPr>
        <p:spPr bwMode="auto">
          <a:xfrm>
            <a:off x="7162800" y="2209800"/>
            <a:ext cx="16002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TIDAK</a:t>
            </a:r>
          </a:p>
        </p:txBody>
      </p:sp>
      <p:sp>
        <p:nvSpPr>
          <p:cNvPr id="120836" name="Rectangle 4"/>
          <p:cNvSpPr>
            <a:spLocks noChangeArrowheads="1"/>
          </p:cNvSpPr>
          <p:nvPr/>
        </p:nvSpPr>
        <p:spPr bwMode="auto">
          <a:xfrm>
            <a:off x="7162800" y="4038600"/>
            <a:ext cx="16002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TIDAK</a:t>
            </a:r>
          </a:p>
        </p:txBody>
      </p:sp>
      <p:sp>
        <p:nvSpPr>
          <p:cNvPr id="120837" name="Rectangle 5"/>
          <p:cNvSpPr>
            <a:spLocks noChangeArrowheads="1"/>
          </p:cNvSpPr>
          <p:nvPr/>
        </p:nvSpPr>
        <p:spPr bwMode="auto">
          <a:xfrm>
            <a:off x="457200" y="4876800"/>
            <a:ext cx="7848600" cy="1295400"/>
          </a:xfrm>
          <a:prstGeom prst="rect">
            <a:avLst/>
          </a:prstGeom>
          <a:noFill/>
          <a:ln w="9525">
            <a:noFill/>
            <a:miter lim="800000"/>
            <a:headEnd/>
            <a:tailEnd/>
          </a:ln>
          <a:effectLst/>
        </p:spPr>
        <p:txBody>
          <a:bodyPr/>
          <a:lstStyle/>
          <a:p>
            <a:pPr eaLnBrk="1" hangingPunct="1">
              <a:spcBef>
                <a:spcPct val="20000"/>
              </a:spcBef>
              <a:defRPr/>
            </a:pPr>
            <a:r>
              <a:rPr lang="en-US" sz="3200" dirty="0" err="1">
                <a:effectLst>
                  <a:outerShdw blurRad="38100" dist="38100" dir="2700000" algn="tl">
                    <a:srgbClr val="C0C0C0"/>
                  </a:outerShdw>
                </a:effectLst>
                <a:latin typeface="Arial" pitchFamily="34" charset="0"/>
              </a:rPr>
              <a:t>Hanya</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pernyataanlah</a:t>
            </a:r>
            <a:r>
              <a:rPr lang="en-US" sz="3200" dirty="0">
                <a:effectLst>
                  <a:outerShdw blurRad="38100" dist="38100" dir="2700000" algn="tl">
                    <a:srgbClr val="C0C0C0"/>
                  </a:outerShdw>
                </a:effectLst>
                <a:latin typeface="Arial" pitchFamily="34" charset="0"/>
              </a:rPr>
              <a:t> yang </a:t>
            </a:r>
            <a:r>
              <a:rPr lang="en-US" sz="3200" dirty="0" err="1">
                <a:effectLst>
                  <a:outerShdw blurRad="38100" dist="38100" dir="2700000" algn="tl">
                    <a:srgbClr val="C0C0C0"/>
                  </a:outerShdw>
                </a:effectLst>
                <a:latin typeface="Arial" pitchFamily="34" charset="0"/>
              </a:rPr>
              <a:t>bisa</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menjadi</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proposisi</a:t>
            </a:r>
            <a:r>
              <a:rPr lang="en-US" sz="3200" dirty="0">
                <a:effectLst>
                  <a:outerShdw blurRad="38100" dist="38100" dir="2700000" algn="tl">
                    <a:srgbClr val="C0C0C0"/>
                  </a:outerShdw>
                </a:effectLst>
                <a:latin typeface="Arial" pitchFamily="34" charset="0"/>
              </a:rPr>
              <a:t>.</a:t>
            </a:r>
          </a:p>
        </p:txBody>
      </p:sp>
      <p:sp>
        <p:nvSpPr>
          <p:cNvPr id="120838" name="Rectangle 6"/>
          <p:cNvSpPr>
            <a:spLocks noChangeArrowheads="1"/>
          </p:cNvSpPr>
          <p:nvPr/>
        </p:nvSpPr>
        <p:spPr bwMode="auto">
          <a:xfrm>
            <a:off x="457200" y="2971800"/>
            <a:ext cx="5791200" cy="762000"/>
          </a:xfrm>
          <a:prstGeom prst="rect">
            <a:avLst/>
          </a:prstGeom>
          <a:noFill/>
          <a:ln w="9525">
            <a:noFill/>
            <a:miter lim="800000"/>
            <a:headEnd/>
            <a:tailEnd/>
          </a:ln>
          <a:effectLst/>
        </p:spPr>
        <p:txBody>
          <a:bodyPr/>
          <a:lstStyle/>
          <a:p>
            <a:pPr eaLnBrk="1" hangingPunct="1">
              <a:spcBef>
                <a:spcPct val="20000"/>
              </a:spcBef>
              <a:defRPr/>
            </a:pPr>
            <a:r>
              <a:rPr lang="en-US" sz="3200" dirty="0" err="1">
                <a:effectLst>
                  <a:outerShdw blurRad="38100" dist="38100" dir="2700000" algn="tl">
                    <a:srgbClr val="C0C0C0"/>
                  </a:outerShdw>
                </a:effectLst>
                <a:latin typeface="Arial" pitchFamily="34" charset="0"/>
              </a:rPr>
              <a:t>Ini</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adalah</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sebuah</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permintaan</a:t>
            </a:r>
            <a:r>
              <a:rPr lang="en-US" sz="3200" dirty="0">
                <a:effectLst>
                  <a:outerShdw blurRad="38100" dist="38100" dir="2700000" algn="tl">
                    <a:srgbClr val="C0C0C0"/>
                  </a:outerShdw>
                </a:effectLst>
                <a:latin typeface="Arial" pitchFamily="34" charset="0"/>
              </a:rPr>
              <a:t>.</a:t>
            </a:r>
          </a:p>
        </p:txBody>
      </p:sp>
      <p:sp>
        <p:nvSpPr>
          <p:cNvPr id="120839" name="Rectangle 7"/>
          <p:cNvSpPr>
            <a:spLocks noChangeArrowheads="1"/>
          </p:cNvSpPr>
          <p:nvPr/>
        </p:nvSpPr>
        <p:spPr bwMode="auto">
          <a:xfrm>
            <a:off x="457200" y="2209800"/>
            <a:ext cx="65532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Apakah ini sebuah pernyataan?</a:t>
            </a:r>
          </a:p>
        </p:txBody>
      </p:sp>
      <p:sp>
        <p:nvSpPr>
          <p:cNvPr id="120840" name="Rectangle 8"/>
          <p:cNvSpPr>
            <a:spLocks noChangeArrowheads="1"/>
          </p:cNvSpPr>
          <p:nvPr/>
        </p:nvSpPr>
        <p:spPr bwMode="auto">
          <a:xfrm>
            <a:off x="457200" y="3962400"/>
            <a:ext cx="70104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dirty="0" err="1">
                <a:effectLst>
                  <a:outerShdw blurRad="38100" dist="38100" dir="2700000" algn="tl">
                    <a:srgbClr val="C0C0C0"/>
                  </a:outerShdw>
                </a:effectLst>
                <a:latin typeface="Arial" pitchFamily="34" charset="0"/>
              </a:rPr>
              <a:t>Apakah</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ini</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sebuah</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proposisi</a:t>
            </a:r>
            <a:r>
              <a:rPr lang="en-US" sz="3200" dirty="0">
                <a:effectLst>
                  <a:outerShdw blurRad="38100" dist="38100" dir="2700000" algn="tl">
                    <a:srgbClr val="C0C0C0"/>
                  </a:outerShdw>
                </a:effectLst>
                <a:latin typeface="Arial" pitchFamily="34" charset="0"/>
              </a:rPr>
              <a:t>?</a:t>
            </a:r>
          </a:p>
        </p:txBody>
      </p:sp>
      <p:sp>
        <p:nvSpPr>
          <p:cNvPr id="14346" name="Rectangle 9"/>
          <p:cNvSpPr>
            <a:spLocks noGrp="1" noChangeArrowheads="1"/>
          </p:cNvSpPr>
          <p:nvPr>
            <p:ph type="title"/>
          </p:nvPr>
        </p:nvSpPr>
        <p:spPr>
          <a:xfrm>
            <a:off x="685800" y="381000"/>
            <a:ext cx="7772400" cy="1143000"/>
          </a:xfrm>
          <a:noFill/>
        </p:spPr>
        <p:txBody>
          <a:bodyPr/>
          <a:lstStyle/>
          <a:p>
            <a:pPr eaLnBrk="1" hangingPunct="1"/>
            <a:r>
              <a:rPr lang="en-US" altLang="en-US" sz="3600" b="1" smtClean="0">
                <a:solidFill>
                  <a:schemeClr val="tx1"/>
                </a:solidFill>
              </a:rPr>
              <a:t>Permainan</a:t>
            </a:r>
            <a:endParaRPr lang="en-CA" altLang="en-US" sz="3600" b="1"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anim calcmode="lin" valueType="num">
                                      <p:cBhvr>
                                        <p:cTn id="7" dur="500" fill="hold"/>
                                        <p:tgtEl>
                                          <p:spTgt spid="12083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083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0839">
                                            <p:txEl>
                                              <p:pRg st="0" end="0"/>
                                            </p:txEl>
                                          </p:spTgt>
                                        </p:tgtEl>
                                        <p:attrNameLst>
                                          <p:attrName>style.visibility</p:attrName>
                                        </p:attrNameLst>
                                      </p:cBhvr>
                                      <p:to>
                                        <p:strVal val="visible"/>
                                      </p:to>
                                    </p:set>
                                    <p:anim calcmode="lin" valueType="num">
                                      <p:cBhvr>
                                        <p:cTn id="13" dur="500" fill="hold"/>
                                        <p:tgtEl>
                                          <p:spTgt spid="1208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08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0840">
                                            <p:txEl>
                                              <p:pRg st="0" end="0"/>
                                            </p:txEl>
                                          </p:spTgt>
                                        </p:tgtEl>
                                        <p:attrNameLst>
                                          <p:attrName>style.visibility</p:attrName>
                                        </p:attrNameLst>
                                      </p:cBhvr>
                                      <p:to>
                                        <p:strVal val="visible"/>
                                      </p:to>
                                    </p:set>
                                    <p:anim calcmode="lin" valueType="num">
                                      <p:cBhvr>
                                        <p:cTn id="19" dur="500" fill="hold"/>
                                        <p:tgtEl>
                                          <p:spTgt spid="12084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2084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0835">
                                            <p:txEl>
                                              <p:pRg st="0" end="0"/>
                                            </p:txEl>
                                          </p:spTgt>
                                        </p:tgtEl>
                                        <p:attrNameLst>
                                          <p:attrName>style.visibility</p:attrName>
                                        </p:attrNameLst>
                                      </p:cBhvr>
                                      <p:to>
                                        <p:strVal val="visible"/>
                                      </p:to>
                                    </p:set>
                                    <p:anim calcmode="lin" valueType="num">
                                      <p:cBhvr>
                                        <p:cTn id="25" dur="500" fill="hold"/>
                                        <p:tgtEl>
                                          <p:spTgt spid="12083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208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20838"/>
                                        </p:tgtEl>
                                        <p:attrNameLst>
                                          <p:attrName>style.visibility</p:attrName>
                                        </p:attrNameLst>
                                      </p:cBhvr>
                                      <p:to>
                                        <p:strVal val="visible"/>
                                      </p:to>
                                    </p:set>
                                    <p:anim calcmode="lin" valueType="num">
                                      <p:cBhvr>
                                        <p:cTn id="31" dur="500" fill="hold"/>
                                        <p:tgtEl>
                                          <p:spTgt spid="120838"/>
                                        </p:tgtEl>
                                        <p:attrNameLst>
                                          <p:attrName>ppt_w</p:attrName>
                                        </p:attrNameLst>
                                      </p:cBhvr>
                                      <p:tavLst>
                                        <p:tav tm="0">
                                          <p:val>
                                            <p:fltVal val="0"/>
                                          </p:val>
                                        </p:tav>
                                        <p:tav tm="100000">
                                          <p:val>
                                            <p:strVal val="#ppt_w"/>
                                          </p:val>
                                        </p:tav>
                                      </p:tavLst>
                                    </p:anim>
                                    <p:anim calcmode="lin" valueType="num">
                                      <p:cBhvr>
                                        <p:cTn id="32" dur="500" fill="hold"/>
                                        <p:tgtEl>
                                          <p:spTgt spid="120838"/>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20836">
                                            <p:txEl>
                                              <p:pRg st="0" end="0"/>
                                            </p:txEl>
                                          </p:spTgt>
                                        </p:tgtEl>
                                        <p:attrNameLst>
                                          <p:attrName>style.visibility</p:attrName>
                                        </p:attrNameLst>
                                      </p:cBhvr>
                                      <p:to>
                                        <p:strVal val="visible"/>
                                      </p:to>
                                    </p:set>
                                    <p:anim calcmode="lin" valueType="num">
                                      <p:cBhvr>
                                        <p:cTn id="37" dur="500" fill="hold"/>
                                        <p:tgtEl>
                                          <p:spTgt spid="12083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2083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20837"/>
                                        </p:tgtEl>
                                        <p:attrNameLst>
                                          <p:attrName>style.visibility</p:attrName>
                                        </p:attrNameLst>
                                      </p:cBhvr>
                                      <p:to>
                                        <p:strVal val="visible"/>
                                      </p:to>
                                    </p:set>
                                    <p:anim calcmode="lin" valueType="num">
                                      <p:cBhvr>
                                        <p:cTn id="43" dur="500" fill="hold"/>
                                        <p:tgtEl>
                                          <p:spTgt spid="120837"/>
                                        </p:tgtEl>
                                        <p:attrNameLst>
                                          <p:attrName>ppt_w</p:attrName>
                                        </p:attrNameLst>
                                      </p:cBhvr>
                                      <p:tavLst>
                                        <p:tav tm="0">
                                          <p:val>
                                            <p:fltVal val="0"/>
                                          </p:val>
                                        </p:tav>
                                        <p:tav tm="100000">
                                          <p:val>
                                            <p:strVal val="#ppt_w"/>
                                          </p:val>
                                        </p:tav>
                                      </p:tavLst>
                                    </p:anim>
                                    <p:anim calcmode="lin" valueType="num">
                                      <p:cBhvr>
                                        <p:cTn id="44" dur="500" fill="hold"/>
                                        <p:tgtEl>
                                          <p:spTgt spid="12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build="p" bldLvl="2" autoUpdateAnimBg="0"/>
      <p:bldP spid="120835" grpId="0" build="p" bldLvl="2" autoUpdateAnimBg="0"/>
      <p:bldP spid="120836" grpId="0" build="p" bldLvl="2" autoUpdateAnimBg="0"/>
      <p:bldP spid="120837" grpId="0" autoUpdateAnimBg="0"/>
      <p:bldP spid="120838" grpId="0" autoUpdateAnimBg="0"/>
      <p:bldP spid="120839" grpId="0" build="p" bldLvl="2" autoUpdateAnimBg="0"/>
      <p:bldP spid="120840"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B7CEC9A3-C980-4625-909F-2C8FB6ECD3DB}" type="slidenum">
              <a:rPr lang="en-US" altLang="en-US" smtClean="0"/>
              <a:pPr/>
              <a:t>13</a:t>
            </a:fld>
            <a:endParaRPr lang="en-US" altLang="en-US" smtClean="0"/>
          </a:p>
        </p:txBody>
      </p:sp>
      <p:sp>
        <p:nvSpPr>
          <p:cNvPr id="121858" name="Rectangle 2"/>
          <p:cNvSpPr>
            <a:spLocks noGrp="1" noChangeArrowheads="1"/>
          </p:cNvSpPr>
          <p:nvPr>
            <p:ph type="body" idx="1"/>
          </p:nvPr>
        </p:nvSpPr>
        <p:spPr>
          <a:xfrm>
            <a:off x="304800" y="1143000"/>
            <a:ext cx="8229600" cy="762000"/>
          </a:xfrm>
        </p:spPr>
        <p:txBody>
          <a:bodyPr/>
          <a:lstStyle/>
          <a:p>
            <a:pPr algn="ctr" eaLnBrk="1" hangingPunct="1">
              <a:buFontTx/>
              <a:buNone/>
            </a:pPr>
            <a:r>
              <a:rPr lang="en-US" altLang="en-US" sz="2800" b="1" i="1" smtClean="0"/>
              <a:t>“x &lt; y jika dan hanya jika y &gt; x.”</a:t>
            </a:r>
            <a:endParaRPr lang="en-US" altLang="en-US" sz="2400" b="1" i="1" smtClean="0"/>
          </a:p>
        </p:txBody>
      </p:sp>
      <p:sp>
        <p:nvSpPr>
          <p:cNvPr id="121859" name="Rectangle 3"/>
          <p:cNvSpPr>
            <a:spLocks noChangeArrowheads="1"/>
          </p:cNvSpPr>
          <p:nvPr/>
        </p:nvSpPr>
        <p:spPr bwMode="auto">
          <a:xfrm>
            <a:off x="457200" y="1905000"/>
            <a:ext cx="67056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Apakah ini pernyataan ?</a:t>
            </a:r>
          </a:p>
        </p:txBody>
      </p:sp>
      <p:sp>
        <p:nvSpPr>
          <p:cNvPr id="121860" name="Rectangle 4"/>
          <p:cNvSpPr>
            <a:spLocks noChangeArrowheads="1"/>
          </p:cNvSpPr>
          <p:nvPr/>
        </p:nvSpPr>
        <p:spPr bwMode="auto">
          <a:xfrm>
            <a:off x="7620000" y="1905000"/>
            <a:ext cx="11430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YA</a:t>
            </a:r>
          </a:p>
        </p:txBody>
      </p:sp>
      <p:sp>
        <p:nvSpPr>
          <p:cNvPr id="121861" name="Rectangle 5"/>
          <p:cNvSpPr>
            <a:spLocks noChangeArrowheads="1"/>
          </p:cNvSpPr>
          <p:nvPr/>
        </p:nvSpPr>
        <p:spPr bwMode="auto">
          <a:xfrm>
            <a:off x="457200" y="2514600"/>
            <a:ext cx="68580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Apakah ini proposisi ?</a:t>
            </a:r>
          </a:p>
        </p:txBody>
      </p:sp>
      <p:sp>
        <p:nvSpPr>
          <p:cNvPr id="121862" name="Rectangle 6"/>
          <p:cNvSpPr>
            <a:spLocks noChangeArrowheads="1"/>
          </p:cNvSpPr>
          <p:nvPr/>
        </p:nvSpPr>
        <p:spPr bwMode="auto">
          <a:xfrm>
            <a:off x="7620000" y="2514600"/>
            <a:ext cx="11430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YA</a:t>
            </a:r>
          </a:p>
        </p:txBody>
      </p:sp>
      <p:sp>
        <p:nvSpPr>
          <p:cNvPr id="121863" name="Rectangle 7"/>
          <p:cNvSpPr>
            <a:spLocks noChangeArrowheads="1"/>
          </p:cNvSpPr>
          <p:nvPr/>
        </p:nvSpPr>
        <p:spPr bwMode="auto">
          <a:xfrm>
            <a:off x="457200" y="4876800"/>
            <a:ext cx="4800600" cy="1295400"/>
          </a:xfrm>
          <a:prstGeom prst="rect">
            <a:avLst/>
          </a:prstGeom>
          <a:noFill/>
          <a:ln w="9525">
            <a:noFill/>
            <a:miter lim="800000"/>
            <a:headEnd/>
            <a:tailEnd/>
          </a:ln>
          <a:effectLst/>
        </p:spPr>
        <p:txBody>
          <a:bodyPr/>
          <a:lstStyle/>
          <a:p>
            <a:pPr eaLnBrk="1" hangingPunct="1">
              <a:spcBef>
                <a:spcPct val="20000"/>
              </a:spcBef>
              <a:defRPr/>
            </a:pPr>
            <a:r>
              <a:rPr lang="en-US" sz="3200">
                <a:effectLst>
                  <a:outerShdw blurRad="38100" dist="38100" dir="2700000" algn="tl">
                    <a:srgbClr val="C0C0C0"/>
                  </a:outerShdw>
                </a:effectLst>
                <a:latin typeface="Arial" pitchFamily="34" charset="0"/>
              </a:rPr>
              <a:t>Apakah nilai kebenaran dari proposisi ini ?</a:t>
            </a:r>
          </a:p>
        </p:txBody>
      </p:sp>
      <p:sp>
        <p:nvSpPr>
          <p:cNvPr id="121864" name="Rectangle 8"/>
          <p:cNvSpPr>
            <a:spLocks noChangeArrowheads="1"/>
          </p:cNvSpPr>
          <p:nvPr/>
        </p:nvSpPr>
        <p:spPr bwMode="auto">
          <a:xfrm>
            <a:off x="6934200" y="5181600"/>
            <a:ext cx="17526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BENAR</a:t>
            </a:r>
          </a:p>
        </p:txBody>
      </p:sp>
      <p:sp>
        <p:nvSpPr>
          <p:cNvPr id="121865" name="Rectangle 9"/>
          <p:cNvSpPr>
            <a:spLocks noChangeArrowheads="1"/>
          </p:cNvSpPr>
          <p:nvPr/>
        </p:nvSpPr>
        <p:spPr bwMode="auto">
          <a:xfrm>
            <a:off x="457200" y="3124200"/>
            <a:ext cx="5562600" cy="1447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 karena nilai kebenarannya tidak bergantung harga spesifik x maupun y.</a:t>
            </a:r>
          </a:p>
        </p:txBody>
      </p:sp>
      <p:sp>
        <p:nvSpPr>
          <p:cNvPr id="15371" name="Rectangle 10"/>
          <p:cNvSpPr>
            <a:spLocks noGrp="1" noChangeArrowheads="1"/>
          </p:cNvSpPr>
          <p:nvPr>
            <p:ph type="title"/>
          </p:nvPr>
        </p:nvSpPr>
        <p:spPr>
          <a:xfrm>
            <a:off x="685800" y="228600"/>
            <a:ext cx="7772400" cy="1143000"/>
          </a:xfrm>
          <a:noFill/>
        </p:spPr>
        <p:txBody>
          <a:bodyPr/>
          <a:lstStyle/>
          <a:p>
            <a:pPr eaLnBrk="1" hangingPunct="1"/>
            <a:r>
              <a:rPr lang="en-US" altLang="en-US" sz="3600" b="1" smtClean="0">
                <a:solidFill>
                  <a:schemeClr val="tx1"/>
                </a:solidFill>
              </a:rPr>
              <a:t>Permainan</a:t>
            </a:r>
            <a:endParaRPr lang="en-CA" altLang="en-US" sz="3600" b="1"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1858">
                                            <p:txEl>
                                              <p:pRg st="0" end="0"/>
                                            </p:txEl>
                                          </p:spTgt>
                                        </p:tgtEl>
                                        <p:attrNameLst>
                                          <p:attrName>style.visibility</p:attrName>
                                        </p:attrNameLst>
                                      </p:cBhvr>
                                      <p:to>
                                        <p:strVal val="visible"/>
                                      </p:to>
                                    </p:set>
                                    <p:anim calcmode="lin" valueType="num">
                                      <p:cBhvr>
                                        <p:cTn id="7" dur="500" fill="hold"/>
                                        <p:tgtEl>
                                          <p:spTgt spid="12185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185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1859">
                                            <p:txEl>
                                              <p:pRg st="0" end="0"/>
                                            </p:txEl>
                                          </p:spTgt>
                                        </p:tgtEl>
                                        <p:attrNameLst>
                                          <p:attrName>style.visibility</p:attrName>
                                        </p:attrNameLst>
                                      </p:cBhvr>
                                      <p:to>
                                        <p:strVal val="visible"/>
                                      </p:to>
                                    </p:set>
                                    <p:anim calcmode="lin" valueType="num">
                                      <p:cBhvr>
                                        <p:cTn id="13" dur="500" fill="hold"/>
                                        <p:tgtEl>
                                          <p:spTgt spid="12185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18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1860">
                                            <p:txEl>
                                              <p:pRg st="0" end="0"/>
                                            </p:txEl>
                                          </p:spTgt>
                                        </p:tgtEl>
                                        <p:attrNameLst>
                                          <p:attrName>style.visibility</p:attrName>
                                        </p:attrNameLst>
                                      </p:cBhvr>
                                      <p:to>
                                        <p:strVal val="visible"/>
                                      </p:to>
                                    </p:set>
                                    <p:anim calcmode="lin" valueType="num">
                                      <p:cBhvr>
                                        <p:cTn id="19" dur="500" fill="hold"/>
                                        <p:tgtEl>
                                          <p:spTgt spid="12186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2186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1861">
                                            <p:txEl>
                                              <p:pRg st="0" end="0"/>
                                            </p:txEl>
                                          </p:spTgt>
                                        </p:tgtEl>
                                        <p:attrNameLst>
                                          <p:attrName>style.visibility</p:attrName>
                                        </p:attrNameLst>
                                      </p:cBhvr>
                                      <p:to>
                                        <p:strVal val="visible"/>
                                      </p:to>
                                    </p:set>
                                    <p:anim calcmode="lin" valueType="num">
                                      <p:cBhvr>
                                        <p:cTn id="25" dur="500" fill="hold"/>
                                        <p:tgtEl>
                                          <p:spTgt spid="12186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2186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21862">
                                            <p:txEl>
                                              <p:pRg st="0" end="0"/>
                                            </p:txEl>
                                          </p:spTgt>
                                        </p:tgtEl>
                                        <p:attrNameLst>
                                          <p:attrName>style.visibility</p:attrName>
                                        </p:attrNameLst>
                                      </p:cBhvr>
                                      <p:to>
                                        <p:strVal val="visible"/>
                                      </p:to>
                                    </p:set>
                                    <p:anim calcmode="lin" valueType="num">
                                      <p:cBhvr>
                                        <p:cTn id="31" dur="500" fill="hold"/>
                                        <p:tgtEl>
                                          <p:spTgt spid="121862">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2186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21865">
                                            <p:txEl>
                                              <p:pRg st="0" end="0"/>
                                            </p:txEl>
                                          </p:spTgt>
                                        </p:tgtEl>
                                        <p:attrNameLst>
                                          <p:attrName>style.visibility</p:attrName>
                                        </p:attrNameLst>
                                      </p:cBhvr>
                                      <p:to>
                                        <p:strVal val="visible"/>
                                      </p:to>
                                    </p:set>
                                    <p:anim calcmode="lin" valueType="num">
                                      <p:cBhvr>
                                        <p:cTn id="37" dur="500" fill="hold"/>
                                        <p:tgtEl>
                                          <p:spTgt spid="121865">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2186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21863"/>
                                        </p:tgtEl>
                                        <p:attrNameLst>
                                          <p:attrName>style.visibility</p:attrName>
                                        </p:attrNameLst>
                                      </p:cBhvr>
                                      <p:to>
                                        <p:strVal val="visible"/>
                                      </p:to>
                                    </p:set>
                                    <p:anim calcmode="lin" valueType="num">
                                      <p:cBhvr>
                                        <p:cTn id="43" dur="500" fill="hold"/>
                                        <p:tgtEl>
                                          <p:spTgt spid="121863"/>
                                        </p:tgtEl>
                                        <p:attrNameLst>
                                          <p:attrName>ppt_w</p:attrName>
                                        </p:attrNameLst>
                                      </p:cBhvr>
                                      <p:tavLst>
                                        <p:tav tm="0">
                                          <p:val>
                                            <p:fltVal val="0"/>
                                          </p:val>
                                        </p:tav>
                                        <p:tav tm="100000">
                                          <p:val>
                                            <p:strVal val="#ppt_w"/>
                                          </p:val>
                                        </p:tav>
                                      </p:tavLst>
                                    </p:anim>
                                    <p:anim calcmode="lin" valueType="num">
                                      <p:cBhvr>
                                        <p:cTn id="44" dur="500" fill="hold"/>
                                        <p:tgtEl>
                                          <p:spTgt spid="121863"/>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21864">
                                            <p:txEl>
                                              <p:pRg st="0" end="0"/>
                                            </p:txEl>
                                          </p:spTgt>
                                        </p:tgtEl>
                                        <p:attrNameLst>
                                          <p:attrName>style.visibility</p:attrName>
                                        </p:attrNameLst>
                                      </p:cBhvr>
                                      <p:to>
                                        <p:strVal val="visible"/>
                                      </p:to>
                                    </p:set>
                                    <p:anim calcmode="lin" valueType="num">
                                      <p:cBhvr>
                                        <p:cTn id="49" dur="500" fill="hold"/>
                                        <p:tgtEl>
                                          <p:spTgt spid="121864">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2186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build="p" bldLvl="2" autoUpdateAnimBg="0"/>
      <p:bldP spid="121859" grpId="0" build="p" bldLvl="2" autoUpdateAnimBg="0"/>
      <p:bldP spid="121860" grpId="0" build="p" bldLvl="2" autoUpdateAnimBg="0"/>
      <p:bldP spid="121861" grpId="0" build="p" bldLvl="2" autoUpdateAnimBg="0"/>
      <p:bldP spid="121862" grpId="0" build="p" bldLvl="2" autoUpdateAnimBg="0"/>
      <p:bldP spid="121863" grpId="0" autoUpdateAnimBg="0"/>
      <p:bldP spid="121864" grpId="0" build="p" bldLvl="2" autoUpdateAnimBg="0"/>
      <p:bldP spid="121865"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685800" y="838200"/>
            <a:ext cx="7772400" cy="5257800"/>
          </a:xfrm>
        </p:spPr>
        <p:txBody>
          <a:bodyPr/>
          <a:lstStyle/>
          <a:p>
            <a:pPr marL="0" indent="0">
              <a:buFontTx/>
              <a:buNone/>
            </a:pPr>
            <a:endParaRPr lang="en-US" altLang="en-US" b="1" smtClean="0">
              <a:cs typeface="Times New Roman" pitchFamily="18" charset="0"/>
            </a:endParaRPr>
          </a:p>
          <a:p>
            <a:pPr marL="0" indent="0">
              <a:buFontTx/>
              <a:buNone/>
            </a:pPr>
            <a:endParaRPr lang="en-US" altLang="en-US" b="1" smtClean="0">
              <a:cs typeface="Times New Roman" pitchFamily="18" charset="0"/>
            </a:endParaRPr>
          </a:p>
          <a:p>
            <a:pPr marL="0" indent="0">
              <a:buFontTx/>
              <a:buNone/>
            </a:pPr>
            <a:endParaRPr lang="en-US" altLang="en-US" b="1" smtClean="0">
              <a:cs typeface="Times New Roman" pitchFamily="18" charset="0"/>
            </a:endParaRPr>
          </a:p>
          <a:p>
            <a:pPr marL="0" indent="0">
              <a:buFontTx/>
              <a:buNone/>
            </a:pPr>
            <a:endParaRPr lang="en-US" altLang="en-US" b="1" smtClean="0">
              <a:cs typeface="Times New Roman" pitchFamily="18" charset="0"/>
            </a:endParaRPr>
          </a:p>
          <a:p>
            <a:pPr marL="0" indent="0">
              <a:buFontTx/>
              <a:buNone/>
            </a:pPr>
            <a:r>
              <a:rPr lang="en-US" altLang="en-US" b="1" smtClean="0">
                <a:cs typeface="Times New Roman" pitchFamily="18" charset="0"/>
              </a:rPr>
              <a:t>Kesimpulan</a:t>
            </a:r>
            <a:r>
              <a:rPr lang="en-US" altLang="en-US" smtClean="0">
                <a:cs typeface="Times New Roman" pitchFamily="18" charset="0"/>
              </a:rPr>
              <a:t>: Proposisi adalah kalimat berita</a:t>
            </a:r>
          </a:p>
          <a:p>
            <a:pPr marL="0" indent="0">
              <a:buFontTx/>
              <a:buNone/>
            </a:pPr>
            <a:endParaRPr lang="en-US" altLang="en-US" smtClean="0"/>
          </a:p>
        </p:txBody>
      </p:sp>
      <p:sp>
        <p:nvSpPr>
          <p:cNvPr id="16387" name="Slide Number Placeholder 3"/>
          <p:cNvSpPr>
            <a:spLocks noGrp="1"/>
          </p:cNvSpPr>
          <p:nvPr>
            <p:ph type="sldNum" sz="quarter" idx="12"/>
          </p:nvPr>
        </p:nvSpPr>
        <p:spPr>
          <a:noFill/>
        </p:spPr>
        <p:txBody>
          <a:bodyPr/>
          <a:lstStyle/>
          <a:p>
            <a:fld id="{17ED4353-EEDB-43E9-A135-2A1AA59CEC9E}" type="slidenum">
              <a:rPr lang="en-US" altLang="en-US" smtClean="0"/>
              <a:pPr/>
              <a:t>14</a:t>
            </a:fld>
            <a:endParaRPr lang="en-US" alt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B0D93DC7-BB2A-4203-9F0B-0927A083A5FA}" type="slidenum">
              <a:rPr lang="en-US" altLang="en-US" smtClean="0"/>
              <a:pPr/>
              <a:t>15</a:t>
            </a:fld>
            <a:endParaRPr lang="en-US" altLang="en-US" smtClean="0"/>
          </a:p>
        </p:txBody>
      </p:sp>
      <p:sp>
        <p:nvSpPr>
          <p:cNvPr id="17411" name="Rectangle 3"/>
          <p:cNvSpPr>
            <a:spLocks noGrp="1" noChangeArrowheads="1"/>
          </p:cNvSpPr>
          <p:nvPr>
            <p:ph type="body" idx="1"/>
          </p:nvPr>
        </p:nvSpPr>
        <p:spPr>
          <a:xfrm>
            <a:off x="685800" y="762000"/>
            <a:ext cx="7772400" cy="5334000"/>
          </a:xfrm>
        </p:spPr>
        <p:txBody>
          <a:bodyPr/>
          <a:lstStyle/>
          <a:p>
            <a:pPr algn="just" eaLnBrk="1" hangingPunct="1">
              <a:lnSpc>
                <a:spcPct val="90000"/>
              </a:lnSpc>
              <a:buFontTx/>
              <a:buNone/>
            </a:pPr>
            <a:r>
              <a:rPr lang="en-US" altLang="en-US" sz="2800" b="1" smtClean="0">
                <a:cs typeface="Times New Roman" pitchFamily="18" charset="0"/>
              </a:rPr>
              <a:t>Contoh-contoh proposisi lainnya</a:t>
            </a:r>
            <a:r>
              <a:rPr lang="en-US" altLang="en-US" sz="2800" smtClean="0">
                <a:cs typeface="Times New Roman" pitchFamily="18" charset="0"/>
              </a:rPr>
              <a:t>:</a:t>
            </a:r>
          </a:p>
          <a:p>
            <a:pPr algn="just" eaLnBrk="1" hangingPunct="1">
              <a:lnSpc>
                <a:spcPct val="90000"/>
              </a:lnSpc>
              <a:buFontTx/>
              <a:buNone/>
            </a:pPr>
            <a:endParaRPr lang="en-US" altLang="en-US" sz="2800" smtClean="0">
              <a:cs typeface="Times New Roman" pitchFamily="18" charset="0"/>
            </a:endParaRPr>
          </a:p>
          <a:p>
            <a:pPr algn="just" eaLnBrk="1" hangingPunct="1">
              <a:lnSpc>
                <a:spcPct val="90000"/>
              </a:lnSpc>
              <a:buFontTx/>
              <a:buNone/>
            </a:pPr>
            <a:r>
              <a:rPr lang="en-US" altLang="en-US" sz="2800" smtClean="0">
                <a:cs typeface="Times New Roman" pitchFamily="18" charset="0"/>
              </a:rPr>
              <a:t>	</a:t>
            </a:r>
            <a:r>
              <a:rPr lang="en-US" altLang="en-US" sz="2400" smtClean="0">
                <a:cs typeface="Times New Roman" pitchFamily="18" charset="0"/>
              </a:rPr>
              <a:t>(a)  13 adalah bilangan ganjil</a:t>
            </a:r>
          </a:p>
          <a:p>
            <a:pPr algn="just" eaLnBrk="1" hangingPunct="1">
              <a:lnSpc>
                <a:spcPct val="90000"/>
              </a:lnSpc>
              <a:buFontTx/>
              <a:buNone/>
            </a:pPr>
            <a:r>
              <a:rPr lang="en-US" altLang="en-US" sz="2400" smtClean="0">
                <a:cs typeface="Times New Roman" pitchFamily="18" charset="0"/>
              </a:rPr>
              <a:t>	(b)  Soekarno adalah alumnus UI.</a:t>
            </a:r>
          </a:p>
          <a:p>
            <a:pPr algn="just" eaLnBrk="1" hangingPunct="1">
              <a:lnSpc>
                <a:spcPct val="90000"/>
              </a:lnSpc>
              <a:buFontTx/>
              <a:buNone/>
            </a:pPr>
            <a:r>
              <a:rPr lang="en-US" altLang="en-US" sz="2400" smtClean="0">
                <a:cs typeface="Times New Roman" pitchFamily="18" charset="0"/>
              </a:rPr>
              <a:t>	(c)  1 + 1 = 2</a:t>
            </a:r>
          </a:p>
          <a:p>
            <a:pPr algn="just" eaLnBrk="1" hangingPunct="1">
              <a:lnSpc>
                <a:spcPct val="90000"/>
              </a:lnSpc>
              <a:buFontTx/>
              <a:buNone/>
            </a:pPr>
            <a:r>
              <a:rPr lang="en-US" altLang="en-US" sz="2400" smtClean="0">
                <a:cs typeface="Times New Roman" pitchFamily="18" charset="0"/>
              </a:rPr>
              <a:t>	(d)  8 </a:t>
            </a:r>
            <a:r>
              <a:rPr lang="en-US" altLang="en-US" sz="2400" smtClean="0">
                <a:cs typeface="Times New Roman" pitchFamily="18" charset="0"/>
                <a:sym typeface="Symbol" pitchFamily="18" charset="2"/>
              </a:rPr>
              <a:t></a:t>
            </a:r>
            <a:r>
              <a:rPr lang="en-US" altLang="en-US" sz="2400" smtClean="0">
                <a:cs typeface="Times New Roman" pitchFamily="18" charset="0"/>
              </a:rPr>
              <a:t> akar kuadrat dari 8 + 8</a:t>
            </a:r>
          </a:p>
          <a:p>
            <a:pPr algn="just" eaLnBrk="1" hangingPunct="1">
              <a:lnSpc>
                <a:spcPct val="90000"/>
              </a:lnSpc>
              <a:buFontTx/>
              <a:buNone/>
            </a:pPr>
            <a:r>
              <a:rPr lang="en-US" altLang="en-US" sz="2400" smtClean="0">
                <a:cs typeface="Times New Roman" pitchFamily="18" charset="0"/>
              </a:rPr>
              <a:t>	(e)  Ada monyet di bulan</a:t>
            </a:r>
          </a:p>
          <a:p>
            <a:pPr algn="just" eaLnBrk="1" hangingPunct="1">
              <a:lnSpc>
                <a:spcPct val="90000"/>
              </a:lnSpc>
              <a:buFontTx/>
              <a:buNone/>
            </a:pPr>
            <a:r>
              <a:rPr lang="en-US" altLang="en-US" sz="2400" smtClean="0">
                <a:cs typeface="Times New Roman" pitchFamily="18" charset="0"/>
              </a:rPr>
              <a:t>	(f)  Hari ini adalah hari Rabu</a:t>
            </a:r>
          </a:p>
          <a:p>
            <a:pPr algn="just" eaLnBrk="1" hangingPunct="1">
              <a:lnSpc>
                <a:spcPct val="90000"/>
              </a:lnSpc>
              <a:buFontTx/>
              <a:buNone/>
            </a:pPr>
            <a:r>
              <a:rPr lang="en-US" altLang="en-US" sz="2400" smtClean="0">
                <a:cs typeface="Times New Roman" pitchFamily="18" charset="0"/>
              </a:rPr>
              <a:t>	(g) Untuk sembarang bilangan bulat </a:t>
            </a:r>
            <a:r>
              <a:rPr lang="en-US" altLang="en-US" sz="2400" i="1" smtClean="0">
                <a:cs typeface="Times New Roman" pitchFamily="18" charset="0"/>
              </a:rPr>
              <a:t>n</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0, maka</a:t>
            </a:r>
          </a:p>
          <a:p>
            <a:pPr algn="just" eaLnBrk="1" hangingPunct="1">
              <a:lnSpc>
                <a:spcPct val="90000"/>
              </a:lnSpc>
              <a:buFontTx/>
              <a:buNone/>
            </a:pPr>
            <a:r>
              <a:rPr lang="en-US" altLang="en-US" sz="2400" smtClean="0">
                <a:cs typeface="Times New Roman" pitchFamily="18" charset="0"/>
              </a:rPr>
              <a:t>          2</a:t>
            </a:r>
            <a:r>
              <a:rPr lang="en-US" altLang="en-US" sz="2400" i="1" smtClean="0">
                <a:cs typeface="Times New Roman" pitchFamily="18" charset="0"/>
              </a:rPr>
              <a:t>n</a:t>
            </a:r>
            <a:r>
              <a:rPr lang="en-US" altLang="en-US" sz="2400" smtClean="0">
                <a:cs typeface="Times New Roman" pitchFamily="18" charset="0"/>
              </a:rPr>
              <a:t> adalah bilangan genap</a:t>
            </a:r>
          </a:p>
          <a:p>
            <a:pPr algn="just" eaLnBrk="1" hangingPunct="1">
              <a:lnSpc>
                <a:spcPct val="90000"/>
              </a:lnSpc>
              <a:buFontTx/>
              <a:buNone/>
            </a:pPr>
            <a:r>
              <a:rPr lang="en-US" altLang="en-US" sz="2400" smtClean="0">
                <a:cs typeface="Times New Roman" pitchFamily="18" charset="0"/>
              </a:rPr>
              <a:t>	(h) </a:t>
            </a:r>
            <a:r>
              <a:rPr lang="en-US" altLang="en-US" sz="2400" i="1" smtClean="0">
                <a:cs typeface="Times New Roman" pitchFamily="18" charset="0"/>
              </a:rPr>
              <a:t> x</a:t>
            </a:r>
            <a:r>
              <a:rPr lang="en-US" altLang="en-US" sz="2400" smtClean="0">
                <a:cs typeface="Times New Roman" pitchFamily="18" charset="0"/>
              </a:rPr>
              <a:t> + </a:t>
            </a:r>
            <a:r>
              <a:rPr lang="en-US" altLang="en-US" sz="2400" i="1" smtClean="0">
                <a:cs typeface="Times New Roman" pitchFamily="18" charset="0"/>
              </a:rPr>
              <a:t>y</a:t>
            </a:r>
            <a:r>
              <a:rPr lang="en-US" altLang="en-US" sz="2400" smtClean="0">
                <a:cs typeface="Times New Roman" pitchFamily="18" charset="0"/>
              </a:rPr>
              <a:t> = </a:t>
            </a:r>
            <a:r>
              <a:rPr lang="en-US" altLang="en-US" sz="2400" i="1" smtClean="0">
                <a:cs typeface="Times New Roman" pitchFamily="18" charset="0"/>
              </a:rPr>
              <a:t>y</a:t>
            </a:r>
            <a:r>
              <a:rPr lang="en-US" altLang="en-US" sz="2400" smtClean="0">
                <a:cs typeface="Times New Roman" pitchFamily="18" charset="0"/>
              </a:rPr>
              <a:t> + </a:t>
            </a:r>
            <a:r>
              <a:rPr lang="en-US" altLang="en-US" sz="2400" i="1" smtClean="0">
                <a:cs typeface="Times New Roman" pitchFamily="18" charset="0"/>
              </a:rPr>
              <a:t>x</a:t>
            </a:r>
            <a:r>
              <a:rPr lang="en-US" altLang="en-US" sz="2400" smtClean="0">
                <a:cs typeface="Times New Roman" pitchFamily="18" charset="0"/>
              </a:rPr>
              <a:t>  untuk setiap </a:t>
            </a:r>
            <a:r>
              <a:rPr lang="en-US" altLang="en-US" sz="2400" i="1" smtClean="0">
                <a:cs typeface="Times New Roman" pitchFamily="18" charset="0"/>
              </a:rPr>
              <a:t>x</a:t>
            </a:r>
            <a:r>
              <a:rPr lang="en-US" altLang="en-US" sz="2400" smtClean="0">
                <a:cs typeface="Times New Roman" pitchFamily="18" charset="0"/>
              </a:rPr>
              <a:t> dan </a:t>
            </a:r>
            <a:r>
              <a:rPr lang="en-US" altLang="en-US" sz="2400" i="1" smtClean="0">
                <a:cs typeface="Times New Roman" pitchFamily="18" charset="0"/>
              </a:rPr>
              <a:t>y</a:t>
            </a:r>
            <a:r>
              <a:rPr lang="en-US" altLang="en-US" sz="2400" smtClean="0">
                <a:cs typeface="Times New Roman" pitchFamily="18" charset="0"/>
              </a:rPr>
              <a:t> bilangan</a:t>
            </a:r>
          </a:p>
          <a:p>
            <a:pPr algn="just" eaLnBrk="1" hangingPunct="1">
              <a:lnSpc>
                <a:spcPct val="90000"/>
              </a:lnSpc>
              <a:buFontTx/>
              <a:buNone/>
            </a:pPr>
            <a:r>
              <a:rPr lang="en-US" altLang="en-US" sz="2400" smtClean="0">
                <a:cs typeface="Times New Roman" pitchFamily="18" charset="0"/>
              </a:rPr>
              <a:t>           riil			 			      </a:t>
            </a:r>
            <a:endParaRPr lang="en-US" altLang="en-US" sz="2400" smtClean="0">
              <a:cs typeface="Times New Roman" pitchFamily="18" charset="0"/>
              <a:sym typeface="Wingdings 2" pitchFamily="18" charset="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1A4AA83E-5D7D-40A9-934E-2CBEC0663F3B}" type="slidenum">
              <a:rPr lang="en-US" altLang="en-US" smtClean="0"/>
              <a:pPr/>
              <a:t>16</a:t>
            </a:fld>
            <a:endParaRPr lang="en-US" altLang="en-US" smtClean="0"/>
          </a:p>
        </p:txBody>
      </p:sp>
      <p:sp>
        <p:nvSpPr>
          <p:cNvPr id="18435" name="Rectangle 3"/>
          <p:cNvSpPr>
            <a:spLocks noGrp="1" noChangeArrowheads="1"/>
          </p:cNvSpPr>
          <p:nvPr>
            <p:ph type="body" idx="1"/>
          </p:nvPr>
        </p:nvSpPr>
        <p:spPr>
          <a:xfrm>
            <a:off x="685800" y="762000"/>
            <a:ext cx="7772400" cy="5334000"/>
          </a:xfrm>
        </p:spPr>
        <p:txBody>
          <a:bodyPr/>
          <a:lstStyle/>
          <a:p>
            <a:pPr algn="just" eaLnBrk="1" hangingPunct="1">
              <a:buFontTx/>
              <a:buNone/>
            </a:pPr>
            <a:r>
              <a:rPr lang="en-US" altLang="en-US" sz="2800" b="1" smtClean="0">
                <a:cs typeface="Times New Roman" pitchFamily="18" charset="0"/>
              </a:rPr>
              <a:t>Contoh-contoh di bawah ini </a:t>
            </a:r>
            <a:r>
              <a:rPr lang="en-US" altLang="en-US" sz="2800" b="1" i="1" smtClean="0">
                <a:cs typeface="Times New Roman" pitchFamily="18" charset="0"/>
              </a:rPr>
              <a:t>bukan</a:t>
            </a:r>
            <a:r>
              <a:rPr lang="en-US" altLang="en-US" sz="2800" b="1" smtClean="0">
                <a:cs typeface="Times New Roman" pitchFamily="18" charset="0"/>
              </a:rPr>
              <a:t> proposisi </a:t>
            </a:r>
          </a:p>
          <a:p>
            <a:pPr algn="just" eaLnBrk="1" hangingPunct="1">
              <a:buFontTx/>
              <a:buNone/>
            </a:pPr>
            <a:endParaRPr lang="en-US" altLang="en-US" sz="2800" b="1" smtClean="0">
              <a:cs typeface="Times New Roman" pitchFamily="18" charset="0"/>
            </a:endParaRPr>
          </a:p>
          <a:p>
            <a:pPr algn="just" eaLnBrk="1" hangingPunct="1">
              <a:buFontTx/>
              <a:buNone/>
            </a:pPr>
            <a:r>
              <a:rPr lang="en-US" altLang="en-US" sz="2800" smtClean="0">
                <a:cs typeface="Times New Roman" pitchFamily="18" charset="0"/>
              </a:rPr>
              <a:t>   (a) Jam berapa kereta api Argo Bromo tiba</a:t>
            </a:r>
          </a:p>
          <a:p>
            <a:pPr algn="just" eaLnBrk="1" hangingPunct="1">
              <a:buFontTx/>
              <a:buNone/>
            </a:pPr>
            <a:r>
              <a:rPr lang="en-US" altLang="en-US" sz="2800" smtClean="0">
                <a:cs typeface="Times New Roman" pitchFamily="18" charset="0"/>
              </a:rPr>
              <a:t>	     di Gambir? </a:t>
            </a:r>
          </a:p>
          <a:p>
            <a:pPr algn="just" eaLnBrk="1" hangingPunct="1">
              <a:buFontTx/>
              <a:buNone/>
            </a:pPr>
            <a:r>
              <a:rPr lang="en-US" altLang="en-US" sz="2800" smtClean="0">
                <a:cs typeface="Times New Roman" pitchFamily="18" charset="0"/>
              </a:rPr>
              <a:t>   (b) Isilah gelas tersebut dengan air!	</a:t>
            </a:r>
          </a:p>
          <a:p>
            <a:pPr algn="just" eaLnBrk="1" hangingPunct="1">
              <a:buFontTx/>
              <a:buNone/>
            </a:pPr>
            <a:r>
              <a:rPr lang="en-US" altLang="en-US" sz="2800" smtClean="0">
                <a:cs typeface="Times New Roman" pitchFamily="18" charset="0"/>
              </a:rPr>
              <a:t>   (c)  </a:t>
            </a:r>
            <a:r>
              <a:rPr lang="en-US" altLang="en-US" sz="2800" i="1" smtClean="0">
                <a:cs typeface="Times New Roman" pitchFamily="18" charset="0"/>
              </a:rPr>
              <a:t>x</a:t>
            </a:r>
            <a:r>
              <a:rPr lang="en-US" altLang="en-US" sz="2800" smtClean="0">
                <a:cs typeface="Times New Roman" pitchFamily="18" charset="0"/>
              </a:rPr>
              <a:t> + 3 = 8</a:t>
            </a:r>
          </a:p>
          <a:p>
            <a:pPr algn="just" eaLnBrk="1" hangingPunct="1">
              <a:buFontTx/>
              <a:buNone/>
            </a:pPr>
            <a:r>
              <a:rPr lang="en-US" altLang="en-US" sz="2800" smtClean="0">
                <a:cs typeface="Times New Roman" pitchFamily="18" charset="0"/>
              </a:rPr>
              <a:t>   (d)  </a:t>
            </a:r>
            <a:r>
              <a:rPr lang="en-US" altLang="en-US" sz="2800" i="1" smtClean="0">
                <a:cs typeface="Times New Roman" pitchFamily="18" charset="0"/>
              </a:rPr>
              <a:t>x</a:t>
            </a:r>
            <a:r>
              <a:rPr lang="en-US" altLang="en-US" sz="2800" smtClean="0">
                <a:cs typeface="Times New Roman" pitchFamily="18" charset="0"/>
              </a:rPr>
              <a:t> &gt; 3	 					</a:t>
            </a:r>
          </a:p>
          <a:p>
            <a:pPr algn="just" eaLnBrk="1" hangingPunct="1">
              <a:buFontTx/>
              <a:buNone/>
            </a:pPr>
            <a:endParaRPr lang="en-US" altLang="en-US" sz="2800" smtClean="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685800" y="685800"/>
            <a:ext cx="7772400" cy="5410200"/>
          </a:xfrm>
        </p:spPr>
        <p:txBody>
          <a:bodyPr>
            <a:normAutofit lnSpcReduction="10000"/>
          </a:bodyPr>
          <a:lstStyle/>
          <a:p>
            <a:r>
              <a:rPr lang="en-US" altLang="en-US" sz="2400" dirty="0" err="1" smtClean="0"/>
              <a:t>Pernyataan</a:t>
            </a:r>
            <a:r>
              <a:rPr lang="en-US" altLang="en-US" sz="2400" dirty="0" smtClean="0"/>
              <a:t> yang </a:t>
            </a:r>
            <a:r>
              <a:rPr lang="en-US" altLang="en-US" sz="2400" dirty="0" err="1" smtClean="0"/>
              <a:t>melibatkan</a:t>
            </a:r>
            <a:r>
              <a:rPr lang="en-US" altLang="en-US" sz="2400" dirty="0" smtClean="0"/>
              <a:t> </a:t>
            </a:r>
            <a:r>
              <a:rPr lang="en-US" altLang="en-US" sz="2400" dirty="0" err="1" smtClean="0"/>
              <a:t>peubah</a:t>
            </a:r>
            <a:r>
              <a:rPr lang="en-US" altLang="en-US" sz="2400" dirty="0" smtClean="0"/>
              <a:t> (</a:t>
            </a:r>
            <a:r>
              <a:rPr lang="en-US" altLang="en-US" sz="2400" i="1" dirty="0" smtClean="0"/>
              <a:t>variable</a:t>
            </a:r>
            <a:r>
              <a:rPr lang="en-US" altLang="en-US" sz="2400" dirty="0" smtClean="0"/>
              <a:t>) </a:t>
            </a:r>
            <a:r>
              <a:rPr lang="en-US" altLang="en-US" sz="2400" dirty="0" err="1" smtClean="0"/>
              <a:t>disebut</a:t>
            </a:r>
            <a:r>
              <a:rPr lang="en-US" altLang="en-US" sz="2400" dirty="0" smtClean="0"/>
              <a:t> </a:t>
            </a:r>
            <a:r>
              <a:rPr lang="en-US" altLang="en-US" sz="2400" b="1" dirty="0" err="1" smtClean="0"/>
              <a:t>predikat</a:t>
            </a:r>
            <a:r>
              <a:rPr lang="en-US" altLang="en-US" sz="2400" dirty="0" smtClean="0"/>
              <a:t>, </a:t>
            </a:r>
            <a:r>
              <a:rPr lang="en-US" altLang="en-US" sz="2400" b="1" dirty="0" err="1" smtClean="0"/>
              <a:t>kalimat</a:t>
            </a:r>
            <a:r>
              <a:rPr lang="en-US" altLang="en-US" sz="2400" b="1" dirty="0" smtClean="0"/>
              <a:t> </a:t>
            </a:r>
            <a:r>
              <a:rPr lang="en-US" altLang="en-US" sz="2400" b="1" dirty="0" err="1" smtClean="0"/>
              <a:t>terbuka</a:t>
            </a:r>
            <a:r>
              <a:rPr lang="en-US" altLang="en-US" sz="2400" dirty="0" smtClean="0"/>
              <a:t>, </a:t>
            </a:r>
            <a:r>
              <a:rPr lang="en-US" altLang="en-US" sz="2400" dirty="0" err="1" smtClean="0"/>
              <a:t>atau</a:t>
            </a:r>
            <a:r>
              <a:rPr lang="en-US" altLang="en-US" sz="2400" dirty="0" smtClean="0"/>
              <a:t> </a:t>
            </a:r>
            <a:r>
              <a:rPr lang="en-US" altLang="en-US" sz="2400" b="1" dirty="0" err="1" smtClean="0"/>
              <a:t>fungsi</a:t>
            </a:r>
            <a:r>
              <a:rPr lang="en-US" altLang="en-US" sz="2400" b="1" dirty="0" smtClean="0"/>
              <a:t> </a:t>
            </a:r>
            <a:r>
              <a:rPr lang="en-US" altLang="en-US" sz="2400" b="1" dirty="0" err="1" smtClean="0"/>
              <a:t>proposisi</a:t>
            </a:r>
            <a:endParaRPr lang="en-US" altLang="en-US" sz="2400" b="1" dirty="0" smtClean="0"/>
          </a:p>
          <a:p>
            <a:pPr>
              <a:buFontTx/>
              <a:buNone/>
            </a:pPr>
            <a:r>
              <a:rPr lang="en-US" altLang="en-US" sz="2400" dirty="0" smtClean="0"/>
              <a:t>	</a:t>
            </a:r>
            <a:r>
              <a:rPr lang="en-US" altLang="en-US" sz="2400" dirty="0" err="1" smtClean="0"/>
              <a:t>Contoh</a:t>
            </a:r>
            <a:r>
              <a:rPr lang="en-US" altLang="en-US" sz="2400" dirty="0" smtClean="0"/>
              <a:t>: “ </a:t>
            </a:r>
            <a:r>
              <a:rPr lang="en-US" altLang="en-US" sz="2400" i="1" dirty="0" smtClean="0"/>
              <a:t>x</a:t>
            </a:r>
            <a:r>
              <a:rPr lang="en-US" altLang="en-US" sz="2400" dirty="0" smtClean="0"/>
              <a:t> &gt; 3”, “</a:t>
            </a:r>
            <a:r>
              <a:rPr lang="en-US" altLang="en-US" sz="2400" i="1" dirty="0" smtClean="0"/>
              <a:t>y</a:t>
            </a:r>
            <a:r>
              <a:rPr lang="en-US" altLang="en-US" sz="2400" dirty="0" smtClean="0"/>
              <a:t> = </a:t>
            </a:r>
            <a:r>
              <a:rPr lang="en-US" altLang="en-US" sz="2400" i="1" dirty="0" smtClean="0"/>
              <a:t>x</a:t>
            </a:r>
            <a:r>
              <a:rPr lang="en-US" altLang="en-US" sz="2400" dirty="0" smtClean="0"/>
              <a:t> + 10”</a:t>
            </a:r>
          </a:p>
          <a:p>
            <a:pPr>
              <a:buFontTx/>
              <a:buNone/>
            </a:pPr>
            <a:r>
              <a:rPr lang="en-US" altLang="en-US" sz="2400" dirty="0" smtClean="0"/>
              <a:t>	</a:t>
            </a:r>
            <a:r>
              <a:rPr lang="en-US" altLang="en-US" sz="2400" dirty="0" err="1" smtClean="0"/>
              <a:t>Notasi</a:t>
            </a:r>
            <a:r>
              <a:rPr lang="en-US" altLang="en-US" sz="2400" dirty="0" smtClean="0"/>
              <a:t>: </a:t>
            </a:r>
            <a:r>
              <a:rPr lang="en-US" altLang="en-US" sz="2400" i="1" dirty="0" smtClean="0"/>
              <a:t>P</a:t>
            </a:r>
            <a:r>
              <a:rPr lang="en-US" altLang="en-US" sz="2400" dirty="0" smtClean="0"/>
              <a:t>(</a:t>
            </a:r>
            <a:r>
              <a:rPr lang="en-US" altLang="en-US" sz="2400" i="1" dirty="0" smtClean="0"/>
              <a:t>x</a:t>
            </a:r>
            <a:r>
              <a:rPr lang="en-US" altLang="en-US" sz="2400" dirty="0" smtClean="0"/>
              <a:t>), </a:t>
            </a:r>
            <a:r>
              <a:rPr lang="en-US" altLang="en-US" sz="2400" dirty="0" err="1" smtClean="0"/>
              <a:t>misalnya</a:t>
            </a:r>
            <a:r>
              <a:rPr lang="en-US" altLang="en-US" sz="2400" dirty="0" smtClean="0"/>
              <a:t> </a:t>
            </a:r>
            <a:r>
              <a:rPr lang="en-US" altLang="en-US" sz="2400" i="1" dirty="0" smtClean="0"/>
              <a:t>P</a:t>
            </a:r>
            <a:r>
              <a:rPr lang="en-US" altLang="en-US" sz="2400" dirty="0" smtClean="0"/>
              <a:t>(</a:t>
            </a:r>
            <a:r>
              <a:rPr lang="en-US" altLang="en-US" sz="2400" i="1" dirty="0" smtClean="0"/>
              <a:t>x</a:t>
            </a:r>
            <a:r>
              <a:rPr lang="en-US" altLang="en-US" sz="2400" dirty="0" smtClean="0"/>
              <a:t>): </a:t>
            </a:r>
            <a:r>
              <a:rPr lang="en-US" altLang="en-US" sz="2400" i="1" dirty="0" smtClean="0"/>
              <a:t>x</a:t>
            </a:r>
            <a:r>
              <a:rPr lang="en-US" altLang="en-US" sz="2400" dirty="0" smtClean="0"/>
              <a:t> &gt; 3</a:t>
            </a:r>
          </a:p>
          <a:p>
            <a:pPr>
              <a:buFontTx/>
              <a:buNone/>
            </a:pPr>
            <a:endParaRPr lang="en-US" altLang="en-US" sz="2400" dirty="0" smtClean="0"/>
          </a:p>
          <a:p>
            <a:r>
              <a:rPr lang="en-US" altLang="en-US" sz="2400" dirty="0" err="1" smtClean="0"/>
              <a:t>Predikat</a:t>
            </a:r>
            <a:r>
              <a:rPr lang="en-US" altLang="en-US" sz="2400" dirty="0" smtClean="0"/>
              <a:t>  </a:t>
            </a:r>
            <a:r>
              <a:rPr lang="en-US" altLang="en-US" sz="2400" dirty="0" err="1" smtClean="0"/>
              <a:t>dengan</a:t>
            </a:r>
            <a:r>
              <a:rPr lang="en-US" altLang="en-US" sz="2400" dirty="0" smtClean="0"/>
              <a:t> </a:t>
            </a:r>
            <a:r>
              <a:rPr lang="en-US" altLang="en-US" sz="2400" i="1" dirty="0" smtClean="0"/>
              <a:t>quantifier</a:t>
            </a:r>
            <a:r>
              <a:rPr lang="en-US" altLang="en-US" sz="2400" dirty="0" smtClean="0"/>
              <a:t>: </a:t>
            </a:r>
            <a:r>
              <a:rPr lang="en-US" altLang="en-US" sz="2400" dirty="0" smtClean="0">
                <a:sym typeface="Symbol" pitchFamily="18" charset="2"/>
              </a:rPr>
              <a:t></a:t>
            </a:r>
            <a:r>
              <a:rPr lang="en-US" altLang="en-US" sz="2400" i="1" dirty="0" smtClean="0">
                <a:sym typeface="Symbol" pitchFamily="18" charset="2"/>
              </a:rPr>
              <a:t>x</a:t>
            </a:r>
            <a:r>
              <a:rPr lang="en-US" altLang="en-US" sz="2400" dirty="0" smtClean="0">
                <a:sym typeface="Symbol" pitchFamily="18" charset="2"/>
              </a:rPr>
              <a:t> </a:t>
            </a:r>
            <a:r>
              <a:rPr lang="en-US" altLang="en-US" sz="2400" i="1" dirty="0" smtClean="0">
                <a:sym typeface="Symbol" pitchFamily="18" charset="2"/>
              </a:rPr>
              <a:t>P</a:t>
            </a:r>
            <a:r>
              <a:rPr lang="en-US" altLang="en-US" sz="2400" dirty="0" smtClean="0">
                <a:sym typeface="Symbol" pitchFamily="18" charset="2"/>
              </a:rPr>
              <a:t>(</a:t>
            </a:r>
            <a:r>
              <a:rPr lang="en-US" altLang="en-US" sz="2400" i="1" dirty="0" smtClean="0">
                <a:sym typeface="Symbol" pitchFamily="18" charset="2"/>
              </a:rPr>
              <a:t>x</a:t>
            </a:r>
            <a:r>
              <a:rPr lang="en-US" altLang="en-US" sz="2400" dirty="0" smtClean="0">
                <a:sym typeface="Symbol" pitchFamily="18" charset="2"/>
              </a:rPr>
              <a:t>)</a:t>
            </a:r>
          </a:p>
          <a:p>
            <a:endParaRPr lang="en-US" altLang="en-US" sz="2400" dirty="0" smtClean="0"/>
          </a:p>
          <a:p>
            <a:r>
              <a:rPr lang="en-US" altLang="en-US" sz="2400" b="1" dirty="0" err="1" smtClean="0"/>
              <a:t>Kalkulus</a:t>
            </a:r>
            <a:r>
              <a:rPr lang="en-US" altLang="en-US" sz="2400" b="1" dirty="0" smtClean="0"/>
              <a:t> </a:t>
            </a:r>
            <a:r>
              <a:rPr lang="en-US" altLang="en-US" sz="2400" b="1" dirty="0" err="1" smtClean="0"/>
              <a:t>proposisi</a:t>
            </a:r>
            <a:r>
              <a:rPr lang="en-US" altLang="en-US" sz="2400" dirty="0" smtClean="0"/>
              <a:t>: </a:t>
            </a:r>
            <a:r>
              <a:rPr lang="en-US" altLang="en-US" sz="2400" dirty="0" err="1" smtClean="0"/>
              <a:t>bidang</a:t>
            </a:r>
            <a:r>
              <a:rPr lang="en-US" altLang="en-US" sz="2400" dirty="0" smtClean="0"/>
              <a:t> </a:t>
            </a:r>
            <a:r>
              <a:rPr lang="en-US" altLang="en-US" sz="2400" dirty="0" err="1" smtClean="0"/>
              <a:t>logika</a:t>
            </a:r>
            <a:r>
              <a:rPr lang="en-US" altLang="en-US" sz="2400" dirty="0" smtClean="0"/>
              <a:t> yang </a:t>
            </a:r>
            <a:r>
              <a:rPr lang="en-US" altLang="en-US" sz="2400" dirty="0" err="1" smtClean="0"/>
              <a:t>berkaitan</a:t>
            </a:r>
            <a:r>
              <a:rPr lang="en-US" altLang="en-US" sz="2400" dirty="0" smtClean="0"/>
              <a:t> </a:t>
            </a:r>
            <a:r>
              <a:rPr lang="en-US" altLang="en-US" sz="2400" dirty="0" err="1" smtClean="0"/>
              <a:t>dengan</a:t>
            </a:r>
            <a:r>
              <a:rPr lang="en-US" altLang="en-US" sz="2400" dirty="0" smtClean="0"/>
              <a:t> </a:t>
            </a:r>
            <a:r>
              <a:rPr lang="en-US" altLang="en-US" sz="2400" dirty="0" err="1" smtClean="0"/>
              <a:t>proposisi</a:t>
            </a:r>
            <a:r>
              <a:rPr lang="en-US" altLang="en-US" sz="2400" dirty="0" smtClean="0"/>
              <a:t> </a:t>
            </a:r>
            <a:r>
              <a:rPr lang="en-US" altLang="en-US" sz="2400" dirty="0" smtClean="0">
                <a:sym typeface="Wingdings" pitchFamily="2" charset="2"/>
              </a:rPr>
              <a:t> </a:t>
            </a:r>
            <a:r>
              <a:rPr lang="en-US" altLang="en-US" sz="2400" dirty="0" err="1" smtClean="0">
                <a:sym typeface="Wingdings" pitchFamily="2" charset="2"/>
              </a:rPr>
              <a:t>dipelajari</a:t>
            </a:r>
            <a:r>
              <a:rPr lang="en-US" altLang="en-US" sz="2400" dirty="0" smtClean="0">
                <a:sym typeface="Wingdings" pitchFamily="2" charset="2"/>
              </a:rPr>
              <a:t> </a:t>
            </a:r>
            <a:r>
              <a:rPr lang="en-US" altLang="en-US" sz="2400" dirty="0" err="1" smtClean="0">
                <a:sym typeface="Wingdings" pitchFamily="2" charset="2"/>
              </a:rPr>
              <a:t>dalam</a:t>
            </a:r>
            <a:r>
              <a:rPr lang="en-US" altLang="en-US" sz="2400" dirty="0" smtClean="0">
                <a:sym typeface="Wingdings" pitchFamily="2" charset="2"/>
              </a:rPr>
              <a:t> </a:t>
            </a:r>
            <a:r>
              <a:rPr lang="en-US" altLang="en-US" sz="2400" dirty="0" err="1" smtClean="0">
                <a:sym typeface="Wingdings" pitchFamily="2" charset="2"/>
              </a:rPr>
              <a:t>kuliah</a:t>
            </a:r>
            <a:r>
              <a:rPr lang="en-US" altLang="en-US" sz="2400" dirty="0" smtClean="0">
                <a:sym typeface="Wingdings" pitchFamily="2" charset="2"/>
              </a:rPr>
              <a:t> </a:t>
            </a:r>
            <a:r>
              <a:rPr lang="en-US" altLang="en-US" sz="2400" b="1" dirty="0" err="1" smtClean="0">
                <a:sym typeface="Wingdings" pitchFamily="2" charset="2"/>
              </a:rPr>
              <a:t>Matematika</a:t>
            </a:r>
            <a:r>
              <a:rPr lang="en-US" altLang="en-US" sz="2400" b="1" dirty="0" smtClean="0">
                <a:sym typeface="Wingdings" pitchFamily="2" charset="2"/>
              </a:rPr>
              <a:t> 2</a:t>
            </a:r>
            <a:endParaRPr lang="en-US" altLang="en-US" sz="2400" dirty="0" smtClean="0">
              <a:sym typeface="Wingdings" pitchFamily="2" charset="2"/>
            </a:endParaRPr>
          </a:p>
          <a:p>
            <a:endParaRPr lang="en-US" altLang="en-US" sz="2400" dirty="0" smtClean="0">
              <a:sym typeface="Wingdings" pitchFamily="2" charset="2"/>
            </a:endParaRPr>
          </a:p>
          <a:p>
            <a:r>
              <a:rPr lang="en-US" altLang="en-US" sz="2400" b="1" dirty="0" err="1" smtClean="0">
                <a:sym typeface="Wingdings" pitchFamily="2" charset="2"/>
              </a:rPr>
              <a:t>Kalkulus</a:t>
            </a:r>
            <a:r>
              <a:rPr lang="en-US" altLang="en-US" sz="2400" b="1" dirty="0" smtClean="0">
                <a:sym typeface="Wingdings" pitchFamily="2" charset="2"/>
              </a:rPr>
              <a:t> </a:t>
            </a:r>
            <a:r>
              <a:rPr lang="en-US" altLang="en-US" sz="2400" b="1" dirty="0" err="1" smtClean="0">
                <a:sym typeface="Wingdings" pitchFamily="2" charset="2"/>
              </a:rPr>
              <a:t>predikat</a:t>
            </a:r>
            <a:r>
              <a:rPr lang="en-US" altLang="en-US" sz="2400" dirty="0" smtClean="0">
                <a:sym typeface="Wingdings" pitchFamily="2" charset="2"/>
              </a:rPr>
              <a:t>: </a:t>
            </a:r>
            <a:r>
              <a:rPr lang="en-US" altLang="en-US" sz="2400" dirty="0" err="1" smtClean="0"/>
              <a:t>bidang</a:t>
            </a:r>
            <a:r>
              <a:rPr lang="en-US" altLang="en-US" sz="2400" dirty="0" smtClean="0"/>
              <a:t> </a:t>
            </a:r>
            <a:r>
              <a:rPr lang="en-US" altLang="en-US" sz="2400" dirty="0" err="1" smtClean="0"/>
              <a:t>logika</a:t>
            </a:r>
            <a:r>
              <a:rPr lang="en-US" altLang="en-US" sz="2400" dirty="0" smtClean="0"/>
              <a:t> yang </a:t>
            </a:r>
            <a:r>
              <a:rPr lang="en-US" altLang="en-US" sz="2400" dirty="0" err="1" smtClean="0"/>
              <a:t>berkaitan</a:t>
            </a:r>
            <a:r>
              <a:rPr lang="en-US" altLang="en-US" sz="2400" dirty="0" smtClean="0"/>
              <a:t> </a:t>
            </a:r>
            <a:r>
              <a:rPr lang="en-US" altLang="en-US" sz="2400" dirty="0" err="1" smtClean="0"/>
              <a:t>dengan</a:t>
            </a:r>
            <a:r>
              <a:rPr lang="en-US" altLang="en-US" sz="2400" dirty="0" smtClean="0"/>
              <a:t> </a:t>
            </a:r>
            <a:r>
              <a:rPr lang="en-US" altLang="en-US" sz="2400" dirty="0" err="1" smtClean="0"/>
              <a:t>predikatr</a:t>
            </a:r>
            <a:r>
              <a:rPr lang="en-US" altLang="en-US" sz="2400" dirty="0" smtClean="0"/>
              <a:t> </a:t>
            </a:r>
            <a:r>
              <a:rPr lang="en-US" altLang="en-US" sz="2400" dirty="0" err="1" smtClean="0"/>
              <a:t>dan</a:t>
            </a:r>
            <a:r>
              <a:rPr lang="en-US" altLang="en-US" sz="2400" dirty="0" smtClean="0"/>
              <a:t> </a:t>
            </a:r>
            <a:r>
              <a:rPr lang="en-US" altLang="en-US" sz="2400" i="1" dirty="0" smtClean="0"/>
              <a:t>quantifier</a:t>
            </a:r>
            <a:r>
              <a:rPr lang="en-US" altLang="en-US" sz="2400" dirty="0" smtClean="0"/>
              <a:t> </a:t>
            </a:r>
            <a:r>
              <a:rPr lang="en-US" altLang="en-US" sz="2400" dirty="0" smtClean="0">
                <a:sym typeface="Wingdings" pitchFamily="2" charset="2"/>
              </a:rPr>
              <a:t> </a:t>
            </a:r>
            <a:r>
              <a:rPr lang="en-US" altLang="en-US" sz="2400" dirty="0" err="1" smtClean="0">
                <a:sym typeface="Wingdings" pitchFamily="2" charset="2"/>
              </a:rPr>
              <a:t>dipelajari</a:t>
            </a:r>
            <a:r>
              <a:rPr lang="en-US" altLang="en-US" sz="2400" dirty="0" smtClean="0">
                <a:sym typeface="Wingdings" pitchFamily="2" charset="2"/>
              </a:rPr>
              <a:t> </a:t>
            </a:r>
            <a:r>
              <a:rPr lang="en-US" altLang="en-US" sz="2400" dirty="0" err="1" smtClean="0">
                <a:sym typeface="Wingdings" pitchFamily="2" charset="2"/>
              </a:rPr>
              <a:t>dalam</a:t>
            </a:r>
            <a:r>
              <a:rPr lang="en-US" altLang="en-US" sz="2400" dirty="0" smtClean="0">
                <a:sym typeface="Wingdings" pitchFamily="2" charset="2"/>
              </a:rPr>
              <a:t> </a:t>
            </a:r>
            <a:r>
              <a:rPr lang="en-US" altLang="en-US" sz="2400" dirty="0" err="1" smtClean="0">
                <a:sym typeface="Wingdings" pitchFamily="2" charset="2"/>
              </a:rPr>
              <a:t>kuliah</a:t>
            </a:r>
            <a:r>
              <a:rPr lang="en-US" altLang="en-US" sz="2400" dirty="0" smtClean="0">
                <a:sym typeface="Wingdings" pitchFamily="2" charset="2"/>
              </a:rPr>
              <a:t> </a:t>
            </a:r>
            <a:r>
              <a:rPr lang="en-US" altLang="en-US" sz="2400" b="1" dirty="0" err="1" smtClean="0">
                <a:sym typeface="Wingdings" pitchFamily="2" charset="2"/>
              </a:rPr>
              <a:t>Matematika</a:t>
            </a:r>
            <a:r>
              <a:rPr lang="en-US" altLang="en-US" sz="2400" b="1" dirty="0" smtClean="0">
                <a:sym typeface="Wingdings" pitchFamily="2" charset="2"/>
              </a:rPr>
              <a:t> 2</a:t>
            </a:r>
            <a:endParaRPr lang="en-US" altLang="en-US" sz="2400" dirty="0" smtClean="0"/>
          </a:p>
        </p:txBody>
      </p:sp>
      <p:sp>
        <p:nvSpPr>
          <p:cNvPr id="19459" name="Slide Number Placeholder 3"/>
          <p:cNvSpPr>
            <a:spLocks noGrp="1"/>
          </p:cNvSpPr>
          <p:nvPr>
            <p:ph type="sldNum" sz="quarter" idx="12"/>
          </p:nvPr>
        </p:nvSpPr>
        <p:spPr>
          <a:noFill/>
        </p:spPr>
        <p:txBody>
          <a:bodyPr/>
          <a:lstStyle/>
          <a:p>
            <a:fld id="{DDABA685-B908-4996-9B19-4410504018B3}" type="slidenum">
              <a:rPr lang="en-US" altLang="en-US" smtClean="0"/>
              <a:pPr/>
              <a:t>17</a:t>
            </a:fld>
            <a:endParaRPr lang="en-US" alt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2BB2FA93-9FF7-4942-8BF4-B569E4811D22}" type="slidenum">
              <a:rPr lang="en-US" altLang="en-US" smtClean="0"/>
              <a:pPr/>
              <a:t>18</a:t>
            </a:fld>
            <a:endParaRPr lang="en-US" altLang="en-US" smtClean="0"/>
          </a:p>
        </p:txBody>
      </p:sp>
      <p:sp>
        <p:nvSpPr>
          <p:cNvPr id="20483" name="Rectangle 3"/>
          <p:cNvSpPr>
            <a:spLocks noGrp="1" noChangeArrowheads="1"/>
          </p:cNvSpPr>
          <p:nvPr>
            <p:ph type="body" idx="1"/>
          </p:nvPr>
        </p:nvSpPr>
        <p:spPr>
          <a:xfrm>
            <a:off x="685800" y="762000"/>
            <a:ext cx="7772400" cy="5334000"/>
          </a:xfrm>
        </p:spPr>
        <p:txBody>
          <a:bodyPr/>
          <a:lstStyle/>
          <a:p>
            <a:pPr algn="just" eaLnBrk="1" hangingPunct="1"/>
            <a:r>
              <a:rPr lang="en-US" altLang="en-US" sz="2800" dirty="0" err="1" smtClean="0">
                <a:cs typeface="Times New Roman" pitchFamily="18" charset="0"/>
              </a:rPr>
              <a:t>Kembali</a:t>
            </a:r>
            <a:r>
              <a:rPr lang="en-US" altLang="en-US" sz="2800" dirty="0" smtClean="0">
                <a:cs typeface="Times New Roman" pitchFamily="18" charset="0"/>
              </a:rPr>
              <a:t> </a:t>
            </a:r>
            <a:r>
              <a:rPr lang="en-US" altLang="en-US" sz="2800" dirty="0" err="1" smtClean="0">
                <a:cs typeface="Times New Roman" pitchFamily="18" charset="0"/>
              </a:rPr>
              <a:t>ke</a:t>
            </a:r>
            <a:r>
              <a:rPr lang="en-US" altLang="en-US" sz="2800" dirty="0" smtClean="0">
                <a:cs typeface="Times New Roman" pitchFamily="18" charset="0"/>
              </a:rPr>
              <a:t> </a:t>
            </a:r>
            <a:r>
              <a:rPr lang="en-US" altLang="en-US" sz="2800" dirty="0" err="1" smtClean="0">
                <a:cs typeface="Times New Roman" pitchFamily="18" charset="0"/>
              </a:rPr>
              <a:t>kalkulus</a:t>
            </a:r>
            <a:r>
              <a:rPr lang="en-US" altLang="en-US" sz="2800" dirty="0" smtClean="0">
                <a:cs typeface="Times New Roman" pitchFamily="18" charset="0"/>
              </a:rPr>
              <a:t> </a:t>
            </a:r>
            <a:r>
              <a:rPr lang="en-US" altLang="en-US" sz="2800" dirty="0" err="1" smtClean="0">
                <a:cs typeface="Times New Roman" pitchFamily="18" charset="0"/>
              </a:rPr>
              <a:t>proposisi</a:t>
            </a:r>
            <a:endParaRPr lang="en-US" altLang="en-US" sz="2800" dirty="0" smtClean="0">
              <a:cs typeface="Times New Roman" pitchFamily="18" charset="0"/>
            </a:endParaRPr>
          </a:p>
          <a:p>
            <a:pPr algn="just" eaLnBrk="1" hangingPunct="1">
              <a:buFontTx/>
              <a:buNone/>
            </a:pPr>
            <a:r>
              <a:rPr lang="en-US" altLang="en-US" sz="2800" dirty="0" smtClean="0">
                <a:cs typeface="Times New Roman" pitchFamily="18" charset="0"/>
              </a:rPr>
              <a:t>	</a:t>
            </a:r>
          </a:p>
          <a:p>
            <a:pPr algn="just" eaLnBrk="1" hangingPunct="1"/>
            <a:r>
              <a:rPr lang="en-US" altLang="en-US" sz="2800" dirty="0" err="1" smtClean="0">
                <a:cs typeface="Times New Roman" pitchFamily="18" charset="0"/>
              </a:rPr>
              <a:t>Proposisi</a:t>
            </a:r>
            <a:r>
              <a:rPr lang="en-US" altLang="en-US" sz="2800" dirty="0" smtClean="0">
                <a:cs typeface="Times New Roman" pitchFamily="18" charset="0"/>
              </a:rPr>
              <a:t> </a:t>
            </a:r>
            <a:r>
              <a:rPr lang="en-US" altLang="en-US" sz="2800" dirty="0" err="1" smtClean="0">
                <a:cs typeface="Times New Roman" pitchFamily="18" charset="0"/>
              </a:rPr>
              <a:t>dilambangkan</a:t>
            </a:r>
            <a:r>
              <a:rPr lang="en-US" altLang="en-US" sz="2800" dirty="0" smtClean="0">
                <a:cs typeface="Times New Roman" pitchFamily="18" charset="0"/>
              </a:rPr>
              <a:t> </a:t>
            </a:r>
            <a:r>
              <a:rPr lang="en-US" altLang="en-US" sz="2800" dirty="0" err="1" smtClean="0">
                <a:cs typeface="Times New Roman" pitchFamily="18" charset="0"/>
              </a:rPr>
              <a:t>dengan</a:t>
            </a:r>
            <a:r>
              <a:rPr lang="en-US" altLang="en-US" sz="2800" dirty="0" smtClean="0">
                <a:cs typeface="Times New Roman" pitchFamily="18" charset="0"/>
              </a:rPr>
              <a:t> </a:t>
            </a:r>
            <a:r>
              <a:rPr lang="en-US" altLang="en-US" sz="2800" dirty="0" err="1" smtClean="0">
                <a:cs typeface="Times New Roman" pitchFamily="18" charset="0"/>
              </a:rPr>
              <a:t>huruf</a:t>
            </a:r>
            <a:r>
              <a:rPr lang="en-US" altLang="en-US" sz="2800" dirty="0" smtClean="0">
                <a:cs typeface="Times New Roman" pitchFamily="18" charset="0"/>
              </a:rPr>
              <a:t> </a:t>
            </a:r>
            <a:r>
              <a:rPr lang="en-US" altLang="en-US" sz="2800" dirty="0" err="1" smtClean="0">
                <a:cs typeface="Times New Roman" pitchFamily="18" charset="0"/>
              </a:rPr>
              <a:t>kecil</a:t>
            </a:r>
            <a:r>
              <a:rPr lang="en-US" altLang="en-US" sz="2800" dirty="0" smtClean="0">
                <a:cs typeface="Times New Roman" pitchFamily="18" charset="0"/>
              </a:rPr>
              <a:t> </a:t>
            </a:r>
            <a:r>
              <a:rPr lang="en-US" altLang="en-US" sz="2800" i="1" dirty="0" smtClean="0">
                <a:cs typeface="Times New Roman" pitchFamily="18" charset="0"/>
              </a:rPr>
              <a:t>p</a:t>
            </a:r>
            <a:r>
              <a:rPr lang="en-US" altLang="en-US" sz="2800" dirty="0" smtClean="0">
                <a:cs typeface="Times New Roman" pitchFamily="18" charset="0"/>
              </a:rPr>
              <a:t>, </a:t>
            </a:r>
            <a:r>
              <a:rPr lang="en-US" altLang="en-US" sz="2800" i="1" dirty="0" smtClean="0">
                <a:cs typeface="Times New Roman" pitchFamily="18" charset="0"/>
              </a:rPr>
              <a:t>q</a:t>
            </a:r>
            <a:r>
              <a:rPr lang="en-US" altLang="en-US" sz="2800" dirty="0" smtClean="0">
                <a:cs typeface="Times New Roman" pitchFamily="18" charset="0"/>
              </a:rPr>
              <a:t>, </a:t>
            </a:r>
            <a:r>
              <a:rPr lang="en-US" altLang="en-US" sz="2800" i="1" dirty="0" smtClean="0">
                <a:cs typeface="Times New Roman" pitchFamily="18" charset="0"/>
              </a:rPr>
              <a:t>r</a:t>
            </a:r>
            <a:r>
              <a:rPr lang="en-US" altLang="en-US" sz="2800" dirty="0" smtClean="0">
                <a:cs typeface="Times New Roman" pitchFamily="18" charset="0"/>
              </a:rPr>
              <a:t>, …. </a:t>
            </a:r>
          </a:p>
          <a:p>
            <a:pPr algn="just" eaLnBrk="1" hangingPunct="1">
              <a:buFontTx/>
              <a:buNone/>
            </a:pPr>
            <a:endParaRPr lang="en-US" altLang="en-US" sz="2800" dirty="0" smtClean="0">
              <a:cs typeface="Times New Roman" pitchFamily="18" charset="0"/>
            </a:endParaRPr>
          </a:p>
          <a:p>
            <a:pPr algn="just" eaLnBrk="1" hangingPunct="1"/>
            <a:r>
              <a:rPr lang="en-US" altLang="en-US" sz="2800" dirty="0" err="1" smtClean="0">
                <a:cs typeface="Times New Roman" pitchFamily="18" charset="0"/>
              </a:rPr>
              <a:t>Contoh</a:t>
            </a:r>
            <a:r>
              <a:rPr lang="en-US" altLang="en-US" sz="2800" dirty="0" smtClean="0">
                <a:cs typeface="Times New Roman" pitchFamily="18" charset="0"/>
              </a:rPr>
              <a:t>:</a:t>
            </a:r>
          </a:p>
          <a:p>
            <a:pPr algn="just" eaLnBrk="1" hangingPunct="1">
              <a:buFontTx/>
              <a:buNone/>
            </a:pPr>
            <a:r>
              <a:rPr lang="en-US" altLang="en-US" sz="2800" i="1" dirty="0" smtClean="0">
                <a:cs typeface="Times New Roman" pitchFamily="18" charset="0"/>
              </a:rPr>
              <a:t>		p </a:t>
            </a:r>
            <a:r>
              <a:rPr lang="en-US" altLang="en-US" sz="2800" dirty="0" smtClean="0">
                <a:cs typeface="Times New Roman" pitchFamily="18" charset="0"/>
              </a:rPr>
              <a:t>:  </a:t>
            </a:r>
            <a:r>
              <a:rPr lang="en-US" altLang="en-US" sz="2800" dirty="0" smtClean="0">
                <a:cs typeface="Times New Roman" pitchFamily="18" charset="0"/>
              </a:rPr>
              <a:t>17 </a:t>
            </a:r>
            <a:r>
              <a:rPr lang="en-US" altLang="en-US" sz="2800" dirty="0" err="1" smtClean="0">
                <a:cs typeface="Times New Roman" pitchFamily="18" charset="0"/>
              </a:rPr>
              <a:t>adalah</a:t>
            </a:r>
            <a:r>
              <a:rPr lang="en-US" altLang="en-US" sz="2800" dirty="0" smtClean="0">
                <a:cs typeface="Times New Roman" pitchFamily="18" charset="0"/>
              </a:rPr>
              <a:t> </a:t>
            </a:r>
            <a:r>
              <a:rPr lang="en-US" altLang="en-US" sz="2800" dirty="0" err="1" smtClean="0">
                <a:cs typeface="Times New Roman" pitchFamily="18" charset="0"/>
              </a:rPr>
              <a:t>bilangan</a:t>
            </a:r>
            <a:r>
              <a:rPr lang="en-US" altLang="en-US" sz="2800" dirty="0" smtClean="0">
                <a:cs typeface="Times New Roman" pitchFamily="18" charset="0"/>
              </a:rPr>
              <a:t> </a:t>
            </a:r>
            <a:r>
              <a:rPr lang="en-US" altLang="en-US" sz="2800" dirty="0" err="1" smtClean="0">
                <a:cs typeface="Times New Roman" pitchFamily="18" charset="0"/>
              </a:rPr>
              <a:t>ganjil</a:t>
            </a:r>
            <a:r>
              <a:rPr lang="en-US" altLang="en-US" sz="2800" dirty="0" smtClean="0">
                <a:cs typeface="Times New Roman" pitchFamily="18" charset="0"/>
              </a:rPr>
              <a:t>.</a:t>
            </a:r>
          </a:p>
          <a:p>
            <a:pPr algn="just" eaLnBrk="1" hangingPunct="1">
              <a:buFontTx/>
              <a:buNone/>
            </a:pPr>
            <a:r>
              <a:rPr lang="en-US" altLang="en-US" sz="2800" dirty="0" smtClean="0">
                <a:cs typeface="Times New Roman" pitchFamily="18" charset="0"/>
              </a:rPr>
              <a:t>		</a:t>
            </a:r>
            <a:r>
              <a:rPr lang="en-US" altLang="en-US" sz="2800" i="1" dirty="0" smtClean="0">
                <a:cs typeface="Times New Roman" pitchFamily="18" charset="0"/>
              </a:rPr>
              <a:t>q </a:t>
            </a:r>
            <a:r>
              <a:rPr lang="en-US" altLang="en-US" sz="2800" dirty="0" smtClean="0">
                <a:cs typeface="Times New Roman" pitchFamily="18" charset="0"/>
              </a:rPr>
              <a:t>:  </a:t>
            </a:r>
            <a:r>
              <a:rPr lang="en-US" altLang="en-US" sz="2800" dirty="0" smtClean="0">
                <a:cs typeface="Times New Roman" pitchFamily="18" charset="0"/>
              </a:rPr>
              <a:t>Bandung </a:t>
            </a:r>
            <a:r>
              <a:rPr lang="en-US" altLang="en-US" sz="2800" dirty="0" err="1" smtClean="0">
                <a:cs typeface="Times New Roman" pitchFamily="18" charset="0"/>
              </a:rPr>
              <a:t>adalah</a:t>
            </a:r>
            <a:r>
              <a:rPr lang="en-US" altLang="en-US" sz="2800" dirty="0" smtClean="0">
                <a:cs typeface="Times New Roman" pitchFamily="18" charset="0"/>
              </a:rPr>
              <a:t> </a:t>
            </a:r>
            <a:r>
              <a:rPr lang="en-US" altLang="en-US" sz="2800" dirty="0" err="1" smtClean="0">
                <a:cs typeface="Times New Roman" pitchFamily="18" charset="0"/>
              </a:rPr>
              <a:t>Ibukota</a:t>
            </a:r>
            <a:r>
              <a:rPr lang="en-US" altLang="en-US" sz="2800" dirty="0" smtClean="0">
                <a:cs typeface="Times New Roman" pitchFamily="18" charset="0"/>
              </a:rPr>
              <a:t> </a:t>
            </a:r>
            <a:r>
              <a:rPr lang="en-US" altLang="en-US" sz="2800" dirty="0" err="1" smtClean="0">
                <a:cs typeface="Times New Roman" pitchFamily="18" charset="0"/>
              </a:rPr>
              <a:t>Jawa</a:t>
            </a:r>
            <a:r>
              <a:rPr lang="en-US" altLang="en-US" sz="2800" dirty="0" smtClean="0">
                <a:cs typeface="Times New Roman" pitchFamily="18" charset="0"/>
              </a:rPr>
              <a:t> Barat</a:t>
            </a:r>
            <a:endParaRPr lang="en-US" altLang="en-US" sz="2800" dirty="0" smtClean="0">
              <a:cs typeface="Times New Roman" pitchFamily="18" charset="0"/>
            </a:endParaRPr>
          </a:p>
          <a:p>
            <a:pPr algn="just" eaLnBrk="1" hangingPunct="1">
              <a:buFontTx/>
              <a:buNone/>
            </a:pPr>
            <a:r>
              <a:rPr lang="en-US" altLang="en-US" sz="2800" dirty="0" smtClean="0">
                <a:cs typeface="Times New Roman" pitchFamily="18" charset="0"/>
              </a:rPr>
              <a:t>		</a:t>
            </a:r>
            <a:r>
              <a:rPr lang="en-US" altLang="en-US" sz="2800" i="1" dirty="0" smtClean="0">
                <a:cs typeface="Times New Roman" pitchFamily="18" charset="0"/>
              </a:rPr>
              <a:t>r </a:t>
            </a:r>
            <a:r>
              <a:rPr lang="en-US" altLang="en-US" sz="2800" dirty="0" smtClean="0">
                <a:cs typeface="Times New Roman" pitchFamily="18" charset="0"/>
              </a:rPr>
              <a:t>:  2 + 2 = 4</a:t>
            </a:r>
            <a:endParaRPr lang="en-US" altLang="en-US" sz="28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Bentuk-bentuk Proposisi</a:t>
            </a:r>
          </a:p>
        </p:txBody>
      </p:sp>
      <p:sp>
        <p:nvSpPr>
          <p:cNvPr id="3" name="Content Placeholder 2"/>
          <p:cNvSpPr>
            <a:spLocks noGrp="1"/>
          </p:cNvSpPr>
          <p:nvPr>
            <p:ph idx="1"/>
          </p:nvPr>
        </p:nvSpPr>
        <p:spPr/>
        <p:txBody>
          <a:bodyPr/>
          <a:lstStyle/>
          <a:p>
            <a:pPr>
              <a:defRPr/>
            </a:pPr>
            <a:r>
              <a:rPr lang="en-US" dirty="0" err="1" smtClean="0"/>
              <a:t>Proposisi</a:t>
            </a:r>
            <a:r>
              <a:rPr lang="en-US" dirty="0" smtClean="0"/>
              <a:t> </a:t>
            </a:r>
            <a:r>
              <a:rPr lang="en-US" dirty="0" err="1" smtClean="0"/>
              <a:t>dapat</a:t>
            </a:r>
            <a:r>
              <a:rPr lang="en-US" dirty="0" smtClean="0"/>
              <a:t> </a:t>
            </a:r>
            <a:r>
              <a:rPr lang="en-US" dirty="0" err="1" smtClean="0"/>
              <a:t>dinyatakan</a:t>
            </a:r>
            <a:r>
              <a:rPr lang="en-US" dirty="0" smtClean="0"/>
              <a:t> </a:t>
            </a:r>
            <a:r>
              <a:rPr lang="en-US" dirty="0" err="1" smtClean="0"/>
              <a:t>dalam</a:t>
            </a:r>
            <a:r>
              <a:rPr lang="en-US" dirty="0" smtClean="0"/>
              <a:t> </a:t>
            </a:r>
            <a:r>
              <a:rPr lang="en-US" dirty="0" err="1" smtClean="0"/>
              <a:t>empat</a:t>
            </a:r>
            <a:r>
              <a:rPr lang="en-US" dirty="0" smtClean="0"/>
              <a:t> </a:t>
            </a:r>
            <a:r>
              <a:rPr lang="en-US" dirty="0" err="1" smtClean="0"/>
              <a:t>bentuk</a:t>
            </a:r>
            <a:r>
              <a:rPr lang="en-US" dirty="0" smtClean="0"/>
              <a:t>:</a:t>
            </a:r>
          </a:p>
          <a:p>
            <a:pPr marL="0" indent="0">
              <a:buFontTx/>
              <a:buNone/>
              <a:defRPr/>
            </a:pPr>
            <a:r>
              <a:rPr lang="en-US" dirty="0" smtClean="0"/>
              <a:t>	1.  </a:t>
            </a:r>
            <a:r>
              <a:rPr lang="en-US" dirty="0" err="1" smtClean="0"/>
              <a:t>Proposisi</a:t>
            </a:r>
            <a:r>
              <a:rPr lang="en-US" dirty="0" smtClean="0"/>
              <a:t> </a:t>
            </a:r>
            <a:r>
              <a:rPr lang="en-US" dirty="0" err="1" smtClean="0"/>
              <a:t>atomik</a:t>
            </a:r>
            <a:endParaRPr lang="en-US" dirty="0" smtClean="0"/>
          </a:p>
          <a:p>
            <a:pPr marL="0" indent="0">
              <a:buFontTx/>
              <a:buNone/>
              <a:defRPr/>
            </a:pPr>
            <a:r>
              <a:rPr lang="en-US" dirty="0"/>
              <a:t>	</a:t>
            </a:r>
            <a:r>
              <a:rPr lang="en-US" dirty="0" smtClean="0"/>
              <a:t>2.  </a:t>
            </a:r>
            <a:r>
              <a:rPr lang="en-US" dirty="0" err="1" smtClean="0"/>
              <a:t>Proposisi</a:t>
            </a:r>
            <a:r>
              <a:rPr lang="en-US" dirty="0" smtClean="0"/>
              <a:t> </a:t>
            </a:r>
            <a:r>
              <a:rPr lang="en-US" dirty="0" err="1" smtClean="0"/>
              <a:t>majemuk</a:t>
            </a:r>
            <a:endParaRPr lang="en-US" dirty="0" smtClean="0"/>
          </a:p>
          <a:p>
            <a:pPr marL="0" indent="0">
              <a:buFontTx/>
              <a:buNone/>
              <a:defRPr/>
            </a:pPr>
            <a:r>
              <a:rPr lang="en-US" dirty="0"/>
              <a:t>	</a:t>
            </a:r>
            <a:r>
              <a:rPr lang="en-US" dirty="0" smtClean="0"/>
              <a:t>3.  </a:t>
            </a:r>
            <a:r>
              <a:rPr lang="en-US" dirty="0" err="1" smtClean="0"/>
              <a:t>Implikasi</a:t>
            </a:r>
            <a:endParaRPr lang="en-US" dirty="0" smtClean="0"/>
          </a:p>
          <a:p>
            <a:pPr marL="0" indent="0">
              <a:buFontTx/>
              <a:buNone/>
              <a:defRPr/>
            </a:pPr>
            <a:r>
              <a:rPr lang="en-US" dirty="0"/>
              <a:t>	</a:t>
            </a:r>
            <a:r>
              <a:rPr lang="en-US" dirty="0" smtClean="0"/>
              <a:t>4.  Bi-</a:t>
            </a:r>
            <a:r>
              <a:rPr lang="en-US" dirty="0" err="1" smtClean="0"/>
              <a:t>implikasi</a:t>
            </a:r>
            <a:endParaRPr lang="en-US" dirty="0"/>
          </a:p>
          <a:p>
            <a:pPr marL="0" indent="0">
              <a:buFontTx/>
              <a:buNone/>
              <a:defRPr/>
            </a:pPr>
            <a:r>
              <a:rPr lang="en-US" dirty="0"/>
              <a:t>	</a:t>
            </a:r>
          </a:p>
        </p:txBody>
      </p:sp>
      <p:sp>
        <p:nvSpPr>
          <p:cNvPr id="21508" name="Slide Number Placeholder 3"/>
          <p:cNvSpPr>
            <a:spLocks noGrp="1"/>
          </p:cNvSpPr>
          <p:nvPr>
            <p:ph type="sldNum" sz="quarter" idx="12"/>
          </p:nvPr>
        </p:nvSpPr>
        <p:spPr>
          <a:noFill/>
        </p:spPr>
        <p:txBody>
          <a:bodyPr/>
          <a:lstStyle/>
          <a:p>
            <a:fld id="{379AC890-E97E-45F5-9C80-8B8CF3D4ED36}" type="slidenum">
              <a:rPr lang="en-US" altLang="en-US" smtClean="0"/>
              <a:pPr/>
              <a:t>19</a:t>
            </a:fld>
            <a:endParaRPr lang="en-US" alt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BAB4F267-40E6-4FD8-A275-627072155DAC}" type="slidenum">
              <a:rPr lang="en-US" altLang="en-US" smtClean="0"/>
              <a:pPr/>
              <a:t>2</a:t>
            </a:fld>
            <a:endParaRPr lang="en-US" altLang="en-US" smtClean="0"/>
          </a:p>
        </p:txBody>
      </p:sp>
      <p:sp>
        <p:nvSpPr>
          <p:cNvPr id="2051" name="Rectangle 2"/>
          <p:cNvSpPr>
            <a:spLocks noGrp="1" noChangeArrowheads="1"/>
          </p:cNvSpPr>
          <p:nvPr>
            <p:ph type="ctrTitle"/>
          </p:nvPr>
        </p:nvSpPr>
        <p:spPr>
          <a:xfrm>
            <a:off x="685800" y="2286000"/>
            <a:ext cx="7772400" cy="1143000"/>
          </a:xfrm>
        </p:spPr>
        <p:txBody>
          <a:bodyPr/>
          <a:lstStyle/>
          <a:p>
            <a:pPr eaLnBrk="1" hangingPunct="1"/>
            <a:r>
              <a:rPr lang="en-US" altLang="en-US" b="1" smtClean="0">
                <a:solidFill>
                  <a:srgbClr val="FF0066"/>
                </a:solidFill>
                <a:cs typeface="Times New Roman" pitchFamily="18" charset="0"/>
              </a:rPr>
              <a:t>Logika (</a:t>
            </a:r>
            <a:r>
              <a:rPr lang="en-US" altLang="en-US" b="1" i="1" smtClean="0">
                <a:solidFill>
                  <a:srgbClr val="FF0066"/>
                </a:solidFill>
                <a:cs typeface="Times New Roman" pitchFamily="18" charset="0"/>
              </a:rPr>
              <a:t>logic</a:t>
            </a:r>
            <a:r>
              <a:rPr lang="en-US" altLang="en-US" b="1" smtClean="0">
                <a:solidFill>
                  <a:srgbClr val="FF0066"/>
                </a:solidFill>
                <a:cs typeface="Times New Roman" pitchFamily="18" charset="0"/>
              </a:rPr>
              <a:t>)</a:t>
            </a:r>
          </a:p>
        </p:txBody>
      </p:sp>
      <p:sp>
        <p:nvSpPr>
          <p:cNvPr id="2052" name="Rectangle 3"/>
          <p:cNvSpPr>
            <a:spLocks noGrp="1" noChangeArrowheads="1"/>
          </p:cNvSpPr>
          <p:nvPr>
            <p:ph type="subTitle" idx="1"/>
          </p:nvPr>
        </p:nvSpPr>
        <p:spPr>
          <a:xfrm>
            <a:off x="838200" y="609600"/>
            <a:ext cx="7620000" cy="1371600"/>
          </a:xfrm>
        </p:spPr>
        <p:txBody>
          <a:bodyPr/>
          <a:lstStyle/>
          <a:p>
            <a:pPr eaLnBrk="1" hangingPunct="1"/>
            <a:endParaRPr lang="en-US" altLang="en-US" sz="2800" dirty="0" smtClean="0"/>
          </a:p>
          <a:p>
            <a:pPr eaLnBrk="1" hangingPunct="1"/>
            <a:r>
              <a:rPr lang="en-US" altLang="en-US" sz="2800" b="1" dirty="0" err="1" smtClean="0"/>
              <a:t>Materi</a:t>
            </a:r>
            <a:r>
              <a:rPr lang="en-US" altLang="en-US" sz="2800" b="1" dirty="0" smtClean="0"/>
              <a:t> </a:t>
            </a:r>
            <a:r>
              <a:rPr lang="en-US" altLang="en-US" sz="2800" b="1" dirty="0" err="1" smtClean="0"/>
              <a:t>Kuliah</a:t>
            </a:r>
            <a:r>
              <a:rPr lang="en-US" altLang="en-US" sz="2800" b="1" dirty="0" smtClean="0"/>
              <a:t> </a:t>
            </a:r>
            <a:r>
              <a:rPr lang="en-US" altLang="en-US" sz="2800" b="1" dirty="0" err="1" smtClean="0"/>
              <a:t>Matematika</a:t>
            </a:r>
            <a:r>
              <a:rPr lang="en-US" altLang="en-US" sz="2800" b="1" dirty="0" smtClean="0"/>
              <a:t> 2</a:t>
            </a:r>
            <a:endParaRPr lang="en-US" altLang="en-US" sz="2800" b="1" dirty="0" smtClean="0"/>
          </a:p>
        </p:txBody>
      </p:sp>
      <p:sp>
        <p:nvSpPr>
          <p:cNvPr id="2053" name="Rectangle 4"/>
          <p:cNvSpPr>
            <a:spLocks noChangeArrowheads="1"/>
          </p:cNvSpPr>
          <p:nvPr/>
        </p:nvSpPr>
        <p:spPr bwMode="auto">
          <a:xfrm>
            <a:off x="762000" y="4953000"/>
            <a:ext cx="7620000" cy="1371600"/>
          </a:xfrm>
          <a:prstGeom prst="rect">
            <a:avLst/>
          </a:prstGeom>
          <a:noFill/>
          <a:ln w="9525">
            <a:noFill/>
            <a:miter lim="800000"/>
            <a:headEnd/>
            <a:tailEnd/>
          </a:ln>
        </p:spPr>
        <p:txBody>
          <a:bodyPr/>
          <a:lstStyle/>
          <a:p>
            <a:pPr algn="ctr" eaLnBrk="1" hangingPunct="1">
              <a:spcBef>
                <a:spcPct val="20000"/>
              </a:spcBef>
            </a:pPr>
            <a:r>
              <a:rPr lang="en-US" altLang="en-US" sz="2800" b="1" dirty="0" err="1" smtClean="0"/>
              <a:t>Sistem</a:t>
            </a:r>
            <a:r>
              <a:rPr lang="en-US" altLang="en-US" sz="2800" b="1" dirty="0" smtClean="0"/>
              <a:t> </a:t>
            </a:r>
            <a:r>
              <a:rPr lang="en-US" altLang="en-US" sz="2800" b="1" dirty="0" err="1" smtClean="0"/>
              <a:t>Informasi</a:t>
            </a:r>
            <a:endParaRPr lang="en-US" altLang="en-US" sz="2800" b="1" dirty="0" smtClean="0"/>
          </a:p>
          <a:p>
            <a:pPr algn="ctr" eaLnBrk="1" hangingPunct="1">
              <a:spcBef>
                <a:spcPct val="20000"/>
              </a:spcBef>
            </a:pPr>
            <a:r>
              <a:rPr lang="en-US" altLang="en-US" sz="2800" b="1" dirty="0" smtClean="0"/>
              <a:t>UNIKOM</a:t>
            </a:r>
            <a:endParaRPr lang="en-US" altLang="en-US" sz="2800" b="1" dirty="0"/>
          </a:p>
        </p:txBody>
      </p:sp>
      <p:sp>
        <p:nvSpPr>
          <p:cNvPr id="2054" name="TextBox 5"/>
          <p:cNvSpPr txBox="1">
            <a:spLocks noChangeArrowheads="1"/>
          </p:cNvSpPr>
          <p:nvPr/>
        </p:nvSpPr>
        <p:spPr bwMode="auto">
          <a:xfrm>
            <a:off x="3124200" y="3733800"/>
            <a:ext cx="2741007" cy="369332"/>
          </a:xfrm>
          <a:prstGeom prst="rect">
            <a:avLst/>
          </a:prstGeom>
          <a:noFill/>
          <a:ln w="9525">
            <a:noFill/>
            <a:miter lim="800000"/>
            <a:headEnd/>
            <a:tailEnd/>
          </a:ln>
        </p:spPr>
        <p:txBody>
          <a:bodyPr wrap="none">
            <a:spAutoFit/>
          </a:bodyPr>
          <a:lstStyle/>
          <a:p>
            <a:pPr eaLnBrk="1" hangingPunct="1"/>
            <a:r>
              <a:rPr lang="en-US" altLang="en-US" dirty="0" err="1"/>
              <a:t>Oleh</a:t>
            </a:r>
            <a:r>
              <a:rPr lang="en-US" altLang="en-US" dirty="0"/>
              <a:t>: </a:t>
            </a:r>
            <a:r>
              <a:rPr lang="en-US" altLang="en-US" dirty="0" err="1" smtClean="0"/>
              <a:t>Ratna</a:t>
            </a:r>
            <a:r>
              <a:rPr lang="en-US" altLang="en-US" dirty="0" smtClean="0"/>
              <a:t> </a:t>
            </a:r>
            <a:r>
              <a:rPr lang="en-US" altLang="en-US" dirty="0" err="1" smtClean="0"/>
              <a:t>Imanira</a:t>
            </a:r>
            <a:r>
              <a:rPr lang="en-US" altLang="en-US" dirty="0" smtClean="0"/>
              <a:t> </a:t>
            </a:r>
            <a:r>
              <a:rPr lang="en-US" altLang="en-US" dirty="0" err="1" smtClean="0"/>
              <a:t>Sofiani</a:t>
            </a:r>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Proposisi Atomik</a:t>
            </a:r>
          </a:p>
        </p:txBody>
      </p:sp>
      <p:sp>
        <p:nvSpPr>
          <p:cNvPr id="3" name="Content Placeholder 2"/>
          <p:cNvSpPr>
            <a:spLocks noGrp="1"/>
          </p:cNvSpPr>
          <p:nvPr>
            <p:ph idx="1"/>
          </p:nvPr>
        </p:nvSpPr>
        <p:spPr/>
        <p:txBody>
          <a:bodyPr/>
          <a:lstStyle/>
          <a:p>
            <a:pPr>
              <a:defRPr/>
            </a:pPr>
            <a:r>
              <a:rPr lang="en-US" sz="2800" dirty="0" err="1" smtClean="0"/>
              <a:t>Proposisi</a:t>
            </a:r>
            <a:r>
              <a:rPr lang="en-US" sz="2800" dirty="0" smtClean="0"/>
              <a:t> </a:t>
            </a:r>
            <a:r>
              <a:rPr lang="en-US" sz="2800" dirty="0" err="1" smtClean="0"/>
              <a:t>tunggal</a:t>
            </a:r>
            <a:endParaRPr lang="en-US" sz="2800" dirty="0" smtClean="0"/>
          </a:p>
          <a:p>
            <a:pPr>
              <a:defRPr/>
            </a:pPr>
            <a:endParaRPr lang="en-US" sz="2800" dirty="0"/>
          </a:p>
          <a:p>
            <a:pPr>
              <a:defRPr/>
            </a:pPr>
            <a:r>
              <a:rPr lang="en-US" sz="2800" dirty="0" err="1" smtClean="0"/>
              <a:t>Contoh</a:t>
            </a:r>
            <a:r>
              <a:rPr lang="en-US" sz="2800" dirty="0" smtClean="0"/>
              <a:t>: </a:t>
            </a:r>
          </a:p>
          <a:p>
            <a:pPr marL="0" indent="0">
              <a:buFontTx/>
              <a:buNone/>
              <a:defRPr/>
            </a:pPr>
            <a:r>
              <a:rPr lang="en-US" sz="2800" dirty="0"/>
              <a:t>	</a:t>
            </a:r>
            <a:r>
              <a:rPr lang="en-US" sz="2800" dirty="0" smtClean="0"/>
              <a:t>(a) </a:t>
            </a:r>
            <a:r>
              <a:rPr lang="en-US" sz="2800" dirty="0" err="1" smtClean="0"/>
              <a:t>Informatika</a:t>
            </a:r>
            <a:r>
              <a:rPr lang="en-US" sz="2800" dirty="0" smtClean="0"/>
              <a:t> ITB </a:t>
            </a:r>
            <a:r>
              <a:rPr lang="en-US" sz="2800" dirty="0" err="1" smtClean="0"/>
              <a:t>dibentuk</a:t>
            </a:r>
            <a:r>
              <a:rPr lang="en-US" sz="2800" dirty="0" smtClean="0"/>
              <a:t> </a:t>
            </a:r>
            <a:r>
              <a:rPr lang="en-US" sz="2800" dirty="0" err="1" smtClean="0"/>
              <a:t>tahun</a:t>
            </a:r>
            <a:r>
              <a:rPr lang="en-US" sz="2800" dirty="0" smtClean="0"/>
              <a:t> 1982</a:t>
            </a:r>
          </a:p>
          <a:p>
            <a:pPr marL="0" indent="0">
              <a:buFontTx/>
              <a:buNone/>
              <a:defRPr/>
            </a:pPr>
            <a:r>
              <a:rPr lang="en-US" sz="2800" dirty="0"/>
              <a:t>	</a:t>
            </a:r>
            <a:r>
              <a:rPr lang="en-US" sz="2800" dirty="0" smtClean="0"/>
              <a:t>(b) 2</a:t>
            </a:r>
            <a:r>
              <a:rPr lang="en-US" sz="2800" i="1" dirty="0" smtClean="0"/>
              <a:t>n</a:t>
            </a:r>
            <a:r>
              <a:rPr lang="en-US" sz="2800" dirty="0" smtClean="0"/>
              <a:t> </a:t>
            </a:r>
            <a:r>
              <a:rPr lang="en-US" sz="2800" dirty="0" err="1" smtClean="0"/>
              <a:t>selalu</a:t>
            </a:r>
            <a:r>
              <a:rPr lang="en-US" sz="2800" dirty="0" smtClean="0"/>
              <a:t> </a:t>
            </a:r>
            <a:r>
              <a:rPr lang="en-US" sz="2800" dirty="0" err="1" smtClean="0"/>
              <a:t>genap</a:t>
            </a:r>
            <a:r>
              <a:rPr lang="en-US" sz="2800" dirty="0" smtClean="0"/>
              <a:t> </a:t>
            </a:r>
            <a:r>
              <a:rPr lang="en-US" sz="2800" dirty="0" err="1" smtClean="0"/>
              <a:t>untuk</a:t>
            </a:r>
            <a:r>
              <a:rPr lang="en-US" sz="2800" dirty="0" smtClean="0"/>
              <a:t> </a:t>
            </a:r>
            <a:r>
              <a:rPr lang="en-US" sz="2800" i="1" dirty="0" smtClean="0"/>
              <a:t>n</a:t>
            </a:r>
            <a:r>
              <a:rPr lang="en-US" sz="2800" dirty="0" smtClean="0"/>
              <a:t>=0, 1, 2, …</a:t>
            </a:r>
          </a:p>
          <a:p>
            <a:pPr marL="0" indent="0">
              <a:buFontTx/>
              <a:buNone/>
              <a:defRPr/>
            </a:pPr>
            <a:r>
              <a:rPr lang="en-US" sz="2800" dirty="0"/>
              <a:t>	</a:t>
            </a:r>
            <a:r>
              <a:rPr lang="en-US" sz="2800" dirty="0" smtClean="0"/>
              <a:t>(c) I’m Javanese</a:t>
            </a:r>
          </a:p>
          <a:p>
            <a:pPr marL="0" indent="0">
              <a:buFontTx/>
              <a:buNone/>
              <a:defRPr/>
            </a:pPr>
            <a:r>
              <a:rPr lang="en-US" sz="2800" dirty="0"/>
              <a:t>	</a:t>
            </a:r>
            <a:r>
              <a:rPr lang="en-US" sz="2800" dirty="0" smtClean="0"/>
              <a:t>(d) Orang </a:t>
            </a:r>
            <a:r>
              <a:rPr lang="en-US" sz="2800" dirty="0" err="1" smtClean="0"/>
              <a:t>Jawa</a:t>
            </a:r>
            <a:r>
              <a:rPr lang="en-US" sz="2800" dirty="0" smtClean="0"/>
              <a:t> </a:t>
            </a:r>
            <a:r>
              <a:rPr lang="en-US" sz="2800" dirty="0" err="1" smtClean="0"/>
              <a:t>belum</a:t>
            </a:r>
            <a:r>
              <a:rPr lang="en-US" sz="2800" dirty="0" smtClean="0"/>
              <a:t> </a:t>
            </a:r>
            <a:r>
              <a:rPr lang="en-US" sz="2800" dirty="0" err="1" smtClean="0"/>
              <a:t>tentu</a:t>
            </a:r>
            <a:r>
              <a:rPr lang="en-US" sz="2800" dirty="0" smtClean="0"/>
              <a:t> </a:t>
            </a:r>
            <a:r>
              <a:rPr lang="en-US" sz="2800" dirty="0" err="1" smtClean="0"/>
              <a:t>bisa</a:t>
            </a:r>
            <a:r>
              <a:rPr lang="en-US" sz="2800" dirty="0" smtClean="0"/>
              <a:t> Bahasa Java</a:t>
            </a:r>
            <a:endParaRPr lang="en-US" sz="2800" dirty="0"/>
          </a:p>
        </p:txBody>
      </p:sp>
      <p:sp>
        <p:nvSpPr>
          <p:cNvPr id="22532" name="Slide Number Placeholder 3"/>
          <p:cNvSpPr>
            <a:spLocks noGrp="1"/>
          </p:cNvSpPr>
          <p:nvPr>
            <p:ph type="sldNum" sz="quarter" idx="12"/>
          </p:nvPr>
        </p:nvSpPr>
        <p:spPr>
          <a:noFill/>
        </p:spPr>
        <p:txBody>
          <a:bodyPr/>
          <a:lstStyle/>
          <a:p>
            <a:fld id="{3F4B2672-BEDE-408B-A00F-755C8CE3D717}" type="slidenum">
              <a:rPr lang="en-US" altLang="en-US" smtClean="0"/>
              <a:pPr/>
              <a:t>20</a:t>
            </a:fld>
            <a:endParaRPr lang="en-US" alt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BB7BF247-8438-454D-AB4F-8CB1BED37CBC}" type="slidenum">
              <a:rPr lang="en-US" altLang="en-US" smtClean="0"/>
              <a:pPr/>
              <a:t>21</a:t>
            </a:fld>
            <a:endParaRPr lang="en-US" altLang="en-US" smtClean="0"/>
          </a:p>
        </p:txBody>
      </p:sp>
      <p:sp>
        <p:nvSpPr>
          <p:cNvPr id="23555" name="Rectangle 3"/>
          <p:cNvSpPr>
            <a:spLocks noGrp="1" noChangeArrowheads="1"/>
          </p:cNvSpPr>
          <p:nvPr>
            <p:ph type="body" idx="1"/>
          </p:nvPr>
        </p:nvSpPr>
        <p:spPr>
          <a:xfrm>
            <a:off x="685800" y="1660525"/>
            <a:ext cx="7772400" cy="4648200"/>
          </a:xfrm>
        </p:spPr>
        <p:txBody>
          <a:bodyPr/>
          <a:lstStyle/>
          <a:p>
            <a:pPr algn="just" eaLnBrk="1" hangingPunct="1">
              <a:lnSpc>
                <a:spcPct val="90000"/>
              </a:lnSpc>
            </a:pPr>
            <a:r>
              <a:rPr lang="en-US" altLang="en-US" sz="2400" smtClean="0">
                <a:cs typeface="Times New Roman" pitchFamily="18" charset="0"/>
              </a:rPr>
              <a:t>Misalkan </a:t>
            </a:r>
            <a:r>
              <a:rPr lang="en-US" altLang="en-US" sz="2400" i="1" smtClean="0">
                <a:cs typeface="Times New Roman" pitchFamily="18" charset="0"/>
              </a:rPr>
              <a:t>p</a:t>
            </a:r>
            <a:r>
              <a:rPr lang="en-US" altLang="en-US" sz="2400" smtClean="0">
                <a:cs typeface="Times New Roman" pitchFamily="18" charset="0"/>
              </a:rPr>
              <a:t> dan </a:t>
            </a:r>
            <a:r>
              <a:rPr lang="en-US" altLang="en-US" sz="2400" i="1" smtClean="0">
                <a:cs typeface="Times New Roman" pitchFamily="18" charset="0"/>
              </a:rPr>
              <a:t>q</a:t>
            </a:r>
            <a:r>
              <a:rPr lang="en-US" altLang="en-US" sz="2400" smtClean="0">
                <a:cs typeface="Times New Roman" pitchFamily="18" charset="0"/>
              </a:rPr>
              <a:t> adalah proposisi atomik. </a:t>
            </a:r>
          </a:p>
          <a:p>
            <a:pPr algn="just" eaLnBrk="1" hangingPunct="1">
              <a:lnSpc>
                <a:spcPct val="90000"/>
              </a:lnSpc>
            </a:pPr>
            <a:r>
              <a:rPr lang="en-US" altLang="en-US" sz="2400" smtClean="0">
                <a:cs typeface="Times New Roman" pitchFamily="18" charset="0"/>
              </a:rPr>
              <a:t>Ada empat macam proposisi majemuk:</a:t>
            </a:r>
          </a:p>
          <a:p>
            <a:pPr algn="just" eaLnBrk="1" hangingPunct="1">
              <a:lnSpc>
                <a:spcPct val="90000"/>
              </a:lnSpc>
            </a:pPr>
            <a:endParaRPr lang="en-US" altLang="en-US" sz="2400" smtClean="0">
              <a:cs typeface="Times New Roman" pitchFamily="18" charset="0"/>
            </a:endParaRPr>
          </a:p>
          <a:p>
            <a:pPr algn="just" eaLnBrk="1" hangingPunct="1">
              <a:lnSpc>
                <a:spcPct val="90000"/>
              </a:lnSpc>
              <a:buFontTx/>
              <a:buNone/>
            </a:pPr>
            <a:r>
              <a:rPr lang="en-US" altLang="en-US" sz="2400" smtClean="0">
                <a:cs typeface="Times New Roman" pitchFamily="18" charset="0"/>
              </a:rPr>
              <a:t>	1.  </a:t>
            </a:r>
            <a:r>
              <a:rPr lang="en-US" altLang="en-US" sz="2400" b="1" smtClean="0">
                <a:cs typeface="Times New Roman" pitchFamily="18" charset="0"/>
              </a:rPr>
              <a:t>Konjungsi</a:t>
            </a:r>
            <a:r>
              <a:rPr lang="en-US" altLang="en-US" sz="2400" smtClean="0">
                <a:cs typeface="Times New Roman" pitchFamily="18" charset="0"/>
              </a:rPr>
              <a:t> (</a:t>
            </a:r>
            <a:r>
              <a:rPr lang="en-US" altLang="en-US" sz="2400" i="1" smtClean="0">
                <a:cs typeface="Times New Roman" pitchFamily="18" charset="0"/>
              </a:rPr>
              <a:t>conjunction</a:t>
            </a:r>
            <a:r>
              <a:rPr lang="en-US" altLang="en-US" sz="2400" smtClean="0">
                <a:cs typeface="Times New Roman" pitchFamily="18" charset="0"/>
              </a:rPr>
              <a:t>):</a:t>
            </a:r>
            <a:r>
              <a:rPr lang="en-US" altLang="en-US" sz="2400" i="1" smtClean="0">
                <a:cs typeface="Times New Roman" pitchFamily="18" charset="0"/>
              </a:rPr>
              <a:t>  p</a:t>
            </a:r>
            <a:r>
              <a:rPr lang="en-US" altLang="en-US" sz="2400" smtClean="0">
                <a:cs typeface="Times New Roman" pitchFamily="18" charset="0"/>
              </a:rPr>
              <a:t> dan </a:t>
            </a:r>
            <a:r>
              <a:rPr lang="en-US" altLang="en-US" sz="2400" i="1" smtClean="0">
                <a:cs typeface="Times New Roman" pitchFamily="18" charset="0"/>
              </a:rPr>
              <a:t>q</a:t>
            </a:r>
            <a:endParaRPr lang="en-US" altLang="en-US" sz="2400" smtClean="0">
              <a:cs typeface="Times New Roman" pitchFamily="18" charset="0"/>
            </a:endParaRPr>
          </a:p>
          <a:p>
            <a:pPr algn="just" eaLnBrk="1" hangingPunct="1">
              <a:lnSpc>
                <a:spcPct val="90000"/>
              </a:lnSpc>
              <a:buFontTx/>
              <a:buNone/>
            </a:pPr>
            <a:r>
              <a:rPr lang="en-US" altLang="en-US" sz="2400" smtClean="0">
                <a:cs typeface="Times New Roman" pitchFamily="18" charset="0"/>
              </a:rPr>
              <a:t>           Notasi  </a:t>
            </a:r>
            <a:r>
              <a:rPr lang="en-US" altLang="en-US" sz="2400" i="1" smtClean="0">
                <a:cs typeface="Times New Roman" pitchFamily="18" charset="0"/>
              </a:rPr>
              <a:t>p</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q</a:t>
            </a:r>
            <a:r>
              <a:rPr lang="en-US" altLang="en-US" sz="2400" smtClean="0">
                <a:cs typeface="Times New Roman" pitchFamily="18" charset="0"/>
              </a:rPr>
              <a:t>,</a:t>
            </a:r>
          </a:p>
          <a:p>
            <a:pPr algn="just" eaLnBrk="1" hangingPunct="1">
              <a:lnSpc>
                <a:spcPct val="90000"/>
              </a:lnSpc>
              <a:buFontTx/>
              <a:buNone/>
            </a:pPr>
            <a:r>
              <a:rPr lang="en-US" altLang="en-US" sz="2400" smtClean="0">
                <a:cs typeface="Times New Roman" pitchFamily="18" charset="0"/>
              </a:rPr>
              <a:t>	2.</a:t>
            </a:r>
            <a:r>
              <a:rPr lang="en-US" altLang="en-US" sz="2400" b="1" smtClean="0">
                <a:cs typeface="Times New Roman" pitchFamily="18" charset="0"/>
              </a:rPr>
              <a:t>  Disjungsi</a:t>
            </a:r>
            <a:r>
              <a:rPr lang="en-US" altLang="en-US" sz="2400" smtClean="0">
                <a:cs typeface="Times New Roman" pitchFamily="18" charset="0"/>
              </a:rPr>
              <a:t> (</a:t>
            </a:r>
            <a:r>
              <a:rPr lang="en-US" altLang="en-US" sz="2400" i="1" smtClean="0">
                <a:cs typeface="Times New Roman" pitchFamily="18" charset="0"/>
              </a:rPr>
              <a:t>disjunction</a:t>
            </a:r>
            <a:r>
              <a:rPr lang="en-US" altLang="en-US" sz="2400" smtClean="0">
                <a:cs typeface="Times New Roman" pitchFamily="18" charset="0"/>
              </a:rPr>
              <a:t>): </a:t>
            </a:r>
            <a:r>
              <a:rPr lang="en-US" altLang="en-US" sz="2400" i="1" smtClean="0">
                <a:cs typeface="Times New Roman" pitchFamily="18" charset="0"/>
              </a:rPr>
              <a:t>p</a:t>
            </a:r>
            <a:r>
              <a:rPr lang="en-US" altLang="en-US" sz="2400" smtClean="0">
                <a:cs typeface="Times New Roman" pitchFamily="18" charset="0"/>
              </a:rPr>
              <a:t> atau </a:t>
            </a:r>
            <a:r>
              <a:rPr lang="en-US" altLang="en-US" sz="2400" i="1" smtClean="0">
                <a:cs typeface="Times New Roman" pitchFamily="18" charset="0"/>
              </a:rPr>
              <a:t>q</a:t>
            </a:r>
            <a:endParaRPr lang="en-US" altLang="en-US" sz="2400" smtClean="0">
              <a:cs typeface="Times New Roman" pitchFamily="18" charset="0"/>
            </a:endParaRPr>
          </a:p>
          <a:p>
            <a:pPr algn="just" eaLnBrk="1" hangingPunct="1">
              <a:lnSpc>
                <a:spcPct val="90000"/>
              </a:lnSpc>
              <a:buFontTx/>
              <a:buNone/>
            </a:pPr>
            <a:r>
              <a:rPr lang="en-US" altLang="en-US" sz="2400" smtClean="0">
                <a:cs typeface="Times New Roman" pitchFamily="18" charset="0"/>
              </a:rPr>
              <a:t>     	Notasi: </a:t>
            </a:r>
            <a:r>
              <a:rPr lang="en-US" altLang="en-US" sz="2400" i="1" smtClean="0">
                <a:cs typeface="Times New Roman" pitchFamily="18" charset="0"/>
              </a:rPr>
              <a:t>p</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q</a:t>
            </a:r>
            <a:endParaRPr lang="en-US" altLang="en-US" sz="2400" smtClean="0">
              <a:cs typeface="Times New Roman" pitchFamily="18" charset="0"/>
            </a:endParaRPr>
          </a:p>
          <a:p>
            <a:pPr algn="just" eaLnBrk="1" hangingPunct="1">
              <a:lnSpc>
                <a:spcPct val="90000"/>
              </a:lnSpc>
              <a:buFontTx/>
              <a:buNone/>
            </a:pPr>
            <a:r>
              <a:rPr lang="en-US" altLang="en-US" sz="2400" smtClean="0">
                <a:cs typeface="Times New Roman" pitchFamily="18" charset="0"/>
              </a:rPr>
              <a:t>	3.  </a:t>
            </a:r>
            <a:r>
              <a:rPr lang="en-US" altLang="en-US" sz="2400" b="1" smtClean="0">
                <a:cs typeface="Times New Roman" pitchFamily="18" charset="0"/>
              </a:rPr>
              <a:t>Ingkaran</a:t>
            </a:r>
            <a:r>
              <a:rPr lang="en-US" altLang="en-US" sz="2400" smtClean="0">
                <a:cs typeface="Times New Roman" pitchFamily="18" charset="0"/>
              </a:rPr>
              <a:t> (</a:t>
            </a:r>
            <a:r>
              <a:rPr lang="en-US" altLang="en-US" sz="2400" i="1" smtClean="0">
                <a:cs typeface="Times New Roman" pitchFamily="18" charset="0"/>
              </a:rPr>
              <a:t>negation</a:t>
            </a:r>
            <a:r>
              <a:rPr lang="en-US" altLang="en-US" sz="2400" smtClean="0">
                <a:cs typeface="Times New Roman" pitchFamily="18" charset="0"/>
              </a:rPr>
              <a:t>) dari </a:t>
            </a:r>
            <a:r>
              <a:rPr lang="en-US" altLang="en-US" sz="2400" i="1" smtClean="0">
                <a:cs typeface="Times New Roman" pitchFamily="18" charset="0"/>
              </a:rPr>
              <a:t>p</a:t>
            </a:r>
            <a:r>
              <a:rPr lang="en-US" altLang="en-US" sz="2400" smtClean="0">
                <a:cs typeface="Times New Roman" pitchFamily="18" charset="0"/>
              </a:rPr>
              <a:t>:  tidak </a:t>
            </a:r>
            <a:r>
              <a:rPr lang="en-US" altLang="en-US" sz="2400" i="1" smtClean="0">
                <a:cs typeface="Times New Roman" pitchFamily="18" charset="0"/>
              </a:rPr>
              <a:t>p</a:t>
            </a:r>
            <a:r>
              <a:rPr lang="en-US" altLang="en-US" sz="2400" smtClean="0">
                <a:cs typeface="Times New Roman" pitchFamily="18" charset="0"/>
              </a:rPr>
              <a:t> </a:t>
            </a:r>
          </a:p>
          <a:p>
            <a:pPr algn="just" eaLnBrk="1" hangingPunct="1">
              <a:lnSpc>
                <a:spcPct val="90000"/>
              </a:lnSpc>
              <a:buFontTx/>
              <a:buNone/>
            </a:pPr>
            <a:r>
              <a:rPr lang="en-US" altLang="en-US" sz="2400" smtClean="0">
                <a:cs typeface="Times New Roman" pitchFamily="18" charset="0"/>
              </a:rPr>
              <a:t>           Notasi: </a:t>
            </a:r>
            <a:r>
              <a:rPr lang="en-US" altLang="en-US" sz="2400" smtClean="0">
                <a:cs typeface="Times New Roman" pitchFamily="18" charset="0"/>
                <a:sym typeface="Symbol" pitchFamily="18" charset="2"/>
              </a:rPr>
              <a:t></a:t>
            </a:r>
            <a:r>
              <a:rPr lang="en-US" altLang="en-US" sz="2400" i="1" smtClean="0">
                <a:cs typeface="Times New Roman" pitchFamily="18" charset="0"/>
              </a:rPr>
              <a:t>p</a:t>
            </a:r>
          </a:p>
          <a:p>
            <a:pPr algn="just" eaLnBrk="1" hangingPunct="1">
              <a:lnSpc>
                <a:spcPct val="90000"/>
              </a:lnSpc>
              <a:buFontTx/>
              <a:buNone/>
            </a:pPr>
            <a:r>
              <a:rPr lang="en-US" altLang="en-US" sz="2400" i="1" smtClean="0">
                <a:cs typeface="Times New Roman" pitchFamily="18" charset="0"/>
              </a:rPr>
              <a:t>	</a:t>
            </a:r>
            <a:r>
              <a:rPr lang="en-US" altLang="en-US" sz="2400" smtClean="0">
                <a:cs typeface="Times New Roman" pitchFamily="18" charset="0"/>
              </a:rPr>
              <a:t>4.  </a:t>
            </a:r>
            <a:r>
              <a:rPr lang="en-US" altLang="en-US" sz="2400" b="1" smtClean="0">
                <a:cs typeface="Times New Roman" pitchFamily="18" charset="0"/>
              </a:rPr>
              <a:t>Disjungsi eksklusif</a:t>
            </a:r>
            <a:r>
              <a:rPr lang="en-US" altLang="en-US" sz="2400" smtClean="0">
                <a:cs typeface="Times New Roman" pitchFamily="18" charset="0"/>
              </a:rPr>
              <a:t>: </a:t>
            </a:r>
            <a:r>
              <a:rPr lang="en-US" altLang="en-US" sz="2400" i="1" smtClean="0">
                <a:cs typeface="Times New Roman" pitchFamily="18" charset="0"/>
              </a:rPr>
              <a:t>p</a:t>
            </a:r>
            <a:r>
              <a:rPr lang="en-US" altLang="en-US" sz="2400" smtClean="0">
                <a:cs typeface="Times New Roman" pitchFamily="18" charset="0"/>
              </a:rPr>
              <a:t> atau </a:t>
            </a:r>
            <a:r>
              <a:rPr lang="en-US" altLang="en-US" sz="2400" i="1" smtClean="0">
                <a:cs typeface="Times New Roman" pitchFamily="18" charset="0"/>
              </a:rPr>
              <a:t>q</a:t>
            </a:r>
            <a:r>
              <a:rPr lang="en-US" altLang="en-US" sz="2400" smtClean="0">
                <a:cs typeface="Times New Roman" pitchFamily="18" charset="0"/>
              </a:rPr>
              <a:t> tapi bukan keduanya</a:t>
            </a:r>
          </a:p>
          <a:p>
            <a:pPr algn="just" eaLnBrk="1" hangingPunct="1">
              <a:lnSpc>
                <a:spcPct val="90000"/>
              </a:lnSpc>
              <a:buFontTx/>
              <a:buNone/>
            </a:pPr>
            <a:r>
              <a:rPr lang="en-US" altLang="en-US" sz="2400" smtClean="0">
                <a:cs typeface="Times New Roman" pitchFamily="18" charset="0"/>
              </a:rPr>
              <a:t> 		Notasi: </a:t>
            </a:r>
            <a:r>
              <a:rPr lang="en-US" altLang="en-US" sz="2400" i="1" smtClean="0">
                <a:cs typeface="Times New Roman" pitchFamily="18" charset="0"/>
              </a:rPr>
              <a:t>p</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q</a:t>
            </a:r>
            <a:endParaRPr lang="en-US" altLang="en-US" sz="2400" smtClean="0">
              <a:cs typeface="Times New Roman" pitchFamily="18" charset="0"/>
            </a:endParaRPr>
          </a:p>
          <a:p>
            <a:pPr algn="just" eaLnBrk="1" hangingPunct="1">
              <a:lnSpc>
                <a:spcPct val="90000"/>
              </a:lnSpc>
              <a:buFontTx/>
              <a:buNone/>
            </a:pPr>
            <a:endParaRPr lang="en-US" altLang="en-US" sz="2400" smtClean="0">
              <a:cs typeface="Times New Roman" pitchFamily="18" charset="0"/>
            </a:endParaRPr>
          </a:p>
        </p:txBody>
      </p:sp>
      <p:sp>
        <p:nvSpPr>
          <p:cNvPr id="23556" name="Title 1"/>
          <p:cNvSpPr>
            <a:spLocks noGrp="1"/>
          </p:cNvSpPr>
          <p:nvPr>
            <p:ph type="title"/>
          </p:nvPr>
        </p:nvSpPr>
        <p:spPr>
          <a:xfrm>
            <a:off x="609600" y="511175"/>
            <a:ext cx="7772400" cy="1143000"/>
          </a:xfrm>
        </p:spPr>
        <p:txBody>
          <a:bodyPr/>
          <a:lstStyle/>
          <a:p>
            <a:r>
              <a:rPr lang="en-US" altLang="en-US" smtClean="0"/>
              <a:t>Proposisi Majemuk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66F2389D-3FDD-416A-AF77-62B8EE740987}" type="slidenum">
              <a:rPr lang="en-US" altLang="en-US" smtClean="0"/>
              <a:pPr/>
              <a:t>22</a:t>
            </a:fld>
            <a:endParaRPr lang="en-US" altLang="en-US" smtClean="0"/>
          </a:p>
        </p:txBody>
      </p:sp>
      <p:sp>
        <p:nvSpPr>
          <p:cNvPr id="24579" name="Rectangle 3"/>
          <p:cNvSpPr>
            <a:spLocks noGrp="1" noChangeArrowheads="1"/>
          </p:cNvSpPr>
          <p:nvPr>
            <p:ph type="body" idx="1"/>
          </p:nvPr>
        </p:nvSpPr>
        <p:spPr>
          <a:xfrm>
            <a:off x="685800" y="762000"/>
            <a:ext cx="8001000" cy="5334000"/>
          </a:xfrm>
        </p:spPr>
        <p:txBody>
          <a:bodyPr/>
          <a:lstStyle/>
          <a:p>
            <a:pPr algn="just" eaLnBrk="1" hangingPunct="1">
              <a:lnSpc>
                <a:spcPct val="90000"/>
              </a:lnSpc>
              <a:buFontTx/>
              <a:buNone/>
            </a:pPr>
            <a:r>
              <a:rPr lang="en-US" altLang="en-US" sz="2800" b="1" smtClean="0">
                <a:cs typeface="Times New Roman" pitchFamily="18" charset="0"/>
              </a:rPr>
              <a:t>Contoh-contoh proposisi majemuk:</a:t>
            </a:r>
            <a:r>
              <a:rPr lang="en-US" altLang="en-US" sz="2800" smtClean="0">
                <a:cs typeface="Times New Roman" pitchFamily="18" charset="0"/>
              </a:rPr>
              <a:t>				</a:t>
            </a:r>
          </a:p>
          <a:p>
            <a:pPr algn="just" eaLnBrk="1" hangingPunct="1">
              <a:lnSpc>
                <a:spcPct val="90000"/>
              </a:lnSpc>
              <a:buFontTx/>
              <a:buNone/>
            </a:pPr>
            <a:r>
              <a:rPr lang="en-US" altLang="en-US" sz="2400" i="1" smtClean="0">
                <a:cs typeface="Times New Roman" pitchFamily="18" charset="0"/>
              </a:rPr>
              <a:t>p</a:t>
            </a:r>
            <a:r>
              <a:rPr lang="en-US" altLang="en-US" sz="2400" smtClean="0">
                <a:cs typeface="Times New Roman" pitchFamily="18" charset="0"/>
              </a:rPr>
              <a:t> : Hari ini hujan</a:t>
            </a:r>
          </a:p>
          <a:p>
            <a:pPr algn="just" eaLnBrk="1" hangingPunct="1">
              <a:lnSpc>
                <a:spcPct val="90000"/>
              </a:lnSpc>
              <a:buFontTx/>
              <a:buNone/>
            </a:pPr>
            <a:r>
              <a:rPr lang="en-US" altLang="en-US" sz="2400" i="1" smtClean="0">
                <a:cs typeface="Times New Roman" pitchFamily="18" charset="0"/>
              </a:rPr>
              <a:t>q</a:t>
            </a:r>
            <a:r>
              <a:rPr lang="en-US" altLang="en-US" sz="2400" smtClean="0">
                <a:cs typeface="Times New Roman" pitchFamily="18" charset="0"/>
              </a:rPr>
              <a:t> : Siswa masuk sekolah </a:t>
            </a:r>
          </a:p>
          <a:p>
            <a:pPr algn="just" eaLnBrk="1" hangingPunct="1">
              <a:lnSpc>
                <a:spcPct val="90000"/>
              </a:lnSpc>
              <a:buFontTx/>
              <a:buNone/>
            </a:pPr>
            <a:r>
              <a:rPr lang="en-US" altLang="en-US" sz="2400" smtClean="0">
                <a:cs typeface="Times New Roman" pitchFamily="18" charset="0"/>
              </a:rPr>
              <a:t>	</a:t>
            </a:r>
          </a:p>
          <a:p>
            <a:pPr algn="just" eaLnBrk="1" hangingPunct="1">
              <a:lnSpc>
                <a:spcPct val="90000"/>
              </a:lnSpc>
              <a:buFontTx/>
              <a:buNone/>
            </a:pPr>
            <a:r>
              <a:rPr lang="en-US" altLang="en-US" sz="2400" smtClean="0">
                <a:cs typeface="Times New Roman" pitchFamily="18" charset="0"/>
              </a:rPr>
              <a:t>     </a:t>
            </a:r>
            <a:r>
              <a:rPr lang="en-US" altLang="en-US" sz="2400" i="1" smtClean="0">
                <a:cs typeface="Times New Roman" pitchFamily="18" charset="0"/>
              </a:rPr>
              <a:t>p</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q</a:t>
            </a:r>
            <a:r>
              <a:rPr lang="en-US" altLang="en-US" sz="2400" smtClean="0">
                <a:cs typeface="Times New Roman" pitchFamily="18" charset="0"/>
              </a:rPr>
              <a:t> : Hari ini hujan dan siswa masuk sekolah</a:t>
            </a:r>
          </a:p>
          <a:p>
            <a:pPr algn="just" eaLnBrk="1" hangingPunct="1">
              <a:lnSpc>
                <a:spcPct val="90000"/>
              </a:lnSpc>
              <a:buFontTx/>
              <a:buNone/>
            </a:pPr>
            <a:r>
              <a:rPr lang="en-US" altLang="en-US" sz="2400" smtClean="0">
                <a:cs typeface="Times New Roman" pitchFamily="18" charset="0"/>
              </a:rPr>
              <a:t>			    </a:t>
            </a:r>
            <a:r>
              <a:rPr lang="en-US" altLang="en-US" sz="2400" smtClean="0">
                <a:solidFill>
                  <a:srgbClr val="FF0000"/>
                </a:solidFill>
                <a:cs typeface="Times New Roman" pitchFamily="18" charset="0"/>
              </a:rPr>
              <a:t>semakna dengan</a:t>
            </a:r>
          </a:p>
          <a:p>
            <a:pPr algn="just" eaLnBrk="1" hangingPunct="1">
              <a:lnSpc>
                <a:spcPct val="90000"/>
              </a:lnSpc>
              <a:buFontTx/>
              <a:buNone/>
            </a:pPr>
            <a:r>
              <a:rPr lang="en-US" altLang="en-US" sz="2400" smtClean="0">
                <a:cs typeface="Times New Roman" pitchFamily="18" charset="0"/>
              </a:rPr>
              <a:t>		     Hari hujan namun siswa masuk sekolah</a:t>
            </a:r>
          </a:p>
          <a:p>
            <a:pPr algn="just" eaLnBrk="1" hangingPunct="1">
              <a:lnSpc>
                <a:spcPct val="90000"/>
              </a:lnSpc>
              <a:buFontTx/>
              <a:buNone/>
            </a:pPr>
            <a:endParaRPr lang="en-US" altLang="en-US" sz="2400" smtClean="0">
              <a:cs typeface="Times New Roman" pitchFamily="18" charset="0"/>
            </a:endParaRPr>
          </a:p>
          <a:p>
            <a:pPr algn="just" eaLnBrk="1" hangingPunct="1">
              <a:lnSpc>
                <a:spcPct val="90000"/>
              </a:lnSpc>
              <a:buFontTx/>
              <a:buNone/>
            </a:pP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i="1" smtClean="0">
                <a:cs typeface="Times New Roman" pitchFamily="18" charset="0"/>
              </a:rPr>
              <a:t>p</a:t>
            </a:r>
            <a:r>
              <a:rPr lang="en-US" altLang="en-US" sz="2400" smtClean="0">
                <a:cs typeface="Times New Roman" pitchFamily="18" charset="0"/>
              </a:rPr>
              <a:t>	   : Tidak benar hari ini hujan 		 </a:t>
            </a:r>
          </a:p>
          <a:p>
            <a:pPr algn="just" eaLnBrk="1" hangingPunct="1">
              <a:lnSpc>
                <a:spcPct val="90000"/>
              </a:lnSpc>
              <a:buFontTx/>
              <a:buNone/>
            </a:pPr>
            <a:r>
              <a:rPr lang="en-US" altLang="en-US" sz="2400" b="1" smtClean="0">
                <a:cs typeface="Times New Roman" pitchFamily="18" charset="0"/>
              </a:rPr>
              <a:t>		      </a:t>
            </a:r>
            <a:r>
              <a:rPr lang="en-US" altLang="en-US" sz="2400" smtClean="0">
                <a:cs typeface="Times New Roman" pitchFamily="18" charset="0"/>
              </a:rPr>
              <a:t>(atau: Hari ini </a:t>
            </a:r>
            <a:r>
              <a:rPr lang="en-US" altLang="en-US" sz="2400" i="1" smtClean="0">
                <a:cs typeface="Times New Roman" pitchFamily="18" charset="0"/>
              </a:rPr>
              <a:t>tidak</a:t>
            </a:r>
            <a:r>
              <a:rPr lang="en-US" altLang="en-US" sz="2400" smtClean="0">
                <a:cs typeface="Times New Roman" pitchFamily="18" charset="0"/>
              </a:rPr>
              <a:t> hujan)			</a:t>
            </a:r>
          </a:p>
          <a:p>
            <a:pPr algn="just" eaLnBrk="1" hangingPunct="1">
              <a:lnSpc>
                <a:spcPct val="90000"/>
              </a:lnSpc>
              <a:buFontTx/>
              <a:buNone/>
            </a:pPr>
            <a:r>
              <a:rPr lang="en-US" altLang="en-US" sz="2800" b="1" smtClean="0">
                <a:cs typeface="Times New Roman" pitchFamily="18" charset="0"/>
              </a:rPr>
              <a:t> </a:t>
            </a:r>
            <a:endParaRPr lang="en-US" altLang="en-US" sz="2800" smtClean="0">
              <a:cs typeface="Times New Roman" pitchFamily="18" charset="0"/>
            </a:endParaRPr>
          </a:p>
          <a:p>
            <a:pPr eaLnBrk="1" hangingPunct="1">
              <a:lnSpc>
                <a:spcPct val="90000"/>
              </a:lnSpc>
              <a:buFontTx/>
              <a:buNone/>
            </a:pPr>
            <a:endParaRPr lang="en-US" altLang="en-US" sz="28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7772400" cy="4953000"/>
          </a:xfrm>
        </p:spPr>
        <p:txBody>
          <a:bodyPr/>
          <a:lstStyle/>
          <a:p>
            <a:pPr algn="just" eaLnBrk="1" hangingPunct="1">
              <a:lnSpc>
                <a:spcPct val="90000"/>
              </a:lnSpc>
              <a:buFontTx/>
              <a:buNone/>
              <a:defRPr/>
            </a:pPr>
            <a:r>
              <a:rPr lang="en-US" altLang="en-US" sz="2800" i="1" dirty="0" smtClean="0">
                <a:cs typeface="Times New Roman" panose="02020603050405020304" pitchFamily="18" charset="0"/>
              </a:rPr>
              <a:t>p</a:t>
            </a:r>
            <a:r>
              <a:rPr lang="en-US" altLang="en-US" sz="2800" dirty="0" smtClean="0">
                <a:cs typeface="Times New Roman" panose="02020603050405020304" pitchFamily="18" charset="0"/>
              </a:rPr>
              <a:t> : </a:t>
            </a:r>
            <a:r>
              <a:rPr lang="en-US" altLang="en-US" sz="2800" dirty="0" err="1" smtClean="0">
                <a:cs typeface="Times New Roman" panose="02020603050405020304" pitchFamily="18" charset="0"/>
              </a:rPr>
              <a:t>Pemilih</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dalam</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Pilkada</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harus</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berusia</a:t>
            </a:r>
            <a:r>
              <a:rPr lang="en-US" altLang="en-US" sz="2800" dirty="0" smtClean="0">
                <a:cs typeface="Times New Roman" panose="02020603050405020304" pitchFamily="18" charset="0"/>
              </a:rPr>
              <a:t> 17 </a:t>
            </a:r>
            <a:r>
              <a:rPr lang="en-US" altLang="en-US" sz="2800" dirty="0" err="1" smtClean="0">
                <a:cs typeface="Times New Roman" panose="02020603050405020304" pitchFamily="18" charset="0"/>
              </a:rPr>
              <a:t>tahun</a:t>
            </a:r>
            <a:endParaRPr lang="en-US" altLang="en-US" sz="2800" dirty="0" smtClean="0">
              <a:cs typeface="Times New Roman" panose="02020603050405020304" pitchFamily="18" charset="0"/>
            </a:endParaRPr>
          </a:p>
          <a:p>
            <a:pPr algn="just" eaLnBrk="1" hangingPunct="1">
              <a:lnSpc>
                <a:spcPct val="90000"/>
              </a:lnSpc>
              <a:buFontTx/>
              <a:buNone/>
              <a:defRPr/>
            </a:pPr>
            <a:r>
              <a:rPr lang="en-US" altLang="en-US" sz="2800" i="1" dirty="0" smtClean="0">
                <a:cs typeface="Times New Roman" panose="02020603050405020304" pitchFamily="18" charset="0"/>
              </a:rPr>
              <a:t>q</a:t>
            </a:r>
            <a:r>
              <a:rPr lang="en-US" altLang="en-US" sz="2800" dirty="0" smtClean="0">
                <a:cs typeface="Times New Roman" panose="02020603050405020304" pitchFamily="18" charset="0"/>
              </a:rPr>
              <a:t> : </a:t>
            </a:r>
            <a:r>
              <a:rPr lang="en-US" altLang="en-US" sz="2800" dirty="0" err="1" smtClean="0">
                <a:cs typeface="Times New Roman" panose="02020603050405020304" pitchFamily="18" charset="0"/>
              </a:rPr>
              <a:t>Pemilih</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dalam</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Pilkada</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sudah</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menikah</a:t>
            </a:r>
            <a:r>
              <a:rPr lang="en-US" altLang="en-US" sz="2800" dirty="0" smtClean="0">
                <a:cs typeface="Times New Roman" panose="02020603050405020304" pitchFamily="18" charset="0"/>
              </a:rPr>
              <a:t> </a:t>
            </a:r>
          </a:p>
          <a:p>
            <a:pPr algn="just" eaLnBrk="1" hangingPunct="1">
              <a:lnSpc>
                <a:spcPct val="90000"/>
              </a:lnSpc>
              <a:buFontTx/>
              <a:buNone/>
              <a:defRPr/>
            </a:pPr>
            <a:endParaRPr lang="en-US" altLang="en-US" sz="2800" dirty="0">
              <a:cs typeface="Times New Roman" panose="02020603050405020304" pitchFamily="18" charset="0"/>
            </a:endParaRPr>
          </a:p>
          <a:p>
            <a:pPr algn="just" eaLnBrk="1" hangingPunct="1">
              <a:lnSpc>
                <a:spcPct val="90000"/>
              </a:lnSpc>
              <a:buFontTx/>
              <a:buNone/>
              <a:defRPr/>
            </a:pPr>
            <a:endParaRPr lang="en-US" altLang="en-US" sz="2800" dirty="0" smtClean="0">
              <a:cs typeface="Times New Roman" panose="02020603050405020304" pitchFamily="18" charset="0"/>
            </a:endParaRPr>
          </a:p>
          <a:p>
            <a:pPr algn="just" eaLnBrk="1" hangingPunct="1">
              <a:lnSpc>
                <a:spcPct val="90000"/>
              </a:lnSpc>
              <a:buFontTx/>
              <a:buNone/>
              <a:defRPr/>
            </a:pPr>
            <a:r>
              <a:rPr lang="en-US" altLang="en-US" sz="2800" dirty="0">
                <a:cs typeface="Times New Roman" panose="02020603050405020304" pitchFamily="18" charset="0"/>
              </a:rPr>
              <a:t>	</a:t>
            </a:r>
            <a:r>
              <a:rPr lang="en-US" altLang="en-US" sz="2800" i="1" dirty="0" smtClean="0">
                <a:cs typeface="Times New Roman" panose="02020603050405020304" pitchFamily="18" charset="0"/>
              </a:rPr>
              <a:t>p</a:t>
            </a:r>
            <a:r>
              <a:rPr lang="en-US" altLang="en-US" sz="2800" dirty="0" smtClean="0">
                <a:cs typeface="Times New Roman" panose="02020603050405020304" pitchFamily="18" charset="0"/>
              </a:rPr>
              <a:t> </a:t>
            </a:r>
            <a:r>
              <a:rPr lang="en-US" altLang="en-US" sz="2800" dirty="0" smtClean="0">
                <a:cs typeface="Times New Roman" panose="02020603050405020304" pitchFamily="18" charset="0"/>
                <a:sym typeface="Symbol" panose="05050102010706020507" pitchFamily="18" charset="2"/>
              </a:rPr>
              <a:t> </a:t>
            </a:r>
            <a:r>
              <a:rPr lang="en-US" altLang="en-US" sz="2800" i="1" dirty="0" smtClean="0">
                <a:cs typeface="Times New Roman" panose="02020603050405020304" pitchFamily="18" charset="0"/>
                <a:sym typeface="Symbol" panose="05050102010706020507" pitchFamily="18" charset="2"/>
              </a:rPr>
              <a:t>q</a:t>
            </a:r>
            <a:r>
              <a:rPr lang="en-US" altLang="en-US" sz="2800" dirty="0" smtClean="0">
                <a:cs typeface="Times New Roman" panose="02020603050405020304" pitchFamily="18" charset="0"/>
                <a:sym typeface="Symbol" panose="05050102010706020507" pitchFamily="18" charset="2"/>
              </a:rPr>
              <a:t> : </a:t>
            </a:r>
            <a:r>
              <a:rPr lang="en-US" altLang="en-US" sz="2800" dirty="0" err="1" smtClean="0">
                <a:cs typeface="Times New Roman" panose="02020603050405020304" pitchFamily="18" charset="0"/>
              </a:rPr>
              <a:t>Pemilih</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dalam</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Pilkada</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harus</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berusia</a:t>
            </a:r>
            <a:r>
              <a:rPr lang="en-US" altLang="en-US" sz="2800" dirty="0" smtClean="0">
                <a:cs typeface="Times New Roman" panose="02020603050405020304" pitchFamily="18" charset="0"/>
              </a:rPr>
              <a:t> 17 		     </a:t>
            </a:r>
            <a:r>
              <a:rPr lang="en-US" altLang="en-US" sz="2800" dirty="0" err="1" smtClean="0">
                <a:cs typeface="Times New Roman" panose="02020603050405020304" pitchFamily="18" charset="0"/>
              </a:rPr>
              <a:t>tahun</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atau</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sudah</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menikah</a:t>
            </a:r>
            <a:endParaRPr lang="en-US" altLang="en-US" sz="2800" dirty="0" smtClean="0">
              <a:cs typeface="Times New Roman" panose="02020603050405020304" pitchFamily="18" charset="0"/>
            </a:endParaRPr>
          </a:p>
          <a:p>
            <a:pPr algn="just" eaLnBrk="1" hangingPunct="1">
              <a:lnSpc>
                <a:spcPct val="90000"/>
              </a:lnSpc>
              <a:buFontTx/>
              <a:buNone/>
              <a:defRPr/>
            </a:pPr>
            <a:endParaRPr lang="en-US" altLang="en-US" sz="2800" dirty="0" smtClean="0">
              <a:cs typeface="Times New Roman" panose="02020603050405020304" pitchFamily="18" charset="0"/>
            </a:endParaRPr>
          </a:p>
          <a:p>
            <a:pPr marL="0" indent="0">
              <a:buFontTx/>
              <a:buNone/>
              <a:defRPr/>
            </a:pPr>
            <a:endParaRPr lang="en-US" dirty="0"/>
          </a:p>
        </p:txBody>
      </p:sp>
      <p:sp>
        <p:nvSpPr>
          <p:cNvPr id="25603" name="Slide Number Placeholder 3"/>
          <p:cNvSpPr>
            <a:spLocks noGrp="1"/>
          </p:cNvSpPr>
          <p:nvPr>
            <p:ph type="sldNum" sz="quarter" idx="12"/>
          </p:nvPr>
        </p:nvSpPr>
        <p:spPr>
          <a:noFill/>
        </p:spPr>
        <p:txBody>
          <a:bodyPr/>
          <a:lstStyle/>
          <a:p>
            <a:fld id="{25D3189B-23B4-4FEB-97A0-D2B52A2ACCE2}" type="slidenum">
              <a:rPr lang="en-US" altLang="en-US" smtClean="0"/>
              <a:pPr/>
              <a:t>23</a:t>
            </a:fld>
            <a:endParaRPr lang="en-US" alt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46791BCA-FECB-4D6F-A5A8-9F81F6C5C590}" type="slidenum">
              <a:rPr lang="en-US" altLang="en-US" smtClean="0"/>
              <a:pPr/>
              <a:t>24</a:t>
            </a:fld>
            <a:endParaRPr lang="en-US" altLang="en-US" smtClean="0"/>
          </a:p>
        </p:txBody>
      </p:sp>
      <p:graphicFrame>
        <p:nvGraphicFramePr>
          <p:cNvPr id="26627" name="Object 3072"/>
          <p:cNvGraphicFramePr>
            <a:graphicFrameLocks noChangeAspect="1"/>
          </p:cNvGraphicFramePr>
          <p:nvPr/>
        </p:nvGraphicFramePr>
        <p:xfrm>
          <a:off x="685800" y="457200"/>
          <a:ext cx="7162800" cy="6211888"/>
        </p:xfrm>
        <a:graphic>
          <a:graphicData uri="http://schemas.openxmlformats.org/presentationml/2006/ole">
            <p:oleObj spid="_x0000_s1026" name="Document" r:id="rId3" imgW="5502719" imgH="5780196" progId="Word.Document.8">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3694F355-6500-4812-BD2A-29BA5B37D9F2}" type="slidenum">
              <a:rPr lang="en-US" altLang="en-US" smtClean="0"/>
              <a:pPr/>
              <a:t>25</a:t>
            </a:fld>
            <a:endParaRPr lang="en-US" altLang="en-US" smtClean="0"/>
          </a:p>
        </p:txBody>
      </p:sp>
      <p:graphicFrame>
        <p:nvGraphicFramePr>
          <p:cNvPr id="27651" name="Object 0"/>
          <p:cNvGraphicFramePr>
            <a:graphicFrameLocks noChangeAspect="1"/>
          </p:cNvGraphicFramePr>
          <p:nvPr/>
        </p:nvGraphicFramePr>
        <p:xfrm>
          <a:off x="838200" y="990600"/>
          <a:ext cx="7591425" cy="5634038"/>
        </p:xfrm>
        <a:graphic>
          <a:graphicData uri="http://schemas.openxmlformats.org/presentationml/2006/ole">
            <p:oleObj spid="_x0000_s2050" name="Document" r:id="rId3" imgW="5617539" imgH="4309561" progId="Word.Document.8">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1B1E2C0F-2EDE-4AD4-BEB8-9EAC03FA06D5}" type="slidenum">
              <a:rPr lang="en-US" altLang="en-US" smtClean="0"/>
              <a:pPr/>
              <a:t>26</a:t>
            </a:fld>
            <a:endParaRPr lang="en-US" altLang="en-US" smtClean="0"/>
          </a:p>
        </p:txBody>
      </p:sp>
      <p:sp>
        <p:nvSpPr>
          <p:cNvPr id="28675" name="Rectangle 3"/>
          <p:cNvSpPr>
            <a:spLocks noGrp="1" noChangeArrowheads="1"/>
          </p:cNvSpPr>
          <p:nvPr>
            <p:ph type="body" idx="1"/>
          </p:nvPr>
        </p:nvSpPr>
        <p:spPr>
          <a:xfrm>
            <a:off x="914400" y="1143000"/>
            <a:ext cx="7772400" cy="4648200"/>
          </a:xfrm>
        </p:spPr>
        <p:txBody>
          <a:bodyPr>
            <a:normAutofit lnSpcReduction="10000"/>
          </a:bodyPr>
          <a:lstStyle/>
          <a:p>
            <a:pPr algn="just" eaLnBrk="1" hangingPunct="1">
              <a:lnSpc>
                <a:spcPct val="90000"/>
              </a:lnSpc>
              <a:buFontTx/>
              <a:buNone/>
            </a:pPr>
            <a:r>
              <a:rPr lang="en-US" altLang="en-US" sz="2400" b="1" smtClean="0">
                <a:cs typeface="Times New Roman" pitchFamily="18" charset="0"/>
              </a:rPr>
              <a:t>Disjungsi Eksklusif	</a:t>
            </a:r>
          </a:p>
          <a:p>
            <a:pPr algn="just" eaLnBrk="1" hangingPunct="1">
              <a:lnSpc>
                <a:spcPct val="90000"/>
              </a:lnSpc>
              <a:buFontTx/>
              <a:buNone/>
            </a:pPr>
            <a:r>
              <a:rPr lang="en-US" altLang="en-US" sz="2400" smtClean="0">
                <a:cs typeface="Times New Roman" pitchFamily="18" charset="0"/>
              </a:rPr>
              <a:t>	Kata “atau” (</a:t>
            </a:r>
            <a:r>
              <a:rPr lang="en-US" altLang="en-US" sz="2400" i="1" smtClean="0">
                <a:cs typeface="Times New Roman" pitchFamily="18" charset="0"/>
              </a:rPr>
              <a:t>or</a:t>
            </a:r>
            <a:r>
              <a:rPr lang="en-US" altLang="en-US" sz="2400" smtClean="0">
                <a:cs typeface="Times New Roman" pitchFamily="18" charset="0"/>
              </a:rPr>
              <a:t>) dalam operasi logika digunakan dalam salah satu dari dua cara:</a:t>
            </a:r>
          </a:p>
          <a:p>
            <a:pPr algn="just" eaLnBrk="1" hangingPunct="1">
              <a:lnSpc>
                <a:spcPct val="90000"/>
              </a:lnSpc>
              <a:buFontTx/>
              <a:buNone/>
            </a:pPr>
            <a:endParaRPr lang="en-US" altLang="en-US" sz="2400" smtClean="0">
              <a:cs typeface="Times New Roman" pitchFamily="18" charset="0"/>
            </a:endParaRPr>
          </a:p>
          <a:p>
            <a:pPr algn="just" eaLnBrk="1" hangingPunct="1">
              <a:lnSpc>
                <a:spcPct val="90000"/>
              </a:lnSpc>
              <a:buFontTx/>
              <a:buNone/>
            </a:pPr>
            <a:r>
              <a:rPr lang="en-US" altLang="en-US" sz="2400" i="1" smtClean="0">
                <a:cs typeface="Times New Roman" pitchFamily="18" charset="0"/>
              </a:rPr>
              <a:t>	1. Inclusive or</a:t>
            </a:r>
            <a:endParaRPr lang="en-US" altLang="en-US" sz="2400" smtClean="0">
              <a:cs typeface="Times New Roman" pitchFamily="18" charset="0"/>
            </a:endParaRPr>
          </a:p>
          <a:p>
            <a:pPr algn="just" eaLnBrk="1" hangingPunct="1">
              <a:lnSpc>
                <a:spcPct val="90000"/>
              </a:lnSpc>
              <a:buFontTx/>
              <a:buNone/>
            </a:pPr>
            <a:r>
              <a:rPr lang="en-US" altLang="en-US" sz="2400" smtClean="0">
                <a:cs typeface="Times New Roman" pitchFamily="18" charset="0"/>
              </a:rPr>
              <a:t>        “atau” berarti “</a:t>
            </a:r>
            <a:r>
              <a:rPr lang="en-US" altLang="en-US" sz="2400" i="1" smtClean="0">
                <a:cs typeface="Times New Roman" pitchFamily="18" charset="0"/>
              </a:rPr>
              <a:t>p</a:t>
            </a:r>
            <a:r>
              <a:rPr lang="en-US" altLang="en-US" sz="2400" smtClean="0">
                <a:cs typeface="Times New Roman" pitchFamily="18" charset="0"/>
              </a:rPr>
              <a:t> atau </a:t>
            </a:r>
            <a:r>
              <a:rPr lang="en-US" altLang="en-US" sz="2400" i="1" smtClean="0">
                <a:cs typeface="Times New Roman" pitchFamily="18" charset="0"/>
              </a:rPr>
              <a:t>q</a:t>
            </a:r>
            <a:r>
              <a:rPr lang="en-US" altLang="en-US" sz="2400" smtClean="0">
                <a:cs typeface="Times New Roman" pitchFamily="18" charset="0"/>
              </a:rPr>
              <a:t> atau keduanya”</a:t>
            </a:r>
          </a:p>
          <a:p>
            <a:pPr algn="just" eaLnBrk="1" hangingPunct="1">
              <a:lnSpc>
                <a:spcPct val="90000"/>
              </a:lnSpc>
              <a:buFontTx/>
              <a:buNone/>
            </a:pPr>
            <a:r>
              <a:rPr lang="en-US" altLang="en-US" sz="2400" smtClean="0">
                <a:cs typeface="Times New Roman" pitchFamily="18" charset="0"/>
              </a:rPr>
              <a:t>	    Contoh: “Tenaga IT yang dibutuhkan harus menguasai </a:t>
            </a:r>
          </a:p>
          <a:p>
            <a:pPr algn="just" eaLnBrk="1" hangingPunct="1">
              <a:lnSpc>
                <a:spcPct val="90000"/>
              </a:lnSpc>
              <a:buFontTx/>
              <a:buNone/>
            </a:pPr>
            <a:r>
              <a:rPr lang="en-US" altLang="en-US" sz="2400" smtClean="0">
                <a:cs typeface="Times New Roman" pitchFamily="18" charset="0"/>
              </a:rPr>
              <a:t>			Bahasa C++  </a:t>
            </a:r>
            <a:r>
              <a:rPr lang="en-US" altLang="en-US" sz="2400" b="1" smtClean="0">
                <a:cs typeface="Times New Roman" pitchFamily="18" charset="0"/>
              </a:rPr>
              <a:t>atau</a:t>
            </a:r>
            <a:r>
              <a:rPr lang="en-US" altLang="en-US" sz="2400" smtClean="0">
                <a:cs typeface="Times New Roman" pitchFamily="18" charset="0"/>
              </a:rPr>
              <a:t> Java”. </a:t>
            </a:r>
          </a:p>
          <a:p>
            <a:pPr algn="just" eaLnBrk="1" hangingPunct="1">
              <a:lnSpc>
                <a:spcPct val="90000"/>
              </a:lnSpc>
              <a:buFontTx/>
              <a:buNone/>
            </a:pPr>
            <a:endParaRPr lang="en-US" altLang="en-US" sz="2400" smtClean="0">
              <a:cs typeface="Times New Roman" pitchFamily="18" charset="0"/>
            </a:endParaRPr>
          </a:p>
          <a:p>
            <a:pPr algn="just" eaLnBrk="1" hangingPunct="1">
              <a:lnSpc>
                <a:spcPct val="90000"/>
              </a:lnSpc>
              <a:buFontTx/>
              <a:buNone/>
            </a:pPr>
            <a:r>
              <a:rPr lang="en-US" altLang="en-US" sz="2400" i="1" smtClean="0">
                <a:cs typeface="Times New Roman" pitchFamily="18" charset="0"/>
              </a:rPr>
              <a:t>	2.   Exclusive or</a:t>
            </a:r>
            <a:r>
              <a:rPr lang="en-US" altLang="en-US" sz="2400" smtClean="0">
                <a:cs typeface="Times New Roman" pitchFamily="18" charset="0"/>
              </a:rPr>
              <a:t> </a:t>
            </a:r>
          </a:p>
          <a:p>
            <a:pPr algn="just" eaLnBrk="1" hangingPunct="1">
              <a:lnSpc>
                <a:spcPct val="90000"/>
              </a:lnSpc>
              <a:buFontTx/>
              <a:buNone/>
            </a:pPr>
            <a:r>
              <a:rPr lang="en-US" altLang="en-US" sz="2400" smtClean="0">
                <a:cs typeface="Times New Roman" pitchFamily="18" charset="0"/>
              </a:rPr>
              <a:t>          “atau” berarti “</a:t>
            </a:r>
            <a:r>
              <a:rPr lang="en-US" altLang="en-US" sz="2400" i="1" smtClean="0">
                <a:cs typeface="Times New Roman" pitchFamily="18" charset="0"/>
              </a:rPr>
              <a:t>p</a:t>
            </a:r>
            <a:r>
              <a:rPr lang="en-US" altLang="en-US" sz="2400" smtClean="0">
                <a:cs typeface="Times New Roman" pitchFamily="18" charset="0"/>
              </a:rPr>
              <a:t> atau </a:t>
            </a:r>
            <a:r>
              <a:rPr lang="en-US" altLang="en-US" sz="2400" i="1" smtClean="0">
                <a:cs typeface="Times New Roman" pitchFamily="18" charset="0"/>
              </a:rPr>
              <a:t>q</a:t>
            </a:r>
            <a:r>
              <a:rPr lang="en-US" altLang="en-US" sz="2400" smtClean="0">
                <a:cs typeface="Times New Roman" pitchFamily="18" charset="0"/>
              </a:rPr>
              <a:t> tetapi bukan keduanya”. </a:t>
            </a:r>
          </a:p>
          <a:p>
            <a:pPr algn="just" eaLnBrk="1" hangingPunct="1">
              <a:lnSpc>
                <a:spcPct val="90000"/>
              </a:lnSpc>
              <a:buFontTx/>
              <a:buNone/>
            </a:pPr>
            <a:r>
              <a:rPr lang="en-US" altLang="en-US" sz="2400" smtClean="0">
                <a:cs typeface="Times New Roman" pitchFamily="18" charset="0"/>
              </a:rPr>
              <a:t>          Contoh:  “Ia dihukum 5 tahun </a:t>
            </a:r>
            <a:r>
              <a:rPr lang="en-US" altLang="en-US" sz="2400" b="1" smtClean="0">
                <a:cs typeface="Times New Roman" pitchFamily="18" charset="0"/>
              </a:rPr>
              <a:t>atau</a:t>
            </a:r>
            <a:r>
              <a:rPr lang="en-US" altLang="en-US" sz="2400" smtClean="0">
                <a:cs typeface="Times New Roman" pitchFamily="18" charset="0"/>
              </a:rPr>
              <a:t> denda 10 juta”. </a:t>
            </a:r>
            <a:endParaRPr lang="en-US" altLang="en-US" sz="24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1BEC6AC8-ADE3-44F1-8901-02947F536A5C}" type="slidenum">
              <a:rPr lang="en-US" altLang="en-US" smtClean="0"/>
              <a:pPr/>
              <a:t>27</a:t>
            </a:fld>
            <a:endParaRPr lang="en-US" altLang="en-US" smtClean="0"/>
          </a:p>
        </p:txBody>
      </p:sp>
      <p:graphicFrame>
        <p:nvGraphicFramePr>
          <p:cNvPr id="29699" name="Object 0"/>
          <p:cNvGraphicFramePr>
            <a:graphicFrameLocks noChangeAspect="1"/>
          </p:cNvGraphicFramePr>
          <p:nvPr/>
        </p:nvGraphicFramePr>
        <p:xfrm>
          <a:off x="304800" y="838200"/>
          <a:ext cx="8532813" cy="4895850"/>
        </p:xfrm>
        <a:graphic>
          <a:graphicData uri="http://schemas.openxmlformats.org/presentationml/2006/ole">
            <p:oleObj spid="_x0000_s3074" name="Document" r:id="rId3" imgW="5486400" imgH="3212592" progId="Word.Document.8">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587E53D4-C0D7-4850-8F4C-395F7C99D3A7}" type="slidenum">
              <a:rPr lang="en-US" altLang="en-US" smtClean="0"/>
              <a:pPr/>
              <a:t>28</a:t>
            </a:fld>
            <a:endParaRPr lang="en-US" altLang="en-US" smtClean="0"/>
          </a:p>
        </p:txBody>
      </p:sp>
      <p:sp>
        <p:nvSpPr>
          <p:cNvPr id="30723" name="Rectangle 3"/>
          <p:cNvSpPr>
            <a:spLocks noGrp="1" noChangeArrowheads="1"/>
          </p:cNvSpPr>
          <p:nvPr>
            <p:ph type="body" idx="1"/>
          </p:nvPr>
        </p:nvSpPr>
        <p:spPr>
          <a:xfrm>
            <a:off x="685800" y="609600"/>
            <a:ext cx="7772400" cy="609600"/>
          </a:xfrm>
        </p:spPr>
        <p:txBody>
          <a:bodyPr/>
          <a:lstStyle/>
          <a:p>
            <a:pPr eaLnBrk="1" hangingPunct="1"/>
            <a:r>
              <a:rPr lang="en-US" altLang="en-US" smtClean="0"/>
              <a:t>Operator proposisi di dalam </a:t>
            </a:r>
            <a:r>
              <a:rPr lang="en-US" altLang="en-US" i="1" smtClean="0"/>
              <a:t>Google</a:t>
            </a:r>
          </a:p>
        </p:txBody>
      </p:sp>
      <p:sp>
        <p:nvSpPr>
          <p:cNvPr id="30724" name="Rectangle 5"/>
          <p:cNvSpPr>
            <a:spLocks noChangeArrowheads="1"/>
          </p:cNvSpPr>
          <p:nvPr/>
        </p:nvSpPr>
        <p:spPr bwMode="auto">
          <a:xfrm>
            <a:off x="1452563" y="1100138"/>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30725" name="Picture 7"/>
          <p:cNvPicPr>
            <a:picLocks noChangeAspect="1" noChangeArrowheads="1"/>
          </p:cNvPicPr>
          <p:nvPr/>
        </p:nvPicPr>
        <p:blipFill>
          <a:blip r:embed="rId2" cstate="print"/>
          <a:srcRect/>
          <a:stretch>
            <a:fillRect/>
          </a:stretch>
        </p:blipFill>
        <p:spPr bwMode="auto">
          <a:xfrm>
            <a:off x="1452563" y="1600200"/>
            <a:ext cx="6238875" cy="46577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198DF05F-5BEC-44B4-A5A5-881D36C116C8}" type="slidenum">
              <a:rPr lang="en-US" altLang="en-US" smtClean="0"/>
              <a:pPr/>
              <a:t>29</a:t>
            </a:fld>
            <a:endParaRPr lang="en-US" altLang="en-US" smtClean="0"/>
          </a:p>
        </p:txBody>
      </p:sp>
      <p:sp>
        <p:nvSpPr>
          <p:cNvPr id="31747" name="Rectangle 2054"/>
          <p:cNvSpPr>
            <a:spLocks noChangeArrowheads="1"/>
          </p:cNvSpPr>
          <p:nvPr/>
        </p:nvSpPr>
        <p:spPr bwMode="auto">
          <a:xfrm>
            <a:off x="1595438" y="1204913"/>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31748" name="Picture 2053"/>
          <p:cNvPicPr>
            <a:picLocks noChangeAspect="1" noChangeArrowheads="1"/>
          </p:cNvPicPr>
          <p:nvPr/>
        </p:nvPicPr>
        <p:blipFill>
          <a:blip r:embed="rId2" cstate="print"/>
          <a:srcRect/>
          <a:stretch>
            <a:fillRect/>
          </a:stretch>
        </p:blipFill>
        <p:spPr bwMode="auto">
          <a:xfrm>
            <a:off x="1595438" y="1204913"/>
            <a:ext cx="5953125" cy="44481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Logika</a:t>
            </a:r>
          </a:p>
        </p:txBody>
      </p:sp>
      <p:sp>
        <p:nvSpPr>
          <p:cNvPr id="3075" name="Content Placeholder 2"/>
          <p:cNvSpPr>
            <a:spLocks noGrp="1"/>
          </p:cNvSpPr>
          <p:nvPr>
            <p:ph idx="1"/>
          </p:nvPr>
        </p:nvSpPr>
        <p:spPr>
          <a:xfrm>
            <a:off x="685800" y="1981200"/>
            <a:ext cx="4495800" cy="4114800"/>
          </a:xfrm>
        </p:spPr>
        <p:txBody>
          <a:bodyPr/>
          <a:lstStyle/>
          <a:p>
            <a:r>
              <a:rPr lang="en-US" altLang="en-US" sz="2800" smtClean="0"/>
              <a:t>Logika adalah ilmu yang membantu kita dalam berpikir dan menalar (</a:t>
            </a:r>
            <a:r>
              <a:rPr lang="en-US" altLang="en-US" sz="2800" i="1" smtClean="0"/>
              <a:t>reasoning</a:t>
            </a:r>
            <a:r>
              <a:rPr lang="en-US" altLang="en-US" sz="2800" smtClean="0"/>
              <a:t>)</a:t>
            </a:r>
          </a:p>
          <a:p>
            <a:endParaRPr lang="en-US" altLang="en-US" sz="2800" smtClean="0"/>
          </a:p>
          <a:p>
            <a:r>
              <a:rPr lang="en-US" altLang="en-US" sz="2800" smtClean="0"/>
              <a:t>Menalar artinya mencapai kesimpulan dari berbagai pernyataan.</a:t>
            </a:r>
          </a:p>
        </p:txBody>
      </p:sp>
      <p:sp>
        <p:nvSpPr>
          <p:cNvPr id="3076" name="Slide Number Placeholder 3"/>
          <p:cNvSpPr>
            <a:spLocks noGrp="1"/>
          </p:cNvSpPr>
          <p:nvPr>
            <p:ph type="sldNum" sz="quarter" idx="12"/>
          </p:nvPr>
        </p:nvSpPr>
        <p:spPr>
          <a:noFill/>
        </p:spPr>
        <p:txBody>
          <a:bodyPr/>
          <a:lstStyle/>
          <a:p>
            <a:fld id="{B7AF8B8E-ED2F-48EA-96C6-4F09DF31DB70}" type="slidenum">
              <a:rPr lang="en-US" altLang="en-US" smtClean="0"/>
              <a:pPr/>
              <a:t>3</a:t>
            </a:fld>
            <a:endParaRPr lang="en-US" altLang="en-US" smtClean="0"/>
          </a:p>
        </p:txBody>
      </p:sp>
      <p:pic>
        <p:nvPicPr>
          <p:cNvPr id="3077" name="Picture 4"/>
          <p:cNvPicPr>
            <a:picLocks noChangeAspect="1"/>
          </p:cNvPicPr>
          <p:nvPr/>
        </p:nvPicPr>
        <p:blipFill>
          <a:blip r:embed="rId2" cstate="print"/>
          <a:srcRect/>
          <a:stretch>
            <a:fillRect/>
          </a:stretch>
        </p:blipFill>
        <p:spPr bwMode="auto">
          <a:xfrm>
            <a:off x="5334000" y="2057400"/>
            <a:ext cx="2743200" cy="3651250"/>
          </a:xfrm>
          <a:prstGeom prst="rect">
            <a:avLst/>
          </a:prstGeom>
          <a:noFill/>
          <a:ln w="9525">
            <a:noFill/>
            <a:miter lim="800000"/>
            <a:headEnd/>
            <a:tailEnd/>
          </a:ln>
        </p:spPr>
      </p:pic>
      <p:sp>
        <p:nvSpPr>
          <p:cNvPr id="3078" name="TextBox 5"/>
          <p:cNvSpPr txBox="1">
            <a:spLocks noChangeArrowheads="1"/>
          </p:cNvSpPr>
          <p:nvPr/>
        </p:nvSpPr>
        <p:spPr bwMode="auto">
          <a:xfrm>
            <a:off x="6132513" y="5778500"/>
            <a:ext cx="1050925" cy="369888"/>
          </a:xfrm>
          <a:prstGeom prst="rect">
            <a:avLst/>
          </a:prstGeom>
          <a:noFill/>
          <a:ln w="9525">
            <a:noFill/>
            <a:miter lim="800000"/>
            <a:headEnd/>
            <a:tailEnd/>
          </a:ln>
        </p:spPr>
        <p:txBody>
          <a:bodyPr wrap="none">
            <a:spAutoFit/>
          </a:bodyPr>
          <a:lstStyle/>
          <a:p>
            <a:r>
              <a:rPr lang="en-US" altLang="en-US" sz="1800"/>
              <a:t>A thinker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D6E711DC-7258-4CF6-ACE1-FE9FD153D075}" type="slidenum">
              <a:rPr lang="en-US" altLang="en-US" smtClean="0"/>
              <a:pPr/>
              <a:t>30</a:t>
            </a:fld>
            <a:endParaRPr lang="en-US" altLang="en-US" smtClean="0"/>
          </a:p>
        </p:txBody>
      </p:sp>
      <p:graphicFrame>
        <p:nvGraphicFramePr>
          <p:cNvPr id="32771" name="Object 0"/>
          <p:cNvGraphicFramePr>
            <a:graphicFrameLocks noChangeAspect="1"/>
          </p:cNvGraphicFramePr>
          <p:nvPr/>
        </p:nvGraphicFramePr>
        <p:xfrm>
          <a:off x="407988" y="666750"/>
          <a:ext cx="8415337" cy="5770563"/>
        </p:xfrm>
        <a:graphic>
          <a:graphicData uri="http://schemas.openxmlformats.org/presentationml/2006/ole">
            <p:oleObj spid="_x0000_s4098" name="Document" r:id="rId3" imgW="5918311" imgH="4056227" progId="Word.Document.8">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782623E3-67A9-44FF-A58C-8EC0188CE7E3}" type="slidenum">
              <a:rPr lang="en-US" altLang="en-US" smtClean="0"/>
              <a:pPr/>
              <a:t>31</a:t>
            </a:fld>
            <a:endParaRPr lang="en-US" altLang="en-US" smtClean="0"/>
          </a:p>
        </p:txBody>
      </p:sp>
      <p:sp>
        <p:nvSpPr>
          <p:cNvPr id="33795" name="Rectangle 3"/>
          <p:cNvSpPr>
            <a:spLocks noGrp="1" noChangeArrowheads="1"/>
          </p:cNvSpPr>
          <p:nvPr>
            <p:ph type="body" idx="1"/>
          </p:nvPr>
        </p:nvSpPr>
        <p:spPr>
          <a:xfrm>
            <a:off x="701675" y="987425"/>
            <a:ext cx="7772400" cy="4727575"/>
          </a:xfrm>
        </p:spPr>
        <p:txBody>
          <a:bodyPr/>
          <a:lstStyle/>
          <a:p>
            <a:pPr algn="just" eaLnBrk="1" hangingPunct="1"/>
            <a:r>
              <a:rPr lang="en-US" altLang="en-US" smtClean="0">
                <a:cs typeface="Times New Roman" pitchFamily="18" charset="0"/>
              </a:rPr>
              <a:t>Proposisi majemuk disebut </a:t>
            </a:r>
            <a:r>
              <a:rPr lang="en-US" altLang="en-US" b="1" smtClean="0">
                <a:cs typeface="Times New Roman" pitchFamily="18" charset="0"/>
              </a:rPr>
              <a:t>tautologi</a:t>
            </a:r>
            <a:r>
              <a:rPr lang="en-US" altLang="en-US" smtClean="0">
                <a:cs typeface="Times New Roman" pitchFamily="18" charset="0"/>
              </a:rPr>
              <a:t> jika ia benar untuk semua kasus</a:t>
            </a:r>
          </a:p>
          <a:p>
            <a:pPr algn="just" eaLnBrk="1" hangingPunct="1"/>
            <a:endParaRPr lang="en-US" altLang="en-US" smtClean="0">
              <a:cs typeface="Times New Roman" pitchFamily="18" charset="0"/>
            </a:endParaRPr>
          </a:p>
          <a:p>
            <a:pPr algn="just" eaLnBrk="1" hangingPunct="1"/>
            <a:r>
              <a:rPr lang="en-US" altLang="en-US" smtClean="0">
                <a:cs typeface="Times New Roman" pitchFamily="18" charset="0"/>
              </a:rPr>
              <a:t>Proposisi majemuk disebut </a:t>
            </a:r>
            <a:r>
              <a:rPr lang="en-US" altLang="en-US" b="1" smtClean="0">
                <a:cs typeface="Times New Roman" pitchFamily="18" charset="0"/>
              </a:rPr>
              <a:t>kontradiksi</a:t>
            </a:r>
            <a:r>
              <a:rPr lang="en-US" altLang="en-US" smtClean="0">
                <a:cs typeface="Times New Roman" pitchFamily="18" charset="0"/>
              </a:rPr>
              <a:t> jika ia salah untuk semua kasus. </a:t>
            </a:r>
          </a:p>
          <a:p>
            <a:pPr eaLnBrk="1" hangingPunct="1"/>
            <a:endParaRPr lang="en-US" alt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4D7CE216-3751-4FBE-8DE0-6B91B8C30FD6}" type="slidenum">
              <a:rPr lang="en-US" altLang="en-US" smtClean="0"/>
              <a:pPr/>
              <a:t>32</a:t>
            </a:fld>
            <a:endParaRPr lang="en-US" altLang="en-US" smtClean="0"/>
          </a:p>
        </p:txBody>
      </p:sp>
      <p:graphicFrame>
        <p:nvGraphicFramePr>
          <p:cNvPr id="34819" name="Object 5"/>
          <p:cNvGraphicFramePr>
            <a:graphicFrameLocks noChangeAspect="1"/>
          </p:cNvGraphicFramePr>
          <p:nvPr/>
        </p:nvGraphicFramePr>
        <p:xfrm>
          <a:off x="642938" y="1519238"/>
          <a:ext cx="7821612" cy="3101975"/>
        </p:xfrm>
        <a:graphic>
          <a:graphicData uri="http://schemas.openxmlformats.org/presentationml/2006/ole">
            <p:oleObj spid="_x0000_s5122" name="Document" r:id="rId3" imgW="5502719" imgH="2183069" progId="Word.Document.8">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10172B2B-C0AE-4BC5-B1B0-010AB6A12188}" type="slidenum">
              <a:rPr lang="en-US" altLang="en-US" smtClean="0"/>
              <a:pPr/>
              <a:t>33</a:t>
            </a:fld>
            <a:endParaRPr lang="en-US" altLang="en-US" smtClean="0"/>
          </a:p>
        </p:txBody>
      </p:sp>
      <p:graphicFrame>
        <p:nvGraphicFramePr>
          <p:cNvPr id="35843" name="Object 3072"/>
          <p:cNvGraphicFramePr>
            <a:graphicFrameLocks noChangeAspect="1"/>
          </p:cNvGraphicFramePr>
          <p:nvPr/>
        </p:nvGraphicFramePr>
        <p:xfrm>
          <a:off x="420688" y="1446213"/>
          <a:ext cx="8154987" cy="3273425"/>
        </p:xfrm>
        <a:graphic>
          <a:graphicData uri="http://schemas.openxmlformats.org/presentationml/2006/ole">
            <p:oleObj spid="_x0000_s6146" name="Document" r:id="rId3" imgW="5846819" imgH="2347754" progId="Word.Document.8">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DD7621E7-4C6B-44B8-92EA-B2FA9F43904C}" type="slidenum">
              <a:rPr lang="en-US" altLang="en-US" smtClean="0"/>
              <a:pPr/>
              <a:t>34</a:t>
            </a:fld>
            <a:endParaRPr lang="en-US" altLang="en-US" smtClean="0"/>
          </a:p>
        </p:txBody>
      </p:sp>
      <p:graphicFrame>
        <p:nvGraphicFramePr>
          <p:cNvPr id="36867" name="Object 4"/>
          <p:cNvGraphicFramePr>
            <a:graphicFrameLocks noChangeAspect="1"/>
          </p:cNvGraphicFramePr>
          <p:nvPr/>
        </p:nvGraphicFramePr>
        <p:xfrm>
          <a:off x="609600" y="685800"/>
          <a:ext cx="7772400" cy="5441950"/>
        </p:xfrm>
        <a:graphic>
          <a:graphicData uri="http://schemas.openxmlformats.org/presentationml/2006/ole">
            <p:oleObj spid="_x0000_s7170" name="Document" r:id="rId3" imgW="5846819" imgH="4118930" progId="Word.Document.8">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39ECFD3D-B681-4D6E-8C1E-CD9BC9BA4559}" type="slidenum">
              <a:rPr lang="en-US" altLang="en-US" smtClean="0"/>
              <a:pPr/>
              <a:t>35</a:t>
            </a:fld>
            <a:endParaRPr lang="en-US" altLang="en-US" smtClean="0"/>
          </a:p>
        </p:txBody>
      </p:sp>
      <p:sp>
        <p:nvSpPr>
          <p:cNvPr id="37891" name="Rectangle 2"/>
          <p:cNvSpPr>
            <a:spLocks noGrp="1" noChangeArrowheads="1"/>
          </p:cNvSpPr>
          <p:nvPr>
            <p:ph type="title"/>
          </p:nvPr>
        </p:nvSpPr>
        <p:spPr/>
        <p:txBody>
          <a:bodyPr/>
          <a:lstStyle/>
          <a:p>
            <a:pPr eaLnBrk="1" hangingPunct="1"/>
            <a:r>
              <a:rPr lang="en-US" altLang="en-US" sz="4000" smtClean="0"/>
              <a:t>Hukum-hukum Logika</a:t>
            </a:r>
          </a:p>
        </p:txBody>
      </p:sp>
      <p:graphicFrame>
        <p:nvGraphicFramePr>
          <p:cNvPr id="37892" name="Object 4"/>
          <p:cNvGraphicFramePr>
            <a:graphicFrameLocks noChangeAspect="1"/>
          </p:cNvGraphicFramePr>
          <p:nvPr/>
        </p:nvGraphicFramePr>
        <p:xfrm>
          <a:off x="990600" y="1679575"/>
          <a:ext cx="7010400" cy="4357688"/>
        </p:xfrm>
        <a:graphic>
          <a:graphicData uri="http://schemas.openxmlformats.org/presentationml/2006/ole">
            <p:oleObj spid="_x0000_s8194" name="Document" r:id="rId3" imgW="5629656" imgH="3653028" progId="Word.Document.8">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A7538FF2-9E2F-474F-B5BF-748EBC5E980C}" type="slidenum">
              <a:rPr lang="en-US" altLang="en-US" smtClean="0"/>
              <a:pPr/>
              <a:t>36</a:t>
            </a:fld>
            <a:endParaRPr lang="en-US" altLang="en-US" smtClean="0"/>
          </a:p>
        </p:txBody>
      </p:sp>
      <p:graphicFrame>
        <p:nvGraphicFramePr>
          <p:cNvPr id="38915" name="Object 1024"/>
          <p:cNvGraphicFramePr>
            <a:graphicFrameLocks noChangeAspect="1"/>
          </p:cNvGraphicFramePr>
          <p:nvPr/>
        </p:nvGraphicFramePr>
        <p:xfrm>
          <a:off x="495300" y="1371600"/>
          <a:ext cx="8153400" cy="2986088"/>
        </p:xfrm>
        <a:graphic>
          <a:graphicData uri="http://schemas.openxmlformats.org/presentationml/2006/ole">
            <p:oleObj spid="_x0000_s9218" name="Document" r:id="rId3" imgW="5629656" imgH="2106168" progId="Word.Document.8">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1F164079-7C60-442D-8226-405927AA3EF4}" type="slidenum">
              <a:rPr lang="en-US" altLang="en-US" smtClean="0"/>
              <a:pPr/>
              <a:t>37</a:t>
            </a:fld>
            <a:endParaRPr lang="en-US" altLang="en-US" smtClean="0"/>
          </a:p>
        </p:txBody>
      </p:sp>
      <p:sp>
        <p:nvSpPr>
          <p:cNvPr id="38915" name="Rectangle 3"/>
          <p:cNvSpPr>
            <a:spLocks noGrp="1" noChangeArrowheads="1"/>
          </p:cNvSpPr>
          <p:nvPr>
            <p:ph type="body" idx="1"/>
          </p:nvPr>
        </p:nvSpPr>
        <p:spPr>
          <a:xfrm>
            <a:off x="685800" y="990600"/>
            <a:ext cx="7772400" cy="5105400"/>
          </a:xfrm>
        </p:spPr>
        <p:txBody>
          <a:bodyPr/>
          <a:lstStyle/>
          <a:p>
            <a:pPr marL="0" indent="0" eaLnBrk="1" hangingPunct="1">
              <a:buFontTx/>
              <a:buNone/>
              <a:defRPr/>
            </a:pPr>
            <a:r>
              <a:rPr lang="en-US" altLang="en-US" sz="2400" b="1" dirty="0" err="1" smtClean="0">
                <a:cs typeface="Times New Roman" panose="02020603050405020304" pitchFamily="18" charset="0"/>
              </a:rPr>
              <a:t>Latihan</a:t>
            </a:r>
            <a:r>
              <a:rPr lang="en-US" altLang="en-US" sz="2400" b="1" dirty="0" smtClean="0">
                <a:cs typeface="Times New Roman" panose="02020603050405020304" pitchFamily="18" charset="0"/>
              </a:rPr>
              <a:t>.</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Tunjukkan</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bahwa</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p</a:t>
            </a: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p</a:t>
            </a: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q</a:t>
            </a: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  </a:t>
            </a:r>
            <a:r>
              <a:rPr lang="en-US" altLang="en-US" sz="2400" i="1" dirty="0" smtClean="0">
                <a:cs typeface="Times New Roman" panose="02020603050405020304" pitchFamily="18" charset="0"/>
              </a:rPr>
              <a:t>p</a:t>
            </a: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q</a:t>
            </a:r>
            <a:r>
              <a:rPr lang="en-US" altLang="en-US" sz="2400" dirty="0" smtClean="0">
                <a:cs typeface="Times New Roman" panose="02020603050405020304" pitchFamily="18" charset="0"/>
              </a:rPr>
              <a:t>   </a:t>
            </a:r>
          </a:p>
          <a:p>
            <a:pPr eaLnBrk="1" hangingPunct="1">
              <a:buFontTx/>
              <a:buNone/>
              <a:defRPr/>
            </a:pPr>
            <a:endParaRPr lang="en-US" altLang="en-US" sz="2400" u="sng" dirty="0" smtClean="0">
              <a:cs typeface="Times New Roman" panose="02020603050405020304" pitchFamily="18" charset="0"/>
            </a:endParaRPr>
          </a:p>
          <a:p>
            <a:pPr eaLnBrk="1" hangingPunct="1">
              <a:buFontTx/>
              <a:buNone/>
              <a:defRPr/>
            </a:pPr>
            <a:r>
              <a:rPr lang="en-US" altLang="en-US" sz="2400" dirty="0" smtClean="0">
                <a:cs typeface="Times New Roman" panose="02020603050405020304" pitchFamily="18" charset="0"/>
              </a:rPr>
              <a:t>	</a:t>
            </a:r>
            <a:r>
              <a:rPr lang="en-US" altLang="en-US" sz="2400" u="sng" dirty="0" err="1" smtClean="0">
                <a:cs typeface="Times New Roman" panose="02020603050405020304" pitchFamily="18" charset="0"/>
              </a:rPr>
              <a:t>Penyelesaian</a:t>
            </a:r>
            <a:r>
              <a:rPr lang="en-US" altLang="en-US" sz="2400" dirty="0" smtClean="0">
                <a:cs typeface="Times New Roman" panose="02020603050405020304" pitchFamily="18" charset="0"/>
              </a:rPr>
              <a:t>:</a:t>
            </a:r>
          </a:p>
          <a:p>
            <a:pPr eaLnBrk="1" hangingPunct="1">
              <a:buFontTx/>
              <a:buNone/>
              <a:defRPr/>
            </a:pPr>
            <a:r>
              <a:rPr lang="en-US" altLang="en-US" sz="2400" i="1" dirty="0" smtClean="0">
                <a:cs typeface="Times New Roman" panose="02020603050405020304" pitchFamily="18" charset="0"/>
              </a:rPr>
              <a:t>	p</a:t>
            </a: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p</a:t>
            </a: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q </a:t>
            </a: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p</a:t>
            </a: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p</a:t>
            </a: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q</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Hukum</a:t>
            </a:r>
            <a:r>
              <a:rPr lang="en-US" altLang="en-US" sz="2400" dirty="0" smtClean="0">
                <a:cs typeface="Times New Roman" panose="02020603050405020304" pitchFamily="18" charset="0"/>
              </a:rPr>
              <a:t> De Morgan)</a:t>
            </a:r>
          </a:p>
          <a:p>
            <a:pPr eaLnBrk="1" hangingPunct="1">
              <a:buFontTx/>
              <a:buNone/>
              <a:defRPr/>
            </a:pP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p</a:t>
            </a: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p</a:t>
            </a: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p</a:t>
            </a: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q</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Hukum</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distributif</a:t>
            </a:r>
            <a:r>
              <a:rPr lang="en-US" altLang="en-US" sz="2400" dirty="0" smtClean="0">
                <a:cs typeface="Times New Roman" panose="02020603050405020304" pitchFamily="18" charset="0"/>
              </a:rPr>
              <a:t>)</a:t>
            </a:r>
          </a:p>
          <a:p>
            <a:pPr eaLnBrk="1" hangingPunct="1">
              <a:buFontTx/>
              <a:buNone/>
              <a:defRPr/>
            </a:pP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p</a:t>
            </a: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q</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Hukum</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negasi</a:t>
            </a:r>
            <a:r>
              <a:rPr lang="en-US" altLang="en-US" sz="2400" dirty="0" smtClean="0">
                <a:cs typeface="Times New Roman" panose="02020603050405020304" pitchFamily="18" charset="0"/>
              </a:rPr>
              <a:t>)</a:t>
            </a:r>
          </a:p>
          <a:p>
            <a:pPr eaLnBrk="1" hangingPunct="1">
              <a:buFontTx/>
              <a:buNone/>
              <a:defRPr/>
            </a:pP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p</a:t>
            </a: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q</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Hukum</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identitas</a:t>
            </a:r>
            <a:r>
              <a:rPr lang="en-US" altLang="en-US" sz="2400" dirty="0" smtClean="0">
                <a:cs typeface="Times New Roman" panose="02020603050405020304" pitchFamily="18" charset="0"/>
              </a:rPr>
              <a:t>)			</a:t>
            </a:r>
            <a:r>
              <a:rPr lang="en-US" altLang="en-US" dirty="0" smtClean="0">
                <a:cs typeface="Times New Roman" panose="02020603050405020304" pitchFamily="18" charset="0"/>
              </a:rPr>
              <a:t>            </a:t>
            </a:r>
          </a:p>
          <a:p>
            <a:pPr eaLnBrk="1" hangingPunct="1">
              <a:buFontTx/>
              <a:buNone/>
              <a:defRPr/>
            </a:pPr>
            <a:endParaRPr lang="en-US" alt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70E5EF84-F47B-4F32-B685-F674BE11E60B}" type="slidenum">
              <a:rPr lang="en-US" altLang="en-US" smtClean="0"/>
              <a:pPr/>
              <a:t>38</a:t>
            </a:fld>
            <a:endParaRPr lang="en-US" altLang="en-US" smtClean="0"/>
          </a:p>
        </p:txBody>
      </p:sp>
      <p:sp>
        <p:nvSpPr>
          <p:cNvPr id="40963" name="Rectangle 2"/>
          <p:cNvSpPr>
            <a:spLocks noGrp="1" noChangeArrowheads="1"/>
          </p:cNvSpPr>
          <p:nvPr>
            <p:ph type="body" idx="1"/>
          </p:nvPr>
        </p:nvSpPr>
        <p:spPr>
          <a:xfrm>
            <a:off x="685800" y="1143000"/>
            <a:ext cx="7772400" cy="4953000"/>
          </a:xfrm>
        </p:spPr>
        <p:txBody>
          <a:bodyPr/>
          <a:lstStyle/>
          <a:p>
            <a:pPr eaLnBrk="1" hangingPunct="1">
              <a:buFontTx/>
              <a:buNone/>
            </a:pPr>
            <a:r>
              <a:rPr lang="en-US" altLang="en-US" sz="2400" b="1" smtClean="0">
                <a:cs typeface="Times New Roman" pitchFamily="18" charset="0"/>
              </a:rPr>
              <a:t>Latihan.</a:t>
            </a:r>
            <a:r>
              <a:rPr lang="en-US" altLang="en-US" sz="2400" smtClean="0">
                <a:cs typeface="Times New Roman" pitchFamily="18" charset="0"/>
              </a:rPr>
              <a:t>  Buktikan hukum penyerapan:  </a:t>
            </a:r>
            <a:r>
              <a:rPr lang="en-US" altLang="en-US" sz="2400" i="1" smtClean="0">
                <a:cs typeface="Times New Roman" pitchFamily="18" charset="0"/>
              </a:rPr>
              <a:t>p</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p</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q</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p</a:t>
            </a:r>
            <a:endParaRPr lang="en-US" altLang="en-US" sz="2400" smtClean="0">
              <a:cs typeface="Times New Roman" pitchFamily="18" charset="0"/>
            </a:endParaRPr>
          </a:p>
          <a:p>
            <a:pPr eaLnBrk="1" hangingPunct="1">
              <a:buFontTx/>
              <a:buNone/>
            </a:pPr>
            <a:r>
              <a:rPr lang="en-US" altLang="en-US" sz="2400" u="sng" smtClean="0">
                <a:cs typeface="Times New Roman" pitchFamily="18" charset="0"/>
              </a:rPr>
              <a:t>Penyelesaian</a:t>
            </a:r>
            <a:r>
              <a:rPr lang="en-US" altLang="en-US" sz="2400" smtClean="0">
                <a:cs typeface="Times New Roman" pitchFamily="18" charset="0"/>
              </a:rPr>
              <a:t>:</a:t>
            </a:r>
          </a:p>
          <a:p>
            <a:pPr eaLnBrk="1" hangingPunct="1">
              <a:buFontTx/>
              <a:buNone/>
            </a:pPr>
            <a:endParaRPr lang="en-US" altLang="en-US" sz="2400" i="1" smtClean="0">
              <a:cs typeface="Times New Roman" pitchFamily="18" charset="0"/>
            </a:endParaRPr>
          </a:p>
          <a:p>
            <a:pPr eaLnBrk="1" hangingPunct="1">
              <a:buFontTx/>
              <a:buNone/>
            </a:pPr>
            <a:r>
              <a:rPr lang="en-US" altLang="en-US" sz="2400" i="1" smtClean="0">
                <a:cs typeface="Times New Roman" pitchFamily="18" charset="0"/>
              </a:rPr>
              <a:t>p</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p</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q</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p</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F)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p</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q</a:t>
            </a:r>
            <a:r>
              <a:rPr lang="en-US" altLang="en-US" sz="2400" smtClean="0">
                <a:cs typeface="Times New Roman" pitchFamily="18" charset="0"/>
              </a:rPr>
              <a:t>)	(Hukum Identitas)</a:t>
            </a:r>
          </a:p>
          <a:p>
            <a:pPr eaLnBrk="1" hangingPunct="1">
              <a:buFontTx/>
              <a:buNone/>
            </a:pP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p</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(F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q</a:t>
            </a:r>
            <a:r>
              <a:rPr lang="en-US" altLang="en-US" sz="2400" smtClean="0">
                <a:cs typeface="Times New Roman" pitchFamily="18" charset="0"/>
              </a:rPr>
              <a:t>)		(Hukum distributif)</a:t>
            </a:r>
          </a:p>
          <a:p>
            <a:pPr eaLnBrk="1" hangingPunct="1">
              <a:buFontTx/>
              <a:buNone/>
            </a:pP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p</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F			(Hukum </a:t>
            </a:r>
            <a:r>
              <a:rPr lang="en-US" altLang="en-US" sz="2400" i="1" smtClean="0">
                <a:cs typeface="Times New Roman" pitchFamily="18" charset="0"/>
              </a:rPr>
              <a:t>Null</a:t>
            </a:r>
            <a:r>
              <a:rPr lang="en-US" altLang="en-US" sz="2400" smtClean="0">
                <a:cs typeface="Times New Roman" pitchFamily="18" charset="0"/>
              </a:rPr>
              <a:t>)</a:t>
            </a:r>
          </a:p>
          <a:p>
            <a:pPr eaLnBrk="1" hangingPunct="1">
              <a:buFontTx/>
              <a:buNone/>
            </a:pP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p</a:t>
            </a:r>
            <a:r>
              <a:rPr lang="en-US" altLang="en-US" sz="2400" smtClean="0">
                <a:cs typeface="Times New Roman" pitchFamily="18" charset="0"/>
              </a:rPr>
              <a:t>			(Hukum Identitas)</a:t>
            </a:r>
            <a:r>
              <a:rPr lang="en-US" altLang="en-US" sz="2400" i="1" smtClean="0">
                <a:cs typeface="Times New Roman" pitchFamily="18" charset="0"/>
              </a:rPr>
              <a:t>		</a:t>
            </a:r>
            <a:r>
              <a:rPr lang="en-US" altLang="en-US" i="1" smtClean="0">
                <a:cs typeface="Times New Roman" pitchFamily="18" charset="0"/>
              </a:rPr>
              <a:t>         </a:t>
            </a:r>
            <a:endParaRPr lang="en-US" altLang="en-US" smtClean="0">
              <a:cs typeface="Times New Roman" pitchFamily="18" charset="0"/>
            </a:endParaRPr>
          </a:p>
          <a:p>
            <a:pPr eaLnBrk="1" hangingPunct="1">
              <a:buFontTx/>
              <a:buNone/>
            </a:pPr>
            <a:endParaRPr lang="en-US" alt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7F951E1E-AAE0-4025-8171-1C01BAFB1B5E}" type="slidenum">
              <a:rPr lang="en-US" altLang="en-US" smtClean="0"/>
              <a:pPr/>
              <a:t>39</a:t>
            </a:fld>
            <a:endParaRPr lang="en-US" altLang="en-US" smtClean="0"/>
          </a:p>
        </p:txBody>
      </p:sp>
      <p:sp>
        <p:nvSpPr>
          <p:cNvPr id="41987" name="Rectangle 2"/>
          <p:cNvSpPr>
            <a:spLocks noGrp="1" noChangeArrowheads="1"/>
          </p:cNvSpPr>
          <p:nvPr>
            <p:ph type="title"/>
          </p:nvPr>
        </p:nvSpPr>
        <p:spPr/>
        <p:txBody>
          <a:bodyPr/>
          <a:lstStyle/>
          <a:p>
            <a:pPr algn="l" eaLnBrk="1" hangingPunct="1"/>
            <a:r>
              <a:rPr lang="en-US" altLang="en-US" smtClean="0"/>
              <a:t>Latihan </a:t>
            </a:r>
          </a:p>
        </p:txBody>
      </p:sp>
      <p:sp>
        <p:nvSpPr>
          <p:cNvPr id="41988" name="Rectangle 3"/>
          <p:cNvSpPr>
            <a:spLocks noGrp="1" noChangeArrowheads="1"/>
          </p:cNvSpPr>
          <p:nvPr>
            <p:ph type="body" idx="1"/>
          </p:nvPr>
        </p:nvSpPr>
        <p:spPr/>
        <p:txBody>
          <a:bodyPr/>
          <a:lstStyle/>
          <a:p>
            <a:pPr algn="just" eaLnBrk="1" hangingPunct="1">
              <a:buFontTx/>
              <a:buNone/>
            </a:pPr>
            <a:r>
              <a:rPr lang="en-US" altLang="en-US" sz="2400" smtClean="0">
                <a:cs typeface="Times New Roman" pitchFamily="18" charset="0"/>
              </a:rPr>
              <a:t>	Diberikan pernyataan “Tidak benar bahwa dia belajar Algoritma tetapi tidak belajar Matematika”.</a:t>
            </a:r>
          </a:p>
          <a:p>
            <a:pPr eaLnBrk="1" hangingPunct="1">
              <a:buFontTx/>
              <a:buNone/>
            </a:pPr>
            <a:r>
              <a:rPr lang="en-US" altLang="en-US" sz="2400" smtClean="0">
                <a:cs typeface="Times New Roman" pitchFamily="18" charset="0"/>
              </a:rPr>
              <a:t>	(a)  Nyatakan pernyataan di atas dalam notasi simbolik (ekspresi logika)</a:t>
            </a:r>
          </a:p>
          <a:p>
            <a:pPr eaLnBrk="1" hangingPunct="1">
              <a:buFontTx/>
              <a:buNone/>
            </a:pPr>
            <a:r>
              <a:rPr lang="en-US" altLang="en-US" sz="2400" smtClean="0">
                <a:cs typeface="Times New Roman" pitchFamily="18" charset="0"/>
              </a:rPr>
              <a:t>	(b)  Berikan pernyataan yang ekivalen secara logika dengan pernyataan tsb (Petunjuk: gunakan hukum De Morgan)</a:t>
            </a:r>
          </a:p>
          <a:p>
            <a:pPr eaLnBrk="1" hangingPunct="1">
              <a:buFontTx/>
              <a:buNone/>
            </a:pPr>
            <a:endParaRPr lang="en-US" altLang="en-US" sz="24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67F26973-25A5-44A2-8035-928223C49640}" type="slidenum">
              <a:rPr lang="en-US" altLang="en-US" smtClean="0"/>
              <a:pPr/>
              <a:t>4</a:t>
            </a:fld>
            <a:endParaRPr lang="en-US" altLang="en-US" smtClean="0"/>
          </a:p>
        </p:txBody>
      </p:sp>
      <p:sp>
        <p:nvSpPr>
          <p:cNvPr id="4099" name="Rectangle 3"/>
          <p:cNvSpPr>
            <a:spLocks noGrp="1" noChangeArrowheads="1"/>
          </p:cNvSpPr>
          <p:nvPr>
            <p:ph type="body" idx="1"/>
          </p:nvPr>
        </p:nvSpPr>
        <p:spPr>
          <a:xfrm>
            <a:off x="685800" y="838200"/>
            <a:ext cx="7772400" cy="5334000"/>
          </a:xfrm>
        </p:spPr>
        <p:txBody>
          <a:bodyPr/>
          <a:lstStyle/>
          <a:p>
            <a:pPr algn="just" eaLnBrk="1" hangingPunct="1"/>
            <a:r>
              <a:rPr lang="en-US" altLang="en-US" sz="2400" dirty="0" err="1" smtClean="0">
                <a:cs typeface="Times New Roman" pitchFamily="18" charset="0"/>
              </a:rPr>
              <a:t>Perhatikan</a:t>
            </a:r>
            <a:r>
              <a:rPr lang="en-US" altLang="en-US" sz="2400" dirty="0" smtClean="0">
                <a:cs typeface="Times New Roman" pitchFamily="18" charset="0"/>
              </a:rPr>
              <a:t> </a:t>
            </a:r>
            <a:r>
              <a:rPr lang="en-US" altLang="en-US" sz="2400" dirty="0" err="1" smtClean="0">
                <a:cs typeface="Times New Roman" pitchFamily="18" charset="0"/>
              </a:rPr>
              <a:t>argumen</a:t>
            </a:r>
            <a:r>
              <a:rPr lang="en-US" altLang="en-US" sz="2400" dirty="0" smtClean="0">
                <a:cs typeface="Times New Roman" pitchFamily="18" charset="0"/>
              </a:rPr>
              <a:t> </a:t>
            </a:r>
            <a:r>
              <a:rPr lang="en-US" altLang="en-US" sz="2400" dirty="0" err="1" smtClean="0">
                <a:cs typeface="Times New Roman" pitchFamily="18" charset="0"/>
              </a:rPr>
              <a:t>di</a:t>
            </a:r>
            <a:r>
              <a:rPr lang="en-US" altLang="en-US" sz="2400" dirty="0" smtClean="0">
                <a:cs typeface="Times New Roman" pitchFamily="18" charset="0"/>
              </a:rPr>
              <a:t> </a:t>
            </a:r>
            <a:r>
              <a:rPr lang="en-US" altLang="en-US" sz="2400" dirty="0" err="1" smtClean="0">
                <a:cs typeface="Times New Roman" pitchFamily="18" charset="0"/>
              </a:rPr>
              <a:t>bawah</a:t>
            </a:r>
            <a:r>
              <a:rPr lang="en-US" altLang="en-US" sz="2400" dirty="0" smtClean="0">
                <a:cs typeface="Times New Roman" pitchFamily="18" charset="0"/>
              </a:rPr>
              <a:t> </a:t>
            </a:r>
            <a:r>
              <a:rPr lang="en-US" altLang="en-US" sz="2400" dirty="0" err="1" smtClean="0">
                <a:cs typeface="Times New Roman" pitchFamily="18" charset="0"/>
              </a:rPr>
              <a:t>ini</a:t>
            </a:r>
            <a:r>
              <a:rPr lang="en-US" altLang="en-US" sz="2400" dirty="0" smtClean="0">
                <a:cs typeface="Times New Roman" pitchFamily="18" charset="0"/>
              </a:rPr>
              <a:t>:</a:t>
            </a:r>
          </a:p>
          <a:p>
            <a:pPr algn="just" eaLnBrk="1" hangingPunct="1"/>
            <a:endParaRPr lang="en-US" altLang="en-US" sz="2400" dirty="0" smtClean="0">
              <a:cs typeface="Times New Roman" pitchFamily="18" charset="0"/>
            </a:endParaRPr>
          </a:p>
          <a:p>
            <a:pPr algn="just" eaLnBrk="1" hangingPunct="1">
              <a:buFontTx/>
              <a:buNone/>
            </a:pPr>
            <a:r>
              <a:rPr lang="en-US" altLang="en-US" sz="2400" i="1" dirty="0" smtClean="0">
                <a:cs typeface="Times New Roman" pitchFamily="18" charset="0"/>
              </a:rPr>
              <a:t>	</a:t>
            </a:r>
            <a:r>
              <a:rPr lang="en-US" altLang="en-US" sz="2400" i="1" dirty="0" err="1" smtClean="0">
                <a:solidFill>
                  <a:srgbClr val="FF0066"/>
                </a:solidFill>
                <a:cs typeface="Times New Roman" pitchFamily="18" charset="0"/>
              </a:rPr>
              <a:t>Jika</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anda</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mahasiswa</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Sistem</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Informasi</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maka</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anda</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tidak</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sulit</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belajar</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Bahasa</a:t>
            </a:r>
            <a:r>
              <a:rPr lang="en-US" altLang="en-US" sz="2400" i="1" dirty="0" smtClean="0">
                <a:solidFill>
                  <a:srgbClr val="FF0066"/>
                </a:solidFill>
                <a:cs typeface="Times New Roman" pitchFamily="18" charset="0"/>
              </a:rPr>
              <a:t> Java. </a:t>
            </a:r>
            <a:r>
              <a:rPr lang="en-US" altLang="en-US" sz="2400" i="1" dirty="0" err="1" smtClean="0">
                <a:solidFill>
                  <a:srgbClr val="FF0066"/>
                </a:solidFill>
                <a:cs typeface="Times New Roman" pitchFamily="18" charset="0"/>
              </a:rPr>
              <a:t>Jika</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anda</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tidak</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suka</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begadang</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maka</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anda</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bukan</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mahasiswa</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Informatika</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Tetapi</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anda</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sulit</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belajar</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Bahasa</a:t>
            </a:r>
            <a:r>
              <a:rPr lang="en-US" altLang="en-US" sz="2400" i="1" dirty="0" smtClean="0">
                <a:solidFill>
                  <a:srgbClr val="FF0066"/>
                </a:solidFill>
                <a:cs typeface="Times New Roman" pitchFamily="18" charset="0"/>
              </a:rPr>
              <a:t> Java </a:t>
            </a:r>
            <a:r>
              <a:rPr lang="en-US" altLang="en-US" sz="2400" i="1" dirty="0" err="1" smtClean="0">
                <a:solidFill>
                  <a:srgbClr val="FF0066"/>
                </a:solidFill>
                <a:cs typeface="Times New Roman" pitchFamily="18" charset="0"/>
              </a:rPr>
              <a:t>dan</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anda</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tidak</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suka</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begadang</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Jadi</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anda</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bukan</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mahasiswa</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Sistem</a:t>
            </a:r>
            <a:r>
              <a:rPr lang="en-US" altLang="en-US" sz="2400" i="1" dirty="0" smtClean="0">
                <a:solidFill>
                  <a:srgbClr val="FF0066"/>
                </a:solidFill>
                <a:cs typeface="Times New Roman" pitchFamily="18" charset="0"/>
              </a:rPr>
              <a:t> </a:t>
            </a:r>
            <a:r>
              <a:rPr lang="en-US" altLang="en-US" sz="2400" i="1" dirty="0" err="1" smtClean="0">
                <a:solidFill>
                  <a:srgbClr val="FF0066"/>
                </a:solidFill>
                <a:cs typeface="Times New Roman" pitchFamily="18" charset="0"/>
              </a:rPr>
              <a:t>Informasi</a:t>
            </a:r>
            <a:r>
              <a:rPr lang="en-US" altLang="en-US" sz="2400" i="1" dirty="0" smtClean="0">
                <a:solidFill>
                  <a:srgbClr val="FF0066"/>
                </a:solidFill>
                <a:cs typeface="Times New Roman" pitchFamily="18" charset="0"/>
              </a:rPr>
              <a:t>.</a:t>
            </a:r>
            <a:endParaRPr lang="en-US" altLang="en-US" sz="2400" i="1" dirty="0" smtClean="0">
              <a:solidFill>
                <a:srgbClr val="FF0066"/>
              </a:solidFill>
              <a:cs typeface="Times New Roman" pitchFamily="18" charset="0"/>
            </a:endParaRPr>
          </a:p>
          <a:p>
            <a:pPr algn="just" eaLnBrk="1" hangingPunct="1">
              <a:buFontTx/>
              <a:buNone/>
            </a:pPr>
            <a:r>
              <a:rPr lang="en-US" altLang="en-US" sz="2400" dirty="0" smtClean="0">
                <a:cs typeface="Times New Roman" pitchFamily="18" charset="0"/>
              </a:rPr>
              <a:t>	</a:t>
            </a:r>
          </a:p>
          <a:p>
            <a:pPr algn="just" eaLnBrk="1" hangingPunct="1">
              <a:buFontTx/>
              <a:buNone/>
            </a:pPr>
            <a:r>
              <a:rPr lang="en-US" altLang="en-US" sz="2400" dirty="0" smtClean="0">
                <a:cs typeface="Times New Roman" pitchFamily="18" charset="0"/>
              </a:rPr>
              <a:t>	</a:t>
            </a:r>
            <a:r>
              <a:rPr lang="en-US" altLang="en-US" sz="2400" dirty="0" err="1" smtClean="0">
                <a:cs typeface="Times New Roman" pitchFamily="18" charset="0"/>
              </a:rPr>
              <a:t>Apakah</a:t>
            </a:r>
            <a:r>
              <a:rPr lang="en-US" altLang="en-US" sz="2400" dirty="0" smtClean="0">
                <a:cs typeface="Times New Roman" pitchFamily="18" charset="0"/>
              </a:rPr>
              <a:t> </a:t>
            </a:r>
            <a:r>
              <a:rPr lang="en-US" altLang="en-US" sz="2400" dirty="0" err="1" smtClean="0">
                <a:cs typeface="Times New Roman" pitchFamily="18" charset="0"/>
              </a:rPr>
              <a:t>penarikan</a:t>
            </a:r>
            <a:r>
              <a:rPr lang="en-US" altLang="en-US" sz="2400" dirty="0" smtClean="0">
                <a:cs typeface="Times New Roman" pitchFamily="18" charset="0"/>
              </a:rPr>
              <a:t> </a:t>
            </a:r>
            <a:r>
              <a:rPr lang="en-US" altLang="en-US" sz="2400" dirty="0" err="1" smtClean="0">
                <a:cs typeface="Times New Roman" pitchFamily="18" charset="0"/>
              </a:rPr>
              <a:t>kesimpulan</a:t>
            </a:r>
            <a:r>
              <a:rPr lang="en-US" altLang="en-US" sz="2400" dirty="0" smtClean="0">
                <a:cs typeface="Times New Roman" pitchFamily="18" charset="0"/>
              </a:rPr>
              <a:t> </a:t>
            </a:r>
            <a:r>
              <a:rPr lang="en-US" altLang="en-US" sz="2400" dirty="0" err="1" smtClean="0">
                <a:cs typeface="Times New Roman" pitchFamily="18" charset="0"/>
              </a:rPr>
              <a:t>dari</a:t>
            </a:r>
            <a:r>
              <a:rPr lang="en-US" altLang="en-US" sz="2400" dirty="0" smtClean="0">
                <a:cs typeface="Times New Roman" pitchFamily="18" charset="0"/>
              </a:rPr>
              <a:t> </a:t>
            </a:r>
            <a:r>
              <a:rPr lang="en-US" altLang="en-US" sz="2400" dirty="0" err="1" smtClean="0">
                <a:cs typeface="Times New Roman" pitchFamily="18" charset="0"/>
              </a:rPr>
              <a:t>argumen</a:t>
            </a:r>
            <a:r>
              <a:rPr lang="en-US" altLang="en-US" sz="2400" dirty="0" smtClean="0">
                <a:cs typeface="Times New Roman" pitchFamily="18" charset="0"/>
              </a:rPr>
              <a:t> </a:t>
            </a:r>
            <a:r>
              <a:rPr lang="en-US" altLang="en-US" sz="2400" dirty="0" err="1" smtClean="0">
                <a:cs typeface="Times New Roman" pitchFamily="18" charset="0"/>
              </a:rPr>
              <a:t>di</a:t>
            </a:r>
            <a:r>
              <a:rPr lang="en-US" altLang="en-US" sz="2400" dirty="0" smtClean="0">
                <a:cs typeface="Times New Roman" pitchFamily="18" charset="0"/>
              </a:rPr>
              <a:t> </a:t>
            </a:r>
            <a:r>
              <a:rPr lang="en-US" altLang="en-US" sz="2400" dirty="0" err="1" smtClean="0">
                <a:cs typeface="Times New Roman" pitchFamily="18" charset="0"/>
              </a:rPr>
              <a:t>atas</a:t>
            </a:r>
            <a:r>
              <a:rPr lang="en-US" altLang="en-US" sz="2400" dirty="0" smtClean="0">
                <a:cs typeface="Times New Roman" pitchFamily="18" charset="0"/>
              </a:rPr>
              <a:t> valid?</a:t>
            </a:r>
          </a:p>
          <a:p>
            <a:pPr algn="just" eaLnBrk="1" hangingPunct="1">
              <a:buFontTx/>
              <a:buNone/>
            </a:pPr>
            <a:r>
              <a:rPr lang="en-US" altLang="en-US" sz="2400" dirty="0" smtClean="0">
                <a:cs typeface="Times New Roman" pitchFamily="18" charset="0"/>
              </a:rPr>
              <a:t>	</a:t>
            </a:r>
            <a:r>
              <a:rPr lang="en-US" altLang="en-US" sz="2400" dirty="0" err="1" smtClean="0">
                <a:cs typeface="Times New Roman" pitchFamily="18" charset="0"/>
              </a:rPr>
              <a:t>Alat</a:t>
            </a:r>
            <a:r>
              <a:rPr lang="en-US" altLang="en-US" sz="2400" dirty="0" smtClean="0">
                <a:cs typeface="Times New Roman" pitchFamily="18" charset="0"/>
              </a:rPr>
              <a:t> bantu </a:t>
            </a:r>
            <a:r>
              <a:rPr lang="en-US" altLang="en-US" sz="2400" dirty="0" err="1" smtClean="0">
                <a:cs typeface="Times New Roman" pitchFamily="18" charset="0"/>
              </a:rPr>
              <a:t>untuk</a:t>
            </a:r>
            <a:r>
              <a:rPr lang="en-US" altLang="en-US" sz="2400" dirty="0" smtClean="0">
                <a:cs typeface="Times New Roman" pitchFamily="18" charset="0"/>
              </a:rPr>
              <a:t> </a:t>
            </a:r>
            <a:r>
              <a:rPr lang="en-US" altLang="en-US" sz="2400" dirty="0" err="1" smtClean="0">
                <a:cs typeface="Times New Roman" pitchFamily="18" charset="0"/>
              </a:rPr>
              <a:t>memahami</a:t>
            </a:r>
            <a:r>
              <a:rPr lang="en-US" altLang="en-US" sz="2400" dirty="0" smtClean="0">
                <a:cs typeface="Times New Roman" pitchFamily="18" charset="0"/>
              </a:rPr>
              <a:t> </a:t>
            </a:r>
            <a:r>
              <a:rPr lang="en-US" altLang="en-US" sz="2400" dirty="0" err="1" smtClean="0">
                <a:cs typeface="Times New Roman" pitchFamily="18" charset="0"/>
              </a:rPr>
              <a:t>argumen</a:t>
            </a:r>
            <a:r>
              <a:rPr lang="en-US" altLang="en-US" sz="2400" dirty="0" smtClean="0">
                <a:cs typeface="Times New Roman" pitchFamily="18" charset="0"/>
              </a:rPr>
              <a:t> </a:t>
            </a:r>
            <a:r>
              <a:rPr lang="en-US" altLang="en-US" sz="2400" dirty="0" err="1" smtClean="0">
                <a:cs typeface="Times New Roman" pitchFamily="18" charset="0"/>
              </a:rPr>
              <a:t>tsb</a:t>
            </a:r>
            <a:r>
              <a:rPr lang="en-US" altLang="en-US" sz="2400" dirty="0" smtClean="0">
                <a:cs typeface="Times New Roman" pitchFamily="18" charset="0"/>
              </a:rPr>
              <a:t> </a:t>
            </a:r>
            <a:r>
              <a:rPr lang="en-US" altLang="en-US" sz="2400" dirty="0" err="1" smtClean="0">
                <a:cs typeface="Times New Roman" pitchFamily="18" charset="0"/>
              </a:rPr>
              <a:t>adalah</a:t>
            </a:r>
            <a:r>
              <a:rPr lang="en-US" altLang="en-US" sz="2400" dirty="0" smtClean="0">
                <a:cs typeface="Times New Roman" pitchFamily="18" charset="0"/>
              </a:rPr>
              <a:t> </a:t>
            </a:r>
            <a:r>
              <a:rPr lang="en-US" altLang="en-US" sz="2400" b="1" dirty="0" err="1" smtClean="0">
                <a:cs typeface="Times New Roman" pitchFamily="18" charset="0"/>
              </a:rPr>
              <a:t>Logika</a:t>
            </a:r>
            <a:endParaRPr lang="en-US" altLang="en-US" sz="2400" b="1" dirty="0" smtClean="0">
              <a:cs typeface="Times New Roman" pitchFamily="18" charset="0"/>
            </a:endParaRPr>
          </a:p>
          <a:p>
            <a:pPr algn="just" eaLnBrk="1" hangingPunct="1"/>
            <a:endParaRPr lang="en-US" altLang="en-US" sz="2400" dirty="0" smtClean="0">
              <a:cs typeface="Times New Roman" pitchFamily="18" charset="0"/>
            </a:endParaRPr>
          </a:p>
          <a:p>
            <a:pPr algn="just" eaLnBrk="1" hangingPunct="1"/>
            <a:endParaRPr lang="en-US" altLang="en-US" sz="2400" b="1" dirty="0" smtClean="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4D71FFDF-073A-4094-86B7-10972522446F}" type="slidenum">
              <a:rPr lang="en-US" altLang="en-US" smtClean="0"/>
              <a:pPr/>
              <a:t>40</a:t>
            </a:fld>
            <a:endParaRPr lang="en-US" altLang="en-US" smtClean="0"/>
          </a:p>
        </p:txBody>
      </p:sp>
      <p:sp>
        <p:nvSpPr>
          <p:cNvPr id="43011" name="Rectangle 2"/>
          <p:cNvSpPr>
            <a:spLocks noGrp="1" noChangeArrowheads="1"/>
          </p:cNvSpPr>
          <p:nvPr>
            <p:ph type="title"/>
          </p:nvPr>
        </p:nvSpPr>
        <p:spPr>
          <a:xfrm>
            <a:off x="685800" y="609600"/>
            <a:ext cx="7772400" cy="457200"/>
          </a:xfrm>
        </p:spPr>
        <p:txBody>
          <a:bodyPr>
            <a:normAutofit fontScale="90000"/>
          </a:bodyPr>
          <a:lstStyle/>
          <a:p>
            <a:pPr algn="l" eaLnBrk="1" hangingPunct="1"/>
            <a:r>
              <a:rPr lang="en-US" altLang="en-US" sz="4000" smtClean="0"/>
              <a:t>Penyelesaian</a:t>
            </a:r>
          </a:p>
        </p:txBody>
      </p:sp>
      <p:sp>
        <p:nvSpPr>
          <p:cNvPr id="43012" name="Rectangle 3"/>
          <p:cNvSpPr>
            <a:spLocks noGrp="1" noChangeArrowheads="1"/>
          </p:cNvSpPr>
          <p:nvPr>
            <p:ph type="body" idx="1"/>
          </p:nvPr>
        </p:nvSpPr>
        <p:spPr>
          <a:xfrm>
            <a:off x="609600" y="1295400"/>
            <a:ext cx="7772400" cy="4800600"/>
          </a:xfrm>
        </p:spPr>
        <p:txBody>
          <a:bodyPr/>
          <a:lstStyle/>
          <a:p>
            <a:pPr algn="just" eaLnBrk="1" hangingPunct="1">
              <a:buFontTx/>
              <a:buNone/>
            </a:pPr>
            <a:r>
              <a:rPr lang="en-US" altLang="en-US" sz="2800" smtClean="0">
                <a:cs typeface="Times New Roman" pitchFamily="18" charset="0"/>
              </a:rPr>
              <a:t>	</a:t>
            </a:r>
            <a:r>
              <a:rPr lang="en-US" altLang="en-US" sz="2400" smtClean="0">
                <a:cs typeface="Times New Roman" pitchFamily="18" charset="0"/>
              </a:rPr>
              <a:t>Misalkan </a:t>
            </a:r>
          </a:p>
          <a:p>
            <a:pPr algn="just" eaLnBrk="1" hangingPunct="1">
              <a:buFontTx/>
              <a:buNone/>
            </a:pPr>
            <a:r>
              <a:rPr lang="en-US" altLang="en-US" sz="2400" i="1" smtClean="0">
                <a:cs typeface="Times New Roman" pitchFamily="18" charset="0"/>
              </a:rPr>
              <a:t>	  	p </a:t>
            </a:r>
            <a:r>
              <a:rPr lang="en-US" altLang="en-US" sz="2400" smtClean="0">
                <a:cs typeface="Times New Roman" pitchFamily="18" charset="0"/>
              </a:rPr>
              <a:t>:  Dia belajar Algoritma</a:t>
            </a:r>
          </a:p>
          <a:p>
            <a:pPr algn="just" eaLnBrk="1" hangingPunct="1">
              <a:buFontTx/>
              <a:buNone/>
            </a:pPr>
            <a:r>
              <a:rPr lang="en-US" altLang="en-US" sz="2400" smtClean="0">
                <a:cs typeface="Times New Roman" pitchFamily="18" charset="0"/>
              </a:rPr>
              <a:t>	    	</a:t>
            </a:r>
            <a:r>
              <a:rPr lang="en-US" altLang="en-US" sz="2400" i="1" smtClean="0">
                <a:cs typeface="Times New Roman" pitchFamily="18" charset="0"/>
              </a:rPr>
              <a:t>q </a:t>
            </a:r>
            <a:r>
              <a:rPr lang="en-US" altLang="en-US" sz="2400" smtClean="0">
                <a:cs typeface="Times New Roman" pitchFamily="18" charset="0"/>
              </a:rPr>
              <a:t>:  Dia belajar Matematika</a:t>
            </a:r>
          </a:p>
          <a:p>
            <a:pPr algn="just" eaLnBrk="1" hangingPunct="1">
              <a:buFontTx/>
              <a:buNone/>
            </a:pPr>
            <a:r>
              <a:rPr lang="en-US" altLang="en-US" sz="2400" smtClean="0">
                <a:cs typeface="Times New Roman" pitchFamily="18" charset="0"/>
              </a:rPr>
              <a:t> </a:t>
            </a:r>
          </a:p>
          <a:p>
            <a:pPr algn="just" eaLnBrk="1" hangingPunct="1">
              <a:buFontTx/>
              <a:buNone/>
            </a:pPr>
            <a:r>
              <a:rPr lang="en-US" altLang="en-US" sz="2400" smtClean="0">
                <a:cs typeface="Times New Roman" pitchFamily="18" charset="0"/>
              </a:rPr>
              <a:t>	maka, </a:t>
            </a:r>
          </a:p>
          <a:p>
            <a:pPr algn="just" eaLnBrk="1" hangingPunct="1">
              <a:buFontTx/>
              <a:buNone/>
            </a:pPr>
            <a:r>
              <a:rPr lang="en-US" altLang="en-US" sz="2400" smtClean="0">
                <a:cs typeface="Times New Roman" pitchFamily="18" charset="0"/>
              </a:rPr>
              <a:t>	(a) Tidak benar bahwa dia belajar Algoritma tetapi tidak belajar Matematika:  ~ (</a:t>
            </a:r>
            <a:r>
              <a:rPr lang="en-US" altLang="en-US" sz="2400" i="1" smtClean="0">
                <a:cs typeface="Times New Roman" pitchFamily="18" charset="0"/>
              </a:rPr>
              <a:t>p </a:t>
            </a:r>
            <a:r>
              <a:rPr lang="en-US" altLang="en-US" sz="2400" smtClean="0">
                <a:cs typeface="Times New Roman" pitchFamily="18" charset="0"/>
                <a:sym typeface="Symbol" pitchFamily="18" charset="2"/>
              </a:rPr>
              <a:t></a:t>
            </a:r>
            <a:r>
              <a:rPr lang="en-US" altLang="en-US" sz="2400" smtClean="0">
                <a:cs typeface="Times New Roman" pitchFamily="18" charset="0"/>
              </a:rPr>
              <a:t> ~ </a:t>
            </a:r>
            <a:r>
              <a:rPr lang="en-US" altLang="en-US" sz="2400" i="1" smtClean="0">
                <a:cs typeface="Times New Roman" pitchFamily="18" charset="0"/>
              </a:rPr>
              <a:t>q</a:t>
            </a:r>
            <a:r>
              <a:rPr lang="en-US" altLang="en-US" sz="2400" smtClean="0">
                <a:cs typeface="Times New Roman" pitchFamily="18" charset="0"/>
              </a:rPr>
              <a:t>) </a:t>
            </a:r>
          </a:p>
          <a:p>
            <a:pPr algn="just" eaLnBrk="1" hangingPunct="1">
              <a:buFontTx/>
              <a:buNone/>
            </a:pPr>
            <a:endParaRPr lang="en-US" altLang="en-US" sz="2400" smtClean="0">
              <a:cs typeface="Times New Roman" pitchFamily="18" charset="0"/>
            </a:endParaRPr>
          </a:p>
          <a:p>
            <a:pPr algn="just" eaLnBrk="1" hangingPunct="1">
              <a:buFontTx/>
              <a:buNone/>
            </a:pPr>
            <a:r>
              <a:rPr lang="en-US" altLang="en-US" sz="2400" smtClean="0">
                <a:cs typeface="Times New Roman" pitchFamily="18" charset="0"/>
              </a:rPr>
              <a:t>	(b) ~ (</a:t>
            </a:r>
            <a:r>
              <a:rPr lang="en-US" altLang="en-US" sz="2400" i="1" smtClean="0">
                <a:cs typeface="Times New Roman" pitchFamily="18" charset="0"/>
              </a:rPr>
              <a:t>p</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 </a:t>
            </a:r>
            <a:r>
              <a:rPr lang="en-US" altLang="en-US" sz="2400" i="1" smtClean="0">
                <a:cs typeface="Times New Roman" pitchFamily="18" charset="0"/>
              </a:rPr>
              <a:t>q</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 </a:t>
            </a:r>
            <a:r>
              <a:rPr lang="en-US" altLang="en-US" sz="2400" i="1" smtClean="0">
                <a:cs typeface="Times New Roman" pitchFamily="18" charset="0"/>
              </a:rPr>
              <a:t>p</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q</a:t>
            </a:r>
            <a:r>
              <a:rPr lang="en-US" altLang="en-US" sz="2400" smtClean="0">
                <a:cs typeface="Times New Roman" pitchFamily="18" charset="0"/>
              </a:rPr>
              <a:t>  (Hukum De Morgan)</a:t>
            </a:r>
          </a:p>
          <a:p>
            <a:pPr eaLnBrk="1" hangingPunct="1">
              <a:buFontTx/>
              <a:buNone/>
            </a:pPr>
            <a:r>
              <a:rPr lang="en-US" altLang="en-US" sz="2400" smtClean="0">
                <a:cs typeface="Times New Roman" pitchFamily="18" charset="0"/>
              </a:rPr>
              <a:t>	dengan kata lain: “Dia tidak belajar Algoritma atau belajar Matematika”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B4487E9A-FEBD-4242-AD6E-967CA8614D9F}" type="slidenum">
              <a:rPr lang="en-US" altLang="en-US" smtClean="0"/>
              <a:pPr/>
              <a:t>41</a:t>
            </a:fld>
            <a:endParaRPr lang="en-US" altLang="en-US" smtClean="0"/>
          </a:p>
        </p:txBody>
      </p:sp>
      <p:sp>
        <p:nvSpPr>
          <p:cNvPr id="44035" name="Rectangle 2"/>
          <p:cNvSpPr>
            <a:spLocks noGrp="1" noChangeArrowheads="1"/>
          </p:cNvSpPr>
          <p:nvPr>
            <p:ph type="title"/>
          </p:nvPr>
        </p:nvSpPr>
        <p:spPr/>
        <p:txBody>
          <a:bodyPr/>
          <a:lstStyle/>
          <a:p>
            <a:pPr eaLnBrk="1" hangingPunct="1"/>
            <a:r>
              <a:rPr lang="en-US" altLang="en-US" smtClean="0">
                <a:cs typeface="Times New Roman" pitchFamily="18" charset="0"/>
              </a:rPr>
              <a:t>Implikasi</a:t>
            </a:r>
          </a:p>
        </p:txBody>
      </p:sp>
      <p:sp>
        <p:nvSpPr>
          <p:cNvPr id="44036" name="Rectangle 3"/>
          <p:cNvSpPr>
            <a:spLocks noGrp="1" noChangeArrowheads="1"/>
          </p:cNvSpPr>
          <p:nvPr>
            <p:ph type="body" idx="1"/>
          </p:nvPr>
        </p:nvSpPr>
        <p:spPr/>
        <p:txBody>
          <a:bodyPr/>
          <a:lstStyle/>
          <a:p>
            <a:pPr algn="just" eaLnBrk="1" hangingPunct="1"/>
            <a:r>
              <a:rPr lang="en-US" altLang="en-US" sz="2800" smtClean="0">
                <a:cs typeface="Times New Roman" pitchFamily="18" charset="0"/>
              </a:rPr>
              <a:t>Disebut juga proposisi bersyarat</a:t>
            </a:r>
          </a:p>
          <a:p>
            <a:pPr algn="just" eaLnBrk="1" hangingPunct="1"/>
            <a:r>
              <a:rPr lang="en-US" altLang="en-US" sz="2800" smtClean="0">
                <a:cs typeface="Times New Roman" pitchFamily="18" charset="0"/>
              </a:rPr>
              <a:t>Bentuk proposisi: “jika </a:t>
            </a:r>
            <a:r>
              <a:rPr lang="en-US" altLang="en-US" sz="2800" i="1" smtClean="0">
                <a:cs typeface="Times New Roman" pitchFamily="18" charset="0"/>
              </a:rPr>
              <a:t>p</a:t>
            </a:r>
            <a:r>
              <a:rPr lang="en-US" altLang="en-US" sz="2800" smtClean="0">
                <a:cs typeface="Times New Roman" pitchFamily="18" charset="0"/>
              </a:rPr>
              <a:t>, maka </a:t>
            </a:r>
            <a:r>
              <a:rPr lang="en-US" altLang="en-US" sz="2800" i="1" smtClean="0">
                <a:cs typeface="Times New Roman" pitchFamily="18" charset="0"/>
              </a:rPr>
              <a:t>q</a:t>
            </a:r>
            <a:r>
              <a:rPr lang="en-US" altLang="en-US" sz="2800" smtClean="0">
                <a:cs typeface="Times New Roman" pitchFamily="18" charset="0"/>
              </a:rPr>
              <a:t>”</a:t>
            </a:r>
          </a:p>
          <a:p>
            <a:pPr algn="just" eaLnBrk="1" hangingPunct="1"/>
            <a:r>
              <a:rPr lang="en-US" altLang="en-US" sz="2800" smtClean="0">
                <a:cs typeface="Times New Roman" pitchFamily="18" charset="0"/>
              </a:rPr>
              <a:t>Notasi: </a:t>
            </a:r>
            <a:r>
              <a:rPr lang="en-US" altLang="en-US" sz="2800" i="1" smtClean="0">
                <a:cs typeface="Times New Roman" pitchFamily="18" charset="0"/>
              </a:rPr>
              <a:t>p</a:t>
            </a:r>
            <a:r>
              <a:rPr lang="en-US" altLang="en-US" sz="2800" smtClean="0">
                <a:cs typeface="Times New Roman" pitchFamily="18" charset="0"/>
              </a:rPr>
              <a:t> </a:t>
            </a:r>
            <a:r>
              <a:rPr lang="en-US" altLang="en-US" sz="2800" smtClean="0">
                <a:cs typeface="Times New Roman" pitchFamily="18" charset="0"/>
                <a:sym typeface="Symbol" pitchFamily="18" charset="2"/>
              </a:rPr>
              <a:t></a:t>
            </a:r>
            <a:r>
              <a:rPr lang="en-US" altLang="en-US" sz="2800" smtClean="0">
                <a:cs typeface="Times New Roman" pitchFamily="18" charset="0"/>
              </a:rPr>
              <a:t> </a:t>
            </a:r>
            <a:r>
              <a:rPr lang="en-US" altLang="en-US" sz="2800" i="1" smtClean="0">
                <a:cs typeface="Times New Roman" pitchFamily="18" charset="0"/>
              </a:rPr>
              <a:t>q</a:t>
            </a:r>
            <a:endParaRPr lang="en-US" altLang="en-US" sz="2800" smtClean="0">
              <a:cs typeface="Times New Roman" pitchFamily="18" charset="0"/>
            </a:endParaRPr>
          </a:p>
          <a:p>
            <a:pPr algn="just" eaLnBrk="1" hangingPunct="1"/>
            <a:endParaRPr lang="en-US" altLang="en-US" sz="2800" smtClean="0">
              <a:cs typeface="Times New Roman" pitchFamily="18" charset="0"/>
            </a:endParaRPr>
          </a:p>
          <a:p>
            <a:pPr algn="just" eaLnBrk="1" hangingPunct="1"/>
            <a:r>
              <a:rPr lang="en-US" altLang="en-US" sz="2800" i="1" smtClean="0">
                <a:cs typeface="Times New Roman" pitchFamily="18" charset="0"/>
              </a:rPr>
              <a:t>p</a:t>
            </a:r>
            <a:r>
              <a:rPr lang="en-US" altLang="en-US" sz="2800" smtClean="0">
                <a:cs typeface="Times New Roman" pitchFamily="18" charset="0"/>
              </a:rPr>
              <a:t> disebut </a:t>
            </a:r>
            <a:r>
              <a:rPr lang="en-US" altLang="en-US" sz="2800" b="1" smtClean="0">
                <a:cs typeface="Times New Roman" pitchFamily="18" charset="0"/>
              </a:rPr>
              <a:t>hipotesis</a:t>
            </a:r>
            <a:r>
              <a:rPr lang="en-US" altLang="en-US" sz="2800" smtClean="0">
                <a:cs typeface="Times New Roman" pitchFamily="18" charset="0"/>
              </a:rPr>
              <a:t>, </a:t>
            </a:r>
            <a:r>
              <a:rPr lang="en-US" altLang="en-US" sz="2800" b="1" smtClean="0">
                <a:cs typeface="Times New Roman" pitchFamily="18" charset="0"/>
              </a:rPr>
              <a:t>antesenden</a:t>
            </a:r>
            <a:r>
              <a:rPr lang="en-US" altLang="en-US" sz="2800" smtClean="0">
                <a:cs typeface="Times New Roman" pitchFamily="18" charset="0"/>
              </a:rPr>
              <a:t>, </a:t>
            </a:r>
            <a:r>
              <a:rPr lang="en-US" altLang="en-US" sz="2800" b="1" smtClean="0">
                <a:cs typeface="Times New Roman" pitchFamily="18" charset="0"/>
              </a:rPr>
              <a:t>premis</a:t>
            </a:r>
            <a:r>
              <a:rPr lang="en-US" altLang="en-US" sz="2800" smtClean="0">
                <a:cs typeface="Times New Roman" pitchFamily="18" charset="0"/>
              </a:rPr>
              <a:t>, atau </a:t>
            </a:r>
            <a:r>
              <a:rPr lang="en-US" altLang="en-US" sz="2800" b="1" smtClean="0">
                <a:cs typeface="Times New Roman" pitchFamily="18" charset="0"/>
              </a:rPr>
              <a:t>kondisi</a:t>
            </a:r>
            <a:endParaRPr lang="en-US" altLang="en-US" sz="2800" smtClean="0">
              <a:cs typeface="Times New Roman" pitchFamily="18" charset="0"/>
            </a:endParaRPr>
          </a:p>
          <a:p>
            <a:pPr algn="just" eaLnBrk="1" hangingPunct="1"/>
            <a:r>
              <a:rPr lang="en-US" altLang="en-US" sz="2800" i="1" smtClean="0">
                <a:cs typeface="Times New Roman" pitchFamily="18" charset="0"/>
              </a:rPr>
              <a:t>q</a:t>
            </a:r>
            <a:r>
              <a:rPr lang="en-US" altLang="en-US" sz="2800" smtClean="0">
                <a:cs typeface="Times New Roman" pitchFamily="18" charset="0"/>
              </a:rPr>
              <a:t> disebut </a:t>
            </a:r>
            <a:r>
              <a:rPr lang="en-US" altLang="en-US" sz="2800" b="1" smtClean="0">
                <a:cs typeface="Times New Roman" pitchFamily="18" charset="0"/>
              </a:rPr>
              <a:t>konklusi</a:t>
            </a:r>
            <a:r>
              <a:rPr lang="en-US" altLang="en-US" sz="2800" smtClean="0">
                <a:cs typeface="Times New Roman" pitchFamily="18" charset="0"/>
              </a:rPr>
              <a:t> (atau </a:t>
            </a:r>
            <a:r>
              <a:rPr lang="en-US" altLang="en-US" sz="2800" b="1" smtClean="0">
                <a:cs typeface="Times New Roman" pitchFamily="18" charset="0"/>
              </a:rPr>
              <a:t>konsekuen</a:t>
            </a:r>
            <a:r>
              <a:rPr lang="en-US" altLang="en-US" sz="2800" smtClean="0">
                <a:cs typeface="Times New Roman" pitchFamily="18" charset="0"/>
              </a:rPr>
              <a:t>).</a:t>
            </a:r>
          </a:p>
          <a:p>
            <a:pPr eaLnBrk="1" hangingPunct="1"/>
            <a:endParaRPr lang="en-US" alt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766DD493-9967-4DEC-ABD6-3B25AB310746}" type="slidenum">
              <a:rPr lang="en-US" altLang="en-US" smtClean="0"/>
              <a:pPr/>
              <a:t>42</a:t>
            </a:fld>
            <a:endParaRPr lang="en-US" altLang="en-US" smtClean="0"/>
          </a:p>
        </p:txBody>
      </p:sp>
      <p:sp>
        <p:nvSpPr>
          <p:cNvPr id="45059" name="Rectangle 3"/>
          <p:cNvSpPr>
            <a:spLocks noGrp="1" noChangeArrowheads="1"/>
          </p:cNvSpPr>
          <p:nvPr>
            <p:ph type="body" idx="1"/>
          </p:nvPr>
        </p:nvSpPr>
        <p:spPr>
          <a:xfrm>
            <a:off x="533400" y="914400"/>
            <a:ext cx="7772400" cy="4114800"/>
          </a:xfrm>
        </p:spPr>
        <p:txBody>
          <a:bodyPr/>
          <a:lstStyle/>
          <a:p>
            <a:pPr algn="just" eaLnBrk="1" hangingPunct="1">
              <a:buFontTx/>
              <a:buNone/>
            </a:pPr>
            <a:r>
              <a:rPr lang="en-US" altLang="en-US" b="1" smtClean="0">
                <a:cs typeface="Times New Roman" pitchFamily="18" charset="0"/>
              </a:rPr>
              <a:t>Contoh-contoh implikasi</a:t>
            </a:r>
            <a:endParaRPr lang="en-US" altLang="en-US" smtClean="0">
              <a:cs typeface="Times New Roman" pitchFamily="18" charset="0"/>
            </a:endParaRPr>
          </a:p>
          <a:p>
            <a:pPr algn="just" eaLnBrk="1" hangingPunct="1">
              <a:buFontTx/>
              <a:buNone/>
            </a:pPr>
            <a:r>
              <a:rPr lang="en-US" altLang="en-US" smtClean="0">
                <a:cs typeface="Times New Roman" pitchFamily="18" charset="0"/>
              </a:rPr>
              <a:t>	</a:t>
            </a:r>
            <a:r>
              <a:rPr lang="en-US" altLang="en-US" sz="2400" smtClean="0">
                <a:cs typeface="Times New Roman" pitchFamily="18" charset="0"/>
              </a:rPr>
              <a:t>a.   Jika saya lulus ujian, maka saya mendapat hadiah dari</a:t>
            </a:r>
          </a:p>
          <a:p>
            <a:pPr algn="just" eaLnBrk="1" hangingPunct="1">
              <a:buFontTx/>
              <a:buNone/>
            </a:pPr>
            <a:r>
              <a:rPr lang="en-US" altLang="en-US" sz="2400" smtClean="0">
                <a:cs typeface="Times New Roman" pitchFamily="18" charset="0"/>
              </a:rPr>
              <a:t>	      Ayah</a:t>
            </a:r>
          </a:p>
          <a:p>
            <a:pPr algn="just" eaLnBrk="1" hangingPunct="1">
              <a:buFontTx/>
              <a:buNone/>
            </a:pPr>
            <a:r>
              <a:rPr lang="en-US" altLang="en-US" sz="2400" smtClean="0">
                <a:cs typeface="Times New Roman" pitchFamily="18" charset="0"/>
              </a:rPr>
              <a:t>	b.   Jika suhu mencapai 80</a:t>
            </a:r>
            <a:r>
              <a:rPr lang="en-US" altLang="en-US" sz="2400" smtClean="0">
                <a:cs typeface="Times New Roman" pitchFamily="18" charset="0"/>
                <a:sym typeface="Symbol" pitchFamily="18" charset="2"/>
              </a:rPr>
              <a:t></a:t>
            </a:r>
            <a:r>
              <a:rPr lang="en-US" altLang="en-US" sz="2400" smtClean="0">
                <a:cs typeface="Times New Roman" pitchFamily="18" charset="0"/>
              </a:rPr>
              <a:t>C, maka </a:t>
            </a:r>
            <a:r>
              <a:rPr lang="en-US" altLang="en-US" sz="2400" i="1" smtClean="0">
                <a:cs typeface="Times New Roman" pitchFamily="18" charset="0"/>
              </a:rPr>
              <a:t>alarm</a:t>
            </a:r>
            <a:r>
              <a:rPr lang="en-US" altLang="en-US" sz="2400" smtClean="0">
                <a:cs typeface="Times New Roman" pitchFamily="18" charset="0"/>
              </a:rPr>
              <a:t> akan berbunyi</a:t>
            </a:r>
          </a:p>
          <a:p>
            <a:pPr algn="just" eaLnBrk="1" hangingPunct="1">
              <a:buFontTx/>
              <a:buNone/>
            </a:pPr>
            <a:r>
              <a:rPr lang="en-US" altLang="en-US" sz="2400" smtClean="0">
                <a:cs typeface="Times New Roman" pitchFamily="18" charset="0"/>
              </a:rPr>
              <a:t>	c.   Jika anda tidak mendaftar ulang, maka anda dianggap</a:t>
            </a:r>
          </a:p>
          <a:p>
            <a:pPr algn="just" eaLnBrk="1" hangingPunct="1">
              <a:buFontTx/>
              <a:buNone/>
            </a:pPr>
            <a:r>
              <a:rPr lang="en-US" altLang="en-US" sz="2400" smtClean="0">
                <a:cs typeface="Times New Roman" pitchFamily="18" charset="0"/>
              </a:rPr>
              <a:t>	      mengundurkan diri</a:t>
            </a:r>
            <a:endParaRPr lang="en-US" altLang="en-US" sz="240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E37A0EB5-5679-4FBE-9B4F-F23CB10B2DCC}" type="slidenum">
              <a:rPr lang="en-US" altLang="en-US" smtClean="0"/>
              <a:pPr/>
              <a:t>43</a:t>
            </a:fld>
            <a:endParaRPr lang="en-US" altLang="en-US" smtClean="0"/>
          </a:p>
        </p:txBody>
      </p:sp>
      <p:graphicFrame>
        <p:nvGraphicFramePr>
          <p:cNvPr id="46083" name="Object 4"/>
          <p:cNvGraphicFramePr>
            <a:graphicFrameLocks noChangeAspect="1"/>
          </p:cNvGraphicFramePr>
          <p:nvPr/>
        </p:nvGraphicFramePr>
        <p:xfrm>
          <a:off x="1127125" y="1600200"/>
          <a:ext cx="8001000" cy="2692400"/>
        </p:xfrm>
        <a:graphic>
          <a:graphicData uri="http://schemas.openxmlformats.org/presentationml/2006/ole">
            <p:oleObj spid="_x0000_s10242" name="Document" r:id="rId3" imgW="5486400" imgH="1845564" progId="Word.Document.8">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3EA738C4-A484-4FF1-944B-0DB4B00D8C41}" type="slidenum">
              <a:rPr lang="en-US" altLang="en-US" smtClean="0"/>
              <a:pPr/>
              <a:t>44</a:t>
            </a:fld>
            <a:endParaRPr lang="en-US" altLang="en-US" smtClean="0"/>
          </a:p>
        </p:txBody>
      </p:sp>
      <p:graphicFrame>
        <p:nvGraphicFramePr>
          <p:cNvPr id="47107" name="Object 4"/>
          <p:cNvGraphicFramePr>
            <a:graphicFrameLocks noChangeAspect="1"/>
          </p:cNvGraphicFramePr>
          <p:nvPr/>
        </p:nvGraphicFramePr>
        <p:xfrm>
          <a:off x="539750" y="227013"/>
          <a:ext cx="7748588" cy="6610350"/>
        </p:xfrm>
        <a:graphic>
          <a:graphicData uri="http://schemas.openxmlformats.org/presentationml/2006/ole">
            <p:oleObj spid="_x0000_s11266" name="Document" r:id="rId3" imgW="6839712" imgH="5839968" progId="Word.Document.8">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5CCD4179-371E-4B17-9F5E-40F5F4C3FD04}" type="slidenum">
              <a:rPr lang="en-US" altLang="en-US" smtClean="0"/>
              <a:pPr/>
              <a:t>45</a:t>
            </a:fld>
            <a:endParaRPr lang="en-US" altLang="en-US" smtClean="0"/>
          </a:p>
        </p:txBody>
      </p:sp>
      <p:sp>
        <p:nvSpPr>
          <p:cNvPr id="48131" name="Rectangle 3"/>
          <p:cNvSpPr>
            <a:spLocks noGrp="1" noChangeArrowheads="1"/>
          </p:cNvSpPr>
          <p:nvPr>
            <p:ph type="body" idx="1"/>
          </p:nvPr>
        </p:nvSpPr>
        <p:spPr>
          <a:xfrm>
            <a:off x="685800" y="838200"/>
            <a:ext cx="7772400" cy="5257800"/>
          </a:xfrm>
        </p:spPr>
        <p:txBody>
          <a:bodyPr/>
          <a:lstStyle/>
          <a:p>
            <a:pPr eaLnBrk="1" hangingPunct="1"/>
            <a:r>
              <a:rPr lang="en-US" altLang="en-US" sz="2800" smtClean="0"/>
              <a:t>Perhatikan bahwa dalam implikasi yang dipentingkan nilai kebenaran premis dan konsekuen, bukan hubungan sebab dan akibat diantara keduanya.</a:t>
            </a:r>
          </a:p>
          <a:p>
            <a:pPr eaLnBrk="1" hangingPunct="1"/>
            <a:endParaRPr lang="en-US" altLang="en-US" sz="2800" smtClean="0"/>
          </a:p>
          <a:p>
            <a:pPr eaLnBrk="1" hangingPunct="1"/>
            <a:r>
              <a:rPr lang="en-US" altLang="en-US" sz="2800" smtClean="0"/>
              <a:t>Beberapa implikasi di bawah ini valid meskipun secara bahasa tidak mempunyai makna:</a:t>
            </a:r>
          </a:p>
          <a:p>
            <a:pPr eaLnBrk="1" hangingPunct="1"/>
            <a:endParaRPr lang="en-US" altLang="en-US" sz="2800" smtClean="0"/>
          </a:p>
          <a:p>
            <a:pPr eaLnBrk="1" hangingPunct="1">
              <a:buFontTx/>
              <a:buNone/>
            </a:pPr>
            <a:r>
              <a:rPr lang="en-US" altLang="en-US" sz="2800" smtClean="0"/>
              <a:t>	“Jika 1 + 1 = 2 maka Paris ibukota Perancis”</a:t>
            </a:r>
          </a:p>
          <a:p>
            <a:pPr eaLnBrk="1" hangingPunct="1">
              <a:buFontTx/>
              <a:buNone/>
            </a:pPr>
            <a:r>
              <a:rPr lang="en-US" altLang="en-US" sz="2800" smtClean="0"/>
              <a:t>	“Jika </a:t>
            </a:r>
            <a:r>
              <a:rPr lang="en-US" altLang="en-US" sz="2800" i="1" smtClean="0"/>
              <a:t>n </a:t>
            </a:r>
            <a:r>
              <a:rPr lang="en-US" altLang="en-US" sz="2800" smtClean="0"/>
              <a:t>bilangan bulat maka hari ini hujan”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0EAB88B2-CD40-4FC7-B1C3-85B636807F92}" type="slidenum">
              <a:rPr lang="en-US" altLang="en-US" smtClean="0"/>
              <a:pPr/>
              <a:t>46</a:t>
            </a:fld>
            <a:endParaRPr lang="en-US" altLang="en-US" smtClean="0"/>
          </a:p>
        </p:txBody>
      </p:sp>
      <p:sp>
        <p:nvSpPr>
          <p:cNvPr id="49155" name="Rectangle 3"/>
          <p:cNvSpPr>
            <a:spLocks noGrp="1" noChangeArrowheads="1"/>
          </p:cNvSpPr>
          <p:nvPr>
            <p:ph type="body" idx="1"/>
          </p:nvPr>
        </p:nvSpPr>
        <p:spPr>
          <a:xfrm>
            <a:off x="655638" y="685800"/>
            <a:ext cx="7772400" cy="5257800"/>
          </a:xfrm>
        </p:spPr>
        <p:txBody>
          <a:bodyPr/>
          <a:lstStyle/>
          <a:p>
            <a:pPr algn="just" eaLnBrk="1" hangingPunct="1">
              <a:lnSpc>
                <a:spcPct val="90000"/>
              </a:lnSpc>
              <a:buFontTx/>
              <a:buNone/>
            </a:pPr>
            <a:r>
              <a:rPr lang="en-US" altLang="en-US" sz="2800" smtClean="0">
                <a:cs typeface="Times New Roman" pitchFamily="18" charset="0"/>
              </a:rPr>
              <a:t>Cara-cara mengekspresikan implikasi </a:t>
            </a:r>
            <a:r>
              <a:rPr lang="en-US" altLang="en-US" sz="2800" i="1" smtClean="0">
                <a:cs typeface="Times New Roman" pitchFamily="18" charset="0"/>
              </a:rPr>
              <a:t>p</a:t>
            </a:r>
            <a:r>
              <a:rPr lang="en-US" altLang="en-US" sz="2800" smtClean="0">
                <a:cs typeface="Times New Roman" pitchFamily="18" charset="0"/>
              </a:rPr>
              <a:t> </a:t>
            </a:r>
            <a:r>
              <a:rPr lang="en-US" altLang="en-US" sz="2800" smtClean="0">
                <a:cs typeface="Times New Roman" pitchFamily="18" charset="0"/>
                <a:sym typeface="Symbol" pitchFamily="18" charset="2"/>
              </a:rPr>
              <a:t></a:t>
            </a:r>
            <a:r>
              <a:rPr lang="en-US" altLang="en-US" sz="2800" smtClean="0">
                <a:cs typeface="Times New Roman" pitchFamily="18" charset="0"/>
              </a:rPr>
              <a:t> </a:t>
            </a:r>
            <a:r>
              <a:rPr lang="en-US" altLang="en-US" sz="2800" i="1" smtClean="0">
                <a:cs typeface="Times New Roman" pitchFamily="18" charset="0"/>
              </a:rPr>
              <a:t>q</a:t>
            </a:r>
            <a:r>
              <a:rPr lang="en-US" altLang="en-US" sz="2800" smtClean="0">
                <a:cs typeface="Times New Roman" pitchFamily="18" charset="0"/>
              </a:rPr>
              <a:t>:</a:t>
            </a:r>
          </a:p>
          <a:p>
            <a:pPr algn="just" eaLnBrk="1" hangingPunct="1">
              <a:lnSpc>
                <a:spcPct val="90000"/>
              </a:lnSpc>
              <a:buFontTx/>
              <a:buNone/>
            </a:pPr>
            <a:endParaRPr lang="en-US" altLang="en-US" sz="2800" smtClean="0">
              <a:cs typeface="Times New Roman" pitchFamily="18" charset="0"/>
            </a:endParaRPr>
          </a:p>
          <a:p>
            <a:pPr algn="just" eaLnBrk="1" hangingPunct="1">
              <a:lnSpc>
                <a:spcPct val="90000"/>
              </a:lnSpc>
            </a:pPr>
            <a:r>
              <a:rPr lang="en-US" altLang="en-US" sz="2400" smtClean="0">
                <a:cs typeface="Times New Roman" pitchFamily="18" charset="0"/>
              </a:rPr>
              <a:t>Jika </a:t>
            </a:r>
            <a:r>
              <a:rPr lang="en-US" altLang="en-US" sz="2400" i="1" smtClean="0">
                <a:cs typeface="Times New Roman" pitchFamily="18" charset="0"/>
              </a:rPr>
              <a:t>p</a:t>
            </a:r>
            <a:r>
              <a:rPr lang="en-US" altLang="en-US" sz="2400" smtClean="0">
                <a:cs typeface="Times New Roman" pitchFamily="18" charset="0"/>
              </a:rPr>
              <a:t>, maka </a:t>
            </a:r>
            <a:r>
              <a:rPr lang="en-US" altLang="en-US" sz="2400" i="1" smtClean="0">
                <a:cs typeface="Times New Roman" pitchFamily="18" charset="0"/>
              </a:rPr>
              <a:t>q</a:t>
            </a:r>
            <a:r>
              <a:rPr lang="en-US" altLang="en-US" sz="2400" smtClean="0">
                <a:cs typeface="Times New Roman" pitchFamily="18" charset="0"/>
              </a:rPr>
              <a:t>		(</a:t>
            </a:r>
            <a:r>
              <a:rPr lang="en-US" altLang="en-US" sz="2400" i="1" smtClean="0">
                <a:solidFill>
                  <a:srgbClr val="FF0000"/>
                </a:solidFill>
                <a:cs typeface="Times New Roman" pitchFamily="18" charset="0"/>
              </a:rPr>
              <a:t>if p, then q</a:t>
            </a:r>
            <a:r>
              <a:rPr lang="en-US" altLang="en-US" sz="2400" smtClean="0">
                <a:cs typeface="Times New Roman" pitchFamily="18" charset="0"/>
              </a:rPr>
              <a:t>)</a:t>
            </a:r>
          </a:p>
          <a:p>
            <a:pPr algn="just" eaLnBrk="1" hangingPunct="1">
              <a:lnSpc>
                <a:spcPct val="90000"/>
              </a:lnSpc>
            </a:pPr>
            <a:r>
              <a:rPr lang="en-US" altLang="en-US" sz="2400" smtClean="0">
                <a:cs typeface="Times New Roman" pitchFamily="18" charset="0"/>
              </a:rPr>
              <a:t>Jika </a:t>
            </a:r>
            <a:r>
              <a:rPr lang="en-US" altLang="en-US" sz="2400" i="1" smtClean="0">
                <a:cs typeface="Times New Roman" pitchFamily="18" charset="0"/>
              </a:rPr>
              <a:t>p</a:t>
            </a:r>
            <a:r>
              <a:rPr lang="en-US" altLang="en-US" sz="2400" smtClean="0">
                <a:cs typeface="Times New Roman" pitchFamily="18" charset="0"/>
              </a:rPr>
              <a:t>, </a:t>
            </a:r>
            <a:r>
              <a:rPr lang="en-US" altLang="en-US" sz="2400" i="1" smtClean="0">
                <a:cs typeface="Times New Roman" pitchFamily="18" charset="0"/>
              </a:rPr>
              <a:t>q</a:t>
            </a:r>
            <a:r>
              <a:rPr lang="en-US" altLang="en-US" sz="2400" smtClean="0">
                <a:cs typeface="Times New Roman" pitchFamily="18" charset="0"/>
              </a:rPr>
              <a:t>			(</a:t>
            </a:r>
            <a:r>
              <a:rPr lang="en-US" altLang="en-US" sz="2400" i="1" smtClean="0">
                <a:solidFill>
                  <a:srgbClr val="FF0000"/>
                </a:solidFill>
                <a:cs typeface="Times New Roman" pitchFamily="18" charset="0"/>
              </a:rPr>
              <a:t>if p, q</a:t>
            </a:r>
            <a:r>
              <a:rPr lang="en-US" altLang="en-US" sz="2400" smtClean="0">
                <a:cs typeface="Times New Roman" pitchFamily="18" charset="0"/>
              </a:rPr>
              <a:t>)</a:t>
            </a:r>
          </a:p>
          <a:p>
            <a:pPr algn="just" eaLnBrk="1" hangingPunct="1">
              <a:lnSpc>
                <a:spcPct val="90000"/>
              </a:lnSpc>
            </a:pPr>
            <a:r>
              <a:rPr lang="en-US" altLang="en-US" sz="2400" i="1" smtClean="0">
                <a:cs typeface="Times New Roman" pitchFamily="18" charset="0"/>
              </a:rPr>
              <a:t>p</a:t>
            </a:r>
            <a:r>
              <a:rPr lang="en-US" altLang="en-US" sz="2400" smtClean="0">
                <a:cs typeface="Times New Roman" pitchFamily="18" charset="0"/>
              </a:rPr>
              <a:t> mengakibatkan </a:t>
            </a:r>
            <a:r>
              <a:rPr lang="en-US" altLang="en-US" sz="2400" i="1" smtClean="0">
                <a:cs typeface="Times New Roman" pitchFamily="18" charset="0"/>
              </a:rPr>
              <a:t>q</a:t>
            </a:r>
            <a:r>
              <a:rPr lang="en-US" altLang="en-US" sz="2400" smtClean="0">
                <a:cs typeface="Times New Roman" pitchFamily="18" charset="0"/>
              </a:rPr>
              <a:t> 		(</a:t>
            </a:r>
            <a:r>
              <a:rPr lang="en-US" altLang="en-US" sz="2400" i="1" smtClean="0">
                <a:solidFill>
                  <a:srgbClr val="FF0000"/>
                </a:solidFill>
                <a:cs typeface="Times New Roman" pitchFamily="18" charset="0"/>
              </a:rPr>
              <a:t>p implies q</a:t>
            </a:r>
            <a:r>
              <a:rPr lang="en-US" altLang="en-US" sz="2400" smtClean="0">
                <a:cs typeface="Times New Roman" pitchFamily="18" charset="0"/>
              </a:rPr>
              <a:t>)</a:t>
            </a:r>
          </a:p>
          <a:p>
            <a:pPr algn="just" eaLnBrk="1" hangingPunct="1">
              <a:lnSpc>
                <a:spcPct val="90000"/>
              </a:lnSpc>
            </a:pPr>
            <a:r>
              <a:rPr lang="en-US" altLang="en-US" sz="2400" i="1" smtClean="0">
                <a:cs typeface="Times New Roman" pitchFamily="18" charset="0"/>
              </a:rPr>
              <a:t>q </a:t>
            </a:r>
            <a:r>
              <a:rPr lang="en-US" altLang="en-US" sz="2400" smtClean="0">
                <a:cs typeface="Times New Roman" pitchFamily="18" charset="0"/>
              </a:rPr>
              <a:t>jika </a:t>
            </a:r>
            <a:r>
              <a:rPr lang="en-US" altLang="en-US" sz="2400" i="1" smtClean="0">
                <a:cs typeface="Times New Roman" pitchFamily="18" charset="0"/>
              </a:rPr>
              <a:t>p</a:t>
            </a:r>
            <a:r>
              <a:rPr lang="en-US" altLang="en-US" sz="2400" smtClean="0">
                <a:cs typeface="Times New Roman" pitchFamily="18" charset="0"/>
              </a:rPr>
              <a:t>			(</a:t>
            </a:r>
            <a:r>
              <a:rPr lang="en-US" altLang="en-US" sz="2400" i="1" smtClean="0">
                <a:solidFill>
                  <a:srgbClr val="FF0000"/>
                </a:solidFill>
                <a:cs typeface="Times New Roman" pitchFamily="18" charset="0"/>
              </a:rPr>
              <a:t>q if p</a:t>
            </a:r>
            <a:r>
              <a:rPr lang="en-US" altLang="en-US" sz="2400" smtClean="0">
                <a:cs typeface="Times New Roman" pitchFamily="18" charset="0"/>
              </a:rPr>
              <a:t>)</a:t>
            </a:r>
          </a:p>
          <a:p>
            <a:pPr algn="just" eaLnBrk="1" hangingPunct="1">
              <a:lnSpc>
                <a:spcPct val="90000"/>
              </a:lnSpc>
            </a:pPr>
            <a:r>
              <a:rPr lang="en-US" altLang="en-US" sz="2400" i="1" smtClean="0">
                <a:cs typeface="Times New Roman" pitchFamily="18" charset="0"/>
              </a:rPr>
              <a:t>p</a:t>
            </a:r>
            <a:r>
              <a:rPr lang="en-US" altLang="en-US" sz="2400" smtClean="0">
                <a:cs typeface="Times New Roman" pitchFamily="18" charset="0"/>
              </a:rPr>
              <a:t> hanya jika </a:t>
            </a:r>
            <a:r>
              <a:rPr lang="en-US" altLang="en-US" sz="2400" i="1" smtClean="0">
                <a:cs typeface="Times New Roman" pitchFamily="18" charset="0"/>
              </a:rPr>
              <a:t>q</a:t>
            </a:r>
            <a:r>
              <a:rPr lang="en-US" altLang="en-US" sz="2400" smtClean="0">
                <a:cs typeface="Times New Roman" pitchFamily="18" charset="0"/>
              </a:rPr>
              <a:t>		(</a:t>
            </a:r>
            <a:r>
              <a:rPr lang="en-US" altLang="en-US" sz="2400" i="1" smtClean="0">
                <a:solidFill>
                  <a:srgbClr val="FF0000"/>
                </a:solidFill>
                <a:cs typeface="Times New Roman" pitchFamily="18" charset="0"/>
              </a:rPr>
              <a:t>p only if q</a:t>
            </a:r>
            <a:r>
              <a:rPr lang="en-US" altLang="en-US" sz="2400" smtClean="0">
                <a:cs typeface="Times New Roman" pitchFamily="18" charset="0"/>
              </a:rPr>
              <a:t>)</a:t>
            </a:r>
          </a:p>
          <a:p>
            <a:pPr algn="just" eaLnBrk="1" hangingPunct="1">
              <a:lnSpc>
                <a:spcPct val="90000"/>
              </a:lnSpc>
            </a:pPr>
            <a:r>
              <a:rPr lang="en-US" altLang="en-US" sz="2400" i="1" smtClean="0">
                <a:cs typeface="Times New Roman" pitchFamily="18" charset="0"/>
              </a:rPr>
              <a:t>p</a:t>
            </a:r>
            <a:r>
              <a:rPr lang="en-US" altLang="en-US" sz="2400" smtClean="0">
                <a:cs typeface="Times New Roman" pitchFamily="18" charset="0"/>
              </a:rPr>
              <a:t> syarat cukup untuk </a:t>
            </a:r>
            <a:r>
              <a:rPr lang="en-US" altLang="en-US" sz="2400" i="1" smtClean="0">
                <a:cs typeface="Times New Roman" pitchFamily="18" charset="0"/>
              </a:rPr>
              <a:t>q  	</a:t>
            </a:r>
            <a:r>
              <a:rPr lang="en-US" altLang="en-US" sz="2400" smtClean="0">
                <a:cs typeface="Times New Roman" pitchFamily="18" charset="0"/>
              </a:rPr>
              <a:t>(</a:t>
            </a:r>
            <a:r>
              <a:rPr lang="en-US" altLang="en-US" sz="2400" i="1" smtClean="0">
                <a:solidFill>
                  <a:srgbClr val="FF0000"/>
                </a:solidFill>
                <a:cs typeface="Times New Roman" pitchFamily="18" charset="0"/>
              </a:rPr>
              <a:t>p is sufficient condition for q</a:t>
            </a:r>
            <a:r>
              <a:rPr lang="en-US" altLang="en-US" sz="2400" smtClean="0">
                <a:cs typeface="Times New Roman" pitchFamily="18" charset="0"/>
              </a:rPr>
              <a:t>)</a:t>
            </a:r>
          </a:p>
          <a:p>
            <a:pPr algn="just" eaLnBrk="1" hangingPunct="1">
              <a:lnSpc>
                <a:spcPct val="90000"/>
              </a:lnSpc>
            </a:pPr>
            <a:r>
              <a:rPr lang="en-US" altLang="en-US" sz="2400" i="1" smtClean="0">
                <a:cs typeface="Times New Roman" pitchFamily="18" charset="0"/>
              </a:rPr>
              <a:t>q</a:t>
            </a:r>
            <a:r>
              <a:rPr lang="en-US" altLang="en-US" sz="2400" smtClean="0">
                <a:cs typeface="Times New Roman" pitchFamily="18" charset="0"/>
              </a:rPr>
              <a:t> syarat perlu bagi </a:t>
            </a:r>
            <a:r>
              <a:rPr lang="en-US" altLang="en-US" sz="2400" i="1" smtClean="0">
                <a:cs typeface="Times New Roman" pitchFamily="18" charset="0"/>
              </a:rPr>
              <a:t>p   	</a:t>
            </a:r>
            <a:r>
              <a:rPr lang="en-US" altLang="en-US" sz="2400" smtClean="0">
                <a:cs typeface="Times New Roman" pitchFamily="18" charset="0"/>
              </a:rPr>
              <a:t>(</a:t>
            </a:r>
            <a:r>
              <a:rPr lang="en-US" altLang="en-US" sz="2400" i="1" smtClean="0">
                <a:solidFill>
                  <a:srgbClr val="FF0000"/>
                </a:solidFill>
                <a:cs typeface="Times New Roman" pitchFamily="18" charset="0"/>
              </a:rPr>
              <a:t>q is necessary condition for q</a:t>
            </a:r>
            <a:r>
              <a:rPr lang="en-US" altLang="en-US" sz="2400" smtClean="0">
                <a:cs typeface="Times New Roman" pitchFamily="18" charset="0"/>
              </a:rPr>
              <a:t>)</a:t>
            </a:r>
          </a:p>
          <a:p>
            <a:pPr algn="just" eaLnBrk="1" hangingPunct="1">
              <a:lnSpc>
                <a:spcPct val="90000"/>
              </a:lnSpc>
            </a:pPr>
            <a:r>
              <a:rPr lang="en-US" altLang="en-US" sz="2400" i="1" smtClean="0">
                <a:cs typeface="Times New Roman" pitchFamily="18" charset="0"/>
              </a:rPr>
              <a:t>q</a:t>
            </a:r>
            <a:r>
              <a:rPr lang="en-US" altLang="en-US" sz="2400" smtClean="0">
                <a:cs typeface="Times New Roman" pitchFamily="18" charset="0"/>
              </a:rPr>
              <a:t> bilamana </a:t>
            </a:r>
            <a:r>
              <a:rPr lang="en-US" altLang="en-US" sz="2400" i="1" smtClean="0">
                <a:cs typeface="Times New Roman" pitchFamily="18" charset="0"/>
              </a:rPr>
              <a:t>p</a:t>
            </a:r>
            <a:r>
              <a:rPr lang="en-US" altLang="en-US" sz="2400" smtClean="0">
                <a:cs typeface="Times New Roman" pitchFamily="18" charset="0"/>
              </a:rPr>
              <a:t>		(</a:t>
            </a:r>
            <a:r>
              <a:rPr lang="en-US" altLang="en-US" sz="2400" i="1" smtClean="0">
                <a:solidFill>
                  <a:srgbClr val="FF0000"/>
                </a:solidFill>
                <a:cs typeface="Times New Roman" pitchFamily="18" charset="0"/>
              </a:rPr>
              <a:t>q whenever p</a:t>
            </a:r>
            <a:r>
              <a:rPr lang="en-US" altLang="en-US" sz="2400" smtClean="0">
                <a:cs typeface="Times New Roman" pitchFamily="18" charset="0"/>
              </a:rPr>
              <a:t>)</a:t>
            </a:r>
          </a:p>
          <a:p>
            <a:pPr algn="just" eaLnBrk="1" hangingPunct="1">
              <a:lnSpc>
                <a:spcPct val="90000"/>
              </a:lnSpc>
            </a:pPr>
            <a:r>
              <a:rPr lang="en-US" altLang="en-US" sz="2400" i="1" smtClean="0">
                <a:cs typeface="Times New Roman" pitchFamily="18" charset="0"/>
              </a:rPr>
              <a:t>q </a:t>
            </a:r>
            <a:r>
              <a:rPr lang="en-US" altLang="en-US" sz="2400" smtClean="0">
                <a:cs typeface="Times New Roman" pitchFamily="18" charset="0"/>
              </a:rPr>
              <a:t>mengikuti dari </a:t>
            </a:r>
            <a:r>
              <a:rPr lang="en-US" altLang="en-US" sz="2400" i="1" smtClean="0">
                <a:cs typeface="Times New Roman" pitchFamily="18" charset="0"/>
              </a:rPr>
              <a:t>p</a:t>
            </a:r>
            <a:r>
              <a:rPr lang="en-US" altLang="en-US" sz="2400" smtClean="0">
                <a:cs typeface="Times New Roman" pitchFamily="18" charset="0"/>
              </a:rPr>
              <a:t>		(</a:t>
            </a:r>
            <a:r>
              <a:rPr lang="en-US" altLang="en-US" sz="2400" i="1" smtClean="0">
                <a:solidFill>
                  <a:srgbClr val="FF0000"/>
                </a:solidFill>
                <a:cs typeface="Times New Roman" pitchFamily="18" charset="0"/>
              </a:rPr>
              <a:t>q follows from p</a:t>
            </a:r>
            <a:r>
              <a:rPr lang="en-US" altLang="en-US" sz="2400" smtClean="0">
                <a:cs typeface="Times New Roman" pitchFamily="18" charset="0"/>
              </a:rPr>
              <a:t>)</a:t>
            </a:r>
            <a:endParaRPr lang="en-US" altLang="en-US" sz="24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0BAFCDF6-5B65-4432-86F0-15BC568421DF}" type="slidenum">
              <a:rPr lang="en-US" altLang="en-US" smtClean="0"/>
              <a:pPr/>
              <a:t>47</a:t>
            </a:fld>
            <a:endParaRPr lang="en-US" altLang="en-US" smtClean="0"/>
          </a:p>
        </p:txBody>
      </p:sp>
      <p:sp>
        <p:nvSpPr>
          <p:cNvPr id="46083" name="Rectangle 1027"/>
          <p:cNvSpPr>
            <a:spLocks noGrp="1" noChangeArrowheads="1"/>
          </p:cNvSpPr>
          <p:nvPr>
            <p:ph type="body" idx="1"/>
          </p:nvPr>
        </p:nvSpPr>
        <p:spPr>
          <a:xfrm>
            <a:off x="609600" y="533400"/>
            <a:ext cx="7772400" cy="5486400"/>
          </a:xfrm>
        </p:spPr>
        <p:txBody>
          <a:bodyPr>
            <a:normAutofit lnSpcReduction="10000"/>
          </a:bodyPr>
          <a:lstStyle/>
          <a:p>
            <a:pPr marL="1314450" indent="-1314450" algn="just" eaLnBrk="1" hangingPunct="1">
              <a:lnSpc>
                <a:spcPct val="90000"/>
              </a:lnSpc>
              <a:buFontTx/>
              <a:buNone/>
              <a:defRPr/>
            </a:pPr>
            <a:r>
              <a:rPr lang="en-US" altLang="en-US" sz="2800" b="1" dirty="0" err="1" smtClean="0">
                <a:cs typeface="Times New Roman" panose="02020603050405020304" pitchFamily="18" charset="0"/>
              </a:rPr>
              <a:t>Contoh</a:t>
            </a:r>
            <a:r>
              <a:rPr lang="en-US" altLang="en-US" sz="2800" b="1" dirty="0" smtClean="0">
                <a:cs typeface="Times New Roman" panose="02020603050405020304" pitchFamily="18" charset="0"/>
              </a:rPr>
              <a:t>. </a:t>
            </a:r>
            <a:r>
              <a:rPr lang="en-US" altLang="en-US" sz="2800" dirty="0" err="1" smtClean="0">
                <a:cs typeface="Times New Roman" panose="02020603050405020304" pitchFamily="18" charset="0"/>
              </a:rPr>
              <a:t>Proposisi-proposisi</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berikut</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adalah</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implikasi</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dalam</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berbagai</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bentuk</a:t>
            </a:r>
            <a:r>
              <a:rPr lang="en-US" altLang="en-US" sz="2800" dirty="0" smtClean="0">
                <a:cs typeface="Times New Roman" panose="02020603050405020304" pitchFamily="18" charset="0"/>
              </a:rPr>
              <a:t>:</a:t>
            </a:r>
          </a:p>
          <a:p>
            <a:pPr marL="533400" indent="-533400" algn="just" eaLnBrk="1" hangingPunct="1">
              <a:lnSpc>
                <a:spcPct val="90000"/>
              </a:lnSpc>
              <a:buFontTx/>
              <a:buAutoNum type="arabicPeriod"/>
              <a:defRPr/>
            </a:pPr>
            <a:r>
              <a:rPr lang="en-US" altLang="en-US" sz="2400" dirty="0" err="1" smtClean="0">
                <a:solidFill>
                  <a:srgbClr val="FF0000"/>
                </a:solidFill>
                <a:cs typeface="Times New Roman" panose="02020603050405020304" pitchFamily="18" charset="0"/>
              </a:rPr>
              <a:t>Jika</a:t>
            </a:r>
            <a:r>
              <a:rPr lang="en-US" altLang="en-US" sz="2400" dirty="0" smtClean="0">
                <a:solidFill>
                  <a:srgbClr val="FF0000"/>
                </a:solidFill>
                <a:cs typeface="Times New Roman" panose="02020603050405020304" pitchFamily="18" charset="0"/>
              </a:rPr>
              <a:t> </a:t>
            </a:r>
            <a:r>
              <a:rPr lang="en-US" altLang="en-US" sz="2400" dirty="0" err="1" smtClean="0">
                <a:cs typeface="Times New Roman" panose="02020603050405020304" pitchFamily="18" charset="0"/>
              </a:rPr>
              <a:t>hari</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hujan</a:t>
            </a:r>
            <a:r>
              <a:rPr lang="en-US" altLang="en-US" sz="2400" dirty="0" smtClean="0">
                <a:cs typeface="Times New Roman" panose="02020603050405020304" pitchFamily="18" charset="0"/>
              </a:rPr>
              <a:t>, </a:t>
            </a:r>
            <a:r>
              <a:rPr lang="en-US" altLang="en-US" sz="2400" dirty="0" err="1" smtClean="0">
                <a:solidFill>
                  <a:srgbClr val="FF0000"/>
                </a:solidFill>
                <a:cs typeface="Times New Roman" panose="02020603050405020304" pitchFamily="18" charset="0"/>
              </a:rPr>
              <a:t>maka</a:t>
            </a:r>
            <a:r>
              <a:rPr lang="en-US" altLang="en-US" sz="2400" dirty="0" smtClean="0">
                <a:solidFill>
                  <a:srgbClr val="FF0000"/>
                </a:solidFill>
                <a:cs typeface="Times New Roman" panose="02020603050405020304" pitchFamily="18" charset="0"/>
              </a:rPr>
              <a:t> </a:t>
            </a:r>
            <a:r>
              <a:rPr lang="en-US" altLang="en-US" sz="2400" dirty="0" err="1" smtClean="0">
                <a:cs typeface="Times New Roman" panose="02020603050405020304" pitchFamily="18" charset="0"/>
              </a:rPr>
              <a:t>tanaman</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akan</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tumbuh</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subur</a:t>
            </a:r>
            <a:r>
              <a:rPr lang="en-US" altLang="en-US" sz="2400" dirty="0" smtClean="0">
                <a:cs typeface="Times New Roman" panose="02020603050405020304" pitchFamily="18" charset="0"/>
              </a:rPr>
              <a:t>. </a:t>
            </a:r>
          </a:p>
          <a:p>
            <a:pPr marL="533400" indent="-533400" algn="just" eaLnBrk="1" hangingPunct="1">
              <a:lnSpc>
                <a:spcPct val="90000"/>
              </a:lnSpc>
              <a:buFontTx/>
              <a:buAutoNum type="arabicPeriod"/>
              <a:defRPr/>
            </a:pPr>
            <a:r>
              <a:rPr lang="en-US" altLang="en-US" sz="2400" dirty="0" err="1" smtClean="0">
                <a:solidFill>
                  <a:srgbClr val="FF0000"/>
                </a:solidFill>
                <a:cs typeface="Times New Roman" panose="02020603050405020304" pitchFamily="18" charset="0"/>
              </a:rPr>
              <a:t>Jika</a:t>
            </a:r>
            <a:r>
              <a:rPr lang="en-US" altLang="en-US" sz="2400" dirty="0" smtClean="0">
                <a:solidFill>
                  <a:srgbClr val="FF0000"/>
                </a:solidFill>
                <a:cs typeface="Times New Roman" panose="02020603050405020304" pitchFamily="18" charset="0"/>
              </a:rPr>
              <a:t> </a:t>
            </a:r>
            <a:r>
              <a:rPr lang="en-US" altLang="en-US" sz="2400" dirty="0" err="1" smtClean="0">
                <a:cs typeface="Times New Roman" panose="02020603050405020304" pitchFamily="18" charset="0"/>
              </a:rPr>
              <a:t>tekanan</a:t>
            </a:r>
            <a:r>
              <a:rPr lang="en-US" altLang="en-US" sz="2400" dirty="0" smtClean="0">
                <a:cs typeface="Times New Roman" panose="02020603050405020304" pitchFamily="18" charset="0"/>
              </a:rPr>
              <a:t> gas </a:t>
            </a:r>
            <a:r>
              <a:rPr lang="en-US" altLang="en-US" sz="2400" dirty="0" err="1" smtClean="0">
                <a:cs typeface="Times New Roman" panose="02020603050405020304" pitchFamily="18" charset="0"/>
              </a:rPr>
              <a:t>diperbesar</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mobil</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melaju</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kencang</a:t>
            </a:r>
            <a:r>
              <a:rPr lang="en-US" altLang="en-US" sz="2400" dirty="0" smtClean="0">
                <a:cs typeface="Times New Roman" panose="02020603050405020304" pitchFamily="18" charset="0"/>
              </a:rPr>
              <a:t>.</a:t>
            </a:r>
          </a:p>
          <a:p>
            <a:pPr marL="533400" indent="-533400" algn="just" eaLnBrk="1" hangingPunct="1">
              <a:lnSpc>
                <a:spcPct val="90000"/>
              </a:lnSpc>
              <a:buFontTx/>
              <a:buAutoNum type="arabicPeriod"/>
              <a:defRPr/>
            </a:pPr>
            <a:r>
              <a:rPr lang="en-US" altLang="en-US" sz="2400" dirty="0" err="1" smtClean="0">
                <a:cs typeface="Times New Roman" panose="02020603050405020304" pitchFamily="18" charset="0"/>
              </a:rPr>
              <a:t>Es</a:t>
            </a:r>
            <a:r>
              <a:rPr lang="en-US" altLang="en-US" sz="2400" dirty="0" smtClean="0">
                <a:cs typeface="Times New Roman" panose="02020603050405020304" pitchFamily="18" charset="0"/>
              </a:rPr>
              <a:t> yang </a:t>
            </a:r>
            <a:r>
              <a:rPr lang="en-US" altLang="en-US" sz="2400" dirty="0" err="1" smtClean="0">
                <a:cs typeface="Times New Roman" panose="02020603050405020304" pitchFamily="18" charset="0"/>
              </a:rPr>
              <a:t>mencair</a:t>
            </a:r>
            <a:r>
              <a:rPr lang="en-US" altLang="en-US" sz="2400" dirty="0" smtClean="0">
                <a:cs typeface="Times New Roman" panose="02020603050405020304" pitchFamily="18" charset="0"/>
              </a:rPr>
              <a:t> di </a:t>
            </a:r>
            <a:r>
              <a:rPr lang="en-US" altLang="en-US" sz="2400" dirty="0" err="1" smtClean="0">
                <a:cs typeface="Times New Roman" panose="02020603050405020304" pitchFamily="18" charset="0"/>
              </a:rPr>
              <a:t>kutub</a:t>
            </a:r>
            <a:r>
              <a:rPr lang="en-US" altLang="en-US" sz="2400" dirty="0" smtClean="0">
                <a:cs typeface="Times New Roman" panose="02020603050405020304" pitchFamily="18" charset="0"/>
              </a:rPr>
              <a:t> </a:t>
            </a:r>
            <a:r>
              <a:rPr lang="en-US" altLang="en-US" sz="2400" dirty="0" err="1" smtClean="0">
                <a:solidFill>
                  <a:srgbClr val="FF0000"/>
                </a:solidFill>
                <a:cs typeface="Times New Roman" panose="02020603050405020304" pitchFamily="18" charset="0"/>
              </a:rPr>
              <a:t>mengakibatkan</a:t>
            </a:r>
            <a:r>
              <a:rPr lang="en-US" altLang="en-US" sz="2400" dirty="0" smtClean="0">
                <a:solidFill>
                  <a:srgbClr val="FF0000"/>
                </a:solidFill>
                <a:cs typeface="Times New Roman" panose="02020603050405020304" pitchFamily="18" charset="0"/>
              </a:rPr>
              <a:t> </a:t>
            </a:r>
            <a:r>
              <a:rPr lang="en-US" altLang="en-US" sz="2400" dirty="0" err="1" smtClean="0">
                <a:cs typeface="Times New Roman" panose="02020603050405020304" pitchFamily="18" charset="0"/>
              </a:rPr>
              <a:t>permukaan</a:t>
            </a:r>
            <a:r>
              <a:rPr lang="en-US" altLang="en-US" sz="2400" dirty="0" smtClean="0">
                <a:cs typeface="Times New Roman" panose="02020603050405020304" pitchFamily="18" charset="0"/>
              </a:rPr>
              <a:t> air </a:t>
            </a:r>
            <a:r>
              <a:rPr lang="en-US" altLang="en-US" sz="2400" dirty="0" err="1" smtClean="0">
                <a:cs typeface="Times New Roman" panose="02020603050405020304" pitchFamily="18" charset="0"/>
              </a:rPr>
              <a:t>laut</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naik</a:t>
            </a:r>
            <a:r>
              <a:rPr lang="en-US" altLang="en-US" sz="2400" dirty="0" smtClean="0">
                <a:cs typeface="Times New Roman" panose="02020603050405020304" pitchFamily="18" charset="0"/>
              </a:rPr>
              <a:t>.</a:t>
            </a:r>
          </a:p>
          <a:p>
            <a:pPr marL="533400" indent="-533400" algn="just" eaLnBrk="1" hangingPunct="1">
              <a:lnSpc>
                <a:spcPct val="90000"/>
              </a:lnSpc>
              <a:buFontTx/>
              <a:buAutoNum type="arabicPeriod"/>
              <a:defRPr/>
            </a:pPr>
            <a:r>
              <a:rPr lang="en-US" altLang="en-US" sz="2400" dirty="0" smtClean="0">
                <a:cs typeface="Times New Roman" panose="02020603050405020304" pitchFamily="18" charset="0"/>
              </a:rPr>
              <a:t>Orang </a:t>
            </a:r>
            <a:r>
              <a:rPr lang="en-US" altLang="en-US" sz="2400" dirty="0" err="1" smtClean="0">
                <a:cs typeface="Times New Roman" panose="02020603050405020304" pitchFamily="18" charset="0"/>
              </a:rPr>
              <a:t>itu</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mau</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berangkat</a:t>
            </a:r>
            <a:r>
              <a:rPr lang="en-US" altLang="en-US" sz="2400" dirty="0" smtClean="0">
                <a:cs typeface="Times New Roman" panose="02020603050405020304" pitchFamily="18" charset="0"/>
              </a:rPr>
              <a:t> </a:t>
            </a:r>
            <a:r>
              <a:rPr lang="en-US" altLang="en-US" sz="2400" dirty="0" err="1" smtClean="0">
                <a:solidFill>
                  <a:srgbClr val="FF0000"/>
                </a:solidFill>
                <a:cs typeface="Times New Roman" panose="02020603050405020304" pitchFamily="18" charset="0"/>
              </a:rPr>
              <a:t>jika</a:t>
            </a:r>
            <a:r>
              <a:rPr lang="en-US" altLang="en-US" sz="2400" dirty="0" smtClean="0">
                <a:solidFill>
                  <a:srgbClr val="FF0000"/>
                </a:solidFill>
                <a:cs typeface="Times New Roman" panose="02020603050405020304" pitchFamily="18" charset="0"/>
              </a:rPr>
              <a:t> </a:t>
            </a:r>
            <a:r>
              <a:rPr lang="en-US" altLang="en-US" sz="2400" dirty="0" err="1" smtClean="0">
                <a:cs typeface="Times New Roman" panose="02020603050405020304" pitchFamily="18" charset="0"/>
              </a:rPr>
              <a:t>ia</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diberi</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ongkos</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jalan</a:t>
            </a:r>
            <a:r>
              <a:rPr lang="en-US" altLang="en-US" sz="2400" dirty="0" smtClean="0">
                <a:cs typeface="Times New Roman" panose="02020603050405020304" pitchFamily="18" charset="0"/>
              </a:rPr>
              <a:t>.</a:t>
            </a:r>
          </a:p>
          <a:p>
            <a:pPr marL="533400" indent="-533400" algn="just" eaLnBrk="1" hangingPunct="1">
              <a:lnSpc>
                <a:spcPct val="90000"/>
              </a:lnSpc>
              <a:buFontTx/>
              <a:buAutoNum type="arabicPeriod"/>
              <a:defRPr/>
            </a:pPr>
            <a:r>
              <a:rPr lang="en-US" altLang="en-US" sz="2400" dirty="0" smtClean="0">
                <a:cs typeface="Times New Roman" panose="02020603050405020304" pitchFamily="18" charset="0"/>
              </a:rPr>
              <a:t>Ahmad </a:t>
            </a:r>
            <a:r>
              <a:rPr lang="en-US" altLang="en-US" sz="2400" dirty="0" err="1" smtClean="0">
                <a:cs typeface="Times New Roman" panose="02020603050405020304" pitchFamily="18" charset="0"/>
              </a:rPr>
              <a:t>bisa</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mengambil</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matakuliah</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Teori</a:t>
            </a:r>
            <a:r>
              <a:rPr lang="en-US" altLang="en-US" sz="2400" dirty="0" smtClean="0">
                <a:cs typeface="Times New Roman" panose="02020603050405020304" pitchFamily="18" charset="0"/>
              </a:rPr>
              <a:t> Bahasa Formal </a:t>
            </a:r>
            <a:r>
              <a:rPr lang="en-US" altLang="en-US" sz="2400" dirty="0" err="1" smtClean="0">
                <a:solidFill>
                  <a:srgbClr val="FF0000"/>
                </a:solidFill>
                <a:cs typeface="Times New Roman" panose="02020603050405020304" pitchFamily="18" charset="0"/>
              </a:rPr>
              <a:t>hanya</a:t>
            </a:r>
            <a:r>
              <a:rPr lang="en-US" altLang="en-US" sz="2400" dirty="0" smtClean="0">
                <a:solidFill>
                  <a:srgbClr val="FF0000"/>
                </a:solidFill>
                <a:cs typeface="Times New Roman" panose="02020603050405020304" pitchFamily="18" charset="0"/>
              </a:rPr>
              <a:t> </a:t>
            </a:r>
            <a:r>
              <a:rPr lang="en-US" altLang="en-US" sz="2400" dirty="0" err="1" smtClean="0">
                <a:solidFill>
                  <a:srgbClr val="FF0000"/>
                </a:solidFill>
                <a:cs typeface="Times New Roman" panose="02020603050405020304" pitchFamily="18" charset="0"/>
              </a:rPr>
              <a:t>jika</a:t>
            </a:r>
            <a:r>
              <a:rPr lang="en-US" altLang="en-US" sz="2400" dirty="0" smtClean="0">
                <a:solidFill>
                  <a:srgbClr val="FF0000"/>
                </a:solidFill>
                <a:cs typeface="Times New Roman" panose="02020603050405020304" pitchFamily="18" charset="0"/>
              </a:rPr>
              <a:t> </a:t>
            </a:r>
            <a:r>
              <a:rPr lang="en-US" altLang="en-US" sz="2400" dirty="0" err="1" smtClean="0">
                <a:cs typeface="Times New Roman" panose="02020603050405020304" pitchFamily="18" charset="0"/>
              </a:rPr>
              <a:t>ia</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sudah</a:t>
            </a:r>
            <a:r>
              <a:rPr lang="en-US" altLang="en-US" sz="2400" dirty="0" smtClean="0">
                <a:cs typeface="Times New Roman" panose="02020603050405020304" pitchFamily="18" charset="0"/>
              </a:rPr>
              <a:t> lulus </a:t>
            </a:r>
            <a:r>
              <a:rPr lang="en-US" altLang="en-US" sz="2400" dirty="0" err="1" smtClean="0">
                <a:cs typeface="Times New Roman" panose="02020603050405020304" pitchFamily="18" charset="0"/>
              </a:rPr>
              <a:t>matakuliah</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Matematika</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Diskrit</a:t>
            </a:r>
            <a:r>
              <a:rPr lang="en-US" altLang="en-US" sz="2400" dirty="0" smtClean="0">
                <a:cs typeface="Times New Roman" panose="02020603050405020304" pitchFamily="18" charset="0"/>
              </a:rPr>
              <a:t>.</a:t>
            </a:r>
          </a:p>
          <a:p>
            <a:pPr marL="533400" indent="-533400" algn="just" eaLnBrk="1" hangingPunct="1">
              <a:lnSpc>
                <a:spcPct val="90000"/>
              </a:lnSpc>
              <a:buFontTx/>
              <a:buAutoNum type="arabicPeriod"/>
              <a:defRPr/>
            </a:pPr>
            <a:r>
              <a:rPr lang="en-US" altLang="en-US" sz="2400" dirty="0" err="1" smtClean="0">
                <a:solidFill>
                  <a:srgbClr val="FF0000"/>
                </a:solidFill>
                <a:cs typeface="Times New Roman" panose="02020603050405020304" pitchFamily="18" charset="0"/>
              </a:rPr>
              <a:t>Syarat</a:t>
            </a:r>
            <a:r>
              <a:rPr lang="en-US" altLang="en-US" sz="2400" dirty="0" smtClean="0">
                <a:solidFill>
                  <a:srgbClr val="FF0000"/>
                </a:solidFill>
                <a:cs typeface="Times New Roman" panose="02020603050405020304" pitchFamily="18" charset="0"/>
              </a:rPr>
              <a:t> </a:t>
            </a:r>
            <a:r>
              <a:rPr lang="en-US" altLang="en-US" sz="2400" dirty="0" err="1" smtClean="0">
                <a:solidFill>
                  <a:srgbClr val="FF0000"/>
                </a:solidFill>
                <a:cs typeface="Times New Roman" panose="02020603050405020304" pitchFamily="18" charset="0"/>
              </a:rPr>
              <a:t>cukup</a:t>
            </a:r>
            <a:r>
              <a:rPr lang="en-US" altLang="en-US" sz="2400" dirty="0" smtClean="0">
                <a:solidFill>
                  <a:srgbClr val="FF0000"/>
                </a:solidFill>
                <a:cs typeface="Times New Roman" panose="02020603050405020304" pitchFamily="18" charset="0"/>
              </a:rPr>
              <a:t> </a:t>
            </a:r>
            <a:r>
              <a:rPr lang="en-US" altLang="en-US" sz="2400" dirty="0" smtClean="0">
                <a:cs typeface="Times New Roman" panose="02020603050405020304" pitchFamily="18" charset="0"/>
              </a:rPr>
              <a:t>agar </a:t>
            </a:r>
            <a:r>
              <a:rPr lang="en-US" altLang="en-US" sz="2400" dirty="0" err="1" smtClean="0">
                <a:cs typeface="Times New Roman" panose="02020603050405020304" pitchFamily="18" charset="0"/>
              </a:rPr>
              <a:t>pom</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bensin</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meledak</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adalah</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percikan</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api</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dari</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rokok</a:t>
            </a:r>
            <a:r>
              <a:rPr lang="en-US" altLang="en-US" sz="2400" dirty="0" smtClean="0">
                <a:cs typeface="Times New Roman" panose="02020603050405020304" pitchFamily="18" charset="0"/>
              </a:rPr>
              <a:t>.</a:t>
            </a:r>
          </a:p>
          <a:p>
            <a:pPr marL="533400" indent="-533400" algn="just" eaLnBrk="1" hangingPunct="1">
              <a:lnSpc>
                <a:spcPct val="90000"/>
              </a:lnSpc>
              <a:buFontTx/>
              <a:buAutoNum type="arabicPeriod"/>
              <a:defRPr/>
            </a:pPr>
            <a:r>
              <a:rPr lang="en-US" altLang="en-US" sz="2400" dirty="0" err="1" smtClean="0">
                <a:solidFill>
                  <a:srgbClr val="FF0000"/>
                </a:solidFill>
                <a:cs typeface="Times New Roman" panose="02020603050405020304" pitchFamily="18" charset="0"/>
              </a:rPr>
              <a:t>Syarat</a:t>
            </a:r>
            <a:r>
              <a:rPr lang="en-US" altLang="en-US" sz="2400" dirty="0" smtClean="0">
                <a:solidFill>
                  <a:srgbClr val="FF0000"/>
                </a:solidFill>
                <a:cs typeface="Times New Roman" panose="02020603050405020304" pitchFamily="18" charset="0"/>
              </a:rPr>
              <a:t> </a:t>
            </a:r>
            <a:r>
              <a:rPr lang="en-US" altLang="en-US" sz="2400" dirty="0" err="1" smtClean="0">
                <a:solidFill>
                  <a:srgbClr val="FF0000"/>
                </a:solidFill>
                <a:cs typeface="Times New Roman" panose="02020603050405020304" pitchFamily="18" charset="0"/>
              </a:rPr>
              <a:t>perlu</a:t>
            </a:r>
            <a:r>
              <a:rPr lang="en-US" altLang="en-US" sz="2400" dirty="0" smtClean="0">
                <a:solidFill>
                  <a:srgbClr val="FF0000"/>
                </a:solidFill>
                <a:cs typeface="Times New Roman" panose="02020603050405020304" pitchFamily="18" charset="0"/>
              </a:rPr>
              <a:t> </a:t>
            </a:r>
            <a:r>
              <a:rPr lang="en-US" altLang="en-US" sz="2400" dirty="0" err="1" smtClean="0">
                <a:cs typeface="Times New Roman" panose="02020603050405020304" pitchFamily="18" charset="0"/>
              </a:rPr>
              <a:t>bagi</a:t>
            </a:r>
            <a:r>
              <a:rPr lang="en-US" altLang="en-US" sz="2400" dirty="0" smtClean="0">
                <a:cs typeface="Times New Roman" panose="02020603050405020304" pitchFamily="18" charset="0"/>
              </a:rPr>
              <a:t> Indonesia agar </a:t>
            </a:r>
            <a:r>
              <a:rPr lang="en-US" altLang="en-US" sz="2400" dirty="0" err="1" smtClean="0">
                <a:cs typeface="Times New Roman" panose="02020603050405020304" pitchFamily="18" charset="0"/>
              </a:rPr>
              <a:t>ikut</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Piala</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Dunia</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adalah</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dengan</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mengontrak</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pemain</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asing</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kenamaan</a:t>
            </a:r>
            <a:r>
              <a:rPr lang="en-US" altLang="en-US" sz="2400" dirty="0" smtClean="0">
                <a:cs typeface="Times New Roman" panose="02020603050405020304" pitchFamily="18" charset="0"/>
              </a:rPr>
              <a:t>.</a:t>
            </a:r>
          </a:p>
          <a:p>
            <a:pPr marL="533400" indent="-533400" eaLnBrk="1" hangingPunct="1">
              <a:lnSpc>
                <a:spcPct val="90000"/>
              </a:lnSpc>
              <a:buFontTx/>
              <a:buAutoNum type="arabicPeriod"/>
              <a:defRPr/>
            </a:pPr>
            <a:r>
              <a:rPr lang="en-US" altLang="en-US" sz="2400" dirty="0" err="1" smtClean="0">
                <a:cs typeface="Times New Roman" panose="02020603050405020304" pitchFamily="18" charset="0"/>
              </a:rPr>
              <a:t>Banjir</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bandang</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terjadi</a:t>
            </a:r>
            <a:r>
              <a:rPr lang="en-US" altLang="en-US" sz="2400" dirty="0" smtClean="0">
                <a:cs typeface="Times New Roman" panose="02020603050405020304" pitchFamily="18" charset="0"/>
              </a:rPr>
              <a:t> </a:t>
            </a:r>
            <a:r>
              <a:rPr lang="en-US" altLang="en-US" sz="2400" dirty="0" err="1" smtClean="0">
                <a:solidFill>
                  <a:srgbClr val="FF0000"/>
                </a:solidFill>
                <a:cs typeface="Times New Roman" panose="02020603050405020304" pitchFamily="18" charset="0"/>
              </a:rPr>
              <a:t>bilamana</a:t>
            </a:r>
            <a:r>
              <a:rPr lang="en-US" altLang="en-US" sz="2400" dirty="0" smtClean="0">
                <a:solidFill>
                  <a:srgbClr val="FF0000"/>
                </a:solidFill>
                <a:cs typeface="Times New Roman" panose="02020603050405020304" pitchFamily="18" charset="0"/>
              </a:rPr>
              <a:t> </a:t>
            </a:r>
            <a:r>
              <a:rPr lang="en-US" altLang="en-US" sz="2400" dirty="0" err="1" smtClean="0">
                <a:cs typeface="Times New Roman" panose="02020603050405020304" pitchFamily="18" charset="0"/>
              </a:rPr>
              <a:t>hutan</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ditebangi</a:t>
            </a:r>
            <a:r>
              <a:rPr lang="en-US" altLang="en-US" sz="2400" dirty="0" smtClean="0">
                <a:cs typeface="Times New Roman" panose="02020603050405020304" pitchFamily="18" charset="0"/>
              </a:rPr>
              <a:t>.</a:t>
            </a:r>
            <a:r>
              <a:rPr lang="en-US" altLang="en-US" sz="2800" dirty="0" smtClean="0">
                <a:cs typeface="Times New Roman" panose="02020603050405020304" pitchFamily="18" charset="0"/>
              </a:rPr>
              <a:t>		</a:t>
            </a:r>
            <a:r>
              <a:rPr lang="en-US" altLang="en-US" sz="2800" dirty="0" smtClean="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772400" cy="5105400"/>
          </a:xfrm>
        </p:spPr>
        <p:txBody>
          <a:bodyPr/>
          <a:lstStyle/>
          <a:p>
            <a:pPr>
              <a:buFontTx/>
              <a:buNone/>
              <a:defRPr/>
            </a:pPr>
            <a:r>
              <a:rPr lang="en-US" b="1" dirty="0" err="1" smtClean="0"/>
              <a:t>Latihan</a:t>
            </a:r>
            <a:r>
              <a:rPr lang="en-US" b="1" dirty="0" smtClean="0"/>
              <a:t>.</a:t>
            </a:r>
          </a:p>
          <a:p>
            <a:pPr>
              <a:buFontTx/>
              <a:buNone/>
              <a:defRPr/>
            </a:pPr>
            <a:r>
              <a:rPr lang="en-US" dirty="0" smtClean="0"/>
              <a:t>	</a:t>
            </a:r>
            <a:r>
              <a:rPr lang="en-US" sz="2800" dirty="0" err="1" smtClean="0"/>
              <a:t>Ubahlah</a:t>
            </a:r>
            <a:r>
              <a:rPr lang="en-US" sz="2800" dirty="0" smtClean="0"/>
              <a:t> </a:t>
            </a:r>
            <a:r>
              <a:rPr lang="en-US" sz="2800" dirty="0" err="1" smtClean="0"/>
              <a:t>proposisi</a:t>
            </a:r>
            <a:r>
              <a:rPr lang="en-US" sz="2800" dirty="0" smtClean="0"/>
              <a:t> </a:t>
            </a:r>
            <a:r>
              <a:rPr lang="en-US" sz="2800" dirty="0" err="1" smtClean="0"/>
              <a:t>di</a:t>
            </a:r>
            <a:r>
              <a:rPr lang="en-US" sz="2800" dirty="0" smtClean="0"/>
              <a:t> </a:t>
            </a:r>
            <a:r>
              <a:rPr lang="en-US" sz="2800" dirty="0" err="1" smtClean="0"/>
              <a:t>bawah</a:t>
            </a:r>
            <a:r>
              <a:rPr lang="en-US" sz="2800" dirty="0" smtClean="0"/>
              <a:t> </a:t>
            </a:r>
            <a:r>
              <a:rPr lang="en-US" sz="2800" dirty="0" err="1" smtClean="0"/>
              <a:t>ini</a:t>
            </a:r>
            <a:r>
              <a:rPr lang="en-US" sz="2800" dirty="0" smtClean="0"/>
              <a:t> </a:t>
            </a:r>
            <a:r>
              <a:rPr lang="en-US" sz="2800" dirty="0" err="1" smtClean="0"/>
              <a:t>dalam</a:t>
            </a:r>
            <a:r>
              <a:rPr lang="en-US" sz="2800" dirty="0" smtClean="0"/>
              <a:t> </a:t>
            </a:r>
            <a:r>
              <a:rPr lang="en-US" sz="2800" dirty="0" err="1" smtClean="0"/>
              <a:t>bentuk</a:t>
            </a:r>
            <a:r>
              <a:rPr lang="en-US" sz="2800" dirty="0" smtClean="0"/>
              <a:t> standard “</a:t>
            </a:r>
            <a:r>
              <a:rPr lang="en-US" sz="2800" dirty="0" err="1" smtClean="0"/>
              <a:t>jika</a:t>
            </a:r>
            <a:r>
              <a:rPr lang="en-US" sz="2800" dirty="0" smtClean="0"/>
              <a:t> </a:t>
            </a:r>
            <a:r>
              <a:rPr lang="en-US" sz="2800" i="1" dirty="0" smtClean="0"/>
              <a:t>p</a:t>
            </a:r>
            <a:r>
              <a:rPr lang="en-US" sz="2800" dirty="0" smtClean="0"/>
              <a:t> </a:t>
            </a:r>
            <a:r>
              <a:rPr lang="en-US" sz="2800" dirty="0" err="1" smtClean="0"/>
              <a:t>maka</a:t>
            </a:r>
            <a:r>
              <a:rPr lang="en-US" sz="2800" dirty="0" smtClean="0"/>
              <a:t> </a:t>
            </a:r>
            <a:r>
              <a:rPr lang="en-US" sz="2800" i="1" dirty="0" smtClean="0"/>
              <a:t>q</a:t>
            </a:r>
            <a:r>
              <a:rPr lang="en-US" sz="2800" dirty="0" smtClean="0"/>
              <a:t>”:</a:t>
            </a:r>
          </a:p>
          <a:p>
            <a:pPr marL="533400" indent="-533400" algn="just" eaLnBrk="1" hangingPunct="1">
              <a:lnSpc>
                <a:spcPct val="90000"/>
              </a:lnSpc>
              <a:buFontTx/>
              <a:buNone/>
              <a:defRPr/>
            </a:pPr>
            <a:r>
              <a:rPr lang="en-US" dirty="0" smtClean="0">
                <a:cs typeface="Times New Roman" pitchFamily="18" charset="0"/>
              </a:rPr>
              <a:t>	</a:t>
            </a:r>
            <a:r>
              <a:rPr lang="en-US" sz="2800" dirty="0" smtClean="0">
                <a:cs typeface="Times New Roman" pitchFamily="18" charset="0"/>
              </a:rPr>
              <a:t>1) </a:t>
            </a:r>
            <a:r>
              <a:rPr lang="en-US" sz="2800" dirty="0" err="1" smtClean="0">
                <a:solidFill>
                  <a:srgbClr val="FF0000"/>
                </a:solidFill>
                <a:cs typeface="Times New Roman" pitchFamily="18" charset="0"/>
              </a:rPr>
              <a:t>Syarat</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cukup</a:t>
            </a:r>
            <a:r>
              <a:rPr lang="en-US" sz="2800" dirty="0" smtClean="0">
                <a:solidFill>
                  <a:srgbClr val="FF0000"/>
                </a:solidFill>
                <a:cs typeface="Times New Roman" pitchFamily="18" charset="0"/>
              </a:rPr>
              <a:t> agar </a:t>
            </a:r>
            <a:r>
              <a:rPr lang="en-US" sz="2800" dirty="0" err="1" smtClean="0">
                <a:solidFill>
                  <a:srgbClr val="FF0000"/>
                </a:solidFill>
                <a:cs typeface="Times New Roman" pitchFamily="18" charset="0"/>
              </a:rPr>
              <a:t>pom</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bensin</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meledak</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adalah</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percikan</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api</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dari</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rokok</a:t>
            </a:r>
            <a:r>
              <a:rPr lang="en-US" sz="2800" dirty="0" smtClean="0">
                <a:solidFill>
                  <a:srgbClr val="FF0000"/>
                </a:solidFill>
                <a:cs typeface="Times New Roman" pitchFamily="18" charset="0"/>
              </a:rPr>
              <a:t>.</a:t>
            </a:r>
          </a:p>
          <a:p>
            <a:pPr marL="533400" indent="-533400" algn="just" eaLnBrk="1" hangingPunct="1">
              <a:lnSpc>
                <a:spcPct val="90000"/>
              </a:lnSpc>
              <a:buFontTx/>
              <a:buNone/>
              <a:defRPr/>
            </a:pPr>
            <a:endParaRPr lang="en-US" sz="2800" dirty="0" smtClean="0">
              <a:solidFill>
                <a:srgbClr val="FF0000"/>
              </a:solidFill>
              <a:cs typeface="Times New Roman" pitchFamily="18" charset="0"/>
            </a:endParaRPr>
          </a:p>
          <a:p>
            <a:pPr marL="533400" indent="-533400" algn="just" eaLnBrk="1" hangingPunct="1">
              <a:lnSpc>
                <a:spcPct val="90000"/>
              </a:lnSpc>
              <a:buFontTx/>
              <a:buNone/>
              <a:defRPr/>
            </a:pPr>
            <a:r>
              <a:rPr lang="en-US" sz="2800" dirty="0" smtClean="0">
                <a:solidFill>
                  <a:srgbClr val="FF0000"/>
                </a:solidFill>
                <a:cs typeface="Times New Roman" pitchFamily="18" charset="0"/>
              </a:rPr>
              <a:t>	</a:t>
            </a:r>
            <a:r>
              <a:rPr lang="en-US" sz="2800" dirty="0" smtClean="0">
                <a:cs typeface="Times New Roman" pitchFamily="18" charset="0"/>
              </a:rPr>
              <a:t>2) </a:t>
            </a:r>
            <a:r>
              <a:rPr lang="en-US" sz="2800" dirty="0" err="1" smtClean="0">
                <a:solidFill>
                  <a:srgbClr val="FF0000"/>
                </a:solidFill>
                <a:cs typeface="Times New Roman" pitchFamily="18" charset="0"/>
              </a:rPr>
              <a:t>Syarat</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perlu</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bagi</a:t>
            </a:r>
            <a:r>
              <a:rPr lang="en-US" sz="2800" dirty="0" smtClean="0">
                <a:solidFill>
                  <a:srgbClr val="FF0000"/>
                </a:solidFill>
                <a:cs typeface="Times New Roman" pitchFamily="18" charset="0"/>
              </a:rPr>
              <a:t> Indonesia agar </a:t>
            </a:r>
            <a:r>
              <a:rPr lang="en-US" sz="2800" dirty="0" err="1" smtClean="0">
                <a:solidFill>
                  <a:srgbClr val="FF0000"/>
                </a:solidFill>
                <a:cs typeface="Times New Roman" pitchFamily="18" charset="0"/>
              </a:rPr>
              <a:t>ikut</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Piala</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Dunia</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adalah</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dengan</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mengontrak</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pemain</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asing</a:t>
            </a:r>
            <a:r>
              <a:rPr lang="en-US" sz="2800" dirty="0" smtClean="0">
                <a:solidFill>
                  <a:srgbClr val="FF0000"/>
                </a:solidFill>
                <a:cs typeface="Times New Roman" pitchFamily="18" charset="0"/>
              </a:rPr>
              <a:t> </a:t>
            </a:r>
            <a:r>
              <a:rPr lang="en-US" sz="2800" dirty="0" err="1" smtClean="0">
                <a:solidFill>
                  <a:srgbClr val="FF0000"/>
                </a:solidFill>
                <a:cs typeface="Times New Roman" pitchFamily="18" charset="0"/>
              </a:rPr>
              <a:t>kenamaan</a:t>
            </a:r>
            <a:r>
              <a:rPr lang="en-US" sz="2800" dirty="0" smtClean="0">
                <a:solidFill>
                  <a:srgbClr val="FF0000"/>
                </a:solidFill>
                <a:cs typeface="Times New Roman" pitchFamily="18" charset="0"/>
              </a:rPr>
              <a:t>.</a:t>
            </a:r>
          </a:p>
          <a:p>
            <a:pPr marL="533400" indent="-533400" algn="just" eaLnBrk="1" hangingPunct="1">
              <a:lnSpc>
                <a:spcPct val="90000"/>
              </a:lnSpc>
              <a:buFontTx/>
              <a:buNone/>
              <a:defRPr/>
            </a:pPr>
            <a:endParaRPr lang="en-US" sz="2800" dirty="0" smtClean="0">
              <a:solidFill>
                <a:srgbClr val="FF0000"/>
              </a:solidFill>
              <a:cs typeface="Times New Roman" pitchFamily="18" charset="0"/>
            </a:endParaRPr>
          </a:p>
          <a:p>
            <a:pPr marL="533400" indent="-533400" algn="just" eaLnBrk="1" hangingPunct="1">
              <a:lnSpc>
                <a:spcPct val="90000"/>
              </a:lnSpc>
              <a:buFontTx/>
              <a:buNone/>
              <a:defRPr/>
            </a:pPr>
            <a:endParaRPr lang="en-US" sz="2800" dirty="0" smtClean="0">
              <a:solidFill>
                <a:srgbClr val="FF0000"/>
              </a:solidFill>
              <a:cs typeface="Times New Roman" pitchFamily="18" charset="0"/>
            </a:endParaRPr>
          </a:p>
          <a:p>
            <a:pPr>
              <a:defRPr/>
            </a:pPr>
            <a:endParaRPr lang="en-US" sz="2800" dirty="0"/>
          </a:p>
        </p:txBody>
      </p:sp>
      <p:sp>
        <p:nvSpPr>
          <p:cNvPr id="51203" name="Slide Number Placeholder 3"/>
          <p:cNvSpPr>
            <a:spLocks noGrp="1"/>
          </p:cNvSpPr>
          <p:nvPr>
            <p:ph type="sldNum" sz="quarter" idx="12"/>
          </p:nvPr>
        </p:nvSpPr>
        <p:spPr>
          <a:noFill/>
        </p:spPr>
        <p:txBody>
          <a:bodyPr/>
          <a:lstStyle/>
          <a:p>
            <a:fld id="{5CAD7055-CE20-4F29-A346-E3517EBD685F}" type="slidenum">
              <a:rPr lang="en-US" altLang="en-US" smtClean="0"/>
              <a:pPr/>
              <a:t>48</a:t>
            </a:fld>
            <a:endParaRPr lang="en-US" altLang="en-US"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0D9528D0-D27D-4479-BE7A-13B2310A95A7}" type="slidenum">
              <a:rPr lang="en-US" altLang="en-US" smtClean="0"/>
              <a:pPr/>
              <a:t>49</a:t>
            </a:fld>
            <a:endParaRPr lang="en-US" altLang="en-US" smtClean="0"/>
          </a:p>
        </p:txBody>
      </p:sp>
      <p:sp>
        <p:nvSpPr>
          <p:cNvPr id="72707" name="Rectangle 3"/>
          <p:cNvSpPr>
            <a:spLocks noGrp="1" noChangeArrowheads="1"/>
          </p:cNvSpPr>
          <p:nvPr>
            <p:ph type="body" idx="1"/>
          </p:nvPr>
        </p:nvSpPr>
        <p:spPr>
          <a:xfrm>
            <a:off x="685800" y="457200"/>
            <a:ext cx="7772400" cy="5715000"/>
          </a:xfrm>
        </p:spPr>
        <p:txBody>
          <a:bodyPr>
            <a:normAutofit lnSpcReduction="10000"/>
          </a:bodyPr>
          <a:lstStyle/>
          <a:p>
            <a:pPr marL="609600" indent="-609600" eaLnBrk="1" hangingPunct="1">
              <a:lnSpc>
                <a:spcPct val="90000"/>
              </a:lnSpc>
              <a:buFontTx/>
              <a:buNone/>
              <a:defRPr/>
            </a:pPr>
            <a:r>
              <a:rPr lang="en-US" sz="2400" b="1" dirty="0" err="1" smtClean="0"/>
              <a:t>Jawaban</a:t>
            </a:r>
            <a:endParaRPr lang="en-US" sz="2400" b="1" dirty="0" smtClean="0"/>
          </a:p>
          <a:p>
            <a:pPr marL="465138" indent="-465138" algn="just" eaLnBrk="1" hangingPunct="1">
              <a:lnSpc>
                <a:spcPct val="90000"/>
              </a:lnSpc>
              <a:buFontTx/>
              <a:buNone/>
              <a:defRPr/>
            </a:pPr>
            <a:r>
              <a:rPr lang="en-US" sz="2400" dirty="0" smtClean="0">
                <a:solidFill>
                  <a:srgbClr val="FF0000"/>
                </a:solidFill>
                <a:cs typeface="Times New Roman" pitchFamily="18" charset="0"/>
              </a:rPr>
              <a:t>1)  </a:t>
            </a:r>
            <a:r>
              <a:rPr lang="en-US" sz="2400" u="sng" dirty="0" err="1" smtClean="0">
                <a:solidFill>
                  <a:srgbClr val="FF0000"/>
                </a:solidFill>
                <a:cs typeface="Times New Roman" pitchFamily="18" charset="0"/>
              </a:rPr>
              <a:t>Syarat</a:t>
            </a:r>
            <a:r>
              <a:rPr lang="en-US" sz="2400" u="sng" dirty="0" smtClean="0">
                <a:solidFill>
                  <a:srgbClr val="FF0000"/>
                </a:solidFill>
                <a:cs typeface="Times New Roman" pitchFamily="18" charset="0"/>
              </a:rPr>
              <a:t> </a:t>
            </a:r>
            <a:r>
              <a:rPr lang="en-US" sz="2400" u="sng" dirty="0" err="1" smtClean="0">
                <a:solidFill>
                  <a:srgbClr val="FF0000"/>
                </a:solidFill>
                <a:cs typeface="Times New Roman" pitchFamily="18" charset="0"/>
              </a:rPr>
              <a:t>cukup</a:t>
            </a:r>
            <a:r>
              <a:rPr lang="en-US" sz="2400" u="sng" dirty="0" smtClean="0">
                <a:solidFill>
                  <a:srgbClr val="FF0000"/>
                </a:solidFill>
                <a:cs typeface="Times New Roman" pitchFamily="18" charset="0"/>
              </a:rPr>
              <a:t> </a:t>
            </a:r>
            <a:r>
              <a:rPr lang="en-US" sz="2400" dirty="0" smtClean="0">
                <a:solidFill>
                  <a:srgbClr val="FF0000"/>
                </a:solidFill>
                <a:cs typeface="Times New Roman" pitchFamily="18" charset="0"/>
              </a:rPr>
              <a:t>agar </a:t>
            </a:r>
            <a:r>
              <a:rPr lang="en-US" sz="2400" dirty="0" err="1" smtClean="0">
                <a:solidFill>
                  <a:srgbClr val="FF0000"/>
                </a:solidFill>
                <a:cs typeface="Times New Roman" pitchFamily="18" charset="0"/>
              </a:rPr>
              <a:t>pom</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bensin</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meledak</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adalah</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percikan</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api</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dari</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rokok</a:t>
            </a:r>
            <a:r>
              <a:rPr lang="en-US" sz="2400" dirty="0" smtClean="0">
                <a:solidFill>
                  <a:srgbClr val="FF0000"/>
                </a:solidFill>
                <a:cs typeface="Times New Roman" pitchFamily="18" charset="0"/>
              </a:rPr>
              <a:t>.”</a:t>
            </a:r>
          </a:p>
          <a:p>
            <a:pPr marL="609600" indent="-609600" algn="just" eaLnBrk="1" hangingPunct="1">
              <a:lnSpc>
                <a:spcPct val="90000"/>
              </a:lnSpc>
              <a:buFontTx/>
              <a:buNone/>
              <a:defRPr/>
            </a:pPr>
            <a:endParaRPr lang="en-US" sz="2400" dirty="0" smtClean="0">
              <a:solidFill>
                <a:srgbClr val="FF0066"/>
              </a:solidFill>
              <a:cs typeface="Times New Roman" pitchFamily="18" charset="0"/>
              <a:sym typeface="Symbol"/>
            </a:endParaRPr>
          </a:p>
          <a:p>
            <a:pPr marL="609600" indent="-609600" algn="just" eaLnBrk="1" hangingPunct="1">
              <a:lnSpc>
                <a:spcPct val="90000"/>
              </a:lnSpc>
              <a:buFontTx/>
              <a:buNone/>
              <a:defRPr/>
            </a:pPr>
            <a:r>
              <a:rPr lang="en-US" sz="2400" b="1" dirty="0" err="1" smtClean="0">
                <a:cs typeface="Times New Roman" pitchFamily="18" charset="0"/>
              </a:rPr>
              <a:t>Ingat</a:t>
            </a:r>
            <a:r>
              <a:rPr lang="en-US" sz="2400" i="1" dirty="0" smtClean="0">
                <a:cs typeface="Times New Roman" pitchFamily="18" charset="0"/>
              </a:rPr>
              <a:t>: p</a:t>
            </a:r>
            <a:r>
              <a:rPr lang="en-US" sz="2400" dirty="0" smtClean="0">
                <a:cs typeface="Times New Roman" pitchFamily="18" charset="0"/>
              </a:rPr>
              <a:t> </a:t>
            </a:r>
            <a:r>
              <a:rPr lang="en-US" sz="2400" dirty="0" smtClean="0">
                <a:cs typeface="Times New Roman" pitchFamily="18" charset="0"/>
                <a:sym typeface="Symbol" pitchFamily="18" charset="2"/>
              </a:rPr>
              <a:t></a:t>
            </a:r>
            <a:r>
              <a:rPr lang="en-US" sz="2400" dirty="0" smtClean="0">
                <a:cs typeface="Times New Roman" pitchFamily="18" charset="0"/>
              </a:rPr>
              <a:t> </a:t>
            </a:r>
            <a:r>
              <a:rPr lang="en-US" sz="2400" i="1" dirty="0" smtClean="0">
                <a:cs typeface="Times New Roman" pitchFamily="18" charset="0"/>
              </a:rPr>
              <a:t>q  </a:t>
            </a:r>
            <a:r>
              <a:rPr lang="en-US" sz="2400" b="1" dirty="0" err="1" smtClean="0">
                <a:cs typeface="Times New Roman" pitchFamily="18" charset="0"/>
              </a:rPr>
              <a:t>dapat</a:t>
            </a:r>
            <a:r>
              <a:rPr lang="en-US" sz="2400" b="1" dirty="0" smtClean="0">
                <a:cs typeface="Times New Roman" pitchFamily="18" charset="0"/>
              </a:rPr>
              <a:t> </a:t>
            </a:r>
            <a:r>
              <a:rPr lang="en-US" sz="2400" b="1" dirty="0" err="1" smtClean="0">
                <a:cs typeface="Times New Roman" pitchFamily="18" charset="0"/>
              </a:rPr>
              <a:t>dibaca</a:t>
            </a:r>
            <a:r>
              <a:rPr lang="en-US" sz="2400" i="1" dirty="0" smtClean="0">
                <a:cs typeface="Times New Roman" pitchFamily="18" charset="0"/>
              </a:rPr>
              <a:t>   p</a:t>
            </a:r>
            <a:r>
              <a:rPr lang="en-US" sz="2400" dirty="0" smtClean="0">
                <a:cs typeface="Times New Roman" pitchFamily="18" charset="0"/>
              </a:rPr>
              <a:t> </a:t>
            </a:r>
            <a:r>
              <a:rPr lang="en-US" sz="2400" dirty="0" err="1" smtClean="0">
                <a:cs typeface="Times New Roman" pitchFamily="18" charset="0"/>
              </a:rPr>
              <a:t>syarat</a:t>
            </a:r>
            <a:r>
              <a:rPr lang="en-US" sz="2400" dirty="0" smtClean="0">
                <a:cs typeface="Times New Roman" pitchFamily="18" charset="0"/>
              </a:rPr>
              <a:t> </a:t>
            </a:r>
            <a:r>
              <a:rPr lang="en-US" sz="2400" dirty="0" err="1" smtClean="0">
                <a:cs typeface="Times New Roman" pitchFamily="18" charset="0"/>
              </a:rPr>
              <a:t>cukup</a:t>
            </a:r>
            <a:r>
              <a:rPr lang="en-US" sz="2400" dirty="0" smtClean="0">
                <a:cs typeface="Times New Roman" pitchFamily="18" charset="0"/>
              </a:rPr>
              <a:t> </a:t>
            </a:r>
            <a:r>
              <a:rPr lang="en-US" sz="2400" dirty="0" err="1" smtClean="0">
                <a:cs typeface="Times New Roman" pitchFamily="18" charset="0"/>
              </a:rPr>
              <a:t>untuk</a:t>
            </a:r>
            <a:r>
              <a:rPr lang="en-US" sz="2400" dirty="0" smtClean="0">
                <a:cs typeface="Times New Roman" pitchFamily="18" charset="0"/>
              </a:rPr>
              <a:t>  </a:t>
            </a:r>
            <a:r>
              <a:rPr lang="en-US" sz="2400" i="1" dirty="0" smtClean="0">
                <a:cs typeface="Times New Roman" pitchFamily="18" charset="0"/>
              </a:rPr>
              <a:t>q</a:t>
            </a:r>
          </a:p>
          <a:p>
            <a:pPr marL="609600" indent="-609600" algn="just" eaLnBrk="1" hangingPunct="1">
              <a:lnSpc>
                <a:spcPct val="90000"/>
              </a:lnSpc>
              <a:buFontTx/>
              <a:buNone/>
              <a:defRPr/>
            </a:pPr>
            <a:r>
              <a:rPr lang="en-US" sz="2400" dirty="0" err="1" smtClean="0">
                <a:cs typeface="Times New Roman" pitchFamily="18" charset="0"/>
              </a:rPr>
              <a:t>Susun</a:t>
            </a:r>
            <a:r>
              <a:rPr lang="en-US" sz="2400" dirty="0" smtClean="0">
                <a:cs typeface="Times New Roman" pitchFamily="18" charset="0"/>
              </a:rPr>
              <a:t> </a:t>
            </a:r>
            <a:r>
              <a:rPr lang="en-US" sz="2400" dirty="0" err="1" smtClean="0">
                <a:cs typeface="Times New Roman" pitchFamily="18" charset="0"/>
              </a:rPr>
              <a:t>sesuai</a:t>
            </a:r>
            <a:r>
              <a:rPr lang="en-US" sz="2400" dirty="0" smtClean="0">
                <a:cs typeface="Times New Roman" pitchFamily="18" charset="0"/>
              </a:rPr>
              <a:t> format:</a:t>
            </a:r>
          </a:p>
          <a:p>
            <a:pPr marL="465138" indent="0" algn="just" eaLnBrk="1" hangingPunct="1">
              <a:lnSpc>
                <a:spcPct val="90000"/>
              </a:lnSpc>
              <a:buFontTx/>
              <a:buNone/>
              <a:defRPr/>
            </a:pPr>
            <a:r>
              <a:rPr lang="en-US" sz="2400" dirty="0" err="1" smtClean="0">
                <a:solidFill>
                  <a:srgbClr val="FF0066"/>
                </a:solidFill>
                <a:cs typeface="Times New Roman" pitchFamily="18" charset="0"/>
              </a:rPr>
              <a:t>Percikan</a:t>
            </a:r>
            <a:r>
              <a:rPr lang="en-US" sz="2400" dirty="0" smtClean="0">
                <a:solidFill>
                  <a:srgbClr val="FF0066"/>
                </a:solidFill>
                <a:cs typeface="Times New Roman" pitchFamily="18" charset="0"/>
              </a:rPr>
              <a:t> </a:t>
            </a:r>
            <a:r>
              <a:rPr lang="en-US" sz="2400" dirty="0" err="1" smtClean="0">
                <a:solidFill>
                  <a:srgbClr val="FF0066"/>
                </a:solidFill>
                <a:cs typeface="Times New Roman" pitchFamily="18" charset="0"/>
              </a:rPr>
              <a:t>api</a:t>
            </a:r>
            <a:r>
              <a:rPr lang="en-US" sz="2400" dirty="0" smtClean="0">
                <a:solidFill>
                  <a:srgbClr val="FF0066"/>
                </a:solidFill>
                <a:cs typeface="Times New Roman" pitchFamily="18" charset="0"/>
              </a:rPr>
              <a:t> </a:t>
            </a:r>
            <a:r>
              <a:rPr lang="en-US" sz="2400" dirty="0" err="1" smtClean="0">
                <a:solidFill>
                  <a:srgbClr val="FF0066"/>
                </a:solidFill>
                <a:cs typeface="Times New Roman" pitchFamily="18" charset="0"/>
              </a:rPr>
              <a:t>dari</a:t>
            </a:r>
            <a:r>
              <a:rPr lang="en-US" sz="2400" dirty="0" smtClean="0">
                <a:solidFill>
                  <a:srgbClr val="FF0066"/>
                </a:solidFill>
                <a:cs typeface="Times New Roman" pitchFamily="18" charset="0"/>
              </a:rPr>
              <a:t> </a:t>
            </a:r>
            <a:r>
              <a:rPr lang="en-US" sz="2400" dirty="0" err="1" smtClean="0">
                <a:solidFill>
                  <a:srgbClr val="FF0066"/>
                </a:solidFill>
                <a:cs typeface="Times New Roman" pitchFamily="18" charset="0"/>
              </a:rPr>
              <a:t>rokok</a:t>
            </a:r>
            <a:r>
              <a:rPr lang="en-US" sz="2400" dirty="0" smtClean="0">
                <a:solidFill>
                  <a:srgbClr val="FF0066"/>
                </a:solidFill>
                <a:cs typeface="Times New Roman" pitchFamily="18" charset="0"/>
              </a:rPr>
              <a:t> </a:t>
            </a:r>
            <a:r>
              <a:rPr lang="en-US" sz="2400" dirty="0" err="1" smtClean="0">
                <a:solidFill>
                  <a:srgbClr val="FF0066"/>
                </a:solidFill>
                <a:cs typeface="Times New Roman" pitchFamily="18" charset="0"/>
              </a:rPr>
              <a:t>adalah</a:t>
            </a:r>
            <a:r>
              <a:rPr lang="en-US" sz="2400" dirty="0" smtClean="0">
                <a:solidFill>
                  <a:srgbClr val="FF0066"/>
                </a:solidFill>
                <a:cs typeface="Times New Roman" pitchFamily="18" charset="0"/>
              </a:rPr>
              <a:t> </a:t>
            </a:r>
            <a:r>
              <a:rPr lang="en-US" sz="2400" u="sng" dirty="0" err="1" smtClean="0">
                <a:solidFill>
                  <a:srgbClr val="FF0066"/>
                </a:solidFill>
                <a:cs typeface="Times New Roman" pitchFamily="18" charset="0"/>
              </a:rPr>
              <a:t>syarat</a:t>
            </a:r>
            <a:r>
              <a:rPr lang="en-US" sz="2400" u="sng" dirty="0" smtClean="0">
                <a:solidFill>
                  <a:srgbClr val="FF0066"/>
                </a:solidFill>
                <a:cs typeface="Times New Roman" pitchFamily="18" charset="0"/>
              </a:rPr>
              <a:t> </a:t>
            </a:r>
            <a:r>
              <a:rPr lang="en-US" sz="2400" u="sng" dirty="0" err="1" smtClean="0">
                <a:solidFill>
                  <a:srgbClr val="FF0066"/>
                </a:solidFill>
                <a:cs typeface="Times New Roman" pitchFamily="18" charset="0"/>
              </a:rPr>
              <a:t>cukup</a:t>
            </a:r>
            <a:r>
              <a:rPr lang="en-US" sz="2400" u="sng" dirty="0" smtClean="0">
                <a:solidFill>
                  <a:srgbClr val="FF0066"/>
                </a:solidFill>
                <a:cs typeface="Times New Roman" pitchFamily="18" charset="0"/>
              </a:rPr>
              <a:t> </a:t>
            </a:r>
            <a:r>
              <a:rPr lang="en-US" sz="2400" dirty="0" smtClean="0">
                <a:solidFill>
                  <a:srgbClr val="FF0066"/>
                </a:solidFill>
                <a:cs typeface="Times New Roman" pitchFamily="18" charset="0"/>
              </a:rPr>
              <a:t>agar </a:t>
            </a:r>
            <a:r>
              <a:rPr lang="en-US" sz="2400" dirty="0" err="1" smtClean="0">
                <a:solidFill>
                  <a:srgbClr val="FF0066"/>
                </a:solidFill>
                <a:cs typeface="Times New Roman" pitchFamily="18" charset="0"/>
              </a:rPr>
              <a:t>pom</a:t>
            </a:r>
            <a:r>
              <a:rPr lang="en-US" sz="2400" dirty="0" smtClean="0">
                <a:solidFill>
                  <a:srgbClr val="FF0066"/>
                </a:solidFill>
                <a:cs typeface="Times New Roman" pitchFamily="18" charset="0"/>
              </a:rPr>
              <a:t> </a:t>
            </a:r>
            <a:r>
              <a:rPr lang="en-US" sz="2400" dirty="0" err="1" smtClean="0">
                <a:solidFill>
                  <a:srgbClr val="FF0066"/>
                </a:solidFill>
                <a:cs typeface="Times New Roman" pitchFamily="18" charset="0"/>
              </a:rPr>
              <a:t>bensin</a:t>
            </a:r>
            <a:r>
              <a:rPr lang="en-US" sz="2400" dirty="0" smtClean="0">
                <a:solidFill>
                  <a:srgbClr val="FF0066"/>
                </a:solidFill>
                <a:cs typeface="Times New Roman" pitchFamily="18" charset="0"/>
              </a:rPr>
              <a:t> </a:t>
            </a:r>
            <a:r>
              <a:rPr lang="en-US" sz="2400" dirty="0" err="1" smtClean="0">
                <a:solidFill>
                  <a:srgbClr val="FF0066"/>
                </a:solidFill>
                <a:cs typeface="Times New Roman" pitchFamily="18" charset="0"/>
              </a:rPr>
              <a:t>meledak</a:t>
            </a:r>
            <a:r>
              <a:rPr lang="en-US" sz="2400" dirty="0" smtClean="0">
                <a:solidFill>
                  <a:srgbClr val="FF0066"/>
                </a:solidFill>
                <a:cs typeface="Times New Roman" pitchFamily="18" charset="0"/>
              </a:rPr>
              <a:t>.”</a:t>
            </a:r>
          </a:p>
          <a:p>
            <a:pPr marL="609600" indent="-609600" algn="just" eaLnBrk="1" hangingPunct="1">
              <a:lnSpc>
                <a:spcPct val="90000"/>
              </a:lnSpc>
              <a:buFontTx/>
              <a:buNone/>
              <a:defRPr/>
            </a:pPr>
            <a:endParaRPr lang="en-US" sz="2400" dirty="0" smtClean="0">
              <a:cs typeface="Times New Roman" pitchFamily="18" charset="0"/>
            </a:endParaRPr>
          </a:p>
          <a:p>
            <a:pPr marL="609600" indent="-609600" algn="just" eaLnBrk="1" hangingPunct="1">
              <a:lnSpc>
                <a:spcPct val="90000"/>
              </a:lnSpc>
              <a:buFontTx/>
              <a:buNone/>
              <a:defRPr/>
            </a:pPr>
            <a:r>
              <a:rPr lang="en-US" sz="2400" dirty="0" err="1" smtClean="0">
                <a:cs typeface="Times New Roman" pitchFamily="18" charset="0"/>
              </a:rPr>
              <a:t>Identifikasi</a:t>
            </a:r>
            <a:r>
              <a:rPr lang="en-US" sz="2400" dirty="0" smtClean="0">
                <a:cs typeface="Times New Roman" pitchFamily="18" charset="0"/>
              </a:rPr>
              <a:t> </a:t>
            </a:r>
            <a:r>
              <a:rPr lang="en-US" sz="2400" dirty="0" err="1" smtClean="0">
                <a:cs typeface="Times New Roman" pitchFamily="18" charset="0"/>
              </a:rPr>
              <a:t>proposisi</a:t>
            </a:r>
            <a:r>
              <a:rPr lang="en-US" sz="2400" dirty="0" smtClean="0">
                <a:cs typeface="Times New Roman" pitchFamily="18" charset="0"/>
              </a:rPr>
              <a:t> </a:t>
            </a:r>
            <a:r>
              <a:rPr lang="en-US" sz="2400" dirty="0" err="1" smtClean="0">
                <a:cs typeface="Times New Roman" pitchFamily="18" charset="0"/>
              </a:rPr>
              <a:t>atomik</a:t>
            </a:r>
            <a:r>
              <a:rPr lang="en-US" sz="2400" dirty="0" smtClean="0">
                <a:cs typeface="Times New Roman" pitchFamily="18" charset="0"/>
              </a:rPr>
              <a:t>:</a:t>
            </a:r>
          </a:p>
          <a:p>
            <a:pPr marL="609600" indent="-609600" eaLnBrk="1" hangingPunct="1">
              <a:lnSpc>
                <a:spcPct val="90000"/>
              </a:lnSpc>
              <a:buFontTx/>
              <a:buNone/>
              <a:defRPr/>
            </a:pPr>
            <a:r>
              <a:rPr lang="en-US" sz="2400" i="1" dirty="0" smtClean="0"/>
              <a:t>	p </a:t>
            </a:r>
            <a:r>
              <a:rPr lang="en-US" sz="2400" dirty="0" smtClean="0"/>
              <a:t>: </a:t>
            </a:r>
            <a:r>
              <a:rPr lang="en-US" sz="2400" dirty="0" err="1" smtClean="0">
                <a:cs typeface="Times New Roman" pitchFamily="18" charset="0"/>
              </a:rPr>
              <a:t>Api</a:t>
            </a:r>
            <a:r>
              <a:rPr lang="en-US" sz="2400" dirty="0" smtClean="0">
                <a:cs typeface="Times New Roman" pitchFamily="18" charset="0"/>
              </a:rPr>
              <a:t> </a:t>
            </a:r>
            <a:r>
              <a:rPr lang="en-US" sz="2400" dirty="0" err="1" smtClean="0">
                <a:cs typeface="Times New Roman" pitchFamily="18" charset="0"/>
              </a:rPr>
              <a:t>memercik</a:t>
            </a:r>
            <a:r>
              <a:rPr lang="en-US" sz="2400" dirty="0" smtClean="0">
                <a:cs typeface="Times New Roman" pitchFamily="18" charset="0"/>
              </a:rPr>
              <a:t> </a:t>
            </a:r>
            <a:r>
              <a:rPr lang="en-US" sz="2400" dirty="0" err="1" smtClean="0">
                <a:cs typeface="Times New Roman" pitchFamily="18" charset="0"/>
              </a:rPr>
              <a:t>dari</a:t>
            </a:r>
            <a:r>
              <a:rPr lang="en-US" sz="2400" dirty="0" smtClean="0">
                <a:cs typeface="Times New Roman" pitchFamily="18" charset="0"/>
              </a:rPr>
              <a:t> </a:t>
            </a:r>
            <a:r>
              <a:rPr lang="en-US" sz="2400" dirty="0" err="1" smtClean="0">
                <a:cs typeface="Times New Roman" pitchFamily="18" charset="0"/>
              </a:rPr>
              <a:t>rokok</a:t>
            </a:r>
            <a:r>
              <a:rPr lang="en-US" sz="2400" dirty="0" smtClean="0">
                <a:cs typeface="Times New Roman" pitchFamily="18" charset="0"/>
              </a:rPr>
              <a:t> </a:t>
            </a:r>
          </a:p>
          <a:p>
            <a:pPr marL="609600" indent="-609600" eaLnBrk="1" hangingPunct="1">
              <a:lnSpc>
                <a:spcPct val="90000"/>
              </a:lnSpc>
              <a:buFontTx/>
              <a:buNone/>
              <a:defRPr/>
            </a:pPr>
            <a:r>
              <a:rPr lang="en-US" sz="2400" i="1" dirty="0" smtClean="0">
                <a:cs typeface="Times New Roman" pitchFamily="18" charset="0"/>
              </a:rPr>
              <a:t>	q</a:t>
            </a:r>
            <a:r>
              <a:rPr lang="en-US" sz="2400" dirty="0" smtClean="0">
                <a:cs typeface="Times New Roman" pitchFamily="18" charset="0"/>
              </a:rPr>
              <a:t> : </a:t>
            </a:r>
            <a:r>
              <a:rPr lang="en-US" sz="2400" dirty="0" err="1" smtClean="0">
                <a:cs typeface="Times New Roman" pitchFamily="18" charset="0"/>
              </a:rPr>
              <a:t>Pom</a:t>
            </a:r>
            <a:r>
              <a:rPr lang="en-US" sz="2400" dirty="0" smtClean="0">
                <a:cs typeface="Times New Roman" pitchFamily="18" charset="0"/>
              </a:rPr>
              <a:t> </a:t>
            </a:r>
            <a:r>
              <a:rPr lang="en-US" sz="2400" dirty="0" err="1" smtClean="0">
                <a:cs typeface="Times New Roman" pitchFamily="18" charset="0"/>
              </a:rPr>
              <a:t>bensin</a:t>
            </a:r>
            <a:r>
              <a:rPr lang="en-US" sz="2400" dirty="0" smtClean="0">
                <a:cs typeface="Times New Roman" pitchFamily="18" charset="0"/>
              </a:rPr>
              <a:t> </a:t>
            </a:r>
            <a:r>
              <a:rPr lang="en-US" sz="2400" dirty="0" err="1" smtClean="0">
                <a:cs typeface="Times New Roman" pitchFamily="18" charset="0"/>
              </a:rPr>
              <a:t>meledak</a:t>
            </a:r>
            <a:endParaRPr lang="en-US" sz="2400" dirty="0" smtClean="0">
              <a:cs typeface="Times New Roman" pitchFamily="18" charset="0"/>
            </a:endParaRPr>
          </a:p>
          <a:p>
            <a:pPr marL="609600" indent="-609600" eaLnBrk="1" hangingPunct="1">
              <a:lnSpc>
                <a:spcPct val="90000"/>
              </a:lnSpc>
              <a:buFontTx/>
              <a:buNone/>
              <a:defRPr/>
            </a:pPr>
            <a:endParaRPr lang="en-US" sz="2400" dirty="0" smtClean="0">
              <a:cs typeface="Times New Roman" pitchFamily="18" charset="0"/>
            </a:endParaRPr>
          </a:p>
          <a:p>
            <a:pPr marL="609600" indent="-609600" eaLnBrk="1" hangingPunct="1">
              <a:lnSpc>
                <a:spcPct val="90000"/>
              </a:lnSpc>
              <a:buFontTx/>
              <a:buNone/>
              <a:defRPr/>
            </a:pPr>
            <a:r>
              <a:rPr lang="en-US" sz="2400" b="1" dirty="0" err="1" smtClean="0">
                <a:cs typeface="Times New Roman" pitchFamily="18" charset="0"/>
              </a:rPr>
              <a:t>Notasi</a:t>
            </a:r>
            <a:r>
              <a:rPr lang="en-US" sz="2400" b="1" dirty="0" smtClean="0">
                <a:cs typeface="Times New Roman" pitchFamily="18" charset="0"/>
              </a:rPr>
              <a:t> standard</a:t>
            </a:r>
            <a:r>
              <a:rPr lang="en-US" sz="2400" dirty="0" smtClean="0">
                <a:cs typeface="Times New Roman" pitchFamily="18" charset="0"/>
              </a:rPr>
              <a:t>: </a:t>
            </a:r>
            <a:r>
              <a:rPr lang="en-US" sz="2400" dirty="0" err="1" smtClean="0">
                <a:cs typeface="Times New Roman" pitchFamily="18" charset="0"/>
              </a:rPr>
              <a:t>Jika</a:t>
            </a:r>
            <a:r>
              <a:rPr lang="en-US" sz="2400" dirty="0" smtClean="0">
                <a:cs typeface="Times New Roman" pitchFamily="18" charset="0"/>
              </a:rPr>
              <a:t> </a:t>
            </a:r>
            <a:r>
              <a:rPr lang="en-US" sz="2400" i="1" dirty="0" smtClean="0">
                <a:cs typeface="Times New Roman" pitchFamily="18" charset="0"/>
              </a:rPr>
              <a:t>p</a:t>
            </a:r>
            <a:r>
              <a:rPr lang="en-US" sz="2400" dirty="0" smtClean="0">
                <a:cs typeface="Times New Roman" pitchFamily="18" charset="0"/>
              </a:rPr>
              <a:t>, </a:t>
            </a:r>
            <a:r>
              <a:rPr lang="en-US" sz="2400" dirty="0" err="1" smtClean="0">
                <a:cs typeface="Times New Roman" pitchFamily="18" charset="0"/>
              </a:rPr>
              <a:t>maka</a:t>
            </a:r>
            <a:r>
              <a:rPr lang="en-US" sz="2400" dirty="0" smtClean="0">
                <a:cs typeface="Times New Roman" pitchFamily="18" charset="0"/>
              </a:rPr>
              <a:t> </a:t>
            </a:r>
            <a:r>
              <a:rPr lang="en-US" sz="2400" i="1" dirty="0" smtClean="0">
                <a:cs typeface="Times New Roman" pitchFamily="18" charset="0"/>
              </a:rPr>
              <a:t>q</a:t>
            </a:r>
          </a:p>
          <a:p>
            <a:pPr marL="609600" indent="-609600" algn="just" eaLnBrk="1" hangingPunct="1">
              <a:lnSpc>
                <a:spcPct val="90000"/>
              </a:lnSpc>
              <a:buFontTx/>
              <a:buNone/>
              <a:defRPr/>
            </a:pPr>
            <a:r>
              <a:rPr lang="en-US" sz="2400" dirty="0" smtClean="0">
                <a:solidFill>
                  <a:schemeClr val="accent2"/>
                </a:solidFill>
                <a:cs typeface="Times New Roman" pitchFamily="18" charset="0"/>
              </a:rPr>
              <a:t> </a:t>
            </a:r>
            <a:r>
              <a:rPr lang="en-US" sz="2400" dirty="0" err="1" smtClean="0">
                <a:solidFill>
                  <a:srgbClr val="FF0000"/>
                </a:solidFill>
                <a:cs typeface="Times New Roman" pitchFamily="18" charset="0"/>
              </a:rPr>
              <a:t>Jika</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api</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memercik</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dari</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rokok</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maka</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pom</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bensin</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meledak</a:t>
            </a:r>
            <a:r>
              <a:rPr lang="en-US" sz="2400" dirty="0" smtClean="0">
                <a:solidFill>
                  <a:srgbClr val="FF0000"/>
                </a:solidFill>
                <a:cs typeface="Times New Roman" pitchFamily="18" charset="0"/>
              </a:rPr>
              <a:t>.</a:t>
            </a:r>
          </a:p>
          <a:p>
            <a:pPr marL="609600" indent="-609600" eaLnBrk="1" hangingPunct="1">
              <a:lnSpc>
                <a:spcPct val="90000"/>
              </a:lnSpc>
              <a:buFontTx/>
              <a:buNone/>
              <a:defRPr/>
            </a:pPr>
            <a:endParaRPr lang="en-US" sz="2400" i="1" dirty="0" smtClean="0">
              <a:solidFill>
                <a:srgbClr val="FF0000"/>
              </a:solidFill>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772400" cy="5029200"/>
          </a:xfrm>
        </p:spPr>
        <p:txBody>
          <a:bodyPr>
            <a:normAutofit fontScale="92500" lnSpcReduction="10000"/>
          </a:bodyPr>
          <a:lstStyle/>
          <a:p>
            <a:pPr>
              <a:defRPr/>
            </a:pPr>
            <a:r>
              <a:rPr lang="en-US" sz="2400" dirty="0" err="1" smtClean="0"/>
              <a:t>Perhatikan</a:t>
            </a:r>
            <a:r>
              <a:rPr lang="en-US" sz="2400" dirty="0" smtClean="0"/>
              <a:t> </a:t>
            </a:r>
            <a:r>
              <a:rPr lang="en-US" sz="2400" dirty="0" err="1" smtClean="0"/>
              <a:t>urutan</a:t>
            </a:r>
            <a:r>
              <a:rPr lang="en-US" sz="2400" dirty="0" smtClean="0"/>
              <a:t> </a:t>
            </a:r>
            <a:r>
              <a:rPr lang="en-US" sz="2400" dirty="0" err="1" smtClean="0"/>
              <a:t>pernyataan</a:t>
            </a:r>
            <a:r>
              <a:rPr lang="en-US" sz="2400" dirty="0" smtClean="0"/>
              <a:t> di </a:t>
            </a:r>
            <a:r>
              <a:rPr lang="en-US" sz="2400" dirty="0" err="1" smtClean="0"/>
              <a:t>bawah</a:t>
            </a:r>
            <a:r>
              <a:rPr lang="en-US" sz="2400" dirty="0" smtClean="0"/>
              <a:t> </a:t>
            </a:r>
            <a:r>
              <a:rPr lang="en-US" sz="2400" dirty="0" err="1" smtClean="0"/>
              <a:t>ini</a:t>
            </a:r>
            <a:r>
              <a:rPr lang="en-US" sz="2400" dirty="0" smtClean="0"/>
              <a:t>:</a:t>
            </a:r>
          </a:p>
          <a:p>
            <a:pPr indent="-57150">
              <a:buFontTx/>
              <a:buNone/>
              <a:defRPr/>
            </a:pPr>
            <a:r>
              <a:rPr lang="en-US" sz="2400" dirty="0" smtClean="0"/>
              <a:t> </a:t>
            </a:r>
            <a:r>
              <a:rPr lang="en-US" sz="2400" dirty="0" err="1" smtClean="0">
                <a:solidFill>
                  <a:srgbClr val="FF0000"/>
                </a:solidFill>
              </a:rPr>
              <a:t>Indra</a:t>
            </a:r>
            <a:r>
              <a:rPr lang="en-US" sz="2400" dirty="0">
                <a:solidFill>
                  <a:srgbClr val="FF0000"/>
                </a:solidFill>
              </a:rPr>
              <a:t>, </a:t>
            </a:r>
            <a:r>
              <a:rPr lang="en-US" sz="2400" dirty="0" err="1">
                <a:solidFill>
                  <a:srgbClr val="FF0000"/>
                </a:solidFill>
              </a:rPr>
              <a:t>Ical</a:t>
            </a:r>
            <a:r>
              <a:rPr lang="en-US" sz="2400" dirty="0">
                <a:solidFill>
                  <a:srgbClr val="FF0000"/>
                </a:solidFill>
              </a:rPr>
              <a:t>, Parry </a:t>
            </a:r>
            <a:r>
              <a:rPr lang="en-US" sz="2400" dirty="0" err="1">
                <a:solidFill>
                  <a:srgbClr val="FF0000"/>
                </a:solidFill>
              </a:rPr>
              <a:t>adalah</a:t>
            </a:r>
            <a:r>
              <a:rPr lang="en-US" sz="2400" dirty="0">
                <a:solidFill>
                  <a:srgbClr val="FF0000"/>
                </a:solidFill>
              </a:rPr>
              <a:t> </a:t>
            </a:r>
            <a:r>
              <a:rPr lang="en-US" sz="2400" dirty="0" err="1">
                <a:solidFill>
                  <a:srgbClr val="FF0000"/>
                </a:solidFill>
              </a:rPr>
              <a:t>sekelompok</a:t>
            </a:r>
            <a:r>
              <a:rPr lang="en-US" sz="2400" dirty="0">
                <a:solidFill>
                  <a:srgbClr val="FF0000"/>
                </a:solidFill>
              </a:rPr>
              <a:t>  </a:t>
            </a:r>
            <a:r>
              <a:rPr lang="en-US" sz="2400" dirty="0" err="1">
                <a:solidFill>
                  <a:srgbClr val="FF0000"/>
                </a:solidFill>
              </a:rPr>
              <a:t>pembunuh</a:t>
            </a:r>
            <a:r>
              <a:rPr lang="en-US" sz="2400" dirty="0">
                <a:solidFill>
                  <a:srgbClr val="FF0000"/>
                </a:solidFill>
              </a:rPr>
              <a:t>. </a:t>
            </a:r>
            <a:r>
              <a:rPr lang="en-US" sz="2400" dirty="0" err="1">
                <a:solidFill>
                  <a:srgbClr val="FF0000"/>
                </a:solidFill>
              </a:rPr>
              <a:t>Mereka</a:t>
            </a:r>
            <a:r>
              <a:rPr lang="en-US" sz="2400" dirty="0">
                <a:solidFill>
                  <a:srgbClr val="FF0000"/>
                </a:solidFill>
              </a:rPr>
              <a:t> </a:t>
            </a:r>
            <a:r>
              <a:rPr lang="en-US" sz="2400" dirty="0" err="1">
                <a:solidFill>
                  <a:srgbClr val="FF0000"/>
                </a:solidFill>
              </a:rPr>
              <a:t>tertangkap</a:t>
            </a:r>
            <a:r>
              <a:rPr lang="en-US" sz="2400" dirty="0">
                <a:solidFill>
                  <a:srgbClr val="FF0000"/>
                </a:solidFill>
              </a:rPr>
              <a:t> </a:t>
            </a:r>
            <a:r>
              <a:rPr lang="en-US" sz="2400" dirty="0" err="1">
                <a:solidFill>
                  <a:srgbClr val="FF0000"/>
                </a:solidFill>
              </a:rPr>
              <a:t>dan</a:t>
            </a:r>
            <a:r>
              <a:rPr lang="en-US" sz="2400" dirty="0">
                <a:solidFill>
                  <a:srgbClr val="FF0000"/>
                </a:solidFill>
              </a:rPr>
              <a:t> </a:t>
            </a:r>
            <a:r>
              <a:rPr lang="en-US" sz="2400" dirty="0" err="1">
                <a:solidFill>
                  <a:srgbClr val="FF0000"/>
                </a:solidFill>
              </a:rPr>
              <a:t>sedang</a:t>
            </a:r>
            <a:r>
              <a:rPr lang="en-US" sz="2400" dirty="0">
                <a:solidFill>
                  <a:srgbClr val="FF0000"/>
                </a:solidFill>
              </a:rPr>
              <a:t> </a:t>
            </a:r>
            <a:r>
              <a:rPr lang="en-US" sz="2400" dirty="0" err="1">
                <a:solidFill>
                  <a:srgbClr val="FF0000"/>
                </a:solidFill>
              </a:rPr>
              <a:t>diinterogasi</a:t>
            </a:r>
            <a:r>
              <a:rPr lang="en-US" sz="2400" dirty="0">
                <a:solidFill>
                  <a:srgbClr val="FF0000"/>
                </a:solidFill>
              </a:rPr>
              <a:t> </a:t>
            </a:r>
            <a:r>
              <a:rPr lang="en-US" sz="2400" dirty="0" err="1">
                <a:solidFill>
                  <a:srgbClr val="FF0000"/>
                </a:solidFill>
              </a:rPr>
              <a:t>oleh</a:t>
            </a:r>
            <a:r>
              <a:rPr lang="en-US" sz="2400" dirty="0">
                <a:solidFill>
                  <a:srgbClr val="FF0000"/>
                </a:solidFill>
              </a:rPr>
              <a:t> </a:t>
            </a:r>
            <a:r>
              <a:rPr lang="en-US" sz="2400" dirty="0" err="1">
                <a:solidFill>
                  <a:srgbClr val="FF0000"/>
                </a:solidFill>
              </a:rPr>
              <a:t>polisi</a:t>
            </a:r>
            <a:r>
              <a:rPr lang="en-US" sz="2400" dirty="0">
                <a:solidFill>
                  <a:srgbClr val="FF0000"/>
                </a:solidFill>
              </a:rPr>
              <a:t> </a:t>
            </a:r>
            <a:r>
              <a:rPr lang="en-US" sz="2400" dirty="0" err="1">
                <a:solidFill>
                  <a:srgbClr val="FF0000"/>
                </a:solidFill>
              </a:rPr>
              <a:t>dengan</a:t>
            </a:r>
            <a:r>
              <a:rPr lang="en-US" sz="2400" dirty="0">
                <a:solidFill>
                  <a:srgbClr val="FF0000"/>
                </a:solidFill>
              </a:rPr>
              <a:t> </a:t>
            </a:r>
            <a:r>
              <a:rPr lang="en-US" sz="2400" i="1" dirty="0" err="1">
                <a:solidFill>
                  <a:srgbClr val="FF0000"/>
                </a:solidFill>
              </a:rPr>
              <a:t>poligraph</a:t>
            </a:r>
            <a:r>
              <a:rPr lang="en-US" sz="2400" dirty="0">
                <a:solidFill>
                  <a:srgbClr val="FF0000"/>
                </a:solidFill>
              </a:rPr>
              <a:t>:</a:t>
            </a:r>
          </a:p>
          <a:p>
            <a:pPr indent="0">
              <a:buFontTx/>
              <a:buNone/>
              <a:defRPr/>
            </a:pPr>
            <a:r>
              <a:rPr lang="en-US" sz="2400" dirty="0" err="1">
                <a:solidFill>
                  <a:srgbClr val="FF0000"/>
                </a:solidFill>
              </a:rPr>
              <a:t>Indra</a:t>
            </a:r>
            <a:r>
              <a:rPr lang="en-US" sz="2400" dirty="0">
                <a:solidFill>
                  <a:srgbClr val="FF0000"/>
                </a:solidFill>
              </a:rPr>
              <a:t> </a:t>
            </a:r>
            <a:r>
              <a:rPr lang="en-US" sz="2400" dirty="0" err="1">
                <a:solidFill>
                  <a:srgbClr val="FF0000"/>
                </a:solidFill>
              </a:rPr>
              <a:t>berkata</a:t>
            </a:r>
            <a:r>
              <a:rPr lang="en-US" sz="2400" dirty="0">
                <a:solidFill>
                  <a:srgbClr val="FF0000"/>
                </a:solidFill>
              </a:rPr>
              <a:t> : </a:t>
            </a:r>
            <a:r>
              <a:rPr lang="en-US" sz="2400" dirty="0" smtClean="0">
                <a:solidFill>
                  <a:srgbClr val="FF0000"/>
                </a:solidFill>
              </a:rPr>
              <a:t>“</a:t>
            </a:r>
            <a:r>
              <a:rPr lang="en-US" sz="2400" dirty="0" err="1" smtClean="0">
                <a:solidFill>
                  <a:srgbClr val="FF0000"/>
                </a:solidFill>
              </a:rPr>
              <a:t>Ical</a:t>
            </a:r>
            <a:r>
              <a:rPr lang="en-US" sz="2400" dirty="0" smtClean="0">
                <a:solidFill>
                  <a:srgbClr val="FF0000"/>
                </a:solidFill>
              </a:rPr>
              <a:t> </a:t>
            </a:r>
            <a:r>
              <a:rPr lang="en-US" sz="2400" dirty="0" err="1">
                <a:solidFill>
                  <a:srgbClr val="FF0000"/>
                </a:solidFill>
              </a:rPr>
              <a:t>bersalah</a:t>
            </a:r>
            <a:r>
              <a:rPr lang="en-US" sz="2400" dirty="0">
                <a:solidFill>
                  <a:srgbClr val="FF0000"/>
                </a:solidFill>
              </a:rPr>
              <a:t> </a:t>
            </a:r>
            <a:r>
              <a:rPr lang="en-US" sz="2400" dirty="0" err="1">
                <a:solidFill>
                  <a:srgbClr val="FF0000"/>
                </a:solidFill>
              </a:rPr>
              <a:t>dan</a:t>
            </a:r>
            <a:r>
              <a:rPr lang="en-US" sz="2400" dirty="0">
                <a:solidFill>
                  <a:srgbClr val="FF0000"/>
                </a:solidFill>
              </a:rPr>
              <a:t> Parry </a:t>
            </a:r>
            <a:r>
              <a:rPr lang="en-US" sz="2400" dirty="0" err="1">
                <a:solidFill>
                  <a:srgbClr val="FF0000"/>
                </a:solidFill>
              </a:rPr>
              <a:t>tidak</a:t>
            </a:r>
            <a:r>
              <a:rPr lang="en-US" sz="2400" dirty="0">
                <a:solidFill>
                  <a:srgbClr val="FF0000"/>
                </a:solidFill>
              </a:rPr>
              <a:t> </a:t>
            </a:r>
            <a:r>
              <a:rPr lang="en-US" sz="2400" dirty="0" err="1" smtClean="0">
                <a:solidFill>
                  <a:srgbClr val="FF0000"/>
                </a:solidFill>
              </a:rPr>
              <a:t>bersalah</a:t>
            </a:r>
            <a:r>
              <a:rPr lang="en-US" sz="2400" dirty="0" smtClean="0">
                <a:solidFill>
                  <a:srgbClr val="FF0000"/>
                </a:solidFill>
              </a:rPr>
              <a:t>”</a:t>
            </a:r>
            <a:endParaRPr lang="en-US" sz="2400" dirty="0">
              <a:solidFill>
                <a:srgbClr val="FF0000"/>
              </a:solidFill>
            </a:endParaRPr>
          </a:p>
          <a:p>
            <a:pPr indent="0">
              <a:buFontTx/>
              <a:buNone/>
              <a:defRPr/>
            </a:pPr>
            <a:r>
              <a:rPr lang="en-US" sz="2400" dirty="0" err="1">
                <a:solidFill>
                  <a:srgbClr val="FF0000"/>
                </a:solidFill>
              </a:rPr>
              <a:t>Ical</a:t>
            </a:r>
            <a:r>
              <a:rPr lang="en-US" sz="2400" dirty="0">
                <a:solidFill>
                  <a:srgbClr val="FF0000"/>
                </a:solidFill>
              </a:rPr>
              <a:t> </a:t>
            </a:r>
            <a:r>
              <a:rPr lang="en-US" sz="2400" dirty="0" err="1">
                <a:solidFill>
                  <a:srgbClr val="FF0000"/>
                </a:solidFill>
              </a:rPr>
              <a:t>berkata</a:t>
            </a:r>
            <a:r>
              <a:rPr lang="en-US" sz="2400" dirty="0">
                <a:solidFill>
                  <a:srgbClr val="FF0000"/>
                </a:solidFill>
              </a:rPr>
              <a:t> : </a:t>
            </a:r>
            <a:r>
              <a:rPr lang="en-US" sz="2400" dirty="0" smtClean="0">
                <a:solidFill>
                  <a:srgbClr val="FF0000"/>
                </a:solidFill>
              </a:rPr>
              <a:t>“</a:t>
            </a:r>
            <a:r>
              <a:rPr lang="en-US" sz="2400" dirty="0" err="1" smtClean="0">
                <a:solidFill>
                  <a:srgbClr val="FF0000"/>
                </a:solidFill>
              </a:rPr>
              <a:t>Jika</a:t>
            </a:r>
            <a:r>
              <a:rPr lang="en-US" sz="2400" dirty="0" smtClean="0">
                <a:solidFill>
                  <a:srgbClr val="FF0000"/>
                </a:solidFill>
              </a:rPr>
              <a:t> </a:t>
            </a:r>
            <a:r>
              <a:rPr lang="en-US" sz="2400" dirty="0" err="1">
                <a:solidFill>
                  <a:srgbClr val="FF0000"/>
                </a:solidFill>
              </a:rPr>
              <a:t>indra</a:t>
            </a:r>
            <a:r>
              <a:rPr lang="en-US" sz="2400" dirty="0">
                <a:solidFill>
                  <a:srgbClr val="FF0000"/>
                </a:solidFill>
              </a:rPr>
              <a:t> </a:t>
            </a:r>
            <a:r>
              <a:rPr lang="en-US" sz="2400" dirty="0" err="1">
                <a:solidFill>
                  <a:srgbClr val="FF0000"/>
                </a:solidFill>
              </a:rPr>
              <a:t>bersalah</a:t>
            </a:r>
            <a:r>
              <a:rPr lang="en-US" sz="2400" dirty="0">
                <a:solidFill>
                  <a:srgbClr val="FF0000"/>
                </a:solidFill>
              </a:rPr>
              <a:t> </a:t>
            </a:r>
            <a:r>
              <a:rPr lang="en-US" sz="2400" dirty="0" err="1">
                <a:solidFill>
                  <a:srgbClr val="FF0000"/>
                </a:solidFill>
              </a:rPr>
              <a:t>maka</a:t>
            </a:r>
            <a:r>
              <a:rPr lang="en-US" sz="2400" dirty="0">
                <a:solidFill>
                  <a:srgbClr val="FF0000"/>
                </a:solidFill>
              </a:rPr>
              <a:t> Parry </a:t>
            </a:r>
            <a:r>
              <a:rPr lang="en-US" sz="2400" dirty="0" err="1" smtClean="0">
                <a:solidFill>
                  <a:srgbClr val="FF0000"/>
                </a:solidFill>
              </a:rPr>
              <a:t>bersalah</a:t>
            </a:r>
            <a:r>
              <a:rPr lang="en-US" sz="2400" dirty="0" smtClean="0">
                <a:solidFill>
                  <a:srgbClr val="FF0000"/>
                </a:solidFill>
              </a:rPr>
              <a:t>”</a:t>
            </a:r>
            <a:endParaRPr lang="en-US" sz="2400" dirty="0">
              <a:solidFill>
                <a:srgbClr val="FF0000"/>
              </a:solidFill>
            </a:endParaRPr>
          </a:p>
          <a:p>
            <a:pPr indent="0">
              <a:buFontTx/>
              <a:buNone/>
              <a:defRPr/>
            </a:pPr>
            <a:r>
              <a:rPr lang="en-US" sz="2400" dirty="0">
                <a:solidFill>
                  <a:srgbClr val="FF0000"/>
                </a:solidFill>
              </a:rPr>
              <a:t>Parry </a:t>
            </a:r>
            <a:r>
              <a:rPr lang="en-US" sz="2400" dirty="0" err="1">
                <a:solidFill>
                  <a:srgbClr val="FF0000"/>
                </a:solidFill>
              </a:rPr>
              <a:t>berkata</a:t>
            </a:r>
            <a:r>
              <a:rPr lang="en-US" sz="2400" dirty="0">
                <a:solidFill>
                  <a:srgbClr val="FF0000"/>
                </a:solidFill>
              </a:rPr>
              <a:t> : </a:t>
            </a:r>
            <a:r>
              <a:rPr lang="en-US" sz="2400" dirty="0" smtClean="0">
                <a:solidFill>
                  <a:srgbClr val="FF0000"/>
                </a:solidFill>
              </a:rPr>
              <a:t>“</a:t>
            </a:r>
            <a:r>
              <a:rPr lang="en-US" sz="2400" dirty="0" err="1" smtClean="0">
                <a:solidFill>
                  <a:srgbClr val="FF0000"/>
                </a:solidFill>
              </a:rPr>
              <a:t>Saya</a:t>
            </a:r>
            <a:r>
              <a:rPr lang="en-US" sz="2400" dirty="0" smtClean="0">
                <a:solidFill>
                  <a:srgbClr val="FF0000"/>
                </a:solidFill>
              </a:rPr>
              <a:t> </a:t>
            </a:r>
            <a:r>
              <a:rPr lang="en-US" sz="2400" dirty="0" err="1">
                <a:solidFill>
                  <a:srgbClr val="FF0000"/>
                </a:solidFill>
              </a:rPr>
              <a:t>tidak</a:t>
            </a:r>
            <a:r>
              <a:rPr lang="en-US" sz="2400" dirty="0">
                <a:solidFill>
                  <a:srgbClr val="FF0000"/>
                </a:solidFill>
              </a:rPr>
              <a:t> </a:t>
            </a:r>
            <a:r>
              <a:rPr lang="en-US" sz="2400" dirty="0" err="1">
                <a:solidFill>
                  <a:srgbClr val="FF0000"/>
                </a:solidFill>
              </a:rPr>
              <a:t>bersalah</a:t>
            </a:r>
            <a:r>
              <a:rPr lang="en-US" sz="2400" dirty="0">
                <a:solidFill>
                  <a:srgbClr val="FF0000"/>
                </a:solidFill>
              </a:rPr>
              <a:t>, </a:t>
            </a:r>
            <a:r>
              <a:rPr lang="en-US" sz="2400" dirty="0" err="1">
                <a:solidFill>
                  <a:srgbClr val="FF0000"/>
                </a:solidFill>
              </a:rPr>
              <a:t>tetapi</a:t>
            </a:r>
            <a:r>
              <a:rPr lang="en-US" sz="2400" dirty="0">
                <a:solidFill>
                  <a:srgbClr val="FF0000"/>
                </a:solidFill>
              </a:rPr>
              <a:t> </a:t>
            </a:r>
            <a:r>
              <a:rPr lang="en-US" sz="2400" dirty="0" err="1">
                <a:solidFill>
                  <a:srgbClr val="FF0000"/>
                </a:solidFill>
              </a:rPr>
              <a:t>Ical</a:t>
            </a:r>
            <a:r>
              <a:rPr lang="en-US" sz="2400" dirty="0">
                <a:solidFill>
                  <a:srgbClr val="FF0000"/>
                </a:solidFill>
              </a:rPr>
              <a:t> </a:t>
            </a:r>
            <a:r>
              <a:rPr lang="en-US" sz="2400" dirty="0" err="1">
                <a:solidFill>
                  <a:srgbClr val="FF0000"/>
                </a:solidFill>
              </a:rPr>
              <a:t>atau</a:t>
            </a:r>
            <a:r>
              <a:rPr lang="en-US" sz="2400" dirty="0">
                <a:solidFill>
                  <a:srgbClr val="FF0000"/>
                </a:solidFill>
              </a:rPr>
              <a:t> </a:t>
            </a:r>
            <a:r>
              <a:rPr lang="en-US" sz="2400" dirty="0" err="1">
                <a:solidFill>
                  <a:srgbClr val="FF0000"/>
                </a:solidFill>
              </a:rPr>
              <a:t>Indra</a:t>
            </a:r>
            <a:r>
              <a:rPr lang="en-US" sz="2400" dirty="0">
                <a:solidFill>
                  <a:srgbClr val="FF0000"/>
                </a:solidFill>
              </a:rPr>
              <a:t> </a:t>
            </a:r>
            <a:r>
              <a:rPr lang="en-US" sz="2400" dirty="0" err="1" smtClean="0">
                <a:solidFill>
                  <a:srgbClr val="FF0000"/>
                </a:solidFill>
              </a:rPr>
              <a:t>bersalah</a:t>
            </a:r>
            <a:r>
              <a:rPr lang="en-US" sz="2400" dirty="0" smtClean="0">
                <a:solidFill>
                  <a:srgbClr val="FF0000"/>
                </a:solidFill>
              </a:rPr>
              <a:t>”.</a:t>
            </a:r>
            <a:endParaRPr lang="en-US" sz="2400" dirty="0">
              <a:solidFill>
                <a:srgbClr val="FF0000"/>
              </a:solidFill>
            </a:endParaRPr>
          </a:p>
          <a:p>
            <a:pPr marL="285750" indent="0">
              <a:buFontTx/>
              <a:buNone/>
              <a:defRPr/>
            </a:pPr>
            <a:r>
              <a:rPr lang="en-US" sz="2400" dirty="0" err="1" smtClean="0"/>
              <a:t>Tentukan</a:t>
            </a:r>
            <a:r>
              <a:rPr lang="en-US" sz="2400" dirty="0" smtClean="0"/>
              <a:t> </a:t>
            </a:r>
            <a:r>
              <a:rPr lang="en-US" sz="2400" dirty="0" err="1"/>
              <a:t>siapa</a:t>
            </a:r>
            <a:r>
              <a:rPr lang="en-US" sz="2400" dirty="0"/>
              <a:t> </a:t>
            </a:r>
            <a:r>
              <a:rPr lang="en-US" sz="2400" dirty="0" err="1"/>
              <a:t>sajakah</a:t>
            </a:r>
            <a:r>
              <a:rPr lang="en-US" sz="2400" dirty="0"/>
              <a:t> yang </a:t>
            </a:r>
            <a:r>
              <a:rPr lang="en-US" sz="2400" dirty="0" err="1"/>
              <a:t>bersalah</a:t>
            </a:r>
            <a:r>
              <a:rPr lang="en-US" sz="2400" dirty="0"/>
              <a:t> </a:t>
            </a:r>
            <a:r>
              <a:rPr lang="en-US" sz="2400" dirty="0" err="1" smtClean="0"/>
              <a:t>bila</a:t>
            </a:r>
            <a:r>
              <a:rPr lang="en-US" sz="2400" dirty="0" smtClean="0"/>
              <a:t> </a:t>
            </a:r>
            <a:r>
              <a:rPr lang="en-US" sz="2400" dirty="0" err="1"/>
              <a:t>tes</a:t>
            </a:r>
            <a:r>
              <a:rPr lang="en-US" sz="2400" dirty="0"/>
              <a:t> </a:t>
            </a:r>
            <a:r>
              <a:rPr lang="en-US" sz="2400" i="1" dirty="0" err="1"/>
              <a:t>poligraph</a:t>
            </a:r>
            <a:r>
              <a:rPr lang="en-US" sz="2400" dirty="0"/>
              <a:t> </a:t>
            </a:r>
            <a:r>
              <a:rPr lang="en-US" sz="2400" dirty="0" err="1"/>
              <a:t>menunjukkan</a:t>
            </a:r>
            <a:r>
              <a:rPr lang="en-US" sz="2400" dirty="0"/>
              <a:t> </a:t>
            </a:r>
            <a:r>
              <a:rPr lang="en-US" sz="2400" dirty="0" err="1"/>
              <a:t>bahwa</a:t>
            </a:r>
            <a:r>
              <a:rPr lang="en-US" sz="2400" dirty="0"/>
              <a:t> </a:t>
            </a:r>
            <a:r>
              <a:rPr lang="en-US" sz="2400" dirty="0" err="1"/>
              <a:t>Ical</a:t>
            </a:r>
            <a:r>
              <a:rPr lang="en-US" sz="2400" dirty="0"/>
              <a:t> </a:t>
            </a:r>
            <a:r>
              <a:rPr lang="en-US" sz="2400" dirty="0" err="1"/>
              <a:t>telah</a:t>
            </a:r>
            <a:r>
              <a:rPr lang="en-US" sz="2400" dirty="0"/>
              <a:t> </a:t>
            </a:r>
            <a:r>
              <a:rPr lang="en-US" sz="2400" dirty="0" err="1"/>
              <a:t>berbohong</a:t>
            </a:r>
            <a:r>
              <a:rPr lang="en-US" sz="2400" dirty="0"/>
              <a:t>, </a:t>
            </a:r>
            <a:r>
              <a:rPr lang="en-US" sz="2400" dirty="0" err="1"/>
              <a:t>sementara</a:t>
            </a:r>
            <a:r>
              <a:rPr lang="en-US" sz="2400" dirty="0"/>
              <a:t> </a:t>
            </a:r>
            <a:r>
              <a:rPr lang="en-US" sz="2400" dirty="0" err="1"/>
              <a:t>kedua</a:t>
            </a:r>
            <a:r>
              <a:rPr lang="en-US" sz="2400" dirty="0"/>
              <a:t> </a:t>
            </a:r>
            <a:r>
              <a:rPr lang="en-US" sz="2400" dirty="0" err="1"/>
              <a:t>temannya</a:t>
            </a:r>
            <a:r>
              <a:rPr lang="en-US" sz="2400" dirty="0"/>
              <a:t> </a:t>
            </a:r>
            <a:r>
              <a:rPr lang="en-US" sz="2400" dirty="0" err="1"/>
              <a:t>mengatakan</a:t>
            </a:r>
            <a:r>
              <a:rPr lang="en-US" sz="2400" dirty="0"/>
              <a:t> </a:t>
            </a:r>
            <a:r>
              <a:rPr lang="en-US" sz="2400" dirty="0" err="1"/>
              <a:t>kebenaran</a:t>
            </a:r>
            <a:r>
              <a:rPr lang="en-US" sz="2400" dirty="0"/>
              <a:t>!	</a:t>
            </a:r>
            <a:endParaRPr lang="en-US" sz="2400" dirty="0" smtClean="0"/>
          </a:p>
          <a:p>
            <a:pPr marL="285750" indent="0">
              <a:buFontTx/>
              <a:buNone/>
              <a:defRPr/>
            </a:pPr>
            <a:endParaRPr lang="en-US" sz="2400" dirty="0"/>
          </a:p>
          <a:p>
            <a:pPr marL="285750" indent="0">
              <a:buFontTx/>
              <a:buNone/>
              <a:defRPr/>
            </a:pPr>
            <a:r>
              <a:rPr lang="en-US" altLang="en-US" sz="2400" dirty="0" err="1" smtClean="0">
                <a:cs typeface="Times New Roman" panose="02020603050405020304" pitchFamily="18" charset="0"/>
              </a:rPr>
              <a:t>Alat</a:t>
            </a:r>
            <a:r>
              <a:rPr lang="en-US" altLang="en-US" sz="2400" dirty="0" smtClean="0">
                <a:cs typeface="Times New Roman" panose="02020603050405020304" pitchFamily="18" charset="0"/>
              </a:rPr>
              <a:t> bantu </a:t>
            </a:r>
            <a:r>
              <a:rPr lang="en-US" altLang="en-US" sz="2400" dirty="0" err="1" smtClean="0">
                <a:cs typeface="Times New Roman" panose="02020603050405020304" pitchFamily="18" charset="0"/>
              </a:rPr>
              <a:t>untuk</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menjawab</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pertanyaan</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ini</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adalah</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adalah</a:t>
            </a:r>
            <a:r>
              <a:rPr lang="en-US" altLang="en-US" sz="2400" dirty="0" smtClean="0">
                <a:cs typeface="Times New Roman" panose="02020603050405020304" pitchFamily="18" charset="0"/>
              </a:rPr>
              <a:t> </a:t>
            </a:r>
            <a:r>
              <a:rPr lang="en-US" altLang="en-US" sz="2400" b="1" dirty="0" err="1" smtClean="0">
                <a:cs typeface="Times New Roman" panose="02020603050405020304" pitchFamily="18" charset="0"/>
              </a:rPr>
              <a:t>Logika</a:t>
            </a:r>
            <a:endParaRPr lang="en-US" altLang="en-US" sz="2400" b="1" dirty="0" smtClean="0">
              <a:cs typeface="Times New Roman" panose="02020603050405020304" pitchFamily="18" charset="0"/>
            </a:endParaRPr>
          </a:p>
          <a:p>
            <a:pPr marL="285750" indent="0">
              <a:buFontTx/>
              <a:buNone/>
              <a:defRPr/>
            </a:pPr>
            <a:r>
              <a:rPr lang="en-US" sz="2400" dirty="0"/>
              <a:t>	</a:t>
            </a:r>
          </a:p>
        </p:txBody>
      </p:sp>
      <p:sp>
        <p:nvSpPr>
          <p:cNvPr id="5123" name="Slide Number Placeholder 3"/>
          <p:cNvSpPr>
            <a:spLocks noGrp="1"/>
          </p:cNvSpPr>
          <p:nvPr>
            <p:ph type="sldNum" sz="quarter" idx="12"/>
          </p:nvPr>
        </p:nvSpPr>
        <p:spPr>
          <a:noFill/>
        </p:spPr>
        <p:txBody>
          <a:bodyPr/>
          <a:lstStyle/>
          <a:p>
            <a:fld id="{84FF1E58-BE2C-4FCC-8B7E-2E08CF7DE302}" type="slidenum">
              <a:rPr lang="en-US" altLang="en-US" smtClean="0"/>
              <a:pPr/>
              <a:t>5</a:t>
            </a:fld>
            <a:endParaRPr lang="en-US" alt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948D95FE-0A3D-49AE-A66E-3CFE09558D88}" type="slidenum">
              <a:rPr lang="en-US" altLang="en-US" smtClean="0"/>
              <a:pPr/>
              <a:t>50</a:t>
            </a:fld>
            <a:endParaRPr lang="en-US" altLang="en-US" smtClean="0"/>
          </a:p>
        </p:txBody>
      </p:sp>
      <p:sp>
        <p:nvSpPr>
          <p:cNvPr id="53251" name="Rectangle 3"/>
          <p:cNvSpPr>
            <a:spLocks noGrp="1" noChangeArrowheads="1"/>
          </p:cNvSpPr>
          <p:nvPr>
            <p:ph type="body" idx="1"/>
          </p:nvPr>
        </p:nvSpPr>
        <p:spPr>
          <a:xfrm>
            <a:off x="685800" y="381000"/>
            <a:ext cx="7772400" cy="5715000"/>
          </a:xfrm>
        </p:spPr>
        <p:txBody>
          <a:bodyPr>
            <a:normAutofit lnSpcReduction="10000"/>
          </a:bodyPr>
          <a:lstStyle/>
          <a:p>
            <a:pPr marL="609600" indent="-609600" algn="just" eaLnBrk="1" hangingPunct="1">
              <a:buFontTx/>
              <a:buNone/>
            </a:pPr>
            <a:r>
              <a:rPr lang="en-US" altLang="en-US" sz="2400" smtClean="0">
                <a:solidFill>
                  <a:srgbClr val="FF0000"/>
                </a:solidFill>
                <a:cs typeface="Times New Roman" pitchFamily="18" charset="0"/>
              </a:rPr>
              <a:t>2)   </a:t>
            </a:r>
            <a:r>
              <a:rPr lang="en-US" altLang="en-US" sz="2400" u="sng" smtClean="0">
                <a:solidFill>
                  <a:srgbClr val="FF0000"/>
                </a:solidFill>
                <a:cs typeface="Times New Roman" pitchFamily="18" charset="0"/>
              </a:rPr>
              <a:t>Syarat perlu </a:t>
            </a:r>
            <a:r>
              <a:rPr lang="en-US" altLang="en-US" sz="2400" smtClean="0">
                <a:solidFill>
                  <a:srgbClr val="FF0000"/>
                </a:solidFill>
                <a:cs typeface="Times New Roman" pitchFamily="18" charset="0"/>
              </a:rPr>
              <a:t>bagi Indonesia agar ikut Piala Dunia adalah dengan mengontrak pemain asing kenamaan.</a:t>
            </a:r>
          </a:p>
          <a:p>
            <a:pPr marL="609600" indent="-609600" algn="just" eaLnBrk="1" hangingPunct="1">
              <a:buFontTx/>
              <a:buNone/>
            </a:pPr>
            <a:endParaRPr lang="en-US" altLang="en-US" sz="2400" smtClean="0">
              <a:cs typeface="Times New Roman" pitchFamily="18" charset="0"/>
            </a:endParaRPr>
          </a:p>
          <a:p>
            <a:pPr marL="609600" indent="-609600" algn="just" eaLnBrk="1" hangingPunct="1">
              <a:buFontTx/>
              <a:buNone/>
            </a:pPr>
            <a:r>
              <a:rPr lang="en-US" altLang="en-US" sz="2400" b="1" smtClean="0">
                <a:cs typeface="Times New Roman" pitchFamily="18" charset="0"/>
              </a:rPr>
              <a:t>Ingat</a:t>
            </a:r>
            <a:r>
              <a:rPr lang="en-US" altLang="en-US" sz="2400" smtClean="0">
                <a:cs typeface="Times New Roman" pitchFamily="18" charset="0"/>
              </a:rPr>
              <a:t>: </a:t>
            </a:r>
            <a:r>
              <a:rPr lang="en-US" altLang="en-US" sz="2400" i="1" smtClean="0">
                <a:cs typeface="Times New Roman" pitchFamily="18" charset="0"/>
              </a:rPr>
              <a:t>p</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q</a:t>
            </a:r>
            <a:r>
              <a:rPr lang="en-US" altLang="en-US" sz="2400" smtClean="0">
                <a:cs typeface="Times New Roman" pitchFamily="18" charset="0"/>
              </a:rPr>
              <a:t> </a:t>
            </a:r>
            <a:r>
              <a:rPr lang="en-US" altLang="en-US" sz="2400" b="1" smtClean="0">
                <a:cs typeface="Times New Roman" pitchFamily="18" charset="0"/>
              </a:rPr>
              <a:t>dapat dibaca</a:t>
            </a:r>
            <a:r>
              <a:rPr lang="en-US" altLang="en-US" sz="2400" smtClean="0">
                <a:cs typeface="Times New Roman" pitchFamily="18" charset="0"/>
              </a:rPr>
              <a:t> </a:t>
            </a:r>
            <a:r>
              <a:rPr lang="en-US" altLang="en-US" sz="2400" i="1" smtClean="0">
                <a:cs typeface="Times New Roman" pitchFamily="18" charset="0"/>
              </a:rPr>
              <a:t>q</a:t>
            </a:r>
            <a:r>
              <a:rPr lang="en-US" altLang="en-US" sz="2400" smtClean="0">
                <a:cs typeface="Times New Roman" pitchFamily="18" charset="0"/>
              </a:rPr>
              <a:t> </a:t>
            </a:r>
            <a:r>
              <a:rPr lang="en-US" altLang="en-US" sz="2400" u="sng" smtClean="0">
                <a:cs typeface="Times New Roman" pitchFamily="18" charset="0"/>
              </a:rPr>
              <a:t>syarat perlu</a:t>
            </a:r>
            <a:r>
              <a:rPr lang="en-US" altLang="en-US" sz="2400" smtClean="0">
                <a:cs typeface="Times New Roman" pitchFamily="18" charset="0"/>
              </a:rPr>
              <a:t> untuk </a:t>
            </a:r>
            <a:r>
              <a:rPr lang="en-US" altLang="en-US" sz="2400" i="1" smtClean="0">
                <a:cs typeface="Times New Roman" pitchFamily="18" charset="0"/>
              </a:rPr>
              <a:t>p </a:t>
            </a:r>
            <a:endParaRPr lang="en-US" altLang="en-US" sz="2400" smtClean="0">
              <a:cs typeface="Times New Roman" pitchFamily="18" charset="0"/>
            </a:endParaRPr>
          </a:p>
          <a:p>
            <a:pPr marL="609600" indent="-609600" eaLnBrk="1" hangingPunct="1">
              <a:buFontTx/>
              <a:buNone/>
            </a:pPr>
            <a:r>
              <a:rPr lang="en-US" altLang="en-US" sz="2400" smtClean="0"/>
              <a:t>Susun sesuai format:</a:t>
            </a:r>
          </a:p>
          <a:p>
            <a:pPr marL="609600" indent="-609600" eaLnBrk="1" hangingPunct="1">
              <a:buFontTx/>
              <a:buNone/>
            </a:pPr>
            <a:r>
              <a:rPr lang="en-US" altLang="en-US" sz="2400" smtClean="0">
                <a:cs typeface="Times New Roman" pitchFamily="18" charset="0"/>
              </a:rPr>
              <a:t>	</a:t>
            </a:r>
            <a:r>
              <a:rPr lang="en-US" altLang="en-US" sz="2400" smtClean="0">
                <a:solidFill>
                  <a:srgbClr val="FF0066"/>
                </a:solidFill>
                <a:cs typeface="Times New Roman" pitchFamily="18" charset="0"/>
              </a:rPr>
              <a:t>Mengontrak pemain asing kenamaan adalah </a:t>
            </a:r>
            <a:r>
              <a:rPr lang="en-US" altLang="en-US" sz="2400" u="sng" smtClean="0">
                <a:solidFill>
                  <a:srgbClr val="FF0066"/>
                </a:solidFill>
                <a:cs typeface="Times New Roman" pitchFamily="18" charset="0"/>
              </a:rPr>
              <a:t>syarat perlu</a:t>
            </a:r>
            <a:r>
              <a:rPr lang="en-US" altLang="en-US" sz="2400" smtClean="0">
                <a:solidFill>
                  <a:srgbClr val="FF0066"/>
                </a:solidFill>
                <a:cs typeface="Times New Roman" pitchFamily="18" charset="0"/>
              </a:rPr>
              <a:t> bagi Indonesia agar ikut Piala Dunia </a:t>
            </a:r>
          </a:p>
          <a:p>
            <a:pPr marL="609600" indent="-609600" eaLnBrk="1" hangingPunct="1">
              <a:buFontTx/>
              <a:buNone/>
            </a:pPr>
            <a:endParaRPr lang="en-US" altLang="en-US" sz="2400" smtClean="0">
              <a:cs typeface="Times New Roman" pitchFamily="18" charset="0"/>
            </a:endParaRPr>
          </a:p>
          <a:p>
            <a:pPr marL="609600" indent="-609600" eaLnBrk="1" hangingPunct="1">
              <a:buFontTx/>
              <a:buNone/>
            </a:pPr>
            <a:r>
              <a:rPr lang="en-US" altLang="en-US" sz="2400" smtClean="0">
                <a:cs typeface="Times New Roman" pitchFamily="18" charset="0"/>
              </a:rPr>
              <a:t>Identifikasi proposisi atomik:</a:t>
            </a:r>
            <a:endParaRPr lang="en-US" altLang="en-US" sz="2400" i="1" smtClean="0">
              <a:cs typeface="Times New Roman" pitchFamily="18" charset="0"/>
            </a:endParaRPr>
          </a:p>
          <a:p>
            <a:pPr marL="609600" indent="-609600" eaLnBrk="1" hangingPunct="1">
              <a:buFontTx/>
              <a:buNone/>
            </a:pPr>
            <a:r>
              <a:rPr lang="en-US" altLang="en-US" sz="2400" i="1" smtClean="0">
                <a:cs typeface="Times New Roman" pitchFamily="18" charset="0"/>
              </a:rPr>
              <a:t>	q</a:t>
            </a:r>
            <a:r>
              <a:rPr lang="en-US" altLang="en-US" sz="2400" smtClean="0">
                <a:cs typeface="Times New Roman" pitchFamily="18" charset="0"/>
              </a:rPr>
              <a:t>: Indonesia mengontrak pemain asing kenamaan </a:t>
            </a:r>
          </a:p>
          <a:p>
            <a:pPr marL="609600" indent="-609600" eaLnBrk="1" hangingPunct="1">
              <a:buFontTx/>
              <a:buNone/>
            </a:pPr>
            <a:r>
              <a:rPr lang="en-US" altLang="en-US" sz="2400" i="1" smtClean="0">
                <a:cs typeface="Times New Roman" pitchFamily="18" charset="0"/>
              </a:rPr>
              <a:t>	p</a:t>
            </a:r>
            <a:r>
              <a:rPr lang="en-US" altLang="en-US" sz="2400" smtClean="0">
                <a:cs typeface="Times New Roman" pitchFamily="18" charset="0"/>
              </a:rPr>
              <a:t>: Indonesia ikut Piala Dunia  </a:t>
            </a:r>
          </a:p>
          <a:p>
            <a:pPr marL="609600" indent="-609600" eaLnBrk="1" hangingPunct="1">
              <a:buFontTx/>
              <a:buNone/>
            </a:pPr>
            <a:r>
              <a:rPr lang="en-US" altLang="en-US" sz="2400" b="1" smtClean="0">
                <a:cs typeface="Times New Roman" pitchFamily="18" charset="0"/>
              </a:rPr>
              <a:t>Notasi standard</a:t>
            </a:r>
            <a:r>
              <a:rPr lang="en-US" altLang="en-US" sz="2400" smtClean="0">
                <a:cs typeface="Times New Roman" pitchFamily="18" charset="0"/>
              </a:rPr>
              <a:t>: Jika </a:t>
            </a:r>
            <a:r>
              <a:rPr lang="en-US" altLang="en-US" sz="2400" i="1" smtClean="0">
                <a:cs typeface="Times New Roman" pitchFamily="18" charset="0"/>
              </a:rPr>
              <a:t>p</a:t>
            </a:r>
            <a:r>
              <a:rPr lang="en-US" altLang="en-US" sz="2400" smtClean="0">
                <a:cs typeface="Times New Roman" pitchFamily="18" charset="0"/>
              </a:rPr>
              <a:t>, maka </a:t>
            </a:r>
            <a:r>
              <a:rPr lang="en-US" altLang="en-US" sz="2400" i="1" smtClean="0">
                <a:cs typeface="Times New Roman" pitchFamily="18" charset="0"/>
              </a:rPr>
              <a:t>q</a:t>
            </a:r>
          </a:p>
          <a:p>
            <a:pPr marL="609600" indent="-609600" eaLnBrk="1" hangingPunct="1">
              <a:buFontTx/>
              <a:buNone/>
            </a:pPr>
            <a:r>
              <a:rPr lang="en-US" altLang="en-US" sz="2400" smtClean="0">
                <a:cs typeface="Times New Roman" pitchFamily="18" charset="0"/>
              </a:rPr>
              <a:t>	</a:t>
            </a:r>
            <a:r>
              <a:rPr lang="en-US" altLang="en-US" sz="2400" smtClean="0">
                <a:solidFill>
                  <a:schemeClr val="accent2"/>
                </a:solidFill>
                <a:cs typeface="Times New Roman" pitchFamily="18" charset="0"/>
              </a:rPr>
              <a:t>Jika Indonesia ikut Piala Dunia, maka Indonesia mengontrak pemain asing kenaman.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249F2D9D-D167-481A-B139-A23FB398B87A}" type="slidenum">
              <a:rPr lang="en-US" altLang="en-US" smtClean="0"/>
              <a:pPr/>
              <a:t>51</a:t>
            </a:fld>
            <a:endParaRPr lang="en-US" altLang="en-US" smtClean="0"/>
          </a:p>
        </p:txBody>
      </p:sp>
      <p:sp>
        <p:nvSpPr>
          <p:cNvPr id="54275" name="Rectangle 2"/>
          <p:cNvSpPr>
            <a:spLocks noGrp="1" noChangeArrowheads="1"/>
          </p:cNvSpPr>
          <p:nvPr>
            <p:ph type="title"/>
          </p:nvPr>
        </p:nvSpPr>
        <p:spPr/>
        <p:txBody>
          <a:bodyPr/>
          <a:lstStyle/>
          <a:p>
            <a:pPr algn="l" eaLnBrk="1" hangingPunct="1"/>
            <a:r>
              <a:rPr lang="en-US" altLang="en-US" smtClean="0"/>
              <a:t>Latihan </a:t>
            </a:r>
          </a:p>
        </p:txBody>
      </p:sp>
      <p:sp>
        <p:nvSpPr>
          <p:cNvPr id="54276" name="Rectangle 3"/>
          <p:cNvSpPr>
            <a:spLocks noGrp="1" noChangeArrowheads="1"/>
          </p:cNvSpPr>
          <p:nvPr>
            <p:ph type="body" idx="1"/>
          </p:nvPr>
        </p:nvSpPr>
        <p:spPr/>
        <p:txBody>
          <a:bodyPr/>
          <a:lstStyle/>
          <a:p>
            <a:pPr algn="just" eaLnBrk="1" hangingPunct="1">
              <a:buFontTx/>
              <a:buNone/>
            </a:pPr>
            <a:r>
              <a:rPr lang="en-US" altLang="en-US" smtClean="0">
                <a:cs typeface="Times New Roman" pitchFamily="18" charset="0"/>
              </a:rPr>
              <a:t>	</a:t>
            </a:r>
            <a:r>
              <a:rPr lang="en-US" altLang="en-US" sz="2800" smtClean="0">
                <a:cs typeface="Times New Roman" pitchFamily="18" charset="0"/>
              </a:rPr>
              <a:t>Nyatakan pernyataan berikut:</a:t>
            </a:r>
          </a:p>
          <a:p>
            <a:pPr algn="just" eaLnBrk="1" hangingPunct="1">
              <a:buFontTx/>
              <a:buNone/>
            </a:pPr>
            <a:endParaRPr lang="en-US" altLang="en-US" sz="2800" smtClean="0">
              <a:cs typeface="Times New Roman" pitchFamily="18" charset="0"/>
            </a:endParaRPr>
          </a:p>
          <a:p>
            <a:pPr algn="just" eaLnBrk="1" hangingPunct="1">
              <a:buFontTx/>
              <a:buNone/>
            </a:pPr>
            <a:r>
              <a:rPr lang="en-US" altLang="en-US" sz="2800" smtClean="0">
                <a:cs typeface="Times New Roman" pitchFamily="18" charset="0"/>
              </a:rPr>
              <a:t>	 </a:t>
            </a:r>
            <a:r>
              <a:rPr lang="en-US" altLang="en-US" sz="2800" smtClean="0">
                <a:solidFill>
                  <a:schemeClr val="accent2"/>
                </a:solidFill>
                <a:cs typeface="Times New Roman" pitchFamily="18" charset="0"/>
              </a:rPr>
              <a:t>“Anda tidak dapat terdaftar sebagai pemilih dalam Pemilu  jika anda berusia di bawah 17 tahun kecuali kalau anda sudah menikah”.</a:t>
            </a:r>
          </a:p>
          <a:p>
            <a:pPr algn="just" eaLnBrk="1" hangingPunct="1">
              <a:buFontTx/>
              <a:buNone/>
            </a:pPr>
            <a:endParaRPr lang="en-US" altLang="en-US" sz="2800" smtClean="0">
              <a:solidFill>
                <a:schemeClr val="accent2"/>
              </a:solidFill>
              <a:cs typeface="Times New Roman" pitchFamily="18" charset="0"/>
            </a:endParaRPr>
          </a:p>
          <a:p>
            <a:pPr algn="just" eaLnBrk="1" hangingPunct="1">
              <a:buFontTx/>
              <a:buNone/>
            </a:pPr>
            <a:r>
              <a:rPr lang="en-US" altLang="en-US" sz="2800" smtClean="0">
                <a:cs typeface="Times New Roman" pitchFamily="18" charset="0"/>
              </a:rPr>
              <a:t>  dalam notasi simbolik.</a:t>
            </a:r>
          </a:p>
          <a:p>
            <a:pPr eaLnBrk="1" hangingPunct="1">
              <a:buFontTx/>
              <a:buNone/>
            </a:pPr>
            <a:endParaRPr lang="en-US" altLang="en-US" sz="280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p>
            <a:fld id="{560FD504-B15F-41B0-B118-D30C535534FD}" type="slidenum">
              <a:rPr lang="en-US" altLang="en-US" smtClean="0"/>
              <a:pPr/>
              <a:t>52</a:t>
            </a:fld>
            <a:endParaRPr lang="en-US" altLang="en-US" smtClean="0"/>
          </a:p>
        </p:txBody>
      </p:sp>
      <p:graphicFrame>
        <p:nvGraphicFramePr>
          <p:cNvPr id="55299" name="Object 2"/>
          <p:cNvGraphicFramePr>
            <a:graphicFrameLocks noChangeAspect="1"/>
          </p:cNvGraphicFramePr>
          <p:nvPr/>
        </p:nvGraphicFramePr>
        <p:xfrm>
          <a:off x="539750" y="539750"/>
          <a:ext cx="8288338" cy="5999163"/>
        </p:xfrm>
        <a:graphic>
          <a:graphicData uri="http://schemas.openxmlformats.org/presentationml/2006/ole">
            <p:oleObj spid="_x0000_s12290" name="Document" r:id="rId3" imgW="8313293" imgH="6006863" progId="Word.Document.8">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059B71E3-B162-420B-83CD-35CC3FC7D341}" type="slidenum">
              <a:rPr lang="en-US" altLang="en-US" smtClean="0"/>
              <a:pPr/>
              <a:t>53</a:t>
            </a:fld>
            <a:endParaRPr lang="en-US" altLang="en-US" smtClean="0"/>
          </a:p>
        </p:txBody>
      </p:sp>
      <p:sp>
        <p:nvSpPr>
          <p:cNvPr id="56323" name="Rectangle 3"/>
          <p:cNvSpPr>
            <a:spLocks noGrp="1" noChangeArrowheads="1"/>
          </p:cNvSpPr>
          <p:nvPr>
            <p:ph type="body" idx="1"/>
          </p:nvPr>
        </p:nvSpPr>
        <p:spPr>
          <a:xfrm>
            <a:off x="685800" y="990600"/>
            <a:ext cx="7772400" cy="5257800"/>
          </a:xfrm>
        </p:spPr>
        <p:txBody>
          <a:bodyPr/>
          <a:lstStyle/>
          <a:p>
            <a:pPr algn="just" eaLnBrk="1" hangingPunct="1">
              <a:buFontTx/>
              <a:buNone/>
            </a:pPr>
            <a:r>
              <a:rPr lang="en-US" altLang="en-US" sz="2800" smtClean="0">
                <a:solidFill>
                  <a:schemeClr val="accent2"/>
                </a:solidFill>
                <a:cs typeface="Times New Roman" pitchFamily="18" charset="0"/>
              </a:rPr>
              <a:t>	Anda tidak dapat terdaftar sebagai pemilih dalam Pemilu  </a:t>
            </a:r>
            <a:r>
              <a:rPr lang="en-US" altLang="en-US" sz="2800" u="sng" smtClean="0">
                <a:solidFill>
                  <a:schemeClr val="accent2"/>
                </a:solidFill>
                <a:cs typeface="Times New Roman" pitchFamily="18" charset="0"/>
              </a:rPr>
              <a:t>jika</a:t>
            </a:r>
            <a:r>
              <a:rPr lang="en-US" altLang="en-US" sz="2800" smtClean="0">
                <a:solidFill>
                  <a:schemeClr val="accent2"/>
                </a:solidFill>
                <a:cs typeface="Times New Roman" pitchFamily="18" charset="0"/>
              </a:rPr>
              <a:t> anda berusia di bawah 17 tahun kecuali kalau anda sudah menikah”.</a:t>
            </a:r>
          </a:p>
          <a:p>
            <a:pPr eaLnBrk="1" hangingPunct="1">
              <a:buFontTx/>
              <a:buNone/>
            </a:pPr>
            <a:r>
              <a:rPr lang="en-US" altLang="en-US" smtClean="0"/>
              <a:t>   	</a:t>
            </a:r>
            <a:r>
              <a:rPr lang="en-US" altLang="en-US" sz="2800" smtClean="0"/>
              <a:t>Format: </a:t>
            </a:r>
            <a:r>
              <a:rPr lang="en-US" altLang="en-US" sz="2800" i="1" smtClean="0"/>
              <a:t>q</a:t>
            </a:r>
            <a:r>
              <a:rPr lang="en-US" altLang="en-US" sz="2800" smtClean="0"/>
              <a:t> jika </a:t>
            </a:r>
            <a:r>
              <a:rPr lang="en-US" altLang="en-US" sz="2800" i="1" smtClean="0"/>
              <a:t>p</a:t>
            </a:r>
          </a:p>
          <a:p>
            <a:pPr eaLnBrk="1" hangingPunct="1">
              <a:buFontTx/>
              <a:buNone/>
            </a:pPr>
            <a:endParaRPr lang="en-US" altLang="en-US" sz="2800" i="1" smtClean="0"/>
          </a:p>
          <a:p>
            <a:pPr eaLnBrk="1" hangingPunct="1">
              <a:buFontTx/>
              <a:buNone/>
            </a:pPr>
            <a:r>
              <a:rPr lang="en-US" altLang="en-US" sz="2400" i="1" smtClean="0"/>
              <a:t>    </a:t>
            </a:r>
            <a:r>
              <a:rPr lang="en-US" altLang="en-US" sz="2800" smtClean="0"/>
              <a:t>Susun ulang ke bentuk standard:  Jika </a:t>
            </a:r>
            <a:r>
              <a:rPr lang="en-US" altLang="en-US" sz="2800" i="1" smtClean="0"/>
              <a:t>p</a:t>
            </a:r>
            <a:r>
              <a:rPr lang="en-US" altLang="en-US" sz="2800" smtClean="0"/>
              <a:t>, maka </a:t>
            </a:r>
            <a:r>
              <a:rPr lang="en-US" altLang="en-US" sz="2800" i="1" smtClean="0"/>
              <a:t>q</a:t>
            </a:r>
          </a:p>
          <a:p>
            <a:pPr eaLnBrk="1" hangingPunct="1">
              <a:buFontTx/>
              <a:buNone/>
            </a:pPr>
            <a:endParaRPr lang="en-US" altLang="en-US" sz="2800" i="1" smtClean="0"/>
          </a:p>
          <a:p>
            <a:pPr eaLnBrk="1" hangingPunct="1">
              <a:buFontTx/>
              <a:buNone/>
            </a:pPr>
            <a:r>
              <a:rPr lang="en-US" altLang="en-US" sz="2800" smtClean="0">
                <a:solidFill>
                  <a:schemeClr val="accent2"/>
                </a:solidFill>
                <a:cs typeface="Times New Roman" pitchFamily="18" charset="0"/>
              </a:rPr>
              <a:t>	Jika anda berusia di bawah 17 tahun, kecuali kalau anda sudah menikah, maka anda tidak dapat terdaftar sebagai pemilih dalam Pemilu </a:t>
            </a:r>
          </a:p>
        </p:txBody>
      </p:sp>
      <p:sp>
        <p:nvSpPr>
          <p:cNvPr id="56324" name="Rectangle 4"/>
          <p:cNvSpPr>
            <a:spLocks noGrp="1" noChangeArrowheads="1"/>
          </p:cNvSpPr>
          <p:nvPr>
            <p:ph type="title"/>
          </p:nvPr>
        </p:nvSpPr>
        <p:spPr>
          <a:xfrm>
            <a:off x="1066800" y="533400"/>
            <a:ext cx="7772400" cy="381000"/>
          </a:xfrm>
          <a:noFill/>
        </p:spPr>
        <p:txBody>
          <a:bodyPr>
            <a:normAutofit fontScale="90000"/>
          </a:bodyPr>
          <a:lstStyle/>
          <a:p>
            <a:pPr algn="l" eaLnBrk="1" hangingPunct="1"/>
            <a:r>
              <a:rPr lang="en-US" altLang="en-US" sz="2800" b="1" smtClean="0"/>
              <a:t>Penyelesaian: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902725F4-D1C0-47E1-A02A-279ABB25B4DF}" type="slidenum">
              <a:rPr lang="en-US" altLang="en-US" smtClean="0"/>
              <a:pPr/>
              <a:t>54</a:t>
            </a:fld>
            <a:endParaRPr lang="en-US" altLang="en-US" smtClean="0"/>
          </a:p>
        </p:txBody>
      </p:sp>
      <p:sp>
        <p:nvSpPr>
          <p:cNvPr id="57347" name="Rectangle 3"/>
          <p:cNvSpPr>
            <a:spLocks noGrp="1" noChangeArrowheads="1"/>
          </p:cNvSpPr>
          <p:nvPr>
            <p:ph type="body" idx="1"/>
          </p:nvPr>
        </p:nvSpPr>
        <p:spPr>
          <a:xfrm>
            <a:off x="685800" y="609600"/>
            <a:ext cx="7772400" cy="5486400"/>
          </a:xfrm>
        </p:spPr>
        <p:txBody>
          <a:bodyPr/>
          <a:lstStyle/>
          <a:p>
            <a:pPr algn="just" eaLnBrk="1" hangingPunct="1">
              <a:buFontTx/>
              <a:buNone/>
            </a:pPr>
            <a:r>
              <a:rPr lang="en-US" altLang="en-US" sz="2400" smtClean="0">
                <a:solidFill>
                  <a:schemeClr val="accent2"/>
                </a:solidFill>
                <a:cs typeface="Times New Roman" pitchFamily="18" charset="0"/>
              </a:rPr>
              <a:t>	Jika anda berusia di bawah 17 tahun, kecuali kalau anda sudah menikah, maka anda tidak dapat terdaftar sebagai pemilih dalam Pemilu </a:t>
            </a:r>
            <a:r>
              <a:rPr lang="en-US" altLang="en-US" smtClean="0">
                <a:cs typeface="Times New Roman" pitchFamily="18" charset="0"/>
              </a:rPr>
              <a:t>	</a:t>
            </a:r>
          </a:p>
          <a:p>
            <a:pPr algn="just" eaLnBrk="1" hangingPunct="1">
              <a:buFontTx/>
              <a:buNone/>
            </a:pPr>
            <a:endParaRPr lang="en-US" altLang="en-US" sz="2400" i="1" smtClean="0">
              <a:cs typeface="Times New Roman" pitchFamily="18" charset="0"/>
            </a:endParaRPr>
          </a:p>
          <a:p>
            <a:pPr algn="just" eaLnBrk="1" hangingPunct="1">
              <a:buFontTx/>
              <a:buNone/>
            </a:pPr>
            <a:r>
              <a:rPr lang="en-US" altLang="en-US" sz="3000" i="1" smtClean="0">
                <a:cs typeface="Times New Roman" pitchFamily="18" charset="0"/>
              </a:rPr>
              <a:t>	 </a:t>
            </a:r>
            <a:r>
              <a:rPr lang="en-US" altLang="en-US" sz="2500" i="1" smtClean="0">
                <a:cs typeface="Times New Roman" pitchFamily="18" charset="0"/>
              </a:rPr>
              <a:t>m</a:t>
            </a:r>
            <a:r>
              <a:rPr lang="en-US" altLang="en-US" sz="2500" smtClean="0">
                <a:cs typeface="Times New Roman" pitchFamily="18" charset="0"/>
              </a:rPr>
              <a:t> : Anda berusia di bawah 17 tahun.</a:t>
            </a:r>
          </a:p>
          <a:p>
            <a:pPr algn="just" eaLnBrk="1" hangingPunct="1">
              <a:buFontTx/>
              <a:buNone/>
            </a:pPr>
            <a:r>
              <a:rPr lang="en-US" altLang="en-US" sz="2500" smtClean="0">
                <a:cs typeface="Times New Roman" pitchFamily="18" charset="0"/>
              </a:rPr>
              <a:t>	 </a:t>
            </a:r>
            <a:r>
              <a:rPr lang="en-US" altLang="en-US" sz="2500" i="1" smtClean="0">
                <a:cs typeface="Times New Roman" pitchFamily="18" charset="0"/>
              </a:rPr>
              <a:t>n</a:t>
            </a:r>
            <a:r>
              <a:rPr lang="en-US" altLang="en-US" sz="2500" smtClean="0">
                <a:cs typeface="Times New Roman" pitchFamily="18" charset="0"/>
              </a:rPr>
              <a:t> : Anda sudah menikah.</a:t>
            </a:r>
          </a:p>
          <a:p>
            <a:pPr algn="just" eaLnBrk="1" hangingPunct="1">
              <a:buFontTx/>
              <a:buNone/>
            </a:pPr>
            <a:r>
              <a:rPr lang="en-US" altLang="en-US" sz="2500" smtClean="0">
                <a:cs typeface="Times New Roman" pitchFamily="18" charset="0"/>
              </a:rPr>
              <a:t>	 </a:t>
            </a:r>
            <a:r>
              <a:rPr lang="en-US" altLang="en-US" sz="2500" i="1" smtClean="0">
                <a:cs typeface="Times New Roman" pitchFamily="18" charset="0"/>
              </a:rPr>
              <a:t>r</a:t>
            </a:r>
            <a:r>
              <a:rPr lang="en-US" altLang="en-US" sz="2500" smtClean="0">
                <a:cs typeface="Times New Roman" pitchFamily="18" charset="0"/>
              </a:rPr>
              <a:t> : Anda dapat terdaftar sebagai pemilih dalam Pemilu. </a:t>
            </a:r>
          </a:p>
          <a:p>
            <a:pPr algn="just" eaLnBrk="1" hangingPunct="1">
              <a:buFontTx/>
              <a:buNone/>
            </a:pPr>
            <a:r>
              <a:rPr lang="en-US" altLang="en-US" sz="3000" smtClean="0">
                <a:cs typeface="Times New Roman" pitchFamily="18" charset="0"/>
              </a:rPr>
              <a:t> </a:t>
            </a:r>
          </a:p>
          <a:p>
            <a:pPr algn="just" eaLnBrk="1" hangingPunct="1">
              <a:buFontTx/>
              <a:buNone/>
            </a:pPr>
            <a:r>
              <a:rPr lang="en-US" altLang="en-US" sz="3000" smtClean="0">
                <a:cs typeface="Times New Roman" pitchFamily="18" charset="0"/>
              </a:rPr>
              <a:t>	maka pernyataan di atas dapat ditulis sebagai:</a:t>
            </a:r>
          </a:p>
          <a:p>
            <a:pPr algn="just" eaLnBrk="1" hangingPunct="1">
              <a:buFontTx/>
              <a:buNone/>
            </a:pPr>
            <a:r>
              <a:rPr lang="en-US" altLang="en-US" sz="3000" smtClean="0">
                <a:cs typeface="Times New Roman" pitchFamily="18" charset="0"/>
              </a:rPr>
              <a:t>        (</a:t>
            </a:r>
            <a:r>
              <a:rPr lang="en-US" altLang="en-US" sz="3000" i="1" smtClean="0">
                <a:cs typeface="Times New Roman" pitchFamily="18" charset="0"/>
              </a:rPr>
              <a:t>m</a:t>
            </a:r>
            <a:r>
              <a:rPr lang="en-US" altLang="en-US" sz="3000" smtClean="0">
                <a:cs typeface="Times New Roman" pitchFamily="18" charset="0"/>
              </a:rPr>
              <a:t> </a:t>
            </a:r>
            <a:r>
              <a:rPr lang="en-US" altLang="en-US" sz="3000" smtClean="0">
                <a:cs typeface="Times New Roman" pitchFamily="18" charset="0"/>
                <a:sym typeface="Symbol" pitchFamily="18" charset="2"/>
              </a:rPr>
              <a:t></a:t>
            </a:r>
            <a:r>
              <a:rPr lang="en-US" altLang="en-US" sz="3000" smtClean="0">
                <a:cs typeface="Times New Roman" pitchFamily="18" charset="0"/>
              </a:rPr>
              <a:t> ~ </a:t>
            </a:r>
            <a:r>
              <a:rPr lang="en-US" altLang="en-US" sz="3000" i="1" smtClean="0">
                <a:cs typeface="Times New Roman" pitchFamily="18" charset="0"/>
              </a:rPr>
              <a:t>n</a:t>
            </a:r>
            <a:r>
              <a:rPr lang="en-US" altLang="en-US" sz="3000" smtClean="0">
                <a:cs typeface="Times New Roman" pitchFamily="18" charset="0"/>
              </a:rPr>
              <a:t>) </a:t>
            </a:r>
            <a:r>
              <a:rPr lang="en-US" altLang="en-US" sz="3000" smtClean="0">
                <a:cs typeface="Times New Roman" pitchFamily="18" charset="0"/>
                <a:sym typeface="Symbol" pitchFamily="18" charset="2"/>
              </a:rPr>
              <a:t></a:t>
            </a:r>
            <a:r>
              <a:rPr lang="en-US" altLang="en-US" sz="3000" smtClean="0">
                <a:cs typeface="Times New Roman" pitchFamily="18" charset="0"/>
              </a:rPr>
              <a:t> ~ </a:t>
            </a:r>
            <a:r>
              <a:rPr lang="en-US" altLang="en-US" sz="3000" i="1" smtClean="0">
                <a:cs typeface="Times New Roman" pitchFamily="18" charset="0"/>
              </a:rPr>
              <a:t>r</a:t>
            </a:r>
            <a:r>
              <a:rPr lang="en-US" altLang="en-US" sz="3000" smtClean="0">
                <a:cs typeface="Times New Roman" pitchFamily="18" charset="0"/>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8AB8B996-393E-4104-B23C-66FD4E357584}" type="slidenum">
              <a:rPr lang="en-US" altLang="en-US" smtClean="0"/>
              <a:pPr/>
              <a:t>55</a:t>
            </a:fld>
            <a:endParaRPr lang="en-US" altLang="en-US" smtClean="0"/>
          </a:p>
        </p:txBody>
      </p:sp>
      <p:sp>
        <p:nvSpPr>
          <p:cNvPr id="58371" name="Rectangle 3"/>
          <p:cNvSpPr>
            <a:spLocks noGrp="1" noChangeArrowheads="1"/>
          </p:cNvSpPr>
          <p:nvPr>
            <p:ph type="body" idx="1"/>
          </p:nvPr>
        </p:nvSpPr>
        <p:spPr>
          <a:xfrm>
            <a:off x="685800" y="838200"/>
            <a:ext cx="7772400" cy="5257800"/>
          </a:xfrm>
        </p:spPr>
        <p:txBody>
          <a:bodyPr/>
          <a:lstStyle/>
          <a:p>
            <a:pPr eaLnBrk="1" hangingPunct="1">
              <a:buFontTx/>
              <a:buNone/>
            </a:pPr>
            <a:r>
              <a:rPr lang="en-US" altLang="en-US" smtClean="0"/>
              <a:t>	</a:t>
            </a:r>
            <a:r>
              <a:rPr lang="en-US" altLang="en-US" sz="2800" b="1" smtClean="0"/>
              <a:t>Latihan</a:t>
            </a:r>
            <a:r>
              <a:rPr lang="en-US" altLang="en-US" sz="2800" smtClean="0"/>
              <a:t>: Ubah kalimat ini ke dalam ekspresi logika (notasi simbolik</a:t>
            </a:r>
            <a:r>
              <a:rPr lang="en-US" altLang="en-US" smtClean="0"/>
              <a:t>)</a:t>
            </a:r>
          </a:p>
          <a:p>
            <a:pPr eaLnBrk="1" hangingPunct="1">
              <a:buFontTx/>
              <a:buNone/>
            </a:pPr>
            <a:r>
              <a:rPr lang="en-US" altLang="en-US" smtClean="0"/>
              <a:t>	</a:t>
            </a:r>
            <a:r>
              <a:rPr lang="en-US" altLang="en-US" sz="2800" smtClean="0"/>
              <a:t>1. Anda hanya dapat mengakses internet dari kampus hanya jika anda mahasiswa Informatika atau anda bukan seorang sarjana.</a:t>
            </a:r>
          </a:p>
          <a:p>
            <a:pPr eaLnBrk="1" hangingPunct="1">
              <a:buFontTx/>
              <a:buNone/>
            </a:pPr>
            <a:endParaRPr lang="en-US" altLang="en-US" sz="2800" smtClean="0"/>
          </a:p>
          <a:p>
            <a:pPr eaLnBrk="1" hangingPunct="1">
              <a:buFontTx/>
              <a:buNone/>
            </a:pPr>
            <a:r>
              <a:rPr lang="en-US" altLang="en-US" sz="2800" smtClean="0"/>
              <a:t>	2. Anda tidak dapat menaiki </a:t>
            </a:r>
            <a:r>
              <a:rPr lang="en-US" altLang="en-US" sz="2800" i="1" smtClean="0"/>
              <a:t>roller coaster</a:t>
            </a:r>
            <a:r>
              <a:rPr lang="en-US" altLang="en-US" sz="2800" smtClean="0"/>
              <a:t> jika anda tingginya kurang dari 150 cm kecuali jika anda berusia lebih dari 16 tahun.</a:t>
            </a:r>
          </a:p>
          <a:p>
            <a:pPr eaLnBrk="1" hangingPunct="1">
              <a:buFontTx/>
              <a:buNone/>
            </a:pPr>
            <a:endParaRPr lang="en-US" altLang="en-US" sz="280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10ED1FF9-5CD7-46BF-8E2B-4AEF7FDF180B}" type="slidenum">
              <a:rPr lang="en-US" altLang="en-US" smtClean="0"/>
              <a:pPr/>
              <a:t>56</a:t>
            </a:fld>
            <a:endParaRPr lang="en-US" altLang="en-US" smtClean="0"/>
          </a:p>
        </p:txBody>
      </p:sp>
      <p:graphicFrame>
        <p:nvGraphicFramePr>
          <p:cNvPr id="59395" name="Object 0"/>
          <p:cNvGraphicFramePr>
            <a:graphicFrameLocks noChangeAspect="1"/>
          </p:cNvGraphicFramePr>
          <p:nvPr/>
        </p:nvGraphicFramePr>
        <p:xfrm>
          <a:off x="455613" y="384175"/>
          <a:ext cx="8002587" cy="6154738"/>
        </p:xfrm>
        <a:graphic>
          <a:graphicData uri="http://schemas.openxmlformats.org/presentationml/2006/ole">
            <p:oleObj spid="_x0000_s13314" name="Document" r:id="rId3" imgW="7048879" imgH="5588705" progId="Word.Document.8">
              <p:embed/>
            </p:oleObj>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A104EE52-0201-43B2-8D6B-BEE63A83AD58}" type="slidenum">
              <a:rPr lang="en-US" altLang="en-US" smtClean="0"/>
              <a:pPr/>
              <a:t>57</a:t>
            </a:fld>
            <a:endParaRPr lang="en-US" altLang="en-US" smtClean="0"/>
          </a:p>
        </p:txBody>
      </p:sp>
      <p:sp>
        <p:nvSpPr>
          <p:cNvPr id="60419" name="Rectangle 1026"/>
          <p:cNvSpPr>
            <a:spLocks noGrp="1" noChangeArrowheads="1"/>
          </p:cNvSpPr>
          <p:nvPr>
            <p:ph type="title"/>
          </p:nvPr>
        </p:nvSpPr>
        <p:spPr>
          <a:xfrm>
            <a:off x="685800" y="304800"/>
            <a:ext cx="7772400" cy="1143000"/>
          </a:xfrm>
        </p:spPr>
        <p:txBody>
          <a:bodyPr/>
          <a:lstStyle/>
          <a:p>
            <a:pPr algn="l" eaLnBrk="1" hangingPunct="1"/>
            <a:r>
              <a:rPr lang="en-US" altLang="en-US" smtClean="0"/>
              <a:t>Latihan </a:t>
            </a:r>
          </a:p>
        </p:txBody>
      </p:sp>
      <p:sp>
        <p:nvSpPr>
          <p:cNvPr id="60420" name="Rectangle 1027"/>
          <p:cNvSpPr>
            <a:spLocks noGrp="1" noChangeArrowheads="1"/>
          </p:cNvSpPr>
          <p:nvPr>
            <p:ph type="body" idx="1"/>
          </p:nvPr>
        </p:nvSpPr>
        <p:spPr>
          <a:xfrm>
            <a:off x="533400" y="1295400"/>
            <a:ext cx="7772400" cy="4114800"/>
          </a:xfrm>
        </p:spPr>
        <p:txBody>
          <a:bodyPr>
            <a:normAutofit lnSpcReduction="10000"/>
          </a:bodyPr>
          <a:lstStyle/>
          <a:p>
            <a:pPr algn="just" eaLnBrk="1" hangingPunct="1">
              <a:lnSpc>
                <a:spcPct val="90000"/>
              </a:lnSpc>
              <a:buFontTx/>
              <a:buNone/>
            </a:pPr>
            <a:r>
              <a:rPr lang="en-US" altLang="en-US" sz="2400" smtClean="0">
                <a:cs typeface="Times New Roman" pitchFamily="18" charset="0"/>
              </a:rPr>
              <a:t>	Sebagian besar orang percaya bahwa harimau Jawa sudah lama punah. Tetapi, pada suatu hari Amir membuat pernyataan-pernyataan kontroversial sebagai berikut:</a:t>
            </a:r>
          </a:p>
          <a:p>
            <a:pPr algn="just" eaLnBrk="1" hangingPunct="1">
              <a:lnSpc>
                <a:spcPct val="90000"/>
              </a:lnSpc>
              <a:buFontTx/>
              <a:buNone/>
            </a:pPr>
            <a:r>
              <a:rPr lang="en-US" altLang="en-US" sz="2400" smtClean="0">
                <a:cs typeface="Times New Roman" pitchFamily="18" charset="0"/>
              </a:rPr>
              <a:t>	(a)   Saya melihat harimau di hutan.</a:t>
            </a:r>
          </a:p>
          <a:p>
            <a:pPr algn="just" eaLnBrk="1" hangingPunct="1">
              <a:lnSpc>
                <a:spcPct val="90000"/>
              </a:lnSpc>
              <a:buFontTx/>
              <a:buNone/>
            </a:pPr>
            <a:r>
              <a:rPr lang="en-US" altLang="en-US" sz="2400" smtClean="0">
                <a:cs typeface="Times New Roman" pitchFamily="18" charset="0"/>
              </a:rPr>
              <a:t>	(b)  Jika saya melihat harimau di hutan, maka saya juga melihat srigala.</a:t>
            </a:r>
          </a:p>
          <a:p>
            <a:pPr algn="just" eaLnBrk="1" hangingPunct="1">
              <a:lnSpc>
                <a:spcPct val="90000"/>
              </a:lnSpc>
              <a:buFontTx/>
              <a:buNone/>
            </a:pPr>
            <a:r>
              <a:rPr lang="en-US" altLang="en-US" sz="2400" smtClean="0">
                <a:cs typeface="Times New Roman" pitchFamily="18" charset="0"/>
              </a:rPr>
              <a:t> </a:t>
            </a:r>
          </a:p>
          <a:p>
            <a:pPr algn="just" eaLnBrk="1" hangingPunct="1">
              <a:lnSpc>
                <a:spcPct val="90000"/>
              </a:lnSpc>
              <a:buFontTx/>
              <a:buNone/>
            </a:pPr>
            <a:r>
              <a:rPr lang="en-US" altLang="en-US" sz="2400" smtClean="0">
                <a:cs typeface="Times New Roman" pitchFamily="18" charset="0"/>
              </a:rPr>
              <a:t>	Misalkan kita diberitahu bahwa Amir kadang-kadang suka berbohong dan kadang-kadang jujur (bohong: semua pernyataanya salah, jujur: semua pernyataannya benar). Gunakan tabel kebenaran untuk memeriksa apakah Amir benar-benar melihat harimau di hutan?</a:t>
            </a:r>
            <a:endParaRPr lang="en-US" altLang="en-US" sz="240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F4EDF06E-7420-47A7-A068-9E259804F637}" type="slidenum">
              <a:rPr lang="en-US" altLang="en-US" smtClean="0"/>
              <a:pPr/>
              <a:t>58</a:t>
            </a:fld>
            <a:endParaRPr lang="en-US" altLang="en-US" smtClean="0"/>
          </a:p>
        </p:txBody>
      </p:sp>
      <p:sp>
        <p:nvSpPr>
          <p:cNvPr id="61443" name="Rectangle 2"/>
          <p:cNvSpPr>
            <a:spLocks noGrp="1" noChangeArrowheads="1"/>
          </p:cNvSpPr>
          <p:nvPr>
            <p:ph type="title"/>
          </p:nvPr>
        </p:nvSpPr>
        <p:spPr>
          <a:xfrm>
            <a:off x="685800" y="609600"/>
            <a:ext cx="7772400" cy="609600"/>
          </a:xfrm>
        </p:spPr>
        <p:txBody>
          <a:bodyPr/>
          <a:lstStyle/>
          <a:p>
            <a:pPr algn="l" eaLnBrk="1" hangingPunct="1"/>
            <a:r>
              <a:rPr lang="en-US" altLang="en-US" sz="3200" b="1" smtClean="0"/>
              <a:t>Penyelesaian:</a:t>
            </a:r>
          </a:p>
        </p:txBody>
      </p:sp>
      <p:sp>
        <p:nvSpPr>
          <p:cNvPr id="62468" name="Rectangle 3"/>
          <p:cNvSpPr>
            <a:spLocks noGrp="1" noChangeArrowheads="1"/>
          </p:cNvSpPr>
          <p:nvPr>
            <p:ph type="body" idx="1"/>
          </p:nvPr>
        </p:nvSpPr>
        <p:spPr>
          <a:xfrm>
            <a:off x="685800" y="1371600"/>
            <a:ext cx="7772400" cy="4724400"/>
          </a:xfrm>
        </p:spPr>
        <p:txBody>
          <a:bodyPr>
            <a:normAutofit lnSpcReduction="10000"/>
          </a:bodyPr>
          <a:lstStyle/>
          <a:p>
            <a:pPr algn="just" eaLnBrk="1" hangingPunct="1">
              <a:lnSpc>
                <a:spcPct val="90000"/>
              </a:lnSpc>
              <a:buFontTx/>
              <a:buNone/>
              <a:defRPr/>
            </a:pPr>
            <a:r>
              <a:rPr lang="en-US" altLang="en-US" sz="2400" dirty="0" smtClean="0">
                <a:solidFill>
                  <a:srgbClr val="FF0066"/>
                </a:solidFill>
                <a:cs typeface="Times New Roman" panose="02020603050405020304" pitchFamily="18" charset="0"/>
              </a:rPr>
              <a:t>	(a)   </a:t>
            </a:r>
            <a:r>
              <a:rPr lang="en-US" altLang="en-US" sz="2400" dirty="0" err="1" smtClean="0">
                <a:solidFill>
                  <a:srgbClr val="FF0066"/>
                </a:solidFill>
                <a:cs typeface="Times New Roman" panose="02020603050405020304" pitchFamily="18" charset="0"/>
              </a:rPr>
              <a:t>Saya</a:t>
            </a:r>
            <a:r>
              <a:rPr lang="en-US" altLang="en-US" sz="2400" dirty="0" smtClean="0">
                <a:solidFill>
                  <a:srgbClr val="FF0066"/>
                </a:solidFill>
                <a:cs typeface="Times New Roman" panose="02020603050405020304" pitchFamily="18" charset="0"/>
              </a:rPr>
              <a:t> </a:t>
            </a:r>
            <a:r>
              <a:rPr lang="en-US" altLang="en-US" sz="2400" dirty="0" err="1" smtClean="0">
                <a:solidFill>
                  <a:srgbClr val="FF0066"/>
                </a:solidFill>
                <a:cs typeface="Times New Roman" panose="02020603050405020304" pitchFamily="18" charset="0"/>
              </a:rPr>
              <a:t>melihat</a:t>
            </a:r>
            <a:r>
              <a:rPr lang="en-US" altLang="en-US" sz="2400" dirty="0" smtClean="0">
                <a:solidFill>
                  <a:srgbClr val="FF0066"/>
                </a:solidFill>
                <a:cs typeface="Times New Roman" panose="02020603050405020304" pitchFamily="18" charset="0"/>
              </a:rPr>
              <a:t> </a:t>
            </a:r>
            <a:r>
              <a:rPr lang="en-US" altLang="en-US" sz="2400" dirty="0" err="1" smtClean="0">
                <a:solidFill>
                  <a:srgbClr val="FF0066"/>
                </a:solidFill>
                <a:cs typeface="Times New Roman" panose="02020603050405020304" pitchFamily="18" charset="0"/>
              </a:rPr>
              <a:t>harimau</a:t>
            </a:r>
            <a:r>
              <a:rPr lang="en-US" altLang="en-US" sz="2400" dirty="0" smtClean="0">
                <a:solidFill>
                  <a:srgbClr val="FF0066"/>
                </a:solidFill>
                <a:cs typeface="Times New Roman" panose="02020603050405020304" pitchFamily="18" charset="0"/>
              </a:rPr>
              <a:t> di </a:t>
            </a:r>
            <a:r>
              <a:rPr lang="en-US" altLang="en-US" sz="2400" dirty="0" err="1" smtClean="0">
                <a:solidFill>
                  <a:srgbClr val="FF0066"/>
                </a:solidFill>
                <a:cs typeface="Times New Roman" panose="02020603050405020304" pitchFamily="18" charset="0"/>
              </a:rPr>
              <a:t>hutan</a:t>
            </a:r>
            <a:r>
              <a:rPr lang="en-US" altLang="en-US" sz="2400" dirty="0" smtClean="0">
                <a:solidFill>
                  <a:srgbClr val="FF0066"/>
                </a:solidFill>
                <a:cs typeface="Times New Roman" panose="02020603050405020304" pitchFamily="18" charset="0"/>
              </a:rPr>
              <a:t>.</a:t>
            </a:r>
          </a:p>
          <a:p>
            <a:pPr marL="914400" indent="-914400" algn="just" eaLnBrk="1" hangingPunct="1">
              <a:lnSpc>
                <a:spcPct val="90000"/>
              </a:lnSpc>
              <a:buFontTx/>
              <a:buNone/>
              <a:defRPr/>
            </a:pPr>
            <a:r>
              <a:rPr lang="en-US" altLang="en-US" sz="2400" dirty="0" smtClean="0">
                <a:solidFill>
                  <a:srgbClr val="FF0066"/>
                </a:solidFill>
                <a:cs typeface="Times New Roman" panose="02020603050405020304" pitchFamily="18" charset="0"/>
              </a:rPr>
              <a:t>     (b)  </a:t>
            </a:r>
            <a:r>
              <a:rPr lang="en-US" altLang="en-US" sz="2400" dirty="0" err="1" smtClean="0">
                <a:solidFill>
                  <a:srgbClr val="FF0066"/>
                </a:solidFill>
                <a:cs typeface="Times New Roman" panose="02020603050405020304" pitchFamily="18" charset="0"/>
              </a:rPr>
              <a:t>Jika</a:t>
            </a:r>
            <a:r>
              <a:rPr lang="en-US" altLang="en-US" sz="2400" dirty="0" smtClean="0">
                <a:solidFill>
                  <a:srgbClr val="FF0066"/>
                </a:solidFill>
                <a:cs typeface="Times New Roman" panose="02020603050405020304" pitchFamily="18" charset="0"/>
              </a:rPr>
              <a:t> </a:t>
            </a:r>
            <a:r>
              <a:rPr lang="en-US" altLang="en-US" sz="2400" dirty="0" err="1" smtClean="0">
                <a:solidFill>
                  <a:srgbClr val="FF0066"/>
                </a:solidFill>
                <a:cs typeface="Times New Roman" panose="02020603050405020304" pitchFamily="18" charset="0"/>
              </a:rPr>
              <a:t>saya</a:t>
            </a:r>
            <a:r>
              <a:rPr lang="en-US" altLang="en-US" sz="2400" dirty="0" smtClean="0">
                <a:solidFill>
                  <a:srgbClr val="FF0066"/>
                </a:solidFill>
                <a:cs typeface="Times New Roman" panose="02020603050405020304" pitchFamily="18" charset="0"/>
              </a:rPr>
              <a:t> </a:t>
            </a:r>
            <a:r>
              <a:rPr lang="en-US" altLang="en-US" sz="2400" dirty="0" err="1" smtClean="0">
                <a:solidFill>
                  <a:srgbClr val="FF0066"/>
                </a:solidFill>
                <a:cs typeface="Times New Roman" panose="02020603050405020304" pitchFamily="18" charset="0"/>
              </a:rPr>
              <a:t>melihat</a:t>
            </a:r>
            <a:r>
              <a:rPr lang="en-US" altLang="en-US" sz="2400" dirty="0" smtClean="0">
                <a:solidFill>
                  <a:srgbClr val="FF0066"/>
                </a:solidFill>
                <a:cs typeface="Times New Roman" panose="02020603050405020304" pitchFamily="18" charset="0"/>
              </a:rPr>
              <a:t> </a:t>
            </a:r>
            <a:r>
              <a:rPr lang="en-US" altLang="en-US" sz="2400" dirty="0" err="1" smtClean="0">
                <a:solidFill>
                  <a:srgbClr val="FF0066"/>
                </a:solidFill>
                <a:cs typeface="Times New Roman" panose="02020603050405020304" pitchFamily="18" charset="0"/>
              </a:rPr>
              <a:t>harimau</a:t>
            </a:r>
            <a:r>
              <a:rPr lang="en-US" altLang="en-US" sz="2400" dirty="0" smtClean="0">
                <a:solidFill>
                  <a:srgbClr val="FF0066"/>
                </a:solidFill>
                <a:cs typeface="Times New Roman" panose="02020603050405020304" pitchFamily="18" charset="0"/>
              </a:rPr>
              <a:t> di </a:t>
            </a:r>
            <a:r>
              <a:rPr lang="en-US" altLang="en-US" sz="2400" dirty="0" err="1" smtClean="0">
                <a:solidFill>
                  <a:srgbClr val="FF0066"/>
                </a:solidFill>
                <a:cs typeface="Times New Roman" panose="02020603050405020304" pitchFamily="18" charset="0"/>
              </a:rPr>
              <a:t>hutan</a:t>
            </a:r>
            <a:r>
              <a:rPr lang="en-US" altLang="en-US" sz="2400" dirty="0" smtClean="0">
                <a:solidFill>
                  <a:srgbClr val="FF0066"/>
                </a:solidFill>
                <a:cs typeface="Times New Roman" panose="02020603050405020304" pitchFamily="18" charset="0"/>
              </a:rPr>
              <a:t>, </a:t>
            </a:r>
            <a:r>
              <a:rPr lang="en-US" altLang="en-US" sz="2400" dirty="0" err="1" smtClean="0">
                <a:solidFill>
                  <a:srgbClr val="FF0066"/>
                </a:solidFill>
                <a:cs typeface="Times New Roman" panose="02020603050405020304" pitchFamily="18" charset="0"/>
              </a:rPr>
              <a:t>maka</a:t>
            </a:r>
            <a:r>
              <a:rPr lang="en-US" altLang="en-US" sz="2400" dirty="0" smtClean="0">
                <a:solidFill>
                  <a:srgbClr val="FF0066"/>
                </a:solidFill>
                <a:cs typeface="Times New Roman" panose="02020603050405020304" pitchFamily="18" charset="0"/>
              </a:rPr>
              <a:t> </a:t>
            </a:r>
            <a:r>
              <a:rPr lang="en-US" altLang="en-US" sz="2400" dirty="0" err="1" smtClean="0">
                <a:solidFill>
                  <a:srgbClr val="FF0066"/>
                </a:solidFill>
                <a:cs typeface="Times New Roman" panose="02020603050405020304" pitchFamily="18" charset="0"/>
              </a:rPr>
              <a:t>saya</a:t>
            </a:r>
            <a:r>
              <a:rPr lang="en-US" altLang="en-US" sz="2400" dirty="0" smtClean="0">
                <a:solidFill>
                  <a:srgbClr val="FF0066"/>
                </a:solidFill>
                <a:cs typeface="Times New Roman" panose="02020603050405020304" pitchFamily="18" charset="0"/>
              </a:rPr>
              <a:t> </a:t>
            </a:r>
            <a:r>
              <a:rPr lang="en-US" altLang="en-US" sz="2400" dirty="0" err="1" smtClean="0">
                <a:solidFill>
                  <a:srgbClr val="FF0066"/>
                </a:solidFill>
                <a:cs typeface="Times New Roman" panose="02020603050405020304" pitchFamily="18" charset="0"/>
              </a:rPr>
              <a:t>juga</a:t>
            </a:r>
            <a:r>
              <a:rPr lang="en-US" altLang="en-US" sz="2400" dirty="0" smtClean="0">
                <a:solidFill>
                  <a:srgbClr val="FF0066"/>
                </a:solidFill>
                <a:cs typeface="Times New Roman" panose="02020603050405020304" pitchFamily="18" charset="0"/>
              </a:rPr>
              <a:t> </a:t>
            </a:r>
            <a:r>
              <a:rPr lang="en-US" altLang="en-US" sz="2400" dirty="0" err="1" smtClean="0">
                <a:solidFill>
                  <a:srgbClr val="FF0066"/>
                </a:solidFill>
                <a:cs typeface="Times New Roman" panose="02020603050405020304" pitchFamily="18" charset="0"/>
              </a:rPr>
              <a:t>melihat</a:t>
            </a:r>
            <a:r>
              <a:rPr lang="en-US" altLang="en-US" sz="2400" dirty="0" smtClean="0">
                <a:solidFill>
                  <a:srgbClr val="FF0066"/>
                </a:solidFill>
                <a:cs typeface="Times New Roman" panose="02020603050405020304" pitchFamily="18" charset="0"/>
              </a:rPr>
              <a:t> </a:t>
            </a:r>
            <a:r>
              <a:rPr lang="en-US" altLang="en-US" sz="2400" dirty="0" err="1" smtClean="0">
                <a:solidFill>
                  <a:srgbClr val="FF0066"/>
                </a:solidFill>
                <a:cs typeface="Times New Roman" panose="02020603050405020304" pitchFamily="18" charset="0"/>
              </a:rPr>
              <a:t>srigala</a:t>
            </a:r>
            <a:r>
              <a:rPr lang="en-US" altLang="en-US" sz="2400" dirty="0" smtClean="0">
                <a:solidFill>
                  <a:srgbClr val="FF0066"/>
                </a:solidFill>
                <a:cs typeface="Times New Roman" panose="02020603050405020304" pitchFamily="18" charset="0"/>
              </a:rPr>
              <a:t>.</a:t>
            </a:r>
          </a:p>
          <a:p>
            <a:pPr algn="just" eaLnBrk="1" hangingPunct="1">
              <a:lnSpc>
                <a:spcPct val="90000"/>
              </a:lnSpc>
              <a:buFontTx/>
              <a:buNone/>
              <a:defRPr/>
            </a:pPr>
            <a:endParaRPr lang="en-US" altLang="en-US" sz="2400" dirty="0" smtClean="0">
              <a:cs typeface="Times New Roman" panose="02020603050405020304" pitchFamily="18" charset="0"/>
            </a:endParaRPr>
          </a:p>
          <a:p>
            <a:pPr algn="just" eaLnBrk="1" hangingPunct="1">
              <a:lnSpc>
                <a:spcPct val="90000"/>
              </a:lnSpc>
              <a:buFontTx/>
              <a:buNone/>
              <a:defRPr/>
            </a:pPr>
            <a:r>
              <a:rPr lang="en-US" altLang="en-US" sz="2400" dirty="0" err="1" smtClean="0">
                <a:cs typeface="Times New Roman" panose="02020603050405020304" pitchFamily="18" charset="0"/>
              </a:rPr>
              <a:t>Misalkan</a:t>
            </a:r>
            <a:endParaRPr lang="en-US" altLang="en-US" sz="2400" dirty="0" smtClean="0">
              <a:cs typeface="Times New Roman" panose="02020603050405020304" pitchFamily="18" charset="0"/>
            </a:endParaRPr>
          </a:p>
          <a:p>
            <a:pPr algn="just" eaLnBrk="1" hangingPunct="1">
              <a:lnSpc>
                <a:spcPct val="90000"/>
              </a:lnSpc>
              <a:buFontTx/>
              <a:buNone/>
              <a:defRPr/>
            </a:pP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p</a:t>
            </a:r>
            <a:r>
              <a:rPr lang="en-US" altLang="en-US" sz="2400" dirty="0" smtClean="0">
                <a:cs typeface="Times New Roman" panose="02020603050405020304" pitchFamily="18" charset="0"/>
              </a:rPr>
              <a:t> :  Amir </a:t>
            </a:r>
            <a:r>
              <a:rPr lang="en-US" altLang="en-US" sz="2400" dirty="0" err="1" smtClean="0">
                <a:cs typeface="Times New Roman" panose="02020603050405020304" pitchFamily="18" charset="0"/>
              </a:rPr>
              <a:t>melihat</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harimau</a:t>
            </a:r>
            <a:r>
              <a:rPr lang="en-US" altLang="en-US" sz="2400" dirty="0" smtClean="0">
                <a:cs typeface="Times New Roman" panose="02020603050405020304" pitchFamily="18" charset="0"/>
              </a:rPr>
              <a:t> di </a:t>
            </a:r>
            <a:r>
              <a:rPr lang="en-US" altLang="en-US" sz="2400" dirty="0" err="1" smtClean="0">
                <a:cs typeface="Times New Roman" panose="02020603050405020304" pitchFamily="18" charset="0"/>
              </a:rPr>
              <a:t>hutan</a:t>
            </a:r>
            <a:endParaRPr lang="en-US" altLang="en-US" sz="2400" dirty="0" smtClean="0">
              <a:cs typeface="Times New Roman" panose="02020603050405020304" pitchFamily="18" charset="0"/>
            </a:endParaRPr>
          </a:p>
          <a:p>
            <a:pPr algn="just" eaLnBrk="1" hangingPunct="1">
              <a:lnSpc>
                <a:spcPct val="90000"/>
              </a:lnSpc>
              <a:buFontTx/>
              <a:buNone/>
              <a:defRPr/>
            </a:pP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q</a:t>
            </a:r>
            <a:r>
              <a:rPr lang="en-US" altLang="en-US" sz="2400" dirty="0" smtClean="0">
                <a:cs typeface="Times New Roman" panose="02020603050405020304" pitchFamily="18" charset="0"/>
              </a:rPr>
              <a:t> : Amir </a:t>
            </a:r>
            <a:r>
              <a:rPr lang="en-US" altLang="en-US" sz="2400" dirty="0" err="1" smtClean="0">
                <a:cs typeface="Times New Roman" panose="02020603050405020304" pitchFamily="18" charset="0"/>
              </a:rPr>
              <a:t>melihat</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srigala</a:t>
            </a:r>
            <a:endParaRPr lang="en-US" altLang="en-US" sz="2400" dirty="0" smtClean="0">
              <a:cs typeface="Times New Roman" panose="02020603050405020304" pitchFamily="18" charset="0"/>
            </a:endParaRPr>
          </a:p>
          <a:p>
            <a:pPr algn="just" eaLnBrk="1" hangingPunct="1">
              <a:lnSpc>
                <a:spcPct val="90000"/>
              </a:lnSpc>
              <a:buFontTx/>
              <a:buNone/>
              <a:defRPr/>
            </a:pPr>
            <a:r>
              <a:rPr lang="en-US" altLang="en-US" sz="2400" dirty="0" smtClean="0">
                <a:cs typeface="Times New Roman" panose="02020603050405020304" pitchFamily="18" charset="0"/>
              </a:rPr>
              <a:t> 	</a:t>
            </a:r>
            <a:endParaRPr lang="en-US" altLang="en-US" sz="2400" dirty="0" smtClean="0">
              <a:solidFill>
                <a:srgbClr val="FF0066"/>
              </a:solidFill>
              <a:cs typeface="Times New Roman" panose="02020603050405020304" pitchFamily="18" charset="0"/>
            </a:endParaRPr>
          </a:p>
          <a:p>
            <a:pPr algn="just" eaLnBrk="1" hangingPunct="1">
              <a:lnSpc>
                <a:spcPct val="90000"/>
              </a:lnSpc>
              <a:buFontTx/>
              <a:buNone/>
              <a:defRPr/>
            </a:pP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Pernyataan</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untuk</a:t>
            </a:r>
            <a:r>
              <a:rPr lang="en-US" altLang="en-US" sz="2400" dirty="0" smtClean="0">
                <a:cs typeface="Times New Roman" panose="02020603050405020304" pitchFamily="18" charset="0"/>
              </a:rPr>
              <a:t> (a):   </a:t>
            </a:r>
            <a:r>
              <a:rPr lang="en-US" altLang="en-US" sz="2400" i="1" dirty="0" smtClean="0">
                <a:cs typeface="Times New Roman" panose="02020603050405020304" pitchFamily="18" charset="0"/>
              </a:rPr>
              <a:t>p</a:t>
            </a:r>
            <a:r>
              <a:rPr lang="en-US" altLang="en-US" sz="2400" dirty="0" smtClean="0">
                <a:cs typeface="Times New Roman" panose="02020603050405020304" pitchFamily="18" charset="0"/>
              </a:rPr>
              <a:t> </a:t>
            </a:r>
          </a:p>
          <a:p>
            <a:pPr algn="just" eaLnBrk="1" hangingPunct="1">
              <a:lnSpc>
                <a:spcPct val="90000"/>
              </a:lnSpc>
              <a:buFontTx/>
              <a:buNone/>
              <a:defRPr/>
            </a:pP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Pernyataan</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untuk</a:t>
            </a:r>
            <a:r>
              <a:rPr lang="en-US" altLang="en-US" sz="2400" dirty="0" smtClean="0">
                <a:cs typeface="Times New Roman" panose="02020603050405020304" pitchFamily="18" charset="0"/>
              </a:rPr>
              <a:t> (b):  </a:t>
            </a:r>
            <a:r>
              <a:rPr lang="en-US" altLang="en-US" sz="2400" i="1" dirty="0" smtClean="0">
                <a:cs typeface="Times New Roman" panose="02020603050405020304" pitchFamily="18" charset="0"/>
              </a:rPr>
              <a:t>p</a:t>
            </a:r>
            <a:r>
              <a:rPr lang="en-US" altLang="en-US" sz="2400" dirty="0" smtClean="0">
                <a:cs typeface="Times New Roman" panose="02020603050405020304" pitchFamily="18" charset="0"/>
              </a:rPr>
              <a:t> </a:t>
            </a:r>
            <a:r>
              <a:rPr lang="en-US" altLang="en-US" sz="2400" dirty="0" smtClean="0">
                <a:cs typeface="Times New Roman" panose="02020603050405020304" pitchFamily="18" charset="0"/>
                <a:sym typeface="Symbol" panose="05050102010706020507" pitchFamily="18" charset="2"/>
              </a:rPr>
              <a:t></a:t>
            </a:r>
            <a:r>
              <a:rPr lang="en-US" altLang="en-US" sz="2400" dirty="0" smtClean="0">
                <a:cs typeface="Times New Roman" panose="02020603050405020304" pitchFamily="18" charset="0"/>
              </a:rPr>
              <a:t> </a:t>
            </a:r>
            <a:r>
              <a:rPr lang="en-US" altLang="en-US" sz="2400" i="1" dirty="0" smtClean="0">
                <a:cs typeface="Times New Roman" panose="02020603050405020304" pitchFamily="18" charset="0"/>
              </a:rPr>
              <a:t>q</a:t>
            </a:r>
            <a:r>
              <a:rPr lang="en-US" altLang="en-US" sz="2400" dirty="0" smtClean="0">
                <a:cs typeface="Times New Roman" panose="02020603050405020304" pitchFamily="18" charset="0"/>
              </a:rPr>
              <a:t> </a:t>
            </a:r>
          </a:p>
          <a:p>
            <a:pPr algn="just" eaLnBrk="1" hangingPunct="1">
              <a:lnSpc>
                <a:spcPct val="90000"/>
              </a:lnSpc>
              <a:buFontTx/>
              <a:buNone/>
              <a:defRPr/>
            </a:pPr>
            <a:endParaRPr lang="en-US" altLang="en-US" sz="2400" dirty="0" smtClean="0">
              <a:cs typeface="Times New Roman" panose="02020603050405020304" pitchFamily="18" charset="0"/>
            </a:endParaRPr>
          </a:p>
          <a:p>
            <a:pPr algn="just" eaLnBrk="1" hangingPunct="1">
              <a:lnSpc>
                <a:spcPct val="90000"/>
              </a:lnSpc>
              <a:buFontTx/>
              <a:buNone/>
              <a:defRPr/>
            </a:pPr>
            <a:r>
              <a:rPr lang="en-US" altLang="en-US" sz="2400" dirty="0" smtClean="0">
                <a:cs typeface="Times New Roman" panose="02020603050405020304" pitchFamily="18" charset="0"/>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91E986A6-1252-4A59-A791-E843324E27C7}" type="slidenum">
              <a:rPr lang="en-US" altLang="en-US" smtClean="0"/>
              <a:pPr/>
              <a:t>59</a:t>
            </a:fld>
            <a:endParaRPr lang="en-US" altLang="en-US" smtClean="0"/>
          </a:p>
        </p:txBody>
      </p:sp>
      <p:graphicFrame>
        <p:nvGraphicFramePr>
          <p:cNvPr id="62467" name="Object 4"/>
          <p:cNvGraphicFramePr>
            <a:graphicFrameLocks noChangeAspect="1"/>
          </p:cNvGraphicFramePr>
          <p:nvPr/>
        </p:nvGraphicFramePr>
        <p:xfrm>
          <a:off x="614363" y="614363"/>
          <a:ext cx="7785100" cy="5538787"/>
        </p:xfrm>
        <a:graphic>
          <a:graphicData uri="http://schemas.openxmlformats.org/presentationml/2006/ole">
            <p:oleObj spid="_x0000_s14338" name="Document" r:id="rId3" imgW="7885735" imgH="6448533" progId="Word.Document.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685800" y="838200"/>
            <a:ext cx="7772400" cy="5257800"/>
          </a:xfrm>
        </p:spPr>
        <p:txBody>
          <a:bodyPr>
            <a:normAutofit lnSpcReduction="10000"/>
          </a:bodyPr>
          <a:lstStyle/>
          <a:p>
            <a:pPr>
              <a:defRPr/>
            </a:pPr>
            <a:r>
              <a:rPr lang="en-US" altLang="en-US" sz="2800" dirty="0" err="1" smtClean="0"/>
              <a:t>Bahkan</a:t>
            </a:r>
            <a:r>
              <a:rPr lang="en-US" altLang="en-US" sz="2800" dirty="0" smtClean="0"/>
              <a:t>, </a:t>
            </a:r>
            <a:r>
              <a:rPr lang="en-US" altLang="en-US" sz="2800" dirty="0" err="1" smtClean="0"/>
              <a:t>logika</a:t>
            </a:r>
            <a:r>
              <a:rPr lang="en-US" altLang="en-US" sz="2800" dirty="0" smtClean="0"/>
              <a:t> </a:t>
            </a:r>
            <a:r>
              <a:rPr lang="en-US" altLang="en-US" sz="2800" dirty="0" err="1" smtClean="0"/>
              <a:t>adalah</a:t>
            </a:r>
            <a:r>
              <a:rPr lang="en-US" altLang="en-US" sz="2800" dirty="0" smtClean="0"/>
              <a:t> </a:t>
            </a:r>
            <a:r>
              <a:rPr lang="en-US" altLang="en-US" sz="2800" dirty="0" err="1" smtClean="0"/>
              <a:t>pondasi</a:t>
            </a:r>
            <a:r>
              <a:rPr lang="en-US" altLang="en-US" sz="2800" dirty="0" smtClean="0"/>
              <a:t> </a:t>
            </a:r>
            <a:r>
              <a:rPr lang="en-US" altLang="en-US" sz="2800" dirty="0" err="1" smtClean="0"/>
              <a:t>dasar</a:t>
            </a:r>
            <a:r>
              <a:rPr lang="en-US" altLang="en-US" sz="2800" dirty="0" smtClean="0"/>
              <a:t> </a:t>
            </a:r>
            <a:r>
              <a:rPr lang="en-US" altLang="en-US" sz="2800" dirty="0" err="1" smtClean="0"/>
              <a:t>algoritma</a:t>
            </a:r>
            <a:r>
              <a:rPr lang="en-US" altLang="en-US" sz="2800" dirty="0" smtClean="0"/>
              <a:t> </a:t>
            </a:r>
            <a:r>
              <a:rPr lang="en-US" altLang="en-US" sz="2800" dirty="0" err="1" smtClean="0"/>
              <a:t>dan</a:t>
            </a:r>
            <a:r>
              <a:rPr lang="en-US" altLang="en-US" sz="2800" dirty="0" smtClean="0"/>
              <a:t> </a:t>
            </a:r>
            <a:r>
              <a:rPr lang="en-US" altLang="en-US" sz="2800" dirty="0" err="1" smtClean="0"/>
              <a:t>pemrograman</a:t>
            </a:r>
            <a:r>
              <a:rPr lang="en-US" altLang="en-US" sz="2800" dirty="0" smtClean="0"/>
              <a:t>.</a:t>
            </a:r>
          </a:p>
          <a:p>
            <a:pPr marL="0" indent="0">
              <a:buFontTx/>
              <a:buNone/>
              <a:defRPr/>
            </a:pPr>
            <a:endParaRPr lang="en-US" altLang="en-US" sz="2800" dirty="0" smtClean="0"/>
          </a:p>
          <a:p>
            <a:pPr>
              <a:defRPr/>
            </a:pPr>
            <a:r>
              <a:rPr lang="en-US" altLang="en-US" sz="2800" dirty="0" err="1" smtClean="0"/>
              <a:t>Contoh</a:t>
            </a:r>
            <a:r>
              <a:rPr lang="en-US" altLang="en-US" sz="2800" dirty="0" smtClean="0"/>
              <a:t>:</a:t>
            </a:r>
          </a:p>
          <a:p>
            <a:pPr>
              <a:buFontTx/>
              <a:buNone/>
              <a:defRPr/>
            </a:pPr>
            <a:r>
              <a:rPr lang="en-US" altLang="en-US" sz="2800" dirty="0" smtClean="0"/>
              <a:t>		</a:t>
            </a:r>
            <a:r>
              <a:rPr lang="en-US" altLang="en-US" sz="2800" dirty="0" smtClean="0">
                <a:latin typeface="Courier New" panose="02070309020205020404" pitchFamily="49" charset="0"/>
                <a:cs typeface="Courier New" panose="02070309020205020404" pitchFamily="49" charset="0"/>
              </a:rPr>
              <a:t>if x &gt; y then </a:t>
            </a:r>
          </a:p>
          <a:p>
            <a:pPr>
              <a:buFontTx/>
              <a:buNone/>
              <a:defRPr/>
            </a:pPr>
            <a:r>
              <a:rPr lang="en-US" altLang="en-US" sz="2800" dirty="0" smtClean="0">
                <a:latin typeface="Courier New" panose="02070309020205020404" pitchFamily="49" charset="0"/>
                <a:cs typeface="Courier New" panose="02070309020205020404" pitchFamily="49" charset="0"/>
              </a:rPr>
              <a:t>     begin</a:t>
            </a:r>
          </a:p>
          <a:p>
            <a:pPr>
              <a:buFontTx/>
              <a:buNone/>
              <a:defRPr/>
            </a:pPr>
            <a:r>
              <a:rPr lang="en-US" altLang="en-US" sz="2800" dirty="0" smtClean="0">
                <a:latin typeface="Courier New" panose="02070309020205020404" pitchFamily="49" charset="0"/>
                <a:cs typeface="Courier New" panose="02070309020205020404" pitchFamily="49" charset="0"/>
              </a:rPr>
              <a:t>		   temp:=x;</a:t>
            </a:r>
          </a:p>
          <a:p>
            <a:pPr>
              <a:buFontTx/>
              <a:buNone/>
              <a:defRPr/>
            </a:pPr>
            <a:r>
              <a:rPr lang="en-US" altLang="en-US" sz="2800" dirty="0" smtClean="0">
                <a:latin typeface="Courier New" panose="02070309020205020404" pitchFamily="49" charset="0"/>
                <a:cs typeface="Courier New" panose="02070309020205020404" pitchFamily="49" charset="0"/>
              </a:rPr>
              <a:t>		   x:=y;</a:t>
            </a:r>
          </a:p>
          <a:p>
            <a:pPr>
              <a:buFontTx/>
              <a:buNone/>
              <a:defRPr/>
            </a:pPr>
            <a:r>
              <a:rPr lang="en-US" altLang="en-US" sz="2800" dirty="0" smtClean="0">
                <a:latin typeface="Courier New" panose="02070309020205020404" pitchFamily="49" charset="0"/>
                <a:cs typeface="Courier New" panose="02070309020205020404" pitchFamily="49" charset="0"/>
              </a:rPr>
              <a:t>		   y:=temp; </a:t>
            </a:r>
          </a:p>
          <a:p>
            <a:pPr>
              <a:buFontTx/>
              <a:buNone/>
              <a:defRPr/>
            </a:pPr>
            <a:r>
              <a:rPr lang="en-US" altLang="en-US" sz="2800" dirty="0" smtClean="0">
                <a:latin typeface="Courier New" panose="02070309020205020404" pitchFamily="49" charset="0"/>
                <a:cs typeface="Courier New" panose="02070309020205020404" pitchFamily="49" charset="0"/>
              </a:rPr>
              <a:t>     end;</a:t>
            </a:r>
          </a:p>
          <a:p>
            <a:pPr>
              <a:buFontTx/>
              <a:buNone/>
              <a:defRPr/>
            </a:pPr>
            <a:r>
              <a:rPr lang="en-US" altLang="en-US" sz="2800" dirty="0" smtClean="0"/>
              <a:t>		</a:t>
            </a:r>
          </a:p>
        </p:txBody>
      </p:sp>
      <p:sp>
        <p:nvSpPr>
          <p:cNvPr id="7171" name="Slide Number Placeholder 3"/>
          <p:cNvSpPr>
            <a:spLocks noGrp="1"/>
          </p:cNvSpPr>
          <p:nvPr>
            <p:ph type="sldNum" sz="quarter" idx="12"/>
          </p:nvPr>
        </p:nvSpPr>
        <p:spPr>
          <a:noFill/>
        </p:spPr>
        <p:txBody>
          <a:bodyPr/>
          <a:lstStyle/>
          <a:p>
            <a:fld id="{D26523F4-4E64-4551-9119-E604EE437AED}" type="slidenum">
              <a:rPr lang="en-US" altLang="en-US" smtClean="0"/>
              <a:pPr/>
              <a:t>6</a:t>
            </a:fld>
            <a:endParaRPr lang="en-US" altLang="en-US"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p>
            <a:fld id="{3CC2D9E4-AE1C-4E9E-9BF0-8E2571B8422E}" type="slidenum">
              <a:rPr lang="en-US" altLang="en-US" smtClean="0"/>
              <a:pPr/>
              <a:t>60</a:t>
            </a:fld>
            <a:endParaRPr lang="en-US" altLang="en-US" smtClean="0"/>
          </a:p>
        </p:txBody>
      </p:sp>
      <p:graphicFrame>
        <p:nvGraphicFramePr>
          <p:cNvPr id="63491" name="Object 4"/>
          <p:cNvGraphicFramePr>
            <a:graphicFrameLocks noChangeAspect="1"/>
          </p:cNvGraphicFramePr>
          <p:nvPr/>
        </p:nvGraphicFramePr>
        <p:xfrm>
          <a:off x="334963" y="230188"/>
          <a:ext cx="8472487" cy="6397625"/>
        </p:xfrm>
        <a:graphic>
          <a:graphicData uri="http://schemas.openxmlformats.org/presentationml/2006/ole">
            <p:oleObj spid="_x0000_s15362" name="Document" r:id="rId3" imgW="7569708" imgH="5715000" progId="Word.Document.8">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6A0403E7-8678-42F4-AB17-E550DEA3F39E}" type="slidenum">
              <a:rPr lang="en-US" altLang="en-US" smtClean="0"/>
              <a:pPr/>
              <a:t>61</a:t>
            </a:fld>
            <a:endParaRPr lang="en-US" altLang="en-US" smtClean="0"/>
          </a:p>
        </p:txBody>
      </p:sp>
      <p:graphicFrame>
        <p:nvGraphicFramePr>
          <p:cNvPr id="64515" name="Object 0"/>
          <p:cNvGraphicFramePr>
            <a:graphicFrameLocks noChangeAspect="1"/>
          </p:cNvGraphicFramePr>
          <p:nvPr/>
        </p:nvGraphicFramePr>
        <p:xfrm>
          <a:off x="758825" y="603250"/>
          <a:ext cx="7539038" cy="6056313"/>
        </p:xfrm>
        <a:graphic>
          <a:graphicData uri="http://schemas.openxmlformats.org/presentationml/2006/ole">
            <p:oleObj spid="_x0000_s16386" name="Document" r:id="rId3" imgW="5947582" imgH="4788622" progId="Word.Document.8">
              <p:embed/>
            </p:oleObj>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685800" y="685800"/>
            <a:ext cx="8305800" cy="5562600"/>
          </a:xfrm>
        </p:spPr>
        <p:txBody>
          <a:bodyPr>
            <a:normAutofit lnSpcReduction="10000"/>
          </a:bodyPr>
          <a:lstStyle/>
          <a:p>
            <a:pPr marL="0" indent="0">
              <a:buFontTx/>
              <a:buNone/>
            </a:pPr>
            <a:r>
              <a:rPr lang="en-US" altLang="en-US" sz="2400" b="1" smtClean="0"/>
              <a:t>Latihan (spesifikasi sistem)</a:t>
            </a:r>
            <a:r>
              <a:rPr lang="en-US" altLang="en-US" sz="2400" smtClean="0"/>
              <a:t> Tentukan apakah spesifikasi sistem di bawah ini konsisten. </a:t>
            </a:r>
          </a:p>
          <a:p>
            <a:pPr marL="0" indent="0">
              <a:buFontTx/>
              <a:buNone/>
            </a:pPr>
            <a:r>
              <a:rPr lang="en-US" altLang="en-US" sz="2400" smtClean="0"/>
              <a:t>“Pesan diagnosa disimpan di dalam memori atau ditransmisikan”</a:t>
            </a:r>
          </a:p>
          <a:p>
            <a:pPr marL="0" indent="0">
              <a:buFontTx/>
              <a:buNone/>
            </a:pPr>
            <a:r>
              <a:rPr lang="en-US" altLang="en-US" sz="2400" smtClean="0"/>
              <a:t>“Pesan diagnose tidak disimpan di dalam memori”</a:t>
            </a:r>
          </a:p>
          <a:p>
            <a:pPr marL="0" indent="0">
              <a:buFontTx/>
              <a:buNone/>
            </a:pPr>
            <a:r>
              <a:rPr lang="en-US" altLang="en-US" sz="2400" smtClean="0"/>
              <a:t>“Jika pesan diagnosa disimpan di dalam memori, maka ia ditransmisikan”</a:t>
            </a:r>
          </a:p>
          <a:p>
            <a:pPr marL="0" indent="0">
              <a:buFontTx/>
              <a:buNone/>
            </a:pPr>
            <a:r>
              <a:rPr lang="en-US" altLang="en-US" sz="2400" b="1" smtClean="0"/>
              <a:t>Penyelesaian</a:t>
            </a:r>
            <a:r>
              <a:rPr lang="en-US" altLang="en-US" sz="2400" smtClean="0"/>
              <a:t>:</a:t>
            </a:r>
          </a:p>
          <a:p>
            <a:pPr marL="0" indent="0">
              <a:buFontTx/>
              <a:buNone/>
            </a:pPr>
            <a:r>
              <a:rPr lang="en-US" altLang="en-US" sz="2400" smtClean="0"/>
              <a:t>	</a:t>
            </a:r>
            <a:r>
              <a:rPr lang="en-US" altLang="en-US" sz="2400" i="1" smtClean="0"/>
              <a:t>p</a:t>
            </a:r>
            <a:r>
              <a:rPr lang="en-US" altLang="en-US" sz="2400" smtClean="0"/>
              <a:t>: pesan diagnosa disimpan di dalam memori</a:t>
            </a:r>
          </a:p>
          <a:p>
            <a:pPr marL="0" indent="0">
              <a:buFontTx/>
              <a:buNone/>
            </a:pPr>
            <a:r>
              <a:rPr lang="en-US" altLang="en-US" sz="2400" smtClean="0"/>
              <a:t>	</a:t>
            </a:r>
            <a:r>
              <a:rPr lang="en-US" altLang="en-US" sz="2400" i="1" smtClean="0"/>
              <a:t>q</a:t>
            </a:r>
            <a:r>
              <a:rPr lang="en-US" altLang="en-US" sz="2400" smtClean="0"/>
              <a:t> : pesan diagnose ditransmisikan</a:t>
            </a:r>
          </a:p>
          <a:p>
            <a:pPr marL="0" indent="0">
              <a:buFontTx/>
              <a:buNone/>
            </a:pPr>
            <a:r>
              <a:rPr lang="en-US" altLang="en-US" sz="2400" smtClean="0"/>
              <a:t>Notasi simbolik:</a:t>
            </a:r>
          </a:p>
          <a:p>
            <a:pPr marL="0" indent="0">
              <a:buFontTx/>
              <a:buNone/>
            </a:pPr>
            <a:r>
              <a:rPr lang="en-US" altLang="en-US" sz="2400" smtClean="0"/>
              <a:t>	</a:t>
            </a:r>
            <a:r>
              <a:rPr lang="en-US" altLang="en-US" sz="2400" i="1" smtClean="0"/>
              <a:t>p</a:t>
            </a:r>
            <a:r>
              <a:rPr lang="en-US" altLang="en-US" sz="2400" smtClean="0"/>
              <a:t> </a:t>
            </a:r>
            <a:r>
              <a:rPr lang="en-US" altLang="en-US" sz="2400" smtClean="0">
                <a:sym typeface="Symbol" pitchFamily="18" charset="2"/>
              </a:rPr>
              <a:t> </a:t>
            </a:r>
            <a:r>
              <a:rPr lang="en-US" altLang="en-US" sz="2400" i="1" smtClean="0">
                <a:sym typeface="Symbol" pitchFamily="18" charset="2"/>
              </a:rPr>
              <a:t>q</a:t>
            </a:r>
          </a:p>
          <a:p>
            <a:pPr marL="0" indent="0">
              <a:buFontTx/>
              <a:buNone/>
            </a:pPr>
            <a:r>
              <a:rPr lang="en-US" altLang="en-US" sz="2400" smtClean="0">
                <a:sym typeface="Symbol" pitchFamily="18" charset="2"/>
              </a:rPr>
              <a:t>	~</a:t>
            </a:r>
            <a:r>
              <a:rPr lang="en-US" altLang="en-US" sz="2400" i="1" smtClean="0">
                <a:sym typeface="Symbol" pitchFamily="18" charset="2"/>
              </a:rPr>
              <a:t>p</a:t>
            </a:r>
          </a:p>
          <a:p>
            <a:pPr marL="0" indent="0">
              <a:buFontTx/>
              <a:buNone/>
            </a:pPr>
            <a:r>
              <a:rPr lang="en-US" altLang="en-US" sz="2400" smtClean="0">
                <a:sym typeface="Symbol" pitchFamily="18" charset="2"/>
              </a:rPr>
              <a:t>	</a:t>
            </a:r>
            <a:r>
              <a:rPr lang="en-US" altLang="en-US" sz="2400" i="1" smtClean="0">
                <a:sym typeface="Symbol" pitchFamily="18" charset="2"/>
              </a:rPr>
              <a:t>p</a:t>
            </a:r>
            <a:r>
              <a:rPr lang="en-US" altLang="en-US" sz="2400" smtClean="0">
                <a:sym typeface="Symbol" pitchFamily="18" charset="2"/>
              </a:rPr>
              <a:t>  </a:t>
            </a:r>
            <a:r>
              <a:rPr lang="en-US" altLang="en-US" sz="2400" i="1" smtClean="0">
                <a:sym typeface="Symbol" pitchFamily="18" charset="2"/>
              </a:rPr>
              <a:t>q</a:t>
            </a:r>
            <a:r>
              <a:rPr lang="en-US" altLang="en-US" sz="2400" smtClean="0"/>
              <a:t>	 </a:t>
            </a:r>
          </a:p>
        </p:txBody>
      </p:sp>
      <p:sp>
        <p:nvSpPr>
          <p:cNvPr id="65539" name="Slide Number Placeholder 3"/>
          <p:cNvSpPr>
            <a:spLocks noGrp="1"/>
          </p:cNvSpPr>
          <p:nvPr>
            <p:ph type="sldNum" sz="quarter" idx="12"/>
          </p:nvPr>
        </p:nvSpPr>
        <p:spPr>
          <a:noFill/>
        </p:spPr>
        <p:txBody>
          <a:bodyPr/>
          <a:lstStyle/>
          <a:p>
            <a:fld id="{7FD4DD83-4105-446E-B158-9D1B8C94F356}" type="slidenum">
              <a:rPr lang="en-US" altLang="en-US" smtClean="0"/>
              <a:pPr/>
              <a:t>62</a:t>
            </a:fld>
            <a:endParaRPr lang="en-US" altLang="en-US"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685800" y="685800"/>
            <a:ext cx="8001000" cy="5410200"/>
          </a:xfrm>
        </p:spPr>
        <p:txBody>
          <a:bodyPr/>
          <a:lstStyle/>
          <a:p>
            <a:pPr marL="0" indent="0">
              <a:buFontTx/>
              <a:buNone/>
            </a:pPr>
            <a:r>
              <a:rPr lang="en-US" altLang="en-US" smtClean="0"/>
              <a:t>	</a:t>
            </a:r>
            <a:r>
              <a:rPr lang="en-US" altLang="en-US" sz="2400" i="1" smtClean="0"/>
              <a:t>p</a:t>
            </a:r>
            <a:r>
              <a:rPr lang="en-US" altLang="en-US" sz="2400" smtClean="0"/>
              <a:t> </a:t>
            </a:r>
            <a:r>
              <a:rPr lang="en-US" altLang="en-US" sz="2400" smtClean="0">
                <a:sym typeface="Symbol" pitchFamily="18" charset="2"/>
              </a:rPr>
              <a:t> </a:t>
            </a:r>
            <a:r>
              <a:rPr lang="en-US" altLang="en-US" sz="2400" i="1" smtClean="0">
                <a:sym typeface="Symbol" pitchFamily="18" charset="2"/>
              </a:rPr>
              <a:t>q</a:t>
            </a:r>
          </a:p>
          <a:p>
            <a:pPr marL="0" indent="0">
              <a:buFontTx/>
              <a:buNone/>
            </a:pPr>
            <a:r>
              <a:rPr lang="en-US" altLang="en-US" sz="2400" smtClean="0">
                <a:sym typeface="Symbol" pitchFamily="18" charset="2"/>
              </a:rPr>
              <a:t>	~</a:t>
            </a:r>
            <a:r>
              <a:rPr lang="en-US" altLang="en-US" sz="2400" i="1" smtClean="0">
                <a:sym typeface="Symbol" pitchFamily="18" charset="2"/>
              </a:rPr>
              <a:t>p</a:t>
            </a:r>
          </a:p>
          <a:p>
            <a:pPr marL="0" indent="0">
              <a:buFontTx/>
              <a:buNone/>
            </a:pPr>
            <a:r>
              <a:rPr lang="en-US" altLang="en-US" sz="2400" smtClean="0">
                <a:sym typeface="Symbol" pitchFamily="18" charset="2"/>
              </a:rPr>
              <a:t>	</a:t>
            </a:r>
            <a:r>
              <a:rPr lang="en-US" altLang="en-US" sz="2400" i="1" smtClean="0">
                <a:sym typeface="Symbol" pitchFamily="18" charset="2"/>
              </a:rPr>
              <a:t>p</a:t>
            </a:r>
            <a:r>
              <a:rPr lang="en-US" altLang="en-US" sz="2400" smtClean="0">
                <a:sym typeface="Symbol" pitchFamily="18" charset="2"/>
              </a:rPr>
              <a:t>  </a:t>
            </a:r>
            <a:r>
              <a:rPr lang="en-US" altLang="en-US" sz="2400" i="1" smtClean="0">
                <a:sym typeface="Symbol" pitchFamily="18" charset="2"/>
              </a:rPr>
              <a:t>q</a:t>
            </a:r>
          </a:p>
          <a:p>
            <a:pPr marL="0" indent="0">
              <a:buFontTx/>
              <a:buNone/>
            </a:pPr>
            <a:r>
              <a:rPr lang="en-US" altLang="en-US" sz="2400" smtClean="0">
                <a:sym typeface="Symbol" pitchFamily="18" charset="2"/>
              </a:rPr>
              <a:t>Jika semua spesifikasi benar, maka </a:t>
            </a:r>
            <a:r>
              <a:rPr lang="en-US" altLang="en-US" sz="2400" i="1" smtClean="0">
                <a:sym typeface="Symbol" pitchFamily="18" charset="2"/>
              </a:rPr>
              <a:t>p</a:t>
            </a:r>
            <a:r>
              <a:rPr lang="en-US" altLang="en-US" sz="2400" smtClean="0">
                <a:sym typeface="Symbol" pitchFamily="18" charset="2"/>
              </a:rPr>
              <a:t> harus salah agar ~</a:t>
            </a:r>
            <a:r>
              <a:rPr lang="en-US" altLang="en-US" sz="2400" i="1" smtClean="0">
                <a:sym typeface="Symbol" pitchFamily="18" charset="2"/>
              </a:rPr>
              <a:t>p</a:t>
            </a:r>
            <a:r>
              <a:rPr lang="en-US" altLang="en-US" sz="2400" smtClean="0">
                <a:sym typeface="Symbol" pitchFamily="18" charset="2"/>
              </a:rPr>
              <a:t> benar.</a:t>
            </a:r>
          </a:p>
          <a:p>
            <a:pPr marL="0" indent="0">
              <a:buFontTx/>
              <a:buNone/>
            </a:pPr>
            <a:r>
              <a:rPr lang="en-US" altLang="en-US" sz="2400" smtClean="0">
                <a:sym typeface="Symbol" pitchFamily="18" charset="2"/>
              </a:rPr>
              <a:t>Jika </a:t>
            </a:r>
            <a:r>
              <a:rPr lang="en-US" altLang="en-US" sz="2400" i="1" smtClean="0">
                <a:sym typeface="Symbol" pitchFamily="18" charset="2"/>
              </a:rPr>
              <a:t>p</a:t>
            </a:r>
            <a:r>
              <a:rPr lang="en-US" altLang="en-US" sz="2400" smtClean="0">
                <a:sym typeface="Symbol" pitchFamily="18" charset="2"/>
              </a:rPr>
              <a:t> salah, maka </a:t>
            </a:r>
            <a:r>
              <a:rPr lang="en-US" altLang="en-US" sz="2400" i="1" smtClean="0"/>
              <a:t>p</a:t>
            </a:r>
            <a:r>
              <a:rPr lang="en-US" altLang="en-US" sz="2400" smtClean="0"/>
              <a:t> </a:t>
            </a:r>
            <a:r>
              <a:rPr lang="en-US" altLang="en-US" sz="2400" smtClean="0">
                <a:sym typeface="Symbol" pitchFamily="18" charset="2"/>
              </a:rPr>
              <a:t> </a:t>
            </a:r>
            <a:r>
              <a:rPr lang="en-US" altLang="en-US" sz="2400" i="1" smtClean="0">
                <a:sym typeface="Symbol" pitchFamily="18" charset="2"/>
              </a:rPr>
              <a:t>q</a:t>
            </a:r>
            <a:r>
              <a:rPr lang="en-US" altLang="en-US" sz="2400" smtClean="0">
                <a:sym typeface="Symbol" pitchFamily="18" charset="2"/>
              </a:rPr>
              <a:t> hanya benar jika </a:t>
            </a:r>
            <a:r>
              <a:rPr lang="en-US" altLang="en-US" sz="2400" i="1" smtClean="0">
                <a:sym typeface="Symbol" pitchFamily="18" charset="2"/>
              </a:rPr>
              <a:t>q</a:t>
            </a:r>
            <a:r>
              <a:rPr lang="en-US" altLang="en-US" sz="2400" smtClean="0">
                <a:sym typeface="Symbol" pitchFamily="18" charset="2"/>
              </a:rPr>
              <a:t> benar.</a:t>
            </a:r>
          </a:p>
          <a:p>
            <a:pPr marL="0" indent="0">
              <a:buFontTx/>
              <a:buNone/>
            </a:pPr>
            <a:r>
              <a:rPr lang="en-US" altLang="en-US" sz="2400" smtClean="0">
                <a:sym typeface="Symbol" pitchFamily="18" charset="2"/>
              </a:rPr>
              <a:t>Jika </a:t>
            </a:r>
            <a:r>
              <a:rPr lang="en-US" altLang="en-US" sz="2400" i="1" smtClean="0">
                <a:sym typeface="Symbol" pitchFamily="18" charset="2"/>
              </a:rPr>
              <a:t>p</a:t>
            </a:r>
            <a:r>
              <a:rPr lang="en-US" altLang="en-US" sz="2400" smtClean="0">
                <a:sym typeface="Symbol" pitchFamily="18" charset="2"/>
              </a:rPr>
              <a:t> salah dan </a:t>
            </a:r>
            <a:r>
              <a:rPr lang="en-US" altLang="en-US" sz="2400" i="1" smtClean="0">
                <a:sym typeface="Symbol" pitchFamily="18" charset="2"/>
              </a:rPr>
              <a:t>q</a:t>
            </a:r>
            <a:r>
              <a:rPr lang="en-US" altLang="en-US" sz="2400" smtClean="0">
                <a:sym typeface="Symbol" pitchFamily="18" charset="2"/>
              </a:rPr>
              <a:t> benar, maka </a:t>
            </a:r>
            <a:r>
              <a:rPr lang="en-US" altLang="en-US" sz="2400" i="1" smtClean="0">
                <a:sym typeface="Symbol" pitchFamily="18" charset="2"/>
              </a:rPr>
              <a:t>p</a:t>
            </a:r>
            <a:r>
              <a:rPr lang="en-US" altLang="en-US" sz="2400" smtClean="0">
                <a:sym typeface="Symbol" pitchFamily="18" charset="2"/>
              </a:rPr>
              <a:t>  </a:t>
            </a:r>
            <a:r>
              <a:rPr lang="en-US" altLang="en-US" sz="2400" i="1" smtClean="0">
                <a:sym typeface="Symbol" pitchFamily="18" charset="2"/>
              </a:rPr>
              <a:t>q</a:t>
            </a:r>
            <a:r>
              <a:rPr lang="en-US" altLang="en-US" sz="2400" smtClean="0">
                <a:sym typeface="Symbol" pitchFamily="18" charset="2"/>
              </a:rPr>
              <a:t> benar.</a:t>
            </a:r>
          </a:p>
          <a:p>
            <a:pPr marL="0" indent="0">
              <a:buFontTx/>
              <a:buNone/>
            </a:pPr>
            <a:endParaRPr lang="en-US" altLang="en-US" sz="2400" i="1" smtClean="0">
              <a:sym typeface="Symbol" pitchFamily="18" charset="2"/>
            </a:endParaRPr>
          </a:p>
          <a:p>
            <a:pPr marL="0" indent="0">
              <a:buFontTx/>
              <a:buNone/>
            </a:pPr>
            <a:r>
              <a:rPr lang="en-US" altLang="en-US" sz="2400" smtClean="0">
                <a:sym typeface="Symbol" pitchFamily="18" charset="2"/>
              </a:rPr>
              <a:t>Kesimpulan: spesifikasi system tersebut konsisiten.</a:t>
            </a:r>
          </a:p>
          <a:p>
            <a:pPr marL="0" indent="0">
              <a:buFontTx/>
              <a:buNone/>
            </a:pPr>
            <a:endParaRPr lang="en-US" altLang="en-US" sz="2400" smtClean="0">
              <a:sym typeface="Symbol" pitchFamily="18" charset="2"/>
            </a:endParaRPr>
          </a:p>
          <a:p>
            <a:pPr marL="0" indent="0">
              <a:buFontTx/>
              <a:buNone/>
            </a:pPr>
            <a:endParaRPr lang="en-US" altLang="en-US" sz="2400" smtClean="0">
              <a:sym typeface="Symbol" pitchFamily="18" charset="2"/>
            </a:endParaRPr>
          </a:p>
          <a:p>
            <a:pPr marL="0" indent="0">
              <a:buFontTx/>
              <a:buNone/>
            </a:pPr>
            <a:r>
              <a:rPr lang="en-US" altLang="en-US" sz="2400" smtClean="0"/>
              <a:t>	</a:t>
            </a:r>
          </a:p>
        </p:txBody>
      </p:sp>
      <p:sp>
        <p:nvSpPr>
          <p:cNvPr id="66563" name="Slide Number Placeholder 3"/>
          <p:cNvSpPr>
            <a:spLocks noGrp="1"/>
          </p:cNvSpPr>
          <p:nvPr>
            <p:ph type="sldNum" sz="quarter" idx="12"/>
          </p:nvPr>
        </p:nvSpPr>
        <p:spPr>
          <a:noFill/>
        </p:spPr>
        <p:txBody>
          <a:bodyPr/>
          <a:lstStyle/>
          <a:p>
            <a:fld id="{A3F31283-D82C-4CC3-B6C4-C3E23849D884}" type="slidenum">
              <a:rPr lang="en-US" altLang="en-US" smtClean="0"/>
              <a:pPr/>
              <a:t>63</a:t>
            </a:fld>
            <a:endParaRPr lang="en-US" altLang="en-US"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685800" y="685800"/>
            <a:ext cx="7772400" cy="5410200"/>
          </a:xfrm>
        </p:spPr>
        <p:txBody>
          <a:bodyPr>
            <a:normAutofit lnSpcReduction="10000"/>
          </a:bodyPr>
          <a:lstStyle/>
          <a:p>
            <a:pPr marL="609600" indent="-609600">
              <a:lnSpc>
                <a:spcPct val="80000"/>
              </a:lnSpc>
              <a:buFontTx/>
              <a:buNone/>
            </a:pPr>
            <a:r>
              <a:rPr lang="en-US" altLang="en-US" sz="2400" b="1" smtClean="0"/>
              <a:t>Latihan</a:t>
            </a:r>
          </a:p>
          <a:p>
            <a:pPr marL="609600" indent="-609600">
              <a:lnSpc>
                <a:spcPct val="80000"/>
              </a:lnSpc>
              <a:buFontTx/>
              <a:buNone/>
            </a:pPr>
            <a:r>
              <a:rPr lang="en-US" altLang="en-US" sz="2400" smtClean="0"/>
              <a:t>	</a:t>
            </a:r>
          </a:p>
          <a:p>
            <a:pPr marL="609600" indent="-609600">
              <a:lnSpc>
                <a:spcPct val="80000"/>
              </a:lnSpc>
              <a:buFontTx/>
              <a:buNone/>
            </a:pPr>
            <a:r>
              <a:rPr lang="en-US" altLang="en-US" sz="2400" smtClean="0"/>
              <a:t>	Indra, Ical, Parry adalah sekelompok  pembunuh. Mereka tertangkap dan sedang diinterogasi oleh polisi dengan </a:t>
            </a:r>
            <a:r>
              <a:rPr lang="en-US" altLang="en-US" sz="2400" i="1" smtClean="0"/>
              <a:t>poligraph</a:t>
            </a:r>
            <a:r>
              <a:rPr lang="en-US" altLang="en-US" sz="2400" smtClean="0"/>
              <a:t>:</a:t>
            </a:r>
          </a:p>
          <a:p>
            <a:pPr marL="609600" indent="-609600">
              <a:lnSpc>
                <a:spcPct val="80000"/>
              </a:lnSpc>
              <a:buFontTx/>
              <a:buNone/>
            </a:pPr>
            <a:endParaRPr lang="en-US" altLang="en-US" sz="2400" i="1" smtClean="0"/>
          </a:p>
          <a:p>
            <a:pPr marL="609600" indent="-609600">
              <a:lnSpc>
                <a:spcPct val="80000"/>
              </a:lnSpc>
              <a:buFontTx/>
              <a:buNone/>
            </a:pPr>
            <a:r>
              <a:rPr lang="en-US" altLang="en-US" sz="2400" i="1" smtClean="0"/>
              <a:t>	Indra berkata : Ical bersalah dan Parry tidak bersalah</a:t>
            </a:r>
          </a:p>
          <a:p>
            <a:pPr marL="609600" indent="-609600">
              <a:lnSpc>
                <a:spcPct val="80000"/>
              </a:lnSpc>
              <a:buFontTx/>
              <a:buNone/>
            </a:pPr>
            <a:r>
              <a:rPr lang="en-US" altLang="en-US" sz="2400" i="1" smtClean="0"/>
              <a:t>	Ical berkata : Jika Indra bersalah maka Parry bersalah</a:t>
            </a:r>
          </a:p>
          <a:p>
            <a:pPr marL="609600" indent="-609600">
              <a:lnSpc>
                <a:spcPct val="80000"/>
              </a:lnSpc>
              <a:buFontTx/>
              <a:buNone/>
            </a:pPr>
            <a:r>
              <a:rPr lang="en-US" altLang="en-US" sz="2400" i="1" smtClean="0"/>
              <a:t>	Parry berkata : Saya tidak bersalah, tetapi Ical atau Indra bersalah.</a:t>
            </a:r>
            <a:endParaRPr lang="en-US" altLang="en-US" sz="2400" smtClean="0"/>
          </a:p>
          <a:p>
            <a:pPr marL="609600" indent="-609600">
              <a:lnSpc>
                <a:spcPct val="80000"/>
              </a:lnSpc>
            </a:pPr>
            <a:endParaRPr lang="en-US" altLang="en-US" sz="2400" smtClean="0"/>
          </a:p>
          <a:p>
            <a:pPr marL="609600" indent="-609600">
              <a:lnSpc>
                <a:spcPct val="80000"/>
              </a:lnSpc>
              <a:buFontTx/>
              <a:buNone/>
            </a:pPr>
            <a:r>
              <a:rPr lang="en-US" altLang="en-US" sz="2400" smtClean="0"/>
              <a:t>	Tentukan siapa sajakah yang bersalah, bila tes </a:t>
            </a:r>
            <a:r>
              <a:rPr lang="en-US" altLang="en-US" sz="2400" i="1" smtClean="0"/>
              <a:t>poligraph</a:t>
            </a:r>
            <a:r>
              <a:rPr lang="en-US" altLang="en-US" sz="2400" smtClean="0"/>
              <a:t> menunjukkan bahwa Ical telah berbohong, sementara kedua temannya mengatakan kebenaran!</a:t>
            </a:r>
          </a:p>
          <a:p>
            <a:pPr marL="609600" indent="-609600">
              <a:lnSpc>
                <a:spcPct val="80000"/>
              </a:lnSpc>
              <a:buFontTx/>
              <a:buNone/>
            </a:pPr>
            <a:endParaRPr lang="en-US" altLang="en-US" sz="2400" smtClean="0"/>
          </a:p>
          <a:p>
            <a:pPr marL="609600" indent="-609600">
              <a:lnSpc>
                <a:spcPct val="80000"/>
              </a:lnSpc>
              <a:buFontTx/>
              <a:buNone/>
            </a:pPr>
            <a:r>
              <a:rPr lang="en-US" altLang="en-US" sz="2400" smtClean="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685800" y="685800"/>
            <a:ext cx="7772400" cy="5410200"/>
          </a:xfrm>
        </p:spPr>
        <p:txBody>
          <a:bodyPr/>
          <a:lstStyle/>
          <a:p>
            <a:pPr>
              <a:buFontTx/>
              <a:buNone/>
            </a:pPr>
            <a:r>
              <a:rPr lang="en-US" altLang="en-US" sz="2800" smtClean="0"/>
              <a:t>Pernyataan:</a:t>
            </a:r>
          </a:p>
          <a:p>
            <a:pPr>
              <a:buFontTx/>
              <a:buNone/>
            </a:pPr>
            <a:r>
              <a:rPr lang="en-US" altLang="en-US" sz="2800" smtClean="0"/>
              <a:t>	</a:t>
            </a:r>
            <a:r>
              <a:rPr lang="en-US" altLang="en-US" sz="2800" i="1" smtClean="0"/>
              <a:t>p</a:t>
            </a:r>
            <a:r>
              <a:rPr lang="en-US" altLang="en-US" sz="2800" smtClean="0"/>
              <a:t> : Indra bersalah</a:t>
            </a:r>
          </a:p>
          <a:p>
            <a:pPr>
              <a:buFontTx/>
              <a:buNone/>
            </a:pPr>
            <a:r>
              <a:rPr lang="en-US" altLang="en-US" sz="2800" smtClean="0"/>
              <a:t>	</a:t>
            </a:r>
            <a:r>
              <a:rPr lang="en-US" altLang="en-US" sz="2800" i="1" smtClean="0"/>
              <a:t>q</a:t>
            </a:r>
            <a:r>
              <a:rPr lang="en-US" altLang="en-US" sz="2800" smtClean="0"/>
              <a:t>:  Ical bersalah</a:t>
            </a:r>
          </a:p>
          <a:p>
            <a:pPr>
              <a:buFontTx/>
              <a:buNone/>
            </a:pPr>
            <a:r>
              <a:rPr lang="en-US" altLang="en-US" sz="2800" smtClean="0"/>
              <a:t>	</a:t>
            </a:r>
            <a:r>
              <a:rPr lang="en-US" altLang="en-US" sz="2800" i="1" smtClean="0"/>
              <a:t>r:</a:t>
            </a:r>
            <a:r>
              <a:rPr lang="en-US" altLang="en-US" sz="2800" smtClean="0"/>
              <a:t>  Parry bersalah</a:t>
            </a:r>
          </a:p>
          <a:p>
            <a:pPr>
              <a:buFontTx/>
              <a:buNone/>
            </a:pPr>
            <a:endParaRPr lang="en-US" altLang="en-US" sz="2800" smtClean="0"/>
          </a:p>
          <a:p>
            <a:pPr>
              <a:buFontTx/>
              <a:buNone/>
            </a:pPr>
            <a:r>
              <a:rPr lang="en-US" altLang="en-US" sz="2800" smtClean="0"/>
              <a:t>Proposisi logika:</a:t>
            </a:r>
          </a:p>
          <a:p>
            <a:pPr>
              <a:buFontTx/>
              <a:buNone/>
            </a:pPr>
            <a:r>
              <a:rPr lang="en-US" altLang="en-US" sz="2800" smtClean="0"/>
              <a:t>	Indra : </a:t>
            </a:r>
            <a:r>
              <a:rPr lang="en-US" altLang="en-US" sz="2800" i="1" smtClean="0"/>
              <a:t>q </a:t>
            </a:r>
            <a:r>
              <a:rPr lang="en-US" altLang="en-US" sz="2800" smtClean="0">
                <a:sym typeface="Symbol" pitchFamily="18" charset="2"/>
              </a:rPr>
              <a:t></a:t>
            </a:r>
            <a:r>
              <a:rPr lang="en-US" altLang="en-US" sz="2800" smtClean="0"/>
              <a:t> ~</a:t>
            </a:r>
            <a:r>
              <a:rPr lang="en-US" altLang="en-US" sz="2800" i="1" smtClean="0"/>
              <a:t>r</a:t>
            </a:r>
            <a:endParaRPr lang="en-US" altLang="en-US" sz="2800" smtClean="0"/>
          </a:p>
          <a:p>
            <a:pPr>
              <a:buFontTx/>
              <a:buNone/>
            </a:pPr>
            <a:r>
              <a:rPr lang="en-US" altLang="en-US" sz="2800" smtClean="0"/>
              <a:t>	Ical:    </a:t>
            </a:r>
            <a:r>
              <a:rPr lang="en-US" altLang="en-US" sz="2800" i="1" smtClean="0"/>
              <a:t>p</a:t>
            </a:r>
            <a:r>
              <a:rPr lang="en-US" altLang="en-US" sz="2800" smtClean="0"/>
              <a:t> </a:t>
            </a:r>
            <a:r>
              <a:rPr lang="en-US" altLang="en-US" sz="2800" smtClean="0">
                <a:sym typeface="Symbol" pitchFamily="18" charset="2"/>
              </a:rPr>
              <a:t></a:t>
            </a:r>
            <a:r>
              <a:rPr lang="en-US" altLang="en-US" sz="2800" smtClean="0"/>
              <a:t> </a:t>
            </a:r>
            <a:r>
              <a:rPr lang="en-US" altLang="en-US" sz="2800" i="1" smtClean="0"/>
              <a:t>r</a:t>
            </a:r>
            <a:endParaRPr lang="en-US" altLang="en-US" sz="2800" smtClean="0"/>
          </a:p>
          <a:p>
            <a:pPr>
              <a:buFontTx/>
              <a:buNone/>
            </a:pPr>
            <a:r>
              <a:rPr lang="en-US" altLang="en-US" sz="2800" smtClean="0"/>
              <a:t>	Parry : ~</a:t>
            </a:r>
            <a:r>
              <a:rPr lang="en-US" altLang="en-US" sz="2800" i="1" smtClean="0"/>
              <a:t>r</a:t>
            </a:r>
            <a:r>
              <a:rPr lang="en-US" altLang="en-US" sz="2800" smtClean="0"/>
              <a:t> </a:t>
            </a:r>
            <a:r>
              <a:rPr lang="en-US" altLang="en-US" sz="2800" smtClean="0">
                <a:sym typeface="Symbol" pitchFamily="18" charset="2"/>
              </a:rPr>
              <a:t> (</a:t>
            </a:r>
            <a:r>
              <a:rPr lang="en-US" altLang="en-US" sz="2800" i="1" smtClean="0"/>
              <a:t>p</a:t>
            </a:r>
            <a:r>
              <a:rPr lang="en-US" altLang="en-US" sz="2800" smtClean="0"/>
              <a:t> </a:t>
            </a:r>
            <a:r>
              <a:rPr lang="en-US" altLang="en-US" sz="2800" smtClean="0">
                <a:sym typeface="Symbol" pitchFamily="18" charset="2"/>
              </a:rPr>
              <a:t></a:t>
            </a:r>
            <a:r>
              <a:rPr lang="en-US" altLang="en-US" sz="2800" smtClean="0"/>
              <a:t> </a:t>
            </a:r>
            <a:r>
              <a:rPr lang="en-US" altLang="en-US" sz="2800" i="1" smtClean="0"/>
              <a:t>q</a:t>
            </a:r>
            <a:r>
              <a:rPr lang="en-US" altLang="en-US" sz="2800" smtClean="0"/>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4"/>
          <p:cNvGraphicFramePr>
            <a:graphicFrameLocks noChangeAspect="1"/>
          </p:cNvGraphicFramePr>
          <p:nvPr>
            <p:ph/>
          </p:nvPr>
        </p:nvGraphicFramePr>
        <p:xfrm>
          <a:off x="114300" y="228600"/>
          <a:ext cx="8847138" cy="4343400"/>
        </p:xfrm>
        <a:graphic>
          <a:graphicData uri="http://schemas.openxmlformats.org/presentationml/2006/ole">
            <p:oleObj spid="_x0000_s17410" name="Document" r:id="rId3" imgW="4671534" imgH="2499466" progId="Word.Document.8">
              <p:embed/>
            </p:oleObj>
          </a:graphicData>
        </a:graphic>
      </p:graphicFrame>
      <p:sp>
        <p:nvSpPr>
          <p:cNvPr id="69635" name="Rectangle 6"/>
          <p:cNvSpPr>
            <a:spLocks noChangeArrowheads="1"/>
          </p:cNvSpPr>
          <p:nvPr/>
        </p:nvSpPr>
        <p:spPr bwMode="auto">
          <a:xfrm>
            <a:off x="114300" y="3016250"/>
            <a:ext cx="8877300" cy="3784600"/>
          </a:xfrm>
          <a:prstGeom prst="rect">
            <a:avLst/>
          </a:prstGeom>
          <a:noFill/>
          <a:ln w="9525">
            <a:noFill/>
            <a:miter lim="800000"/>
            <a:headEnd/>
            <a:tailEnd/>
          </a:ln>
        </p:spPr>
        <p:txBody>
          <a:bodyPr anchor="ctr">
            <a:spAutoFit/>
          </a:bodyPr>
          <a:lstStyle/>
          <a:p>
            <a:r>
              <a:rPr lang="en-US" altLang="en-US"/>
              <a:t>Dari soal diketahui Ical berbohong (pernyataan Ical salah) sedangkan</a:t>
            </a:r>
          </a:p>
          <a:p>
            <a:r>
              <a:rPr lang="en-US" altLang="en-US"/>
              <a:t>dua teman lainnya mengatakan kebenaran. Hal itu bersesuaian dengan </a:t>
            </a:r>
          </a:p>
          <a:p>
            <a:r>
              <a:rPr lang="en-US" altLang="en-US"/>
              <a:t>tabel kebenaran pada pada baris ke 2 (berwarna kuning). </a:t>
            </a:r>
          </a:p>
          <a:p>
            <a:r>
              <a:rPr lang="en-US" altLang="en-US"/>
              <a:t>Pada baris kedua tersebut: </a:t>
            </a:r>
          </a:p>
          <a:p>
            <a:r>
              <a:rPr lang="en-US" altLang="en-US"/>
              <a:t> </a:t>
            </a:r>
            <a:r>
              <a:rPr lang="en-US" altLang="en-US" i="1"/>
              <a:t>p</a:t>
            </a:r>
            <a:r>
              <a:rPr lang="en-US" altLang="en-US"/>
              <a:t> benar </a:t>
            </a:r>
            <a:r>
              <a:rPr lang="en-US" altLang="en-US">
                <a:sym typeface="Wingdings" pitchFamily="2" charset="2"/>
              </a:rPr>
              <a:t> </a:t>
            </a:r>
            <a:r>
              <a:rPr lang="en-US" altLang="en-US"/>
              <a:t> Indra bersalah (benar)</a:t>
            </a:r>
          </a:p>
          <a:p>
            <a:r>
              <a:rPr lang="en-US" altLang="en-US"/>
              <a:t> </a:t>
            </a:r>
            <a:r>
              <a:rPr lang="en-US" altLang="en-US" i="1"/>
              <a:t>q</a:t>
            </a:r>
            <a:r>
              <a:rPr lang="en-US" altLang="en-US"/>
              <a:t> benar </a:t>
            </a:r>
            <a:r>
              <a:rPr lang="en-US" altLang="en-US">
                <a:sym typeface="Wingdings" pitchFamily="2" charset="2"/>
              </a:rPr>
              <a:t> Ical bersalah (benar)</a:t>
            </a:r>
          </a:p>
          <a:p>
            <a:r>
              <a:rPr lang="en-US" altLang="en-US">
                <a:sym typeface="Wingdings" pitchFamily="2" charset="2"/>
              </a:rPr>
              <a:t> </a:t>
            </a:r>
            <a:r>
              <a:rPr lang="en-US" altLang="en-US" i="1">
                <a:sym typeface="Wingdings" pitchFamily="2" charset="2"/>
              </a:rPr>
              <a:t>r</a:t>
            </a:r>
            <a:r>
              <a:rPr lang="en-US" altLang="en-US">
                <a:sym typeface="Wingdings" pitchFamily="2" charset="2"/>
              </a:rPr>
              <a:t> salah   Parry bersalah (tidak benar)</a:t>
            </a:r>
          </a:p>
          <a:p>
            <a:endParaRPr lang="en-US" altLang="en-US">
              <a:sym typeface="Wingdings" pitchFamily="2" charset="2"/>
            </a:endParaRPr>
          </a:p>
          <a:p>
            <a:r>
              <a:rPr lang="en-US" altLang="en-US"/>
              <a:t>Sehingga dapat disimpulkan bahwa yang bersalah adalah </a:t>
            </a:r>
            <a:r>
              <a:rPr lang="en-US" altLang="en-US">
                <a:solidFill>
                  <a:srgbClr val="FF0000"/>
                </a:solidFill>
              </a:rPr>
              <a:t>Indra </a:t>
            </a:r>
            <a:r>
              <a:rPr lang="en-US" altLang="en-US"/>
              <a:t>dan </a:t>
            </a:r>
            <a:r>
              <a:rPr lang="en-US" altLang="en-US">
                <a:solidFill>
                  <a:srgbClr val="FF0000"/>
                </a:solidFill>
              </a:rPr>
              <a:t>Ical</a:t>
            </a:r>
            <a:r>
              <a:rPr lang="en-US" altLang="en-US"/>
              <a: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p:nvPr>
        </p:nvSpPr>
        <p:spPr/>
        <p:txBody>
          <a:bodyPr>
            <a:normAutofit lnSpcReduction="10000"/>
          </a:bodyPr>
          <a:lstStyle/>
          <a:p>
            <a:pPr>
              <a:buFontTx/>
              <a:buNone/>
            </a:pPr>
            <a:r>
              <a:rPr lang="id-ID" altLang="en-US" b="1" smtClean="0"/>
              <a:t>Ekivalensi bentuk  </a:t>
            </a:r>
            <a:r>
              <a:rPr lang="id-ID" altLang="en-US" b="1" i="1" smtClean="0"/>
              <a:t>p </a:t>
            </a:r>
            <a:r>
              <a:rPr lang="id-ID" altLang="en-US" b="1" smtClean="0">
                <a:sym typeface="Symbol" pitchFamily="18" charset="2"/>
              </a:rPr>
              <a:t> </a:t>
            </a:r>
            <a:r>
              <a:rPr lang="id-ID" altLang="en-US" b="1" i="1" smtClean="0">
                <a:sym typeface="Symbol" pitchFamily="18" charset="2"/>
              </a:rPr>
              <a:t>q   </a:t>
            </a:r>
          </a:p>
          <a:p>
            <a:pPr>
              <a:buFontTx/>
              <a:buNone/>
            </a:pPr>
            <a:endParaRPr lang="id-ID" altLang="en-US" b="1" i="1" smtClean="0">
              <a:sym typeface="Symbol" pitchFamily="18" charset="2"/>
            </a:endParaRPr>
          </a:p>
          <a:p>
            <a:r>
              <a:rPr lang="id-ID" altLang="en-US" sz="2800" smtClean="0">
                <a:sym typeface="Symbol" pitchFamily="18" charset="2"/>
              </a:rPr>
              <a:t>Implikasi</a:t>
            </a:r>
            <a:r>
              <a:rPr lang="id-ID" altLang="en-US" sz="2800" i="1" smtClean="0">
                <a:sym typeface="Symbol" pitchFamily="18" charset="2"/>
              </a:rPr>
              <a:t> </a:t>
            </a:r>
            <a:r>
              <a:rPr lang="id-ID" altLang="en-US" sz="2800" i="1" smtClean="0"/>
              <a:t>p </a:t>
            </a:r>
            <a:r>
              <a:rPr lang="id-ID" altLang="en-US" sz="2800" smtClean="0">
                <a:sym typeface="Symbol" pitchFamily="18" charset="2"/>
              </a:rPr>
              <a:t> </a:t>
            </a:r>
            <a:r>
              <a:rPr lang="id-ID" altLang="en-US" sz="2800" i="1" smtClean="0">
                <a:sym typeface="Symbol" pitchFamily="18" charset="2"/>
              </a:rPr>
              <a:t>q </a:t>
            </a:r>
            <a:r>
              <a:rPr lang="id-ID" altLang="en-US" sz="2800" smtClean="0">
                <a:sym typeface="Symbol" pitchFamily="18" charset="2"/>
              </a:rPr>
              <a:t>ekivalen dengan ~</a:t>
            </a:r>
            <a:r>
              <a:rPr lang="id-ID" altLang="en-US" sz="2800" i="1" smtClean="0">
                <a:sym typeface="Symbol" pitchFamily="18" charset="2"/>
              </a:rPr>
              <a:t>p</a:t>
            </a:r>
            <a:r>
              <a:rPr lang="id-ID" altLang="en-US" sz="2800" smtClean="0">
                <a:sym typeface="Symbol" pitchFamily="18" charset="2"/>
              </a:rPr>
              <a:t>  </a:t>
            </a:r>
            <a:r>
              <a:rPr lang="id-ID" altLang="en-US" sz="2800" i="1" smtClean="0">
                <a:sym typeface="Symbol" pitchFamily="18" charset="2"/>
              </a:rPr>
              <a:t>q </a:t>
            </a:r>
          </a:p>
          <a:p>
            <a:pPr>
              <a:buFontTx/>
              <a:buNone/>
            </a:pPr>
            <a:r>
              <a:rPr lang="id-ID" altLang="en-US" sz="2800" smtClean="0">
                <a:sym typeface="Symbol" pitchFamily="18" charset="2"/>
              </a:rPr>
              <a:t>	 ----------------------------------------------------------</a:t>
            </a:r>
          </a:p>
          <a:p>
            <a:pPr lvl="1">
              <a:buFontTx/>
              <a:buNone/>
            </a:pPr>
            <a:r>
              <a:rPr lang="id-ID" altLang="en-US" sz="2400" i="1" smtClean="0">
                <a:sym typeface="Symbol" pitchFamily="18" charset="2"/>
              </a:rPr>
              <a:t>p			q</a:t>
            </a:r>
            <a:r>
              <a:rPr lang="id-ID" altLang="en-US" sz="2400" smtClean="0">
                <a:sym typeface="Symbol" pitchFamily="18" charset="2"/>
              </a:rPr>
              <a:t>	~</a:t>
            </a:r>
            <a:r>
              <a:rPr lang="id-ID" altLang="en-US" sz="2400" i="1" smtClean="0">
                <a:sym typeface="Symbol" pitchFamily="18" charset="2"/>
              </a:rPr>
              <a:t>p</a:t>
            </a:r>
            <a:r>
              <a:rPr lang="id-ID" altLang="en-US" sz="2400" smtClean="0">
                <a:sym typeface="Symbol" pitchFamily="18" charset="2"/>
              </a:rPr>
              <a:t>	       </a:t>
            </a:r>
            <a:r>
              <a:rPr lang="id-ID" altLang="en-US" sz="2400" i="1" smtClean="0">
                <a:sym typeface="Symbol" pitchFamily="18" charset="2"/>
              </a:rPr>
              <a:t>p </a:t>
            </a:r>
            <a:r>
              <a:rPr lang="id-ID" altLang="en-US" sz="2400" smtClean="0">
                <a:sym typeface="Symbol" pitchFamily="18" charset="2"/>
              </a:rPr>
              <a:t> </a:t>
            </a:r>
            <a:r>
              <a:rPr lang="id-ID" altLang="en-US" sz="2400" i="1" smtClean="0">
                <a:sym typeface="Symbol" pitchFamily="18" charset="2"/>
              </a:rPr>
              <a:t>q</a:t>
            </a:r>
            <a:r>
              <a:rPr lang="id-ID" altLang="en-US" sz="2400" smtClean="0">
                <a:sym typeface="Symbol" pitchFamily="18" charset="2"/>
              </a:rPr>
              <a:t>	       ~</a:t>
            </a:r>
            <a:r>
              <a:rPr lang="id-ID" altLang="en-US" sz="2400" i="1" smtClean="0">
                <a:sym typeface="Symbol" pitchFamily="18" charset="2"/>
              </a:rPr>
              <a:t>p</a:t>
            </a:r>
            <a:r>
              <a:rPr lang="id-ID" altLang="en-US" sz="2400" smtClean="0">
                <a:sym typeface="Symbol" pitchFamily="18" charset="2"/>
              </a:rPr>
              <a:t>  </a:t>
            </a:r>
            <a:r>
              <a:rPr lang="id-ID" altLang="en-US" sz="2400" i="1" smtClean="0">
                <a:sym typeface="Symbol" pitchFamily="18" charset="2"/>
              </a:rPr>
              <a:t>q </a:t>
            </a:r>
          </a:p>
          <a:p>
            <a:pPr lvl="1">
              <a:buFontTx/>
              <a:buNone/>
            </a:pPr>
            <a:r>
              <a:rPr lang="id-ID" altLang="en-US" sz="2400" i="1" smtClean="0">
                <a:sym typeface="Symbol" pitchFamily="18" charset="2"/>
              </a:rPr>
              <a:t>--------------------------------------------------------------------</a:t>
            </a:r>
            <a:endParaRPr lang="id-ID" altLang="en-US" sz="2400" smtClean="0">
              <a:sym typeface="Symbol" pitchFamily="18" charset="2"/>
            </a:endParaRPr>
          </a:p>
          <a:p>
            <a:pPr lvl="1">
              <a:buFontTx/>
              <a:buNone/>
            </a:pPr>
            <a:r>
              <a:rPr lang="id-ID" altLang="en-US" smtClean="0"/>
              <a:t>T			T	F		</a:t>
            </a:r>
            <a:r>
              <a:rPr lang="id-ID" altLang="en-US" b="1" smtClean="0">
                <a:solidFill>
                  <a:srgbClr val="FF0000"/>
                </a:solidFill>
              </a:rPr>
              <a:t>T</a:t>
            </a:r>
            <a:r>
              <a:rPr lang="id-ID" altLang="en-US" b="1" smtClean="0"/>
              <a:t>	</a:t>
            </a:r>
            <a:r>
              <a:rPr lang="id-ID" altLang="en-US" smtClean="0"/>
              <a:t>	</a:t>
            </a:r>
            <a:r>
              <a:rPr lang="id-ID" altLang="en-US" b="1" smtClean="0">
                <a:solidFill>
                  <a:srgbClr val="FF0000"/>
                </a:solidFill>
              </a:rPr>
              <a:t>T</a:t>
            </a:r>
          </a:p>
          <a:p>
            <a:pPr lvl="1">
              <a:buFontTx/>
              <a:buNone/>
            </a:pPr>
            <a:r>
              <a:rPr lang="id-ID" altLang="en-US" smtClean="0"/>
              <a:t>T			F	F		</a:t>
            </a:r>
            <a:r>
              <a:rPr lang="id-ID" altLang="en-US" b="1" smtClean="0">
                <a:solidFill>
                  <a:srgbClr val="FF0000"/>
                </a:solidFill>
              </a:rPr>
              <a:t>F</a:t>
            </a:r>
            <a:r>
              <a:rPr lang="id-ID" altLang="en-US" smtClean="0"/>
              <a:t>		</a:t>
            </a:r>
            <a:r>
              <a:rPr lang="id-ID" altLang="en-US" b="1" smtClean="0">
                <a:solidFill>
                  <a:srgbClr val="FF0000"/>
                </a:solidFill>
              </a:rPr>
              <a:t>F</a:t>
            </a:r>
          </a:p>
          <a:p>
            <a:pPr lvl="1">
              <a:buFontTx/>
              <a:buNone/>
            </a:pPr>
            <a:r>
              <a:rPr lang="id-ID" altLang="en-US" smtClean="0"/>
              <a:t>F			T	T		</a:t>
            </a:r>
            <a:r>
              <a:rPr lang="id-ID" altLang="en-US" b="1" smtClean="0">
                <a:solidFill>
                  <a:srgbClr val="FF0000"/>
                </a:solidFill>
              </a:rPr>
              <a:t>T</a:t>
            </a:r>
            <a:r>
              <a:rPr lang="id-ID" altLang="en-US" smtClean="0"/>
              <a:t>		</a:t>
            </a:r>
            <a:r>
              <a:rPr lang="id-ID" altLang="en-US" b="1" smtClean="0">
                <a:solidFill>
                  <a:srgbClr val="FF0000"/>
                </a:solidFill>
              </a:rPr>
              <a:t>T</a:t>
            </a:r>
          </a:p>
          <a:p>
            <a:pPr lvl="1">
              <a:buFontTx/>
              <a:buNone/>
            </a:pPr>
            <a:r>
              <a:rPr lang="id-ID" altLang="en-US" smtClean="0"/>
              <a:t>F			F	T		</a:t>
            </a:r>
            <a:r>
              <a:rPr lang="id-ID" altLang="en-US" b="1" smtClean="0">
                <a:solidFill>
                  <a:srgbClr val="FF0000"/>
                </a:solidFill>
              </a:rPr>
              <a:t>T</a:t>
            </a:r>
            <a:r>
              <a:rPr lang="id-ID" altLang="en-US" smtClean="0">
                <a:solidFill>
                  <a:srgbClr val="FF0000"/>
                </a:solidFill>
              </a:rPr>
              <a:t>		</a:t>
            </a:r>
            <a:r>
              <a:rPr lang="id-ID" altLang="en-US" b="1" smtClean="0">
                <a:solidFill>
                  <a:srgbClr val="FF0000"/>
                </a:solidFill>
              </a:rPr>
              <a:t>T</a:t>
            </a:r>
          </a:p>
          <a:p>
            <a:pPr lvl="1">
              <a:buFontTx/>
              <a:buNone/>
            </a:pPr>
            <a:r>
              <a:rPr lang="id-ID" altLang="en-US" smtClean="0"/>
              <a:t>-----------------------------------------------------------</a:t>
            </a:r>
          </a:p>
        </p:txBody>
      </p:sp>
      <p:sp>
        <p:nvSpPr>
          <p:cNvPr id="70659" name="Slide Number Placeholder 2"/>
          <p:cNvSpPr>
            <a:spLocks noGrp="1"/>
          </p:cNvSpPr>
          <p:nvPr>
            <p:ph type="sldNum" sz="quarter" idx="12"/>
          </p:nvPr>
        </p:nvSpPr>
        <p:spPr>
          <a:noFill/>
        </p:spPr>
        <p:txBody>
          <a:bodyPr/>
          <a:lstStyle/>
          <a:p>
            <a:fld id="{B3C92AF5-5BF8-45EF-B31C-CE729A69B374}" type="slidenum">
              <a:rPr lang="en-US" altLang="en-US" smtClean="0"/>
              <a:pPr/>
              <a:t>67</a:t>
            </a:fld>
            <a:endParaRPr lang="en-US" alt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p:nvPr>
        </p:nvSpPr>
        <p:spPr>
          <a:xfrm>
            <a:off x="685800" y="1066800"/>
            <a:ext cx="7772400" cy="5029200"/>
          </a:xfrm>
        </p:spPr>
        <p:txBody>
          <a:bodyPr/>
          <a:lstStyle/>
          <a:p>
            <a:r>
              <a:rPr lang="id-ID" altLang="en-US" sz="2800" smtClean="0"/>
              <a:t>Kita dapat membuat negasi dari implikasi dengan menggunakan bentuk ekivalensinya tersebut:</a:t>
            </a:r>
          </a:p>
          <a:p>
            <a:endParaRPr lang="id-ID" altLang="en-US" sz="2800" smtClean="0"/>
          </a:p>
          <a:p>
            <a:pPr>
              <a:buFontTx/>
              <a:buNone/>
            </a:pPr>
            <a:r>
              <a:rPr lang="id-ID" altLang="en-US" sz="2800" smtClean="0"/>
              <a:t>	~ (</a:t>
            </a:r>
            <a:r>
              <a:rPr lang="id-ID" altLang="en-US" sz="2800" i="1" smtClean="0"/>
              <a:t>p</a:t>
            </a:r>
            <a:r>
              <a:rPr lang="id-ID" altLang="en-US" sz="2800" smtClean="0"/>
              <a:t> </a:t>
            </a:r>
            <a:r>
              <a:rPr lang="id-ID" altLang="en-US" sz="2800" smtClean="0">
                <a:sym typeface="Symbol" pitchFamily="18" charset="2"/>
              </a:rPr>
              <a:t> </a:t>
            </a:r>
            <a:r>
              <a:rPr lang="id-ID" altLang="en-US" sz="2800" i="1" smtClean="0">
                <a:sym typeface="Symbol" pitchFamily="18" charset="2"/>
              </a:rPr>
              <a:t>q</a:t>
            </a:r>
            <a:r>
              <a:rPr lang="id-ID" altLang="en-US" sz="2800" smtClean="0">
                <a:sym typeface="Symbol" pitchFamily="18" charset="2"/>
              </a:rPr>
              <a:t>)   ~ (~</a:t>
            </a:r>
            <a:r>
              <a:rPr lang="id-ID" altLang="en-US" sz="2800" i="1" smtClean="0">
                <a:sym typeface="Symbol" pitchFamily="18" charset="2"/>
              </a:rPr>
              <a:t>p</a:t>
            </a:r>
            <a:r>
              <a:rPr lang="id-ID" altLang="en-US" sz="2800" smtClean="0">
                <a:sym typeface="Symbol" pitchFamily="18" charset="2"/>
              </a:rPr>
              <a:t>  </a:t>
            </a:r>
            <a:r>
              <a:rPr lang="id-ID" altLang="en-US" sz="2800" i="1" smtClean="0">
                <a:sym typeface="Symbol" pitchFamily="18" charset="2"/>
              </a:rPr>
              <a:t>q</a:t>
            </a:r>
            <a:r>
              <a:rPr lang="id-ID" altLang="en-US" sz="2800" smtClean="0">
                <a:sym typeface="Symbol" pitchFamily="18" charset="2"/>
              </a:rPr>
              <a:t>)   </a:t>
            </a:r>
            <a:r>
              <a:rPr lang="id-ID" altLang="en-US" sz="2800" i="1" smtClean="0">
                <a:sym typeface="Symbol" pitchFamily="18" charset="2"/>
              </a:rPr>
              <a:t>p </a:t>
            </a:r>
            <a:r>
              <a:rPr lang="id-ID" altLang="en-US" sz="2800" smtClean="0">
                <a:sym typeface="Symbol" pitchFamily="18" charset="2"/>
              </a:rPr>
              <a:t> ~</a:t>
            </a:r>
            <a:r>
              <a:rPr lang="id-ID" altLang="en-US" sz="2800" i="1" smtClean="0">
                <a:sym typeface="Symbol" pitchFamily="18" charset="2"/>
              </a:rPr>
              <a:t>q  </a:t>
            </a:r>
          </a:p>
          <a:p>
            <a:pPr>
              <a:buFontTx/>
              <a:buNone/>
            </a:pPr>
            <a:endParaRPr lang="id-ID" altLang="en-US" sz="2800" i="1" smtClean="0">
              <a:sym typeface="Symbol" pitchFamily="18" charset="2"/>
            </a:endParaRPr>
          </a:p>
          <a:p>
            <a:r>
              <a:rPr lang="id-ID" altLang="en-US" sz="2800" smtClean="0">
                <a:sym typeface="Symbol" pitchFamily="18" charset="2"/>
              </a:rPr>
              <a:t>Contoh: Jika anda berusia 17 tahun, maka anda boleh memiliki SIM</a:t>
            </a:r>
          </a:p>
          <a:p>
            <a:pPr>
              <a:buFontTx/>
              <a:buNone/>
            </a:pPr>
            <a:r>
              <a:rPr lang="id-ID" altLang="en-US" sz="2800" smtClean="0">
                <a:sym typeface="Symbol" pitchFamily="18" charset="2"/>
              </a:rPr>
              <a:t>	Negasinya: Anda berusia 17 tahun tetapi anda tidak boleh memiliki SIM.</a:t>
            </a:r>
            <a:endParaRPr lang="id-ID" altLang="en-US" sz="2800" smtClean="0"/>
          </a:p>
        </p:txBody>
      </p:sp>
      <p:sp>
        <p:nvSpPr>
          <p:cNvPr id="71683" name="Slide Number Placeholder 2"/>
          <p:cNvSpPr>
            <a:spLocks noGrp="1"/>
          </p:cNvSpPr>
          <p:nvPr>
            <p:ph type="sldNum" sz="quarter" idx="12"/>
          </p:nvPr>
        </p:nvSpPr>
        <p:spPr>
          <a:noFill/>
        </p:spPr>
        <p:txBody>
          <a:bodyPr/>
          <a:lstStyle/>
          <a:p>
            <a:fld id="{2A0A7842-F771-41A5-A489-766FC930AA39}" type="slidenum">
              <a:rPr lang="en-US" altLang="en-US" smtClean="0"/>
              <a:pPr/>
              <a:t>68</a:t>
            </a:fld>
            <a:endParaRPr lang="en-US" alt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A2B6139B-A3FC-4909-91C1-B530DD1A4306}" type="slidenum">
              <a:rPr lang="en-US" altLang="en-US" smtClean="0"/>
              <a:pPr/>
              <a:t>69</a:t>
            </a:fld>
            <a:endParaRPr lang="en-US" altLang="en-US" smtClean="0"/>
          </a:p>
        </p:txBody>
      </p:sp>
      <p:sp>
        <p:nvSpPr>
          <p:cNvPr id="72707" name="Rectangle 2"/>
          <p:cNvSpPr>
            <a:spLocks noGrp="1" noChangeArrowheads="1"/>
          </p:cNvSpPr>
          <p:nvPr>
            <p:ph type="title"/>
          </p:nvPr>
        </p:nvSpPr>
        <p:spPr>
          <a:xfrm>
            <a:off x="685800" y="609600"/>
            <a:ext cx="7772400" cy="609600"/>
          </a:xfrm>
        </p:spPr>
        <p:txBody>
          <a:bodyPr>
            <a:normAutofit fontScale="90000"/>
          </a:bodyPr>
          <a:lstStyle/>
          <a:p>
            <a:pPr algn="r" eaLnBrk="1" hangingPunct="1"/>
            <a:r>
              <a:rPr lang="en-US" altLang="en-US" sz="3600" b="1" smtClean="0">
                <a:cs typeface="Times New Roman" pitchFamily="18" charset="0"/>
              </a:rPr>
              <a:t>Varian Proposisi Bersyarat</a:t>
            </a:r>
            <a:endParaRPr lang="en-US" altLang="en-US" smtClean="0">
              <a:cs typeface="Times New Roman" pitchFamily="18" charset="0"/>
            </a:endParaRPr>
          </a:p>
        </p:txBody>
      </p:sp>
      <p:graphicFrame>
        <p:nvGraphicFramePr>
          <p:cNvPr id="72708" name="Object 4"/>
          <p:cNvGraphicFramePr>
            <a:graphicFrameLocks noChangeAspect="1"/>
          </p:cNvGraphicFramePr>
          <p:nvPr/>
        </p:nvGraphicFramePr>
        <p:xfrm>
          <a:off x="381000" y="1676400"/>
          <a:ext cx="8534400" cy="4095750"/>
        </p:xfrm>
        <a:graphic>
          <a:graphicData uri="http://schemas.openxmlformats.org/presentationml/2006/ole">
            <p:oleObj spid="_x0000_s18434" name="Document" r:id="rId3" imgW="6057900" imgH="2964180" progId="Word.Document.8">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685800" y="1676400"/>
            <a:ext cx="7772400" cy="4419600"/>
          </a:xfrm>
        </p:spPr>
        <p:txBody>
          <a:bodyPr/>
          <a:lstStyle/>
          <a:p>
            <a:pPr algn="just" eaLnBrk="1" hangingPunct="1"/>
            <a:r>
              <a:rPr lang="en-US" altLang="en-US" sz="2800" smtClean="0">
                <a:cs typeface="Times New Roman" pitchFamily="18" charset="0"/>
              </a:rPr>
              <a:t>Logika didasarkan pada pada hubungan antara  kalimat pernyataan (</a:t>
            </a:r>
            <a:r>
              <a:rPr lang="en-US" altLang="en-US" sz="2800" i="1" smtClean="0">
                <a:cs typeface="Times New Roman" pitchFamily="18" charset="0"/>
              </a:rPr>
              <a:t>statements</a:t>
            </a:r>
            <a:r>
              <a:rPr lang="en-US" altLang="en-US" sz="2800" smtClean="0">
                <a:cs typeface="Times New Roman" pitchFamily="18" charset="0"/>
              </a:rPr>
              <a:t>).</a:t>
            </a:r>
          </a:p>
          <a:p>
            <a:pPr algn="just" eaLnBrk="1" hangingPunct="1"/>
            <a:endParaRPr lang="en-US" altLang="en-US" sz="2800" smtClean="0">
              <a:cs typeface="Times New Roman" pitchFamily="18" charset="0"/>
            </a:endParaRPr>
          </a:p>
          <a:p>
            <a:pPr algn="just" eaLnBrk="1" hangingPunct="1"/>
            <a:r>
              <a:rPr lang="en-US" altLang="en-US" sz="2800" smtClean="0">
                <a:cs typeface="Times New Roman" pitchFamily="18" charset="0"/>
              </a:rPr>
              <a:t>Hanya kalimat yang bernilai benar atau salah saja yang menjadi tinjauan </a:t>
            </a:r>
            <a:r>
              <a:rPr lang="en-US" altLang="en-US" sz="2800" smtClean="0">
                <a:cs typeface="Times New Roman" pitchFamily="18" charset="0"/>
                <a:sym typeface="Wingdings" pitchFamily="2" charset="2"/>
              </a:rPr>
              <a:t> </a:t>
            </a:r>
            <a:r>
              <a:rPr lang="en-US" altLang="en-US" sz="2800" b="1" smtClean="0">
                <a:cs typeface="Times New Roman" pitchFamily="18" charset="0"/>
                <a:sym typeface="Wingdings" pitchFamily="2" charset="2"/>
              </a:rPr>
              <a:t>proposisi</a:t>
            </a:r>
          </a:p>
          <a:p>
            <a:pPr algn="just" eaLnBrk="1" hangingPunct="1"/>
            <a:endParaRPr lang="en-US" altLang="en-US" sz="2800" b="1" smtClean="0">
              <a:cs typeface="Times New Roman" pitchFamily="18" charset="0"/>
            </a:endParaRPr>
          </a:p>
          <a:p>
            <a:pPr algn="just" eaLnBrk="1" hangingPunct="1"/>
            <a:r>
              <a:rPr lang="en-US" altLang="en-US" sz="2800" b="1" smtClean="0">
                <a:cs typeface="Times New Roman" pitchFamily="18" charset="0"/>
              </a:rPr>
              <a:t>Proposisi</a:t>
            </a:r>
            <a:r>
              <a:rPr lang="en-US" altLang="en-US" sz="2800" smtClean="0">
                <a:cs typeface="Times New Roman" pitchFamily="18" charset="0"/>
              </a:rPr>
              <a:t>: pernyataan yang bernilai benar (</a:t>
            </a:r>
            <a:r>
              <a:rPr lang="en-US" altLang="en-US" sz="2800" i="1" smtClean="0">
                <a:cs typeface="Times New Roman" pitchFamily="18" charset="0"/>
              </a:rPr>
              <a:t>true</a:t>
            </a:r>
            <a:r>
              <a:rPr lang="en-US" altLang="en-US" sz="2800" smtClean="0">
                <a:cs typeface="Times New Roman" pitchFamily="18" charset="0"/>
              </a:rPr>
              <a:t>) atau salah (</a:t>
            </a:r>
            <a:r>
              <a:rPr lang="en-US" altLang="en-US" sz="2800" i="1" smtClean="0">
                <a:cs typeface="Times New Roman" pitchFamily="18" charset="0"/>
              </a:rPr>
              <a:t>false</a:t>
            </a:r>
            <a:r>
              <a:rPr lang="en-US" altLang="en-US" sz="2800" smtClean="0">
                <a:cs typeface="Times New Roman" pitchFamily="18" charset="0"/>
              </a:rPr>
              <a:t>), tetapi tidak keduanya. </a:t>
            </a:r>
          </a:p>
          <a:p>
            <a:pPr algn="just" eaLnBrk="1" hangingPunct="1">
              <a:buFontTx/>
              <a:buNone/>
            </a:pPr>
            <a:endParaRPr lang="en-US" altLang="en-US" sz="2800" smtClean="0"/>
          </a:p>
          <a:p>
            <a:pPr>
              <a:buFontTx/>
              <a:buNone/>
            </a:pPr>
            <a:endParaRPr lang="en-US" altLang="en-US" sz="2800" smtClean="0"/>
          </a:p>
        </p:txBody>
      </p:sp>
      <p:sp>
        <p:nvSpPr>
          <p:cNvPr id="9219" name="Rectangle 10"/>
          <p:cNvSpPr>
            <a:spLocks noGrp="1" noChangeArrowheads="1"/>
          </p:cNvSpPr>
          <p:nvPr>
            <p:ph type="title"/>
          </p:nvPr>
        </p:nvSpPr>
        <p:spPr>
          <a:xfrm>
            <a:off x="685800" y="228600"/>
            <a:ext cx="7772400" cy="1143000"/>
          </a:xfrm>
          <a:noFill/>
        </p:spPr>
        <p:txBody>
          <a:bodyPr/>
          <a:lstStyle/>
          <a:p>
            <a:pPr eaLnBrk="1" hangingPunct="1"/>
            <a:r>
              <a:rPr lang="en-US" altLang="en-US" sz="3600" b="1" smtClean="0">
                <a:solidFill>
                  <a:schemeClr val="tx1"/>
                </a:solidFill>
              </a:rPr>
              <a:t>Proposisi</a:t>
            </a:r>
            <a:endParaRPr lang="en-CA" altLang="en-US" sz="3600" b="1" smtClean="0">
              <a:solidFill>
                <a:schemeClr val="tx1"/>
              </a:solidFill>
            </a:endParaRPr>
          </a:p>
        </p:txBody>
      </p:sp>
      <p:sp>
        <p:nvSpPr>
          <p:cNvPr id="9220" name="Slide Number Placeholder 3"/>
          <p:cNvSpPr>
            <a:spLocks noGrp="1"/>
          </p:cNvSpPr>
          <p:nvPr>
            <p:ph type="sldNum" sz="quarter" idx="12"/>
          </p:nvPr>
        </p:nvSpPr>
        <p:spPr>
          <a:noFill/>
        </p:spPr>
        <p:txBody>
          <a:bodyPr/>
          <a:lstStyle/>
          <a:p>
            <a:fld id="{9D028205-7098-43FD-A990-C7142809DF1F}" type="slidenum">
              <a:rPr lang="en-US" altLang="en-US" smtClean="0"/>
              <a:pPr/>
              <a:t>7</a:t>
            </a:fld>
            <a:endParaRPr lang="en-US" alt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p:spPr>
        <p:txBody>
          <a:bodyPr/>
          <a:lstStyle/>
          <a:p>
            <a:fld id="{6700B23E-1366-483D-906E-90BEDA281918}" type="slidenum">
              <a:rPr lang="en-US" altLang="en-US" smtClean="0"/>
              <a:pPr/>
              <a:t>70</a:t>
            </a:fld>
            <a:endParaRPr lang="en-US" altLang="en-US" smtClean="0"/>
          </a:p>
        </p:txBody>
      </p:sp>
      <p:sp>
        <p:nvSpPr>
          <p:cNvPr id="70659" name="Rectangle 3"/>
          <p:cNvSpPr>
            <a:spLocks noGrp="1" noChangeArrowheads="1"/>
          </p:cNvSpPr>
          <p:nvPr>
            <p:ph type="body" idx="1"/>
          </p:nvPr>
        </p:nvSpPr>
        <p:spPr>
          <a:xfrm>
            <a:off x="381000" y="685800"/>
            <a:ext cx="8458200" cy="5410200"/>
          </a:xfrm>
        </p:spPr>
        <p:txBody>
          <a:bodyPr/>
          <a:lstStyle/>
          <a:p>
            <a:pPr eaLnBrk="1" hangingPunct="1">
              <a:buFontTx/>
              <a:buNone/>
              <a:defRPr/>
            </a:pPr>
            <a:r>
              <a:rPr lang="en-US" altLang="en-US" sz="2400" b="1" dirty="0" err="1" smtClean="0">
                <a:cs typeface="Times New Roman" panose="02020603050405020304" pitchFamily="18" charset="0"/>
              </a:rPr>
              <a:t>Contoh</a:t>
            </a:r>
            <a:r>
              <a:rPr lang="en-US" altLang="en-US" sz="2400" b="1" dirty="0" smtClean="0">
                <a:cs typeface="Times New Roman" panose="02020603050405020304" pitchFamily="18" charset="0"/>
              </a:rPr>
              <a:t>.</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Tentukan</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konvers</a:t>
            </a:r>
            <a:r>
              <a:rPr lang="en-US" altLang="en-US" sz="2400" dirty="0" smtClean="0">
                <a:cs typeface="Times New Roman" panose="02020603050405020304" pitchFamily="18" charset="0"/>
              </a:rPr>
              <a:t>, invers, </a:t>
            </a:r>
            <a:r>
              <a:rPr lang="en-US" altLang="en-US" sz="2400" dirty="0" err="1" smtClean="0">
                <a:cs typeface="Times New Roman" panose="02020603050405020304" pitchFamily="18" charset="0"/>
              </a:rPr>
              <a:t>dan</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kontraposisi</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dari</a:t>
            </a:r>
            <a:r>
              <a:rPr lang="en-US" altLang="en-US" sz="2400" dirty="0" smtClean="0">
                <a:cs typeface="Times New Roman" panose="02020603050405020304" pitchFamily="18" charset="0"/>
              </a:rPr>
              <a:t>:  </a:t>
            </a:r>
          </a:p>
          <a:p>
            <a:pPr eaLnBrk="1" hangingPunct="1">
              <a:buFontTx/>
              <a:buNone/>
              <a:defRPr/>
            </a:pP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Jika</a:t>
            </a:r>
            <a:r>
              <a:rPr lang="en-US" altLang="en-US" sz="2400" dirty="0" smtClean="0">
                <a:cs typeface="Times New Roman" panose="02020603050405020304" pitchFamily="18" charset="0"/>
              </a:rPr>
              <a:t> Amir </a:t>
            </a:r>
            <a:r>
              <a:rPr lang="en-US" altLang="en-US" sz="2400" dirty="0" err="1" smtClean="0">
                <a:cs typeface="Times New Roman" panose="02020603050405020304" pitchFamily="18" charset="0"/>
              </a:rPr>
              <a:t>mempunyai</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mobil</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maka</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ia</a:t>
            </a:r>
            <a:r>
              <a:rPr lang="en-US" altLang="en-US" sz="2400" dirty="0" smtClean="0">
                <a:cs typeface="Times New Roman" panose="02020603050405020304" pitchFamily="18" charset="0"/>
              </a:rPr>
              <a:t> orang kaya” </a:t>
            </a:r>
          </a:p>
          <a:p>
            <a:pPr eaLnBrk="1" hangingPunct="1">
              <a:buFontTx/>
              <a:buNone/>
              <a:defRPr/>
            </a:pPr>
            <a:endParaRPr lang="en-US" altLang="en-US" sz="2400" u="sng" dirty="0" smtClean="0">
              <a:cs typeface="Times New Roman" panose="02020603050405020304" pitchFamily="18" charset="0"/>
            </a:endParaRPr>
          </a:p>
          <a:p>
            <a:pPr eaLnBrk="1" hangingPunct="1">
              <a:buFontTx/>
              <a:buNone/>
              <a:defRPr/>
            </a:pPr>
            <a:r>
              <a:rPr lang="en-US" altLang="en-US" sz="2400" u="sng" dirty="0" err="1" smtClean="0">
                <a:cs typeface="Times New Roman" panose="02020603050405020304" pitchFamily="18" charset="0"/>
              </a:rPr>
              <a:t>Penyelesaian</a:t>
            </a:r>
            <a:r>
              <a:rPr lang="en-US" altLang="en-US" sz="2400" dirty="0" smtClean="0">
                <a:cs typeface="Times New Roman" panose="02020603050405020304" pitchFamily="18" charset="0"/>
              </a:rPr>
              <a:t>: </a:t>
            </a:r>
          </a:p>
          <a:p>
            <a:pPr eaLnBrk="1" hangingPunct="1">
              <a:buFontTx/>
              <a:buNone/>
              <a:defRPr/>
            </a:pP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Konvers</a:t>
            </a:r>
            <a:r>
              <a:rPr lang="en-US" altLang="en-US" sz="2400" dirty="0" smtClean="0">
                <a:cs typeface="Times New Roman" panose="02020603050405020304" pitchFamily="18" charset="0"/>
              </a:rPr>
              <a:t>	: </a:t>
            </a:r>
            <a:r>
              <a:rPr lang="en-US" altLang="en-US" sz="2400" dirty="0" err="1" smtClean="0">
                <a:cs typeface="Times New Roman" panose="02020603050405020304" pitchFamily="18" charset="0"/>
              </a:rPr>
              <a:t>Jika</a:t>
            </a:r>
            <a:r>
              <a:rPr lang="en-US" altLang="en-US" sz="2400" dirty="0" smtClean="0">
                <a:cs typeface="Times New Roman" panose="02020603050405020304" pitchFamily="18" charset="0"/>
              </a:rPr>
              <a:t> Amir orang kaya, </a:t>
            </a:r>
            <a:r>
              <a:rPr lang="en-US" altLang="en-US" sz="2400" dirty="0" err="1" smtClean="0">
                <a:cs typeface="Times New Roman" panose="02020603050405020304" pitchFamily="18" charset="0"/>
              </a:rPr>
              <a:t>maka</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ia</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mempunyai</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mobil</a:t>
            </a:r>
            <a:endParaRPr lang="en-US" altLang="en-US" sz="2400" dirty="0" smtClean="0">
              <a:cs typeface="Times New Roman" panose="02020603050405020304" pitchFamily="18" charset="0"/>
            </a:endParaRPr>
          </a:p>
          <a:p>
            <a:pPr eaLnBrk="1" hangingPunct="1">
              <a:buFontTx/>
              <a:buNone/>
              <a:defRPr/>
            </a:pPr>
            <a:endParaRPr lang="en-US" altLang="en-US" sz="2400" dirty="0" smtClean="0">
              <a:cs typeface="Times New Roman" panose="02020603050405020304" pitchFamily="18" charset="0"/>
            </a:endParaRPr>
          </a:p>
          <a:p>
            <a:pPr eaLnBrk="1" hangingPunct="1">
              <a:buFontTx/>
              <a:buNone/>
              <a:defRPr/>
            </a:pPr>
            <a:r>
              <a:rPr lang="en-US" altLang="en-US" sz="2400" dirty="0" smtClean="0">
                <a:cs typeface="Times New Roman" panose="02020603050405020304" pitchFamily="18" charset="0"/>
              </a:rPr>
              <a:t>	Invers	: </a:t>
            </a:r>
            <a:r>
              <a:rPr lang="en-US" altLang="en-US" sz="2400" dirty="0" err="1" smtClean="0">
                <a:cs typeface="Times New Roman" panose="02020603050405020304" pitchFamily="18" charset="0"/>
              </a:rPr>
              <a:t>Jika</a:t>
            </a:r>
            <a:r>
              <a:rPr lang="en-US" altLang="en-US" sz="2400" dirty="0" smtClean="0">
                <a:cs typeface="Times New Roman" panose="02020603050405020304" pitchFamily="18" charset="0"/>
              </a:rPr>
              <a:t>  Amir </a:t>
            </a:r>
            <a:r>
              <a:rPr lang="en-US" altLang="en-US" sz="2400" dirty="0" err="1" smtClean="0">
                <a:cs typeface="Times New Roman" panose="02020603050405020304" pitchFamily="18" charset="0"/>
              </a:rPr>
              <a:t>tidak</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mempunyai</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mobil</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maka</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ia</a:t>
            </a:r>
            <a:endParaRPr lang="en-US" altLang="en-US" sz="2400" dirty="0" smtClean="0">
              <a:cs typeface="Times New Roman" panose="02020603050405020304" pitchFamily="18" charset="0"/>
            </a:endParaRPr>
          </a:p>
          <a:p>
            <a:pPr eaLnBrk="1" hangingPunct="1">
              <a:buFontTx/>
              <a:buNone/>
              <a:defRPr/>
            </a:pP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bukan</a:t>
            </a:r>
            <a:r>
              <a:rPr lang="en-US" altLang="en-US" sz="2400" dirty="0" smtClean="0">
                <a:cs typeface="Times New Roman" panose="02020603050405020304" pitchFamily="18" charset="0"/>
              </a:rPr>
              <a:t> orang kaya</a:t>
            </a:r>
          </a:p>
          <a:p>
            <a:pPr eaLnBrk="1" hangingPunct="1">
              <a:buFontTx/>
              <a:buNone/>
              <a:defRPr/>
            </a:pPr>
            <a:endParaRPr lang="en-US" altLang="en-US" sz="2400" dirty="0">
              <a:cs typeface="Times New Roman" panose="02020603050405020304" pitchFamily="18" charset="0"/>
            </a:endParaRPr>
          </a:p>
          <a:p>
            <a:pPr marL="2000250" indent="-2000250" eaLnBrk="1" hangingPunct="1">
              <a:buFontTx/>
              <a:buNone/>
              <a:defRPr/>
            </a:pP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Kontraposisi</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Jika</a:t>
            </a:r>
            <a:r>
              <a:rPr lang="en-US" altLang="en-US" sz="2400" dirty="0" smtClean="0">
                <a:cs typeface="Times New Roman" panose="02020603050405020304" pitchFamily="18" charset="0"/>
              </a:rPr>
              <a:t> Amir </a:t>
            </a:r>
            <a:r>
              <a:rPr lang="en-US" altLang="en-US" sz="2400" dirty="0" err="1" smtClean="0">
                <a:cs typeface="Times New Roman" panose="02020603050405020304" pitchFamily="18" charset="0"/>
              </a:rPr>
              <a:t>bukan</a:t>
            </a:r>
            <a:r>
              <a:rPr lang="en-US" altLang="en-US" sz="2400" dirty="0" smtClean="0">
                <a:cs typeface="Times New Roman" panose="02020603050405020304" pitchFamily="18" charset="0"/>
              </a:rPr>
              <a:t> orang kaya, </a:t>
            </a:r>
            <a:r>
              <a:rPr lang="en-US" altLang="en-US" sz="2400" dirty="0" err="1" smtClean="0">
                <a:cs typeface="Times New Roman" panose="02020603050405020304" pitchFamily="18" charset="0"/>
              </a:rPr>
              <a:t>maka</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ia</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tidak</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mempunyai</a:t>
            </a:r>
            <a:r>
              <a:rPr lang="en-US" altLang="en-US" sz="2400" dirty="0" smtClean="0">
                <a:cs typeface="Times New Roman" panose="02020603050405020304" pitchFamily="18" charset="0"/>
              </a:rPr>
              <a:t> </a:t>
            </a:r>
            <a:r>
              <a:rPr lang="en-US" altLang="en-US" sz="2400" dirty="0" err="1" smtClean="0">
                <a:cs typeface="Times New Roman" panose="02020603050405020304" pitchFamily="18" charset="0"/>
              </a:rPr>
              <a:t>mobil</a:t>
            </a:r>
            <a:r>
              <a:rPr lang="en-US" altLang="en-US" sz="2400" dirty="0" smtClean="0">
                <a:cs typeface="Times New Roman" panose="02020603050405020304" pitchFamily="18" charset="0"/>
              </a:rPr>
              <a:t>	</a:t>
            </a:r>
            <a:r>
              <a:rPr lang="en-US" altLang="en-US" sz="2400" dirty="0" smtClean="0"/>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1F311218-92BF-4F5D-B5C7-49A60F2E9164}" type="slidenum">
              <a:rPr lang="en-US" altLang="en-US" smtClean="0"/>
              <a:pPr/>
              <a:t>71</a:t>
            </a:fld>
            <a:endParaRPr lang="en-US" altLang="en-US" smtClean="0"/>
          </a:p>
        </p:txBody>
      </p:sp>
      <p:graphicFrame>
        <p:nvGraphicFramePr>
          <p:cNvPr id="74755" name="Object 6"/>
          <p:cNvGraphicFramePr>
            <a:graphicFrameLocks noChangeAspect="1"/>
          </p:cNvGraphicFramePr>
          <p:nvPr/>
        </p:nvGraphicFramePr>
        <p:xfrm>
          <a:off x="493713" y="160338"/>
          <a:ext cx="8107362" cy="7810500"/>
        </p:xfrm>
        <a:graphic>
          <a:graphicData uri="http://schemas.openxmlformats.org/presentationml/2006/ole">
            <p:oleObj spid="_x0000_s19458" name="Document" r:id="rId3" imgW="8150089" imgH="7827408" progId="Word.Document.8">
              <p:embed/>
            </p:oleObj>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p>
            <a:fld id="{690482F1-62FD-47D3-B1E8-2E08BA34B4B3}" type="slidenum">
              <a:rPr lang="en-US" altLang="en-US" smtClean="0"/>
              <a:pPr/>
              <a:t>72</a:t>
            </a:fld>
            <a:endParaRPr lang="en-US" altLang="en-US" smtClean="0"/>
          </a:p>
        </p:txBody>
      </p:sp>
      <p:graphicFrame>
        <p:nvGraphicFramePr>
          <p:cNvPr id="75779" name="Object 2"/>
          <p:cNvGraphicFramePr>
            <a:graphicFrameLocks noChangeAspect="1"/>
          </p:cNvGraphicFramePr>
          <p:nvPr/>
        </p:nvGraphicFramePr>
        <p:xfrm>
          <a:off x="457200" y="296863"/>
          <a:ext cx="8266113" cy="7907337"/>
        </p:xfrm>
        <a:graphic>
          <a:graphicData uri="http://schemas.openxmlformats.org/presentationml/2006/ole">
            <p:oleObj spid="_x0000_s20482" name="Document" r:id="rId3" imgW="8417643" imgH="8036058" progId="Word.Document.8">
              <p:embed/>
            </p:oleObj>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p>
            <a:fld id="{7C62347B-49FF-4026-A6F3-39442336466A}" type="slidenum">
              <a:rPr lang="en-US" altLang="en-US" smtClean="0"/>
              <a:pPr/>
              <a:t>73</a:t>
            </a:fld>
            <a:endParaRPr lang="en-US" altLang="en-US" smtClean="0"/>
          </a:p>
        </p:txBody>
      </p:sp>
      <p:sp>
        <p:nvSpPr>
          <p:cNvPr id="76803" name="Rectangle 2"/>
          <p:cNvSpPr>
            <a:spLocks noGrp="1" noChangeArrowheads="1"/>
          </p:cNvSpPr>
          <p:nvPr>
            <p:ph type="title"/>
          </p:nvPr>
        </p:nvSpPr>
        <p:spPr>
          <a:xfrm>
            <a:off x="304800" y="844550"/>
            <a:ext cx="7772400" cy="609600"/>
          </a:xfrm>
        </p:spPr>
        <p:txBody>
          <a:bodyPr>
            <a:normAutofit fontScale="90000"/>
          </a:bodyPr>
          <a:lstStyle/>
          <a:p>
            <a:pPr eaLnBrk="1" hangingPunct="1"/>
            <a:r>
              <a:rPr lang="en-US" altLang="en-US" smtClean="0">
                <a:cs typeface="Times New Roman" pitchFamily="18" charset="0"/>
              </a:rPr>
              <a:t>Bi-implikasi</a:t>
            </a:r>
          </a:p>
        </p:txBody>
      </p:sp>
      <p:graphicFrame>
        <p:nvGraphicFramePr>
          <p:cNvPr id="76804" name="Object 4"/>
          <p:cNvGraphicFramePr>
            <a:graphicFrameLocks noChangeAspect="1"/>
          </p:cNvGraphicFramePr>
          <p:nvPr/>
        </p:nvGraphicFramePr>
        <p:xfrm>
          <a:off x="990600" y="1828800"/>
          <a:ext cx="7620000" cy="4324350"/>
        </p:xfrm>
        <a:graphic>
          <a:graphicData uri="http://schemas.openxmlformats.org/presentationml/2006/ole">
            <p:oleObj spid="_x0000_s21506" name="Document" r:id="rId3" imgW="5491445" imgH="3165781" progId="Word.Document.8">
              <p:embed/>
            </p:oleObj>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p>
            <a:fld id="{E8EAE3CE-1907-4F00-A4FB-293977313F37}" type="slidenum">
              <a:rPr lang="en-US" altLang="en-US" smtClean="0"/>
              <a:pPr/>
              <a:t>74</a:t>
            </a:fld>
            <a:endParaRPr lang="en-US" altLang="en-US" smtClean="0"/>
          </a:p>
        </p:txBody>
      </p:sp>
      <p:graphicFrame>
        <p:nvGraphicFramePr>
          <p:cNvPr id="77827" name="Object 4"/>
          <p:cNvGraphicFramePr>
            <a:graphicFrameLocks noChangeAspect="1"/>
          </p:cNvGraphicFramePr>
          <p:nvPr/>
        </p:nvGraphicFramePr>
        <p:xfrm>
          <a:off x="266700" y="1143000"/>
          <a:ext cx="8610600" cy="3851275"/>
        </p:xfrm>
        <a:graphic>
          <a:graphicData uri="http://schemas.openxmlformats.org/presentationml/2006/ole">
            <p:oleObj spid="_x0000_s22530" name="Document" r:id="rId3" imgW="5715000" imgH="2575560" progId="Word.Document.8">
              <p:embed/>
            </p:oleObj>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p>
            <a:fld id="{97CF6AF9-AB84-466E-857A-C3C9B747D1C6}" type="slidenum">
              <a:rPr lang="en-US" altLang="en-US" smtClean="0"/>
              <a:pPr/>
              <a:t>75</a:t>
            </a:fld>
            <a:endParaRPr lang="en-US" altLang="en-US" smtClean="0"/>
          </a:p>
        </p:txBody>
      </p:sp>
      <p:graphicFrame>
        <p:nvGraphicFramePr>
          <p:cNvPr id="78851" name="Object 4"/>
          <p:cNvGraphicFramePr>
            <a:graphicFrameLocks noChangeAspect="1"/>
          </p:cNvGraphicFramePr>
          <p:nvPr/>
        </p:nvGraphicFramePr>
        <p:xfrm>
          <a:off x="609600" y="3810000"/>
          <a:ext cx="8915400" cy="2163763"/>
        </p:xfrm>
        <a:graphic>
          <a:graphicData uri="http://schemas.openxmlformats.org/presentationml/2006/ole">
            <p:oleObj spid="_x0000_s23554" name="Document" r:id="rId3" imgW="5486400" imgH="1357884" progId="Word.Document.8">
              <p:embed/>
            </p:oleObj>
          </a:graphicData>
        </a:graphic>
      </p:graphicFrame>
      <p:sp>
        <p:nvSpPr>
          <p:cNvPr id="78852" name="Rectangle 1"/>
          <p:cNvSpPr>
            <a:spLocks noChangeArrowheads="1"/>
          </p:cNvSpPr>
          <p:nvPr/>
        </p:nvSpPr>
        <p:spPr bwMode="auto">
          <a:xfrm>
            <a:off x="762000" y="1882775"/>
            <a:ext cx="7848600" cy="954088"/>
          </a:xfrm>
          <a:prstGeom prst="rect">
            <a:avLst/>
          </a:prstGeom>
          <a:noFill/>
          <a:ln w="9525">
            <a:noFill/>
            <a:miter lim="800000"/>
            <a:headEnd/>
            <a:tailEnd/>
          </a:ln>
        </p:spPr>
        <p:txBody>
          <a:bodyPr>
            <a:spAutoFit/>
          </a:bodyPr>
          <a:lstStyle/>
          <a:p>
            <a:pPr eaLnBrk="1" hangingPunct="1"/>
            <a:r>
              <a:rPr lang="en-US" altLang="en-US" sz="2800" b="1"/>
              <a:t>Teorema</a:t>
            </a:r>
            <a:r>
              <a:rPr lang="en-US" altLang="en-US" sz="2800"/>
              <a:t>: |</a:t>
            </a:r>
            <a:r>
              <a:rPr lang="en-US" altLang="en-US" sz="2800" i="1"/>
              <a:t>x</a:t>
            </a:r>
            <a:r>
              <a:rPr lang="en-US" altLang="en-US" sz="2800"/>
              <a:t>| &lt; </a:t>
            </a:r>
            <a:r>
              <a:rPr lang="en-US" altLang="en-US" sz="2800" i="1"/>
              <a:t>a</a:t>
            </a:r>
            <a:r>
              <a:rPr lang="en-US" altLang="en-US" sz="2800"/>
              <a:t> jika dan hanya jika –</a:t>
            </a:r>
            <a:r>
              <a:rPr lang="en-US" altLang="en-US" sz="2800" i="1"/>
              <a:t>a</a:t>
            </a:r>
            <a:r>
              <a:rPr lang="en-US" altLang="en-US" sz="2800"/>
              <a:t> &lt; </a:t>
            </a:r>
            <a:r>
              <a:rPr lang="en-US" altLang="en-US" sz="2800" i="1"/>
              <a:t>x</a:t>
            </a:r>
            <a:r>
              <a:rPr lang="en-US" altLang="en-US" sz="2800"/>
              <a:t> &lt; </a:t>
            </a:r>
            <a:r>
              <a:rPr lang="en-US" altLang="en-US" sz="2800" i="1"/>
              <a:t>a</a:t>
            </a:r>
            <a:r>
              <a:rPr lang="en-US" altLang="en-US" sz="2800"/>
              <a:t>, yang dalam hal ini </a:t>
            </a:r>
            <a:r>
              <a:rPr lang="en-US" altLang="en-US" sz="2800" i="1"/>
              <a:t>a</a:t>
            </a:r>
            <a:r>
              <a:rPr lang="en-US" altLang="en-US" sz="2800"/>
              <a:t> &gt; 0</a:t>
            </a:r>
          </a:p>
        </p:txBody>
      </p:sp>
      <p:sp>
        <p:nvSpPr>
          <p:cNvPr id="78853" name="TextBox 2"/>
          <p:cNvSpPr txBox="1">
            <a:spLocks noChangeArrowheads="1"/>
          </p:cNvSpPr>
          <p:nvPr/>
        </p:nvSpPr>
        <p:spPr bwMode="auto">
          <a:xfrm>
            <a:off x="457200" y="1030288"/>
            <a:ext cx="7669213" cy="584200"/>
          </a:xfrm>
          <a:prstGeom prst="rect">
            <a:avLst/>
          </a:prstGeom>
          <a:noFill/>
          <a:ln w="9525">
            <a:noFill/>
            <a:miter lim="800000"/>
            <a:headEnd/>
            <a:tailEnd/>
          </a:ln>
        </p:spPr>
        <p:txBody>
          <a:bodyPr wrap="none">
            <a:spAutoFit/>
          </a:bodyPr>
          <a:lstStyle/>
          <a:p>
            <a:pPr marL="457200" indent="-457200">
              <a:buFontTx/>
              <a:buChar char="•"/>
            </a:pPr>
            <a:r>
              <a:rPr lang="en-US" altLang="en-US" sz="3200"/>
              <a:t>Contoh teorema dalam bentuk biimplikasi:</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p:spPr>
        <p:txBody>
          <a:bodyPr/>
          <a:lstStyle/>
          <a:p>
            <a:fld id="{000BC778-C392-4397-A858-32AD4C2E957A}" type="slidenum">
              <a:rPr lang="en-US" altLang="en-US" smtClean="0"/>
              <a:pPr/>
              <a:t>76</a:t>
            </a:fld>
            <a:endParaRPr lang="en-US" altLang="en-US" smtClean="0"/>
          </a:p>
        </p:txBody>
      </p:sp>
      <p:graphicFrame>
        <p:nvGraphicFramePr>
          <p:cNvPr id="79875" name="Object 0"/>
          <p:cNvGraphicFramePr>
            <a:graphicFrameLocks noChangeAspect="1"/>
          </p:cNvGraphicFramePr>
          <p:nvPr/>
        </p:nvGraphicFramePr>
        <p:xfrm>
          <a:off x="465138" y="1069975"/>
          <a:ext cx="8143875" cy="3984625"/>
        </p:xfrm>
        <a:graphic>
          <a:graphicData uri="http://schemas.openxmlformats.org/presentationml/2006/ole">
            <p:oleObj spid="_x0000_s24578" name="Document" r:id="rId3" imgW="5483101" imgH="2684579" progId="Word.Document.8">
              <p:embed/>
            </p:oleObj>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p:spPr>
        <p:txBody>
          <a:bodyPr/>
          <a:lstStyle/>
          <a:p>
            <a:fld id="{BC472ACC-3138-4DB0-BE24-0D3296FBAC9F}" type="slidenum">
              <a:rPr lang="en-US" altLang="en-US" smtClean="0"/>
              <a:pPr/>
              <a:t>77</a:t>
            </a:fld>
            <a:endParaRPr lang="en-US" altLang="en-US" smtClean="0"/>
          </a:p>
        </p:txBody>
      </p:sp>
      <p:sp>
        <p:nvSpPr>
          <p:cNvPr id="80899" name="Rectangle 1026"/>
          <p:cNvSpPr>
            <a:spLocks noGrp="1" noChangeArrowheads="1"/>
          </p:cNvSpPr>
          <p:nvPr>
            <p:ph type="body" idx="1"/>
          </p:nvPr>
        </p:nvSpPr>
        <p:spPr/>
        <p:txBody>
          <a:bodyPr/>
          <a:lstStyle/>
          <a:p>
            <a:pPr algn="just" eaLnBrk="1" hangingPunct="1">
              <a:buFontTx/>
              <a:buNone/>
            </a:pPr>
            <a:r>
              <a:rPr lang="en-US" altLang="en-US" sz="2800" smtClean="0">
                <a:cs typeface="Times New Roman" pitchFamily="18" charset="0"/>
              </a:rPr>
              <a:t>[LIU85] Sebuah pulau didiami oleh dua suku asli. Penduduk suku pertama selalu mengatakan hal yang benar, sedangkan penduduk dari suku lain selalu mengatakan kebohongan. Anda tiba di pulau ini dan bertanya kepada seorang penduduk setempat apakah di pulau tersebut ada emas atau tidak. Ia menjawab, “</a:t>
            </a:r>
            <a:r>
              <a:rPr lang="en-US" altLang="en-US" sz="2800" smtClean="0">
                <a:solidFill>
                  <a:srgbClr val="FF0066"/>
                </a:solidFill>
                <a:cs typeface="Times New Roman" pitchFamily="18" charset="0"/>
              </a:rPr>
              <a:t>Ada emas di pulau ini jika dan hanya jika saya selalu mengatakan kebenaran</a:t>
            </a:r>
            <a:r>
              <a:rPr lang="en-US" altLang="en-US" sz="2800" smtClean="0">
                <a:cs typeface="Times New Roman" pitchFamily="18" charset="0"/>
              </a:rPr>
              <a:t>”. Apakah ada emas di pulau tersebut?</a:t>
            </a:r>
            <a:endParaRPr lang="en-US" altLang="en-US" sz="2800" smtClean="0"/>
          </a:p>
        </p:txBody>
      </p:sp>
      <p:sp>
        <p:nvSpPr>
          <p:cNvPr id="80900" name="Rectangle 1027"/>
          <p:cNvSpPr>
            <a:spLocks noGrp="1" noChangeArrowheads="1"/>
          </p:cNvSpPr>
          <p:nvPr>
            <p:ph type="title"/>
          </p:nvPr>
        </p:nvSpPr>
        <p:spPr>
          <a:noFill/>
        </p:spPr>
        <p:txBody>
          <a:bodyPr/>
          <a:lstStyle/>
          <a:p>
            <a:pPr algn="l" eaLnBrk="1" hangingPunct="1"/>
            <a:r>
              <a:rPr lang="en-US" altLang="en-US" smtClean="0"/>
              <a:t>Latihan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p:spPr>
        <p:txBody>
          <a:bodyPr/>
          <a:lstStyle/>
          <a:p>
            <a:fld id="{127B7BB1-F988-4177-9C6B-869E79FFC768}" type="slidenum">
              <a:rPr lang="en-US" altLang="en-US" smtClean="0"/>
              <a:pPr/>
              <a:t>78</a:t>
            </a:fld>
            <a:endParaRPr lang="en-US" altLang="en-US" smtClean="0"/>
          </a:p>
        </p:txBody>
      </p:sp>
      <p:sp>
        <p:nvSpPr>
          <p:cNvPr id="81923" name="Rectangle 2"/>
          <p:cNvSpPr>
            <a:spLocks noGrp="1" noChangeArrowheads="1"/>
          </p:cNvSpPr>
          <p:nvPr>
            <p:ph type="body" idx="1"/>
          </p:nvPr>
        </p:nvSpPr>
        <p:spPr>
          <a:xfrm>
            <a:off x="685800" y="1219200"/>
            <a:ext cx="8229600" cy="5334000"/>
          </a:xfrm>
        </p:spPr>
        <p:txBody>
          <a:bodyPr/>
          <a:lstStyle/>
          <a:p>
            <a:pPr eaLnBrk="1" hangingPunct="1">
              <a:lnSpc>
                <a:spcPct val="90000"/>
              </a:lnSpc>
              <a:buFontTx/>
              <a:buNone/>
            </a:pPr>
            <a:r>
              <a:rPr lang="en-US" altLang="en-US" sz="2800" smtClean="0">
                <a:cs typeface="Times New Roman" pitchFamily="18" charset="0"/>
              </a:rPr>
              <a:t>	</a:t>
            </a:r>
            <a:r>
              <a:rPr lang="en-US" altLang="en-US" sz="2400" smtClean="0">
                <a:solidFill>
                  <a:srgbClr val="FF0066"/>
                </a:solidFill>
                <a:cs typeface="Times New Roman" pitchFamily="18" charset="0"/>
              </a:rPr>
              <a:t>Ada emas di pulau ini jika dan hanya jika saya selalu mengatakan kebenaran</a:t>
            </a:r>
          </a:p>
          <a:p>
            <a:pPr eaLnBrk="1" hangingPunct="1">
              <a:lnSpc>
                <a:spcPct val="90000"/>
              </a:lnSpc>
              <a:buFontTx/>
              <a:buNone/>
            </a:pPr>
            <a:r>
              <a:rPr lang="en-US" altLang="en-US" sz="2400" smtClean="0">
                <a:cs typeface="Times New Roman" pitchFamily="18" charset="0"/>
              </a:rPr>
              <a:t>Misalkan </a:t>
            </a:r>
          </a:p>
          <a:p>
            <a:pPr eaLnBrk="1" hangingPunct="1">
              <a:lnSpc>
                <a:spcPct val="90000"/>
              </a:lnSpc>
              <a:buFontTx/>
              <a:buNone/>
            </a:pPr>
            <a:r>
              <a:rPr lang="en-US" altLang="en-US" sz="2400" smtClean="0">
                <a:cs typeface="Times New Roman" pitchFamily="18" charset="0"/>
              </a:rPr>
              <a:t>	</a:t>
            </a:r>
            <a:r>
              <a:rPr lang="en-US" altLang="en-US" sz="2400" i="1" smtClean="0">
                <a:cs typeface="Times New Roman" pitchFamily="18" charset="0"/>
              </a:rPr>
              <a:t>p</a:t>
            </a:r>
            <a:r>
              <a:rPr lang="en-US" altLang="en-US" sz="2400" smtClean="0">
                <a:cs typeface="Times New Roman" pitchFamily="18" charset="0"/>
              </a:rPr>
              <a:t> :  Ada emas di pulau ini</a:t>
            </a:r>
          </a:p>
          <a:p>
            <a:pPr eaLnBrk="1" hangingPunct="1">
              <a:lnSpc>
                <a:spcPct val="90000"/>
              </a:lnSpc>
              <a:buFontTx/>
              <a:buNone/>
            </a:pPr>
            <a:r>
              <a:rPr lang="en-US" altLang="en-US" sz="2400" smtClean="0">
                <a:cs typeface="Times New Roman" pitchFamily="18" charset="0"/>
              </a:rPr>
              <a:t>	</a:t>
            </a:r>
            <a:r>
              <a:rPr lang="en-US" altLang="en-US" sz="2400" i="1" smtClean="0">
                <a:cs typeface="Times New Roman" pitchFamily="18" charset="0"/>
              </a:rPr>
              <a:t>q </a:t>
            </a:r>
            <a:r>
              <a:rPr lang="en-US" altLang="en-US" sz="2400" smtClean="0">
                <a:cs typeface="Times New Roman" pitchFamily="18" charset="0"/>
              </a:rPr>
              <a:t>: Saya selalu menyatakan kebenaran</a:t>
            </a:r>
          </a:p>
          <a:p>
            <a:pPr eaLnBrk="1" hangingPunct="1">
              <a:lnSpc>
                <a:spcPct val="90000"/>
              </a:lnSpc>
              <a:buFontTx/>
              <a:buNone/>
            </a:pPr>
            <a:r>
              <a:rPr lang="en-US" altLang="en-US" sz="2400" smtClean="0">
                <a:cs typeface="Times New Roman" pitchFamily="18" charset="0"/>
              </a:rPr>
              <a:t>Ekspresi logika:  </a:t>
            </a:r>
            <a:r>
              <a:rPr lang="en-US" altLang="en-US" sz="2400" i="1" smtClean="0">
                <a:cs typeface="Times New Roman" pitchFamily="18" charset="0"/>
              </a:rPr>
              <a:t>p</a:t>
            </a:r>
            <a:r>
              <a:rPr lang="en-US" altLang="en-US" sz="2400" smtClean="0">
                <a:cs typeface="Times New Roman" pitchFamily="18" charset="0"/>
              </a:rPr>
              <a:t> </a:t>
            </a:r>
            <a:r>
              <a:rPr lang="en-US" altLang="en-US" sz="2400" smtClean="0">
                <a:cs typeface="Times New Roman" pitchFamily="18" charset="0"/>
                <a:sym typeface="Symbol" pitchFamily="18" charset="2"/>
              </a:rPr>
              <a:t></a:t>
            </a:r>
            <a:r>
              <a:rPr lang="en-US" altLang="en-US" sz="2400" smtClean="0">
                <a:cs typeface="Times New Roman" pitchFamily="18" charset="0"/>
              </a:rPr>
              <a:t> </a:t>
            </a:r>
            <a:r>
              <a:rPr lang="en-US" altLang="en-US" sz="2400" i="1" smtClean="0">
                <a:cs typeface="Times New Roman" pitchFamily="18" charset="0"/>
              </a:rPr>
              <a:t>q</a:t>
            </a:r>
            <a:endParaRPr lang="en-US" altLang="en-US" sz="2400" smtClean="0">
              <a:cs typeface="Times New Roman" pitchFamily="18" charset="0"/>
            </a:endParaRPr>
          </a:p>
          <a:p>
            <a:pPr algn="just" eaLnBrk="1" hangingPunct="1">
              <a:lnSpc>
                <a:spcPct val="90000"/>
              </a:lnSpc>
              <a:buFontTx/>
              <a:buNone/>
            </a:pPr>
            <a:r>
              <a:rPr lang="en-US" altLang="en-US" sz="2400" smtClean="0">
                <a:cs typeface="Times New Roman" pitchFamily="18" charset="0"/>
              </a:rPr>
              <a:t> </a:t>
            </a:r>
            <a:endParaRPr lang="en-US" altLang="en-US" sz="2400" b="1" i="1" smtClean="0">
              <a:latin typeface="Arial" pitchFamily="34" charset="0"/>
              <a:cs typeface="Arial" pitchFamily="34" charset="0"/>
            </a:endParaRPr>
          </a:p>
          <a:p>
            <a:pPr algn="just" eaLnBrk="1" hangingPunct="1">
              <a:lnSpc>
                <a:spcPct val="90000"/>
              </a:lnSpc>
              <a:buFontTx/>
              <a:buNone/>
            </a:pPr>
            <a:r>
              <a:rPr lang="en-US" altLang="en-US" sz="2400" smtClean="0">
                <a:cs typeface="Times New Roman" pitchFamily="18" charset="0"/>
              </a:rPr>
              <a:t>	Tinjau dua kemungkinan kasus: </a:t>
            </a:r>
          </a:p>
          <a:p>
            <a:pPr algn="just" eaLnBrk="1" hangingPunct="1">
              <a:lnSpc>
                <a:spcPct val="90000"/>
              </a:lnSpc>
              <a:buFontTx/>
              <a:buNone/>
            </a:pPr>
            <a:r>
              <a:rPr lang="en-US" altLang="en-US" sz="2400" smtClean="0">
                <a:cs typeface="Times New Roman" pitchFamily="18" charset="0"/>
              </a:rPr>
              <a:t>	</a:t>
            </a:r>
            <a:r>
              <a:rPr lang="en-US" altLang="en-US" sz="2400" b="1" smtClean="0">
                <a:cs typeface="Times New Roman" pitchFamily="18" charset="0"/>
              </a:rPr>
              <a:t>Kasus 1</a:t>
            </a:r>
            <a:r>
              <a:rPr lang="en-US" altLang="en-US" sz="2400" smtClean="0">
                <a:cs typeface="Times New Roman" pitchFamily="18" charset="0"/>
              </a:rPr>
              <a:t>, orang yang memberi jawaban adalah orang dari suku yang selalu menyatakan hal yang benar. </a:t>
            </a:r>
          </a:p>
          <a:p>
            <a:pPr algn="just" eaLnBrk="1" hangingPunct="1">
              <a:lnSpc>
                <a:spcPct val="90000"/>
              </a:lnSpc>
              <a:buFontTx/>
              <a:buNone/>
            </a:pPr>
            <a:endParaRPr lang="en-US" altLang="en-US" sz="2400" smtClean="0">
              <a:cs typeface="Times New Roman" pitchFamily="18" charset="0"/>
            </a:endParaRPr>
          </a:p>
          <a:p>
            <a:pPr algn="just" eaLnBrk="1" hangingPunct="1">
              <a:lnSpc>
                <a:spcPct val="90000"/>
              </a:lnSpc>
              <a:buFontTx/>
              <a:buNone/>
            </a:pPr>
            <a:r>
              <a:rPr lang="en-US" altLang="en-US" sz="2400" smtClean="0">
                <a:cs typeface="Times New Roman" pitchFamily="18" charset="0"/>
              </a:rPr>
              <a:t>	</a:t>
            </a:r>
            <a:r>
              <a:rPr lang="en-US" altLang="en-US" sz="2400" b="1" smtClean="0">
                <a:cs typeface="Times New Roman" pitchFamily="18" charset="0"/>
              </a:rPr>
              <a:t>Kasus 2</a:t>
            </a:r>
            <a:r>
              <a:rPr lang="en-US" altLang="en-US" sz="2400" smtClean="0">
                <a:cs typeface="Times New Roman" pitchFamily="18" charset="0"/>
              </a:rPr>
              <a:t>, orang yang memberi jawaban adalah orang dari suku yang selalu menyatakan hal yang bohong. </a:t>
            </a:r>
            <a:r>
              <a:rPr lang="en-US" altLang="en-US" sz="2800" smtClean="0">
                <a:cs typeface="Times New Roman" pitchFamily="18" charset="0"/>
              </a:rPr>
              <a:t> </a:t>
            </a:r>
          </a:p>
          <a:p>
            <a:pPr eaLnBrk="1" hangingPunct="1">
              <a:lnSpc>
                <a:spcPct val="90000"/>
              </a:lnSpc>
              <a:buFontTx/>
              <a:buNone/>
            </a:pPr>
            <a:endParaRPr lang="en-US" altLang="en-US" sz="2800" smtClean="0"/>
          </a:p>
        </p:txBody>
      </p:sp>
      <p:sp>
        <p:nvSpPr>
          <p:cNvPr id="81924" name="Rectangle 3"/>
          <p:cNvSpPr>
            <a:spLocks noGrp="1" noChangeArrowheads="1"/>
          </p:cNvSpPr>
          <p:nvPr>
            <p:ph type="title"/>
          </p:nvPr>
        </p:nvSpPr>
        <p:spPr>
          <a:xfrm>
            <a:off x="685800" y="609600"/>
            <a:ext cx="7772400" cy="533400"/>
          </a:xfrm>
          <a:noFill/>
        </p:spPr>
        <p:txBody>
          <a:bodyPr>
            <a:normAutofit fontScale="90000"/>
          </a:bodyPr>
          <a:lstStyle/>
          <a:p>
            <a:pPr algn="l" eaLnBrk="1" hangingPunct="1"/>
            <a:r>
              <a:rPr lang="en-US" altLang="en-US" sz="3200" b="1" smtClean="0"/>
              <a:t>Penyelesaian: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p>
            <a:fld id="{EC9BF6CC-DA50-486A-AD3C-34F147E54301}" type="slidenum">
              <a:rPr lang="en-US" altLang="en-US" smtClean="0"/>
              <a:pPr/>
              <a:t>79</a:t>
            </a:fld>
            <a:endParaRPr lang="en-US" altLang="en-US" smtClean="0"/>
          </a:p>
        </p:txBody>
      </p:sp>
      <p:sp>
        <p:nvSpPr>
          <p:cNvPr id="82947" name="Rectangle 1026"/>
          <p:cNvSpPr>
            <a:spLocks noGrp="1" noChangeArrowheads="1"/>
          </p:cNvSpPr>
          <p:nvPr>
            <p:ph type="body" idx="1"/>
          </p:nvPr>
        </p:nvSpPr>
        <p:spPr>
          <a:xfrm>
            <a:off x="685800" y="457200"/>
            <a:ext cx="7772400" cy="6019800"/>
          </a:xfrm>
        </p:spPr>
        <p:txBody>
          <a:bodyPr/>
          <a:lstStyle/>
          <a:p>
            <a:pPr algn="just" eaLnBrk="1" hangingPunct="1">
              <a:lnSpc>
                <a:spcPct val="80000"/>
              </a:lnSpc>
              <a:buFontTx/>
              <a:buNone/>
            </a:pPr>
            <a:r>
              <a:rPr lang="en-US" altLang="en-US" sz="2000" i="1" smtClean="0">
                <a:cs typeface="Times New Roman" pitchFamily="18" charset="0"/>
              </a:rPr>
              <a:t>Kasus 1</a:t>
            </a:r>
            <a:r>
              <a:rPr lang="en-US" altLang="en-US" sz="2000" smtClean="0">
                <a:cs typeface="Times New Roman" pitchFamily="18" charset="0"/>
              </a:rPr>
              <a:t>: orang tersebut selalu menyatakan hal yang benar. Ini berarti </a:t>
            </a:r>
            <a:r>
              <a:rPr lang="en-US" altLang="en-US" sz="2000" i="1" smtClean="0">
                <a:cs typeface="Times New Roman" pitchFamily="18" charset="0"/>
              </a:rPr>
              <a:t>q</a:t>
            </a:r>
            <a:r>
              <a:rPr lang="en-US" altLang="en-US" sz="2000" smtClean="0">
                <a:cs typeface="Times New Roman" pitchFamily="18" charset="0"/>
              </a:rPr>
              <a:t> benar, dan jawabannya terhadap pertanyaan kita pasti juga benar, sehingga pernyataan bi-implikasi tersebut bernilai benar. Dari Tabel bi-implikasi kita melihat bahwa bila </a:t>
            </a:r>
            <a:r>
              <a:rPr lang="en-US" altLang="en-US" sz="2000" i="1" smtClean="0">
                <a:cs typeface="Times New Roman" pitchFamily="18" charset="0"/>
              </a:rPr>
              <a:t>q</a:t>
            </a:r>
            <a:r>
              <a:rPr lang="en-US" altLang="en-US" sz="2000" smtClean="0">
                <a:cs typeface="Times New Roman" pitchFamily="18" charset="0"/>
              </a:rPr>
              <a:t> benar dan </a:t>
            </a:r>
            <a:r>
              <a:rPr lang="en-US" altLang="en-US" sz="2000" i="1" smtClean="0">
                <a:cs typeface="Times New Roman" pitchFamily="18" charset="0"/>
              </a:rPr>
              <a:t>p</a:t>
            </a:r>
            <a:r>
              <a:rPr lang="en-US" altLang="en-US" sz="2000" smtClean="0">
                <a:cs typeface="Times New Roman" pitchFamily="18" charset="0"/>
              </a:rPr>
              <a:t> </a:t>
            </a:r>
            <a:r>
              <a:rPr lang="en-US" altLang="en-US" sz="2000" smtClean="0">
                <a:cs typeface="Times New Roman" pitchFamily="18" charset="0"/>
                <a:sym typeface="Symbol" pitchFamily="18" charset="2"/>
              </a:rPr>
              <a:t></a:t>
            </a:r>
            <a:r>
              <a:rPr lang="en-US" altLang="en-US" sz="2000" smtClean="0">
                <a:cs typeface="Times New Roman" pitchFamily="18" charset="0"/>
              </a:rPr>
              <a:t> </a:t>
            </a:r>
            <a:r>
              <a:rPr lang="en-US" altLang="en-US" sz="2000" i="1" smtClean="0">
                <a:cs typeface="Times New Roman" pitchFamily="18" charset="0"/>
              </a:rPr>
              <a:t>q</a:t>
            </a:r>
            <a:r>
              <a:rPr lang="en-US" altLang="en-US" sz="2000" smtClean="0">
                <a:cs typeface="Times New Roman" pitchFamily="18" charset="0"/>
              </a:rPr>
              <a:t> benar, maka </a:t>
            </a:r>
            <a:r>
              <a:rPr lang="en-US" altLang="en-US" sz="2000" i="1" smtClean="0">
                <a:cs typeface="Times New Roman" pitchFamily="18" charset="0"/>
              </a:rPr>
              <a:t>p</a:t>
            </a:r>
            <a:r>
              <a:rPr lang="en-US" altLang="en-US" sz="2000" smtClean="0">
                <a:cs typeface="Times New Roman" pitchFamily="18" charset="0"/>
              </a:rPr>
              <a:t> harus benar. Jadi, ada emas di pulau tersebut adalah benar.</a:t>
            </a:r>
          </a:p>
          <a:p>
            <a:pPr algn="just" eaLnBrk="1" hangingPunct="1">
              <a:lnSpc>
                <a:spcPct val="80000"/>
              </a:lnSpc>
              <a:buFontTx/>
              <a:buNone/>
            </a:pPr>
            <a:endParaRPr lang="en-US" altLang="en-US" sz="2000" i="1" smtClean="0">
              <a:cs typeface="Times New Roman" pitchFamily="18" charset="0"/>
            </a:endParaRPr>
          </a:p>
          <a:p>
            <a:pPr algn="just" eaLnBrk="1" hangingPunct="1">
              <a:lnSpc>
                <a:spcPct val="80000"/>
              </a:lnSpc>
              <a:buFontTx/>
              <a:buNone/>
            </a:pPr>
            <a:r>
              <a:rPr lang="en-US" altLang="en-US" sz="2000" i="1" smtClean="0">
                <a:cs typeface="Times New Roman" pitchFamily="18" charset="0"/>
              </a:rPr>
              <a:t>Kasus 2</a:t>
            </a:r>
            <a:r>
              <a:rPr lang="en-US" altLang="en-US" sz="2000" smtClean="0">
                <a:cs typeface="Times New Roman" pitchFamily="18" charset="0"/>
              </a:rPr>
              <a:t>: orang tersebut selalu menyatakan hal yang bohong. Ini berarti </a:t>
            </a:r>
            <a:r>
              <a:rPr lang="en-US" altLang="en-US" sz="2000" i="1" smtClean="0">
                <a:cs typeface="Times New Roman" pitchFamily="18" charset="0"/>
              </a:rPr>
              <a:t>q</a:t>
            </a:r>
            <a:r>
              <a:rPr lang="en-US" altLang="en-US" sz="2000" smtClean="0">
                <a:cs typeface="Times New Roman" pitchFamily="18" charset="0"/>
              </a:rPr>
              <a:t> salah, dan jawabannya terhadap pertanyaan kita pasti juga salah, sehingga pernyataan bi-implikasi tersebut salah. Dari Tabel bi-implikasi kita melihat bahwa bila </a:t>
            </a:r>
            <a:r>
              <a:rPr lang="en-US" altLang="en-US" sz="2000" i="1" smtClean="0">
                <a:cs typeface="Times New Roman" pitchFamily="18" charset="0"/>
              </a:rPr>
              <a:t>q</a:t>
            </a:r>
            <a:r>
              <a:rPr lang="en-US" altLang="en-US" sz="2000" smtClean="0">
                <a:cs typeface="Times New Roman" pitchFamily="18" charset="0"/>
              </a:rPr>
              <a:t> salah dan </a:t>
            </a:r>
            <a:r>
              <a:rPr lang="en-US" altLang="en-US" sz="2000" i="1" smtClean="0">
                <a:cs typeface="Times New Roman" pitchFamily="18" charset="0"/>
              </a:rPr>
              <a:t>p</a:t>
            </a:r>
            <a:r>
              <a:rPr lang="en-US" altLang="en-US" sz="2000" smtClean="0">
                <a:cs typeface="Times New Roman" pitchFamily="18" charset="0"/>
              </a:rPr>
              <a:t> </a:t>
            </a:r>
            <a:r>
              <a:rPr lang="en-US" altLang="en-US" sz="2000" smtClean="0">
                <a:cs typeface="Times New Roman" pitchFamily="18" charset="0"/>
                <a:sym typeface="Symbol" pitchFamily="18" charset="2"/>
              </a:rPr>
              <a:t></a:t>
            </a:r>
            <a:r>
              <a:rPr lang="en-US" altLang="en-US" sz="2000" smtClean="0">
                <a:cs typeface="Times New Roman" pitchFamily="18" charset="0"/>
              </a:rPr>
              <a:t> </a:t>
            </a:r>
            <a:r>
              <a:rPr lang="en-US" altLang="en-US" sz="2000" i="1" smtClean="0">
                <a:cs typeface="Times New Roman" pitchFamily="18" charset="0"/>
              </a:rPr>
              <a:t>q</a:t>
            </a:r>
            <a:r>
              <a:rPr lang="en-US" altLang="en-US" sz="2000" smtClean="0">
                <a:cs typeface="Times New Roman" pitchFamily="18" charset="0"/>
              </a:rPr>
              <a:t> salah, maka </a:t>
            </a:r>
            <a:r>
              <a:rPr lang="en-US" altLang="en-US" sz="2000" i="1" smtClean="0">
                <a:cs typeface="Times New Roman" pitchFamily="18" charset="0"/>
              </a:rPr>
              <a:t>p</a:t>
            </a:r>
            <a:r>
              <a:rPr lang="en-US" altLang="en-US" sz="2000" smtClean="0">
                <a:cs typeface="Times New Roman" pitchFamily="18" charset="0"/>
              </a:rPr>
              <a:t> harus benar. Jadi, ada emas di pulau tersebut adalah benar.</a:t>
            </a:r>
          </a:p>
          <a:p>
            <a:pPr algn="just" eaLnBrk="1" hangingPunct="1">
              <a:lnSpc>
                <a:spcPct val="80000"/>
              </a:lnSpc>
              <a:buFontTx/>
              <a:buNone/>
            </a:pPr>
            <a:endParaRPr lang="en-US" altLang="en-US" sz="2000" smtClean="0">
              <a:cs typeface="Times New Roman" pitchFamily="18" charset="0"/>
            </a:endParaRPr>
          </a:p>
          <a:p>
            <a:pPr>
              <a:lnSpc>
                <a:spcPct val="80000"/>
              </a:lnSpc>
              <a:buFontTx/>
              <a:buNone/>
            </a:pPr>
            <a:r>
              <a:rPr lang="en-US" altLang="en-US" sz="2000" smtClean="0"/>
              <a:t>			</a:t>
            </a:r>
            <a:r>
              <a:rPr lang="en-US" altLang="en-US" sz="2000" i="1" smtClean="0"/>
              <a:t>p</a:t>
            </a:r>
            <a:r>
              <a:rPr lang="en-US" altLang="en-US" sz="2000" smtClean="0"/>
              <a:t>	</a:t>
            </a:r>
            <a:r>
              <a:rPr lang="en-US" altLang="en-US" sz="2000" i="1" smtClean="0"/>
              <a:t>q</a:t>
            </a:r>
            <a:r>
              <a:rPr lang="en-US" altLang="en-US" sz="2000" smtClean="0"/>
              <a:t>	</a:t>
            </a:r>
            <a:r>
              <a:rPr lang="en-US" altLang="en-US" sz="2000" i="1" smtClean="0"/>
              <a:t>p</a:t>
            </a:r>
            <a:r>
              <a:rPr lang="en-US" altLang="en-US" sz="2000" smtClean="0"/>
              <a:t> </a:t>
            </a:r>
            <a:r>
              <a:rPr lang="en-US" altLang="en-US" sz="2000" smtClean="0">
                <a:sym typeface="Symbol" pitchFamily="18" charset="2"/>
              </a:rPr>
              <a:t></a:t>
            </a:r>
            <a:r>
              <a:rPr lang="en-US" altLang="en-US" sz="2000" smtClean="0"/>
              <a:t> </a:t>
            </a:r>
            <a:r>
              <a:rPr lang="en-US" altLang="en-US" sz="2000" i="1" smtClean="0"/>
              <a:t>q</a:t>
            </a:r>
            <a:endParaRPr lang="en-US" altLang="en-US" sz="2000" smtClean="0"/>
          </a:p>
          <a:p>
            <a:pPr>
              <a:lnSpc>
                <a:spcPct val="80000"/>
              </a:lnSpc>
              <a:buFontTx/>
              <a:buNone/>
            </a:pPr>
            <a:r>
              <a:rPr lang="en-US" altLang="en-US" sz="2000" smtClean="0"/>
              <a:t>			</a:t>
            </a:r>
            <a:r>
              <a:rPr lang="en-US" altLang="en-US" sz="2000" b="1" smtClean="0">
                <a:solidFill>
                  <a:srgbClr val="00B0F0"/>
                </a:solidFill>
              </a:rPr>
              <a:t>T</a:t>
            </a:r>
            <a:r>
              <a:rPr lang="en-US" altLang="en-US" sz="2000" b="1" smtClean="0"/>
              <a:t>	</a:t>
            </a:r>
            <a:r>
              <a:rPr lang="en-US" altLang="en-US" sz="2000" b="1" smtClean="0">
                <a:solidFill>
                  <a:srgbClr val="FF0000"/>
                </a:solidFill>
              </a:rPr>
              <a:t>T</a:t>
            </a:r>
            <a:r>
              <a:rPr lang="en-US" altLang="en-US" sz="2000" b="1" smtClean="0"/>
              <a:t>	</a:t>
            </a:r>
            <a:r>
              <a:rPr lang="en-US" altLang="en-US" sz="2000" b="1" smtClean="0">
                <a:solidFill>
                  <a:srgbClr val="FF0066"/>
                </a:solidFill>
              </a:rPr>
              <a:t>T</a:t>
            </a:r>
            <a:r>
              <a:rPr lang="en-US" altLang="en-US" sz="2000" smtClean="0"/>
              <a:t>	</a:t>
            </a:r>
          </a:p>
          <a:p>
            <a:pPr>
              <a:lnSpc>
                <a:spcPct val="80000"/>
              </a:lnSpc>
              <a:buFontTx/>
              <a:buNone/>
            </a:pPr>
            <a:r>
              <a:rPr lang="en-US" altLang="en-US" sz="2000" smtClean="0"/>
              <a:t>			</a:t>
            </a:r>
            <a:r>
              <a:rPr lang="en-US" altLang="en-US" sz="2000" b="1" smtClean="0">
                <a:solidFill>
                  <a:schemeClr val="accent1"/>
                </a:solidFill>
              </a:rPr>
              <a:t>T</a:t>
            </a:r>
            <a:r>
              <a:rPr lang="en-US" altLang="en-US" sz="2000" b="1" smtClean="0"/>
              <a:t>	</a:t>
            </a:r>
            <a:r>
              <a:rPr lang="en-US" altLang="en-US" sz="2000" b="1" smtClean="0">
                <a:solidFill>
                  <a:srgbClr val="FF0000"/>
                </a:solidFill>
              </a:rPr>
              <a:t>F	F</a:t>
            </a:r>
          </a:p>
          <a:p>
            <a:pPr>
              <a:lnSpc>
                <a:spcPct val="80000"/>
              </a:lnSpc>
              <a:buFontTx/>
              <a:buNone/>
            </a:pPr>
            <a:r>
              <a:rPr lang="en-US" altLang="en-US" sz="2000" smtClean="0"/>
              <a:t>			F	T	F</a:t>
            </a:r>
          </a:p>
          <a:p>
            <a:pPr>
              <a:lnSpc>
                <a:spcPct val="80000"/>
              </a:lnSpc>
              <a:buFontTx/>
              <a:buNone/>
            </a:pPr>
            <a:r>
              <a:rPr lang="en-US" altLang="en-US" sz="2000" smtClean="0"/>
              <a:t>			F	F	T</a:t>
            </a:r>
            <a:endParaRPr lang="en-US" altLang="en-US" sz="2000" smtClean="0">
              <a:cs typeface="Times New Roman" pitchFamily="18" charset="0"/>
            </a:endParaRPr>
          </a:p>
          <a:p>
            <a:pPr algn="just" eaLnBrk="1" hangingPunct="1">
              <a:lnSpc>
                <a:spcPct val="80000"/>
              </a:lnSpc>
              <a:buFontTx/>
              <a:buNone/>
            </a:pPr>
            <a:r>
              <a:rPr lang="en-US" altLang="en-US" sz="2000" smtClean="0">
                <a:cs typeface="Times New Roman" pitchFamily="18" charset="0"/>
              </a:rPr>
              <a:t>	</a:t>
            </a:r>
          </a:p>
          <a:p>
            <a:pPr algn="just" eaLnBrk="1" hangingPunct="1">
              <a:lnSpc>
                <a:spcPct val="80000"/>
              </a:lnSpc>
              <a:buFontTx/>
              <a:buNone/>
            </a:pPr>
            <a:r>
              <a:rPr lang="en-US" altLang="en-US" sz="2000" smtClean="0">
                <a:cs typeface="Times New Roman" pitchFamily="18" charset="0"/>
              </a:rPr>
              <a:t>	Dari kedua kasus, kita selalu berhasil menyimpulkan bahwa ada emas di pulau tersebut, meskipun kita tidak dapat memastikan dari suku mana orang tersebut.  </a:t>
            </a:r>
            <a:r>
              <a:rPr lang="en-US" altLang="en-US" sz="2000" smtClean="0">
                <a:cs typeface="Times New Roman" pitchFamily="18" charset="0"/>
                <a:sym typeface="Wingdings 2" pitchFamily="18" charset="2"/>
              </a:rPr>
              <a:t></a:t>
            </a:r>
            <a:endParaRPr lang="en-US" altLang="en-US" sz="2000" smtClean="0">
              <a:cs typeface="Times New Roman" pitchFamily="18" charset="0"/>
            </a:endParaRPr>
          </a:p>
          <a:p>
            <a:pPr algn="just" eaLnBrk="1" hangingPunct="1">
              <a:lnSpc>
                <a:spcPct val="80000"/>
              </a:lnSpc>
              <a:buFontTx/>
              <a:buNone/>
            </a:pPr>
            <a:endParaRPr lang="en-US" altLang="en-US" sz="2000" smtClean="0"/>
          </a:p>
          <a:p>
            <a:pPr eaLnBrk="1" hangingPunct="1">
              <a:lnSpc>
                <a:spcPct val="80000"/>
              </a:lnSpc>
              <a:buFontTx/>
              <a:buNone/>
            </a:pPr>
            <a:endParaRPr lang="en-US" altLang="en-US" sz="1800" smtClean="0"/>
          </a:p>
        </p:txBody>
      </p:sp>
      <p:cxnSp>
        <p:nvCxnSpPr>
          <p:cNvPr id="5" name="Straight Connector 4"/>
          <p:cNvCxnSpPr/>
          <p:nvPr/>
        </p:nvCxnSpPr>
        <p:spPr>
          <a:xfrm>
            <a:off x="1981200" y="38862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9434F563-0C72-4A9B-B6FB-9A78323DCF10}" type="slidenum">
              <a:rPr lang="en-US" altLang="en-US" smtClean="0"/>
              <a:pPr/>
              <a:t>8</a:t>
            </a:fld>
            <a:endParaRPr lang="en-US" altLang="en-US" smtClean="0"/>
          </a:p>
        </p:txBody>
      </p:sp>
      <p:sp>
        <p:nvSpPr>
          <p:cNvPr id="116738" name="Rectangle 2050"/>
          <p:cNvSpPr>
            <a:spLocks noGrp="1" noChangeArrowheads="1"/>
          </p:cNvSpPr>
          <p:nvPr>
            <p:ph type="body" idx="1"/>
          </p:nvPr>
        </p:nvSpPr>
        <p:spPr>
          <a:xfrm>
            <a:off x="304800" y="1371600"/>
            <a:ext cx="8229600" cy="762000"/>
          </a:xfrm>
        </p:spPr>
        <p:txBody>
          <a:bodyPr/>
          <a:lstStyle/>
          <a:p>
            <a:pPr algn="ctr" eaLnBrk="1" hangingPunct="1">
              <a:buFontTx/>
              <a:buNone/>
            </a:pPr>
            <a:r>
              <a:rPr lang="en-US" altLang="en-US" sz="2800" b="1" i="1" smtClean="0"/>
              <a:t>“Gajah lebih besar daripada tikus.”</a:t>
            </a:r>
            <a:endParaRPr lang="en-US" altLang="en-US" sz="2400" b="1" i="1" smtClean="0"/>
          </a:p>
        </p:txBody>
      </p:sp>
      <p:sp>
        <p:nvSpPr>
          <p:cNvPr id="116739" name="Rectangle 2051"/>
          <p:cNvSpPr>
            <a:spLocks noChangeArrowheads="1"/>
          </p:cNvSpPr>
          <p:nvPr/>
        </p:nvSpPr>
        <p:spPr bwMode="auto">
          <a:xfrm>
            <a:off x="457200" y="2514600"/>
            <a:ext cx="65532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dirty="0" err="1">
                <a:effectLst>
                  <a:outerShdw blurRad="38100" dist="38100" dir="2700000" algn="tl">
                    <a:srgbClr val="C0C0C0"/>
                  </a:outerShdw>
                </a:effectLst>
                <a:latin typeface="Arial" pitchFamily="34" charset="0"/>
              </a:rPr>
              <a:t>Apakah</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ini</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sebuah</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pernyataan</a:t>
            </a:r>
            <a:r>
              <a:rPr lang="en-US" sz="3200" dirty="0">
                <a:effectLst>
                  <a:outerShdw blurRad="38100" dist="38100" dir="2700000" algn="tl">
                    <a:srgbClr val="C0C0C0"/>
                  </a:outerShdw>
                </a:effectLst>
                <a:latin typeface="Arial" pitchFamily="34" charset="0"/>
              </a:rPr>
              <a:t>?</a:t>
            </a:r>
          </a:p>
        </p:txBody>
      </p:sp>
      <p:sp>
        <p:nvSpPr>
          <p:cNvPr id="116740" name="Rectangle 2052"/>
          <p:cNvSpPr>
            <a:spLocks noChangeArrowheads="1"/>
          </p:cNvSpPr>
          <p:nvPr/>
        </p:nvSpPr>
        <p:spPr bwMode="auto">
          <a:xfrm>
            <a:off x="7543800" y="2590800"/>
            <a:ext cx="11430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YA</a:t>
            </a:r>
          </a:p>
        </p:txBody>
      </p:sp>
      <p:sp>
        <p:nvSpPr>
          <p:cNvPr id="116741" name="Rectangle 2053"/>
          <p:cNvSpPr>
            <a:spLocks noChangeArrowheads="1"/>
          </p:cNvSpPr>
          <p:nvPr/>
        </p:nvSpPr>
        <p:spPr bwMode="auto">
          <a:xfrm>
            <a:off x="457200" y="3429000"/>
            <a:ext cx="70104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dirty="0" err="1">
                <a:effectLst>
                  <a:outerShdw blurRad="38100" dist="38100" dir="2700000" algn="tl">
                    <a:srgbClr val="C0C0C0"/>
                  </a:outerShdw>
                </a:effectLst>
                <a:latin typeface="Arial" pitchFamily="34" charset="0"/>
              </a:rPr>
              <a:t>Apakah</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ini</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sebuah</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proposisi</a:t>
            </a:r>
            <a:r>
              <a:rPr lang="en-US" sz="3200" dirty="0">
                <a:effectLst>
                  <a:outerShdw blurRad="38100" dist="38100" dir="2700000" algn="tl">
                    <a:srgbClr val="C0C0C0"/>
                  </a:outerShdw>
                </a:effectLst>
                <a:latin typeface="Arial" pitchFamily="34" charset="0"/>
              </a:rPr>
              <a:t>?</a:t>
            </a:r>
          </a:p>
        </p:txBody>
      </p:sp>
      <p:sp>
        <p:nvSpPr>
          <p:cNvPr id="116742" name="Rectangle 2054"/>
          <p:cNvSpPr>
            <a:spLocks noChangeArrowheads="1"/>
          </p:cNvSpPr>
          <p:nvPr/>
        </p:nvSpPr>
        <p:spPr bwMode="auto">
          <a:xfrm>
            <a:off x="7543800" y="3429000"/>
            <a:ext cx="11430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YA</a:t>
            </a:r>
          </a:p>
        </p:txBody>
      </p:sp>
      <p:sp>
        <p:nvSpPr>
          <p:cNvPr id="116743" name="Rectangle 2055"/>
          <p:cNvSpPr>
            <a:spLocks noChangeArrowheads="1"/>
          </p:cNvSpPr>
          <p:nvPr/>
        </p:nvSpPr>
        <p:spPr bwMode="auto">
          <a:xfrm>
            <a:off x="457200" y="4419600"/>
            <a:ext cx="4800600" cy="1295400"/>
          </a:xfrm>
          <a:prstGeom prst="rect">
            <a:avLst/>
          </a:prstGeom>
          <a:noFill/>
          <a:ln w="9525">
            <a:noFill/>
            <a:miter lim="800000"/>
            <a:headEnd/>
            <a:tailEnd/>
          </a:ln>
          <a:effectLst/>
        </p:spPr>
        <p:txBody>
          <a:bodyPr/>
          <a:lstStyle/>
          <a:p>
            <a:pPr eaLnBrk="1" hangingPunct="1">
              <a:spcBef>
                <a:spcPct val="20000"/>
              </a:spcBef>
              <a:defRPr/>
            </a:pPr>
            <a:r>
              <a:rPr lang="en-US" sz="3200" dirty="0" err="1">
                <a:effectLst>
                  <a:outerShdw blurRad="38100" dist="38100" dir="2700000" algn="tl">
                    <a:srgbClr val="C0C0C0"/>
                  </a:outerShdw>
                </a:effectLst>
                <a:latin typeface="Arial" pitchFamily="34" charset="0"/>
              </a:rPr>
              <a:t>Apakah</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nilai</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kebenaran</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dari</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proposisi</a:t>
            </a:r>
            <a:r>
              <a:rPr lang="en-US" sz="3200" dirty="0">
                <a:effectLst>
                  <a:outerShdw blurRad="38100" dist="38100" dir="2700000" algn="tl">
                    <a:srgbClr val="C0C0C0"/>
                  </a:outerShdw>
                </a:effectLst>
                <a:latin typeface="Arial" pitchFamily="34" charset="0"/>
              </a:rPr>
              <a:t> </a:t>
            </a:r>
            <a:r>
              <a:rPr lang="en-US" sz="3200" dirty="0" err="1">
                <a:effectLst>
                  <a:outerShdw blurRad="38100" dist="38100" dir="2700000" algn="tl">
                    <a:srgbClr val="C0C0C0"/>
                  </a:outerShdw>
                </a:effectLst>
                <a:latin typeface="Arial" pitchFamily="34" charset="0"/>
              </a:rPr>
              <a:t>ini</a:t>
            </a:r>
            <a:r>
              <a:rPr lang="en-US" sz="3200" dirty="0">
                <a:effectLst>
                  <a:outerShdw blurRad="38100" dist="38100" dir="2700000" algn="tl">
                    <a:srgbClr val="C0C0C0"/>
                  </a:outerShdw>
                </a:effectLst>
                <a:latin typeface="Arial" pitchFamily="34" charset="0"/>
              </a:rPr>
              <a:t>?</a:t>
            </a:r>
          </a:p>
        </p:txBody>
      </p:sp>
      <p:sp>
        <p:nvSpPr>
          <p:cNvPr id="116744" name="Rectangle 2056"/>
          <p:cNvSpPr>
            <a:spLocks noChangeArrowheads="1"/>
          </p:cNvSpPr>
          <p:nvPr/>
        </p:nvSpPr>
        <p:spPr bwMode="auto">
          <a:xfrm>
            <a:off x="7010400" y="4648200"/>
            <a:ext cx="16764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BENAR</a:t>
            </a:r>
          </a:p>
        </p:txBody>
      </p:sp>
      <p:sp>
        <p:nvSpPr>
          <p:cNvPr id="10250" name="Rectangle 2057"/>
          <p:cNvSpPr>
            <a:spLocks noGrp="1" noChangeArrowheads="1"/>
          </p:cNvSpPr>
          <p:nvPr>
            <p:ph type="title"/>
          </p:nvPr>
        </p:nvSpPr>
        <p:spPr>
          <a:xfrm>
            <a:off x="685800" y="228600"/>
            <a:ext cx="7772400" cy="1143000"/>
          </a:xfrm>
          <a:noFill/>
        </p:spPr>
        <p:txBody>
          <a:bodyPr/>
          <a:lstStyle/>
          <a:p>
            <a:pPr eaLnBrk="1" hangingPunct="1"/>
            <a:r>
              <a:rPr lang="en-US" altLang="en-US" sz="3600" b="1" smtClean="0">
                <a:solidFill>
                  <a:schemeClr val="tx1"/>
                </a:solidFill>
              </a:rPr>
              <a:t>Permainan</a:t>
            </a:r>
            <a:endParaRPr lang="en-CA" altLang="en-US" sz="3600" b="1"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6738">
                                            <p:txEl>
                                              <p:pRg st="0" end="0"/>
                                            </p:txEl>
                                          </p:spTgt>
                                        </p:tgtEl>
                                        <p:attrNameLst>
                                          <p:attrName>style.visibility</p:attrName>
                                        </p:attrNameLst>
                                      </p:cBhvr>
                                      <p:to>
                                        <p:strVal val="visible"/>
                                      </p:to>
                                    </p:set>
                                    <p:anim calcmode="lin" valueType="num">
                                      <p:cBhvr>
                                        <p:cTn id="7" dur="500" fill="hold"/>
                                        <p:tgtEl>
                                          <p:spTgt spid="11673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673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6739">
                                            <p:txEl>
                                              <p:pRg st="0" end="0"/>
                                            </p:txEl>
                                          </p:spTgt>
                                        </p:tgtEl>
                                        <p:attrNameLst>
                                          <p:attrName>style.visibility</p:attrName>
                                        </p:attrNameLst>
                                      </p:cBhvr>
                                      <p:to>
                                        <p:strVal val="visible"/>
                                      </p:to>
                                    </p:set>
                                    <p:anim calcmode="lin" valueType="num">
                                      <p:cBhvr>
                                        <p:cTn id="13" dur="500" fill="hold"/>
                                        <p:tgtEl>
                                          <p:spTgt spid="1167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67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6740">
                                            <p:txEl>
                                              <p:pRg st="0" end="0"/>
                                            </p:txEl>
                                          </p:spTgt>
                                        </p:tgtEl>
                                        <p:attrNameLst>
                                          <p:attrName>style.visibility</p:attrName>
                                        </p:attrNameLst>
                                      </p:cBhvr>
                                      <p:to>
                                        <p:strVal val="visible"/>
                                      </p:to>
                                    </p:set>
                                    <p:anim calcmode="lin" valueType="num">
                                      <p:cBhvr>
                                        <p:cTn id="19" dur="500" fill="hold"/>
                                        <p:tgtEl>
                                          <p:spTgt spid="11674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1674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6741">
                                            <p:txEl>
                                              <p:pRg st="0" end="0"/>
                                            </p:txEl>
                                          </p:spTgt>
                                        </p:tgtEl>
                                        <p:attrNameLst>
                                          <p:attrName>style.visibility</p:attrName>
                                        </p:attrNameLst>
                                      </p:cBhvr>
                                      <p:to>
                                        <p:strVal val="visible"/>
                                      </p:to>
                                    </p:set>
                                    <p:anim calcmode="lin" valueType="num">
                                      <p:cBhvr>
                                        <p:cTn id="25" dur="500" fill="hold"/>
                                        <p:tgtEl>
                                          <p:spTgt spid="11674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674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6742">
                                            <p:txEl>
                                              <p:pRg st="0" end="0"/>
                                            </p:txEl>
                                          </p:spTgt>
                                        </p:tgtEl>
                                        <p:attrNameLst>
                                          <p:attrName>style.visibility</p:attrName>
                                        </p:attrNameLst>
                                      </p:cBhvr>
                                      <p:to>
                                        <p:strVal val="visible"/>
                                      </p:to>
                                    </p:set>
                                    <p:anim calcmode="lin" valueType="num">
                                      <p:cBhvr>
                                        <p:cTn id="31" dur="500" fill="hold"/>
                                        <p:tgtEl>
                                          <p:spTgt spid="116742">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1674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6743"/>
                                        </p:tgtEl>
                                        <p:attrNameLst>
                                          <p:attrName>style.visibility</p:attrName>
                                        </p:attrNameLst>
                                      </p:cBhvr>
                                      <p:to>
                                        <p:strVal val="visible"/>
                                      </p:to>
                                    </p:set>
                                    <p:anim calcmode="lin" valueType="num">
                                      <p:cBhvr>
                                        <p:cTn id="37" dur="500" fill="hold"/>
                                        <p:tgtEl>
                                          <p:spTgt spid="116743"/>
                                        </p:tgtEl>
                                        <p:attrNameLst>
                                          <p:attrName>ppt_w</p:attrName>
                                        </p:attrNameLst>
                                      </p:cBhvr>
                                      <p:tavLst>
                                        <p:tav tm="0">
                                          <p:val>
                                            <p:fltVal val="0"/>
                                          </p:val>
                                        </p:tav>
                                        <p:tav tm="100000">
                                          <p:val>
                                            <p:strVal val="#ppt_w"/>
                                          </p:val>
                                        </p:tav>
                                      </p:tavLst>
                                    </p:anim>
                                    <p:anim calcmode="lin" valueType="num">
                                      <p:cBhvr>
                                        <p:cTn id="38" dur="500" fill="hold"/>
                                        <p:tgtEl>
                                          <p:spTgt spid="116743"/>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16744">
                                            <p:txEl>
                                              <p:pRg st="0" end="0"/>
                                            </p:txEl>
                                          </p:spTgt>
                                        </p:tgtEl>
                                        <p:attrNameLst>
                                          <p:attrName>style.visibility</p:attrName>
                                        </p:attrNameLst>
                                      </p:cBhvr>
                                      <p:to>
                                        <p:strVal val="visible"/>
                                      </p:to>
                                    </p:set>
                                    <p:anim calcmode="lin" valueType="num">
                                      <p:cBhvr>
                                        <p:cTn id="43" dur="500" fill="hold"/>
                                        <p:tgtEl>
                                          <p:spTgt spid="116744">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1674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build="p" bldLvl="2" autoUpdateAnimBg="0"/>
      <p:bldP spid="116739" grpId="0" build="p" bldLvl="2" autoUpdateAnimBg="0"/>
      <p:bldP spid="116740" grpId="0" build="p" bldLvl="2" autoUpdateAnimBg="0"/>
      <p:bldP spid="116741" grpId="0" build="p" bldLvl="2" autoUpdateAnimBg="0"/>
      <p:bldP spid="116742" grpId="0" build="p" bldLvl="2" autoUpdateAnimBg="0"/>
      <p:bldP spid="116743" grpId="0" autoUpdateAnimBg="0"/>
      <p:bldP spid="116744" grpId="0" build="p" bldLvl="2"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p>
            <a:fld id="{1C924742-2C6E-4AED-B2B5-20581DD03E22}" type="slidenum">
              <a:rPr lang="en-US" altLang="en-US" smtClean="0"/>
              <a:pPr/>
              <a:t>80</a:t>
            </a:fld>
            <a:endParaRPr lang="en-US" altLang="en-US" smtClean="0"/>
          </a:p>
        </p:txBody>
      </p:sp>
      <p:graphicFrame>
        <p:nvGraphicFramePr>
          <p:cNvPr id="83971" name="Object 4"/>
          <p:cNvGraphicFramePr>
            <a:graphicFrameLocks noChangeAspect="1"/>
          </p:cNvGraphicFramePr>
          <p:nvPr/>
        </p:nvGraphicFramePr>
        <p:xfrm>
          <a:off x="838200" y="269875"/>
          <a:ext cx="7648575" cy="6283325"/>
        </p:xfrm>
        <a:graphic>
          <a:graphicData uri="http://schemas.openxmlformats.org/presentationml/2006/ole">
            <p:oleObj spid="_x0000_s25602" name="Document" r:id="rId3" imgW="7666977" imgH="6292990" progId="Word.Document.8">
              <p:embed/>
            </p:oleObj>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p>
            <a:fld id="{0924786B-B6EC-40EA-90B9-079B368B8942}" type="slidenum">
              <a:rPr lang="en-US" altLang="en-US" smtClean="0"/>
              <a:pPr/>
              <a:t>81</a:t>
            </a:fld>
            <a:endParaRPr lang="en-US" altLang="en-US" smtClean="0"/>
          </a:p>
        </p:txBody>
      </p:sp>
      <p:sp>
        <p:nvSpPr>
          <p:cNvPr id="84995" name="Rectangle 3"/>
          <p:cNvSpPr>
            <a:spLocks noGrp="1" noChangeArrowheads="1"/>
          </p:cNvSpPr>
          <p:nvPr>
            <p:ph type="body" idx="1"/>
          </p:nvPr>
        </p:nvSpPr>
        <p:spPr>
          <a:xfrm>
            <a:off x="685800" y="762000"/>
            <a:ext cx="7772400" cy="5334000"/>
          </a:xfrm>
        </p:spPr>
        <p:txBody>
          <a:bodyPr/>
          <a:lstStyle/>
          <a:p>
            <a:pPr algn="just" eaLnBrk="1" hangingPunct="1">
              <a:lnSpc>
                <a:spcPct val="90000"/>
              </a:lnSpc>
            </a:pPr>
            <a:r>
              <a:rPr lang="en-US" altLang="en-US" smtClean="0">
                <a:cs typeface="Times New Roman" pitchFamily="18" charset="0"/>
              </a:rPr>
              <a:t>Bila dua proposisi majemuk yang ekivalen di-bikondisionalkan, maka hasilnya adalah tautologi. </a:t>
            </a:r>
            <a:endParaRPr lang="en-US" altLang="en-US" b="1" smtClean="0">
              <a:cs typeface="Times New Roman" pitchFamily="18" charset="0"/>
            </a:endParaRPr>
          </a:p>
          <a:p>
            <a:pPr algn="just" eaLnBrk="1" hangingPunct="1">
              <a:lnSpc>
                <a:spcPct val="90000"/>
              </a:lnSpc>
              <a:buFontTx/>
              <a:buNone/>
            </a:pPr>
            <a:r>
              <a:rPr lang="en-US" altLang="en-US" smtClean="0">
                <a:cs typeface="Times New Roman" pitchFamily="18" charset="0"/>
              </a:rPr>
              <a:t> </a:t>
            </a:r>
            <a:endParaRPr lang="en-US" altLang="en-US" b="1" smtClean="0">
              <a:cs typeface="Times New Roman" pitchFamily="18" charset="0"/>
            </a:endParaRPr>
          </a:p>
          <a:p>
            <a:pPr algn="just" eaLnBrk="1" hangingPunct="1">
              <a:lnSpc>
                <a:spcPct val="90000"/>
              </a:lnSpc>
              <a:buFontTx/>
              <a:buNone/>
            </a:pPr>
            <a:r>
              <a:rPr lang="en-US" altLang="en-US" b="1" smtClean="0">
                <a:cs typeface="Times New Roman" pitchFamily="18" charset="0"/>
              </a:rPr>
              <a:t>Teorema:</a:t>
            </a:r>
            <a:endParaRPr lang="en-US" altLang="en-US" smtClean="0">
              <a:cs typeface="Times New Roman" pitchFamily="18" charset="0"/>
            </a:endParaRPr>
          </a:p>
          <a:p>
            <a:pPr algn="just" eaLnBrk="1" hangingPunct="1">
              <a:lnSpc>
                <a:spcPct val="90000"/>
              </a:lnSpc>
            </a:pPr>
            <a:r>
              <a:rPr lang="en-US" altLang="en-US" smtClean="0">
                <a:cs typeface="Times New Roman" pitchFamily="18" charset="0"/>
              </a:rPr>
              <a:t>Dua buah proposisi majemuk, </a:t>
            </a:r>
            <a:r>
              <a:rPr lang="en-US" altLang="en-US" i="1" smtClean="0">
                <a:cs typeface="Times New Roman" pitchFamily="18" charset="0"/>
              </a:rPr>
              <a:t>P</a:t>
            </a:r>
            <a:r>
              <a:rPr lang="en-US" altLang="en-US" smtClean="0">
                <a:cs typeface="Times New Roman" pitchFamily="18" charset="0"/>
              </a:rPr>
              <a:t>(</a:t>
            </a:r>
            <a:r>
              <a:rPr lang="en-US" altLang="en-US" i="1" smtClean="0">
                <a:cs typeface="Times New Roman" pitchFamily="18" charset="0"/>
              </a:rPr>
              <a:t>p</a:t>
            </a:r>
            <a:r>
              <a:rPr lang="en-US" altLang="en-US" smtClean="0">
                <a:cs typeface="Times New Roman" pitchFamily="18" charset="0"/>
              </a:rPr>
              <a:t>, </a:t>
            </a:r>
            <a:r>
              <a:rPr lang="en-US" altLang="en-US" i="1" smtClean="0">
                <a:cs typeface="Times New Roman" pitchFamily="18" charset="0"/>
              </a:rPr>
              <a:t>q</a:t>
            </a:r>
            <a:r>
              <a:rPr lang="en-US" altLang="en-US" smtClean="0">
                <a:cs typeface="Times New Roman" pitchFamily="18" charset="0"/>
              </a:rPr>
              <a:t>, ..) dan </a:t>
            </a:r>
            <a:r>
              <a:rPr lang="en-US" altLang="en-US" i="1" smtClean="0">
                <a:cs typeface="Times New Roman" pitchFamily="18" charset="0"/>
              </a:rPr>
              <a:t>Q</a:t>
            </a:r>
            <a:r>
              <a:rPr lang="en-US" altLang="en-US" smtClean="0">
                <a:cs typeface="Times New Roman" pitchFamily="18" charset="0"/>
              </a:rPr>
              <a:t>(</a:t>
            </a:r>
            <a:r>
              <a:rPr lang="en-US" altLang="en-US" i="1" smtClean="0">
                <a:cs typeface="Times New Roman" pitchFamily="18" charset="0"/>
              </a:rPr>
              <a:t>p</a:t>
            </a:r>
            <a:r>
              <a:rPr lang="en-US" altLang="en-US" smtClean="0">
                <a:cs typeface="Times New Roman" pitchFamily="18" charset="0"/>
              </a:rPr>
              <a:t>, </a:t>
            </a:r>
            <a:r>
              <a:rPr lang="en-US" altLang="en-US" i="1" smtClean="0">
                <a:cs typeface="Times New Roman" pitchFamily="18" charset="0"/>
              </a:rPr>
              <a:t>q</a:t>
            </a:r>
            <a:r>
              <a:rPr lang="en-US" altLang="en-US" smtClean="0">
                <a:cs typeface="Times New Roman" pitchFamily="18" charset="0"/>
              </a:rPr>
              <a:t>, ..) disebut ekivalen secara logika, dilambangkan dengan </a:t>
            </a:r>
            <a:r>
              <a:rPr lang="en-US" altLang="en-US" i="1" smtClean="0">
                <a:cs typeface="Times New Roman" pitchFamily="18" charset="0"/>
              </a:rPr>
              <a:t>P</a:t>
            </a:r>
            <a:r>
              <a:rPr lang="en-US" altLang="en-US" smtClean="0">
                <a:cs typeface="Times New Roman" pitchFamily="18" charset="0"/>
              </a:rPr>
              <a:t>(</a:t>
            </a:r>
            <a:r>
              <a:rPr lang="en-US" altLang="en-US" i="1" smtClean="0">
                <a:cs typeface="Times New Roman" pitchFamily="18" charset="0"/>
              </a:rPr>
              <a:t>p</a:t>
            </a:r>
            <a:r>
              <a:rPr lang="en-US" altLang="en-US" smtClean="0">
                <a:cs typeface="Times New Roman" pitchFamily="18" charset="0"/>
              </a:rPr>
              <a:t>, </a:t>
            </a:r>
            <a:r>
              <a:rPr lang="en-US" altLang="en-US" i="1" smtClean="0">
                <a:cs typeface="Times New Roman" pitchFamily="18" charset="0"/>
              </a:rPr>
              <a:t>q</a:t>
            </a:r>
            <a:r>
              <a:rPr lang="en-US" altLang="en-US" smtClean="0">
                <a:cs typeface="Times New Roman" pitchFamily="18" charset="0"/>
              </a:rPr>
              <a:t>, …) </a:t>
            </a:r>
            <a:r>
              <a:rPr lang="en-US" altLang="en-US" smtClean="0">
                <a:cs typeface="Times New Roman" pitchFamily="18" charset="0"/>
                <a:sym typeface="Symbol" pitchFamily="18" charset="2"/>
              </a:rPr>
              <a:t></a:t>
            </a:r>
            <a:r>
              <a:rPr lang="en-US" altLang="en-US" smtClean="0">
                <a:cs typeface="Times New Roman" pitchFamily="18" charset="0"/>
              </a:rPr>
              <a:t>  </a:t>
            </a:r>
            <a:r>
              <a:rPr lang="en-US" altLang="en-US" i="1" smtClean="0">
                <a:cs typeface="Times New Roman" pitchFamily="18" charset="0"/>
              </a:rPr>
              <a:t>Q</a:t>
            </a:r>
            <a:r>
              <a:rPr lang="en-US" altLang="en-US" smtClean="0">
                <a:cs typeface="Times New Roman" pitchFamily="18" charset="0"/>
              </a:rPr>
              <a:t>(</a:t>
            </a:r>
            <a:r>
              <a:rPr lang="en-US" altLang="en-US" i="1" smtClean="0">
                <a:cs typeface="Times New Roman" pitchFamily="18" charset="0"/>
              </a:rPr>
              <a:t>p</a:t>
            </a:r>
            <a:r>
              <a:rPr lang="en-US" altLang="en-US" smtClean="0">
                <a:cs typeface="Times New Roman" pitchFamily="18" charset="0"/>
              </a:rPr>
              <a:t>, </a:t>
            </a:r>
            <a:r>
              <a:rPr lang="en-US" altLang="en-US" i="1" smtClean="0">
                <a:cs typeface="Times New Roman" pitchFamily="18" charset="0"/>
              </a:rPr>
              <a:t>q</a:t>
            </a:r>
            <a:r>
              <a:rPr lang="en-US" altLang="en-US" smtClean="0">
                <a:cs typeface="Times New Roman" pitchFamily="18" charset="0"/>
              </a:rPr>
              <a:t>, …), jika </a:t>
            </a:r>
            <a:r>
              <a:rPr lang="en-US" altLang="en-US" i="1" smtClean="0">
                <a:cs typeface="Times New Roman" pitchFamily="18" charset="0"/>
              </a:rPr>
              <a:t>P</a:t>
            </a:r>
            <a:r>
              <a:rPr lang="en-US" altLang="en-US" smtClean="0">
                <a:cs typeface="Times New Roman" pitchFamily="18" charset="0"/>
              </a:rPr>
              <a:t> </a:t>
            </a:r>
            <a:r>
              <a:rPr lang="en-US" altLang="en-US" smtClean="0">
                <a:cs typeface="Times New Roman" pitchFamily="18" charset="0"/>
                <a:sym typeface="Symbol" pitchFamily="18" charset="2"/>
              </a:rPr>
              <a:t></a:t>
            </a:r>
            <a:r>
              <a:rPr lang="en-US" altLang="en-US" smtClean="0">
                <a:cs typeface="Times New Roman" pitchFamily="18" charset="0"/>
              </a:rPr>
              <a:t> </a:t>
            </a:r>
            <a:r>
              <a:rPr lang="en-US" altLang="en-US" i="1" smtClean="0">
                <a:cs typeface="Times New Roman" pitchFamily="18" charset="0"/>
              </a:rPr>
              <a:t>Q</a:t>
            </a:r>
            <a:r>
              <a:rPr lang="en-US" altLang="en-US" smtClean="0">
                <a:cs typeface="Times New Roman" pitchFamily="18" charset="0"/>
              </a:rPr>
              <a:t> adalah tautologi. </a:t>
            </a:r>
          </a:p>
          <a:p>
            <a:pPr algn="just" eaLnBrk="1" hangingPunct="1">
              <a:lnSpc>
                <a:spcPct val="90000"/>
              </a:lnSpc>
              <a:buFontTx/>
              <a:buNone/>
            </a:pPr>
            <a:r>
              <a:rPr lang="en-US" altLang="en-US" smtClean="0">
                <a:cs typeface="Times New Roman" pitchFamily="18" charset="0"/>
              </a:rPr>
              <a:t> </a:t>
            </a:r>
          </a:p>
          <a:p>
            <a:pPr eaLnBrk="1" hangingPunct="1">
              <a:lnSpc>
                <a:spcPct val="90000"/>
              </a:lnSpc>
            </a:pPr>
            <a:endParaRPr lang="en-US" altLang="en-US"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FBBB01FB-505B-4905-9E50-670E6515D912}" type="slidenum">
              <a:rPr lang="en-US" altLang="en-US" smtClean="0"/>
              <a:pPr/>
              <a:t>82</a:t>
            </a:fld>
            <a:endParaRPr lang="en-US" altLang="en-US" smtClean="0"/>
          </a:p>
        </p:txBody>
      </p:sp>
      <p:graphicFrame>
        <p:nvGraphicFramePr>
          <p:cNvPr id="86019" name="Object 4"/>
          <p:cNvGraphicFramePr>
            <a:graphicFrameLocks noChangeAspect="1"/>
          </p:cNvGraphicFramePr>
          <p:nvPr/>
        </p:nvGraphicFramePr>
        <p:xfrm>
          <a:off x="609600" y="508000"/>
          <a:ext cx="7823200" cy="5842000"/>
        </p:xfrm>
        <a:graphic>
          <a:graphicData uri="http://schemas.openxmlformats.org/presentationml/2006/ole">
            <p:oleObj spid="_x0000_s26626" name="Document" r:id="rId3" imgW="6834452" imgH="5279538" progId="Word.Document.8">
              <p:embed/>
            </p:oleObj>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a:xfrm>
            <a:off x="685800" y="1066800"/>
            <a:ext cx="7772400" cy="5029200"/>
          </a:xfrm>
        </p:spPr>
        <p:txBody>
          <a:bodyPr/>
          <a:lstStyle/>
          <a:p>
            <a:r>
              <a:rPr lang="id-ID" altLang="en-US" sz="2800" smtClean="0"/>
              <a:t>Contoh sebuah argumen:</a:t>
            </a:r>
          </a:p>
          <a:p>
            <a:pPr>
              <a:buFontTx/>
              <a:buNone/>
            </a:pPr>
            <a:r>
              <a:rPr lang="id-ID" altLang="en-US" sz="2800" i="1" smtClean="0">
                <a:solidFill>
                  <a:srgbClr val="FF0066"/>
                </a:solidFill>
                <a:cs typeface="Times New Roman" pitchFamily="18" charset="0"/>
              </a:rPr>
              <a:t>	</a:t>
            </a:r>
            <a:r>
              <a:rPr lang="en-US" altLang="en-US" sz="2800" i="1" smtClean="0">
                <a:solidFill>
                  <a:srgbClr val="FF0066"/>
                </a:solidFill>
                <a:cs typeface="Times New Roman" pitchFamily="18" charset="0"/>
              </a:rPr>
              <a:t>Jika anda mahasiswa Informatika maka anda tidak sulit belajar Bahasa Java. Jika anda tidak suka begadang maka anda bukan mahasiswa Informatika. Tetapi, anda sulit belajar Bahasa Java dan anda tidak suka begadang. Jadi, anda bukan mahasiswa Informatika.</a:t>
            </a:r>
            <a:endParaRPr lang="id-ID" altLang="en-US" sz="2800" i="1" smtClean="0">
              <a:solidFill>
                <a:srgbClr val="FF0066"/>
              </a:solidFill>
              <a:cs typeface="Times New Roman" pitchFamily="18" charset="0"/>
            </a:endParaRPr>
          </a:p>
          <a:p>
            <a:pPr>
              <a:buFontTx/>
              <a:buNone/>
            </a:pPr>
            <a:endParaRPr lang="id-ID" altLang="en-US" sz="2800" i="1" smtClean="0">
              <a:solidFill>
                <a:srgbClr val="FF0066"/>
              </a:solidFill>
              <a:cs typeface="Times New Roman" pitchFamily="18" charset="0"/>
            </a:endParaRPr>
          </a:p>
          <a:p>
            <a:r>
              <a:rPr lang="en-US" altLang="en-US" sz="2800" smtClean="0"/>
              <a:t>Argumen ada yang </a:t>
            </a:r>
            <a:r>
              <a:rPr lang="en-US" altLang="en-US" sz="2800" b="1" smtClean="0"/>
              <a:t>sahih</a:t>
            </a:r>
            <a:r>
              <a:rPr lang="en-US" altLang="en-US" sz="2800" smtClean="0"/>
              <a:t> (</a:t>
            </a:r>
            <a:r>
              <a:rPr lang="en-US" altLang="en-US" sz="2800" i="1" smtClean="0"/>
              <a:t>valid</a:t>
            </a:r>
            <a:r>
              <a:rPr lang="en-US" altLang="en-US" sz="2800" smtClean="0"/>
              <a:t>) dan </a:t>
            </a:r>
            <a:r>
              <a:rPr lang="en-US" altLang="en-US" sz="2800" b="1" smtClean="0"/>
              <a:t>palsu</a:t>
            </a:r>
            <a:r>
              <a:rPr lang="en-US" altLang="en-US" sz="2800" smtClean="0"/>
              <a:t> (</a:t>
            </a:r>
            <a:r>
              <a:rPr lang="en-US" altLang="en-US" sz="2800" i="1" smtClean="0"/>
              <a:t>invalid</a:t>
            </a:r>
            <a:r>
              <a:rPr lang="en-US" altLang="en-US" sz="2800" smtClean="0"/>
              <a:t>). </a:t>
            </a:r>
            <a:endParaRPr lang="id-ID" altLang="en-US" sz="2800" smtClean="0"/>
          </a:p>
          <a:p>
            <a:pPr>
              <a:buFontTx/>
              <a:buNone/>
            </a:pPr>
            <a:endParaRPr lang="id-ID" altLang="en-US" sz="2800" smtClean="0"/>
          </a:p>
        </p:txBody>
      </p:sp>
      <p:sp>
        <p:nvSpPr>
          <p:cNvPr id="87043" name="Slide Number Placeholder 3"/>
          <p:cNvSpPr>
            <a:spLocks noGrp="1"/>
          </p:cNvSpPr>
          <p:nvPr>
            <p:ph type="sldNum" sz="quarter" idx="12"/>
          </p:nvPr>
        </p:nvSpPr>
        <p:spPr>
          <a:noFill/>
        </p:spPr>
        <p:txBody>
          <a:bodyPr/>
          <a:lstStyle/>
          <a:p>
            <a:fld id="{057C0423-1E0B-4DD0-867D-72CF850771AE}" type="slidenum">
              <a:rPr lang="en-US" altLang="en-US" smtClean="0"/>
              <a:pPr/>
              <a:t>83</a:t>
            </a:fld>
            <a:endParaRPr lang="en-US" altLang="en-US"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p:spPr>
        <p:txBody>
          <a:bodyPr/>
          <a:lstStyle/>
          <a:p>
            <a:fld id="{C45B22F3-C36D-44C4-BAD7-2C3C044E44E6}" type="slidenum">
              <a:rPr lang="en-US" altLang="en-US" smtClean="0"/>
              <a:pPr/>
              <a:t>84</a:t>
            </a:fld>
            <a:endParaRPr lang="en-US" altLang="en-US" smtClean="0"/>
          </a:p>
        </p:txBody>
      </p:sp>
      <p:graphicFrame>
        <p:nvGraphicFramePr>
          <p:cNvPr id="88067" name="Object 4"/>
          <p:cNvGraphicFramePr>
            <a:graphicFrameLocks noChangeAspect="1"/>
          </p:cNvGraphicFramePr>
          <p:nvPr/>
        </p:nvGraphicFramePr>
        <p:xfrm>
          <a:off x="533400" y="609600"/>
          <a:ext cx="8305800" cy="5199063"/>
        </p:xfrm>
        <a:graphic>
          <a:graphicData uri="http://schemas.openxmlformats.org/presentationml/2006/ole">
            <p:oleObj spid="_x0000_s27650" name="Document" r:id="rId3" imgW="5486400" imgH="3508248" progId="Word.Document.8">
              <p:embed/>
            </p:oleObj>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F5F25BAF-38C0-429C-BC84-BAA6FCE8531D}" type="slidenum">
              <a:rPr lang="en-US" altLang="en-US" smtClean="0"/>
              <a:pPr/>
              <a:t>85</a:t>
            </a:fld>
            <a:endParaRPr lang="en-US" altLang="en-US" smtClean="0"/>
          </a:p>
        </p:txBody>
      </p:sp>
      <p:graphicFrame>
        <p:nvGraphicFramePr>
          <p:cNvPr id="89091" name="Object 4"/>
          <p:cNvGraphicFramePr>
            <a:graphicFrameLocks noChangeAspect="1"/>
          </p:cNvGraphicFramePr>
          <p:nvPr/>
        </p:nvGraphicFramePr>
        <p:xfrm>
          <a:off x="457200" y="222250"/>
          <a:ext cx="8143875" cy="6561138"/>
        </p:xfrm>
        <a:graphic>
          <a:graphicData uri="http://schemas.openxmlformats.org/presentationml/2006/ole">
            <p:oleObj spid="_x0000_s28674" name="Document" r:id="rId3" imgW="8284769" imgH="6664883" progId="Word.Document.8">
              <p:embed/>
            </p:oleObj>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p:spPr>
        <p:txBody>
          <a:bodyPr/>
          <a:lstStyle/>
          <a:p>
            <a:fld id="{9175B44B-A25A-47A6-B55B-27518FDCAFCB}" type="slidenum">
              <a:rPr lang="en-US" altLang="en-US" smtClean="0"/>
              <a:pPr/>
              <a:t>86</a:t>
            </a:fld>
            <a:endParaRPr lang="en-US" altLang="en-US" smtClean="0"/>
          </a:p>
        </p:txBody>
      </p:sp>
      <p:graphicFrame>
        <p:nvGraphicFramePr>
          <p:cNvPr id="90115" name="Object 1024"/>
          <p:cNvGraphicFramePr>
            <a:graphicFrameLocks noChangeAspect="1"/>
          </p:cNvGraphicFramePr>
          <p:nvPr/>
        </p:nvGraphicFramePr>
        <p:xfrm>
          <a:off x="412750" y="696913"/>
          <a:ext cx="8188325" cy="6027737"/>
        </p:xfrm>
        <a:graphic>
          <a:graphicData uri="http://schemas.openxmlformats.org/presentationml/2006/ole">
            <p:oleObj spid="_x0000_s29698" name="Document" r:id="rId3" imgW="8191500" imgH="6028944" progId="Word.Document.8">
              <p:embed/>
            </p:oleObj>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fld id="{CEDF90C0-20F9-4F3C-8801-DF404BA28357}" type="slidenum">
              <a:rPr lang="en-US" altLang="en-US" smtClean="0"/>
              <a:pPr/>
              <a:t>87</a:t>
            </a:fld>
            <a:endParaRPr lang="en-US" altLang="en-US" smtClean="0"/>
          </a:p>
        </p:txBody>
      </p:sp>
      <p:graphicFrame>
        <p:nvGraphicFramePr>
          <p:cNvPr id="91139" name="Object 4"/>
          <p:cNvGraphicFramePr>
            <a:graphicFrameLocks noChangeAspect="1"/>
          </p:cNvGraphicFramePr>
          <p:nvPr/>
        </p:nvGraphicFramePr>
        <p:xfrm>
          <a:off x="298450" y="298450"/>
          <a:ext cx="8529638" cy="7008813"/>
        </p:xfrm>
        <a:graphic>
          <a:graphicData uri="http://schemas.openxmlformats.org/presentationml/2006/ole">
            <p:oleObj spid="_x0000_s30722" name="Document" r:id="rId3" imgW="8540995" imgH="7022435" progId="Word.Document.8">
              <p:embed/>
            </p:oleObj>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p:spPr>
        <p:txBody>
          <a:bodyPr/>
          <a:lstStyle/>
          <a:p>
            <a:fld id="{293D8B1E-9605-4309-B0CC-95414178E8CB}" type="slidenum">
              <a:rPr lang="en-US" altLang="en-US" smtClean="0"/>
              <a:pPr/>
              <a:t>88</a:t>
            </a:fld>
            <a:endParaRPr lang="en-US" altLang="en-US" smtClean="0"/>
          </a:p>
        </p:txBody>
      </p:sp>
      <p:graphicFrame>
        <p:nvGraphicFramePr>
          <p:cNvPr id="92163" name="Object 4"/>
          <p:cNvGraphicFramePr>
            <a:graphicFrameLocks noChangeAspect="1"/>
          </p:cNvGraphicFramePr>
          <p:nvPr/>
        </p:nvGraphicFramePr>
        <p:xfrm>
          <a:off x="609600" y="431800"/>
          <a:ext cx="8161338" cy="6410325"/>
        </p:xfrm>
        <a:graphic>
          <a:graphicData uri="http://schemas.openxmlformats.org/presentationml/2006/ole">
            <p:oleObj spid="_x0000_s31746" name="Document" r:id="rId3" imgW="6462806" imgH="5063077" progId="Word.Document.8">
              <p:embed/>
            </p:oleObj>
          </a:graphicData>
        </a:graphic>
      </p:graphicFrame>
      <p:sp>
        <p:nvSpPr>
          <p:cNvPr id="92164" name="Rectangle 6"/>
          <p:cNvSpPr>
            <a:spLocks noChangeArrowheads="1"/>
          </p:cNvSpPr>
          <p:nvPr/>
        </p:nvSpPr>
        <p:spPr bwMode="auto">
          <a:xfrm>
            <a:off x="5257800" y="2819400"/>
            <a:ext cx="139700" cy="334963"/>
          </a:xfrm>
          <a:prstGeom prst="rect">
            <a:avLst/>
          </a:prstGeom>
          <a:noFill/>
          <a:ln w="9525">
            <a:noFill/>
            <a:miter lim="800000"/>
            <a:headEnd/>
            <a:tailEnd/>
          </a:ln>
        </p:spPr>
        <p:txBody>
          <a:bodyPr wrap="none" lIns="0" tIns="0" rIns="0" bIns="0">
            <a:spAutoFit/>
          </a:bodyPr>
          <a:lstStyle/>
          <a:p>
            <a:pPr eaLnBrk="1" hangingPunct="1"/>
            <a:r>
              <a:rPr lang="en-US" altLang="en-US" sz="2200" i="1">
                <a:solidFill>
                  <a:srgbClr val="000000"/>
                </a:solidFill>
              </a:rPr>
              <a:t>p</a:t>
            </a:r>
            <a:endParaRPr lang="en-US" altLang="en-US"/>
          </a:p>
        </p:txBody>
      </p:sp>
      <p:sp>
        <p:nvSpPr>
          <p:cNvPr id="92165" name="Rectangle 7"/>
          <p:cNvSpPr>
            <a:spLocks noChangeArrowheads="1"/>
          </p:cNvSpPr>
          <p:nvPr/>
        </p:nvSpPr>
        <p:spPr bwMode="auto">
          <a:xfrm>
            <a:off x="4852988" y="2849563"/>
            <a:ext cx="180975" cy="373062"/>
          </a:xfrm>
          <a:prstGeom prst="rect">
            <a:avLst/>
          </a:prstGeom>
          <a:noFill/>
          <a:ln w="9525">
            <a:noFill/>
            <a:miter lim="800000"/>
            <a:headEnd/>
            <a:tailEnd/>
          </a:ln>
        </p:spPr>
        <p:txBody>
          <a:bodyPr wrap="none" lIns="0" tIns="0" rIns="0" bIns="0">
            <a:spAutoFit/>
          </a:bodyPr>
          <a:lstStyle/>
          <a:p>
            <a:pPr eaLnBrk="1" hangingPunct="1"/>
            <a:r>
              <a:rPr lang="en-US" altLang="en-US" sz="2200" i="1">
                <a:solidFill>
                  <a:srgbClr val="000000"/>
                </a:solidFill>
              </a:rPr>
              <a:t> </a:t>
            </a:r>
            <a:endParaRPr lang="en-US" altLang="en-US"/>
          </a:p>
        </p:txBody>
      </p:sp>
      <p:sp>
        <p:nvSpPr>
          <p:cNvPr id="92166" name="Rectangle 8"/>
          <p:cNvSpPr>
            <a:spLocks noChangeArrowheads="1"/>
          </p:cNvSpPr>
          <p:nvPr/>
        </p:nvSpPr>
        <p:spPr bwMode="auto">
          <a:xfrm>
            <a:off x="5791200" y="2819400"/>
            <a:ext cx="139700" cy="334963"/>
          </a:xfrm>
          <a:prstGeom prst="rect">
            <a:avLst/>
          </a:prstGeom>
          <a:noFill/>
          <a:ln w="9525">
            <a:noFill/>
            <a:miter lim="800000"/>
            <a:headEnd/>
            <a:tailEnd/>
          </a:ln>
        </p:spPr>
        <p:txBody>
          <a:bodyPr wrap="none" lIns="0" tIns="0" rIns="0" bIns="0">
            <a:spAutoFit/>
          </a:bodyPr>
          <a:lstStyle/>
          <a:p>
            <a:pPr eaLnBrk="1" hangingPunct="1"/>
            <a:r>
              <a:rPr lang="en-US" altLang="en-US" sz="2200" i="1">
                <a:solidFill>
                  <a:srgbClr val="000000"/>
                </a:solidFill>
              </a:rPr>
              <a:t>q</a:t>
            </a:r>
            <a:endParaRPr lang="en-US" altLang="en-US"/>
          </a:p>
        </p:txBody>
      </p:sp>
      <p:sp>
        <p:nvSpPr>
          <p:cNvPr id="92167" name="Rectangle 9"/>
          <p:cNvSpPr>
            <a:spLocks noChangeArrowheads="1"/>
          </p:cNvSpPr>
          <p:nvPr/>
        </p:nvSpPr>
        <p:spPr bwMode="auto">
          <a:xfrm>
            <a:off x="5867400" y="2819400"/>
            <a:ext cx="69850" cy="334963"/>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68" name="Rectangle 10"/>
          <p:cNvSpPr>
            <a:spLocks noChangeArrowheads="1"/>
          </p:cNvSpPr>
          <p:nvPr/>
        </p:nvSpPr>
        <p:spPr bwMode="auto">
          <a:xfrm>
            <a:off x="5410200" y="2847975"/>
            <a:ext cx="39052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69" name="Rectangle 11"/>
          <p:cNvSpPr>
            <a:spLocks noChangeArrowheads="1"/>
          </p:cNvSpPr>
          <p:nvPr/>
        </p:nvSpPr>
        <p:spPr bwMode="auto">
          <a:xfrm>
            <a:off x="6553200" y="2819400"/>
            <a:ext cx="139700" cy="334963"/>
          </a:xfrm>
          <a:prstGeom prst="rect">
            <a:avLst/>
          </a:prstGeom>
          <a:noFill/>
          <a:ln w="9525">
            <a:noFill/>
            <a:miter lim="800000"/>
            <a:headEnd/>
            <a:tailEnd/>
          </a:ln>
        </p:spPr>
        <p:txBody>
          <a:bodyPr wrap="none" lIns="0" tIns="0" rIns="0" bIns="0">
            <a:spAutoFit/>
          </a:bodyPr>
          <a:lstStyle/>
          <a:p>
            <a:pPr eaLnBrk="1" hangingPunct="1"/>
            <a:r>
              <a:rPr lang="en-US" altLang="en-US" sz="2200" i="1">
                <a:solidFill>
                  <a:srgbClr val="000000"/>
                </a:solidFill>
              </a:rPr>
              <a:t>p</a:t>
            </a:r>
            <a:endParaRPr lang="en-US" altLang="en-US"/>
          </a:p>
        </p:txBody>
      </p:sp>
      <p:sp>
        <p:nvSpPr>
          <p:cNvPr id="92170" name="Rectangle 12"/>
          <p:cNvSpPr>
            <a:spLocks noChangeArrowheads="1"/>
          </p:cNvSpPr>
          <p:nvPr/>
        </p:nvSpPr>
        <p:spPr bwMode="auto">
          <a:xfrm>
            <a:off x="5829300" y="2847975"/>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71" name="Rectangle 13"/>
          <p:cNvSpPr>
            <a:spLocks noChangeArrowheads="1"/>
          </p:cNvSpPr>
          <p:nvPr/>
        </p:nvSpPr>
        <p:spPr bwMode="auto">
          <a:xfrm>
            <a:off x="6858000" y="2819400"/>
            <a:ext cx="276225" cy="334963"/>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latin typeface="Symbol" pitchFamily="18" charset="2"/>
              </a:rPr>
              <a:t>®</a:t>
            </a:r>
            <a:endParaRPr lang="en-US" altLang="en-US"/>
          </a:p>
        </p:txBody>
      </p:sp>
      <p:sp>
        <p:nvSpPr>
          <p:cNvPr id="92172" name="Rectangle 14"/>
          <p:cNvSpPr>
            <a:spLocks noChangeArrowheads="1"/>
          </p:cNvSpPr>
          <p:nvPr/>
        </p:nvSpPr>
        <p:spPr bwMode="auto">
          <a:xfrm>
            <a:off x="7162800" y="2819400"/>
            <a:ext cx="69850" cy="334963"/>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73" name="Rectangle 15"/>
          <p:cNvSpPr>
            <a:spLocks noChangeArrowheads="1"/>
          </p:cNvSpPr>
          <p:nvPr/>
        </p:nvSpPr>
        <p:spPr bwMode="auto">
          <a:xfrm>
            <a:off x="7239000" y="2819400"/>
            <a:ext cx="139700" cy="334963"/>
          </a:xfrm>
          <a:prstGeom prst="rect">
            <a:avLst/>
          </a:prstGeom>
          <a:noFill/>
          <a:ln w="9525">
            <a:noFill/>
            <a:miter lim="800000"/>
            <a:headEnd/>
            <a:tailEnd/>
          </a:ln>
        </p:spPr>
        <p:txBody>
          <a:bodyPr wrap="none" lIns="0" tIns="0" rIns="0" bIns="0">
            <a:spAutoFit/>
          </a:bodyPr>
          <a:lstStyle/>
          <a:p>
            <a:pPr eaLnBrk="1" hangingPunct="1"/>
            <a:r>
              <a:rPr lang="en-US" altLang="en-US" sz="2200" i="1">
                <a:solidFill>
                  <a:srgbClr val="000000"/>
                </a:solidFill>
              </a:rPr>
              <a:t>q</a:t>
            </a:r>
            <a:endParaRPr lang="en-US" altLang="en-US"/>
          </a:p>
        </p:txBody>
      </p:sp>
      <p:sp>
        <p:nvSpPr>
          <p:cNvPr id="92174" name="Rectangle 16"/>
          <p:cNvSpPr>
            <a:spLocks noChangeArrowheads="1"/>
          </p:cNvSpPr>
          <p:nvPr/>
        </p:nvSpPr>
        <p:spPr bwMode="auto">
          <a:xfrm>
            <a:off x="6383338" y="2847975"/>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75" name="Rectangle 17"/>
          <p:cNvSpPr>
            <a:spLocks noChangeArrowheads="1"/>
          </p:cNvSpPr>
          <p:nvPr/>
        </p:nvSpPr>
        <p:spPr bwMode="auto">
          <a:xfrm>
            <a:off x="3733800" y="3167063"/>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76" name="Rectangle 18"/>
          <p:cNvSpPr>
            <a:spLocks noChangeArrowheads="1"/>
          </p:cNvSpPr>
          <p:nvPr/>
        </p:nvSpPr>
        <p:spPr bwMode="auto">
          <a:xfrm>
            <a:off x="4152900" y="3167063"/>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77" name="Rectangle 19"/>
          <p:cNvSpPr>
            <a:spLocks noChangeArrowheads="1"/>
          </p:cNvSpPr>
          <p:nvPr/>
        </p:nvSpPr>
        <p:spPr bwMode="auto">
          <a:xfrm>
            <a:off x="5257800" y="3489325"/>
            <a:ext cx="187325" cy="338138"/>
          </a:xfrm>
          <a:prstGeom prst="rect">
            <a:avLst/>
          </a:prstGeom>
          <a:noFill/>
          <a:ln w="9525">
            <a:noFill/>
            <a:miter lim="800000"/>
            <a:headEnd/>
            <a:tailEnd/>
          </a:ln>
        </p:spPr>
        <p:txBody>
          <a:bodyPr wrap="none" lIns="0" tIns="0" rIns="0" bIns="0">
            <a:spAutoFit/>
          </a:bodyPr>
          <a:lstStyle/>
          <a:p>
            <a:pPr eaLnBrk="1" hangingPunct="1"/>
            <a:r>
              <a:rPr lang="en-US" altLang="en-US" sz="2200" b="1">
                <a:solidFill>
                  <a:srgbClr val="000000"/>
                </a:solidFill>
              </a:rPr>
              <a:t>T</a:t>
            </a:r>
            <a:endParaRPr lang="en-US" altLang="en-US" b="1"/>
          </a:p>
        </p:txBody>
      </p:sp>
      <p:sp>
        <p:nvSpPr>
          <p:cNvPr id="92178" name="Rectangle 20"/>
          <p:cNvSpPr>
            <a:spLocks noChangeArrowheads="1"/>
          </p:cNvSpPr>
          <p:nvPr/>
        </p:nvSpPr>
        <p:spPr bwMode="auto">
          <a:xfrm>
            <a:off x="5427663" y="3489325"/>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79" name="Rectangle 21"/>
          <p:cNvSpPr>
            <a:spLocks noChangeArrowheads="1"/>
          </p:cNvSpPr>
          <p:nvPr/>
        </p:nvSpPr>
        <p:spPr bwMode="auto">
          <a:xfrm>
            <a:off x="5829300" y="3489325"/>
            <a:ext cx="187325" cy="338138"/>
          </a:xfrm>
          <a:prstGeom prst="rect">
            <a:avLst/>
          </a:prstGeom>
          <a:noFill/>
          <a:ln w="9525">
            <a:noFill/>
            <a:miter lim="800000"/>
            <a:headEnd/>
            <a:tailEnd/>
          </a:ln>
        </p:spPr>
        <p:txBody>
          <a:bodyPr wrap="none" lIns="0" tIns="0" rIns="0" bIns="0">
            <a:spAutoFit/>
          </a:bodyPr>
          <a:lstStyle/>
          <a:p>
            <a:pPr eaLnBrk="1" hangingPunct="1"/>
            <a:r>
              <a:rPr lang="en-US" altLang="en-US" sz="2200" b="1">
                <a:solidFill>
                  <a:srgbClr val="000000"/>
                </a:solidFill>
              </a:rPr>
              <a:t>T</a:t>
            </a:r>
            <a:endParaRPr lang="en-US" altLang="en-US" b="1"/>
          </a:p>
        </p:txBody>
      </p:sp>
      <p:sp>
        <p:nvSpPr>
          <p:cNvPr id="92180" name="Rectangle 22"/>
          <p:cNvSpPr>
            <a:spLocks noChangeArrowheads="1"/>
          </p:cNvSpPr>
          <p:nvPr/>
        </p:nvSpPr>
        <p:spPr bwMode="auto">
          <a:xfrm>
            <a:off x="5999163" y="3489325"/>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81" name="Rectangle 23"/>
          <p:cNvSpPr>
            <a:spLocks noChangeArrowheads="1"/>
          </p:cNvSpPr>
          <p:nvPr/>
        </p:nvSpPr>
        <p:spPr bwMode="auto">
          <a:xfrm>
            <a:off x="6248400" y="3489325"/>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82" name="Rectangle 24"/>
          <p:cNvSpPr>
            <a:spLocks noChangeArrowheads="1"/>
          </p:cNvSpPr>
          <p:nvPr/>
        </p:nvSpPr>
        <p:spPr bwMode="auto">
          <a:xfrm>
            <a:off x="6667500" y="3489325"/>
            <a:ext cx="187325" cy="338138"/>
          </a:xfrm>
          <a:prstGeom prst="rect">
            <a:avLst/>
          </a:prstGeom>
          <a:noFill/>
          <a:ln w="9525">
            <a:noFill/>
            <a:miter lim="800000"/>
            <a:headEnd/>
            <a:tailEnd/>
          </a:ln>
        </p:spPr>
        <p:txBody>
          <a:bodyPr wrap="none" lIns="0" tIns="0" rIns="0" bIns="0">
            <a:spAutoFit/>
          </a:bodyPr>
          <a:lstStyle/>
          <a:p>
            <a:pPr eaLnBrk="1" hangingPunct="1"/>
            <a:r>
              <a:rPr lang="en-US" altLang="en-US" sz="2200" b="1">
                <a:solidFill>
                  <a:srgbClr val="000000"/>
                </a:solidFill>
              </a:rPr>
              <a:t>T</a:t>
            </a:r>
            <a:endParaRPr lang="en-US" altLang="en-US" b="1"/>
          </a:p>
        </p:txBody>
      </p:sp>
      <p:sp>
        <p:nvSpPr>
          <p:cNvPr id="92183" name="Rectangle 25"/>
          <p:cNvSpPr>
            <a:spLocks noChangeArrowheads="1"/>
          </p:cNvSpPr>
          <p:nvPr/>
        </p:nvSpPr>
        <p:spPr bwMode="auto">
          <a:xfrm>
            <a:off x="6837363" y="3489325"/>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84" name="Rectangle 26"/>
          <p:cNvSpPr>
            <a:spLocks noChangeArrowheads="1"/>
          </p:cNvSpPr>
          <p:nvPr/>
        </p:nvSpPr>
        <p:spPr bwMode="auto">
          <a:xfrm>
            <a:off x="7086600" y="3489325"/>
            <a:ext cx="1054100"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(baris 1)</a:t>
            </a:r>
            <a:endParaRPr lang="en-US" altLang="en-US"/>
          </a:p>
        </p:txBody>
      </p:sp>
      <p:sp>
        <p:nvSpPr>
          <p:cNvPr id="92185" name="Rectangle 27"/>
          <p:cNvSpPr>
            <a:spLocks noChangeArrowheads="1"/>
          </p:cNvSpPr>
          <p:nvPr/>
        </p:nvSpPr>
        <p:spPr bwMode="auto">
          <a:xfrm>
            <a:off x="8027988" y="3489325"/>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86" name="Rectangle 28"/>
          <p:cNvSpPr>
            <a:spLocks noChangeArrowheads="1"/>
          </p:cNvSpPr>
          <p:nvPr/>
        </p:nvSpPr>
        <p:spPr bwMode="auto">
          <a:xfrm>
            <a:off x="8343900" y="3489325"/>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87" name="Rectangle 29"/>
          <p:cNvSpPr>
            <a:spLocks noChangeArrowheads="1"/>
          </p:cNvSpPr>
          <p:nvPr/>
        </p:nvSpPr>
        <p:spPr bwMode="auto">
          <a:xfrm>
            <a:off x="5257800" y="3810000"/>
            <a:ext cx="2825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T</a:t>
            </a:r>
            <a:endParaRPr lang="en-US" altLang="en-US"/>
          </a:p>
        </p:txBody>
      </p:sp>
      <p:sp>
        <p:nvSpPr>
          <p:cNvPr id="92188" name="Rectangle 30"/>
          <p:cNvSpPr>
            <a:spLocks noChangeArrowheads="1"/>
          </p:cNvSpPr>
          <p:nvPr/>
        </p:nvSpPr>
        <p:spPr bwMode="auto">
          <a:xfrm>
            <a:off x="5427663" y="3810000"/>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89" name="Rectangle 31"/>
          <p:cNvSpPr>
            <a:spLocks noChangeArrowheads="1"/>
          </p:cNvSpPr>
          <p:nvPr/>
        </p:nvSpPr>
        <p:spPr bwMode="auto">
          <a:xfrm>
            <a:off x="5829300" y="3810000"/>
            <a:ext cx="266700"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F</a:t>
            </a:r>
            <a:endParaRPr lang="en-US" altLang="en-US"/>
          </a:p>
        </p:txBody>
      </p:sp>
      <p:sp>
        <p:nvSpPr>
          <p:cNvPr id="92190" name="Rectangle 32"/>
          <p:cNvSpPr>
            <a:spLocks noChangeArrowheads="1"/>
          </p:cNvSpPr>
          <p:nvPr/>
        </p:nvSpPr>
        <p:spPr bwMode="auto">
          <a:xfrm>
            <a:off x="5984875" y="3810000"/>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91" name="Rectangle 33"/>
          <p:cNvSpPr>
            <a:spLocks noChangeArrowheads="1"/>
          </p:cNvSpPr>
          <p:nvPr/>
        </p:nvSpPr>
        <p:spPr bwMode="auto">
          <a:xfrm>
            <a:off x="6248400" y="3810000"/>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92" name="Rectangle 34"/>
          <p:cNvSpPr>
            <a:spLocks noChangeArrowheads="1"/>
          </p:cNvSpPr>
          <p:nvPr/>
        </p:nvSpPr>
        <p:spPr bwMode="auto">
          <a:xfrm>
            <a:off x="6667500" y="3810000"/>
            <a:ext cx="266700"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F</a:t>
            </a:r>
            <a:endParaRPr lang="en-US" altLang="en-US"/>
          </a:p>
        </p:txBody>
      </p:sp>
      <p:sp>
        <p:nvSpPr>
          <p:cNvPr id="92193" name="Rectangle 35"/>
          <p:cNvSpPr>
            <a:spLocks noChangeArrowheads="1"/>
          </p:cNvSpPr>
          <p:nvPr/>
        </p:nvSpPr>
        <p:spPr bwMode="auto">
          <a:xfrm>
            <a:off x="6823075" y="3810000"/>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94" name="Rectangle 36"/>
          <p:cNvSpPr>
            <a:spLocks noChangeArrowheads="1"/>
          </p:cNvSpPr>
          <p:nvPr/>
        </p:nvSpPr>
        <p:spPr bwMode="auto">
          <a:xfrm>
            <a:off x="7086600" y="3810000"/>
            <a:ext cx="1054100"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(baris 2)</a:t>
            </a:r>
            <a:endParaRPr lang="en-US" altLang="en-US"/>
          </a:p>
        </p:txBody>
      </p:sp>
      <p:sp>
        <p:nvSpPr>
          <p:cNvPr id="92195" name="Rectangle 37"/>
          <p:cNvSpPr>
            <a:spLocks noChangeArrowheads="1"/>
          </p:cNvSpPr>
          <p:nvPr/>
        </p:nvSpPr>
        <p:spPr bwMode="auto">
          <a:xfrm>
            <a:off x="8027988" y="3810000"/>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96" name="Rectangle 38"/>
          <p:cNvSpPr>
            <a:spLocks noChangeArrowheads="1"/>
          </p:cNvSpPr>
          <p:nvPr/>
        </p:nvSpPr>
        <p:spPr bwMode="auto">
          <a:xfrm>
            <a:off x="5257800" y="4132263"/>
            <a:ext cx="155575" cy="334962"/>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FF0066"/>
                </a:solidFill>
              </a:rPr>
              <a:t>F</a:t>
            </a:r>
            <a:endParaRPr lang="en-US" altLang="en-US">
              <a:solidFill>
                <a:srgbClr val="FF0066"/>
              </a:solidFill>
            </a:endParaRPr>
          </a:p>
        </p:txBody>
      </p:sp>
      <p:sp>
        <p:nvSpPr>
          <p:cNvPr id="92197" name="Rectangle 39"/>
          <p:cNvSpPr>
            <a:spLocks noChangeArrowheads="1"/>
          </p:cNvSpPr>
          <p:nvPr/>
        </p:nvSpPr>
        <p:spPr bwMode="auto">
          <a:xfrm>
            <a:off x="5413375" y="4132263"/>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198" name="Rectangle 40"/>
          <p:cNvSpPr>
            <a:spLocks noChangeArrowheads="1"/>
          </p:cNvSpPr>
          <p:nvPr/>
        </p:nvSpPr>
        <p:spPr bwMode="auto">
          <a:xfrm>
            <a:off x="5829300" y="4132263"/>
            <a:ext cx="185738" cy="334962"/>
          </a:xfrm>
          <a:prstGeom prst="rect">
            <a:avLst/>
          </a:prstGeom>
          <a:noFill/>
          <a:ln w="9525">
            <a:noFill/>
            <a:miter lim="800000"/>
            <a:headEnd/>
            <a:tailEnd/>
          </a:ln>
        </p:spPr>
        <p:txBody>
          <a:bodyPr wrap="none" lIns="0" tIns="0" rIns="0" bIns="0">
            <a:spAutoFit/>
          </a:bodyPr>
          <a:lstStyle/>
          <a:p>
            <a:pPr eaLnBrk="1" hangingPunct="1"/>
            <a:r>
              <a:rPr lang="en-US" altLang="en-US" sz="2200" b="1">
                <a:solidFill>
                  <a:srgbClr val="000000"/>
                </a:solidFill>
              </a:rPr>
              <a:t>T</a:t>
            </a:r>
            <a:endParaRPr lang="en-US" altLang="en-US" b="1"/>
          </a:p>
        </p:txBody>
      </p:sp>
      <p:sp>
        <p:nvSpPr>
          <p:cNvPr id="92199" name="Rectangle 41"/>
          <p:cNvSpPr>
            <a:spLocks noChangeArrowheads="1"/>
          </p:cNvSpPr>
          <p:nvPr/>
        </p:nvSpPr>
        <p:spPr bwMode="auto">
          <a:xfrm>
            <a:off x="5999163" y="4132263"/>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200" name="Rectangle 42"/>
          <p:cNvSpPr>
            <a:spLocks noChangeArrowheads="1"/>
          </p:cNvSpPr>
          <p:nvPr/>
        </p:nvSpPr>
        <p:spPr bwMode="auto">
          <a:xfrm>
            <a:off x="6248400" y="4132263"/>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201" name="Rectangle 43"/>
          <p:cNvSpPr>
            <a:spLocks noChangeArrowheads="1"/>
          </p:cNvSpPr>
          <p:nvPr/>
        </p:nvSpPr>
        <p:spPr bwMode="auto">
          <a:xfrm>
            <a:off x="6667500" y="4132263"/>
            <a:ext cx="185738" cy="334962"/>
          </a:xfrm>
          <a:prstGeom prst="rect">
            <a:avLst/>
          </a:prstGeom>
          <a:noFill/>
          <a:ln w="9525">
            <a:noFill/>
            <a:miter lim="800000"/>
            <a:headEnd/>
            <a:tailEnd/>
          </a:ln>
        </p:spPr>
        <p:txBody>
          <a:bodyPr wrap="none" lIns="0" tIns="0" rIns="0" bIns="0">
            <a:spAutoFit/>
          </a:bodyPr>
          <a:lstStyle/>
          <a:p>
            <a:pPr eaLnBrk="1" hangingPunct="1"/>
            <a:r>
              <a:rPr lang="en-US" altLang="en-US" sz="2200" b="1">
                <a:solidFill>
                  <a:srgbClr val="000000"/>
                </a:solidFill>
              </a:rPr>
              <a:t>T</a:t>
            </a:r>
            <a:endParaRPr lang="en-US" altLang="en-US" b="1"/>
          </a:p>
        </p:txBody>
      </p:sp>
      <p:sp>
        <p:nvSpPr>
          <p:cNvPr id="92202" name="Rectangle 44"/>
          <p:cNvSpPr>
            <a:spLocks noChangeArrowheads="1"/>
          </p:cNvSpPr>
          <p:nvPr/>
        </p:nvSpPr>
        <p:spPr bwMode="auto">
          <a:xfrm>
            <a:off x="6837363" y="4132263"/>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203" name="Rectangle 45"/>
          <p:cNvSpPr>
            <a:spLocks noChangeArrowheads="1"/>
          </p:cNvSpPr>
          <p:nvPr/>
        </p:nvSpPr>
        <p:spPr bwMode="auto">
          <a:xfrm>
            <a:off x="7086600" y="4132263"/>
            <a:ext cx="1054100"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(baris 3)</a:t>
            </a:r>
            <a:endParaRPr lang="en-US" altLang="en-US"/>
          </a:p>
        </p:txBody>
      </p:sp>
      <p:sp>
        <p:nvSpPr>
          <p:cNvPr id="92204" name="Rectangle 46"/>
          <p:cNvSpPr>
            <a:spLocks noChangeArrowheads="1"/>
          </p:cNvSpPr>
          <p:nvPr/>
        </p:nvSpPr>
        <p:spPr bwMode="auto">
          <a:xfrm>
            <a:off x="8027988" y="4132263"/>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205" name="Rectangle 47"/>
          <p:cNvSpPr>
            <a:spLocks noChangeArrowheads="1"/>
          </p:cNvSpPr>
          <p:nvPr/>
        </p:nvSpPr>
        <p:spPr bwMode="auto">
          <a:xfrm>
            <a:off x="5257800" y="4452938"/>
            <a:ext cx="266700"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F</a:t>
            </a:r>
            <a:endParaRPr lang="en-US" altLang="en-US"/>
          </a:p>
        </p:txBody>
      </p:sp>
      <p:sp>
        <p:nvSpPr>
          <p:cNvPr id="92206" name="Rectangle 48"/>
          <p:cNvSpPr>
            <a:spLocks noChangeArrowheads="1"/>
          </p:cNvSpPr>
          <p:nvPr/>
        </p:nvSpPr>
        <p:spPr bwMode="auto">
          <a:xfrm>
            <a:off x="5413375" y="4452938"/>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207" name="Rectangle 49"/>
          <p:cNvSpPr>
            <a:spLocks noChangeArrowheads="1"/>
          </p:cNvSpPr>
          <p:nvPr/>
        </p:nvSpPr>
        <p:spPr bwMode="auto">
          <a:xfrm>
            <a:off x="5829300" y="4452938"/>
            <a:ext cx="266700"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F</a:t>
            </a:r>
            <a:endParaRPr lang="en-US" altLang="en-US"/>
          </a:p>
        </p:txBody>
      </p:sp>
      <p:sp>
        <p:nvSpPr>
          <p:cNvPr id="92208" name="Rectangle 50"/>
          <p:cNvSpPr>
            <a:spLocks noChangeArrowheads="1"/>
          </p:cNvSpPr>
          <p:nvPr/>
        </p:nvSpPr>
        <p:spPr bwMode="auto">
          <a:xfrm>
            <a:off x="5984875" y="4452938"/>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209" name="Rectangle 51"/>
          <p:cNvSpPr>
            <a:spLocks noChangeArrowheads="1"/>
          </p:cNvSpPr>
          <p:nvPr/>
        </p:nvSpPr>
        <p:spPr bwMode="auto">
          <a:xfrm>
            <a:off x="6248400" y="4452938"/>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210" name="Rectangle 52"/>
          <p:cNvSpPr>
            <a:spLocks noChangeArrowheads="1"/>
          </p:cNvSpPr>
          <p:nvPr/>
        </p:nvSpPr>
        <p:spPr bwMode="auto">
          <a:xfrm>
            <a:off x="6667500" y="4452938"/>
            <a:ext cx="2825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T</a:t>
            </a:r>
            <a:endParaRPr lang="en-US" altLang="en-US"/>
          </a:p>
        </p:txBody>
      </p:sp>
      <p:sp>
        <p:nvSpPr>
          <p:cNvPr id="92211" name="Rectangle 53"/>
          <p:cNvSpPr>
            <a:spLocks noChangeArrowheads="1"/>
          </p:cNvSpPr>
          <p:nvPr/>
        </p:nvSpPr>
        <p:spPr bwMode="auto">
          <a:xfrm>
            <a:off x="6837363" y="4452938"/>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212" name="Rectangle 54"/>
          <p:cNvSpPr>
            <a:spLocks noChangeArrowheads="1"/>
          </p:cNvSpPr>
          <p:nvPr/>
        </p:nvSpPr>
        <p:spPr bwMode="auto">
          <a:xfrm>
            <a:off x="7086600" y="4452938"/>
            <a:ext cx="1054100"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(baris 4)</a:t>
            </a:r>
            <a:endParaRPr lang="en-US" altLang="en-US"/>
          </a:p>
        </p:txBody>
      </p:sp>
      <p:sp>
        <p:nvSpPr>
          <p:cNvPr id="92213" name="Rectangle 55"/>
          <p:cNvSpPr>
            <a:spLocks noChangeArrowheads="1"/>
          </p:cNvSpPr>
          <p:nvPr/>
        </p:nvSpPr>
        <p:spPr bwMode="auto">
          <a:xfrm>
            <a:off x="8027988" y="4452938"/>
            <a:ext cx="180975" cy="377825"/>
          </a:xfrm>
          <a:prstGeom prst="rect">
            <a:avLst/>
          </a:prstGeom>
          <a:noFill/>
          <a:ln w="9525">
            <a:noFill/>
            <a:miter lim="800000"/>
            <a:headEnd/>
            <a:tailEnd/>
          </a:ln>
        </p:spPr>
        <p:txBody>
          <a:bodyPr wrap="none" lIns="0" tIns="0" rIns="0" bIns="0">
            <a:spAutoFit/>
          </a:bodyPr>
          <a:lstStyle/>
          <a:p>
            <a:pPr eaLnBrk="1" hangingPunct="1"/>
            <a:r>
              <a:rPr lang="en-US" altLang="en-US" sz="2200">
                <a:solidFill>
                  <a:srgbClr val="000000"/>
                </a:solidFill>
              </a:rPr>
              <a:t> </a:t>
            </a:r>
            <a:endParaRPr lang="en-US" altLang="en-US"/>
          </a:p>
        </p:txBody>
      </p:sp>
      <p:sp>
        <p:nvSpPr>
          <p:cNvPr id="92214" name="Line 56"/>
          <p:cNvSpPr>
            <a:spLocks noChangeShapeType="1"/>
          </p:cNvSpPr>
          <p:nvPr/>
        </p:nvSpPr>
        <p:spPr bwMode="auto">
          <a:xfrm>
            <a:off x="5200650" y="3271838"/>
            <a:ext cx="3038475" cy="1587"/>
          </a:xfrm>
          <a:prstGeom prst="line">
            <a:avLst/>
          </a:prstGeom>
          <a:noFill/>
          <a:ln w="7938">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p:spPr>
        <p:txBody>
          <a:bodyPr/>
          <a:lstStyle/>
          <a:p>
            <a:fld id="{8B995F39-C589-4A3A-B1FC-5DBE68E2827D}" type="slidenum">
              <a:rPr lang="en-US" altLang="en-US" smtClean="0"/>
              <a:pPr/>
              <a:t>89</a:t>
            </a:fld>
            <a:endParaRPr lang="en-US" altLang="en-US" smtClean="0"/>
          </a:p>
        </p:txBody>
      </p:sp>
      <p:graphicFrame>
        <p:nvGraphicFramePr>
          <p:cNvPr id="93187" name="Object 4"/>
          <p:cNvGraphicFramePr>
            <a:graphicFrameLocks noChangeAspect="1"/>
          </p:cNvGraphicFramePr>
          <p:nvPr/>
        </p:nvGraphicFramePr>
        <p:xfrm>
          <a:off x="355600" y="66675"/>
          <a:ext cx="7975600" cy="6724650"/>
        </p:xfrm>
        <a:graphic>
          <a:graphicData uri="http://schemas.openxmlformats.org/presentationml/2006/ole">
            <p:oleObj spid="_x0000_s32770" name="Document" r:id="rId3" imgW="7668782" imgH="6446864" progId="Word.Document.8">
              <p:embed/>
            </p:oleObj>
          </a:graphicData>
        </a:graphic>
      </p:graphicFrame>
      <p:sp>
        <p:nvSpPr>
          <p:cNvPr id="93188" name="Rectangle 6"/>
          <p:cNvSpPr>
            <a:spLocks noChangeArrowheads="1"/>
          </p:cNvSpPr>
          <p:nvPr/>
        </p:nvSpPr>
        <p:spPr bwMode="auto">
          <a:xfrm>
            <a:off x="4365625" y="3114675"/>
            <a:ext cx="114300" cy="274638"/>
          </a:xfrm>
          <a:prstGeom prst="rect">
            <a:avLst/>
          </a:prstGeom>
          <a:noFill/>
          <a:ln w="9525">
            <a:noFill/>
            <a:miter lim="800000"/>
            <a:headEnd/>
            <a:tailEnd/>
          </a:ln>
        </p:spPr>
        <p:txBody>
          <a:bodyPr wrap="none" lIns="0" tIns="0" rIns="0" bIns="0">
            <a:spAutoFit/>
          </a:bodyPr>
          <a:lstStyle/>
          <a:p>
            <a:pPr eaLnBrk="1" hangingPunct="1"/>
            <a:r>
              <a:rPr lang="en-US" altLang="en-US" sz="1800" i="1">
                <a:solidFill>
                  <a:srgbClr val="000000"/>
                </a:solidFill>
              </a:rPr>
              <a:t>p</a:t>
            </a:r>
            <a:endParaRPr lang="en-US" altLang="en-US"/>
          </a:p>
        </p:txBody>
      </p:sp>
      <p:sp>
        <p:nvSpPr>
          <p:cNvPr id="93189" name="Rectangle 7"/>
          <p:cNvSpPr>
            <a:spLocks noChangeArrowheads="1"/>
          </p:cNvSpPr>
          <p:nvPr/>
        </p:nvSpPr>
        <p:spPr bwMode="auto">
          <a:xfrm>
            <a:off x="3543300" y="3143250"/>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190" name="Rectangle 8"/>
          <p:cNvSpPr>
            <a:spLocks noChangeArrowheads="1"/>
          </p:cNvSpPr>
          <p:nvPr/>
        </p:nvSpPr>
        <p:spPr bwMode="auto">
          <a:xfrm>
            <a:off x="4800600" y="3154363"/>
            <a:ext cx="342900" cy="274637"/>
          </a:xfrm>
          <a:prstGeom prst="rect">
            <a:avLst/>
          </a:prstGeom>
          <a:noFill/>
          <a:ln w="9525">
            <a:noFill/>
            <a:miter lim="800000"/>
            <a:headEnd/>
            <a:tailEnd/>
          </a:ln>
        </p:spPr>
        <p:txBody>
          <a:bodyPr wrap="none" lIns="0" tIns="0" rIns="0" bIns="0">
            <a:spAutoFit/>
          </a:bodyPr>
          <a:lstStyle/>
          <a:p>
            <a:pPr eaLnBrk="1" hangingPunct="1"/>
            <a:r>
              <a:rPr lang="en-US" altLang="en-US" sz="1800" i="1">
                <a:solidFill>
                  <a:srgbClr val="000000"/>
                </a:solidFill>
              </a:rPr>
              <a:t>q    </a:t>
            </a:r>
            <a:endParaRPr lang="en-US" altLang="en-US"/>
          </a:p>
        </p:txBody>
      </p:sp>
      <p:sp>
        <p:nvSpPr>
          <p:cNvPr id="93191" name="Rectangle 9"/>
          <p:cNvSpPr>
            <a:spLocks noChangeArrowheads="1"/>
          </p:cNvSpPr>
          <p:nvPr/>
        </p:nvSpPr>
        <p:spPr bwMode="auto">
          <a:xfrm>
            <a:off x="4953000" y="3114675"/>
            <a:ext cx="238125" cy="274638"/>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192" name="Rectangle 10"/>
          <p:cNvSpPr>
            <a:spLocks noChangeArrowheads="1"/>
          </p:cNvSpPr>
          <p:nvPr/>
        </p:nvSpPr>
        <p:spPr bwMode="auto">
          <a:xfrm>
            <a:off x="5257800" y="3114675"/>
            <a:ext cx="514350" cy="274638"/>
          </a:xfrm>
          <a:prstGeom prst="rect">
            <a:avLst/>
          </a:prstGeom>
          <a:noFill/>
          <a:ln w="9525">
            <a:noFill/>
            <a:miter lim="800000"/>
            <a:headEnd/>
            <a:tailEnd/>
          </a:ln>
        </p:spPr>
        <p:txBody>
          <a:bodyPr wrap="none" lIns="0" tIns="0" rIns="0" bIns="0">
            <a:spAutoFit/>
          </a:bodyPr>
          <a:lstStyle/>
          <a:p>
            <a:pPr eaLnBrk="1" hangingPunct="1"/>
            <a:r>
              <a:rPr lang="en-US" altLang="en-US" sz="1800" i="1">
                <a:solidFill>
                  <a:srgbClr val="000000"/>
                </a:solidFill>
              </a:rPr>
              <a:t>q     p</a:t>
            </a:r>
            <a:endParaRPr lang="en-US" altLang="en-US"/>
          </a:p>
        </p:txBody>
      </p:sp>
      <p:sp>
        <p:nvSpPr>
          <p:cNvPr id="93193" name="Rectangle 11"/>
          <p:cNvSpPr>
            <a:spLocks noChangeArrowheads="1"/>
          </p:cNvSpPr>
          <p:nvPr/>
        </p:nvSpPr>
        <p:spPr bwMode="auto">
          <a:xfrm>
            <a:off x="4989513" y="3143250"/>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194" name="Rectangle 12"/>
          <p:cNvSpPr>
            <a:spLocks noChangeArrowheads="1"/>
          </p:cNvSpPr>
          <p:nvPr/>
        </p:nvSpPr>
        <p:spPr bwMode="auto">
          <a:xfrm>
            <a:off x="5867400" y="3154363"/>
            <a:ext cx="225425" cy="274637"/>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latin typeface="Symbol" pitchFamily="18" charset="2"/>
              </a:rPr>
              <a:t>®</a:t>
            </a:r>
            <a:endParaRPr lang="en-US" altLang="en-US"/>
          </a:p>
        </p:txBody>
      </p:sp>
      <p:sp>
        <p:nvSpPr>
          <p:cNvPr id="93195" name="Rectangle 13"/>
          <p:cNvSpPr>
            <a:spLocks noChangeArrowheads="1"/>
          </p:cNvSpPr>
          <p:nvPr/>
        </p:nvSpPr>
        <p:spPr bwMode="auto">
          <a:xfrm>
            <a:off x="6096000" y="3154363"/>
            <a:ext cx="180975" cy="274637"/>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196" name="Rectangle 14"/>
          <p:cNvSpPr>
            <a:spLocks noChangeArrowheads="1"/>
          </p:cNvSpPr>
          <p:nvPr/>
        </p:nvSpPr>
        <p:spPr bwMode="auto">
          <a:xfrm>
            <a:off x="6324600" y="3154363"/>
            <a:ext cx="114300" cy="274637"/>
          </a:xfrm>
          <a:prstGeom prst="rect">
            <a:avLst/>
          </a:prstGeom>
          <a:noFill/>
          <a:ln w="9525">
            <a:noFill/>
            <a:miter lim="800000"/>
            <a:headEnd/>
            <a:tailEnd/>
          </a:ln>
        </p:spPr>
        <p:txBody>
          <a:bodyPr wrap="none" lIns="0" tIns="0" rIns="0" bIns="0">
            <a:spAutoFit/>
          </a:bodyPr>
          <a:lstStyle/>
          <a:p>
            <a:pPr eaLnBrk="1" hangingPunct="1"/>
            <a:r>
              <a:rPr lang="en-US" altLang="en-US" sz="1800" i="1">
                <a:solidFill>
                  <a:srgbClr val="000000"/>
                </a:solidFill>
              </a:rPr>
              <a:t>q</a:t>
            </a:r>
            <a:endParaRPr lang="en-US" altLang="en-US"/>
          </a:p>
        </p:txBody>
      </p:sp>
      <p:sp>
        <p:nvSpPr>
          <p:cNvPr id="93197" name="Rectangle 15"/>
          <p:cNvSpPr>
            <a:spLocks noChangeArrowheads="1"/>
          </p:cNvSpPr>
          <p:nvPr/>
        </p:nvSpPr>
        <p:spPr bwMode="auto">
          <a:xfrm>
            <a:off x="6400800" y="3154363"/>
            <a:ext cx="638175" cy="274637"/>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198" name="Rectangle 16"/>
          <p:cNvSpPr>
            <a:spLocks noChangeArrowheads="1"/>
          </p:cNvSpPr>
          <p:nvPr/>
        </p:nvSpPr>
        <p:spPr bwMode="auto">
          <a:xfrm>
            <a:off x="6213475" y="3143250"/>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199" name="Rectangle 17"/>
          <p:cNvSpPr>
            <a:spLocks noChangeArrowheads="1"/>
          </p:cNvSpPr>
          <p:nvPr/>
        </p:nvSpPr>
        <p:spPr bwMode="auto">
          <a:xfrm>
            <a:off x="7086600" y="3114675"/>
            <a:ext cx="114300" cy="274638"/>
          </a:xfrm>
          <a:prstGeom prst="rect">
            <a:avLst/>
          </a:prstGeom>
          <a:noFill/>
          <a:ln w="9525">
            <a:noFill/>
            <a:miter lim="800000"/>
            <a:headEnd/>
            <a:tailEnd/>
          </a:ln>
        </p:spPr>
        <p:txBody>
          <a:bodyPr wrap="none" lIns="0" tIns="0" rIns="0" bIns="0">
            <a:spAutoFit/>
          </a:bodyPr>
          <a:lstStyle/>
          <a:p>
            <a:pPr eaLnBrk="1" hangingPunct="1"/>
            <a:r>
              <a:rPr lang="en-US" altLang="en-US" sz="1800" i="1">
                <a:solidFill>
                  <a:srgbClr val="000000"/>
                </a:solidFill>
              </a:rPr>
              <a:t>p</a:t>
            </a:r>
            <a:endParaRPr lang="en-US" altLang="en-US"/>
          </a:p>
        </p:txBody>
      </p:sp>
      <p:sp>
        <p:nvSpPr>
          <p:cNvPr id="93200" name="Rectangle 18"/>
          <p:cNvSpPr>
            <a:spLocks noChangeArrowheads="1"/>
          </p:cNvSpPr>
          <p:nvPr/>
        </p:nvSpPr>
        <p:spPr bwMode="auto">
          <a:xfrm>
            <a:off x="6384925" y="3143250"/>
            <a:ext cx="207963"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01" name="Rectangle 19"/>
          <p:cNvSpPr>
            <a:spLocks noChangeArrowheads="1"/>
          </p:cNvSpPr>
          <p:nvPr/>
        </p:nvSpPr>
        <p:spPr bwMode="auto">
          <a:xfrm>
            <a:off x="6500813" y="3143250"/>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02" name="Rectangle 20"/>
          <p:cNvSpPr>
            <a:spLocks noChangeArrowheads="1"/>
          </p:cNvSpPr>
          <p:nvPr/>
        </p:nvSpPr>
        <p:spPr bwMode="auto">
          <a:xfrm>
            <a:off x="3429000" y="3408363"/>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03" name="Rectangle 21"/>
          <p:cNvSpPr>
            <a:spLocks noChangeArrowheads="1"/>
          </p:cNvSpPr>
          <p:nvPr/>
        </p:nvSpPr>
        <p:spPr bwMode="auto">
          <a:xfrm>
            <a:off x="3486150" y="3408363"/>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04" name="Rectangle 22"/>
          <p:cNvSpPr>
            <a:spLocks noChangeArrowheads="1"/>
          </p:cNvSpPr>
          <p:nvPr/>
        </p:nvSpPr>
        <p:spPr bwMode="auto">
          <a:xfrm>
            <a:off x="3429000" y="3670300"/>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05" name="Rectangle 23"/>
          <p:cNvSpPr>
            <a:spLocks noChangeArrowheads="1"/>
          </p:cNvSpPr>
          <p:nvPr/>
        </p:nvSpPr>
        <p:spPr bwMode="auto">
          <a:xfrm>
            <a:off x="3886200" y="3670300"/>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06" name="Rectangle 24"/>
          <p:cNvSpPr>
            <a:spLocks noChangeArrowheads="1"/>
          </p:cNvSpPr>
          <p:nvPr/>
        </p:nvSpPr>
        <p:spPr bwMode="auto">
          <a:xfrm>
            <a:off x="4343400" y="3670300"/>
            <a:ext cx="23177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T</a:t>
            </a:r>
            <a:endParaRPr lang="en-US" altLang="en-US"/>
          </a:p>
        </p:txBody>
      </p:sp>
      <p:sp>
        <p:nvSpPr>
          <p:cNvPr id="93207" name="Rectangle 25"/>
          <p:cNvSpPr>
            <a:spLocks noChangeArrowheads="1"/>
          </p:cNvSpPr>
          <p:nvPr/>
        </p:nvSpPr>
        <p:spPr bwMode="auto">
          <a:xfrm>
            <a:off x="4483100" y="3670300"/>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08" name="Rectangle 26"/>
          <p:cNvSpPr>
            <a:spLocks noChangeArrowheads="1"/>
          </p:cNvSpPr>
          <p:nvPr/>
        </p:nvSpPr>
        <p:spPr bwMode="auto">
          <a:xfrm>
            <a:off x="4800600" y="3670300"/>
            <a:ext cx="23177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T</a:t>
            </a:r>
            <a:endParaRPr lang="en-US" altLang="en-US"/>
          </a:p>
        </p:txBody>
      </p:sp>
      <p:sp>
        <p:nvSpPr>
          <p:cNvPr id="93209" name="Rectangle 27"/>
          <p:cNvSpPr>
            <a:spLocks noChangeArrowheads="1"/>
          </p:cNvSpPr>
          <p:nvPr/>
        </p:nvSpPr>
        <p:spPr bwMode="auto">
          <a:xfrm>
            <a:off x="4940300" y="3670300"/>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10" name="Rectangle 28"/>
          <p:cNvSpPr>
            <a:spLocks noChangeArrowheads="1"/>
          </p:cNvSpPr>
          <p:nvPr/>
        </p:nvSpPr>
        <p:spPr bwMode="auto">
          <a:xfrm>
            <a:off x="5257800" y="3670300"/>
            <a:ext cx="217488"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F</a:t>
            </a:r>
            <a:endParaRPr lang="en-US" altLang="en-US"/>
          </a:p>
        </p:txBody>
      </p:sp>
      <p:sp>
        <p:nvSpPr>
          <p:cNvPr id="93211" name="Rectangle 29"/>
          <p:cNvSpPr>
            <a:spLocks noChangeArrowheads="1"/>
          </p:cNvSpPr>
          <p:nvPr/>
        </p:nvSpPr>
        <p:spPr bwMode="auto">
          <a:xfrm>
            <a:off x="5384800" y="3670300"/>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12" name="Rectangle 30"/>
          <p:cNvSpPr>
            <a:spLocks noChangeArrowheads="1"/>
          </p:cNvSpPr>
          <p:nvPr/>
        </p:nvSpPr>
        <p:spPr bwMode="auto">
          <a:xfrm>
            <a:off x="5715000" y="3670300"/>
            <a:ext cx="392113"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F</a:t>
            </a:r>
            <a:endParaRPr lang="en-US" altLang="en-US"/>
          </a:p>
        </p:txBody>
      </p:sp>
      <p:sp>
        <p:nvSpPr>
          <p:cNvPr id="93213" name="Rectangle 31"/>
          <p:cNvSpPr>
            <a:spLocks noChangeArrowheads="1"/>
          </p:cNvSpPr>
          <p:nvPr/>
        </p:nvSpPr>
        <p:spPr bwMode="auto">
          <a:xfrm>
            <a:off x="6015038" y="3670300"/>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14" name="Rectangle 32"/>
          <p:cNvSpPr>
            <a:spLocks noChangeArrowheads="1"/>
          </p:cNvSpPr>
          <p:nvPr/>
        </p:nvSpPr>
        <p:spPr bwMode="auto">
          <a:xfrm>
            <a:off x="6172200" y="3670300"/>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15" name="Rectangle 33"/>
          <p:cNvSpPr>
            <a:spLocks noChangeArrowheads="1"/>
          </p:cNvSpPr>
          <p:nvPr/>
        </p:nvSpPr>
        <p:spPr bwMode="auto">
          <a:xfrm>
            <a:off x="6629400" y="3670300"/>
            <a:ext cx="623888"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F</a:t>
            </a:r>
            <a:endParaRPr lang="en-US" altLang="en-US"/>
          </a:p>
        </p:txBody>
      </p:sp>
      <p:sp>
        <p:nvSpPr>
          <p:cNvPr id="93216" name="Rectangle 34"/>
          <p:cNvSpPr>
            <a:spLocks noChangeArrowheads="1"/>
          </p:cNvSpPr>
          <p:nvPr/>
        </p:nvSpPr>
        <p:spPr bwMode="auto">
          <a:xfrm>
            <a:off x="7161213" y="3670300"/>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17" name="Rectangle 35"/>
          <p:cNvSpPr>
            <a:spLocks noChangeArrowheads="1"/>
          </p:cNvSpPr>
          <p:nvPr/>
        </p:nvSpPr>
        <p:spPr bwMode="auto">
          <a:xfrm>
            <a:off x="3429000" y="3933825"/>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18" name="Rectangle 36"/>
          <p:cNvSpPr>
            <a:spLocks noChangeArrowheads="1"/>
          </p:cNvSpPr>
          <p:nvPr/>
        </p:nvSpPr>
        <p:spPr bwMode="auto">
          <a:xfrm>
            <a:off x="3886200" y="3933825"/>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19" name="Rectangle 37"/>
          <p:cNvSpPr>
            <a:spLocks noChangeArrowheads="1"/>
          </p:cNvSpPr>
          <p:nvPr/>
        </p:nvSpPr>
        <p:spPr bwMode="auto">
          <a:xfrm>
            <a:off x="4343400" y="3933825"/>
            <a:ext cx="23177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T</a:t>
            </a:r>
            <a:endParaRPr lang="en-US" altLang="en-US"/>
          </a:p>
        </p:txBody>
      </p:sp>
      <p:sp>
        <p:nvSpPr>
          <p:cNvPr id="93220" name="Rectangle 38"/>
          <p:cNvSpPr>
            <a:spLocks noChangeArrowheads="1"/>
          </p:cNvSpPr>
          <p:nvPr/>
        </p:nvSpPr>
        <p:spPr bwMode="auto">
          <a:xfrm>
            <a:off x="4483100" y="3933825"/>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21" name="Rectangle 39"/>
          <p:cNvSpPr>
            <a:spLocks noChangeArrowheads="1"/>
          </p:cNvSpPr>
          <p:nvPr/>
        </p:nvSpPr>
        <p:spPr bwMode="auto">
          <a:xfrm>
            <a:off x="4800600" y="3933825"/>
            <a:ext cx="217488"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F</a:t>
            </a:r>
            <a:endParaRPr lang="en-US" altLang="en-US"/>
          </a:p>
        </p:txBody>
      </p:sp>
      <p:sp>
        <p:nvSpPr>
          <p:cNvPr id="93222" name="Rectangle 40"/>
          <p:cNvSpPr>
            <a:spLocks noChangeArrowheads="1"/>
          </p:cNvSpPr>
          <p:nvPr/>
        </p:nvSpPr>
        <p:spPr bwMode="auto">
          <a:xfrm>
            <a:off x="4927600" y="3933825"/>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23" name="Rectangle 41"/>
          <p:cNvSpPr>
            <a:spLocks noChangeArrowheads="1"/>
          </p:cNvSpPr>
          <p:nvPr/>
        </p:nvSpPr>
        <p:spPr bwMode="auto">
          <a:xfrm>
            <a:off x="5257800" y="3933825"/>
            <a:ext cx="23177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T</a:t>
            </a:r>
            <a:endParaRPr lang="en-US" altLang="en-US"/>
          </a:p>
        </p:txBody>
      </p:sp>
      <p:sp>
        <p:nvSpPr>
          <p:cNvPr id="93224" name="Rectangle 42"/>
          <p:cNvSpPr>
            <a:spLocks noChangeArrowheads="1"/>
          </p:cNvSpPr>
          <p:nvPr/>
        </p:nvSpPr>
        <p:spPr bwMode="auto">
          <a:xfrm>
            <a:off x="5397500" y="3933825"/>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25" name="Rectangle 43"/>
          <p:cNvSpPr>
            <a:spLocks noChangeArrowheads="1"/>
          </p:cNvSpPr>
          <p:nvPr/>
        </p:nvSpPr>
        <p:spPr bwMode="auto">
          <a:xfrm>
            <a:off x="5715000" y="3933825"/>
            <a:ext cx="404813"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T</a:t>
            </a:r>
            <a:endParaRPr lang="en-US" altLang="en-US"/>
          </a:p>
        </p:txBody>
      </p:sp>
      <p:sp>
        <p:nvSpPr>
          <p:cNvPr id="93226" name="Rectangle 44"/>
          <p:cNvSpPr>
            <a:spLocks noChangeArrowheads="1"/>
          </p:cNvSpPr>
          <p:nvPr/>
        </p:nvSpPr>
        <p:spPr bwMode="auto">
          <a:xfrm>
            <a:off x="6029325" y="3933825"/>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27" name="Rectangle 45"/>
          <p:cNvSpPr>
            <a:spLocks noChangeArrowheads="1"/>
          </p:cNvSpPr>
          <p:nvPr/>
        </p:nvSpPr>
        <p:spPr bwMode="auto">
          <a:xfrm>
            <a:off x="6172200" y="3933825"/>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28" name="Rectangle 46"/>
          <p:cNvSpPr>
            <a:spLocks noChangeArrowheads="1"/>
          </p:cNvSpPr>
          <p:nvPr/>
        </p:nvSpPr>
        <p:spPr bwMode="auto">
          <a:xfrm>
            <a:off x="6629400" y="3933825"/>
            <a:ext cx="623888"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F</a:t>
            </a:r>
            <a:endParaRPr lang="en-US" altLang="en-US"/>
          </a:p>
        </p:txBody>
      </p:sp>
      <p:sp>
        <p:nvSpPr>
          <p:cNvPr id="93229" name="Rectangle 47"/>
          <p:cNvSpPr>
            <a:spLocks noChangeArrowheads="1"/>
          </p:cNvSpPr>
          <p:nvPr/>
        </p:nvSpPr>
        <p:spPr bwMode="auto">
          <a:xfrm>
            <a:off x="7161213" y="3933825"/>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30" name="Rectangle 48"/>
          <p:cNvSpPr>
            <a:spLocks noChangeArrowheads="1"/>
          </p:cNvSpPr>
          <p:nvPr/>
        </p:nvSpPr>
        <p:spPr bwMode="auto">
          <a:xfrm>
            <a:off x="3429000" y="4195763"/>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31" name="Rectangle 49"/>
          <p:cNvSpPr>
            <a:spLocks noChangeArrowheads="1"/>
          </p:cNvSpPr>
          <p:nvPr/>
        </p:nvSpPr>
        <p:spPr bwMode="auto">
          <a:xfrm>
            <a:off x="3886200" y="4195763"/>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32" name="Rectangle 50"/>
          <p:cNvSpPr>
            <a:spLocks noChangeArrowheads="1"/>
          </p:cNvSpPr>
          <p:nvPr/>
        </p:nvSpPr>
        <p:spPr bwMode="auto">
          <a:xfrm>
            <a:off x="4343400" y="4195763"/>
            <a:ext cx="217488"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F</a:t>
            </a:r>
            <a:endParaRPr lang="en-US" altLang="en-US"/>
          </a:p>
        </p:txBody>
      </p:sp>
      <p:sp>
        <p:nvSpPr>
          <p:cNvPr id="93233" name="Rectangle 51"/>
          <p:cNvSpPr>
            <a:spLocks noChangeArrowheads="1"/>
          </p:cNvSpPr>
          <p:nvPr/>
        </p:nvSpPr>
        <p:spPr bwMode="auto">
          <a:xfrm>
            <a:off x="4470400" y="4195763"/>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34" name="Rectangle 52"/>
          <p:cNvSpPr>
            <a:spLocks noChangeArrowheads="1"/>
          </p:cNvSpPr>
          <p:nvPr/>
        </p:nvSpPr>
        <p:spPr bwMode="auto">
          <a:xfrm>
            <a:off x="4800600" y="4195763"/>
            <a:ext cx="152400" cy="274637"/>
          </a:xfrm>
          <a:prstGeom prst="rect">
            <a:avLst/>
          </a:prstGeom>
          <a:noFill/>
          <a:ln w="9525">
            <a:noFill/>
            <a:miter lim="800000"/>
            <a:headEnd/>
            <a:tailEnd/>
          </a:ln>
        </p:spPr>
        <p:txBody>
          <a:bodyPr wrap="none" lIns="0" tIns="0" rIns="0" bIns="0">
            <a:spAutoFit/>
          </a:bodyPr>
          <a:lstStyle/>
          <a:p>
            <a:pPr eaLnBrk="1" hangingPunct="1"/>
            <a:r>
              <a:rPr lang="en-US" altLang="en-US" sz="1800" b="1">
                <a:solidFill>
                  <a:srgbClr val="000000"/>
                </a:solidFill>
              </a:rPr>
              <a:t>T</a:t>
            </a:r>
            <a:endParaRPr lang="en-US" altLang="en-US" b="1"/>
          </a:p>
        </p:txBody>
      </p:sp>
      <p:sp>
        <p:nvSpPr>
          <p:cNvPr id="93235" name="Rectangle 53"/>
          <p:cNvSpPr>
            <a:spLocks noChangeArrowheads="1"/>
          </p:cNvSpPr>
          <p:nvPr/>
        </p:nvSpPr>
        <p:spPr bwMode="auto">
          <a:xfrm>
            <a:off x="4940300" y="4195763"/>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36" name="Rectangle 54"/>
          <p:cNvSpPr>
            <a:spLocks noChangeArrowheads="1"/>
          </p:cNvSpPr>
          <p:nvPr/>
        </p:nvSpPr>
        <p:spPr bwMode="auto">
          <a:xfrm>
            <a:off x="5257800" y="4195763"/>
            <a:ext cx="217488"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F</a:t>
            </a:r>
            <a:endParaRPr lang="en-US" altLang="en-US"/>
          </a:p>
        </p:txBody>
      </p:sp>
      <p:sp>
        <p:nvSpPr>
          <p:cNvPr id="93237" name="Rectangle 55"/>
          <p:cNvSpPr>
            <a:spLocks noChangeArrowheads="1"/>
          </p:cNvSpPr>
          <p:nvPr/>
        </p:nvSpPr>
        <p:spPr bwMode="auto">
          <a:xfrm>
            <a:off x="5384800" y="4195763"/>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38" name="Rectangle 56"/>
          <p:cNvSpPr>
            <a:spLocks noChangeArrowheads="1"/>
          </p:cNvSpPr>
          <p:nvPr/>
        </p:nvSpPr>
        <p:spPr bwMode="auto">
          <a:xfrm>
            <a:off x="5715000" y="4195763"/>
            <a:ext cx="323850" cy="274637"/>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r>
              <a:rPr lang="en-US" altLang="en-US" sz="1800" b="1">
                <a:solidFill>
                  <a:srgbClr val="000000"/>
                </a:solidFill>
              </a:rPr>
              <a:t>T</a:t>
            </a:r>
            <a:endParaRPr lang="en-US" altLang="en-US" b="1"/>
          </a:p>
        </p:txBody>
      </p:sp>
      <p:sp>
        <p:nvSpPr>
          <p:cNvPr id="93239" name="Rectangle 57"/>
          <p:cNvSpPr>
            <a:spLocks noChangeArrowheads="1"/>
          </p:cNvSpPr>
          <p:nvPr/>
        </p:nvSpPr>
        <p:spPr bwMode="auto">
          <a:xfrm>
            <a:off x="6029325" y="4195763"/>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40" name="Rectangle 58"/>
          <p:cNvSpPr>
            <a:spLocks noChangeArrowheads="1"/>
          </p:cNvSpPr>
          <p:nvPr/>
        </p:nvSpPr>
        <p:spPr bwMode="auto">
          <a:xfrm>
            <a:off x="6172200" y="4195763"/>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41" name="Rectangle 59"/>
          <p:cNvSpPr>
            <a:spLocks noChangeArrowheads="1"/>
          </p:cNvSpPr>
          <p:nvPr/>
        </p:nvSpPr>
        <p:spPr bwMode="auto">
          <a:xfrm>
            <a:off x="6629400" y="4195763"/>
            <a:ext cx="552450" cy="274637"/>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r>
              <a:rPr lang="en-US" altLang="en-US" sz="1800" b="1">
                <a:solidFill>
                  <a:srgbClr val="000000"/>
                </a:solidFill>
              </a:rPr>
              <a:t>T</a:t>
            </a:r>
            <a:endParaRPr lang="en-US" altLang="en-US" b="1"/>
          </a:p>
        </p:txBody>
      </p:sp>
      <p:sp>
        <p:nvSpPr>
          <p:cNvPr id="93242" name="Rectangle 60"/>
          <p:cNvSpPr>
            <a:spLocks noChangeArrowheads="1"/>
          </p:cNvSpPr>
          <p:nvPr/>
        </p:nvSpPr>
        <p:spPr bwMode="auto">
          <a:xfrm>
            <a:off x="7175500" y="4195763"/>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43" name="Rectangle 61"/>
          <p:cNvSpPr>
            <a:spLocks noChangeArrowheads="1"/>
          </p:cNvSpPr>
          <p:nvPr/>
        </p:nvSpPr>
        <p:spPr bwMode="auto">
          <a:xfrm>
            <a:off x="3429000" y="4459288"/>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44" name="Rectangle 62"/>
          <p:cNvSpPr>
            <a:spLocks noChangeArrowheads="1"/>
          </p:cNvSpPr>
          <p:nvPr/>
        </p:nvSpPr>
        <p:spPr bwMode="auto">
          <a:xfrm>
            <a:off x="3886200" y="4459288"/>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45" name="Rectangle 63"/>
          <p:cNvSpPr>
            <a:spLocks noChangeArrowheads="1"/>
          </p:cNvSpPr>
          <p:nvPr/>
        </p:nvSpPr>
        <p:spPr bwMode="auto">
          <a:xfrm>
            <a:off x="4343400" y="4459288"/>
            <a:ext cx="217488"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F</a:t>
            </a:r>
            <a:endParaRPr lang="en-US" altLang="en-US"/>
          </a:p>
        </p:txBody>
      </p:sp>
      <p:sp>
        <p:nvSpPr>
          <p:cNvPr id="93246" name="Rectangle 64"/>
          <p:cNvSpPr>
            <a:spLocks noChangeArrowheads="1"/>
          </p:cNvSpPr>
          <p:nvPr/>
        </p:nvSpPr>
        <p:spPr bwMode="auto">
          <a:xfrm>
            <a:off x="4470400" y="4459288"/>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47" name="Rectangle 65"/>
          <p:cNvSpPr>
            <a:spLocks noChangeArrowheads="1"/>
          </p:cNvSpPr>
          <p:nvPr/>
        </p:nvSpPr>
        <p:spPr bwMode="auto">
          <a:xfrm>
            <a:off x="4800600" y="4459288"/>
            <a:ext cx="127000" cy="274637"/>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FF0066"/>
                </a:solidFill>
              </a:rPr>
              <a:t>F</a:t>
            </a:r>
            <a:endParaRPr lang="en-US" altLang="en-US">
              <a:solidFill>
                <a:srgbClr val="FF0066"/>
              </a:solidFill>
            </a:endParaRPr>
          </a:p>
        </p:txBody>
      </p:sp>
      <p:sp>
        <p:nvSpPr>
          <p:cNvPr id="93248" name="Rectangle 66"/>
          <p:cNvSpPr>
            <a:spLocks noChangeArrowheads="1"/>
          </p:cNvSpPr>
          <p:nvPr/>
        </p:nvSpPr>
        <p:spPr bwMode="auto">
          <a:xfrm>
            <a:off x="4927600" y="4459288"/>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49" name="Rectangle 67"/>
          <p:cNvSpPr>
            <a:spLocks noChangeArrowheads="1"/>
          </p:cNvSpPr>
          <p:nvPr/>
        </p:nvSpPr>
        <p:spPr bwMode="auto">
          <a:xfrm>
            <a:off x="5257800" y="4459288"/>
            <a:ext cx="23177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T</a:t>
            </a:r>
            <a:endParaRPr lang="en-US" altLang="en-US"/>
          </a:p>
        </p:txBody>
      </p:sp>
      <p:sp>
        <p:nvSpPr>
          <p:cNvPr id="93250" name="Rectangle 68"/>
          <p:cNvSpPr>
            <a:spLocks noChangeArrowheads="1"/>
          </p:cNvSpPr>
          <p:nvPr/>
        </p:nvSpPr>
        <p:spPr bwMode="auto">
          <a:xfrm>
            <a:off x="5397500" y="4459288"/>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51" name="Rectangle 69"/>
          <p:cNvSpPr>
            <a:spLocks noChangeArrowheads="1"/>
          </p:cNvSpPr>
          <p:nvPr/>
        </p:nvSpPr>
        <p:spPr bwMode="auto">
          <a:xfrm>
            <a:off x="5715000" y="4459288"/>
            <a:ext cx="323850" cy="274637"/>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r>
              <a:rPr lang="en-US" altLang="en-US" sz="1800" b="1">
                <a:solidFill>
                  <a:srgbClr val="000000"/>
                </a:solidFill>
              </a:rPr>
              <a:t>T</a:t>
            </a:r>
            <a:endParaRPr lang="en-US" altLang="en-US" b="1"/>
          </a:p>
        </p:txBody>
      </p:sp>
      <p:sp>
        <p:nvSpPr>
          <p:cNvPr id="93252" name="Rectangle 70"/>
          <p:cNvSpPr>
            <a:spLocks noChangeArrowheads="1"/>
          </p:cNvSpPr>
          <p:nvPr/>
        </p:nvSpPr>
        <p:spPr bwMode="auto">
          <a:xfrm>
            <a:off x="6029325" y="4459288"/>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53" name="Rectangle 71"/>
          <p:cNvSpPr>
            <a:spLocks noChangeArrowheads="1"/>
          </p:cNvSpPr>
          <p:nvPr/>
        </p:nvSpPr>
        <p:spPr bwMode="auto">
          <a:xfrm>
            <a:off x="6172200" y="4459288"/>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54" name="Rectangle 72"/>
          <p:cNvSpPr>
            <a:spLocks noChangeArrowheads="1"/>
          </p:cNvSpPr>
          <p:nvPr/>
        </p:nvSpPr>
        <p:spPr bwMode="auto">
          <a:xfrm>
            <a:off x="6629400" y="4459288"/>
            <a:ext cx="552450" cy="274637"/>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r>
              <a:rPr lang="en-US" altLang="en-US" sz="1800" b="1">
                <a:solidFill>
                  <a:srgbClr val="000000"/>
                </a:solidFill>
              </a:rPr>
              <a:t>T</a:t>
            </a:r>
            <a:endParaRPr lang="en-US" altLang="en-US" b="1"/>
          </a:p>
        </p:txBody>
      </p:sp>
      <p:sp>
        <p:nvSpPr>
          <p:cNvPr id="93255" name="Rectangle 73"/>
          <p:cNvSpPr>
            <a:spLocks noChangeArrowheads="1"/>
          </p:cNvSpPr>
          <p:nvPr/>
        </p:nvSpPr>
        <p:spPr bwMode="auto">
          <a:xfrm>
            <a:off x="7175500" y="4459288"/>
            <a:ext cx="149225" cy="314325"/>
          </a:xfrm>
          <a:prstGeom prst="rect">
            <a:avLst/>
          </a:prstGeom>
          <a:noFill/>
          <a:ln w="9525">
            <a:noFill/>
            <a:miter lim="800000"/>
            <a:headEnd/>
            <a:tailEnd/>
          </a:ln>
        </p:spPr>
        <p:txBody>
          <a:bodyPr wrap="none" lIns="0" tIns="0" rIns="0" bIns="0">
            <a:spAutoFit/>
          </a:bodyPr>
          <a:lstStyle/>
          <a:p>
            <a:pPr eaLnBrk="1" hangingPunct="1"/>
            <a:r>
              <a:rPr lang="en-US" altLang="en-US" sz="1800">
                <a:solidFill>
                  <a:srgbClr val="000000"/>
                </a:solidFill>
              </a:rPr>
              <a:t> </a:t>
            </a:r>
            <a:endParaRPr lang="en-US" altLang="en-US"/>
          </a:p>
        </p:txBody>
      </p:sp>
      <p:sp>
        <p:nvSpPr>
          <p:cNvPr id="93256" name="Line 74"/>
          <p:cNvSpPr>
            <a:spLocks noChangeShapeType="1"/>
          </p:cNvSpPr>
          <p:nvPr/>
        </p:nvSpPr>
        <p:spPr bwMode="auto">
          <a:xfrm>
            <a:off x="4229100" y="3452813"/>
            <a:ext cx="3314700" cy="1587"/>
          </a:xfrm>
          <a:prstGeom prst="line">
            <a:avLst/>
          </a:prstGeom>
          <a:noFill/>
          <a:ln w="9525">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5B7B8FBA-9ED0-4CFB-BF65-EEF0E1B4EC20}" type="slidenum">
              <a:rPr lang="en-US" altLang="en-US" smtClean="0"/>
              <a:pPr/>
              <a:t>9</a:t>
            </a:fld>
            <a:endParaRPr lang="en-US" altLang="en-US" smtClean="0"/>
          </a:p>
        </p:txBody>
      </p:sp>
      <p:sp>
        <p:nvSpPr>
          <p:cNvPr id="117762" name="Rectangle 2"/>
          <p:cNvSpPr>
            <a:spLocks noGrp="1" noChangeArrowheads="1"/>
          </p:cNvSpPr>
          <p:nvPr>
            <p:ph type="body" idx="1"/>
          </p:nvPr>
        </p:nvSpPr>
        <p:spPr>
          <a:xfrm>
            <a:off x="457200" y="1676400"/>
            <a:ext cx="8229600" cy="762000"/>
          </a:xfrm>
        </p:spPr>
        <p:txBody>
          <a:bodyPr/>
          <a:lstStyle/>
          <a:p>
            <a:pPr algn="ctr" eaLnBrk="1" hangingPunct="1">
              <a:buFontTx/>
              <a:buNone/>
            </a:pPr>
            <a:r>
              <a:rPr lang="en-US" altLang="en-US" sz="2800" b="1" i="1" smtClean="0"/>
              <a:t>“520 &lt; 111”</a:t>
            </a:r>
            <a:endParaRPr lang="en-US" altLang="en-US" sz="2400" b="1" i="1" smtClean="0"/>
          </a:p>
        </p:txBody>
      </p:sp>
      <p:sp>
        <p:nvSpPr>
          <p:cNvPr id="117763" name="Rectangle 3"/>
          <p:cNvSpPr>
            <a:spLocks noChangeArrowheads="1"/>
          </p:cNvSpPr>
          <p:nvPr/>
        </p:nvSpPr>
        <p:spPr bwMode="auto">
          <a:xfrm>
            <a:off x="457200" y="2514600"/>
            <a:ext cx="65532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Apakah ini sebuah pernyataan?</a:t>
            </a:r>
          </a:p>
        </p:txBody>
      </p:sp>
      <p:sp>
        <p:nvSpPr>
          <p:cNvPr id="117764" name="Rectangle 4"/>
          <p:cNvSpPr>
            <a:spLocks noChangeArrowheads="1"/>
          </p:cNvSpPr>
          <p:nvPr/>
        </p:nvSpPr>
        <p:spPr bwMode="auto">
          <a:xfrm>
            <a:off x="7543800" y="2590800"/>
            <a:ext cx="11430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YA</a:t>
            </a:r>
          </a:p>
        </p:txBody>
      </p:sp>
      <p:sp>
        <p:nvSpPr>
          <p:cNvPr id="117765" name="Rectangle 5"/>
          <p:cNvSpPr>
            <a:spLocks noChangeArrowheads="1"/>
          </p:cNvSpPr>
          <p:nvPr/>
        </p:nvSpPr>
        <p:spPr bwMode="auto">
          <a:xfrm>
            <a:off x="457200" y="3429000"/>
            <a:ext cx="70104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Apakah ini sebuah proposisi?</a:t>
            </a:r>
          </a:p>
        </p:txBody>
      </p:sp>
      <p:sp>
        <p:nvSpPr>
          <p:cNvPr id="117766" name="Rectangle 6"/>
          <p:cNvSpPr>
            <a:spLocks noChangeArrowheads="1"/>
          </p:cNvSpPr>
          <p:nvPr/>
        </p:nvSpPr>
        <p:spPr bwMode="auto">
          <a:xfrm>
            <a:off x="7543800" y="3429000"/>
            <a:ext cx="11430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YA</a:t>
            </a:r>
          </a:p>
        </p:txBody>
      </p:sp>
      <p:sp>
        <p:nvSpPr>
          <p:cNvPr id="117767" name="Rectangle 7"/>
          <p:cNvSpPr>
            <a:spLocks noChangeArrowheads="1"/>
          </p:cNvSpPr>
          <p:nvPr/>
        </p:nvSpPr>
        <p:spPr bwMode="auto">
          <a:xfrm>
            <a:off x="457200" y="4419600"/>
            <a:ext cx="4800600" cy="1295400"/>
          </a:xfrm>
          <a:prstGeom prst="rect">
            <a:avLst/>
          </a:prstGeom>
          <a:noFill/>
          <a:ln w="9525">
            <a:noFill/>
            <a:miter lim="800000"/>
            <a:headEnd/>
            <a:tailEnd/>
          </a:ln>
          <a:effectLst/>
        </p:spPr>
        <p:txBody>
          <a:bodyPr/>
          <a:lstStyle/>
          <a:p>
            <a:pPr eaLnBrk="1" hangingPunct="1">
              <a:spcBef>
                <a:spcPct val="20000"/>
              </a:spcBef>
              <a:defRPr/>
            </a:pPr>
            <a:r>
              <a:rPr lang="en-US" sz="3200">
                <a:effectLst>
                  <a:outerShdw blurRad="38100" dist="38100" dir="2700000" algn="tl">
                    <a:srgbClr val="C0C0C0"/>
                  </a:outerShdw>
                </a:effectLst>
                <a:latin typeface="Arial" pitchFamily="34" charset="0"/>
              </a:rPr>
              <a:t>Apakah nilai kebenaran dari proposisi ini?</a:t>
            </a:r>
          </a:p>
        </p:txBody>
      </p:sp>
      <p:sp>
        <p:nvSpPr>
          <p:cNvPr id="117768" name="Rectangle 8"/>
          <p:cNvSpPr>
            <a:spLocks noChangeArrowheads="1"/>
          </p:cNvSpPr>
          <p:nvPr/>
        </p:nvSpPr>
        <p:spPr bwMode="auto">
          <a:xfrm>
            <a:off x="7010400" y="4648200"/>
            <a:ext cx="1676400" cy="685800"/>
          </a:xfrm>
          <a:prstGeom prst="rect">
            <a:avLst/>
          </a:prstGeom>
          <a:noFill/>
          <a:ln w="9525">
            <a:noFill/>
            <a:miter lim="800000"/>
            <a:headEnd/>
            <a:tailEnd/>
          </a:ln>
          <a:effectLst/>
        </p:spPr>
        <p:txBody>
          <a:bodyPr/>
          <a:lstStyle/>
          <a:p>
            <a:pPr marL="342900" indent="-342900" eaLnBrk="1" hangingPunct="1">
              <a:spcBef>
                <a:spcPct val="20000"/>
              </a:spcBef>
              <a:defRPr/>
            </a:pPr>
            <a:r>
              <a:rPr lang="en-US" sz="3200">
                <a:effectLst>
                  <a:outerShdw blurRad="38100" dist="38100" dir="2700000" algn="tl">
                    <a:srgbClr val="C0C0C0"/>
                  </a:outerShdw>
                </a:effectLst>
                <a:latin typeface="Arial" pitchFamily="34" charset="0"/>
              </a:rPr>
              <a:t>SALAH</a:t>
            </a:r>
          </a:p>
        </p:txBody>
      </p:sp>
      <p:sp>
        <p:nvSpPr>
          <p:cNvPr id="11274" name="Rectangle 9"/>
          <p:cNvSpPr>
            <a:spLocks noGrp="1" noChangeArrowheads="1"/>
          </p:cNvSpPr>
          <p:nvPr>
            <p:ph type="title"/>
          </p:nvPr>
        </p:nvSpPr>
        <p:spPr>
          <a:noFill/>
        </p:spPr>
        <p:txBody>
          <a:bodyPr/>
          <a:lstStyle/>
          <a:p>
            <a:pPr eaLnBrk="1" hangingPunct="1"/>
            <a:r>
              <a:rPr lang="en-US" altLang="en-US" sz="3600" b="1" smtClean="0">
                <a:solidFill>
                  <a:schemeClr val="tx1"/>
                </a:solidFill>
              </a:rPr>
              <a:t>Permainan</a:t>
            </a:r>
            <a:endParaRPr lang="en-CA" altLang="en-US" sz="3600" b="1"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7762">
                                            <p:txEl>
                                              <p:pRg st="0" end="0"/>
                                            </p:txEl>
                                          </p:spTgt>
                                        </p:tgtEl>
                                        <p:attrNameLst>
                                          <p:attrName>style.visibility</p:attrName>
                                        </p:attrNameLst>
                                      </p:cBhvr>
                                      <p:to>
                                        <p:strVal val="visible"/>
                                      </p:to>
                                    </p:set>
                                    <p:anim calcmode="lin" valueType="num">
                                      <p:cBhvr>
                                        <p:cTn id="7" dur="500" fill="hold"/>
                                        <p:tgtEl>
                                          <p:spTgt spid="11776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776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7763">
                                            <p:txEl>
                                              <p:pRg st="0" end="0"/>
                                            </p:txEl>
                                          </p:spTgt>
                                        </p:tgtEl>
                                        <p:attrNameLst>
                                          <p:attrName>style.visibility</p:attrName>
                                        </p:attrNameLst>
                                      </p:cBhvr>
                                      <p:to>
                                        <p:strVal val="visible"/>
                                      </p:to>
                                    </p:set>
                                    <p:anim calcmode="lin" valueType="num">
                                      <p:cBhvr>
                                        <p:cTn id="13" dur="500" fill="hold"/>
                                        <p:tgtEl>
                                          <p:spTgt spid="11776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77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7764">
                                            <p:txEl>
                                              <p:pRg st="0" end="0"/>
                                            </p:txEl>
                                          </p:spTgt>
                                        </p:tgtEl>
                                        <p:attrNameLst>
                                          <p:attrName>style.visibility</p:attrName>
                                        </p:attrNameLst>
                                      </p:cBhvr>
                                      <p:to>
                                        <p:strVal val="visible"/>
                                      </p:to>
                                    </p:set>
                                    <p:anim calcmode="lin" valueType="num">
                                      <p:cBhvr>
                                        <p:cTn id="19" dur="500" fill="hold"/>
                                        <p:tgtEl>
                                          <p:spTgt spid="11776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1776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7765">
                                            <p:txEl>
                                              <p:pRg st="0" end="0"/>
                                            </p:txEl>
                                          </p:spTgt>
                                        </p:tgtEl>
                                        <p:attrNameLst>
                                          <p:attrName>style.visibility</p:attrName>
                                        </p:attrNameLst>
                                      </p:cBhvr>
                                      <p:to>
                                        <p:strVal val="visible"/>
                                      </p:to>
                                    </p:set>
                                    <p:anim calcmode="lin" valueType="num">
                                      <p:cBhvr>
                                        <p:cTn id="25" dur="500" fill="hold"/>
                                        <p:tgtEl>
                                          <p:spTgt spid="11776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776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7766">
                                            <p:txEl>
                                              <p:pRg st="0" end="0"/>
                                            </p:txEl>
                                          </p:spTgt>
                                        </p:tgtEl>
                                        <p:attrNameLst>
                                          <p:attrName>style.visibility</p:attrName>
                                        </p:attrNameLst>
                                      </p:cBhvr>
                                      <p:to>
                                        <p:strVal val="visible"/>
                                      </p:to>
                                    </p:set>
                                    <p:anim calcmode="lin" valueType="num">
                                      <p:cBhvr>
                                        <p:cTn id="31" dur="500" fill="hold"/>
                                        <p:tgtEl>
                                          <p:spTgt spid="117766">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1776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7767"/>
                                        </p:tgtEl>
                                        <p:attrNameLst>
                                          <p:attrName>style.visibility</p:attrName>
                                        </p:attrNameLst>
                                      </p:cBhvr>
                                      <p:to>
                                        <p:strVal val="visible"/>
                                      </p:to>
                                    </p:set>
                                    <p:anim calcmode="lin" valueType="num">
                                      <p:cBhvr>
                                        <p:cTn id="37" dur="500" fill="hold"/>
                                        <p:tgtEl>
                                          <p:spTgt spid="117767"/>
                                        </p:tgtEl>
                                        <p:attrNameLst>
                                          <p:attrName>ppt_w</p:attrName>
                                        </p:attrNameLst>
                                      </p:cBhvr>
                                      <p:tavLst>
                                        <p:tav tm="0">
                                          <p:val>
                                            <p:fltVal val="0"/>
                                          </p:val>
                                        </p:tav>
                                        <p:tav tm="100000">
                                          <p:val>
                                            <p:strVal val="#ppt_w"/>
                                          </p:val>
                                        </p:tav>
                                      </p:tavLst>
                                    </p:anim>
                                    <p:anim calcmode="lin" valueType="num">
                                      <p:cBhvr>
                                        <p:cTn id="38" dur="500" fill="hold"/>
                                        <p:tgtEl>
                                          <p:spTgt spid="117767"/>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17768">
                                            <p:txEl>
                                              <p:pRg st="0" end="0"/>
                                            </p:txEl>
                                          </p:spTgt>
                                        </p:tgtEl>
                                        <p:attrNameLst>
                                          <p:attrName>style.visibility</p:attrName>
                                        </p:attrNameLst>
                                      </p:cBhvr>
                                      <p:to>
                                        <p:strVal val="visible"/>
                                      </p:to>
                                    </p:set>
                                    <p:anim calcmode="lin" valueType="num">
                                      <p:cBhvr>
                                        <p:cTn id="43" dur="500" fill="hold"/>
                                        <p:tgtEl>
                                          <p:spTgt spid="11776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1776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build="p" bldLvl="2" autoUpdateAnimBg="0"/>
      <p:bldP spid="117763" grpId="0" build="p" bldLvl="2" autoUpdateAnimBg="0"/>
      <p:bldP spid="117764" grpId="0" build="p" bldLvl="2" autoUpdateAnimBg="0"/>
      <p:bldP spid="117765" grpId="0" build="p" bldLvl="2" autoUpdateAnimBg="0"/>
      <p:bldP spid="117766" grpId="0" build="p" bldLvl="2" autoUpdateAnimBg="0"/>
      <p:bldP spid="117767" grpId="0" autoUpdateAnimBg="0"/>
      <p:bldP spid="117768" grpId="0" build="p" bldLvl="2"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p:spPr>
        <p:txBody>
          <a:bodyPr/>
          <a:lstStyle/>
          <a:p>
            <a:fld id="{C7F2323F-78ED-445F-89F6-027C4F7C77C3}" type="slidenum">
              <a:rPr lang="en-US" altLang="en-US" smtClean="0"/>
              <a:pPr/>
              <a:t>90</a:t>
            </a:fld>
            <a:endParaRPr lang="en-US" altLang="en-US" smtClean="0"/>
          </a:p>
        </p:txBody>
      </p:sp>
      <p:graphicFrame>
        <p:nvGraphicFramePr>
          <p:cNvPr id="94211" name="Object 4"/>
          <p:cNvGraphicFramePr>
            <a:graphicFrameLocks noChangeAspect="1"/>
          </p:cNvGraphicFramePr>
          <p:nvPr/>
        </p:nvGraphicFramePr>
        <p:xfrm>
          <a:off x="455613" y="539750"/>
          <a:ext cx="8301037" cy="5984875"/>
        </p:xfrm>
        <a:graphic>
          <a:graphicData uri="http://schemas.openxmlformats.org/presentationml/2006/ole">
            <p:oleObj spid="_x0000_s33794" name="Document" r:id="rId3" imgW="6117336" imgH="4416552" progId="Word.Document.8">
              <p:embed/>
            </p:oleObj>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p:spPr>
        <p:txBody>
          <a:bodyPr/>
          <a:lstStyle/>
          <a:p>
            <a:fld id="{3039AF1F-C6DA-4018-94FC-3A4F10EF3337}" type="slidenum">
              <a:rPr lang="en-US" altLang="en-US" smtClean="0"/>
              <a:pPr/>
              <a:t>91</a:t>
            </a:fld>
            <a:endParaRPr lang="en-US" altLang="en-US" smtClean="0"/>
          </a:p>
        </p:txBody>
      </p:sp>
      <p:sp>
        <p:nvSpPr>
          <p:cNvPr id="95235" name="Rectangle 2"/>
          <p:cNvSpPr>
            <a:spLocks noGrp="1" noChangeArrowheads="1"/>
          </p:cNvSpPr>
          <p:nvPr>
            <p:ph type="title"/>
          </p:nvPr>
        </p:nvSpPr>
        <p:spPr/>
        <p:txBody>
          <a:bodyPr>
            <a:normAutofit fontScale="90000"/>
          </a:bodyPr>
          <a:lstStyle/>
          <a:p>
            <a:pPr eaLnBrk="1" hangingPunct="1"/>
            <a:r>
              <a:rPr lang="en-US" altLang="en-US" smtClean="0"/>
              <a:t>Beberapa argumen yang sudah terbukti sahih</a:t>
            </a:r>
          </a:p>
        </p:txBody>
      </p:sp>
      <p:sp>
        <p:nvSpPr>
          <p:cNvPr id="95236" name="Rectangle 3"/>
          <p:cNvSpPr>
            <a:spLocks noGrp="1" noChangeArrowheads="1"/>
          </p:cNvSpPr>
          <p:nvPr>
            <p:ph type="body" idx="1"/>
          </p:nvPr>
        </p:nvSpPr>
        <p:spPr>
          <a:xfrm>
            <a:off x="685800" y="2362200"/>
            <a:ext cx="7772400" cy="3733800"/>
          </a:xfrm>
        </p:spPr>
        <p:txBody>
          <a:bodyPr/>
          <a:lstStyle/>
          <a:p>
            <a:pPr marL="609600" indent="-609600" eaLnBrk="1" hangingPunct="1">
              <a:buFontTx/>
              <a:buAutoNum type="arabicPeriod"/>
            </a:pPr>
            <a:r>
              <a:rPr lang="en-US" altLang="en-US" smtClean="0"/>
              <a:t>Modus ponen</a:t>
            </a:r>
          </a:p>
          <a:p>
            <a:pPr marL="609600" indent="-609600" eaLnBrk="1" hangingPunct="1">
              <a:buFontTx/>
              <a:buNone/>
            </a:pPr>
            <a:r>
              <a:rPr lang="en-US" altLang="en-US" smtClean="0"/>
              <a:t>		</a:t>
            </a:r>
            <a:r>
              <a:rPr lang="en-US" altLang="en-US" i="1" smtClean="0"/>
              <a:t>p</a:t>
            </a:r>
            <a:r>
              <a:rPr lang="en-US" altLang="en-US" smtClean="0"/>
              <a:t> </a:t>
            </a:r>
            <a:r>
              <a:rPr lang="en-US" altLang="en-US" smtClean="0">
                <a:sym typeface="Symbol" pitchFamily="18" charset="2"/>
              </a:rPr>
              <a:t> </a:t>
            </a:r>
            <a:r>
              <a:rPr lang="en-US" altLang="en-US" i="1" smtClean="0">
                <a:sym typeface="Symbol" pitchFamily="18" charset="2"/>
              </a:rPr>
              <a:t>q</a:t>
            </a:r>
          </a:p>
          <a:p>
            <a:pPr marL="609600" indent="-609600" eaLnBrk="1" hangingPunct="1">
              <a:buFontTx/>
              <a:buNone/>
            </a:pPr>
            <a:r>
              <a:rPr lang="en-US" altLang="en-US" smtClean="0">
                <a:sym typeface="Symbol" pitchFamily="18" charset="2"/>
              </a:rPr>
              <a:t>		</a:t>
            </a:r>
            <a:r>
              <a:rPr lang="en-US" altLang="en-US" i="1" smtClean="0">
                <a:sym typeface="Symbol" pitchFamily="18" charset="2"/>
              </a:rPr>
              <a:t>p</a:t>
            </a:r>
          </a:p>
          <a:p>
            <a:pPr marL="609600" indent="-609600" eaLnBrk="1" hangingPunct="1">
              <a:buFontTx/>
              <a:buNone/>
            </a:pPr>
            <a:r>
              <a:rPr lang="en-US" altLang="en-US" smtClean="0">
                <a:sym typeface="Symbol" pitchFamily="18" charset="2"/>
              </a:rPr>
              <a:t>	  ---------------</a:t>
            </a:r>
          </a:p>
          <a:p>
            <a:pPr marL="609600" indent="-609600" eaLnBrk="1" hangingPunct="1">
              <a:buFontTx/>
              <a:buNone/>
            </a:pPr>
            <a:r>
              <a:rPr lang="en-US" altLang="en-US" smtClean="0">
                <a:sym typeface="Symbol" pitchFamily="18" charset="2"/>
              </a:rPr>
              <a:t>	 </a:t>
            </a:r>
            <a:r>
              <a:rPr lang="en-US" altLang="en-US" i="1" smtClean="0">
                <a:sym typeface="Symbol" pitchFamily="18" charset="2"/>
              </a:rPr>
              <a:t>q</a:t>
            </a:r>
            <a:endParaRPr lang="en-US" altLang="en-US" i="1" smtClean="0"/>
          </a:p>
          <a:p>
            <a:pPr marL="609600" indent="-609600" eaLnBrk="1" hangingPunct="1">
              <a:buFontTx/>
              <a:buAutoNum type="arabicPeriod"/>
            </a:pPr>
            <a:endParaRPr lang="en-US" alt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p:spPr>
        <p:txBody>
          <a:bodyPr/>
          <a:lstStyle/>
          <a:p>
            <a:fld id="{F1BF2E95-86BC-480A-8DC6-75557B758309}" type="slidenum">
              <a:rPr lang="en-US" altLang="en-US" smtClean="0"/>
              <a:pPr/>
              <a:t>92</a:t>
            </a:fld>
            <a:endParaRPr lang="en-US" altLang="en-US" smtClean="0"/>
          </a:p>
        </p:txBody>
      </p:sp>
      <p:sp>
        <p:nvSpPr>
          <p:cNvPr id="96259" name="Rectangle 3"/>
          <p:cNvSpPr>
            <a:spLocks noGrp="1" noChangeArrowheads="1"/>
          </p:cNvSpPr>
          <p:nvPr>
            <p:ph type="body" idx="1"/>
          </p:nvPr>
        </p:nvSpPr>
        <p:spPr>
          <a:xfrm>
            <a:off x="762000" y="1447800"/>
            <a:ext cx="7772400" cy="4114800"/>
          </a:xfrm>
        </p:spPr>
        <p:txBody>
          <a:bodyPr/>
          <a:lstStyle/>
          <a:p>
            <a:pPr marL="609600" indent="-609600" eaLnBrk="1" hangingPunct="1">
              <a:buFontTx/>
              <a:buAutoNum type="arabicPeriod" startAt="2"/>
            </a:pPr>
            <a:r>
              <a:rPr lang="en-US" altLang="en-US" smtClean="0"/>
              <a:t>Modus tollen</a:t>
            </a:r>
          </a:p>
          <a:p>
            <a:pPr marL="609600" indent="-609600" eaLnBrk="1" hangingPunct="1">
              <a:buFontTx/>
              <a:buNone/>
            </a:pPr>
            <a:r>
              <a:rPr lang="en-US" altLang="en-US" i="1" smtClean="0"/>
              <a:t>		p</a:t>
            </a:r>
            <a:r>
              <a:rPr lang="en-US" altLang="en-US" smtClean="0"/>
              <a:t> </a:t>
            </a:r>
            <a:r>
              <a:rPr lang="en-US" altLang="en-US" smtClean="0">
                <a:sym typeface="Symbol" pitchFamily="18" charset="2"/>
              </a:rPr>
              <a:t> </a:t>
            </a:r>
            <a:r>
              <a:rPr lang="en-US" altLang="en-US" i="1" smtClean="0">
                <a:sym typeface="Symbol" pitchFamily="18" charset="2"/>
              </a:rPr>
              <a:t>q</a:t>
            </a:r>
          </a:p>
          <a:p>
            <a:pPr marL="609600" indent="-609600" eaLnBrk="1" hangingPunct="1">
              <a:buFontTx/>
              <a:buNone/>
            </a:pPr>
            <a:r>
              <a:rPr lang="en-US" altLang="en-US" smtClean="0">
                <a:sym typeface="Symbol" pitchFamily="18" charset="2"/>
              </a:rPr>
              <a:t>		</a:t>
            </a:r>
            <a:r>
              <a:rPr lang="en-US" altLang="en-US" smtClean="0">
                <a:cs typeface="Times New Roman" pitchFamily="18" charset="0"/>
                <a:sym typeface="Symbol" pitchFamily="18" charset="2"/>
              </a:rPr>
              <a:t>~</a:t>
            </a:r>
            <a:r>
              <a:rPr lang="en-US" altLang="en-US" i="1" smtClean="0">
                <a:cs typeface="Times New Roman" pitchFamily="18" charset="0"/>
                <a:sym typeface="Symbol" pitchFamily="18" charset="2"/>
              </a:rPr>
              <a:t>q</a:t>
            </a:r>
            <a:endParaRPr lang="en-US" altLang="en-US" i="1" smtClean="0">
              <a:sym typeface="Symbol" pitchFamily="18" charset="2"/>
            </a:endParaRPr>
          </a:p>
          <a:p>
            <a:pPr marL="609600" indent="-609600" eaLnBrk="1" hangingPunct="1">
              <a:buFontTx/>
              <a:buNone/>
            </a:pPr>
            <a:r>
              <a:rPr lang="en-US" altLang="en-US" smtClean="0">
                <a:sym typeface="Symbol" pitchFamily="18" charset="2"/>
              </a:rPr>
              <a:t>	  ---------------</a:t>
            </a:r>
          </a:p>
          <a:p>
            <a:pPr marL="609600" indent="-609600" eaLnBrk="1" hangingPunct="1">
              <a:buFontTx/>
              <a:buNone/>
            </a:pPr>
            <a:r>
              <a:rPr lang="en-US" altLang="en-US" smtClean="0">
                <a:sym typeface="Symbol" pitchFamily="18" charset="2"/>
              </a:rPr>
              <a:t>	 </a:t>
            </a:r>
            <a:r>
              <a:rPr lang="en-US" altLang="en-US" smtClean="0">
                <a:cs typeface="Times New Roman" pitchFamily="18" charset="0"/>
                <a:sym typeface="Symbol" pitchFamily="18" charset="2"/>
              </a:rPr>
              <a:t>~</a:t>
            </a:r>
            <a:r>
              <a:rPr lang="en-US" altLang="en-US" smtClean="0">
                <a:sym typeface="Symbol" pitchFamily="18" charset="2"/>
              </a:rPr>
              <a:t> </a:t>
            </a:r>
            <a:r>
              <a:rPr lang="en-US" altLang="en-US" i="1" smtClean="0">
                <a:sym typeface="Symbol" pitchFamily="18" charset="2"/>
              </a:rPr>
              <a:t>p</a:t>
            </a:r>
            <a:endParaRPr lang="en-US" altLang="en-US" i="1" smtClean="0"/>
          </a:p>
          <a:p>
            <a:pPr marL="609600" indent="-609600"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0"/>
            <a:ext cx="7772400" cy="4114800"/>
          </a:xfrm>
        </p:spPr>
        <p:txBody>
          <a:bodyPr/>
          <a:lstStyle/>
          <a:p>
            <a:pPr>
              <a:buFontTx/>
              <a:buNone/>
              <a:defRPr/>
            </a:pPr>
            <a:r>
              <a:rPr lang="id-ID" dirty="0" smtClean="0"/>
              <a:t>3. Aturan transitif </a:t>
            </a:r>
          </a:p>
          <a:p>
            <a:pPr>
              <a:buFontTx/>
              <a:buNone/>
              <a:defRPr/>
            </a:pPr>
            <a:endParaRPr lang="id-ID" dirty="0" smtClean="0"/>
          </a:p>
          <a:p>
            <a:pPr marL="609600" indent="-609600" eaLnBrk="1" hangingPunct="1">
              <a:buFontTx/>
              <a:buNone/>
              <a:defRPr/>
            </a:pPr>
            <a:r>
              <a:rPr lang="id-ID" dirty="0" smtClean="0"/>
              <a:t>	   </a:t>
            </a:r>
            <a:r>
              <a:rPr lang="en-US" altLang="en-US" i="1" dirty="0" smtClean="0"/>
              <a:t>p</a:t>
            </a:r>
            <a:r>
              <a:rPr lang="en-US" altLang="en-US" dirty="0" smtClean="0"/>
              <a:t> </a:t>
            </a:r>
            <a:r>
              <a:rPr lang="en-US" altLang="en-US" dirty="0" smtClean="0">
                <a:sym typeface="Symbol" pitchFamily="18" charset="2"/>
              </a:rPr>
              <a:t> </a:t>
            </a:r>
            <a:r>
              <a:rPr lang="en-US" altLang="en-US" i="1" dirty="0" smtClean="0">
                <a:sym typeface="Symbol" pitchFamily="18" charset="2"/>
              </a:rPr>
              <a:t>q</a:t>
            </a:r>
          </a:p>
          <a:p>
            <a:pPr marL="609600" indent="-609600" eaLnBrk="1" hangingPunct="1">
              <a:buFontTx/>
              <a:buNone/>
              <a:defRPr/>
            </a:pPr>
            <a:r>
              <a:rPr lang="en-US" altLang="en-US" dirty="0" smtClean="0">
                <a:sym typeface="Symbol" pitchFamily="18" charset="2"/>
              </a:rPr>
              <a:t>	</a:t>
            </a:r>
            <a:r>
              <a:rPr lang="id-ID" altLang="en-US" dirty="0" smtClean="0">
                <a:sym typeface="Symbol" pitchFamily="18" charset="2"/>
              </a:rPr>
              <a:t>   </a:t>
            </a:r>
            <a:r>
              <a:rPr lang="id-ID" altLang="en-US" i="1" dirty="0" smtClean="0">
                <a:sym typeface="Symbol" pitchFamily="18" charset="2"/>
              </a:rPr>
              <a:t>q</a:t>
            </a:r>
            <a:r>
              <a:rPr lang="id-ID" altLang="en-US" dirty="0" smtClean="0">
                <a:sym typeface="Symbol" pitchFamily="18" charset="2"/>
              </a:rPr>
              <a:t> </a:t>
            </a:r>
            <a:r>
              <a:rPr lang="id-ID" altLang="en-US" dirty="0" smtClean="0">
                <a:sym typeface="Symbol"/>
              </a:rPr>
              <a:t> </a:t>
            </a:r>
            <a:r>
              <a:rPr lang="id-ID" altLang="en-US" i="1" dirty="0" smtClean="0">
                <a:sym typeface="Symbol"/>
              </a:rPr>
              <a:t>r</a:t>
            </a:r>
            <a:endParaRPr lang="en-US" altLang="en-US" i="1" dirty="0" smtClean="0">
              <a:sym typeface="Symbol" pitchFamily="18" charset="2"/>
            </a:endParaRPr>
          </a:p>
          <a:p>
            <a:pPr marL="609600" indent="-609600" eaLnBrk="1" hangingPunct="1">
              <a:buFontTx/>
              <a:buNone/>
              <a:defRPr/>
            </a:pPr>
            <a:r>
              <a:rPr lang="en-US" altLang="en-US" dirty="0" smtClean="0">
                <a:sym typeface="Symbol" pitchFamily="18" charset="2"/>
              </a:rPr>
              <a:t>	  ---------------</a:t>
            </a:r>
          </a:p>
          <a:p>
            <a:pPr marL="609600" indent="-609600" eaLnBrk="1" hangingPunct="1">
              <a:buFontTx/>
              <a:buNone/>
              <a:defRPr/>
            </a:pPr>
            <a:r>
              <a:rPr lang="en-US" altLang="en-US" dirty="0" smtClean="0">
                <a:sym typeface="Symbol" pitchFamily="18" charset="2"/>
              </a:rPr>
              <a:t>	 </a:t>
            </a:r>
            <a:r>
              <a:rPr lang="id-ID" altLang="en-US" i="1" dirty="0" smtClean="0">
                <a:sym typeface="Symbol" pitchFamily="18" charset="2"/>
              </a:rPr>
              <a:t>p </a:t>
            </a:r>
            <a:r>
              <a:rPr lang="id-ID" altLang="en-US" i="1" dirty="0" smtClean="0">
                <a:sym typeface="Symbol"/>
              </a:rPr>
              <a:t>  r</a:t>
            </a:r>
            <a:endParaRPr lang="en-US" altLang="en-US" i="1" dirty="0" smtClean="0"/>
          </a:p>
          <a:p>
            <a:pPr>
              <a:buFontTx/>
              <a:buNone/>
              <a:defRPr/>
            </a:pPr>
            <a:endParaRPr lang="id-ID" dirty="0"/>
          </a:p>
        </p:txBody>
      </p:sp>
      <p:sp>
        <p:nvSpPr>
          <p:cNvPr id="97283" name="Slide Number Placeholder 3"/>
          <p:cNvSpPr>
            <a:spLocks noGrp="1"/>
          </p:cNvSpPr>
          <p:nvPr>
            <p:ph type="sldNum" sz="quarter" idx="12"/>
          </p:nvPr>
        </p:nvSpPr>
        <p:spPr>
          <a:noFill/>
        </p:spPr>
        <p:txBody>
          <a:bodyPr/>
          <a:lstStyle/>
          <a:p>
            <a:fld id="{00C11060-EBB0-414B-8DF8-01FF8D4EB39B}" type="slidenum">
              <a:rPr lang="en-US" altLang="en-US" smtClean="0"/>
              <a:pPr/>
              <a:t>93</a:t>
            </a:fld>
            <a:endParaRPr lang="en-US" altLang="en-US"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p:spPr>
        <p:txBody>
          <a:bodyPr/>
          <a:lstStyle/>
          <a:p>
            <a:fld id="{DF96F880-7FD6-4C1F-814B-487845D0A606}" type="slidenum">
              <a:rPr lang="en-US" altLang="en-US" smtClean="0"/>
              <a:pPr/>
              <a:t>94</a:t>
            </a:fld>
            <a:endParaRPr lang="en-US" altLang="en-US" smtClean="0"/>
          </a:p>
        </p:txBody>
      </p:sp>
      <p:sp>
        <p:nvSpPr>
          <p:cNvPr id="98307" name="Rectangle 3"/>
          <p:cNvSpPr>
            <a:spLocks noGrp="1" noChangeArrowheads="1"/>
          </p:cNvSpPr>
          <p:nvPr>
            <p:ph type="body" idx="1"/>
          </p:nvPr>
        </p:nvSpPr>
        <p:spPr>
          <a:xfrm>
            <a:off x="685800" y="1371600"/>
            <a:ext cx="7772400" cy="4114800"/>
          </a:xfrm>
        </p:spPr>
        <p:txBody>
          <a:bodyPr/>
          <a:lstStyle/>
          <a:p>
            <a:pPr marL="609600" indent="-609600" eaLnBrk="1" hangingPunct="1">
              <a:buFontTx/>
              <a:buAutoNum type="arabicPeriod" startAt="3"/>
            </a:pPr>
            <a:r>
              <a:rPr lang="en-US" altLang="en-US" smtClean="0"/>
              <a:t>Silogisme disjungtif</a:t>
            </a:r>
            <a:r>
              <a:rPr lang="id-ID" altLang="en-US" smtClean="0"/>
              <a:t>/kontrapositif</a:t>
            </a:r>
            <a:endParaRPr lang="en-US" altLang="en-US" smtClean="0"/>
          </a:p>
          <a:p>
            <a:pPr marL="609600" indent="-609600" eaLnBrk="1" hangingPunct="1">
              <a:buFontTx/>
              <a:buNone/>
            </a:pPr>
            <a:endParaRPr lang="id-ID" altLang="en-US" smtClean="0"/>
          </a:p>
          <a:p>
            <a:pPr marL="609600" indent="-609600" eaLnBrk="1" hangingPunct="1">
              <a:buFontTx/>
              <a:buNone/>
            </a:pPr>
            <a:r>
              <a:rPr lang="en-US" altLang="en-US" smtClean="0"/>
              <a:t>		</a:t>
            </a:r>
            <a:r>
              <a:rPr lang="en-US" altLang="en-US" i="1" smtClean="0"/>
              <a:t>p</a:t>
            </a:r>
            <a:r>
              <a:rPr lang="en-US" altLang="en-US" smtClean="0"/>
              <a:t> </a:t>
            </a:r>
            <a:r>
              <a:rPr lang="en-US" altLang="en-US" smtClean="0">
                <a:sym typeface="Symbol" pitchFamily="18" charset="2"/>
              </a:rPr>
              <a:t> </a:t>
            </a:r>
            <a:r>
              <a:rPr lang="en-US" altLang="en-US" i="1" smtClean="0">
                <a:sym typeface="Symbol" pitchFamily="18" charset="2"/>
              </a:rPr>
              <a:t>q</a:t>
            </a:r>
            <a:r>
              <a:rPr lang="id-ID" altLang="en-US" i="1" smtClean="0">
                <a:sym typeface="Symbol" pitchFamily="18" charset="2"/>
              </a:rPr>
              <a:t>				</a:t>
            </a:r>
            <a:r>
              <a:rPr lang="en-US" altLang="en-US" i="1" smtClean="0"/>
              <a:t> p</a:t>
            </a:r>
            <a:r>
              <a:rPr lang="en-US" altLang="en-US" smtClean="0"/>
              <a:t> </a:t>
            </a:r>
            <a:r>
              <a:rPr lang="en-US" altLang="en-US" smtClean="0">
                <a:sym typeface="Symbol" pitchFamily="18" charset="2"/>
              </a:rPr>
              <a:t> </a:t>
            </a:r>
            <a:r>
              <a:rPr lang="en-US" altLang="en-US" i="1" smtClean="0">
                <a:sym typeface="Symbol" pitchFamily="18" charset="2"/>
              </a:rPr>
              <a:t>q</a:t>
            </a:r>
          </a:p>
          <a:p>
            <a:pPr marL="609600" indent="-609600" eaLnBrk="1" hangingPunct="1">
              <a:buFontTx/>
              <a:buNone/>
            </a:pPr>
            <a:r>
              <a:rPr lang="en-US" altLang="en-US" smtClean="0">
                <a:sym typeface="Symbol" pitchFamily="18" charset="2"/>
              </a:rPr>
              <a:t>		</a:t>
            </a:r>
            <a:r>
              <a:rPr lang="en-US" altLang="en-US" smtClean="0">
                <a:cs typeface="Times New Roman" pitchFamily="18" charset="0"/>
                <a:sym typeface="Symbol" pitchFamily="18" charset="2"/>
              </a:rPr>
              <a:t>~</a:t>
            </a:r>
            <a:r>
              <a:rPr lang="en-US" altLang="en-US" i="1" smtClean="0">
                <a:cs typeface="Times New Roman" pitchFamily="18" charset="0"/>
                <a:sym typeface="Symbol" pitchFamily="18" charset="2"/>
              </a:rPr>
              <a:t>p</a:t>
            </a:r>
            <a:r>
              <a:rPr lang="id-ID" altLang="en-US" i="1" smtClean="0">
                <a:cs typeface="Times New Roman" pitchFamily="18" charset="0"/>
                <a:sym typeface="Symbol" pitchFamily="18" charset="2"/>
              </a:rPr>
              <a:t>				</a:t>
            </a:r>
            <a:r>
              <a:rPr lang="en-US" altLang="en-US" smtClean="0">
                <a:cs typeface="Times New Roman" pitchFamily="18" charset="0"/>
                <a:sym typeface="Symbol" pitchFamily="18" charset="2"/>
              </a:rPr>
              <a:t> ~</a:t>
            </a:r>
            <a:r>
              <a:rPr lang="id-ID" altLang="en-US" i="1" smtClean="0">
                <a:cs typeface="Times New Roman" pitchFamily="18" charset="0"/>
                <a:sym typeface="Symbol" pitchFamily="18" charset="2"/>
              </a:rPr>
              <a:t>q</a:t>
            </a:r>
            <a:endParaRPr lang="en-US" altLang="en-US" i="1" smtClean="0">
              <a:sym typeface="Symbol" pitchFamily="18" charset="2"/>
            </a:endParaRPr>
          </a:p>
          <a:p>
            <a:pPr marL="609600" indent="-609600" eaLnBrk="1" hangingPunct="1">
              <a:buFontTx/>
              <a:buNone/>
            </a:pPr>
            <a:r>
              <a:rPr lang="en-US" altLang="en-US" smtClean="0">
                <a:sym typeface="Symbol" pitchFamily="18" charset="2"/>
              </a:rPr>
              <a:t>	  ----------</a:t>
            </a:r>
            <a:r>
              <a:rPr lang="id-ID" altLang="en-US" smtClean="0">
                <a:sym typeface="Symbol" pitchFamily="18" charset="2"/>
              </a:rPr>
              <a:t>			---------</a:t>
            </a:r>
            <a:endParaRPr lang="en-US" altLang="en-US" smtClean="0">
              <a:sym typeface="Symbol" pitchFamily="18" charset="2"/>
            </a:endParaRPr>
          </a:p>
          <a:p>
            <a:pPr marL="609600" indent="-609600" eaLnBrk="1" hangingPunct="1">
              <a:buFontTx/>
              <a:buNone/>
            </a:pPr>
            <a:r>
              <a:rPr lang="en-US" altLang="en-US" smtClean="0">
                <a:sym typeface="Symbol" pitchFamily="18" charset="2"/>
              </a:rPr>
              <a:t>	 </a:t>
            </a:r>
            <a:r>
              <a:rPr lang="en-US" altLang="en-US" i="1" smtClean="0">
                <a:sym typeface="Symbol" pitchFamily="18" charset="2"/>
              </a:rPr>
              <a:t>q</a:t>
            </a:r>
            <a:r>
              <a:rPr lang="id-ID" altLang="en-US" i="1" smtClean="0">
                <a:sym typeface="Symbol" pitchFamily="18" charset="2"/>
              </a:rPr>
              <a:t>				</a:t>
            </a:r>
            <a:r>
              <a:rPr lang="en-US" altLang="en-US" smtClean="0">
                <a:sym typeface="Symbol" pitchFamily="18" charset="2"/>
              </a:rPr>
              <a:t> </a:t>
            </a:r>
            <a:r>
              <a:rPr lang="id-ID" altLang="en-US" i="1" smtClean="0">
                <a:sym typeface="Symbol" pitchFamily="18" charset="2"/>
              </a:rPr>
              <a:t>p</a:t>
            </a:r>
            <a:r>
              <a:rPr lang="en-US" altLang="en-US" i="1" smtClean="0">
                <a:sym typeface="Symbol" pitchFamily="18" charset="2"/>
              </a:rPr>
              <a:t> </a:t>
            </a:r>
            <a:r>
              <a:rPr lang="id-ID" altLang="en-US" i="1" smtClean="0">
                <a:sym typeface="Symbol" pitchFamily="18" charset="2"/>
              </a:rPr>
              <a:t>	</a:t>
            </a:r>
            <a:endParaRPr lang="en-US" altLang="en-US" i="1" smtClean="0"/>
          </a:p>
          <a:p>
            <a:pPr marL="609600" indent="-609600" eaLnBrk="1" hangingPunct="1">
              <a:buFontTx/>
              <a:buNone/>
            </a:pPr>
            <a:endParaRPr lang="en-US" altLang="en-US" smtClean="0"/>
          </a:p>
          <a:p>
            <a:pPr marL="609600" indent="-609600" eaLnBrk="1" hangingPunct="1">
              <a:buFontTx/>
              <a:buAutoNum type="arabicPeriod" startAt="3"/>
            </a:pPr>
            <a:endParaRPr lang="en-US" alt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noFill/>
        </p:spPr>
        <p:txBody>
          <a:bodyPr/>
          <a:lstStyle/>
          <a:p>
            <a:fld id="{F6FBAEDC-7FD4-401C-87CA-86F00228DBF8}" type="slidenum">
              <a:rPr lang="en-US" altLang="en-US" smtClean="0"/>
              <a:pPr/>
              <a:t>95</a:t>
            </a:fld>
            <a:endParaRPr lang="en-US" altLang="en-US" smtClean="0"/>
          </a:p>
        </p:txBody>
      </p:sp>
      <p:sp>
        <p:nvSpPr>
          <p:cNvPr id="99331" name="Rectangle 3"/>
          <p:cNvSpPr>
            <a:spLocks noGrp="1" noChangeArrowheads="1"/>
          </p:cNvSpPr>
          <p:nvPr>
            <p:ph type="body" idx="1"/>
          </p:nvPr>
        </p:nvSpPr>
        <p:spPr>
          <a:xfrm>
            <a:off x="762000" y="1066800"/>
            <a:ext cx="7772400" cy="4114800"/>
          </a:xfrm>
        </p:spPr>
        <p:txBody>
          <a:bodyPr/>
          <a:lstStyle/>
          <a:p>
            <a:pPr marL="609600" indent="-609600" eaLnBrk="1" hangingPunct="1">
              <a:buFontTx/>
              <a:buAutoNum type="arabicPeriod" startAt="4"/>
            </a:pPr>
            <a:r>
              <a:rPr lang="en-US" altLang="en-US" smtClean="0"/>
              <a:t>Simplifikasi</a:t>
            </a:r>
            <a:r>
              <a:rPr lang="id-ID" altLang="en-US" smtClean="0"/>
              <a:t> konjungtif</a:t>
            </a:r>
          </a:p>
          <a:p>
            <a:pPr marL="609600" indent="-609600" eaLnBrk="1" hangingPunct="1">
              <a:buFontTx/>
              <a:buAutoNum type="arabicPeriod" startAt="4"/>
            </a:pPr>
            <a:endParaRPr lang="en-US" altLang="en-US" smtClean="0"/>
          </a:p>
          <a:p>
            <a:pPr marL="609600" indent="-609600" eaLnBrk="1" hangingPunct="1">
              <a:buFontTx/>
              <a:buNone/>
            </a:pPr>
            <a:r>
              <a:rPr lang="en-US" altLang="en-US" i="1" smtClean="0"/>
              <a:t>		p</a:t>
            </a:r>
            <a:r>
              <a:rPr lang="en-US" altLang="en-US" smtClean="0"/>
              <a:t> </a:t>
            </a:r>
            <a:r>
              <a:rPr lang="en-US" altLang="en-US" smtClean="0">
                <a:sym typeface="Symbol" pitchFamily="18" charset="2"/>
              </a:rPr>
              <a:t> </a:t>
            </a:r>
            <a:r>
              <a:rPr lang="en-US" altLang="en-US" i="1" smtClean="0">
                <a:sym typeface="Symbol" pitchFamily="18" charset="2"/>
              </a:rPr>
              <a:t>q</a:t>
            </a:r>
            <a:r>
              <a:rPr lang="id-ID" altLang="en-US" i="1" smtClean="0">
                <a:sym typeface="Symbol" pitchFamily="18" charset="2"/>
              </a:rPr>
              <a:t>			</a:t>
            </a:r>
            <a:r>
              <a:rPr lang="en-US" altLang="en-US" i="1" smtClean="0"/>
              <a:t> p</a:t>
            </a:r>
            <a:r>
              <a:rPr lang="en-US" altLang="en-US" smtClean="0"/>
              <a:t> </a:t>
            </a:r>
            <a:r>
              <a:rPr lang="en-US" altLang="en-US" smtClean="0">
                <a:sym typeface="Symbol" pitchFamily="18" charset="2"/>
              </a:rPr>
              <a:t> </a:t>
            </a:r>
            <a:r>
              <a:rPr lang="en-US" altLang="en-US" i="1" smtClean="0">
                <a:sym typeface="Symbol" pitchFamily="18" charset="2"/>
              </a:rPr>
              <a:t>q</a:t>
            </a:r>
          </a:p>
          <a:p>
            <a:pPr marL="609600" indent="-609600" eaLnBrk="1" hangingPunct="1">
              <a:buFontTx/>
              <a:buNone/>
            </a:pPr>
            <a:r>
              <a:rPr lang="en-US" altLang="en-US" smtClean="0">
                <a:sym typeface="Symbol" pitchFamily="18" charset="2"/>
              </a:rPr>
              <a:t>		---------</a:t>
            </a:r>
            <a:r>
              <a:rPr lang="id-ID" altLang="en-US" smtClean="0">
                <a:sym typeface="Symbol" pitchFamily="18" charset="2"/>
              </a:rPr>
              <a:t>	          --------	</a:t>
            </a:r>
            <a:endParaRPr lang="en-US" altLang="en-US" smtClean="0">
              <a:sym typeface="Symbol" pitchFamily="18" charset="2"/>
            </a:endParaRPr>
          </a:p>
          <a:p>
            <a:pPr marL="609600" indent="-609600" eaLnBrk="1" hangingPunct="1">
              <a:buFontTx/>
              <a:buNone/>
            </a:pPr>
            <a:r>
              <a:rPr lang="en-US" altLang="en-US" smtClean="0">
                <a:sym typeface="Symbol" pitchFamily="18" charset="2"/>
              </a:rPr>
              <a:t>	</a:t>
            </a:r>
            <a:r>
              <a:rPr lang="id-ID" altLang="en-US" smtClean="0">
                <a:sym typeface="Symbol" pitchFamily="18" charset="2"/>
              </a:rPr>
              <a:t>  </a:t>
            </a:r>
            <a:r>
              <a:rPr lang="en-US" altLang="en-US" smtClean="0">
                <a:sym typeface="Symbol" pitchFamily="18" charset="2"/>
              </a:rPr>
              <a:t> </a:t>
            </a:r>
            <a:r>
              <a:rPr lang="en-US" altLang="en-US" i="1" smtClean="0">
                <a:sym typeface="Symbol" pitchFamily="18" charset="2"/>
              </a:rPr>
              <a:t>p</a:t>
            </a:r>
            <a:r>
              <a:rPr lang="id-ID" altLang="en-US" i="1" smtClean="0">
                <a:sym typeface="Symbol" pitchFamily="18" charset="2"/>
              </a:rPr>
              <a:t>			</a:t>
            </a:r>
            <a:r>
              <a:rPr lang="en-US" altLang="en-US" smtClean="0">
                <a:sym typeface="Symbol" pitchFamily="18" charset="2"/>
              </a:rPr>
              <a:t>  </a:t>
            </a:r>
            <a:r>
              <a:rPr lang="id-ID" altLang="en-US" i="1" smtClean="0">
                <a:sym typeface="Symbol" pitchFamily="18" charset="2"/>
              </a:rPr>
              <a:t>q</a:t>
            </a:r>
            <a:endParaRPr lang="en-US" altLang="en-US" i="1" smtClean="0"/>
          </a:p>
          <a:p>
            <a:pPr marL="609600" indent="-609600" eaLnBrk="1" hangingPunct="1">
              <a:buFontTx/>
              <a:buNone/>
            </a:pPr>
            <a:endParaRPr lang="en-US" altLang="en-US" smtClean="0"/>
          </a:p>
          <a:p>
            <a:pPr marL="609600" indent="-609600"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p:spPr>
        <p:txBody>
          <a:bodyPr/>
          <a:lstStyle/>
          <a:p>
            <a:fld id="{B1318773-FAF8-4CBA-8283-40E4DD5BDD75}" type="slidenum">
              <a:rPr lang="en-US" altLang="en-US" smtClean="0"/>
              <a:pPr/>
              <a:t>96</a:t>
            </a:fld>
            <a:endParaRPr lang="en-US" altLang="en-US" smtClean="0"/>
          </a:p>
        </p:txBody>
      </p:sp>
      <p:sp>
        <p:nvSpPr>
          <p:cNvPr id="100355" name="Rectangle 3"/>
          <p:cNvSpPr>
            <a:spLocks noGrp="1" noChangeArrowheads="1"/>
          </p:cNvSpPr>
          <p:nvPr>
            <p:ph type="body" idx="1"/>
          </p:nvPr>
        </p:nvSpPr>
        <p:spPr>
          <a:xfrm>
            <a:off x="762000" y="1524000"/>
            <a:ext cx="7772400" cy="4114800"/>
          </a:xfrm>
        </p:spPr>
        <p:txBody>
          <a:bodyPr/>
          <a:lstStyle/>
          <a:p>
            <a:pPr marL="609600" indent="-609600" eaLnBrk="1" hangingPunct="1">
              <a:buFontTx/>
              <a:buAutoNum type="arabicPeriod" startAt="5"/>
            </a:pPr>
            <a:r>
              <a:rPr lang="en-US" altLang="en-US" smtClean="0"/>
              <a:t>Penjumlahan</a:t>
            </a:r>
            <a:r>
              <a:rPr lang="id-ID" altLang="en-US" smtClean="0"/>
              <a:t> disjungtif </a:t>
            </a:r>
          </a:p>
          <a:p>
            <a:pPr marL="609600" indent="-609600" eaLnBrk="1" hangingPunct="1">
              <a:buFontTx/>
              <a:buAutoNum type="arabicPeriod" startAt="5"/>
            </a:pPr>
            <a:endParaRPr lang="en-US" altLang="en-US" smtClean="0"/>
          </a:p>
          <a:p>
            <a:pPr marL="609600" indent="-609600" eaLnBrk="1" hangingPunct="1">
              <a:buFontTx/>
              <a:buNone/>
            </a:pPr>
            <a:r>
              <a:rPr lang="en-US" altLang="en-US" i="1" smtClean="0"/>
              <a:t>		p</a:t>
            </a:r>
            <a:r>
              <a:rPr lang="en-US" altLang="en-US" smtClean="0"/>
              <a:t> </a:t>
            </a:r>
            <a:endParaRPr lang="en-US" altLang="en-US" i="1" smtClean="0">
              <a:sym typeface="Symbol" pitchFamily="18" charset="2"/>
            </a:endParaRPr>
          </a:p>
          <a:p>
            <a:pPr marL="609600" indent="-609600" eaLnBrk="1" hangingPunct="1">
              <a:buFontTx/>
              <a:buNone/>
            </a:pPr>
            <a:r>
              <a:rPr lang="en-US" altLang="en-US" smtClean="0">
                <a:sym typeface="Symbol" pitchFamily="18" charset="2"/>
              </a:rPr>
              <a:t>		---------------</a:t>
            </a:r>
          </a:p>
          <a:p>
            <a:pPr marL="609600" indent="-609600" eaLnBrk="1" hangingPunct="1">
              <a:buFontTx/>
              <a:buNone/>
            </a:pPr>
            <a:r>
              <a:rPr lang="en-US" altLang="en-US" smtClean="0">
                <a:sym typeface="Symbol" pitchFamily="18" charset="2"/>
              </a:rPr>
              <a:t>	 </a:t>
            </a:r>
            <a:r>
              <a:rPr lang="en-US" altLang="en-US" i="1" smtClean="0">
                <a:sym typeface="Symbol" pitchFamily="18" charset="2"/>
              </a:rPr>
              <a:t>p </a:t>
            </a:r>
            <a:r>
              <a:rPr lang="en-US" altLang="en-US" smtClean="0">
                <a:sym typeface="Symbol" pitchFamily="18" charset="2"/>
              </a:rPr>
              <a:t></a:t>
            </a:r>
            <a:r>
              <a:rPr lang="en-US" altLang="en-US" i="1" smtClean="0">
                <a:sym typeface="Symbol" pitchFamily="18" charset="2"/>
              </a:rPr>
              <a:t> q</a:t>
            </a:r>
            <a:endParaRPr lang="en-US" altLang="en-US" i="1" smtClean="0"/>
          </a:p>
          <a:p>
            <a:pPr marL="609600" indent="-609600"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p:spPr>
        <p:txBody>
          <a:bodyPr/>
          <a:lstStyle/>
          <a:p>
            <a:fld id="{01485804-C180-41D4-AD42-CC77DC4F38A1}" type="slidenum">
              <a:rPr lang="en-US" altLang="en-US" smtClean="0"/>
              <a:pPr/>
              <a:t>97</a:t>
            </a:fld>
            <a:endParaRPr lang="en-US" altLang="en-US" smtClean="0"/>
          </a:p>
        </p:txBody>
      </p:sp>
      <p:sp>
        <p:nvSpPr>
          <p:cNvPr id="101379" name="Rectangle 3"/>
          <p:cNvSpPr>
            <a:spLocks noGrp="1" noChangeArrowheads="1"/>
          </p:cNvSpPr>
          <p:nvPr>
            <p:ph type="body" idx="1"/>
          </p:nvPr>
        </p:nvSpPr>
        <p:spPr>
          <a:xfrm>
            <a:off x="609600" y="1143000"/>
            <a:ext cx="7772400" cy="4114800"/>
          </a:xfrm>
        </p:spPr>
        <p:txBody>
          <a:bodyPr/>
          <a:lstStyle/>
          <a:p>
            <a:pPr marL="609600" indent="-609600" eaLnBrk="1" hangingPunct="1">
              <a:buFontTx/>
              <a:buAutoNum type="arabicPeriod" startAt="6"/>
            </a:pPr>
            <a:r>
              <a:rPr lang="en-US" altLang="en-US" smtClean="0"/>
              <a:t>Konjungsi</a:t>
            </a:r>
          </a:p>
          <a:p>
            <a:pPr marL="609600" indent="-609600" eaLnBrk="1" hangingPunct="1">
              <a:buFontTx/>
              <a:buNone/>
            </a:pPr>
            <a:r>
              <a:rPr lang="en-US" altLang="en-US" smtClean="0"/>
              <a:t>		</a:t>
            </a:r>
            <a:r>
              <a:rPr lang="en-US" altLang="en-US" i="1" smtClean="0"/>
              <a:t>p</a:t>
            </a:r>
            <a:r>
              <a:rPr lang="en-US" altLang="en-US" smtClean="0"/>
              <a:t> </a:t>
            </a:r>
          </a:p>
          <a:p>
            <a:pPr marL="609600" indent="-609600" eaLnBrk="1" hangingPunct="1">
              <a:buFontTx/>
              <a:buNone/>
            </a:pPr>
            <a:r>
              <a:rPr lang="en-US" altLang="en-US" smtClean="0"/>
              <a:t>		</a:t>
            </a:r>
            <a:r>
              <a:rPr lang="en-US" altLang="en-US" i="1" smtClean="0"/>
              <a:t>q</a:t>
            </a:r>
            <a:endParaRPr lang="en-US" altLang="en-US" i="1" smtClean="0">
              <a:sym typeface="Symbol" pitchFamily="18" charset="2"/>
            </a:endParaRPr>
          </a:p>
          <a:p>
            <a:pPr marL="609600" indent="-609600" eaLnBrk="1" hangingPunct="1">
              <a:buFontTx/>
              <a:buNone/>
            </a:pPr>
            <a:r>
              <a:rPr lang="en-US" altLang="en-US" smtClean="0">
                <a:sym typeface="Symbol" pitchFamily="18" charset="2"/>
              </a:rPr>
              <a:t>		---------------</a:t>
            </a:r>
          </a:p>
          <a:p>
            <a:pPr marL="609600" indent="-609600" eaLnBrk="1" hangingPunct="1">
              <a:buFontTx/>
              <a:buNone/>
            </a:pPr>
            <a:r>
              <a:rPr lang="en-US" altLang="en-US" smtClean="0">
                <a:sym typeface="Symbol" pitchFamily="18" charset="2"/>
              </a:rPr>
              <a:t>	 </a:t>
            </a:r>
            <a:r>
              <a:rPr lang="en-US" altLang="en-US" i="1" smtClean="0">
                <a:sym typeface="Symbol" pitchFamily="18" charset="2"/>
              </a:rPr>
              <a:t>p  q</a:t>
            </a:r>
            <a:endParaRPr lang="en-US" altLang="en-US" i="1" smtClean="0"/>
          </a:p>
          <a:p>
            <a:pPr marL="609600" indent="-609600"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2"/>
          <p:cNvSpPr>
            <a:spLocks noGrp="1"/>
          </p:cNvSpPr>
          <p:nvPr>
            <p:ph idx="1"/>
          </p:nvPr>
        </p:nvSpPr>
        <p:spPr>
          <a:xfrm>
            <a:off x="685800" y="1066800"/>
            <a:ext cx="7772400" cy="5029200"/>
          </a:xfrm>
        </p:spPr>
        <p:txBody>
          <a:bodyPr/>
          <a:lstStyle/>
          <a:p>
            <a:pPr marL="457200" indent="-457200"/>
            <a:r>
              <a:rPr lang="id-ID" altLang="en-US" sz="2800" smtClean="0"/>
              <a:t>Selain menggunakan Cara 1 dan Cara 2 di atas, sebuah argumen juga dapat dibuktikan kesahihannya dengan  menggunakan campuran hukum-hukum logika dan metode penarikan kesimpulan yang sudah terbukti sahih (modus ponen, modus tollen, dsb).</a:t>
            </a:r>
          </a:p>
          <a:p>
            <a:pPr marL="457200" indent="-457200"/>
            <a:endParaRPr lang="id-ID" altLang="en-US" sz="2800" smtClean="0"/>
          </a:p>
          <a:p>
            <a:pPr marL="457200" indent="-457200"/>
            <a:r>
              <a:rPr lang="id-ID" altLang="en-US" sz="2800" smtClean="0"/>
              <a:t>Perhatikan contoh berikut ini.</a:t>
            </a:r>
          </a:p>
        </p:txBody>
      </p:sp>
      <p:sp>
        <p:nvSpPr>
          <p:cNvPr id="102403" name="Slide Number Placeholder 3"/>
          <p:cNvSpPr>
            <a:spLocks noGrp="1"/>
          </p:cNvSpPr>
          <p:nvPr>
            <p:ph type="sldNum" sz="quarter" idx="12"/>
          </p:nvPr>
        </p:nvSpPr>
        <p:spPr>
          <a:noFill/>
        </p:spPr>
        <p:txBody>
          <a:bodyPr/>
          <a:lstStyle/>
          <a:p>
            <a:fld id="{0FDC6690-E89E-4AB6-B394-9D2B9E95619C}" type="slidenum">
              <a:rPr lang="en-US" altLang="en-US" smtClean="0"/>
              <a:pPr/>
              <a:t>98</a:t>
            </a:fld>
            <a:endParaRPr lang="en-US" altLang="en-US"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idx="1"/>
          </p:nvPr>
        </p:nvSpPr>
        <p:spPr>
          <a:xfrm>
            <a:off x="685800" y="990600"/>
            <a:ext cx="8153400" cy="5105400"/>
          </a:xfrm>
        </p:spPr>
        <p:txBody>
          <a:bodyPr/>
          <a:lstStyle/>
          <a:p>
            <a:r>
              <a:rPr lang="id-ID" altLang="en-US" sz="2800" b="1" smtClean="0"/>
              <a:t>Contoh</a:t>
            </a:r>
            <a:r>
              <a:rPr lang="id-ID" altLang="en-US" sz="2800" smtClean="0"/>
              <a:t>: Buktikan bahwa argumen berikut benar: </a:t>
            </a:r>
          </a:p>
          <a:p>
            <a:pPr>
              <a:buFontTx/>
              <a:buNone/>
            </a:pPr>
            <a:r>
              <a:rPr lang="id-ID" altLang="en-US" sz="2800" smtClean="0"/>
              <a:t>	~</a:t>
            </a:r>
            <a:r>
              <a:rPr lang="id-ID" altLang="en-US" sz="2800" i="1" smtClean="0"/>
              <a:t>p</a:t>
            </a:r>
            <a:r>
              <a:rPr lang="id-ID" altLang="en-US" sz="2800" smtClean="0"/>
              <a:t> </a:t>
            </a:r>
            <a:r>
              <a:rPr lang="id-ID" altLang="en-US" sz="2800" smtClean="0">
                <a:sym typeface="Symbol" pitchFamily="18" charset="2"/>
              </a:rPr>
              <a:t> </a:t>
            </a:r>
            <a:r>
              <a:rPr lang="id-ID" altLang="en-US" sz="2800" i="1" smtClean="0">
                <a:sym typeface="Symbol" pitchFamily="18" charset="2"/>
              </a:rPr>
              <a:t>q ,  s</a:t>
            </a:r>
            <a:r>
              <a:rPr lang="id-ID" altLang="en-US" sz="2800" smtClean="0">
                <a:sym typeface="Symbol" pitchFamily="18" charset="2"/>
              </a:rPr>
              <a:t>  </a:t>
            </a:r>
            <a:r>
              <a:rPr lang="id-ID" altLang="en-US" sz="2800" i="1" smtClean="0">
                <a:sym typeface="Symbol" pitchFamily="18" charset="2"/>
              </a:rPr>
              <a:t>p, </a:t>
            </a:r>
            <a:r>
              <a:rPr lang="id-ID" altLang="en-US" sz="2800" smtClean="0">
                <a:sym typeface="Symbol" pitchFamily="18" charset="2"/>
              </a:rPr>
              <a:t>~</a:t>
            </a:r>
            <a:r>
              <a:rPr lang="id-ID" altLang="en-US" sz="2800" i="1" smtClean="0">
                <a:sym typeface="Symbol" pitchFamily="18" charset="2"/>
              </a:rPr>
              <a:t>q</a:t>
            </a:r>
            <a:r>
              <a:rPr lang="id-ID" altLang="en-US" sz="2800" smtClean="0">
                <a:sym typeface="Symbol" pitchFamily="18" charset="2"/>
              </a:rPr>
              <a:t>   </a:t>
            </a:r>
            <a:r>
              <a:rPr lang="id-ID" altLang="en-US" sz="2800" i="1" smtClean="0">
                <a:sym typeface="Symbol" pitchFamily="18" charset="2"/>
              </a:rPr>
              <a:t>s </a:t>
            </a:r>
          </a:p>
          <a:p>
            <a:pPr>
              <a:buFontTx/>
              <a:buNone/>
            </a:pPr>
            <a:endParaRPr lang="id-ID" altLang="en-US" sz="2800" i="1" smtClean="0">
              <a:sym typeface="Symbol" pitchFamily="18" charset="2"/>
            </a:endParaRPr>
          </a:p>
          <a:p>
            <a:pPr>
              <a:buFontTx/>
              <a:buNone/>
            </a:pPr>
            <a:r>
              <a:rPr lang="id-ID" altLang="en-US" sz="2800" i="1" smtClean="0">
                <a:sym typeface="Symbol" pitchFamily="18" charset="2"/>
              </a:rPr>
              <a:t>	</a:t>
            </a:r>
            <a:r>
              <a:rPr lang="id-ID" altLang="en-US" sz="2800" u="sng" smtClean="0">
                <a:sym typeface="Symbol" pitchFamily="18" charset="2"/>
              </a:rPr>
              <a:t>Bukti</a:t>
            </a:r>
            <a:r>
              <a:rPr lang="id-ID" altLang="en-US" sz="2800" smtClean="0">
                <a:sym typeface="Symbol" pitchFamily="18" charset="2"/>
              </a:rPr>
              <a:t>: </a:t>
            </a:r>
          </a:p>
          <a:p>
            <a:pPr>
              <a:buFontTx/>
              <a:buNone/>
            </a:pPr>
            <a:r>
              <a:rPr lang="id-ID" altLang="en-US" sz="2800" smtClean="0">
                <a:sym typeface="Symbol" pitchFamily="18" charset="2"/>
              </a:rPr>
              <a:t>	(1)  </a:t>
            </a:r>
            <a:r>
              <a:rPr lang="id-ID" altLang="en-US" sz="2800" smtClean="0"/>
              <a:t>~</a:t>
            </a:r>
            <a:r>
              <a:rPr lang="id-ID" altLang="en-US" sz="2800" i="1" smtClean="0"/>
              <a:t>p</a:t>
            </a:r>
            <a:r>
              <a:rPr lang="id-ID" altLang="en-US" sz="2800" smtClean="0"/>
              <a:t> </a:t>
            </a:r>
            <a:r>
              <a:rPr lang="id-ID" altLang="en-US" sz="2800" smtClean="0">
                <a:sym typeface="Symbol" pitchFamily="18" charset="2"/>
              </a:rPr>
              <a:t> </a:t>
            </a:r>
            <a:r>
              <a:rPr lang="id-ID" altLang="en-US" sz="2800" i="1" smtClean="0">
                <a:sym typeface="Symbol" pitchFamily="18" charset="2"/>
              </a:rPr>
              <a:t>q </a:t>
            </a:r>
            <a:r>
              <a:rPr lang="id-ID" altLang="en-US" sz="2800" smtClean="0">
                <a:sym typeface="Symbol" pitchFamily="18" charset="2"/>
              </a:rPr>
              <a:t>	Premis</a:t>
            </a:r>
          </a:p>
          <a:p>
            <a:pPr>
              <a:buFontTx/>
              <a:buNone/>
            </a:pPr>
            <a:r>
              <a:rPr lang="id-ID" altLang="en-US" sz="2800" smtClean="0">
                <a:sym typeface="Symbol" pitchFamily="18" charset="2"/>
              </a:rPr>
              <a:t>	(2)  ~</a:t>
            </a:r>
            <a:r>
              <a:rPr lang="id-ID" altLang="en-US" sz="2800" i="1" smtClean="0">
                <a:sym typeface="Symbol" pitchFamily="18" charset="2"/>
              </a:rPr>
              <a:t>q		</a:t>
            </a:r>
            <a:r>
              <a:rPr lang="id-ID" altLang="en-US" sz="2800" smtClean="0">
                <a:sym typeface="Symbol" pitchFamily="18" charset="2"/>
              </a:rPr>
              <a:t>Premis </a:t>
            </a:r>
          </a:p>
          <a:p>
            <a:pPr>
              <a:buFontTx/>
              <a:buNone/>
            </a:pPr>
            <a:r>
              <a:rPr lang="id-ID" altLang="en-US" sz="2800" smtClean="0">
                <a:sym typeface="Symbol" pitchFamily="18" charset="2"/>
              </a:rPr>
              <a:t>	(3)  ~</a:t>
            </a:r>
            <a:r>
              <a:rPr lang="id-ID" altLang="en-US" sz="2800" i="1" smtClean="0">
                <a:sym typeface="Symbol" pitchFamily="18" charset="2"/>
              </a:rPr>
              <a:t>p</a:t>
            </a:r>
            <a:r>
              <a:rPr lang="id-ID" altLang="en-US" sz="2800" smtClean="0">
                <a:sym typeface="Symbol" pitchFamily="18" charset="2"/>
              </a:rPr>
              <a:t>		Silogisme disjungtif (1) dan (2)</a:t>
            </a:r>
          </a:p>
          <a:p>
            <a:pPr>
              <a:buFontTx/>
              <a:buNone/>
            </a:pPr>
            <a:r>
              <a:rPr lang="id-ID" altLang="en-US" sz="2800" smtClean="0">
                <a:sym typeface="Symbol" pitchFamily="18" charset="2"/>
              </a:rPr>
              <a:t>	(4) </a:t>
            </a:r>
            <a:r>
              <a:rPr lang="id-ID" altLang="en-US" sz="2800" i="1" smtClean="0">
                <a:sym typeface="Symbol" pitchFamily="18" charset="2"/>
              </a:rPr>
              <a:t>s</a:t>
            </a:r>
            <a:r>
              <a:rPr lang="id-ID" altLang="en-US" sz="2800" smtClean="0">
                <a:sym typeface="Symbol" pitchFamily="18" charset="2"/>
              </a:rPr>
              <a:t>  </a:t>
            </a:r>
            <a:r>
              <a:rPr lang="id-ID" altLang="en-US" sz="2800" i="1" smtClean="0">
                <a:sym typeface="Symbol" pitchFamily="18" charset="2"/>
              </a:rPr>
              <a:t>p</a:t>
            </a:r>
            <a:r>
              <a:rPr lang="id-ID" altLang="en-US" sz="2800" smtClean="0">
                <a:sym typeface="Symbol" pitchFamily="18" charset="2"/>
              </a:rPr>
              <a:t>  		Premis</a:t>
            </a:r>
          </a:p>
          <a:p>
            <a:pPr>
              <a:buFontTx/>
              <a:buNone/>
            </a:pPr>
            <a:r>
              <a:rPr lang="id-ID" altLang="en-US" sz="2800" smtClean="0">
                <a:sym typeface="Symbol" pitchFamily="18" charset="2"/>
              </a:rPr>
              <a:t>	(5) </a:t>
            </a:r>
            <a:r>
              <a:rPr lang="id-ID" altLang="en-US" sz="2800" i="1" smtClean="0">
                <a:sym typeface="Symbol" pitchFamily="18" charset="2"/>
              </a:rPr>
              <a:t>s</a:t>
            </a:r>
            <a:r>
              <a:rPr lang="id-ID" altLang="en-US" sz="2800" smtClean="0">
                <a:sym typeface="Symbol" pitchFamily="18" charset="2"/>
              </a:rPr>
              <a:t>		Silogisme disjungtif (3) dan (4) 	</a:t>
            </a:r>
            <a:endParaRPr lang="id-ID" altLang="en-US" sz="2800" smtClean="0"/>
          </a:p>
        </p:txBody>
      </p:sp>
      <p:sp>
        <p:nvSpPr>
          <p:cNvPr id="103427" name="Slide Number Placeholder 3"/>
          <p:cNvSpPr>
            <a:spLocks noGrp="1"/>
          </p:cNvSpPr>
          <p:nvPr>
            <p:ph type="sldNum" sz="quarter" idx="12"/>
          </p:nvPr>
        </p:nvSpPr>
        <p:spPr>
          <a:noFill/>
        </p:spPr>
        <p:txBody>
          <a:bodyPr/>
          <a:lstStyle/>
          <a:p>
            <a:fld id="{9DD747D3-FEC8-43EF-B3EA-53C783C1EFC5}" type="slidenum">
              <a:rPr lang="en-US" altLang="en-US" smtClean="0"/>
              <a:pPr/>
              <a:t>99</a:t>
            </a:fld>
            <a:endParaRPr lang="en-US" altLang="en-US"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1765</Words>
  <Application>Microsoft Office PowerPoint</Application>
  <PresentationFormat>On-screen Show (4:3)</PresentationFormat>
  <Paragraphs>770</Paragraphs>
  <Slides>110</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110</vt:i4>
      </vt:variant>
    </vt:vector>
  </HeadingPairs>
  <TitlesOfParts>
    <vt:vector size="114" baseType="lpstr">
      <vt:lpstr>Office Theme</vt:lpstr>
      <vt:lpstr>Microsoft Word 97 - 2003 Document</vt:lpstr>
      <vt:lpstr>Microsoft Word Document</vt:lpstr>
      <vt:lpstr>Microsoft Office Word 97 - 2003 Document</vt:lpstr>
      <vt:lpstr>Slide 1</vt:lpstr>
      <vt:lpstr>Logika (logic)</vt:lpstr>
      <vt:lpstr>Logika</vt:lpstr>
      <vt:lpstr>Slide 4</vt:lpstr>
      <vt:lpstr>Slide 5</vt:lpstr>
      <vt:lpstr>Slide 6</vt:lpstr>
      <vt:lpstr>Proposisi</vt:lpstr>
      <vt:lpstr>Permainan</vt:lpstr>
      <vt:lpstr>Permainan</vt:lpstr>
      <vt:lpstr>Permainan</vt:lpstr>
      <vt:lpstr>Permainan</vt:lpstr>
      <vt:lpstr>Permainan</vt:lpstr>
      <vt:lpstr>Permainan</vt:lpstr>
      <vt:lpstr>Slide 14</vt:lpstr>
      <vt:lpstr>Slide 15</vt:lpstr>
      <vt:lpstr>Slide 16</vt:lpstr>
      <vt:lpstr>Slide 17</vt:lpstr>
      <vt:lpstr>Slide 18</vt:lpstr>
      <vt:lpstr>Bentuk-bentuk Proposisi</vt:lpstr>
      <vt:lpstr>Proposisi Atomik</vt:lpstr>
      <vt:lpstr>Proposisi Majemuk</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Hukum-hukum Logika</vt:lpstr>
      <vt:lpstr>Slide 36</vt:lpstr>
      <vt:lpstr>Slide 37</vt:lpstr>
      <vt:lpstr>Slide 38</vt:lpstr>
      <vt:lpstr>Latihan </vt:lpstr>
      <vt:lpstr>Penyelesaian</vt:lpstr>
      <vt:lpstr>Implikasi</vt:lpstr>
      <vt:lpstr>Slide 42</vt:lpstr>
      <vt:lpstr>Slide 43</vt:lpstr>
      <vt:lpstr>Slide 44</vt:lpstr>
      <vt:lpstr>Slide 45</vt:lpstr>
      <vt:lpstr>Slide 46</vt:lpstr>
      <vt:lpstr>Slide 47</vt:lpstr>
      <vt:lpstr>Slide 48</vt:lpstr>
      <vt:lpstr>Slide 49</vt:lpstr>
      <vt:lpstr>Slide 50</vt:lpstr>
      <vt:lpstr>Latihan </vt:lpstr>
      <vt:lpstr>Slide 52</vt:lpstr>
      <vt:lpstr>Penyelesaian:</vt:lpstr>
      <vt:lpstr>Slide 54</vt:lpstr>
      <vt:lpstr>Slide 55</vt:lpstr>
      <vt:lpstr>Slide 56</vt:lpstr>
      <vt:lpstr>Latihan </vt:lpstr>
      <vt:lpstr>Penyelesaian:</vt:lpstr>
      <vt:lpstr>Slide 59</vt:lpstr>
      <vt:lpstr>Slide 60</vt:lpstr>
      <vt:lpstr>Slide 61</vt:lpstr>
      <vt:lpstr>Slide 62</vt:lpstr>
      <vt:lpstr>Slide 63</vt:lpstr>
      <vt:lpstr>Slide 64</vt:lpstr>
      <vt:lpstr>Slide 65</vt:lpstr>
      <vt:lpstr>Slide 66</vt:lpstr>
      <vt:lpstr>Slide 67</vt:lpstr>
      <vt:lpstr>Slide 68</vt:lpstr>
      <vt:lpstr>Varian Proposisi Bersyarat</vt:lpstr>
      <vt:lpstr>Slide 70</vt:lpstr>
      <vt:lpstr>Slide 71</vt:lpstr>
      <vt:lpstr>Slide 72</vt:lpstr>
      <vt:lpstr>Bi-implikasi</vt:lpstr>
      <vt:lpstr>Slide 74</vt:lpstr>
      <vt:lpstr>Slide 75</vt:lpstr>
      <vt:lpstr>Slide 76</vt:lpstr>
      <vt:lpstr>Latihan </vt:lpstr>
      <vt:lpstr>Penyelesaian:</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Beberapa argumen yang sudah terbukti sahih</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Aksioma, Teorema, Lemma, Corollary</vt:lpstr>
      <vt:lpstr>Slide 108</vt:lpstr>
      <vt:lpstr>Slide 109</vt:lpstr>
      <vt:lpstr>Slide 110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cp:revision>
  <dcterms:created xsi:type="dcterms:W3CDTF">2020-03-18T04:30:52Z</dcterms:created>
  <dcterms:modified xsi:type="dcterms:W3CDTF">2020-03-18T04:40:13Z</dcterms:modified>
</cp:coreProperties>
</file>