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notesMasterIdLst>
    <p:notesMasterId r:id="rId24"/>
  </p:notesMasterIdLst>
  <p:sldIdLst>
    <p:sldId id="256" r:id="rId4"/>
    <p:sldId id="300" r:id="rId5"/>
    <p:sldId id="303" r:id="rId6"/>
    <p:sldId id="304" r:id="rId7"/>
    <p:sldId id="285" r:id="rId8"/>
    <p:sldId id="293" r:id="rId9"/>
    <p:sldId id="292" r:id="rId10"/>
    <p:sldId id="298" r:id="rId11"/>
    <p:sldId id="295" r:id="rId12"/>
    <p:sldId id="271" r:id="rId13"/>
    <p:sldId id="296" r:id="rId14"/>
    <p:sldId id="286" r:id="rId15"/>
    <p:sldId id="281" r:id="rId16"/>
    <p:sldId id="299" r:id="rId17"/>
    <p:sldId id="301" r:id="rId18"/>
    <p:sldId id="288" r:id="rId19"/>
    <p:sldId id="289" r:id="rId20"/>
    <p:sldId id="290" r:id="rId21"/>
    <p:sldId id="283" r:id="rId22"/>
    <p:sldId id="302" r:id="rId2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70" autoAdjust="0"/>
  </p:normalViewPr>
  <p:slideViewPr>
    <p:cSldViewPr>
      <p:cViewPr varScale="1">
        <p:scale>
          <a:sx n="64" d="100"/>
          <a:sy n="64" d="100"/>
        </p:scale>
        <p:origin x="724" y="3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D6567D-A62A-42D7-9BA5-99EF9736F5C1}" type="doc">
      <dgm:prSet loTypeId="urn:microsoft.com/office/officeart/2005/8/layout/venn1" loCatId="relationship" qsTypeId="urn:microsoft.com/office/officeart/2005/8/quickstyle/simple2" qsCatId="simple" csTypeId="urn:microsoft.com/office/officeart/2005/8/colors/colorful4" csCatId="colorful" phldr="1"/>
      <dgm:spPr/>
      <dgm:t>
        <a:bodyPr/>
        <a:lstStyle/>
        <a:p>
          <a:endParaRPr lang="id-ID"/>
        </a:p>
      </dgm:t>
    </dgm:pt>
    <dgm:pt modelId="{F2B107A7-C0C2-4571-ABDC-9E77DDF982C0}">
      <dgm:prSet phldrT="[Text]" custT="1">
        <dgm:style>
          <a:lnRef idx="3">
            <a:schemeClr val="lt1"/>
          </a:lnRef>
          <a:fillRef idx="1">
            <a:schemeClr val="accent4"/>
          </a:fillRef>
          <a:effectRef idx="1">
            <a:schemeClr val="accent4"/>
          </a:effectRef>
          <a:fontRef idx="minor">
            <a:schemeClr val="lt1"/>
          </a:fontRef>
        </dgm:style>
      </dgm:prSet>
      <dgm:spPr/>
      <dgm:t>
        <a:bodyPr/>
        <a:lstStyle/>
        <a:p>
          <a:pPr algn="l"/>
          <a:r>
            <a:rPr lang="id-ID" sz="1400" dirty="0" smtClean="0"/>
            <a:t>POTENSI: </a:t>
          </a:r>
        </a:p>
        <a:p>
          <a:pPr algn="l"/>
          <a:r>
            <a:rPr lang="id-ID" sz="1400" dirty="0" smtClean="0"/>
            <a:t>Alami: keindahan alam, adat istiadat, budaya</a:t>
          </a:r>
        </a:p>
        <a:p>
          <a:pPr algn="l"/>
          <a:r>
            <a:rPr lang="id-ID" sz="1400" dirty="0" smtClean="0"/>
            <a:t>Buatan: sisa peradaban, bangunan iconik, monumen, sarana prasarana pendukung</a:t>
          </a:r>
          <a:endParaRPr lang="id-ID" sz="1400" dirty="0"/>
        </a:p>
      </dgm:t>
    </dgm:pt>
    <dgm:pt modelId="{FCA60DAE-6AEC-4725-AD03-E7C9E7C43FF7}" type="parTrans" cxnId="{8964DBA2-09C1-4A8E-817A-C59537FCB85D}">
      <dgm:prSet/>
      <dgm:spPr/>
      <dgm:t>
        <a:bodyPr/>
        <a:lstStyle/>
        <a:p>
          <a:endParaRPr lang="id-ID" sz="3600">
            <a:solidFill>
              <a:schemeClr val="tx1"/>
            </a:solidFill>
          </a:endParaRPr>
        </a:p>
      </dgm:t>
    </dgm:pt>
    <dgm:pt modelId="{190EAECF-9E2D-4129-A28A-ADA0216FC042}" type="sibTrans" cxnId="{8964DBA2-09C1-4A8E-817A-C59537FCB85D}">
      <dgm:prSet custT="1">
        <dgm:style>
          <a:lnRef idx="3">
            <a:schemeClr val="accent6"/>
          </a:lnRef>
          <a:fillRef idx="0">
            <a:schemeClr val="accent6"/>
          </a:fillRef>
          <a:effectRef idx="2">
            <a:schemeClr val="accent6"/>
          </a:effectRef>
          <a:fontRef idx="minor">
            <a:schemeClr val="tx1"/>
          </a:fontRef>
        </dgm:style>
      </dgm:prSet>
      <dgm:spPr/>
      <dgm:t>
        <a:bodyPr/>
        <a:lstStyle/>
        <a:p>
          <a:endParaRPr lang="id-ID" sz="1000">
            <a:solidFill>
              <a:schemeClr val="tx1"/>
            </a:solidFill>
          </a:endParaRPr>
        </a:p>
      </dgm:t>
    </dgm:pt>
    <dgm:pt modelId="{26DED789-0E03-4A3A-88E3-302E37BA8CF9}">
      <dgm:prSet phldrT="[Text]" custT="1">
        <dgm:style>
          <a:lnRef idx="3">
            <a:schemeClr val="lt1"/>
          </a:lnRef>
          <a:fillRef idx="1">
            <a:schemeClr val="accent4"/>
          </a:fillRef>
          <a:effectRef idx="1">
            <a:schemeClr val="accent4"/>
          </a:effectRef>
          <a:fontRef idx="minor">
            <a:schemeClr val="lt1"/>
          </a:fontRef>
        </dgm:style>
      </dgm:prSet>
      <dgm:spPr/>
      <dgm:t>
        <a:bodyPr/>
        <a:lstStyle/>
        <a:p>
          <a:pPr algn="l"/>
          <a:r>
            <a:rPr lang="id-ID" sz="1400" dirty="0" smtClean="0"/>
            <a:t>KELENGKAPAN:</a:t>
          </a:r>
        </a:p>
        <a:p>
          <a:pPr algn="l"/>
          <a:r>
            <a:rPr lang="id-ID" sz="1400" dirty="0" smtClean="0"/>
            <a:t>- Infrastruktur</a:t>
          </a:r>
        </a:p>
        <a:p>
          <a:pPr algn="l"/>
          <a:r>
            <a:rPr lang="id-ID" sz="1400" dirty="0" smtClean="0"/>
            <a:t>- Akomodasi</a:t>
          </a:r>
        </a:p>
        <a:p>
          <a:pPr algn="l"/>
          <a:r>
            <a:rPr lang="id-ID" sz="1400" dirty="0" smtClean="0"/>
            <a:t>- Aksesibilitas ke objek wisata, kemudahan perjalanan</a:t>
          </a:r>
          <a:endParaRPr lang="id-ID" sz="1400" dirty="0"/>
        </a:p>
      </dgm:t>
    </dgm:pt>
    <dgm:pt modelId="{3270784A-3E59-478C-948C-BBD8BBB6B12D}" type="parTrans" cxnId="{4F81E384-0C5F-42CD-8673-8EC5BEDAF629}">
      <dgm:prSet/>
      <dgm:spPr/>
      <dgm:t>
        <a:bodyPr/>
        <a:lstStyle/>
        <a:p>
          <a:endParaRPr lang="id-ID" sz="3600">
            <a:solidFill>
              <a:schemeClr val="tx1"/>
            </a:solidFill>
          </a:endParaRPr>
        </a:p>
      </dgm:t>
    </dgm:pt>
    <dgm:pt modelId="{2E6DC813-950C-47F9-8BA3-5F5B705CEC43}" type="sibTrans" cxnId="{4F81E384-0C5F-42CD-8673-8EC5BEDAF629}">
      <dgm:prSet custT="1">
        <dgm:style>
          <a:lnRef idx="3">
            <a:schemeClr val="accent6"/>
          </a:lnRef>
          <a:fillRef idx="0">
            <a:schemeClr val="accent6"/>
          </a:fillRef>
          <a:effectRef idx="2">
            <a:schemeClr val="accent6"/>
          </a:effectRef>
          <a:fontRef idx="minor">
            <a:schemeClr val="tx1"/>
          </a:fontRef>
        </dgm:style>
      </dgm:prSet>
      <dgm:spPr/>
      <dgm:t>
        <a:bodyPr/>
        <a:lstStyle/>
        <a:p>
          <a:endParaRPr lang="id-ID" sz="1000">
            <a:solidFill>
              <a:schemeClr val="tx1"/>
            </a:solidFill>
          </a:endParaRPr>
        </a:p>
      </dgm:t>
    </dgm:pt>
    <dgm:pt modelId="{0AAF4F9C-BF78-4AE1-91BA-564185819DFD}">
      <dgm:prSet phldrT="[Text]" custT="1">
        <dgm:style>
          <a:lnRef idx="3">
            <a:schemeClr val="lt1"/>
          </a:lnRef>
          <a:fillRef idx="1">
            <a:schemeClr val="accent4"/>
          </a:fillRef>
          <a:effectRef idx="1">
            <a:schemeClr val="accent4"/>
          </a:effectRef>
          <a:fontRef idx="minor">
            <a:schemeClr val="lt1"/>
          </a:fontRef>
        </dgm:style>
      </dgm:prSet>
      <dgm:spPr/>
      <dgm:t>
        <a:bodyPr/>
        <a:lstStyle/>
        <a:p>
          <a:pPr algn="l"/>
          <a:r>
            <a:rPr lang="id-ID" sz="1400" dirty="0" smtClean="0"/>
            <a:t>- Wisata: waktu dan perjalanan</a:t>
          </a:r>
        </a:p>
        <a:p>
          <a:pPr algn="l"/>
          <a:r>
            <a:rPr lang="id-ID" sz="1400" dirty="0" smtClean="0"/>
            <a:t>- Rekreasi: waktu dan objek (tempat,  hiburan)</a:t>
          </a:r>
          <a:endParaRPr lang="id-ID" sz="1400" dirty="0"/>
        </a:p>
      </dgm:t>
    </dgm:pt>
    <dgm:pt modelId="{5B419F71-E427-4091-8E05-496568A28BB5}" type="parTrans" cxnId="{61BEC95A-1796-4E71-AF46-24CA6E84D224}">
      <dgm:prSet/>
      <dgm:spPr/>
      <dgm:t>
        <a:bodyPr/>
        <a:lstStyle/>
        <a:p>
          <a:endParaRPr lang="id-ID" sz="3600">
            <a:solidFill>
              <a:schemeClr val="tx1"/>
            </a:solidFill>
          </a:endParaRPr>
        </a:p>
      </dgm:t>
    </dgm:pt>
    <dgm:pt modelId="{56A23927-4823-45C6-944C-DBE026B10642}" type="sibTrans" cxnId="{61BEC95A-1796-4E71-AF46-24CA6E84D224}">
      <dgm:prSet custT="1">
        <dgm:style>
          <a:lnRef idx="3">
            <a:schemeClr val="accent6"/>
          </a:lnRef>
          <a:fillRef idx="0">
            <a:schemeClr val="accent6"/>
          </a:fillRef>
          <a:effectRef idx="2">
            <a:schemeClr val="accent6"/>
          </a:effectRef>
          <a:fontRef idx="minor">
            <a:schemeClr val="tx1"/>
          </a:fontRef>
        </dgm:style>
      </dgm:prSet>
      <dgm:spPr/>
      <dgm:t>
        <a:bodyPr/>
        <a:lstStyle/>
        <a:p>
          <a:endParaRPr lang="id-ID" sz="1000">
            <a:solidFill>
              <a:schemeClr val="tx1"/>
            </a:solidFill>
          </a:endParaRPr>
        </a:p>
      </dgm:t>
    </dgm:pt>
    <dgm:pt modelId="{FCB85885-B43D-4A45-AE91-330351537A80}">
      <dgm:prSet phldrT="[Text]" custT="1">
        <dgm:style>
          <a:lnRef idx="3">
            <a:schemeClr val="lt1"/>
          </a:lnRef>
          <a:fillRef idx="1">
            <a:schemeClr val="accent4"/>
          </a:fillRef>
          <a:effectRef idx="1">
            <a:schemeClr val="accent4"/>
          </a:effectRef>
          <a:fontRef idx="minor">
            <a:schemeClr val="lt1"/>
          </a:fontRef>
        </dgm:style>
      </dgm:prSet>
      <dgm:spPr/>
      <dgm:t>
        <a:bodyPr/>
        <a:lstStyle/>
        <a:p>
          <a:pPr algn="l"/>
          <a:r>
            <a:rPr lang="id-ID" sz="1400" dirty="0" smtClean="0"/>
            <a:t>PEMANGKU KEPENTINGAN:</a:t>
          </a:r>
        </a:p>
        <a:p>
          <a:pPr algn="l"/>
          <a:r>
            <a:rPr lang="id-ID" sz="1400" dirty="0" smtClean="0"/>
            <a:t>Pemerintah Daerah: devisa</a:t>
          </a:r>
        </a:p>
        <a:p>
          <a:pPr algn="l"/>
          <a:r>
            <a:rPr lang="id-ID" sz="1400" dirty="0" smtClean="0"/>
            <a:t>Swasta: penyedia hotel, restoran &amp; kafe, belanja, sarana, prasarana</a:t>
          </a:r>
          <a:endParaRPr lang="id-ID" sz="1400" dirty="0"/>
        </a:p>
      </dgm:t>
    </dgm:pt>
    <dgm:pt modelId="{15858188-428A-453A-A28F-328EBB72C564}" type="parTrans" cxnId="{7A621247-54FA-4BA0-8B0B-3A40D03351AD}">
      <dgm:prSet/>
      <dgm:spPr/>
      <dgm:t>
        <a:bodyPr/>
        <a:lstStyle/>
        <a:p>
          <a:endParaRPr lang="id-ID" sz="3600">
            <a:solidFill>
              <a:schemeClr val="tx1"/>
            </a:solidFill>
          </a:endParaRPr>
        </a:p>
      </dgm:t>
    </dgm:pt>
    <dgm:pt modelId="{443D8F59-E4B4-452A-814A-6CD62D2F0379}" type="sibTrans" cxnId="{7A621247-54FA-4BA0-8B0B-3A40D03351AD}">
      <dgm:prSet/>
      <dgm:spPr/>
      <dgm:t>
        <a:bodyPr/>
        <a:lstStyle/>
        <a:p>
          <a:endParaRPr lang="id-ID" sz="3600">
            <a:solidFill>
              <a:schemeClr val="tx1"/>
            </a:solidFill>
          </a:endParaRPr>
        </a:p>
      </dgm:t>
    </dgm:pt>
    <dgm:pt modelId="{A9321733-8115-4A13-9D3B-13F4333B80A1}">
      <dgm:prSet phldrT="[Text]" custT="1">
        <dgm:style>
          <a:lnRef idx="3">
            <a:schemeClr val="lt1"/>
          </a:lnRef>
          <a:fillRef idx="1">
            <a:schemeClr val="accent4"/>
          </a:fillRef>
          <a:effectRef idx="1">
            <a:schemeClr val="accent4"/>
          </a:effectRef>
          <a:fontRef idx="minor">
            <a:schemeClr val="lt1"/>
          </a:fontRef>
        </dgm:style>
      </dgm:prSet>
      <dgm:spPr/>
      <dgm:t>
        <a:bodyPr/>
        <a:lstStyle/>
        <a:p>
          <a:pPr algn="l"/>
          <a:r>
            <a:rPr lang="id-ID" sz="1400" dirty="0" smtClean="0"/>
            <a:t>KOMODIFIKASI built environment:</a:t>
          </a:r>
        </a:p>
        <a:p>
          <a:pPr algn="l"/>
          <a:r>
            <a:rPr lang="id-ID" sz="1400" dirty="0" smtClean="0"/>
            <a:t>- Architectural</a:t>
          </a:r>
        </a:p>
        <a:p>
          <a:pPr algn="l"/>
          <a:r>
            <a:rPr lang="id-ID" sz="1400" dirty="0" smtClean="0"/>
            <a:t>- Non architectural</a:t>
          </a:r>
          <a:endParaRPr lang="id-ID" sz="1400" dirty="0"/>
        </a:p>
      </dgm:t>
    </dgm:pt>
    <dgm:pt modelId="{2C966E90-5A0D-43B7-9C54-24EF29271901}" type="parTrans" cxnId="{D08E3067-753F-40F4-8FD0-3EDCC9879624}">
      <dgm:prSet/>
      <dgm:spPr/>
      <dgm:t>
        <a:bodyPr/>
        <a:lstStyle/>
        <a:p>
          <a:endParaRPr lang="id-ID"/>
        </a:p>
      </dgm:t>
    </dgm:pt>
    <dgm:pt modelId="{AB8A6B7C-781B-4FD5-B9DC-55E2D9EBE310}" type="sibTrans" cxnId="{D08E3067-753F-40F4-8FD0-3EDCC9879624}">
      <dgm:prSet/>
      <dgm:spPr/>
      <dgm:t>
        <a:bodyPr/>
        <a:lstStyle/>
        <a:p>
          <a:endParaRPr lang="id-ID"/>
        </a:p>
      </dgm:t>
    </dgm:pt>
    <dgm:pt modelId="{6F37CAC7-2F29-45CC-A342-AFBCED344193}" type="pres">
      <dgm:prSet presAssocID="{4CD6567D-A62A-42D7-9BA5-99EF9736F5C1}" presName="compositeShape" presStyleCnt="0">
        <dgm:presLayoutVars>
          <dgm:chMax val="7"/>
          <dgm:dir/>
          <dgm:resizeHandles val="exact"/>
        </dgm:presLayoutVars>
      </dgm:prSet>
      <dgm:spPr/>
      <dgm:t>
        <a:bodyPr/>
        <a:lstStyle/>
        <a:p>
          <a:endParaRPr lang="id-ID"/>
        </a:p>
      </dgm:t>
    </dgm:pt>
    <dgm:pt modelId="{5B8ED3AD-04FF-4BA1-B4D0-790ED39B1336}" type="pres">
      <dgm:prSet presAssocID="{F2B107A7-C0C2-4571-ABDC-9E77DDF982C0}" presName="circ1" presStyleLbl="vennNode1" presStyleIdx="0" presStyleCnt="5"/>
      <dgm:spPr/>
      <dgm:t>
        <a:bodyPr/>
        <a:lstStyle/>
        <a:p>
          <a:endParaRPr lang="id-ID"/>
        </a:p>
      </dgm:t>
    </dgm:pt>
    <dgm:pt modelId="{EA9FC3E2-EE1D-4034-879D-C211D256FAD1}" type="pres">
      <dgm:prSet presAssocID="{F2B107A7-C0C2-4571-ABDC-9E77DDF982C0}" presName="circ1Tx" presStyleLbl="revTx" presStyleIdx="0" presStyleCnt="0">
        <dgm:presLayoutVars>
          <dgm:chMax val="0"/>
          <dgm:chPref val="0"/>
          <dgm:bulletEnabled val="1"/>
        </dgm:presLayoutVars>
      </dgm:prSet>
      <dgm:spPr/>
      <dgm:t>
        <a:bodyPr/>
        <a:lstStyle/>
        <a:p>
          <a:endParaRPr lang="id-ID"/>
        </a:p>
      </dgm:t>
    </dgm:pt>
    <dgm:pt modelId="{2F2C8325-0179-4439-A1C3-EACD16903563}" type="pres">
      <dgm:prSet presAssocID="{A9321733-8115-4A13-9D3B-13F4333B80A1}" presName="circ2" presStyleLbl="vennNode1" presStyleIdx="1" presStyleCnt="5"/>
      <dgm:spPr/>
      <dgm:t>
        <a:bodyPr/>
        <a:lstStyle/>
        <a:p>
          <a:endParaRPr lang="id-ID"/>
        </a:p>
      </dgm:t>
    </dgm:pt>
    <dgm:pt modelId="{747ECACD-2F6E-4E7B-B87B-1FC58D2FB7F1}" type="pres">
      <dgm:prSet presAssocID="{A9321733-8115-4A13-9D3B-13F4333B80A1}" presName="circ2Tx" presStyleLbl="revTx" presStyleIdx="0" presStyleCnt="0">
        <dgm:presLayoutVars>
          <dgm:chMax val="0"/>
          <dgm:chPref val="0"/>
          <dgm:bulletEnabled val="1"/>
        </dgm:presLayoutVars>
      </dgm:prSet>
      <dgm:spPr/>
      <dgm:t>
        <a:bodyPr/>
        <a:lstStyle/>
        <a:p>
          <a:endParaRPr lang="id-ID"/>
        </a:p>
      </dgm:t>
    </dgm:pt>
    <dgm:pt modelId="{6CE29612-72F7-4BC7-A016-A856C8FD01AE}" type="pres">
      <dgm:prSet presAssocID="{26DED789-0E03-4A3A-88E3-302E37BA8CF9}" presName="circ3" presStyleLbl="vennNode1" presStyleIdx="2" presStyleCnt="5"/>
      <dgm:spPr/>
      <dgm:t>
        <a:bodyPr/>
        <a:lstStyle/>
        <a:p>
          <a:endParaRPr lang="id-ID"/>
        </a:p>
      </dgm:t>
    </dgm:pt>
    <dgm:pt modelId="{E937230F-5928-43F2-B51D-2077D0D4CA57}" type="pres">
      <dgm:prSet presAssocID="{26DED789-0E03-4A3A-88E3-302E37BA8CF9}" presName="circ3Tx" presStyleLbl="revTx" presStyleIdx="0" presStyleCnt="0">
        <dgm:presLayoutVars>
          <dgm:chMax val="0"/>
          <dgm:chPref val="0"/>
          <dgm:bulletEnabled val="1"/>
        </dgm:presLayoutVars>
      </dgm:prSet>
      <dgm:spPr/>
      <dgm:t>
        <a:bodyPr/>
        <a:lstStyle/>
        <a:p>
          <a:endParaRPr lang="id-ID"/>
        </a:p>
      </dgm:t>
    </dgm:pt>
    <dgm:pt modelId="{D963FE34-6F38-492A-B935-33DB7CA5A0D1}" type="pres">
      <dgm:prSet presAssocID="{0AAF4F9C-BF78-4AE1-91BA-564185819DFD}" presName="circ4" presStyleLbl="vennNode1" presStyleIdx="3" presStyleCnt="5"/>
      <dgm:spPr/>
      <dgm:t>
        <a:bodyPr/>
        <a:lstStyle/>
        <a:p>
          <a:endParaRPr lang="id-ID"/>
        </a:p>
      </dgm:t>
    </dgm:pt>
    <dgm:pt modelId="{C7984FD7-DF92-42EA-868F-846BC7B2198A}" type="pres">
      <dgm:prSet presAssocID="{0AAF4F9C-BF78-4AE1-91BA-564185819DFD}" presName="circ4Tx" presStyleLbl="revTx" presStyleIdx="0" presStyleCnt="0">
        <dgm:presLayoutVars>
          <dgm:chMax val="0"/>
          <dgm:chPref val="0"/>
          <dgm:bulletEnabled val="1"/>
        </dgm:presLayoutVars>
      </dgm:prSet>
      <dgm:spPr/>
      <dgm:t>
        <a:bodyPr/>
        <a:lstStyle/>
        <a:p>
          <a:endParaRPr lang="id-ID"/>
        </a:p>
      </dgm:t>
    </dgm:pt>
    <dgm:pt modelId="{1BCC1485-E253-421C-B249-BB98F97BE091}" type="pres">
      <dgm:prSet presAssocID="{FCB85885-B43D-4A45-AE91-330351537A80}" presName="circ5" presStyleLbl="vennNode1" presStyleIdx="4" presStyleCnt="5"/>
      <dgm:spPr/>
      <dgm:t>
        <a:bodyPr/>
        <a:lstStyle/>
        <a:p>
          <a:endParaRPr lang="id-ID"/>
        </a:p>
      </dgm:t>
    </dgm:pt>
    <dgm:pt modelId="{84FE2626-BDD9-4E08-98F2-C8937B5368AA}" type="pres">
      <dgm:prSet presAssocID="{FCB85885-B43D-4A45-AE91-330351537A80}" presName="circ5Tx" presStyleLbl="revTx" presStyleIdx="0" presStyleCnt="0">
        <dgm:presLayoutVars>
          <dgm:chMax val="0"/>
          <dgm:chPref val="0"/>
          <dgm:bulletEnabled val="1"/>
        </dgm:presLayoutVars>
      </dgm:prSet>
      <dgm:spPr/>
      <dgm:t>
        <a:bodyPr/>
        <a:lstStyle/>
        <a:p>
          <a:endParaRPr lang="id-ID"/>
        </a:p>
      </dgm:t>
    </dgm:pt>
  </dgm:ptLst>
  <dgm:cxnLst>
    <dgm:cxn modelId="{F48442FA-CB5C-4897-B469-69682639ACE4}" type="presOf" srcId="{F2B107A7-C0C2-4571-ABDC-9E77DDF982C0}" destId="{EA9FC3E2-EE1D-4034-879D-C211D256FAD1}" srcOrd="0" destOrd="0" presId="urn:microsoft.com/office/officeart/2005/8/layout/venn1"/>
    <dgm:cxn modelId="{3C0853B2-BB01-47FF-B486-74FCA0B028ED}" type="presOf" srcId="{A9321733-8115-4A13-9D3B-13F4333B80A1}" destId="{747ECACD-2F6E-4E7B-B87B-1FC58D2FB7F1}" srcOrd="0" destOrd="0" presId="urn:microsoft.com/office/officeart/2005/8/layout/venn1"/>
    <dgm:cxn modelId="{8964DBA2-09C1-4A8E-817A-C59537FCB85D}" srcId="{4CD6567D-A62A-42D7-9BA5-99EF9736F5C1}" destId="{F2B107A7-C0C2-4571-ABDC-9E77DDF982C0}" srcOrd="0" destOrd="0" parTransId="{FCA60DAE-6AEC-4725-AD03-E7C9E7C43FF7}" sibTransId="{190EAECF-9E2D-4129-A28A-ADA0216FC042}"/>
    <dgm:cxn modelId="{7EA6BE37-714A-4038-B063-C77B870F26B4}" type="presOf" srcId="{FCB85885-B43D-4A45-AE91-330351537A80}" destId="{84FE2626-BDD9-4E08-98F2-C8937B5368AA}" srcOrd="0" destOrd="0" presId="urn:microsoft.com/office/officeart/2005/8/layout/venn1"/>
    <dgm:cxn modelId="{55D73D45-BBEA-48DE-AF8B-DF2DA51519C8}" type="presOf" srcId="{4CD6567D-A62A-42D7-9BA5-99EF9736F5C1}" destId="{6F37CAC7-2F29-45CC-A342-AFBCED344193}" srcOrd="0" destOrd="0" presId="urn:microsoft.com/office/officeart/2005/8/layout/venn1"/>
    <dgm:cxn modelId="{4F81E384-0C5F-42CD-8673-8EC5BEDAF629}" srcId="{4CD6567D-A62A-42D7-9BA5-99EF9736F5C1}" destId="{26DED789-0E03-4A3A-88E3-302E37BA8CF9}" srcOrd="2" destOrd="0" parTransId="{3270784A-3E59-478C-948C-BBD8BBB6B12D}" sibTransId="{2E6DC813-950C-47F9-8BA3-5F5B705CEC43}"/>
    <dgm:cxn modelId="{61BEC95A-1796-4E71-AF46-24CA6E84D224}" srcId="{4CD6567D-A62A-42D7-9BA5-99EF9736F5C1}" destId="{0AAF4F9C-BF78-4AE1-91BA-564185819DFD}" srcOrd="3" destOrd="0" parTransId="{5B419F71-E427-4091-8E05-496568A28BB5}" sibTransId="{56A23927-4823-45C6-944C-DBE026B10642}"/>
    <dgm:cxn modelId="{40CA400D-7230-473A-AE2F-149C98A14CCE}" type="presOf" srcId="{26DED789-0E03-4A3A-88E3-302E37BA8CF9}" destId="{E937230F-5928-43F2-B51D-2077D0D4CA57}" srcOrd="0" destOrd="0" presId="urn:microsoft.com/office/officeart/2005/8/layout/venn1"/>
    <dgm:cxn modelId="{1C961C18-C760-4500-9F2E-CC503A5548ED}" type="presOf" srcId="{0AAF4F9C-BF78-4AE1-91BA-564185819DFD}" destId="{C7984FD7-DF92-42EA-868F-846BC7B2198A}" srcOrd="0" destOrd="0" presId="urn:microsoft.com/office/officeart/2005/8/layout/venn1"/>
    <dgm:cxn modelId="{D08E3067-753F-40F4-8FD0-3EDCC9879624}" srcId="{4CD6567D-A62A-42D7-9BA5-99EF9736F5C1}" destId="{A9321733-8115-4A13-9D3B-13F4333B80A1}" srcOrd="1" destOrd="0" parTransId="{2C966E90-5A0D-43B7-9C54-24EF29271901}" sibTransId="{AB8A6B7C-781B-4FD5-B9DC-55E2D9EBE310}"/>
    <dgm:cxn modelId="{7A621247-54FA-4BA0-8B0B-3A40D03351AD}" srcId="{4CD6567D-A62A-42D7-9BA5-99EF9736F5C1}" destId="{FCB85885-B43D-4A45-AE91-330351537A80}" srcOrd="4" destOrd="0" parTransId="{15858188-428A-453A-A28F-328EBB72C564}" sibTransId="{443D8F59-E4B4-452A-814A-6CD62D2F0379}"/>
    <dgm:cxn modelId="{326DEE7C-C9A5-43EF-A920-5E8351B77B98}" type="presParOf" srcId="{6F37CAC7-2F29-45CC-A342-AFBCED344193}" destId="{5B8ED3AD-04FF-4BA1-B4D0-790ED39B1336}" srcOrd="0" destOrd="0" presId="urn:microsoft.com/office/officeart/2005/8/layout/venn1"/>
    <dgm:cxn modelId="{5FD4BBE0-4C33-48A9-8C16-0372C20715A0}" type="presParOf" srcId="{6F37CAC7-2F29-45CC-A342-AFBCED344193}" destId="{EA9FC3E2-EE1D-4034-879D-C211D256FAD1}" srcOrd="1" destOrd="0" presId="urn:microsoft.com/office/officeart/2005/8/layout/venn1"/>
    <dgm:cxn modelId="{D6DE0D88-B231-4ED6-96AC-EFE233D13FB7}" type="presParOf" srcId="{6F37CAC7-2F29-45CC-A342-AFBCED344193}" destId="{2F2C8325-0179-4439-A1C3-EACD16903563}" srcOrd="2" destOrd="0" presId="urn:microsoft.com/office/officeart/2005/8/layout/venn1"/>
    <dgm:cxn modelId="{B97FE847-B534-484D-9770-0C75955103D8}" type="presParOf" srcId="{6F37CAC7-2F29-45CC-A342-AFBCED344193}" destId="{747ECACD-2F6E-4E7B-B87B-1FC58D2FB7F1}" srcOrd="3" destOrd="0" presId="urn:microsoft.com/office/officeart/2005/8/layout/venn1"/>
    <dgm:cxn modelId="{43CD773F-FF56-46CB-96B3-CC5E600D3167}" type="presParOf" srcId="{6F37CAC7-2F29-45CC-A342-AFBCED344193}" destId="{6CE29612-72F7-4BC7-A016-A856C8FD01AE}" srcOrd="4" destOrd="0" presId="urn:microsoft.com/office/officeart/2005/8/layout/venn1"/>
    <dgm:cxn modelId="{030CC972-3636-458E-9F86-EC2DF0D480B6}" type="presParOf" srcId="{6F37CAC7-2F29-45CC-A342-AFBCED344193}" destId="{E937230F-5928-43F2-B51D-2077D0D4CA57}" srcOrd="5" destOrd="0" presId="urn:microsoft.com/office/officeart/2005/8/layout/venn1"/>
    <dgm:cxn modelId="{E2C20007-0D70-4938-B560-EF7B0DC6C364}" type="presParOf" srcId="{6F37CAC7-2F29-45CC-A342-AFBCED344193}" destId="{D963FE34-6F38-492A-B935-33DB7CA5A0D1}" srcOrd="6" destOrd="0" presId="urn:microsoft.com/office/officeart/2005/8/layout/venn1"/>
    <dgm:cxn modelId="{7E10E668-EA9F-4426-A00B-AD337F33A99C}" type="presParOf" srcId="{6F37CAC7-2F29-45CC-A342-AFBCED344193}" destId="{C7984FD7-DF92-42EA-868F-846BC7B2198A}" srcOrd="7" destOrd="0" presId="urn:microsoft.com/office/officeart/2005/8/layout/venn1"/>
    <dgm:cxn modelId="{81909BE2-6448-494D-AF39-0DDE6F885C84}" type="presParOf" srcId="{6F37CAC7-2F29-45CC-A342-AFBCED344193}" destId="{1BCC1485-E253-421C-B249-BB98F97BE091}" srcOrd="8" destOrd="0" presId="urn:microsoft.com/office/officeart/2005/8/layout/venn1"/>
    <dgm:cxn modelId="{9A5C59D5-1F73-4CC9-AC4A-9A03F872E967}" type="presParOf" srcId="{6F37CAC7-2F29-45CC-A342-AFBCED344193}" destId="{84FE2626-BDD9-4E08-98F2-C8937B5368AA}" srcOrd="9" destOrd="0" presId="urn:microsoft.com/office/officeart/2005/8/layout/venn1"/>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ED3AD-04FF-4BA1-B4D0-790ED39B1336}">
      <dsp:nvSpPr>
        <dsp:cNvPr id="0" name=""/>
        <dsp:cNvSpPr/>
      </dsp:nvSpPr>
      <dsp:spPr>
        <a:xfrm>
          <a:off x="3114674" y="1886766"/>
          <a:ext cx="2076450" cy="2076450"/>
        </a:xfrm>
        <a:prstGeom prst="ellipse">
          <a:avLst/>
        </a:prstGeom>
        <a:solidFill>
          <a:schemeClr val="accent4">
            <a:alpha val="50000"/>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EA9FC3E2-EE1D-4034-879D-C211D256FAD1}">
      <dsp:nvSpPr>
        <dsp:cNvPr id="0" name=""/>
        <dsp:cNvSpPr/>
      </dsp:nvSpPr>
      <dsp:spPr>
        <a:xfrm>
          <a:off x="2948559" y="195942"/>
          <a:ext cx="2408682" cy="1394187"/>
        </a:xfrm>
        <a:prstGeom prst="rect">
          <a:avLst/>
        </a:prstGeom>
        <a:noFill/>
        <a:ln w="31750" cap="flat" cmpd="sng" algn="ctr">
          <a:noFill/>
          <a:prstDash val="solid"/>
        </a:ln>
        <a:effectLst>
          <a:outerShdw blurRad="51500" dist="25400" dir="5400000" rotWithShape="0">
            <a:srgbClr val="000000">
              <a:alpha val="40000"/>
            </a:srgbClr>
          </a:outerShdw>
        </a:effectLst>
        <a:sp3d/>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l" defTabSz="622300">
            <a:lnSpc>
              <a:spcPct val="90000"/>
            </a:lnSpc>
            <a:spcBef>
              <a:spcPct val="0"/>
            </a:spcBef>
            <a:spcAft>
              <a:spcPct val="35000"/>
            </a:spcAft>
          </a:pPr>
          <a:r>
            <a:rPr lang="id-ID" sz="1400" kern="1200" dirty="0" smtClean="0"/>
            <a:t>POTENSI: </a:t>
          </a:r>
        </a:p>
        <a:p>
          <a:pPr lvl="0" algn="l" defTabSz="622300">
            <a:lnSpc>
              <a:spcPct val="90000"/>
            </a:lnSpc>
            <a:spcBef>
              <a:spcPct val="0"/>
            </a:spcBef>
            <a:spcAft>
              <a:spcPct val="35000"/>
            </a:spcAft>
          </a:pPr>
          <a:r>
            <a:rPr lang="id-ID" sz="1400" kern="1200" dirty="0" smtClean="0"/>
            <a:t>Alami: keindahan alam, adat istiadat, budaya</a:t>
          </a:r>
        </a:p>
        <a:p>
          <a:pPr lvl="0" algn="l" defTabSz="622300">
            <a:lnSpc>
              <a:spcPct val="90000"/>
            </a:lnSpc>
            <a:spcBef>
              <a:spcPct val="0"/>
            </a:spcBef>
            <a:spcAft>
              <a:spcPct val="35000"/>
            </a:spcAft>
          </a:pPr>
          <a:r>
            <a:rPr lang="id-ID" sz="1400" kern="1200" dirty="0" smtClean="0"/>
            <a:t>Buatan: sisa peradaban, bangunan iconik, monumen, sarana prasarana pendukung</a:t>
          </a:r>
          <a:endParaRPr lang="id-ID" sz="1400" kern="1200" dirty="0"/>
        </a:p>
      </dsp:txBody>
      <dsp:txXfrm>
        <a:off x="2948559" y="195942"/>
        <a:ext cx="2408682" cy="1394187"/>
      </dsp:txXfrm>
    </dsp:sp>
    <dsp:sp modelId="{2F2C8325-0179-4439-A1C3-EACD16903563}">
      <dsp:nvSpPr>
        <dsp:cNvPr id="0" name=""/>
        <dsp:cNvSpPr/>
      </dsp:nvSpPr>
      <dsp:spPr>
        <a:xfrm>
          <a:off x="3904556" y="2460459"/>
          <a:ext cx="2076450" cy="2076450"/>
        </a:xfrm>
        <a:prstGeom prst="ellipse">
          <a:avLst/>
        </a:prstGeom>
        <a:solidFill>
          <a:schemeClr val="accent4">
            <a:alpha val="50000"/>
            <a:hueOff val="1871245"/>
            <a:satOff val="-10347"/>
            <a:lumOff val="-882"/>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747ECACD-2F6E-4E7B-B87B-1FC58D2FB7F1}">
      <dsp:nvSpPr>
        <dsp:cNvPr id="0" name=""/>
        <dsp:cNvSpPr/>
      </dsp:nvSpPr>
      <dsp:spPr>
        <a:xfrm>
          <a:off x="6146292" y="2035084"/>
          <a:ext cx="2159508" cy="1512842"/>
        </a:xfrm>
        <a:prstGeom prst="rect">
          <a:avLst/>
        </a:prstGeom>
        <a:noFill/>
        <a:ln w="31750" cap="flat" cmpd="sng" algn="ctr">
          <a:noFill/>
          <a:prstDash val="solid"/>
        </a:ln>
        <a:effectLst>
          <a:outerShdw blurRad="51500" dist="25400" dir="5400000" rotWithShape="0">
            <a:srgbClr val="000000">
              <a:alpha val="40000"/>
            </a:srgbClr>
          </a:outerShdw>
        </a:effectLst>
        <a:sp3d/>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l" defTabSz="622300">
            <a:lnSpc>
              <a:spcPct val="90000"/>
            </a:lnSpc>
            <a:spcBef>
              <a:spcPct val="0"/>
            </a:spcBef>
            <a:spcAft>
              <a:spcPct val="35000"/>
            </a:spcAft>
          </a:pPr>
          <a:r>
            <a:rPr lang="id-ID" sz="1400" kern="1200" dirty="0" smtClean="0"/>
            <a:t>KOMODIFIKASI built environment:</a:t>
          </a:r>
        </a:p>
        <a:p>
          <a:pPr lvl="0" algn="l" defTabSz="622300">
            <a:lnSpc>
              <a:spcPct val="90000"/>
            </a:lnSpc>
            <a:spcBef>
              <a:spcPct val="0"/>
            </a:spcBef>
            <a:spcAft>
              <a:spcPct val="35000"/>
            </a:spcAft>
          </a:pPr>
          <a:r>
            <a:rPr lang="id-ID" sz="1400" kern="1200" dirty="0" smtClean="0"/>
            <a:t>- Architectural</a:t>
          </a:r>
        </a:p>
        <a:p>
          <a:pPr lvl="0" algn="l" defTabSz="622300">
            <a:lnSpc>
              <a:spcPct val="90000"/>
            </a:lnSpc>
            <a:spcBef>
              <a:spcPct val="0"/>
            </a:spcBef>
            <a:spcAft>
              <a:spcPct val="35000"/>
            </a:spcAft>
          </a:pPr>
          <a:r>
            <a:rPr lang="id-ID" sz="1400" kern="1200" dirty="0" smtClean="0"/>
            <a:t>- Non architectural</a:t>
          </a:r>
          <a:endParaRPr lang="id-ID" sz="1400" kern="1200" dirty="0"/>
        </a:p>
      </dsp:txBody>
      <dsp:txXfrm>
        <a:off x="6146292" y="2035084"/>
        <a:ext cx="2159508" cy="1512842"/>
      </dsp:txXfrm>
    </dsp:sp>
    <dsp:sp modelId="{6CE29612-72F7-4BC7-A016-A856C8FD01AE}">
      <dsp:nvSpPr>
        <dsp:cNvPr id="0" name=""/>
        <dsp:cNvSpPr/>
      </dsp:nvSpPr>
      <dsp:spPr>
        <a:xfrm>
          <a:off x="3603056" y="3389522"/>
          <a:ext cx="2076450" cy="2076450"/>
        </a:xfrm>
        <a:prstGeom prst="ellipse">
          <a:avLst/>
        </a:prstGeom>
        <a:solidFill>
          <a:schemeClr val="accent4">
            <a:alpha val="50000"/>
            <a:hueOff val="3742489"/>
            <a:satOff val="-20694"/>
            <a:lumOff val="-1765"/>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E937230F-5928-43F2-B51D-2077D0D4CA57}">
      <dsp:nvSpPr>
        <dsp:cNvPr id="0" name=""/>
        <dsp:cNvSpPr/>
      </dsp:nvSpPr>
      <dsp:spPr>
        <a:xfrm>
          <a:off x="5814060" y="4615815"/>
          <a:ext cx="2159508" cy="1512842"/>
        </a:xfrm>
        <a:prstGeom prst="rect">
          <a:avLst/>
        </a:prstGeom>
        <a:noFill/>
        <a:ln w="31750" cap="flat" cmpd="sng" algn="ctr">
          <a:noFill/>
          <a:prstDash val="solid"/>
        </a:ln>
        <a:effectLst>
          <a:outerShdw blurRad="51500" dist="25400" dir="5400000" rotWithShape="0">
            <a:srgbClr val="000000">
              <a:alpha val="40000"/>
            </a:srgbClr>
          </a:outerShdw>
        </a:effectLst>
        <a:sp3d/>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l" defTabSz="622300">
            <a:lnSpc>
              <a:spcPct val="90000"/>
            </a:lnSpc>
            <a:spcBef>
              <a:spcPct val="0"/>
            </a:spcBef>
            <a:spcAft>
              <a:spcPct val="35000"/>
            </a:spcAft>
          </a:pPr>
          <a:r>
            <a:rPr lang="id-ID" sz="1400" kern="1200" dirty="0" smtClean="0"/>
            <a:t>KELENGKAPAN:</a:t>
          </a:r>
        </a:p>
        <a:p>
          <a:pPr lvl="0" algn="l" defTabSz="622300">
            <a:lnSpc>
              <a:spcPct val="90000"/>
            </a:lnSpc>
            <a:spcBef>
              <a:spcPct val="0"/>
            </a:spcBef>
            <a:spcAft>
              <a:spcPct val="35000"/>
            </a:spcAft>
          </a:pPr>
          <a:r>
            <a:rPr lang="id-ID" sz="1400" kern="1200" dirty="0" smtClean="0"/>
            <a:t>- Infrastruktur</a:t>
          </a:r>
        </a:p>
        <a:p>
          <a:pPr lvl="0" algn="l" defTabSz="622300">
            <a:lnSpc>
              <a:spcPct val="90000"/>
            </a:lnSpc>
            <a:spcBef>
              <a:spcPct val="0"/>
            </a:spcBef>
            <a:spcAft>
              <a:spcPct val="35000"/>
            </a:spcAft>
          </a:pPr>
          <a:r>
            <a:rPr lang="id-ID" sz="1400" kern="1200" dirty="0" smtClean="0"/>
            <a:t>- Akomodasi</a:t>
          </a:r>
        </a:p>
        <a:p>
          <a:pPr lvl="0" algn="l" defTabSz="622300">
            <a:lnSpc>
              <a:spcPct val="90000"/>
            </a:lnSpc>
            <a:spcBef>
              <a:spcPct val="0"/>
            </a:spcBef>
            <a:spcAft>
              <a:spcPct val="35000"/>
            </a:spcAft>
          </a:pPr>
          <a:r>
            <a:rPr lang="id-ID" sz="1400" kern="1200" dirty="0" smtClean="0"/>
            <a:t>- Aksesibilitas ke objek wisata, kemudahan perjalanan</a:t>
          </a:r>
          <a:endParaRPr lang="id-ID" sz="1400" kern="1200" dirty="0"/>
        </a:p>
      </dsp:txBody>
      <dsp:txXfrm>
        <a:off x="5814060" y="4615815"/>
        <a:ext cx="2159508" cy="1512842"/>
      </dsp:txXfrm>
    </dsp:sp>
    <dsp:sp modelId="{D963FE34-6F38-492A-B935-33DB7CA5A0D1}">
      <dsp:nvSpPr>
        <dsp:cNvPr id="0" name=""/>
        <dsp:cNvSpPr/>
      </dsp:nvSpPr>
      <dsp:spPr>
        <a:xfrm>
          <a:off x="2626293" y="3389522"/>
          <a:ext cx="2076450" cy="2076450"/>
        </a:xfrm>
        <a:prstGeom prst="ellipse">
          <a:avLst/>
        </a:prstGeom>
        <a:solidFill>
          <a:schemeClr val="accent4">
            <a:alpha val="50000"/>
            <a:hueOff val="5613734"/>
            <a:satOff val="-31040"/>
            <a:lumOff val="-2647"/>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C7984FD7-DF92-42EA-868F-846BC7B2198A}">
      <dsp:nvSpPr>
        <dsp:cNvPr id="0" name=""/>
        <dsp:cNvSpPr/>
      </dsp:nvSpPr>
      <dsp:spPr>
        <a:xfrm>
          <a:off x="332231" y="4615815"/>
          <a:ext cx="2159508" cy="1512842"/>
        </a:xfrm>
        <a:prstGeom prst="rect">
          <a:avLst/>
        </a:prstGeom>
        <a:noFill/>
        <a:ln w="31750" cap="flat" cmpd="sng" algn="ctr">
          <a:noFill/>
          <a:prstDash val="solid"/>
        </a:ln>
        <a:effectLst>
          <a:outerShdw blurRad="51500" dist="25400" dir="5400000" rotWithShape="0">
            <a:srgbClr val="000000">
              <a:alpha val="40000"/>
            </a:srgbClr>
          </a:outerShdw>
        </a:effectLst>
        <a:sp3d/>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l" defTabSz="622300">
            <a:lnSpc>
              <a:spcPct val="90000"/>
            </a:lnSpc>
            <a:spcBef>
              <a:spcPct val="0"/>
            </a:spcBef>
            <a:spcAft>
              <a:spcPct val="35000"/>
            </a:spcAft>
          </a:pPr>
          <a:r>
            <a:rPr lang="id-ID" sz="1400" kern="1200" dirty="0" smtClean="0"/>
            <a:t>- Wisata: waktu dan perjalanan</a:t>
          </a:r>
        </a:p>
        <a:p>
          <a:pPr lvl="0" algn="l" defTabSz="622300">
            <a:lnSpc>
              <a:spcPct val="90000"/>
            </a:lnSpc>
            <a:spcBef>
              <a:spcPct val="0"/>
            </a:spcBef>
            <a:spcAft>
              <a:spcPct val="35000"/>
            </a:spcAft>
          </a:pPr>
          <a:r>
            <a:rPr lang="id-ID" sz="1400" kern="1200" dirty="0" smtClean="0"/>
            <a:t>- Rekreasi: waktu dan objek (tempat,  hiburan)</a:t>
          </a:r>
          <a:endParaRPr lang="id-ID" sz="1400" kern="1200" dirty="0"/>
        </a:p>
      </dsp:txBody>
      <dsp:txXfrm>
        <a:off x="332231" y="4615815"/>
        <a:ext cx="2159508" cy="1512842"/>
      </dsp:txXfrm>
    </dsp:sp>
    <dsp:sp modelId="{1BCC1485-E253-421C-B249-BB98F97BE091}">
      <dsp:nvSpPr>
        <dsp:cNvPr id="0" name=""/>
        <dsp:cNvSpPr/>
      </dsp:nvSpPr>
      <dsp:spPr>
        <a:xfrm>
          <a:off x="2324793" y="2460459"/>
          <a:ext cx="2076450" cy="2076450"/>
        </a:xfrm>
        <a:prstGeom prst="ellipse">
          <a:avLst/>
        </a:prstGeom>
        <a:solidFill>
          <a:schemeClr val="accent4">
            <a:alpha val="50000"/>
            <a:hueOff val="7484979"/>
            <a:satOff val="-41387"/>
            <a:lumOff val="-3529"/>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84FE2626-BDD9-4E08-98F2-C8937B5368AA}">
      <dsp:nvSpPr>
        <dsp:cNvPr id="0" name=""/>
        <dsp:cNvSpPr/>
      </dsp:nvSpPr>
      <dsp:spPr>
        <a:xfrm>
          <a:off x="0" y="2035084"/>
          <a:ext cx="2159508" cy="1512842"/>
        </a:xfrm>
        <a:prstGeom prst="rect">
          <a:avLst/>
        </a:prstGeom>
        <a:noFill/>
        <a:ln w="31750" cap="flat" cmpd="sng" algn="ctr">
          <a:noFill/>
          <a:prstDash val="solid"/>
        </a:ln>
        <a:effectLst>
          <a:outerShdw blurRad="51500" dist="25400" dir="5400000" rotWithShape="0">
            <a:srgbClr val="000000">
              <a:alpha val="40000"/>
            </a:srgbClr>
          </a:outerShdw>
        </a:effectLst>
        <a:sp3d/>
      </dsp:spPr>
      <dsp:style>
        <a:lnRef idx="3">
          <a:schemeClr val="lt1"/>
        </a:lnRef>
        <a:fillRef idx="1">
          <a:schemeClr val="accent4"/>
        </a:fillRef>
        <a:effectRef idx="1">
          <a:schemeClr val="accent4"/>
        </a:effectRef>
        <a:fontRef idx="minor">
          <a:schemeClr val="lt1"/>
        </a:fontRef>
      </dsp:style>
      <dsp:txBody>
        <a:bodyPr spcFirstLastPara="0" vert="horz" wrap="square" lIns="0" tIns="0" rIns="0" bIns="0" numCol="1" spcCol="1270" anchor="ctr" anchorCtr="0">
          <a:noAutofit/>
        </a:bodyPr>
        <a:lstStyle/>
        <a:p>
          <a:pPr lvl="0" algn="l" defTabSz="622300">
            <a:lnSpc>
              <a:spcPct val="90000"/>
            </a:lnSpc>
            <a:spcBef>
              <a:spcPct val="0"/>
            </a:spcBef>
            <a:spcAft>
              <a:spcPct val="35000"/>
            </a:spcAft>
          </a:pPr>
          <a:r>
            <a:rPr lang="id-ID" sz="1400" kern="1200" dirty="0" smtClean="0"/>
            <a:t>PEMANGKU KEPENTINGAN:</a:t>
          </a:r>
        </a:p>
        <a:p>
          <a:pPr lvl="0" algn="l" defTabSz="622300">
            <a:lnSpc>
              <a:spcPct val="90000"/>
            </a:lnSpc>
            <a:spcBef>
              <a:spcPct val="0"/>
            </a:spcBef>
            <a:spcAft>
              <a:spcPct val="35000"/>
            </a:spcAft>
          </a:pPr>
          <a:r>
            <a:rPr lang="id-ID" sz="1400" kern="1200" dirty="0" smtClean="0"/>
            <a:t>Pemerintah Daerah: devisa</a:t>
          </a:r>
        </a:p>
        <a:p>
          <a:pPr lvl="0" algn="l" defTabSz="622300">
            <a:lnSpc>
              <a:spcPct val="90000"/>
            </a:lnSpc>
            <a:spcBef>
              <a:spcPct val="0"/>
            </a:spcBef>
            <a:spcAft>
              <a:spcPct val="35000"/>
            </a:spcAft>
          </a:pPr>
          <a:r>
            <a:rPr lang="id-ID" sz="1400" kern="1200" dirty="0" smtClean="0"/>
            <a:t>Swasta: penyedia hotel, restoran &amp; kafe, belanja, sarana, prasarana</a:t>
          </a:r>
          <a:endParaRPr lang="id-ID" sz="1400" kern="1200" dirty="0"/>
        </a:p>
      </dsp:txBody>
      <dsp:txXfrm>
        <a:off x="0" y="2035084"/>
        <a:ext cx="2159508" cy="151284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2ACAEB-E7F4-4AAD-9CD8-625CC6C5032F}" type="datetimeFigureOut">
              <a:rPr lang="id-ID" smtClean="0"/>
              <a:pPr/>
              <a:t>19/03/2020</a:t>
            </a:fld>
            <a:endParaRPr lang="id-ID"/>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45FBCB-9CE9-4545-9AF0-8D24D6928F11}" type="slidenum">
              <a:rPr lang="id-ID" smtClean="0"/>
              <a:pPr/>
              <a:t>‹#›</a:t>
            </a:fld>
            <a:endParaRPr lang="id-ID"/>
          </a:p>
        </p:txBody>
      </p:sp>
    </p:spTree>
    <p:extLst>
      <p:ext uri="{BB962C8B-B14F-4D97-AF65-F5344CB8AC3E}">
        <p14:creationId xmlns:p14="http://schemas.microsoft.com/office/powerpoint/2010/main" val="1660744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id-ID" dirty="0"/>
          </a:p>
        </p:txBody>
      </p:sp>
      <p:sp>
        <p:nvSpPr>
          <p:cNvPr id="3" name="Subtitle 2"/>
          <p:cNvSpPr>
            <a:spLocks noGrp="1"/>
          </p:cNvSpPr>
          <p:nvPr>
            <p:ph type="subTitle" idx="1"/>
          </p:nvPr>
        </p:nvSpPr>
        <p:spPr>
          <a:xfrm>
            <a:off x="1828800" y="5157192"/>
            <a:ext cx="8534400" cy="48160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dirty="0"/>
          </a:p>
        </p:txBody>
      </p:sp>
      <p:sp>
        <p:nvSpPr>
          <p:cNvPr id="4" name="Date Placeholder 3"/>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2074"/>
          </a:xfrm>
        </p:spPr>
        <p:txBody>
          <a:bodyPr/>
          <a:lstStyle/>
          <a:p>
            <a:r>
              <a:rPr lang="en-US" smtClean="0"/>
              <a:t>Click to edit Master title style</a:t>
            </a:r>
            <a:endParaRPr lang="id-ID" dirty="0"/>
          </a:p>
        </p:txBody>
      </p:sp>
      <p:sp>
        <p:nvSpPr>
          <p:cNvPr id="3" name="Content Placeholder 2"/>
          <p:cNvSpPr>
            <a:spLocks noGrp="1"/>
          </p:cNvSpPr>
          <p:nvPr>
            <p:ph idx="1"/>
          </p:nvPr>
        </p:nvSpPr>
        <p:spPr>
          <a:xfrm>
            <a:off x="609600" y="980728"/>
            <a:ext cx="10972800" cy="54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dirty="0"/>
          </a:p>
        </p:txBody>
      </p:sp>
      <p:sp>
        <p:nvSpPr>
          <p:cNvPr id="4" name="Date Placeholder 3"/>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2D9B61E-4591-49DB-909B-30977C4A5FA6}" type="datetimeFigureOut">
              <a:rPr lang="id-ID" smtClean="0"/>
              <a:pPr/>
              <a:t>19/03/2020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146182B-5452-4C7C-AE69-5830CDD65C0F}" type="slidenum">
              <a:rPr lang="id-ID" smtClean="0"/>
              <a:pPr/>
              <a:t>‹#›</a:t>
            </a:fld>
            <a:endParaRPr lang="id-I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940800" y="4206240"/>
            <a:ext cx="1280160" cy="457200"/>
          </a:xfrm>
        </p:spPr>
        <p:txBody>
          <a:bodyPr/>
          <a:lstStyle/>
          <a:p>
            <a:fld id="{7242EC3F-89BE-40AD-8A82-A8B26161F26F}" type="datetimeFigureOut">
              <a:rPr lang="id-ID" smtClean="0"/>
              <a:pPr/>
              <a:t>19/03/2020</a:t>
            </a:fld>
            <a:endParaRPr lang="id-ID"/>
          </a:p>
        </p:txBody>
      </p:sp>
      <p:sp>
        <p:nvSpPr>
          <p:cNvPr id="17" name="Footer Placeholder 16"/>
          <p:cNvSpPr>
            <a:spLocks noGrp="1"/>
          </p:cNvSpPr>
          <p:nvPr>
            <p:ph type="ftr" sz="quarter" idx="11"/>
          </p:nvPr>
        </p:nvSpPr>
        <p:spPr>
          <a:xfrm>
            <a:off x="7213600" y="4205288"/>
            <a:ext cx="1727200" cy="457200"/>
          </a:xfrm>
        </p:spPr>
        <p:txBody>
          <a:bodyPr/>
          <a:lstStyle/>
          <a:p>
            <a:endParaRPr lang="id-ID"/>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ED5ED403-CA51-4765-B0A3-CEA04AEFAF4C}" type="slidenum">
              <a:rPr lang="id-ID" smtClean="0"/>
              <a:pPr/>
              <a:t>‹#›</a:t>
            </a:fld>
            <a:endParaRPr lang="id-I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242EC3F-89BE-40AD-8A82-A8B26161F26F}" type="datetimeFigureOut">
              <a:rPr lang="id-ID" smtClean="0"/>
              <a:pPr/>
              <a:t>19/03/2020</a:t>
            </a:fld>
            <a:endParaRPr lang="id-ID"/>
          </a:p>
        </p:txBody>
      </p:sp>
      <p:sp>
        <p:nvSpPr>
          <p:cNvPr id="27" name="Slide Number Placeholder 26"/>
          <p:cNvSpPr>
            <a:spLocks noGrp="1"/>
          </p:cNvSpPr>
          <p:nvPr>
            <p:ph type="sldNum" sz="quarter" idx="11"/>
          </p:nvPr>
        </p:nvSpPr>
        <p:spPr/>
        <p:txBody>
          <a:bodyPr rtlCol="0"/>
          <a:lstStyle/>
          <a:p>
            <a:fld id="{ED5ED403-CA51-4765-B0A3-CEA04AEFAF4C}"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8778240" y="612648"/>
            <a:ext cx="1276352" cy="457200"/>
          </a:xfrm>
        </p:spPr>
        <p:txBody>
          <a:bodyPr/>
          <a:lstStyle/>
          <a:p>
            <a:fld id="{7242EC3F-89BE-40AD-8A82-A8B26161F26F}" type="datetimeFigureOut">
              <a:rPr lang="id-ID" smtClean="0"/>
              <a:pPr/>
              <a:t>19/03/2020</a:t>
            </a:fld>
            <a:endParaRPr lang="id-ID"/>
          </a:p>
        </p:txBody>
      </p:sp>
      <p:sp>
        <p:nvSpPr>
          <p:cNvPr id="4" name="Footer Placeholder 3"/>
          <p:cNvSpPr>
            <a:spLocks noGrp="1"/>
          </p:cNvSpPr>
          <p:nvPr>
            <p:ph type="ftr" sz="quarter" idx="11"/>
          </p:nvPr>
        </p:nvSpPr>
        <p:spPr>
          <a:xfrm>
            <a:off x="7010400" y="612648"/>
            <a:ext cx="1767840" cy="457200"/>
          </a:xfrm>
        </p:spPr>
        <p:txBody>
          <a:bodyPr/>
          <a:lstStyle/>
          <a:p>
            <a:endParaRPr lang="id-ID"/>
          </a:p>
        </p:txBody>
      </p:sp>
      <p:sp>
        <p:nvSpPr>
          <p:cNvPr id="5" name="Slide Number Placeholder 4"/>
          <p:cNvSpPr>
            <a:spLocks noGrp="1"/>
          </p:cNvSpPr>
          <p:nvPr>
            <p:ph type="sldNum" sz="quarter" idx="12"/>
          </p:nvPr>
        </p:nvSpPr>
        <p:spPr>
          <a:xfrm>
            <a:off x="10899648" y="2272"/>
            <a:ext cx="1016000" cy="365760"/>
          </a:xfrm>
        </p:spPr>
        <p:txBody>
          <a:bodyPr/>
          <a:lstStyle/>
          <a:p>
            <a:fld id="{ED5ED403-CA51-4765-B0A3-CEA04AEFAF4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896533" y="2"/>
            <a:ext cx="1295467" cy="188639"/>
          </a:xfrm>
        </p:spPr>
        <p:txBody>
          <a:bodyPr/>
          <a:lstStyle/>
          <a:p>
            <a:fld id="{7242EC3F-89BE-40AD-8A82-A8B26161F26F}" type="datetimeFigureOut">
              <a:rPr lang="id-ID" smtClean="0"/>
              <a:pPr/>
              <a:t>19/03/2020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2EC3F-89BE-40AD-8A82-A8B26161F26F}" type="datetimeFigureOut">
              <a:rPr lang="id-ID" smtClean="0"/>
              <a:pPr/>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5ED403-CA51-4765-B0A3-CEA04AEFAF4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id-ID"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9347200" y="1"/>
            <a:ext cx="28448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fld id="{7242EC3F-89BE-40AD-8A82-A8B26161F26F}" type="datetimeFigureOut">
              <a:rPr lang="id-ID" smtClean="0"/>
              <a:pPr/>
              <a:t>19/03/2020</a:t>
            </a:fld>
            <a:endParaRPr lang="id-ID"/>
          </a:p>
        </p:txBody>
      </p:sp>
      <p:sp>
        <p:nvSpPr>
          <p:cNvPr id="5" name="Footer Placeholder 4"/>
          <p:cNvSpPr>
            <a:spLocks noGrp="1"/>
          </p:cNvSpPr>
          <p:nvPr>
            <p:ph type="ftr" sz="quarter" idx="3"/>
          </p:nvPr>
        </p:nvSpPr>
        <p:spPr>
          <a:xfrm>
            <a:off x="0" y="6597352"/>
            <a:ext cx="4847861" cy="26064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ED403-CA51-4765-B0A3-CEA04AEFAF4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9B61E-4591-49DB-909B-30977C4A5FA6}" type="datetimeFigureOut">
              <a:rPr lang="id-ID" smtClean="0"/>
              <a:pPr/>
              <a:t>19/03/2020</a:t>
            </a:fld>
            <a:endParaRPr lang="id-ID"/>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6182B-5452-4C7C-AE69-5830CDD65C0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7242EC3F-89BE-40AD-8A82-A8B26161F26F}" type="datetimeFigureOut">
              <a:rPr lang="id-ID" smtClean="0"/>
              <a:pPr/>
              <a:t>19/03/2020</a:t>
            </a:fld>
            <a:endParaRPr lang="id-ID"/>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ED5ED403-CA51-4765-B0A3-CEA04AEFAF4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hyperlink" Target="http://www.ar.itb.ac.id/wdp/archives/category/tourism-courses/" TargetMode="Externa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4400"/>
            <a:ext cx="9144000" cy="2613024"/>
          </a:xfrm>
        </p:spPr>
        <p:txBody>
          <a:bodyPr>
            <a:normAutofit fontScale="90000"/>
          </a:bodyPr>
          <a:lstStyle/>
          <a:p>
            <a:pPr algn="ctr"/>
            <a:r>
              <a:rPr lang="id-ID" sz="6700" dirty="0" smtClean="0"/>
              <a:t>Arsitektur Dalam Destinasi Wisata</a:t>
            </a:r>
            <a:r>
              <a:rPr lang="id-ID" sz="4900" dirty="0" smtClean="0"/>
              <a:t/>
            </a:r>
            <a:br>
              <a:rPr lang="id-ID" sz="4900" dirty="0" smtClean="0"/>
            </a:br>
            <a:r>
              <a:rPr lang="en-US" dirty="0" err="1" smtClean="0"/>
              <a:t>Daya</a:t>
            </a:r>
            <a:r>
              <a:rPr lang="en-US" dirty="0" smtClean="0"/>
              <a:t> Tarik </a:t>
            </a:r>
            <a:r>
              <a:rPr lang="en-US" dirty="0" err="1" smtClean="0"/>
              <a:t>Wisata</a:t>
            </a:r>
            <a:endParaRPr lang="id-ID" sz="4800" dirty="0"/>
          </a:p>
        </p:txBody>
      </p:sp>
      <p:sp>
        <p:nvSpPr>
          <p:cNvPr id="3" name="Subtitle 2"/>
          <p:cNvSpPr>
            <a:spLocks noGrp="1"/>
          </p:cNvSpPr>
          <p:nvPr>
            <p:ph type="subTitle" idx="1"/>
          </p:nvPr>
        </p:nvSpPr>
        <p:spPr>
          <a:xfrm>
            <a:off x="1524000" y="4495800"/>
            <a:ext cx="9144000" cy="1752600"/>
          </a:xfrm>
        </p:spPr>
        <p:txBody>
          <a:bodyPr>
            <a:normAutofit/>
          </a:bodyPr>
          <a:lstStyle/>
          <a:p>
            <a:pPr algn="ctr"/>
            <a:r>
              <a:rPr lang="id-ID" dirty="0" smtClean="0"/>
              <a:t>Astuti</a:t>
            </a:r>
          </a:p>
          <a:p>
            <a:pPr algn="ctr"/>
            <a:r>
              <a:rPr lang="id-ID" dirty="0" smtClean="0"/>
              <a:t>1</a:t>
            </a:r>
            <a:r>
              <a:rPr lang="en-US" dirty="0" smtClean="0"/>
              <a:t>9</a:t>
            </a:r>
            <a:r>
              <a:rPr lang="id-ID" dirty="0" smtClean="0"/>
              <a:t>/</a:t>
            </a:r>
            <a:r>
              <a:rPr lang="en-US" dirty="0" smtClean="0"/>
              <a:t>0</a:t>
            </a:r>
            <a:r>
              <a:rPr lang="id-ID" dirty="0" smtClean="0"/>
              <a:t>3/20</a:t>
            </a:r>
            <a:r>
              <a:rPr lang="en-US" dirty="0" smtClean="0"/>
              <a:t>20</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81200" y="1219200"/>
            <a:ext cx="7772400" cy="1362075"/>
          </a:xfrm>
        </p:spPr>
        <p:txBody>
          <a:bodyPr/>
          <a:lstStyle/>
          <a:p>
            <a:pPr algn="ctr"/>
            <a:r>
              <a:rPr lang="id-ID"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Proses perencanaan destinasi wisata</a:t>
            </a:r>
            <a:endParaRPr lang="id-ID"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7" name="Text Placeholder 6"/>
          <p:cNvSpPr>
            <a:spLocks noGrp="1"/>
          </p:cNvSpPr>
          <p:nvPr>
            <p:ph type="body" idx="1"/>
          </p:nvPr>
        </p:nvSpPr>
        <p:spPr>
          <a:xfrm>
            <a:off x="1219200" y="2667000"/>
            <a:ext cx="9753600" cy="3810000"/>
          </a:xfrm>
        </p:spPr>
        <p:txBody>
          <a:bodyPr>
            <a:normAutofit fontScale="92500" lnSpcReduction="10000"/>
          </a:bodyPr>
          <a:lstStyle/>
          <a:p>
            <a:r>
              <a:rPr lang="id-ID" sz="2400" dirty="0" smtClean="0"/>
              <a:t>Karya – karya arsitektur terutama yang iconic dijadikan sebagai atraksi dalam turisme</a:t>
            </a:r>
          </a:p>
          <a:p>
            <a:r>
              <a:rPr lang="id-ID" sz="2400" dirty="0" smtClean="0"/>
              <a:t>Ada dua sisi dari arsitektur: </a:t>
            </a:r>
          </a:p>
          <a:p>
            <a:pPr marL="502920" indent="-457200">
              <a:buAutoNum type="arabicPeriod"/>
            </a:pPr>
            <a:r>
              <a:rPr lang="id-ID" sz="2400" dirty="0" smtClean="0"/>
              <a:t>menjadikan karya arsitektur sebagai objek atraksi (urban turisme, cultural tourism)</a:t>
            </a:r>
          </a:p>
          <a:p>
            <a:pPr marL="502920" indent="-457200">
              <a:buAutoNum type="arabicPeriod"/>
            </a:pPr>
            <a:r>
              <a:rPr lang="id-ID" sz="2400" dirty="0" smtClean="0"/>
              <a:t>disain arsitektur untuk mewadahi kegiatan turisme</a:t>
            </a:r>
          </a:p>
          <a:p>
            <a:endParaRPr lang="id-ID" sz="2400" dirty="0" smtClean="0"/>
          </a:p>
          <a:p>
            <a:r>
              <a:rPr lang="id-ID" sz="2400" dirty="0" smtClean="0"/>
              <a:t>Perencanaan : aktifitas multi dimensi, mencakup faktor sosial, ekonomi, politik, psikologi, antropologi, teknologi dengan mempertimbangkan masa lalu, masa kini, dan masa yang akan datang Rose 1984, dalam Wiwik D Pratiwi)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Tingkat perencanaan</a:t>
            </a:r>
            <a:endParaRPr lang="id-ID" dirty="0"/>
          </a:p>
        </p:txBody>
      </p:sp>
      <p:sp>
        <p:nvSpPr>
          <p:cNvPr id="5" name="Content Placeholder 4"/>
          <p:cNvSpPr>
            <a:spLocks noGrp="1"/>
          </p:cNvSpPr>
          <p:nvPr>
            <p:ph sz="half" idx="1"/>
          </p:nvPr>
        </p:nvSpPr>
        <p:spPr/>
        <p:txBody>
          <a:bodyPr>
            <a:normAutofit/>
          </a:bodyPr>
          <a:lstStyle/>
          <a:p>
            <a:r>
              <a:rPr lang="id-ID" sz="2800" dirty="0"/>
              <a:t>Tingkat perencanaan spasial geografis:</a:t>
            </a:r>
          </a:p>
          <a:p>
            <a:pPr lvl="1"/>
            <a:r>
              <a:rPr lang="id-ID" sz="2400" dirty="0">
                <a:solidFill>
                  <a:srgbClr val="FF0000"/>
                </a:solidFill>
              </a:rPr>
              <a:t>Tingkat tapak / lahan : lokasi, fasilitas, standar</a:t>
            </a:r>
          </a:p>
          <a:p>
            <a:pPr lvl="1"/>
            <a:r>
              <a:rPr lang="id-ID" sz="2400" dirty="0">
                <a:solidFill>
                  <a:srgbClr val="FF0000"/>
                </a:solidFill>
              </a:rPr>
              <a:t>Tingkat kawasan tujuan wisata: kebijakan, jaringan pencapaian, standar pelayanan, fasilitas</a:t>
            </a:r>
          </a:p>
          <a:p>
            <a:pPr lvl="1"/>
            <a:r>
              <a:rPr lang="id-ID" sz="2400" dirty="0">
                <a:solidFill>
                  <a:srgbClr val="FF0000"/>
                </a:solidFill>
              </a:rPr>
              <a:t>Tingkat regional: jaringan pencapaian, fasilitas, kebijakan</a:t>
            </a:r>
          </a:p>
        </p:txBody>
      </p:sp>
      <p:sp>
        <p:nvSpPr>
          <p:cNvPr id="6" name="Content Placeholder 5"/>
          <p:cNvSpPr>
            <a:spLocks noGrp="1"/>
          </p:cNvSpPr>
          <p:nvPr>
            <p:ph sz="half" idx="2"/>
          </p:nvPr>
        </p:nvSpPr>
        <p:spPr/>
        <p:txBody>
          <a:bodyPr>
            <a:normAutofit/>
          </a:bodyPr>
          <a:lstStyle/>
          <a:p>
            <a:r>
              <a:rPr lang="id-ID" sz="2800" dirty="0"/>
              <a:t>Tingkat perencanaan organisasi / institusi / pranata</a:t>
            </a:r>
          </a:p>
          <a:p>
            <a:pPr lvl="1"/>
            <a:r>
              <a:rPr lang="id-ID" sz="2400" dirty="0">
                <a:solidFill>
                  <a:srgbClr val="FF0000"/>
                </a:solidFill>
              </a:rPr>
              <a:t>Tingkat retail</a:t>
            </a:r>
          </a:p>
          <a:p>
            <a:pPr lvl="1"/>
            <a:r>
              <a:rPr lang="id-ID" sz="2400" dirty="0">
                <a:solidFill>
                  <a:srgbClr val="FF0000"/>
                </a:solidFill>
              </a:rPr>
              <a:t>Tingkat perusahaan</a:t>
            </a:r>
          </a:p>
          <a:p>
            <a:pPr lvl="1"/>
            <a:r>
              <a:rPr lang="id-ID" sz="2400" dirty="0">
                <a:solidFill>
                  <a:srgbClr val="FF0000"/>
                </a:solidFill>
              </a:rPr>
              <a:t>Tingkat jaringan regional</a:t>
            </a:r>
          </a:p>
          <a:p>
            <a:pPr lvl="1"/>
            <a:r>
              <a:rPr lang="id-ID" sz="2400" dirty="0">
                <a:solidFill>
                  <a:srgbClr val="FF0000"/>
                </a:solidFill>
              </a:rPr>
              <a:t>Tingkat jaringan internasional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perencanaan rute destinasi</a:t>
            </a:r>
            <a:endParaRPr lang="id-ID" dirty="0"/>
          </a:p>
        </p:txBody>
      </p:sp>
      <p:sp>
        <p:nvSpPr>
          <p:cNvPr id="3" name="Content Placeholder 2"/>
          <p:cNvSpPr>
            <a:spLocks noGrp="1"/>
          </p:cNvSpPr>
          <p:nvPr>
            <p:ph idx="1"/>
          </p:nvPr>
        </p:nvSpPr>
        <p:spPr/>
        <p:txBody>
          <a:bodyPr>
            <a:normAutofit fontScale="92500" lnSpcReduction="10000"/>
          </a:bodyPr>
          <a:lstStyle/>
          <a:p>
            <a:pPr marL="624078" indent="-514350">
              <a:buFont typeface="+mj-lt"/>
              <a:buAutoNum type="arabicPeriod"/>
            </a:pPr>
            <a:r>
              <a:rPr lang="id-ID" sz="2000" dirty="0"/>
              <a:t>Pola rute perjalanan dan hubungannya dengan tempat-tempat lain (berdasar teori mupun pengalaman) terdiri dari rute jalan masuk, rute kembali, dan rute rekreasi.</a:t>
            </a:r>
          </a:p>
          <a:p>
            <a:pPr marL="624078" indent="-514350">
              <a:buFont typeface="+mj-lt"/>
              <a:buAutoNum type="arabicPeriod"/>
            </a:pPr>
            <a:r>
              <a:rPr lang="id-ID" sz="2000" dirty="0"/>
              <a:t>Titik (node) yang menjadi tempat persinggahan sementara dapat berupa atraksi, dan fasilitas pelayanan lain</a:t>
            </a:r>
          </a:p>
          <a:p>
            <a:pPr marL="624078" indent="-514350">
              <a:buFont typeface="+mj-lt"/>
              <a:buAutoNum type="arabicPeriod"/>
            </a:pPr>
            <a:r>
              <a:rPr lang="id-ID" sz="2000" dirty="0"/>
              <a:t>Jaringan titik-titik destinasi:</a:t>
            </a:r>
          </a:p>
          <a:p>
            <a:pPr marL="916686" lvl="1" indent="-514350"/>
            <a:r>
              <a:rPr lang="id-ID" sz="1800" dirty="0">
                <a:solidFill>
                  <a:srgbClr val="C00000"/>
                </a:solidFill>
              </a:rPr>
              <a:t>Destinasi node tunggal (</a:t>
            </a:r>
            <a:r>
              <a:rPr lang="id-ID" sz="1800" i="1" dirty="0">
                <a:solidFill>
                  <a:srgbClr val="C00000"/>
                </a:solidFill>
              </a:rPr>
              <a:t>primary node</a:t>
            </a:r>
            <a:r>
              <a:rPr lang="id-ID" sz="1800" dirty="0">
                <a:solidFill>
                  <a:srgbClr val="C00000"/>
                </a:solidFill>
              </a:rPr>
              <a:t>)</a:t>
            </a:r>
          </a:p>
          <a:p>
            <a:pPr marL="916686" lvl="1" indent="-514350"/>
            <a:r>
              <a:rPr lang="id-ID" sz="1800" dirty="0">
                <a:solidFill>
                  <a:srgbClr val="C00000"/>
                </a:solidFill>
              </a:rPr>
              <a:t>Beberapa tempat destinasi perhentian (</a:t>
            </a:r>
            <a:r>
              <a:rPr lang="id-ID" sz="1800" i="1" dirty="0">
                <a:solidFill>
                  <a:srgbClr val="C00000"/>
                </a:solidFill>
              </a:rPr>
              <a:t>secondary node</a:t>
            </a:r>
            <a:r>
              <a:rPr lang="id-ID" sz="1800" dirty="0">
                <a:solidFill>
                  <a:srgbClr val="C00000"/>
                </a:solidFill>
              </a:rPr>
              <a:t>) sebelum kembali ke primary node atau ke node tujuan lain dan keluar dari alternatif </a:t>
            </a:r>
            <a:r>
              <a:rPr lang="id-ID" sz="1800" i="1" dirty="0">
                <a:solidFill>
                  <a:srgbClr val="C00000"/>
                </a:solidFill>
              </a:rPr>
              <a:t>gate</a:t>
            </a:r>
            <a:r>
              <a:rPr lang="id-ID" sz="1800" dirty="0">
                <a:solidFill>
                  <a:srgbClr val="C00000"/>
                </a:solidFill>
              </a:rPr>
              <a:t>. </a:t>
            </a:r>
            <a:r>
              <a:rPr lang="id-ID" sz="1800" i="1" dirty="0">
                <a:solidFill>
                  <a:srgbClr val="C00000"/>
                </a:solidFill>
              </a:rPr>
              <a:t>Primary node </a:t>
            </a:r>
            <a:r>
              <a:rPr lang="id-ID" sz="1800" dirty="0">
                <a:solidFill>
                  <a:srgbClr val="C00000"/>
                </a:solidFill>
              </a:rPr>
              <a:t>sebagai base camp ke beberapa tujuan menarik. Pola perjalanan menggambarkan skenario tempat-tempat destinasi dengan mengunjungi beberapa tempat sebelum kembali ke tempat awal</a:t>
            </a:r>
          </a:p>
          <a:p>
            <a:pPr marL="916686" lvl="1" indent="-514350"/>
            <a:r>
              <a:rPr lang="id-ID" sz="1800" dirty="0">
                <a:solidFill>
                  <a:srgbClr val="C00000"/>
                </a:solidFill>
              </a:rPr>
              <a:t>Pola rantai perjalanan yang menyajikan sejumlah primary node dan secondary node yang dapat dikunjungi</a:t>
            </a:r>
          </a:p>
          <a:p>
            <a:pPr marL="916686" lvl="1" indent="-514350"/>
            <a:r>
              <a:rPr lang="id-ID" sz="1800" dirty="0">
                <a:solidFill>
                  <a:srgbClr val="C00000"/>
                </a:solidFill>
              </a:rPr>
              <a:t>Gateway penting karena secara fungsi fisik dan psikologis karena menunjukkan kedatangan atau berahirnya suatu perjalanan, titik orientasi bagi turis, menggambarkan panorama berbeda, iklim yang berbeda. Area kedatangan atau keberangkatan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304800"/>
            <a:ext cx="6400800" cy="533400"/>
          </a:xfrm>
        </p:spPr>
        <p:txBody>
          <a:bodyPr>
            <a:noAutofit/>
          </a:bodyPr>
          <a:lstStyle/>
          <a:p>
            <a:r>
              <a:rPr lang="id-ID" sz="2800" dirty="0">
                <a:solidFill>
                  <a:schemeClr val="tx1"/>
                </a:solidFill>
              </a:rPr>
              <a:t>Perencanaan destinasi wisata</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79123470"/>
              </p:ext>
            </p:extLst>
          </p:nvPr>
        </p:nvGraphicFramePr>
        <p:xfrm>
          <a:off x="304800" y="533400"/>
          <a:ext cx="8305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8900160" y="3048000"/>
            <a:ext cx="2834640" cy="3810000"/>
          </a:xfrm>
          <a:prstGeom prst="rect">
            <a:avLst/>
          </a:prstGeom>
          <a:solidFill>
            <a:schemeClr val="accent4">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d-ID" sz="1600" dirty="0">
                <a:solidFill>
                  <a:schemeClr val="tx1"/>
                </a:solidFill>
              </a:rPr>
              <a:t>Karena intervensi akan terjadi </a:t>
            </a:r>
            <a:r>
              <a:rPr lang="id-ID" sz="1600" dirty="0">
                <a:solidFill>
                  <a:schemeClr val="tx1"/>
                </a:solidFill>
                <a:sym typeface="Wingdings" pitchFamily="2" charset="2"/>
              </a:rPr>
              <a:t></a:t>
            </a:r>
            <a:r>
              <a:rPr lang="id-ID" sz="1600" dirty="0">
                <a:solidFill>
                  <a:schemeClr val="tx1"/>
                </a:solidFill>
              </a:rPr>
              <a:t>penyimpangan  terhadap kaidah perencanaan, pengembangan, dan daya dukung lingkungan, misalnya:</a:t>
            </a:r>
          </a:p>
          <a:p>
            <a:pPr>
              <a:buFont typeface="Wingdings" pitchFamily="2" charset="2"/>
              <a:buChar char="v"/>
            </a:pPr>
            <a:r>
              <a:rPr lang="id-ID" sz="1600" dirty="0">
                <a:solidFill>
                  <a:schemeClr val="tx1"/>
                </a:solidFill>
              </a:rPr>
              <a:t>Kawasan konservasi </a:t>
            </a:r>
            <a:r>
              <a:rPr lang="id-ID" sz="1600" dirty="0">
                <a:solidFill>
                  <a:schemeClr val="tx1"/>
                </a:solidFill>
                <a:sym typeface="Wingdings" pitchFamily="2" charset="2"/>
              </a:rPr>
              <a:t> kawasan penunjang pariwisata, seperti pengembangan hotel, villa di kawasan konservasi</a:t>
            </a:r>
          </a:p>
          <a:p>
            <a:pPr>
              <a:buFont typeface="Wingdings" pitchFamily="2" charset="2"/>
              <a:buChar char="v"/>
            </a:pPr>
            <a:r>
              <a:rPr lang="id-ID" sz="1600" dirty="0">
                <a:solidFill>
                  <a:schemeClr val="tx1"/>
                </a:solidFill>
                <a:sym typeface="Wingdings" pitchFamily="2" charset="2"/>
              </a:rPr>
              <a:t>Permukiman tradisional – komodifikasi budaya (+/-)</a:t>
            </a:r>
            <a:endParaRPr lang="id-ID" sz="1600" dirty="0">
              <a:solidFill>
                <a:schemeClr val="tx1"/>
              </a:solidFill>
            </a:endParaRPr>
          </a:p>
        </p:txBody>
      </p:sp>
      <p:sp>
        <p:nvSpPr>
          <p:cNvPr id="12" name="TextBox 11"/>
          <p:cNvSpPr txBox="1"/>
          <p:nvPr/>
        </p:nvSpPr>
        <p:spPr>
          <a:xfrm>
            <a:off x="8915400" y="1447801"/>
            <a:ext cx="2819400" cy="138499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id-ID" sz="1400" dirty="0">
                <a:solidFill>
                  <a:schemeClr val="tx1"/>
                </a:solidFill>
              </a:rPr>
              <a:t>Bila perencanaan tidak sesuai dengan peruntukkan lahan, akan berpengaruh pada:</a:t>
            </a:r>
          </a:p>
          <a:p>
            <a:pPr>
              <a:buFont typeface="Wingdings" pitchFamily="2" charset="2"/>
              <a:buChar char="§"/>
            </a:pPr>
            <a:r>
              <a:rPr lang="id-ID" sz="1400" dirty="0">
                <a:solidFill>
                  <a:schemeClr val="tx1"/>
                </a:solidFill>
              </a:rPr>
              <a:t> Lingkungan</a:t>
            </a:r>
          </a:p>
          <a:p>
            <a:pPr>
              <a:buFont typeface="Wingdings" pitchFamily="2" charset="2"/>
              <a:buChar char="§"/>
            </a:pPr>
            <a:r>
              <a:rPr lang="id-ID" sz="1400" dirty="0">
                <a:solidFill>
                  <a:schemeClr val="tx1"/>
                </a:solidFill>
              </a:rPr>
              <a:t>Ekonomi</a:t>
            </a:r>
          </a:p>
          <a:p>
            <a:pPr>
              <a:buFont typeface="Wingdings" pitchFamily="2" charset="2"/>
              <a:buChar char="§"/>
            </a:pPr>
            <a:r>
              <a:rPr lang="id-ID" sz="1400" dirty="0">
                <a:solidFill>
                  <a:schemeClr val="tx1"/>
                </a:solidFill>
              </a:rPr>
              <a:t>Budaya</a:t>
            </a:r>
          </a:p>
        </p:txBody>
      </p:sp>
      <p:sp>
        <p:nvSpPr>
          <p:cNvPr id="13" name="Striped Right Arrow 12"/>
          <p:cNvSpPr/>
          <p:nvPr/>
        </p:nvSpPr>
        <p:spPr>
          <a:xfrm rot="5400000">
            <a:off x="10591800" y="2667000"/>
            <a:ext cx="548640" cy="548640"/>
          </a:xfrm>
          <a:prstGeom prst="stripedRightArrow">
            <a:avLst/>
          </a:prstGeom>
          <a:solidFill>
            <a:schemeClr val="accent6">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id-ID"/>
          </a:p>
        </p:txBody>
      </p:sp>
      <p:sp>
        <p:nvSpPr>
          <p:cNvPr id="14" name="Bent-Up Arrow 13"/>
          <p:cNvSpPr/>
          <p:nvPr/>
        </p:nvSpPr>
        <p:spPr>
          <a:xfrm flipV="1">
            <a:off x="9525000" y="685800"/>
            <a:ext cx="731520" cy="716280"/>
          </a:xfrm>
          <a:prstGeom prst="bentUpArrow">
            <a:avLst>
              <a:gd name="adj1" fmla="val 28663"/>
              <a:gd name="adj2" fmla="val 25000"/>
              <a:gd name="adj3" fmla="val 25000"/>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id-ID"/>
          </a:p>
        </p:txBody>
      </p:sp>
      <p:sp>
        <p:nvSpPr>
          <p:cNvPr id="9" name="TextBox 8"/>
          <p:cNvSpPr txBox="1"/>
          <p:nvPr/>
        </p:nvSpPr>
        <p:spPr>
          <a:xfrm>
            <a:off x="457200" y="6298337"/>
            <a:ext cx="5715000" cy="523220"/>
          </a:xfrm>
          <a:prstGeom prst="rect">
            <a:avLst/>
          </a:prstGeom>
          <a:noFill/>
        </p:spPr>
        <p:txBody>
          <a:bodyPr wrap="square" rtlCol="0">
            <a:spAutoFit/>
          </a:bodyPr>
          <a:lstStyle/>
          <a:p>
            <a:r>
              <a:rPr lang="id-ID" sz="1400" dirty="0"/>
              <a:t>Pariwisata adalah suatu kegiatan yang berhubungan dengan perjalanan dari satu tempat ke tempat lain untuk rekreasi, turisme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084" y="762000"/>
            <a:ext cx="10363200" cy="1362075"/>
          </a:xfrm>
        </p:spPr>
        <p:txBody>
          <a:bodyPr/>
          <a:lstStyle/>
          <a:p>
            <a:r>
              <a:rPr lang="id-ID" dirty="0" smtClean="0"/>
              <a:t>Pendekatan perencanaan pariwisata</a:t>
            </a:r>
            <a:endParaRPr lang="id-ID" dirty="0"/>
          </a:p>
        </p:txBody>
      </p:sp>
      <p:sp>
        <p:nvSpPr>
          <p:cNvPr id="3" name="Text Placeholder 2"/>
          <p:cNvSpPr>
            <a:spLocks noGrp="1"/>
          </p:cNvSpPr>
          <p:nvPr>
            <p:ph type="body" idx="1"/>
          </p:nvPr>
        </p:nvSpPr>
        <p:spPr>
          <a:xfrm>
            <a:off x="963084" y="2971800"/>
            <a:ext cx="10363200" cy="3033712"/>
          </a:xfrm>
        </p:spPr>
        <p:txBody>
          <a:bodyPr>
            <a:normAutofit/>
          </a:bodyPr>
          <a:lstStyle/>
          <a:p>
            <a:r>
              <a:rPr lang="id-ID" sz="2800" dirty="0" smtClean="0"/>
              <a:t>1 pariwisata berkelanjutan</a:t>
            </a:r>
          </a:p>
          <a:p>
            <a:r>
              <a:rPr lang="id-ID" sz="2800" dirty="0" smtClean="0"/>
              <a:t>2 pariwisata berbasis pemberdayaan komunitas</a:t>
            </a:r>
          </a:p>
          <a:p>
            <a:r>
              <a:rPr lang="id-ID" sz="2800" dirty="0" smtClean="0"/>
              <a:t>3 pariwisata berpihak pada masyarakat miskin</a:t>
            </a:r>
          </a:p>
          <a:p>
            <a:r>
              <a:rPr lang="id-ID" sz="2800" dirty="0" smtClean="0"/>
              <a:t>4. Pendekatan ekonomi</a:t>
            </a:r>
          </a:p>
          <a:p>
            <a:r>
              <a:rPr lang="id-ID" sz="2800" dirty="0" smtClean="0"/>
              <a:t>5. Pendekatan strategis</a:t>
            </a:r>
          </a:p>
          <a:p>
            <a:r>
              <a:rPr lang="id-ID" sz="2800" dirty="0" smtClean="0"/>
              <a:t>6. Pendekatan fisik / spasial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417" y="609600"/>
            <a:ext cx="10972800" cy="1066800"/>
          </a:xfrm>
        </p:spPr>
        <p:txBody>
          <a:bodyPr/>
          <a:lstStyle/>
          <a:p>
            <a:r>
              <a:rPr lang="en-US" dirty="0" err="1"/>
              <a:t>Perubahan</a:t>
            </a:r>
            <a:r>
              <a:rPr lang="en-US" dirty="0"/>
              <a:t> </a:t>
            </a:r>
            <a:r>
              <a:rPr lang="en-US" dirty="0" err="1"/>
              <a:t>isu</a:t>
            </a:r>
            <a:r>
              <a:rPr lang="en-US" dirty="0"/>
              <a:t> </a:t>
            </a:r>
            <a:r>
              <a:rPr lang="en-US" dirty="0" err="1"/>
              <a:t>pariwisata</a:t>
            </a:r>
            <a:endParaRPr lang="id-ID" dirty="0"/>
          </a:p>
        </p:txBody>
      </p:sp>
      <p:sp>
        <p:nvSpPr>
          <p:cNvPr id="3" name="Content Placeholder 2"/>
          <p:cNvSpPr>
            <a:spLocks noGrp="1"/>
          </p:cNvSpPr>
          <p:nvPr>
            <p:ph idx="1"/>
          </p:nvPr>
        </p:nvSpPr>
        <p:spPr>
          <a:xfrm>
            <a:off x="639417" y="1676400"/>
            <a:ext cx="10972800" cy="5181600"/>
          </a:xfrm>
        </p:spPr>
        <p:txBody>
          <a:bodyPr>
            <a:normAutofit fontScale="92500" lnSpcReduction="10000"/>
          </a:bodyPr>
          <a:lstStyle/>
          <a:p>
            <a:pPr marL="109728" indent="0">
              <a:buNone/>
            </a:pPr>
            <a:r>
              <a:rPr lang="id-ID" sz="2400" dirty="0"/>
              <a:t>Kepedulian terhadap isu sustainability:</a:t>
            </a:r>
          </a:p>
          <a:p>
            <a:r>
              <a:rPr lang="id-ID" sz="2200" dirty="0"/>
              <a:t>Menimbulkan perubahan jenis wisata</a:t>
            </a:r>
            <a:r>
              <a:rPr lang="en-US" sz="2200" dirty="0"/>
              <a:t>, y</a:t>
            </a:r>
            <a:r>
              <a:rPr lang="id-ID" sz="2200" dirty="0"/>
              <a:t>ang semula banyak diminati adalah wisata: matahari, pasir, laut</a:t>
            </a:r>
            <a:r>
              <a:rPr lang="en-US" sz="2200" dirty="0"/>
              <a:t>. </a:t>
            </a:r>
            <a:r>
              <a:rPr lang="id-ID" sz="2200" dirty="0"/>
              <a:t>Bergeser pada kekayaan pengalaman dan wawasan: pengetahuan, </a:t>
            </a:r>
            <a:r>
              <a:rPr lang="id-ID" sz="2200" i="1" dirty="0"/>
              <a:t>entertainment,</a:t>
            </a:r>
            <a:r>
              <a:rPr lang="id-ID" sz="2200" dirty="0"/>
              <a:t> lingkungan yang berkualitas:</a:t>
            </a:r>
          </a:p>
          <a:p>
            <a:pPr lvl="1"/>
            <a:r>
              <a:rPr lang="id-ID" sz="2000" dirty="0"/>
              <a:t>Dampak kerusakan lebih kecil</a:t>
            </a:r>
          </a:p>
          <a:p>
            <a:pPr lvl="1"/>
            <a:r>
              <a:rPr lang="id-ID" sz="2000" dirty="0"/>
              <a:t>Memperkaya pengalaman</a:t>
            </a:r>
          </a:p>
          <a:p>
            <a:pPr lvl="1"/>
            <a:r>
              <a:rPr lang="id-ID" sz="2000" dirty="0"/>
              <a:t>Menghargai pelestarian</a:t>
            </a:r>
            <a:r>
              <a:rPr lang="en-US" sz="2000" dirty="0"/>
              <a:t> (</a:t>
            </a:r>
            <a:r>
              <a:rPr lang="en-US" sz="2000" dirty="0" err="1"/>
              <a:t>diprediksi</a:t>
            </a:r>
            <a:r>
              <a:rPr lang="en-US" sz="2000" dirty="0"/>
              <a:t> </a:t>
            </a:r>
            <a:r>
              <a:rPr lang="en-US" sz="2000" dirty="0" err="1"/>
              <a:t>akan</a:t>
            </a:r>
            <a:r>
              <a:rPr lang="en-US" sz="2000" dirty="0"/>
              <a:t> </a:t>
            </a:r>
            <a:r>
              <a:rPr lang="en-US" sz="2000" dirty="0" err="1"/>
              <a:t>menjadi</a:t>
            </a:r>
            <a:r>
              <a:rPr lang="en-US" sz="2000" dirty="0"/>
              <a:t> </a:t>
            </a:r>
            <a:r>
              <a:rPr lang="en-US" sz="2000" dirty="0" err="1"/>
              <a:t>tulang</a:t>
            </a:r>
            <a:r>
              <a:rPr lang="en-US" sz="2000" dirty="0"/>
              <a:t> </a:t>
            </a:r>
            <a:r>
              <a:rPr lang="en-US" sz="2000" dirty="0" err="1"/>
              <a:t>punggung</a:t>
            </a:r>
            <a:r>
              <a:rPr lang="en-US" sz="2000" dirty="0"/>
              <a:t> </a:t>
            </a:r>
            <a:r>
              <a:rPr lang="en-US" sz="2000" dirty="0" err="1"/>
              <a:t>pariwisata</a:t>
            </a:r>
            <a:r>
              <a:rPr lang="en-US" sz="2000" dirty="0"/>
              <a:t> masa </a:t>
            </a:r>
            <a:r>
              <a:rPr lang="en-US" sz="2000" dirty="0" err="1"/>
              <a:t>kini</a:t>
            </a:r>
            <a:r>
              <a:rPr lang="en-US" sz="2000" dirty="0"/>
              <a:t>)</a:t>
            </a:r>
            <a:endParaRPr lang="id-ID" sz="2000" dirty="0"/>
          </a:p>
          <a:p>
            <a:pPr lvl="1"/>
            <a:r>
              <a:rPr lang="id-ID" sz="2000" dirty="0"/>
              <a:t>Menghargai kelokalan (locality)</a:t>
            </a:r>
          </a:p>
          <a:p>
            <a:r>
              <a:rPr lang="id-ID" sz="2200" dirty="0"/>
              <a:t>Contoh: warisan budaya (heritage) : tangible / intangible (bangunan bersejarah, kota lama, tradisi, seni, adat, kerajinan)</a:t>
            </a:r>
            <a:endParaRPr lang="en-US" sz="2200" dirty="0"/>
          </a:p>
          <a:p>
            <a:pPr lvl="1"/>
            <a:r>
              <a:rPr lang="en-US" sz="2000" dirty="0" err="1"/>
              <a:t>Aspek</a:t>
            </a:r>
            <a:r>
              <a:rPr lang="en-US" sz="2000" dirty="0"/>
              <a:t> </a:t>
            </a:r>
            <a:r>
              <a:rPr lang="en-US" sz="2000" dirty="0" err="1"/>
              <a:t>lingkungan</a:t>
            </a:r>
            <a:r>
              <a:rPr lang="en-US" sz="2000" dirty="0"/>
              <a:t> </a:t>
            </a:r>
            <a:r>
              <a:rPr lang="en-US" sz="2000" dirty="0" err="1"/>
              <a:t>yaitu</a:t>
            </a:r>
            <a:r>
              <a:rPr lang="en-US" sz="2000" dirty="0"/>
              <a:t> </a:t>
            </a:r>
            <a:r>
              <a:rPr lang="en-US" sz="2000" dirty="0" err="1"/>
              <a:t>menjaga</a:t>
            </a:r>
            <a:r>
              <a:rPr lang="en-US" sz="2000" dirty="0"/>
              <a:t> </a:t>
            </a:r>
            <a:r>
              <a:rPr lang="en-US" sz="2000" dirty="0" err="1"/>
              <a:t>daya</a:t>
            </a:r>
            <a:r>
              <a:rPr lang="en-US" sz="2000" dirty="0"/>
              <a:t> </a:t>
            </a:r>
            <a:r>
              <a:rPr lang="en-US" sz="2000" dirty="0" err="1"/>
              <a:t>dukung</a:t>
            </a:r>
            <a:r>
              <a:rPr lang="en-US" sz="2000" dirty="0"/>
              <a:t> </a:t>
            </a:r>
            <a:r>
              <a:rPr lang="en-US" sz="2000" dirty="0" err="1"/>
              <a:t>lingkungan</a:t>
            </a:r>
            <a:r>
              <a:rPr lang="en-US" sz="2000" dirty="0"/>
              <a:t>, </a:t>
            </a:r>
            <a:r>
              <a:rPr lang="en-US" sz="2000" dirty="0" err="1"/>
              <a:t>dan</a:t>
            </a:r>
            <a:r>
              <a:rPr lang="en-US" sz="2000" dirty="0"/>
              <a:t> </a:t>
            </a:r>
            <a:r>
              <a:rPr lang="en-US" sz="2000" dirty="0" err="1"/>
              <a:t>keaneragamanan</a:t>
            </a:r>
            <a:r>
              <a:rPr lang="en-US" sz="2000" dirty="0"/>
              <a:t> </a:t>
            </a:r>
            <a:r>
              <a:rPr lang="en-US" sz="2000" dirty="0" err="1"/>
              <a:t>hayati</a:t>
            </a:r>
            <a:r>
              <a:rPr lang="en-US" sz="2000" dirty="0"/>
              <a:t> </a:t>
            </a:r>
            <a:r>
              <a:rPr lang="en-US" sz="2000" dirty="0">
                <a:sym typeface="Wingdings" panose="05000000000000000000" pitchFamily="2" charset="2"/>
              </a:rPr>
              <a:t> </a:t>
            </a:r>
            <a:r>
              <a:rPr lang="en-US" sz="2000" dirty="0" err="1">
                <a:sym typeface="Wingdings" panose="05000000000000000000" pitchFamily="2" charset="2"/>
              </a:rPr>
              <a:t>dampak</a:t>
            </a:r>
            <a:r>
              <a:rPr lang="en-US" sz="2000" dirty="0">
                <a:sym typeface="Wingdings" panose="05000000000000000000" pitchFamily="2" charset="2"/>
              </a:rPr>
              <a:t> </a:t>
            </a:r>
            <a:r>
              <a:rPr lang="en-US" sz="2000" dirty="0" err="1">
                <a:sym typeface="Wingdings" panose="05000000000000000000" pitchFamily="2" charset="2"/>
              </a:rPr>
              <a:t>kerusakannya</a:t>
            </a:r>
            <a:r>
              <a:rPr lang="en-US" sz="2000" dirty="0">
                <a:sym typeface="Wingdings" panose="05000000000000000000" pitchFamily="2" charset="2"/>
              </a:rPr>
              <a:t> </a:t>
            </a:r>
            <a:r>
              <a:rPr lang="en-US" sz="2000" dirty="0" err="1">
                <a:sym typeface="Wingdings" panose="05000000000000000000" pitchFamily="2" charset="2"/>
              </a:rPr>
              <a:t>kecil</a:t>
            </a:r>
            <a:endParaRPr lang="en-US" sz="2000" dirty="0">
              <a:sym typeface="Wingdings" panose="05000000000000000000" pitchFamily="2" charset="2"/>
            </a:endParaRPr>
          </a:p>
          <a:p>
            <a:pPr lvl="1"/>
            <a:r>
              <a:rPr lang="en-US" sz="2000" dirty="0" err="1">
                <a:sym typeface="Wingdings" panose="05000000000000000000" pitchFamily="2" charset="2"/>
              </a:rPr>
              <a:t>Aspek</a:t>
            </a:r>
            <a:r>
              <a:rPr lang="en-US" sz="2000" dirty="0">
                <a:sym typeface="Wingdings" panose="05000000000000000000" pitchFamily="2" charset="2"/>
              </a:rPr>
              <a:t> </a:t>
            </a:r>
            <a:r>
              <a:rPr lang="en-US" sz="2000" dirty="0" err="1">
                <a:sym typeface="Wingdings" panose="05000000000000000000" pitchFamily="2" charset="2"/>
              </a:rPr>
              <a:t>budaya</a:t>
            </a:r>
            <a:r>
              <a:rPr lang="en-US" sz="2000" dirty="0">
                <a:sym typeface="Wingdings" panose="05000000000000000000" pitchFamily="2" charset="2"/>
              </a:rPr>
              <a:t> </a:t>
            </a:r>
            <a:r>
              <a:rPr lang="en-US" sz="2000" dirty="0" err="1">
                <a:sym typeface="Wingdings" panose="05000000000000000000" pitchFamily="2" charset="2"/>
              </a:rPr>
              <a:t>setempat</a:t>
            </a:r>
            <a:r>
              <a:rPr lang="en-US" sz="2000" dirty="0">
                <a:sym typeface="Wingdings" panose="05000000000000000000" pitchFamily="2" charset="2"/>
              </a:rPr>
              <a:t> </a:t>
            </a:r>
            <a:r>
              <a:rPr lang="en-US" sz="2000" dirty="0" err="1">
                <a:sym typeface="Wingdings" panose="05000000000000000000" pitchFamily="2" charset="2"/>
              </a:rPr>
              <a:t>kelokalan</a:t>
            </a:r>
            <a:endParaRPr lang="en-US" sz="2000" dirty="0">
              <a:sym typeface="Wingdings" panose="05000000000000000000" pitchFamily="2" charset="2"/>
            </a:endParaRPr>
          </a:p>
          <a:p>
            <a:pPr lvl="1"/>
            <a:r>
              <a:rPr lang="en-US" sz="2000" dirty="0" err="1">
                <a:sym typeface="Wingdings" panose="05000000000000000000" pitchFamily="2" charset="2"/>
              </a:rPr>
              <a:t>Aspek</a:t>
            </a:r>
            <a:r>
              <a:rPr lang="en-US" sz="2000" dirty="0">
                <a:sym typeface="Wingdings" panose="05000000000000000000" pitchFamily="2" charset="2"/>
              </a:rPr>
              <a:t> </a:t>
            </a:r>
            <a:r>
              <a:rPr lang="en-US" sz="2000" dirty="0" err="1">
                <a:sym typeface="Wingdings" panose="05000000000000000000" pitchFamily="2" charset="2"/>
              </a:rPr>
              <a:t>arsitektur</a:t>
            </a:r>
            <a:r>
              <a:rPr lang="en-US" sz="2000" dirty="0">
                <a:sym typeface="Wingdings" panose="05000000000000000000" pitchFamily="2" charset="2"/>
              </a:rPr>
              <a:t> yang </a:t>
            </a:r>
            <a:r>
              <a:rPr lang="en-US" sz="2000" dirty="0" err="1">
                <a:sym typeface="Wingdings" panose="05000000000000000000" pitchFamily="2" charset="2"/>
              </a:rPr>
              <a:t>terkait</a:t>
            </a:r>
            <a:r>
              <a:rPr lang="en-US" sz="2000" dirty="0">
                <a:sym typeface="Wingdings" panose="05000000000000000000" pitchFamily="2" charset="2"/>
              </a:rPr>
              <a:t> </a:t>
            </a:r>
            <a:r>
              <a:rPr lang="en-US" sz="2000" dirty="0" err="1">
                <a:sym typeface="Wingdings" panose="05000000000000000000" pitchFamily="2" charset="2"/>
              </a:rPr>
              <a:t>dengan</a:t>
            </a:r>
            <a:r>
              <a:rPr lang="en-US" sz="2000" dirty="0">
                <a:sym typeface="Wingdings" panose="05000000000000000000" pitchFamily="2" charset="2"/>
              </a:rPr>
              <a:t> </a:t>
            </a:r>
            <a:r>
              <a:rPr lang="en-US" sz="2000" dirty="0" err="1">
                <a:sym typeface="Wingdings" panose="05000000000000000000" pitchFamily="2" charset="2"/>
              </a:rPr>
              <a:t>pembangunan</a:t>
            </a:r>
            <a:r>
              <a:rPr lang="en-US" sz="2000" dirty="0">
                <a:sym typeface="Wingdings" panose="05000000000000000000" pitchFamily="2" charset="2"/>
              </a:rPr>
              <a:t> </a:t>
            </a:r>
            <a:r>
              <a:rPr lang="en-US" sz="2000" dirty="0" err="1">
                <a:sym typeface="Wingdings" panose="05000000000000000000" pitchFamily="2" charset="2"/>
              </a:rPr>
              <a:t>berkelanjutan</a:t>
            </a:r>
            <a:r>
              <a:rPr lang="en-US" sz="2000" dirty="0">
                <a:sym typeface="Wingdings" panose="05000000000000000000" pitchFamily="2" charset="2"/>
              </a:rPr>
              <a:t> (</a:t>
            </a:r>
            <a:r>
              <a:rPr lang="en-US" sz="2000" dirty="0" err="1">
                <a:sym typeface="Wingdings" panose="05000000000000000000" pitchFamily="2" charset="2"/>
              </a:rPr>
              <a:t>konservasi</a:t>
            </a:r>
            <a:r>
              <a:rPr lang="en-US" sz="2000" dirty="0">
                <a:sym typeface="Wingdings" panose="05000000000000000000" pitchFamily="2" charset="2"/>
              </a:rPr>
              <a:t> </a:t>
            </a:r>
            <a:r>
              <a:rPr lang="en-US" sz="2000" dirty="0" err="1">
                <a:sym typeface="Wingdings" panose="05000000000000000000" pitchFamily="2" charset="2"/>
              </a:rPr>
              <a:t>energi</a:t>
            </a:r>
            <a:r>
              <a:rPr lang="en-US" sz="2000" dirty="0">
                <a:sym typeface="Wingdings" panose="05000000000000000000" pitchFamily="2" charset="2"/>
              </a:rPr>
              <a:t>, </a:t>
            </a:r>
            <a:r>
              <a:rPr lang="en-US" sz="2000" dirty="0" err="1">
                <a:sym typeface="Wingdings" panose="05000000000000000000" pitchFamily="2" charset="2"/>
              </a:rPr>
              <a:t>pemanfaatan</a:t>
            </a:r>
            <a:r>
              <a:rPr lang="en-US" sz="2000" dirty="0">
                <a:sym typeface="Wingdings" panose="05000000000000000000" pitchFamily="2" charset="2"/>
              </a:rPr>
              <a:t> </a:t>
            </a:r>
            <a:r>
              <a:rPr lang="en-US" sz="2000" dirty="0" err="1">
                <a:sym typeface="Wingdings" panose="05000000000000000000" pitchFamily="2" charset="2"/>
              </a:rPr>
              <a:t>energi</a:t>
            </a:r>
            <a:r>
              <a:rPr lang="en-US" sz="2000" dirty="0">
                <a:sym typeface="Wingdings" panose="05000000000000000000" pitchFamily="2" charset="2"/>
              </a:rPr>
              <a:t> </a:t>
            </a:r>
            <a:r>
              <a:rPr lang="en-US" sz="2000" dirty="0" err="1">
                <a:sym typeface="Wingdings" panose="05000000000000000000" pitchFamily="2" charset="2"/>
              </a:rPr>
              <a:t>berkelanjutan</a:t>
            </a:r>
            <a:r>
              <a:rPr lang="en-US" sz="2000" dirty="0">
                <a:sym typeface="Wingdings" panose="05000000000000000000" pitchFamily="2" charset="2"/>
              </a:rPr>
              <a:t>, </a:t>
            </a:r>
            <a:r>
              <a:rPr lang="en-US" sz="2000" dirty="0" err="1">
                <a:sym typeface="Wingdings" panose="05000000000000000000" pitchFamily="2" charset="2"/>
              </a:rPr>
              <a:t>efisiensi</a:t>
            </a:r>
            <a:r>
              <a:rPr lang="en-US" sz="2000" dirty="0">
                <a:sym typeface="Wingdings" panose="05000000000000000000" pitchFamily="2" charset="2"/>
              </a:rPr>
              <a:t> </a:t>
            </a:r>
            <a:r>
              <a:rPr lang="en-US" sz="2000" dirty="0" err="1">
                <a:sym typeface="Wingdings" panose="05000000000000000000" pitchFamily="2" charset="2"/>
              </a:rPr>
              <a:t>penggunaan</a:t>
            </a:r>
            <a:r>
              <a:rPr lang="en-US" sz="2000" dirty="0">
                <a:sym typeface="Wingdings" panose="05000000000000000000" pitchFamily="2" charset="2"/>
              </a:rPr>
              <a:t> </a:t>
            </a:r>
            <a:r>
              <a:rPr lang="en-US" sz="2000" dirty="0" err="1">
                <a:sym typeface="Wingdings" panose="05000000000000000000" pitchFamily="2" charset="2"/>
              </a:rPr>
              <a:t>lahan</a:t>
            </a:r>
            <a:r>
              <a:rPr lang="en-US" sz="2000" dirty="0">
                <a:sym typeface="Wingdings" panose="05000000000000000000" pitchFamily="2" charset="2"/>
              </a:rPr>
              <a:t>, </a:t>
            </a:r>
            <a:r>
              <a:rPr lang="en-US" sz="2000" dirty="0" err="1">
                <a:sym typeface="Wingdings" panose="05000000000000000000" pitchFamily="2" charset="2"/>
              </a:rPr>
              <a:t>pemanfaatan</a:t>
            </a:r>
            <a:r>
              <a:rPr lang="en-US" sz="2000" dirty="0">
                <a:sym typeface="Wingdings" panose="05000000000000000000" pitchFamily="2" charset="2"/>
              </a:rPr>
              <a:t> material </a:t>
            </a:r>
            <a:r>
              <a:rPr lang="en-US" sz="2000" dirty="0" err="1">
                <a:sym typeface="Wingdings" panose="05000000000000000000" pitchFamily="2" charset="2"/>
              </a:rPr>
              <a:t>tahan</a:t>
            </a:r>
            <a:r>
              <a:rPr lang="en-US" sz="2000" dirty="0">
                <a:sym typeface="Wingdings" panose="05000000000000000000" pitchFamily="2" charset="2"/>
              </a:rPr>
              <a:t> lama)</a:t>
            </a:r>
          </a:p>
        </p:txBody>
      </p:sp>
    </p:spTree>
    <p:extLst>
      <p:ext uri="{BB962C8B-B14F-4D97-AF65-F5344CB8AC3E}">
        <p14:creationId xmlns:p14="http://schemas.microsoft.com/office/powerpoint/2010/main" val="4189474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id-ID" sz="3200" b="1" i="1" dirty="0"/>
              <a:t>Konsep pengembangan pariwisata berkelanjutan </a:t>
            </a:r>
            <a:br>
              <a:rPr lang="id-ID" sz="3200" b="1" i="1" dirty="0"/>
            </a:br>
            <a:endParaRPr lang="id-ID" sz="3200" dirty="0"/>
          </a:p>
        </p:txBody>
      </p:sp>
      <p:sp>
        <p:nvSpPr>
          <p:cNvPr id="5" name="Content Placeholder 4"/>
          <p:cNvSpPr>
            <a:spLocks noGrp="1"/>
          </p:cNvSpPr>
          <p:nvPr>
            <p:ph idx="1"/>
          </p:nvPr>
        </p:nvSpPr>
        <p:spPr>
          <a:xfrm>
            <a:off x="609600" y="1828800"/>
            <a:ext cx="10972800" cy="4325112"/>
          </a:xfrm>
        </p:spPr>
        <p:txBody>
          <a:bodyPr>
            <a:noAutofit/>
          </a:bodyPr>
          <a:lstStyle/>
          <a:p>
            <a:pPr>
              <a:buNone/>
            </a:pPr>
            <a:r>
              <a:rPr lang="id-ID" sz="1800" b="1" i="1" dirty="0"/>
              <a:t>4 prinsip pengembangan wisata berkelanjutan:</a:t>
            </a:r>
          </a:p>
          <a:p>
            <a:pPr>
              <a:buNone/>
            </a:pPr>
            <a:r>
              <a:rPr lang="id-ID" sz="1800" dirty="0"/>
              <a:t>a. Layak secara ekonomi </a:t>
            </a:r>
          </a:p>
          <a:p>
            <a:pPr>
              <a:buNone/>
            </a:pPr>
            <a:r>
              <a:rPr lang="id-ID" sz="1800" dirty="0"/>
              <a:t>b. Berwawasan lingkungan </a:t>
            </a:r>
          </a:p>
          <a:p>
            <a:pPr>
              <a:buNone/>
            </a:pPr>
            <a:r>
              <a:rPr lang="id-ID" sz="1800" dirty="0"/>
              <a:t>c. Diterima secara sosial </a:t>
            </a:r>
          </a:p>
          <a:p>
            <a:pPr>
              <a:buNone/>
            </a:pPr>
            <a:r>
              <a:rPr lang="sv-SE" sz="1800" dirty="0"/>
              <a:t>d. Dapat diterapkan secara teknologi </a:t>
            </a:r>
          </a:p>
          <a:p>
            <a:endParaRPr lang="id-ID" sz="1800" dirty="0"/>
          </a:p>
          <a:p>
            <a:pPr>
              <a:buNone/>
            </a:pPr>
            <a:r>
              <a:rPr lang="id-ID" sz="1800" dirty="0"/>
              <a:t>Tujuan pengembangan pariwisata berkelanjutan (Fennel, 1999):</a:t>
            </a:r>
          </a:p>
          <a:p>
            <a:pPr marL="452628" indent="-342900">
              <a:buFont typeface="+mj-lt"/>
              <a:buAutoNum type="arabicPeriod"/>
            </a:pPr>
            <a:r>
              <a:rPr lang="id-ID" sz="1800" dirty="0"/>
              <a:t>Untuk membangun pemahaman dan kesadaran yang semakin tinggi bahwa pariwisata dapat berkonstribusi secara medasarkan pada prinsip-prinsip sustainable: </a:t>
            </a:r>
          </a:p>
          <a:p>
            <a:pPr marL="452437" indent="-342900">
              <a:buFont typeface="+mj-lt"/>
              <a:buAutoNum type="arabicPeriod"/>
            </a:pPr>
            <a:r>
              <a:rPr lang="id-ID" sz="1800" dirty="0"/>
              <a:t>Untuk membangun pemahaman dan kesadaran yang semakin tinggi bahwa pariwisata dapat berkonstribusi secara </a:t>
            </a:r>
            <a:r>
              <a:rPr lang="sv-SE" sz="1800" dirty="0"/>
              <a:t>signifikan bagi pelestarian lingkungan dan pembangunan ekonomi</a:t>
            </a:r>
            <a:endParaRPr lang="id-ID" sz="1800" dirty="0"/>
          </a:p>
          <a:p>
            <a:pPr marL="452437" indent="-342900">
              <a:buFont typeface="+mj-lt"/>
              <a:buAutoNum type="arabicPeriod"/>
            </a:pPr>
            <a:r>
              <a:rPr lang="id-ID" sz="1800" dirty="0"/>
              <a:t>Untuk meningkatkan keseimbangan dalam pembangunan</a:t>
            </a:r>
          </a:p>
          <a:p>
            <a:pPr marL="452437" indent="-342900">
              <a:buFont typeface="+mj-lt"/>
              <a:buAutoNum type="arabicPeriod"/>
            </a:pPr>
            <a:r>
              <a:rPr lang="id-ID" sz="1800" dirty="0"/>
              <a:t>Untuk meningkatkan kualitas hidup bagi masyarakat setempat</a:t>
            </a:r>
          </a:p>
          <a:p>
            <a:pPr marL="452437" indent="-342900">
              <a:buFont typeface="+mj-lt"/>
              <a:buAutoNum type="arabicPeriod"/>
            </a:pPr>
            <a:r>
              <a:rPr lang="id-ID" sz="1800" dirty="0"/>
              <a:t>Untuk meningkatkan kualitas pengalaman bagi pengunjung dan wisatawan</a:t>
            </a:r>
          </a:p>
          <a:p>
            <a:pPr marL="452437" indent="-342900">
              <a:buFont typeface="+mj-lt"/>
              <a:buAutoNum type="arabicPeriod"/>
            </a:pPr>
            <a:r>
              <a:rPr lang="id-ID" sz="1800" dirty="0"/>
              <a:t>Untuk meningkatkan dan menjaga kelestarian lingkungan bagi generasi yang akan datang.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b="1" i="1" dirty="0"/>
              <a:t>Konsep pengembangan pariwisata berbasis pemberdayaan masyarakat (Wearing, 2001) </a:t>
            </a:r>
            <a:endParaRPr lang="id-ID" sz="2400" dirty="0"/>
          </a:p>
        </p:txBody>
      </p:sp>
      <p:sp>
        <p:nvSpPr>
          <p:cNvPr id="3" name="Content Placeholder 2"/>
          <p:cNvSpPr>
            <a:spLocks noGrp="1"/>
          </p:cNvSpPr>
          <p:nvPr>
            <p:ph idx="1"/>
          </p:nvPr>
        </p:nvSpPr>
        <p:spPr/>
        <p:txBody>
          <a:bodyPr>
            <a:normAutofit/>
          </a:bodyPr>
          <a:lstStyle/>
          <a:p>
            <a:r>
              <a:rPr lang="id-ID" sz="2400" dirty="0"/>
              <a:t>Keberhasilan kegiatan budaya dan pariwisata sangat tergantung pada tingkat penerimaan dan dukungan dari komunitas lokal.</a:t>
            </a:r>
          </a:p>
          <a:p>
            <a:r>
              <a:rPr lang="id-ID" sz="2400" dirty="0"/>
              <a:t>Pemberdayaan masyarakat lokal didasarkan pada pendekatan: </a:t>
            </a:r>
          </a:p>
          <a:p>
            <a:pPr marL="916686" lvl="1" indent="-514350">
              <a:buFont typeface="+mj-lt"/>
              <a:buAutoNum type="alphaLcParenR"/>
            </a:pPr>
            <a:r>
              <a:rPr lang="id-ID" sz="2000" dirty="0">
                <a:solidFill>
                  <a:srgbClr val="C00000"/>
                </a:solidFill>
              </a:rPr>
              <a:t>Memajukan tingkat hidup masyarakat sekaligus melestarikan identitas budaya dan tradisi lokal </a:t>
            </a:r>
          </a:p>
          <a:p>
            <a:pPr marL="916686" lvl="1" indent="-514350">
              <a:buFont typeface="+mj-lt"/>
              <a:buAutoNum type="alphaLcParenR"/>
            </a:pPr>
            <a:r>
              <a:rPr lang="id-ID" sz="2000" dirty="0">
                <a:solidFill>
                  <a:srgbClr val="C00000"/>
                </a:solidFill>
              </a:rPr>
              <a:t>Meningkatkan tingkat pendapatan secara ekonomis sekaligus mendistribusikan secara merata pada penduduk lokal</a:t>
            </a:r>
          </a:p>
          <a:p>
            <a:pPr marL="916686" lvl="1" indent="-514350">
              <a:buFont typeface="+mj-lt"/>
              <a:buAutoNum type="alphaLcParenR"/>
            </a:pPr>
            <a:r>
              <a:rPr lang="id-ID" sz="2000" dirty="0">
                <a:solidFill>
                  <a:srgbClr val="C00000"/>
                </a:solidFill>
              </a:rPr>
              <a:t>Berorientasi pada pengembangan usaha berskala kecil dan menengah dengan daya serap tenaga besar dan berorientasi pada teknologi tepat guna </a:t>
            </a:r>
          </a:p>
          <a:p>
            <a:pPr marL="916686" lvl="1" indent="-514350">
              <a:buFont typeface="+mj-lt"/>
              <a:buAutoNum type="alphaLcParenR"/>
            </a:pPr>
            <a:r>
              <a:rPr lang="nn-NO" sz="2000" dirty="0">
                <a:solidFill>
                  <a:srgbClr val="C00000"/>
                </a:solidFill>
              </a:rPr>
              <a:t>Mengembangkan semangat kompetisi sekaligus kooperatif </a:t>
            </a:r>
            <a:endParaRPr lang="id-ID" sz="2000" dirty="0">
              <a:solidFill>
                <a:srgbClr val="C00000"/>
              </a:solidFill>
            </a:endParaRPr>
          </a:p>
          <a:p>
            <a:pPr marL="916686" lvl="1" indent="-514350">
              <a:buFont typeface="+mj-lt"/>
              <a:buAutoNum type="alphaLcParenR"/>
            </a:pPr>
            <a:r>
              <a:rPr lang="id-ID" sz="2000" dirty="0">
                <a:solidFill>
                  <a:srgbClr val="C00000"/>
                </a:solidFill>
              </a:rPr>
              <a:t>Memanfaatkan pariwisata seoptimal mungkin sebagai agen penyumbang tradisi budaya dengan dampak seminimal mungki</a:t>
            </a:r>
            <a:r>
              <a:rPr lang="id-ID" sz="2000" dirty="0"/>
              <a:t>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a:t>Konsep pengembangan pariwisata yang berpihak pada masyarakat miskin</a:t>
            </a:r>
            <a:endParaRPr lang="id-ID" sz="3200" dirty="0"/>
          </a:p>
        </p:txBody>
      </p:sp>
      <p:sp>
        <p:nvSpPr>
          <p:cNvPr id="3" name="Content Placeholder 2"/>
          <p:cNvSpPr>
            <a:spLocks noGrp="1"/>
          </p:cNvSpPr>
          <p:nvPr>
            <p:ph idx="1"/>
          </p:nvPr>
        </p:nvSpPr>
        <p:spPr/>
        <p:txBody>
          <a:bodyPr>
            <a:normAutofit fontScale="92500" lnSpcReduction="20000"/>
          </a:bodyPr>
          <a:lstStyle/>
          <a:p>
            <a:pPr marL="109728" indent="0">
              <a:buNone/>
            </a:pPr>
            <a:r>
              <a:rPr lang="id-ID" sz="2400" dirty="0"/>
              <a:t>Sangat efektif dalam penerapan atau implementasinya untuk mendorong pengentasan kemiskinan, karena: </a:t>
            </a:r>
          </a:p>
          <a:p>
            <a:pPr marL="624078" indent="-514350">
              <a:buFont typeface="+mj-lt"/>
              <a:buAutoNum type="alphaLcParenR"/>
            </a:pPr>
            <a:r>
              <a:rPr lang="fi-FI" sz="2200" dirty="0">
                <a:solidFill>
                  <a:srgbClr val="C00000"/>
                </a:solidFill>
              </a:rPr>
              <a:t>Pariwisata merupakan kegiatan yang</a:t>
            </a:r>
            <a:r>
              <a:rPr lang="id-ID" sz="2200" dirty="0">
                <a:solidFill>
                  <a:srgbClr val="C00000"/>
                </a:solidFill>
              </a:rPr>
              <a:t> memiliki keterkaitan lintas sektor dan lintas skala usaha. Dengan berkembangnya kegiatan pariwisata akan menggerakkan berlapis-lapis mata rantai usaha yang terkait didalamnya sehingga akan menciptakan efek ekonomi multi ganda yang akan memberikan nilai manfaat ekonomi yang sangat berarti bagi semua pihak</a:t>
            </a:r>
          </a:p>
          <a:p>
            <a:pPr marL="624078" indent="-514350">
              <a:buFont typeface="+mj-lt"/>
              <a:buAutoNum type="alphaLcParenR"/>
            </a:pPr>
            <a:r>
              <a:rPr lang="id-ID" sz="2200" dirty="0">
                <a:solidFill>
                  <a:srgbClr val="C00000"/>
                </a:solidFill>
              </a:rPr>
              <a:t>Daya tarik sektor pariwisata membentang sampai di daerah terpencil, yang sangat penting karena orang yang sangat miskin hidup dan tinggal didaerah terpencil</a:t>
            </a:r>
          </a:p>
          <a:p>
            <a:pPr marL="624078" indent="-514350">
              <a:buFont typeface="+mj-lt"/>
              <a:buAutoNum type="alphaLcParenR"/>
            </a:pPr>
            <a:r>
              <a:rPr lang="id-ID" sz="2200" dirty="0">
                <a:solidFill>
                  <a:srgbClr val="C00000"/>
                </a:solidFill>
              </a:rPr>
              <a:t>Adanya kesempatan untuk mendukung aktifitas tradisional seperti agrikultur dan kerajinan tangan melalui pariwisata</a:t>
            </a:r>
          </a:p>
          <a:p>
            <a:pPr marL="624078" indent="-514350">
              <a:buFont typeface="+mj-lt"/>
              <a:buAutoNum type="alphaLcParenR"/>
            </a:pPr>
            <a:r>
              <a:rPr lang="id-ID" sz="2200" dirty="0">
                <a:solidFill>
                  <a:srgbClr val="C00000"/>
                </a:solidFill>
              </a:rPr>
              <a:t>Fakta bahwa pariwisata merupakan industri yang membutuhkan tenaga kerja yang banyak, dimana bisa menyediakan pekerjaan bagi wanita dan remaja</a:t>
            </a:r>
          </a:p>
          <a:p>
            <a:pPr marL="624078" indent="-514350">
              <a:buFont typeface="+mj-lt"/>
              <a:buAutoNum type="alphaLcParenR"/>
            </a:pPr>
            <a:r>
              <a:rPr lang="id-ID" sz="2200" dirty="0">
                <a:solidFill>
                  <a:srgbClr val="C00000"/>
                </a:solidFill>
              </a:rPr>
              <a:t>Dengan mengesampingkan faktor ekonomi, pariwisata bisa memberikan keuntungan non-material seperti memberikan rasa bangga pada budaya lokal.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Literatur</a:t>
            </a:r>
            <a:endParaRPr lang="id-ID" dirty="0"/>
          </a:p>
        </p:txBody>
      </p:sp>
      <p:sp>
        <p:nvSpPr>
          <p:cNvPr id="3" name="Content Placeholder 2"/>
          <p:cNvSpPr>
            <a:spLocks noGrp="1"/>
          </p:cNvSpPr>
          <p:nvPr>
            <p:ph idx="1"/>
          </p:nvPr>
        </p:nvSpPr>
        <p:spPr/>
        <p:txBody>
          <a:bodyPr>
            <a:normAutofit/>
          </a:bodyPr>
          <a:lstStyle/>
          <a:p>
            <a:r>
              <a:rPr lang="id-ID" sz="2000" dirty="0"/>
              <a:t>Dovey, K (2010). Becoming Paces: Urbanism / Architecture/ Identity/ Power. London, United Kingdom: Routledge.</a:t>
            </a:r>
          </a:p>
          <a:p>
            <a:r>
              <a:rPr lang="id-ID" sz="2000" dirty="0"/>
              <a:t>Specht, J. (2014). Architectural Tourism. Building for Urban Travel Destination. Wiesbaden, Deutch: Springer Gabler.</a:t>
            </a:r>
          </a:p>
          <a:p>
            <a:r>
              <a:rPr lang="id-ID" sz="2000" dirty="0"/>
              <a:t>Urry, J. (1995). Consuming Places. London, United Kingdom: Routledge.</a:t>
            </a:r>
          </a:p>
          <a:p>
            <a:r>
              <a:rPr lang="id-ID" sz="2000" dirty="0">
                <a:hlinkClick r:id="rId2"/>
              </a:rPr>
              <a:t>http://www.ar.itb.ac.id/wdp/archives/category/tourism-courses/</a:t>
            </a:r>
            <a:r>
              <a:rPr lang="id-ID" sz="2000" dirty="0"/>
              <a:t> Wiwik D Pratiwi: Konsep konsep perencanaan pariwisata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11734800" cy="1066800"/>
          </a:xfrm>
        </p:spPr>
        <p:txBody>
          <a:bodyPr>
            <a:normAutofit/>
          </a:bodyPr>
          <a:lstStyle/>
          <a:p>
            <a:r>
              <a:rPr lang="en-US" sz="3200" b="1" dirty="0" smtClean="0"/>
              <a:t>D</a:t>
            </a:r>
            <a:r>
              <a:rPr lang="id-ID" sz="3200" b="1" dirty="0" smtClean="0"/>
              <a:t>efinisi: Daerah wisata yang berfungsi baik</a:t>
            </a:r>
            <a:r>
              <a:rPr lang="id-ID" sz="3200" b="1" dirty="0"/>
              <a:t/>
            </a:r>
            <a:br>
              <a:rPr lang="id-ID" sz="3200" b="1" dirty="0"/>
            </a:br>
            <a:r>
              <a:rPr lang="id-ID" sz="2000" b="1" dirty="0"/>
              <a:t>Smith (1984)</a:t>
            </a:r>
            <a:endParaRPr lang="id-ID" sz="3200" b="1" dirty="0"/>
          </a:p>
        </p:txBody>
      </p:sp>
      <p:sp>
        <p:nvSpPr>
          <p:cNvPr id="3" name="Content Placeholder 2"/>
          <p:cNvSpPr>
            <a:spLocks noGrp="1"/>
          </p:cNvSpPr>
          <p:nvPr>
            <p:ph idx="1"/>
          </p:nvPr>
        </p:nvSpPr>
        <p:spPr>
          <a:xfrm>
            <a:off x="381000" y="1676400"/>
            <a:ext cx="11201400" cy="5105400"/>
          </a:xfrm>
        </p:spPr>
        <p:txBody>
          <a:bodyPr>
            <a:normAutofit fontScale="85000" lnSpcReduction="20000"/>
          </a:bodyPr>
          <a:lstStyle/>
          <a:p>
            <a:pPr marL="109728" indent="0">
              <a:buNone/>
            </a:pPr>
            <a:r>
              <a:rPr lang="id-ID" sz="3100" b="1" dirty="0" smtClean="0">
                <a:latin typeface="+mj-lt"/>
              </a:rPr>
              <a:t>Tiga unsur pokok pariwisata:</a:t>
            </a:r>
          </a:p>
          <a:p>
            <a:pPr marL="624078" indent="-514350">
              <a:buFont typeface="+mj-lt"/>
              <a:buAutoNum type="arabicPeriod"/>
            </a:pPr>
            <a:r>
              <a:rPr lang="id-ID" b="1" dirty="0" smtClean="0">
                <a:latin typeface="+mj-lt"/>
              </a:rPr>
              <a:t>Daya tarik</a:t>
            </a:r>
            <a:r>
              <a:rPr lang="id-ID" dirty="0" smtClean="0">
                <a:latin typeface="+mj-lt"/>
              </a:rPr>
              <a:t>: factor yang mempengaruhi orang tertarik dan ingin datang mengunjungi</a:t>
            </a:r>
          </a:p>
          <a:p>
            <a:pPr marL="1124712" lvl="2" indent="-457200"/>
            <a:r>
              <a:rPr lang="id-ID" sz="2300" dirty="0" smtClean="0">
                <a:solidFill>
                  <a:schemeClr val="tx1"/>
                </a:solidFill>
                <a:latin typeface="+mj-lt"/>
              </a:rPr>
              <a:t>Natural amenitis: benda yang terdapat di alam seperti iklim, cuaca, pemandangan, hutan, fauna, flora</a:t>
            </a:r>
          </a:p>
          <a:p>
            <a:pPr marL="1124712" lvl="2" indent="-457200"/>
            <a:r>
              <a:rPr lang="id-ID" sz="2300" dirty="0" smtClean="0">
                <a:solidFill>
                  <a:schemeClr val="tx1"/>
                </a:solidFill>
                <a:latin typeface="+mj-lt"/>
              </a:rPr>
              <a:t>Man made: benda-benda buatan manusia yang bersifat historical, cultural dan religious seperti monument, sisa peradaban masa lampau, museum, perpustakaan</a:t>
            </a:r>
          </a:p>
          <a:p>
            <a:pPr marL="1124712" lvl="2" indent="-457200"/>
            <a:r>
              <a:rPr lang="id-ID" sz="2300" dirty="0" smtClean="0">
                <a:solidFill>
                  <a:schemeClr val="tx1"/>
                </a:solidFill>
                <a:latin typeface="+mj-lt"/>
              </a:rPr>
              <a:t>Gaya hidup: kebiasaan, adat istiadat</a:t>
            </a:r>
          </a:p>
          <a:p>
            <a:pPr marL="1124712" lvl="2" indent="-457200"/>
            <a:endParaRPr lang="id-ID" sz="2300" dirty="0" smtClean="0">
              <a:solidFill>
                <a:schemeClr val="tx1"/>
              </a:solidFill>
              <a:latin typeface="+mj-lt"/>
            </a:endParaRPr>
          </a:p>
          <a:p>
            <a:pPr marL="624078" indent="-514350">
              <a:buFont typeface="+mj-lt"/>
              <a:buAutoNum type="arabicPeriod"/>
            </a:pPr>
            <a:r>
              <a:rPr lang="id-ID" b="1" dirty="0" smtClean="0">
                <a:latin typeface="+mj-lt"/>
              </a:rPr>
              <a:t>Aksesibilitas</a:t>
            </a:r>
            <a:r>
              <a:rPr lang="id-ID" dirty="0" smtClean="0">
                <a:latin typeface="+mj-lt"/>
              </a:rPr>
              <a:t> ke destinasi yaitu ketersediaan dan kemudahan pencapaian berupa:</a:t>
            </a:r>
          </a:p>
          <a:p>
            <a:pPr marL="1124712" lvl="2" indent="-457200"/>
            <a:r>
              <a:rPr lang="id-ID" sz="2300" dirty="0" smtClean="0">
                <a:solidFill>
                  <a:schemeClr val="tx1"/>
                </a:solidFill>
                <a:latin typeface="+mj-lt"/>
              </a:rPr>
              <a:t>Jalur maupun jenis transportasi yang menghubungkan asal wisatawan ke destinasi wisata</a:t>
            </a:r>
          </a:p>
          <a:p>
            <a:pPr marL="1124712" lvl="2" indent="-457200"/>
            <a:endParaRPr lang="id-ID" sz="2300" dirty="0" smtClean="0">
              <a:solidFill>
                <a:schemeClr val="tx1"/>
              </a:solidFill>
              <a:latin typeface="+mj-lt"/>
            </a:endParaRPr>
          </a:p>
          <a:p>
            <a:pPr marL="624078" indent="-514350">
              <a:buFont typeface="+mj-lt"/>
              <a:buAutoNum type="arabicPeriod"/>
            </a:pPr>
            <a:r>
              <a:rPr lang="id-ID" b="1" dirty="0" smtClean="0">
                <a:latin typeface="+mj-lt"/>
              </a:rPr>
              <a:t>Sarana prasarana </a:t>
            </a:r>
            <a:r>
              <a:rPr lang="id-ID" dirty="0" smtClean="0">
                <a:latin typeface="+mj-lt"/>
              </a:rPr>
              <a:t>pariwisata seperti:</a:t>
            </a:r>
          </a:p>
          <a:p>
            <a:pPr lvl="2"/>
            <a:r>
              <a:rPr lang="id-ID" dirty="0" smtClean="0">
                <a:solidFill>
                  <a:schemeClr val="tx1"/>
                </a:solidFill>
                <a:latin typeface="+mj-lt"/>
              </a:rPr>
              <a:t>Pelabuhan, bandara, bank, ketersediaan air bersih, dan pemenuhan kebutuhan rutin seperti toko, toko souvenir, apotik, bank dsb</a:t>
            </a:r>
            <a:endParaRPr lang="id-ID" dirty="0">
              <a:solidFill>
                <a:schemeClr val="tx1"/>
              </a:solidFill>
              <a:latin typeface="+mj-lt"/>
            </a:endParaRPr>
          </a:p>
        </p:txBody>
      </p:sp>
    </p:spTree>
    <p:extLst>
      <p:ext uri="{BB962C8B-B14F-4D97-AF65-F5344CB8AC3E}">
        <p14:creationId xmlns:p14="http://schemas.microsoft.com/office/powerpoint/2010/main" val="920766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990600" y="1524000"/>
            <a:ext cx="10516619" cy="2277001"/>
          </a:xfrm>
        </p:spPr>
        <p:txBody>
          <a:bodyPr>
            <a:normAutofit fontScale="92500"/>
          </a:bodyPr>
          <a:lstStyle/>
          <a:p>
            <a:pPr marL="228588" indent="-228588" defTabSz="914353">
              <a:spcBef>
                <a:spcPts val="1000"/>
              </a:spcBef>
              <a:defRPr/>
            </a:pPr>
            <a:r>
              <a:rPr lang="id-ID" altLang="id-ID" dirty="0"/>
              <a:t>Dalam tugas-tugas studio</a:t>
            </a:r>
            <a:r>
              <a:rPr lang="en-US" altLang="id-ID" dirty="0"/>
              <a:t> yang </a:t>
            </a:r>
            <a:r>
              <a:rPr lang="en-US" altLang="id-ID" dirty="0" err="1"/>
              <a:t>pernah</a:t>
            </a:r>
            <a:r>
              <a:rPr lang="en-US" altLang="id-ID" dirty="0"/>
              <a:t> </a:t>
            </a:r>
            <a:r>
              <a:rPr lang="en-US" altLang="id-ID" dirty="0" err="1"/>
              <a:t>dikerjakan</a:t>
            </a:r>
            <a:r>
              <a:rPr lang="en-US" altLang="id-ID" dirty="0"/>
              <a:t> (PA, </a:t>
            </a:r>
            <a:r>
              <a:rPr lang="en-US" altLang="id-ID" dirty="0" err="1"/>
              <a:t>tapak</a:t>
            </a:r>
            <a:r>
              <a:rPr lang="en-US" altLang="id-ID" dirty="0"/>
              <a:t>) </a:t>
            </a:r>
            <a:r>
              <a:rPr lang="en-US" altLang="id-ID" dirty="0" err="1"/>
              <a:t>adakah</a:t>
            </a:r>
            <a:r>
              <a:rPr lang="en-US" altLang="id-ID" dirty="0"/>
              <a:t> yang </a:t>
            </a:r>
            <a:r>
              <a:rPr lang="en-US" altLang="id-ID" dirty="0" err="1"/>
              <a:t>terkait</a:t>
            </a:r>
            <a:r>
              <a:rPr lang="en-US" altLang="id-ID" dirty="0"/>
              <a:t> </a:t>
            </a:r>
            <a:r>
              <a:rPr lang="en-US" altLang="id-ID" dirty="0" err="1"/>
              <a:t>dengan</a:t>
            </a:r>
            <a:r>
              <a:rPr lang="en-US" altLang="id-ID" dirty="0"/>
              <a:t> </a:t>
            </a:r>
            <a:r>
              <a:rPr lang="en-US" altLang="id-ID" dirty="0" err="1"/>
              <a:t>destin</a:t>
            </a:r>
            <a:r>
              <a:rPr lang="id-ID" altLang="id-ID" dirty="0"/>
              <a:t>asi wisata yang pernah dirancang</a:t>
            </a:r>
            <a:r>
              <a:rPr lang="en-US" altLang="id-ID" dirty="0"/>
              <a:t>, </a:t>
            </a:r>
            <a:r>
              <a:rPr lang="id-ID" altLang="id-ID" dirty="0"/>
              <a:t>apakah tugas tersebut berupa objek wisata atau penunjang wisata</a:t>
            </a:r>
          </a:p>
          <a:p>
            <a:pPr marL="228588" indent="-228588" defTabSz="914353">
              <a:spcBef>
                <a:spcPts val="1000"/>
              </a:spcBef>
              <a:defRPr/>
            </a:pPr>
            <a:r>
              <a:rPr lang="id-ID" altLang="id-ID" dirty="0"/>
              <a:t>Apakah ada pertimbangan terhadap turisme dalam menyelesaikan rancang bangun arsitektur </a:t>
            </a:r>
          </a:p>
        </p:txBody>
      </p:sp>
      <p:sp>
        <p:nvSpPr>
          <p:cNvPr id="25605" name="TextBox 3"/>
          <p:cNvSpPr txBox="1">
            <a:spLocks noChangeArrowheads="1"/>
          </p:cNvSpPr>
          <p:nvPr/>
        </p:nvSpPr>
        <p:spPr bwMode="auto">
          <a:xfrm flipH="1">
            <a:off x="838250" y="4022806"/>
            <a:ext cx="10515502" cy="2516073"/>
          </a:xfrm>
          <a:prstGeom prst="rect">
            <a:avLst/>
          </a:prstGeom>
          <a:noFill/>
          <a:ln>
            <a:noFill/>
          </a:ln>
        </p:spPr>
        <p:txBody>
          <a:bodyPr>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defRPr/>
            </a:pPr>
            <a:r>
              <a:rPr lang="en-US" altLang="en-US" sz="2625" dirty="0" err="1"/>
              <a:t>Siapkan</a:t>
            </a:r>
            <a:r>
              <a:rPr lang="id-ID" altLang="en-US" sz="2625" dirty="0"/>
              <a:t> dua destinasi wisata, </a:t>
            </a:r>
            <a:r>
              <a:rPr lang="en-US" altLang="en-US" sz="2625" dirty="0"/>
              <a:t>(</a:t>
            </a:r>
            <a:r>
              <a:rPr lang="id-ID" altLang="en-US" sz="2625" dirty="0"/>
              <a:t>boleh objek wisata, boleh penunjang wisata</a:t>
            </a:r>
            <a:r>
              <a:rPr lang="en-US" altLang="en-US" sz="2625" dirty="0"/>
              <a:t>)</a:t>
            </a:r>
            <a:endParaRPr lang="id-ID" altLang="en-US" sz="2625" dirty="0"/>
          </a:p>
          <a:p>
            <a:pPr>
              <a:buFont typeface="Arial" panose="020B0604020202020204" pitchFamily="34" charset="0"/>
              <a:buChar char="•"/>
              <a:defRPr/>
            </a:pPr>
            <a:r>
              <a:rPr lang="id-ID" altLang="en-US" sz="2625" dirty="0"/>
              <a:t>Amati objek wisata </a:t>
            </a:r>
            <a:r>
              <a:rPr lang="en-US" altLang="en-US" sz="2625" dirty="0"/>
              <a:t>lain </a:t>
            </a:r>
            <a:r>
              <a:rPr lang="id-ID" altLang="en-US" sz="2625" dirty="0"/>
              <a:t>di sekelilingnya</a:t>
            </a:r>
            <a:endParaRPr lang="en-US" altLang="en-US" sz="2625" dirty="0"/>
          </a:p>
          <a:p>
            <a:pPr>
              <a:buFont typeface="Arial" panose="020B0604020202020204" pitchFamily="34" charset="0"/>
              <a:buChar char="•"/>
              <a:defRPr/>
            </a:pPr>
            <a:r>
              <a:rPr lang="en-US" altLang="en-US" sz="2625" dirty="0"/>
              <a:t>Amati </a:t>
            </a:r>
            <a:r>
              <a:rPr lang="id-ID" altLang="en-US" sz="2625" dirty="0"/>
              <a:t>penunjang wisata </a:t>
            </a:r>
            <a:r>
              <a:rPr lang="en-US" altLang="en-US" sz="2625" dirty="0"/>
              <a:t>lain </a:t>
            </a:r>
            <a:r>
              <a:rPr lang="id-ID" altLang="en-US" sz="2625" dirty="0"/>
              <a:t>yang ada di sekelilingnya</a:t>
            </a:r>
            <a:endParaRPr lang="en-US" altLang="en-US" sz="2625" dirty="0"/>
          </a:p>
          <a:p>
            <a:pPr>
              <a:buFont typeface="Arial" panose="020B0604020202020204" pitchFamily="34" charset="0"/>
              <a:buChar char="•"/>
              <a:defRPr/>
            </a:pPr>
            <a:r>
              <a:rPr lang="en-US" altLang="en-US" sz="2625" dirty="0"/>
              <a:t>Radius </a:t>
            </a:r>
            <a:r>
              <a:rPr lang="en-US" altLang="en-US" sz="2625" dirty="0" err="1"/>
              <a:t>pengamatan</a:t>
            </a:r>
            <a:r>
              <a:rPr lang="en-US" altLang="en-US" sz="2625" dirty="0"/>
              <a:t> </a:t>
            </a:r>
            <a:r>
              <a:rPr lang="en-US" altLang="en-US" sz="2625" dirty="0" err="1"/>
              <a:t>bebas</a:t>
            </a:r>
            <a:r>
              <a:rPr lang="en-US" altLang="en-US" sz="2625" dirty="0"/>
              <a:t>, </a:t>
            </a:r>
            <a:r>
              <a:rPr lang="en-US" altLang="en-US" sz="2625" dirty="0" err="1"/>
              <a:t>waktu</a:t>
            </a:r>
            <a:r>
              <a:rPr lang="en-US" altLang="en-US" sz="2625" dirty="0"/>
              <a:t> </a:t>
            </a:r>
            <a:r>
              <a:rPr lang="en-US" altLang="en-US" sz="2625" dirty="0" err="1"/>
              <a:t>pengamatan</a:t>
            </a:r>
            <a:r>
              <a:rPr lang="en-US" altLang="en-US" sz="2625" dirty="0"/>
              <a:t> </a:t>
            </a:r>
          </a:p>
          <a:p>
            <a:pPr>
              <a:buFont typeface="Arial" panose="020B0604020202020204" pitchFamily="34" charset="0"/>
              <a:buChar char="•"/>
              <a:defRPr/>
            </a:pPr>
            <a:r>
              <a:rPr lang="en-US" altLang="en-US" sz="2625" dirty="0" err="1"/>
              <a:t>Analisis</a:t>
            </a:r>
            <a:r>
              <a:rPr lang="en-US" altLang="en-US" sz="2625" dirty="0"/>
              <a:t> </a:t>
            </a:r>
            <a:r>
              <a:rPr lang="en-US" altLang="en-US" sz="2625" dirty="0" err="1"/>
              <a:t>daya</a:t>
            </a:r>
            <a:r>
              <a:rPr lang="en-US" altLang="en-US" sz="2625" dirty="0"/>
              <a:t> </a:t>
            </a:r>
            <a:r>
              <a:rPr lang="en-US" altLang="en-US" sz="2625" dirty="0" err="1"/>
              <a:t>tarik</a:t>
            </a:r>
            <a:r>
              <a:rPr lang="en-US" altLang="en-US" sz="2625" dirty="0"/>
              <a:t> </a:t>
            </a:r>
            <a:endParaRPr lang="id-ID" altLang="en-US" sz="2625" dirty="0"/>
          </a:p>
        </p:txBody>
      </p:sp>
      <p:sp>
        <p:nvSpPr>
          <p:cNvPr id="2" name="Title 1"/>
          <p:cNvSpPr>
            <a:spLocks noGrp="1"/>
          </p:cNvSpPr>
          <p:nvPr>
            <p:ph type="title"/>
          </p:nvPr>
        </p:nvSpPr>
        <p:spPr>
          <a:xfrm>
            <a:off x="609601" y="656275"/>
            <a:ext cx="10972800" cy="1066800"/>
          </a:xfrm>
        </p:spPr>
        <p:txBody>
          <a:bodyPr/>
          <a:lstStyle/>
          <a:p>
            <a:r>
              <a:rPr lang="en-US" dirty="0" err="1" smtClean="0"/>
              <a:t>Tugas</a:t>
            </a:r>
            <a:r>
              <a:rPr lang="en-US" dirty="0" smtClean="0"/>
              <a:t> 1</a:t>
            </a:r>
            <a:endParaRPr lang="id-ID" dirty="0"/>
          </a:p>
        </p:txBody>
      </p:sp>
    </p:spTree>
    <p:extLst>
      <p:ext uri="{BB962C8B-B14F-4D97-AF65-F5344CB8AC3E}">
        <p14:creationId xmlns:p14="http://schemas.microsoft.com/office/powerpoint/2010/main" val="1726810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084" y="685800"/>
            <a:ext cx="10363200" cy="1362075"/>
          </a:xfrm>
        </p:spPr>
        <p:txBody>
          <a:bodyPr>
            <a:normAutofit fontScale="90000"/>
          </a:bodyPr>
          <a:lstStyle/>
          <a:p>
            <a:r>
              <a:rPr lang="en-US" b="0" dirty="0" err="1" smtClean="0">
                <a:solidFill>
                  <a:schemeClr val="tx1"/>
                </a:solidFill>
                <a:effectLst>
                  <a:outerShdw blurRad="38100" dist="38100" dir="2700000" algn="tl">
                    <a:srgbClr val="000000">
                      <a:alpha val="43137"/>
                    </a:srgbClr>
                  </a:outerShdw>
                </a:effectLst>
              </a:rPr>
              <a:t>Faktor-faktor</a:t>
            </a:r>
            <a:r>
              <a:rPr lang="en-US" b="0" dirty="0" smtClean="0">
                <a:solidFill>
                  <a:schemeClr val="tx1"/>
                </a:solidFill>
                <a:effectLst>
                  <a:outerShdw blurRad="38100" dist="38100" dir="2700000" algn="tl">
                    <a:srgbClr val="000000">
                      <a:alpha val="43137"/>
                    </a:srgbClr>
                  </a:outerShdw>
                </a:effectLst>
              </a:rPr>
              <a:t> yang </a:t>
            </a:r>
            <a:r>
              <a:rPr lang="en-US" b="0" dirty="0" err="1" smtClean="0">
                <a:solidFill>
                  <a:schemeClr val="tx1"/>
                </a:solidFill>
                <a:effectLst>
                  <a:outerShdw blurRad="38100" dist="38100" dir="2700000" algn="tl">
                    <a:srgbClr val="000000">
                      <a:alpha val="43137"/>
                    </a:srgbClr>
                  </a:outerShdw>
                </a:effectLst>
              </a:rPr>
              <a:t>menentukan</a:t>
            </a:r>
            <a:r>
              <a:rPr lang="en-US" b="0" dirty="0" smtClean="0">
                <a:solidFill>
                  <a:schemeClr val="tx1"/>
                </a:solidFill>
                <a:effectLst>
                  <a:outerShdw blurRad="38100" dist="38100" dir="2700000" algn="tl">
                    <a:srgbClr val="000000">
                      <a:alpha val="43137"/>
                    </a:srgbClr>
                  </a:outerShdw>
                </a:effectLst>
              </a:rPr>
              <a:t> </a:t>
            </a:r>
            <a:r>
              <a:rPr lang="en-US" b="0" dirty="0" err="1" smtClean="0">
                <a:solidFill>
                  <a:schemeClr val="tx1"/>
                </a:solidFill>
                <a:effectLst>
                  <a:outerShdw blurRad="38100" dist="38100" dir="2700000" algn="tl">
                    <a:srgbClr val="000000">
                      <a:alpha val="43137"/>
                    </a:srgbClr>
                  </a:outerShdw>
                </a:effectLst>
              </a:rPr>
              <a:t>daya</a:t>
            </a:r>
            <a:r>
              <a:rPr lang="en-US" b="0" dirty="0" smtClean="0">
                <a:solidFill>
                  <a:schemeClr val="tx1"/>
                </a:solidFill>
                <a:effectLst>
                  <a:outerShdw blurRad="38100" dist="38100" dir="2700000" algn="tl">
                    <a:srgbClr val="000000">
                      <a:alpha val="43137"/>
                    </a:srgbClr>
                  </a:outerShdw>
                </a:effectLst>
              </a:rPr>
              <a:t> </a:t>
            </a:r>
            <a:r>
              <a:rPr lang="en-US" b="0" dirty="0" err="1" smtClean="0">
                <a:solidFill>
                  <a:schemeClr val="tx1"/>
                </a:solidFill>
                <a:effectLst>
                  <a:outerShdw blurRad="38100" dist="38100" dir="2700000" algn="tl">
                    <a:srgbClr val="000000">
                      <a:alpha val="43137"/>
                    </a:srgbClr>
                  </a:outerShdw>
                </a:effectLst>
              </a:rPr>
              <a:t>tarik</a:t>
            </a:r>
            <a:r>
              <a:rPr lang="en-US" b="0" dirty="0" smtClean="0">
                <a:solidFill>
                  <a:schemeClr val="tx1"/>
                </a:solidFill>
                <a:effectLst>
                  <a:outerShdw blurRad="38100" dist="38100" dir="2700000" algn="tl">
                    <a:srgbClr val="000000">
                      <a:alpha val="43137"/>
                    </a:srgbClr>
                  </a:outerShdw>
                </a:effectLst>
              </a:rPr>
              <a:t> </a:t>
            </a:r>
            <a:r>
              <a:rPr lang="en-US" b="0" dirty="0" err="1" smtClean="0">
                <a:solidFill>
                  <a:schemeClr val="tx1"/>
                </a:solidFill>
                <a:effectLst>
                  <a:outerShdw blurRad="38100" dist="38100" dir="2700000" algn="tl">
                    <a:srgbClr val="000000">
                      <a:alpha val="43137"/>
                    </a:srgbClr>
                  </a:outerShdw>
                </a:effectLst>
              </a:rPr>
              <a:t>destinasi</a:t>
            </a:r>
            <a:r>
              <a:rPr lang="en-US" b="0" dirty="0" smtClean="0">
                <a:solidFill>
                  <a:schemeClr val="tx1"/>
                </a:solidFill>
                <a:effectLst>
                  <a:outerShdw blurRad="38100" dist="38100" dir="2700000" algn="tl">
                    <a:srgbClr val="000000">
                      <a:alpha val="43137"/>
                    </a:srgbClr>
                  </a:outerShdw>
                </a:effectLst>
              </a:rPr>
              <a:t> </a:t>
            </a:r>
            <a:r>
              <a:rPr lang="en-US" b="0" dirty="0" err="1" smtClean="0">
                <a:solidFill>
                  <a:schemeClr val="tx1"/>
                </a:solidFill>
                <a:effectLst>
                  <a:outerShdw blurRad="38100" dist="38100" dir="2700000" algn="tl">
                    <a:srgbClr val="000000">
                      <a:alpha val="43137"/>
                    </a:srgbClr>
                  </a:outerShdw>
                </a:effectLst>
              </a:rPr>
              <a:t>wisata</a:t>
            </a:r>
            <a:endParaRPr lang="id-ID" b="0" dirty="0">
              <a:solidFill>
                <a:schemeClr val="tx1"/>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963084" y="2680954"/>
            <a:ext cx="10363200" cy="3276600"/>
          </a:xfrm>
        </p:spPr>
        <p:txBody>
          <a:bodyPr>
            <a:normAutofit/>
          </a:bodyPr>
          <a:lstStyle/>
          <a:p>
            <a:pPr marL="502920" indent="-457200">
              <a:buAutoNum type="arabicPeriod"/>
            </a:pPr>
            <a:r>
              <a:rPr lang="id-ID" b="1" dirty="0" smtClean="0"/>
              <a:t>Atraksi destinasi wisata</a:t>
            </a:r>
            <a:r>
              <a:rPr lang="id-ID" dirty="0" smtClean="0"/>
              <a:t>: Karakteristik destinasi berupa sumber daya alam, iklim, budaya, makanan, etnik, aksesibilitas</a:t>
            </a:r>
          </a:p>
          <a:p>
            <a:pPr marL="502920" indent="-457200">
              <a:buAutoNum type="arabicPeriod"/>
            </a:pPr>
            <a:r>
              <a:rPr lang="id-ID" b="1" dirty="0" smtClean="0"/>
              <a:t>Fasilitas dan servis</a:t>
            </a:r>
            <a:r>
              <a:rPr lang="id-ID" dirty="0" smtClean="0"/>
              <a:t>: menjamin kemudahan dan ragam fasilitas yang disediakan untuk turis: </a:t>
            </a:r>
            <a:r>
              <a:rPr lang="en-US" dirty="0" smtClean="0"/>
              <a:t>a</a:t>
            </a:r>
            <a:r>
              <a:rPr lang="id-ID" dirty="0" smtClean="0"/>
              <a:t>komodasi, transportasi (</a:t>
            </a:r>
            <a:r>
              <a:rPr lang="en-US" dirty="0" smtClean="0"/>
              <a:t>airports</a:t>
            </a:r>
            <a:r>
              <a:rPr lang="id-ID" dirty="0" smtClean="0"/>
              <a:t>, stasiun </a:t>
            </a:r>
            <a:r>
              <a:rPr lang="en-US" dirty="0" smtClean="0"/>
              <a:t>bus/</a:t>
            </a:r>
            <a:r>
              <a:rPr lang="id-ID" dirty="0" smtClean="0"/>
              <a:t>kereta api, fasilitas olah raga, hiburan / </a:t>
            </a:r>
            <a:r>
              <a:rPr lang="en-US" dirty="0" smtClean="0"/>
              <a:t>entertainment</a:t>
            </a:r>
            <a:r>
              <a:rPr lang="id-ID" dirty="0" smtClean="0"/>
              <a:t>, </a:t>
            </a:r>
            <a:r>
              <a:rPr lang="en-US" dirty="0" smtClean="0"/>
              <a:t>shopping </a:t>
            </a:r>
            <a:r>
              <a:rPr lang="en-US" dirty="0" err="1" smtClean="0"/>
              <a:t>centre</a:t>
            </a:r>
            <a:r>
              <a:rPr lang="id-ID" dirty="0" smtClean="0"/>
              <a:t>, fasilitas makan dan minum</a:t>
            </a:r>
            <a:r>
              <a:rPr lang="en-US" dirty="0" smtClean="0"/>
              <a:t>.</a:t>
            </a:r>
            <a:endParaRPr lang="id-ID" dirty="0" smtClean="0"/>
          </a:p>
          <a:p>
            <a:pPr marL="502920" indent="-457200">
              <a:buAutoNum type="arabicPeriod"/>
            </a:pPr>
            <a:r>
              <a:rPr lang="id-ID" b="1" dirty="0" smtClean="0"/>
              <a:t>Kondisi Infrastruktur</a:t>
            </a:r>
            <a:r>
              <a:rPr lang="id-ID" dirty="0" smtClean="0"/>
              <a:t>: ketersediaan air bersih, jaringan komunikasi, fasilitas kesehatan, sumber daya energi, drainase dan pengolahan limbah, jalur jalan utama, dan sistem keamanan.</a:t>
            </a:r>
          </a:p>
        </p:txBody>
      </p:sp>
      <p:sp>
        <p:nvSpPr>
          <p:cNvPr id="4" name="TextBox 3"/>
          <p:cNvSpPr txBox="1"/>
          <p:nvPr/>
        </p:nvSpPr>
        <p:spPr>
          <a:xfrm>
            <a:off x="963084" y="2034623"/>
            <a:ext cx="2095445" cy="369332"/>
          </a:xfrm>
          <a:prstGeom prst="rect">
            <a:avLst/>
          </a:prstGeom>
          <a:noFill/>
        </p:spPr>
        <p:txBody>
          <a:bodyPr wrap="none" rtlCol="0">
            <a:spAutoFit/>
          </a:bodyPr>
          <a:lstStyle/>
          <a:p>
            <a:r>
              <a:rPr lang="id-ID" dirty="0"/>
              <a:t>Metin </a:t>
            </a:r>
            <a:r>
              <a:rPr lang="id-ID" dirty="0" smtClean="0"/>
              <a:t>Kozak, 1998</a:t>
            </a:r>
            <a:endParaRPr lang="id-ID" dirty="0"/>
          </a:p>
        </p:txBody>
      </p:sp>
    </p:spTree>
    <p:extLst>
      <p:ext uri="{BB962C8B-B14F-4D97-AF65-F5344CB8AC3E}">
        <p14:creationId xmlns:p14="http://schemas.microsoft.com/office/powerpoint/2010/main" val="929381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l="4687" r="3126"/>
          <a:stretch/>
        </p:blipFill>
        <p:spPr>
          <a:xfrm>
            <a:off x="3200400" y="1037823"/>
            <a:ext cx="8991600" cy="5653107"/>
          </a:xfrm>
        </p:spPr>
      </p:pic>
      <p:sp>
        <p:nvSpPr>
          <p:cNvPr id="7" name="TextBox 6"/>
          <p:cNvSpPr txBox="1"/>
          <p:nvPr/>
        </p:nvSpPr>
        <p:spPr>
          <a:xfrm>
            <a:off x="5933493" y="6400800"/>
            <a:ext cx="2981907" cy="369332"/>
          </a:xfrm>
          <a:prstGeom prst="rect">
            <a:avLst/>
          </a:prstGeom>
          <a:noFill/>
        </p:spPr>
        <p:txBody>
          <a:bodyPr wrap="none" rtlCol="0">
            <a:spAutoFit/>
          </a:bodyPr>
          <a:lstStyle/>
          <a:p>
            <a:r>
              <a:rPr lang="en-US" dirty="0" err="1" smtClean="0"/>
              <a:t>Daya</a:t>
            </a:r>
            <a:r>
              <a:rPr lang="en-US" dirty="0" smtClean="0"/>
              <a:t> Tarik </a:t>
            </a:r>
            <a:r>
              <a:rPr lang="en-US" dirty="0" err="1" smtClean="0"/>
              <a:t>destinasi</a:t>
            </a:r>
            <a:r>
              <a:rPr lang="en-US" dirty="0" smtClean="0"/>
              <a:t> </a:t>
            </a:r>
            <a:r>
              <a:rPr lang="en-US" dirty="0" err="1" smtClean="0"/>
              <a:t>wisata</a:t>
            </a:r>
            <a:endParaRPr lang="id-ID" dirty="0"/>
          </a:p>
        </p:txBody>
      </p:sp>
      <p:sp>
        <p:nvSpPr>
          <p:cNvPr id="8" name="TextBox 7"/>
          <p:cNvSpPr txBox="1"/>
          <p:nvPr/>
        </p:nvSpPr>
        <p:spPr>
          <a:xfrm>
            <a:off x="208723" y="466683"/>
            <a:ext cx="8458200" cy="461665"/>
          </a:xfrm>
          <a:prstGeom prst="rect">
            <a:avLst/>
          </a:prstGeom>
          <a:solidFill>
            <a:schemeClr val="bg1"/>
          </a:solidFill>
        </p:spPr>
        <p:txBody>
          <a:bodyPr wrap="square" rtlCol="0">
            <a:spAutoFit/>
          </a:bodyPr>
          <a:lstStyle/>
          <a:p>
            <a:r>
              <a:rPr lang="en-US" sz="2400" b="1" dirty="0" smtClean="0"/>
              <a:t>Proses </a:t>
            </a:r>
            <a:r>
              <a:rPr lang="id-ID" sz="2400" b="1" dirty="0" smtClean="0"/>
              <a:t>ketertarikan</a:t>
            </a:r>
            <a:r>
              <a:rPr lang="en-US" sz="2400" b="1" dirty="0" smtClean="0"/>
              <a:t> </a:t>
            </a:r>
            <a:r>
              <a:rPr lang="id-ID" sz="2400" b="1" dirty="0" smtClean="0"/>
              <a:t>terhadap</a:t>
            </a:r>
            <a:r>
              <a:rPr lang="en-US" sz="2400" b="1" dirty="0" smtClean="0"/>
              <a:t> </a:t>
            </a:r>
            <a:r>
              <a:rPr lang="id-ID" sz="2400" b="1" dirty="0" smtClean="0"/>
              <a:t>DESTINASI WISATA</a:t>
            </a:r>
            <a:endParaRPr lang="id-ID" sz="2400" b="1" dirty="0"/>
          </a:p>
        </p:txBody>
      </p:sp>
      <p:sp>
        <p:nvSpPr>
          <p:cNvPr id="9" name="TextBox 8"/>
          <p:cNvSpPr txBox="1"/>
          <p:nvPr/>
        </p:nvSpPr>
        <p:spPr>
          <a:xfrm>
            <a:off x="76200" y="1295400"/>
            <a:ext cx="2971799" cy="5478423"/>
          </a:xfrm>
          <a:prstGeom prst="rect">
            <a:avLst/>
          </a:prstGeom>
          <a:noFill/>
        </p:spPr>
        <p:txBody>
          <a:bodyPr wrap="square" rtlCol="0">
            <a:spAutoFit/>
          </a:bodyPr>
          <a:lstStyle/>
          <a:p>
            <a:pPr marL="342900" indent="-342900">
              <a:buFont typeface="+mj-lt"/>
              <a:buAutoNum type="arabicPeriod"/>
            </a:pPr>
            <a:r>
              <a:rPr lang="id-ID" sz="1750" dirty="0" smtClean="0"/>
              <a:t>Ada keterkaitan dengan promosi melalui infor</a:t>
            </a:r>
            <a:r>
              <a:rPr lang="en-US" sz="1750" dirty="0" err="1" smtClean="0"/>
              <a:t>masi</a:t>
            </a:r>
            <a:r>
              <a:rPr lang="en-US" sz="1750" dirty="0" smtClean="0"/>
              <a:t> </a:t>
            </a:r>
            <a:r>
              <a:rPr lang="id-ID" sz="1750" dirty="0" smtClean="0"/>
              <a:t> formal / informal</a:t>
            </a:r>
            <a:endParaRPr lang="en-US" sz="1750" dirty="0" smtClean="0"/>
          </a:p>
          <a:p>
            <a:pPr marL="342900" indent="-342900">
              <a:buFont typeface="+mj-lt"/>
              <a:buAutoNum type="arabicPeriod"/>
            </a:pPr>
            <a:r>
              <a:rPr lang="en-US" sz="1750" dirty="0" smtClean="0"/>
              <a:t>Dari </a:t>
            </a:r>
            <a:r>
              <a:rPr lang="en-US" sz="1750" dirty="0" err="1" smtClean="0"/>
              <a:t>sisi</a:t>
            </a:r>
            <a:r>
              <a:rPr lang="en-US" sz="1750" dirty="0" smtClean="0"/>
              <a:t> </a:t>
            </a:r>
            <a:r>
              <a:rPr lang="en-US" sz="1750" dirty="0" err="1" smtClean="0"/>
              <a:t>permintaan</a:t>
            </a:r>
            <a:r>
              <a:rPr lang="en-US" sz="1750" dirty="0" smtClean="0"/>
              <a:t>, </a:t>
            </a:r>
            <a:r>
              <a:rPr lang="en-US" sz="1750" dirty="0" err="1" smtClean="0"/>
              <a:t>hal</a:t>
            </a:r>
            <a:r>
              <a:rPr lang="en-US" sz="1750" dirty="0" smtClean="0"/>
              <a:t> </a:t>
            </a:r>
            <a:r>
              <a:rPr lang="en-US" sz="1750" dirty="0" err="1" smtClean="0"/>
              <a:t>tersebut</a:t>
            </a:r>
            <a:r>
              <a:rPr lang="en-US" sz="1750" dirty="0" smtClean="0"/>
              <a:t> </a:t>
            </a:r>
            <a:r>
              <a:rPr lang="en-US" sz="1750" dirty="0" err="1" smtClean="0"/>
              <a:t>membangun</a:t>
            </a:r>
            <a:r>
              <a:rPr lang="en-US" sz="1750" dirty="0" smtClean="0"/>
              <a:t> </a:t>
            </a:r>
            <a:r>
              <a:rPr lang="en-US" sz="1750" dirty="0" err="1" smtClean="0"/>
              <a:t>persepsi</a:t>
            </a:r>
            <a:r>
              <a:rPr lang="en-US" sz="1750" dirty="0" smtClean="0"/>
              <a:t> </a:t>
            </a:r>
            <a:r>
              <a:rPr lang="en-US" sz="1750" dirty="0" err="1" smtClean="0"/>
              <a:t>positif</a:t>
            </a:r>
            <a:r>
              <a:rPr lang="en-US" sz="1750" dirty="0" smtClean="0"/>
              <a:t> </a:t>
            </a:r>
            <a:r>
              <a:rPr lang="en-US" sz="1750" dirty="0" err="1" smtClean="0"/>
              <a:t>mengenai</a:t>
            </a:r>
            <a:r>
              <a:rPr lang="en-US" sz="1750" dirty="0" smtClean="0"/>
              <a:t> </a:t>
            </a:r>
            <a:r>
              <a:rPr lang="en-US" sz="1750" dirty="0" err="1" smtClean="0"/>
              <a:t>destinasi</a:t>
            </a:r>
            <a:r>
              <a:rPr lang="en-US" sz="1750" dirty="0" smtClean="0"/>
              <a:t> </a:t>
            </a:r>
            <a:r>
              <a:rPr lang="en-US" sz="1750" dirty="0" err="1" smtClean="0"/>
              <a:t>wisata</a:t>
            </a:r>
            <a:r>
              <a:rPr lang="en-US" sz="1750" dirty="0" smtClean="0"/>
              <a:t> </a:t>
            </a:r>
            <a:r>
              <a:rPr lang="en-US" sz="1750" dirty="0" err="1" smtClean="0"/>
              <a:t>tertentu</a:t>
            </a:r>
            <a:r>
              <a:rPr lang="en-US" sz="1750" dirty="0" smtClean="0"/>
              <a:t>, </a:t>
            </a:r>
            <a:r>
              <a:rPr lang="en-US" sz="1750" dirty="0" err="1" smtClean="0"/>
              <a:t>sehingga</a:t>
            </a:r>
            <a:r>
              <a:rPr lang="en-US" sz="1750" dirty="0" smtClean="0"/>
              <a:t> </a:t>
            </a:r>
            <a:r>
              <a:rPr lang="en-US" sz="1750" dirty="0" err="1" smtClean="0"/>
              <a:t>menimbulkan</a:t>
            </a:r>
            <a:r>
              <a:rPr lang="en-US" sz="1750" dirty="0" smtClean="0"/>
              <a:t> </a:t>
            </a:r>
            <a:r>
              <a:rPr lang="en-US" sz="1750" dirty="0" err="1" smtClean="0"/>
              <a:t>motivasi</a:t>
            </a:r>
            <a:r>
              <a:rPr lang="en-US" sz="1750" dirty="0" smtClean="0"/>
              <a:t> </a:t>
            </a:r>
            <a:r>
              <a:rPr lang="en-US" sz="1750" dirty="0" err="1" smtClean="0"/>
              <a:t>seseorang</a:t>
            </a:r>
            <a:r>
              <a:rPr lang="en-US" sz="1750" dirty="0" smtClean="0"/>
              <a:t> </a:t>
            </a:r>
            <a:r>
              <a:rPr lang="en-US" sz="1750" dirty="0" err="1" smtClean="0"/>
              <a:t>untuk</a:t>
            </a:r>
            <a:r>
              <a:rPr lang="en-US" sz="1750" dirty="0" smtClean="0"/>
              <a:t> </a:t>
            </a:r>
            <a:r>
              <a:rPr lang="en-US" sz="1750" dirty="0" err="1" smtClean="0"/>
              <a:t>pergi</a:t>
            </a:r>
            <a:r>
              <a:rPr lang="en-US" sz="1750" dirty="0" smtClean="0"/>
              <a:t> </a:t>
            </a:r>
            <a:r>
              <a:rPr lang="en-US" sz="1750" dirty="0" err="1" smtClean="0"/>
              <a:t>melakukan</a:t>
            </a:r>
            <a:r>
              <a:rPr lang="en-US" sz="1750" dirty="0" smtClean="0"/>
              <a:t> </a:t>
            </a:r>
            <a:r>
              <a:rPr lang="en-US" sz="1750" dirty="0" err="1" smtClean="0"/>
              <a:t>perjalanan</a:t>
            </a:r>
            <a:endParaRPr lang="en-US" sz="1750" dirty="0" smtClean="0"/>
          </a:p>
          <a:p>
            <a:pPr marL="342900" indent="-342900">
              <a:buFont typeface="+mj-lt"/>
              <a:buAutoNum type="arabicPeriod"/>
            </a:pPr>
            <a:r>
              <a:rPr lang="en-US" sz="1750" dirty="0" err="1" smtClean="0"/>
              <a:t>Pertimbangan</a:t>
            </a:r>
            <a:r>
              <a:rPr lang="en-US" sz="1750" dirty="0" smtClean="0"/>
              <a:t> </a:t>
            </a:r>
            <a:r>
              <a:rPr lang="id-ID" sz="1750" dirty="0" smtClean="0"/>
              <a:t>juga </a:t>
            </a:r>
            <a:r>
              <a:rPr lang="en-US" sz="1750" dirty="0" err="1" smtClean="0"/>
              <a:t>terkait</a:t>
            </a:r>
            <a:r>
              <a:rPr lang="en-US" sz="1750" dirty="0" smtClean="0"/>
              <a:t> </a:t>
            </a:r>
            <a:r>
              <a:rPr lang="en-US" sz="1750" dirty="0" err="1" smtClean="0"/>
              <a:t>dengan</a:t>
            </a:r>
            <a:r>
              <a:rPr lang="en-US" sz="1750" dirty="0" smtClean="0"/>
              <a:t> </a:t>
            </a:r>
            <a:r>
              <a:rPr lang="en-US" sz="1750" dirty="0" err="1" smtClean="0"/>
              <a:t>transportasi</a:t>
            </a:r>
            <a:endParaRPr lang="en-US" sz="1750" dirty="0" smtClean="0"/>
          </a:p>
          <a:p>
            <a:pPr marL="342900" indent="-342900">
              <a:buFont typeface="+mj-lt"/>
              <a:buAutoNum type="arabicPeriod"/>
            </a:pPr>
            <a:r>
              <a:rPr lang="id-ID" sz="1750" dirty="0" smtClean="0"/>
              <a:t>Faktor d</a:t>
            </a:r>
            <a:r>
              <a:rPr lang="en-US" sz="1750" dirty="0" err="1" smtClean="0"/>
              <a:t>ari</a:t>
            </a:r>
            <a:r>
              <a:rPr lang="en-US" sz="1750" dirty="0" smtClean="0"/>
              <a:t> </a:t>
            </a:r>
            <a:r>
              <a:rPr lang="en-US" sz="1750" dirty="0" err="1" smtClean="0"/>
              <a:t>sisi</a:t>
            </a:r>
            <a:r>
              <a:rPr lang="en-US" sz="1750" dirty="0" smtClean="0"/>
              <a:t> supply </a:t>
            </a:r>
            <a:r>
              <a:rPr lang="id-ID" sz="1750" dirty="0" smtClean="0"/>
              <a:t>adalah </a:t>
            </a:r>
            <a:r>
              <a:rPr lang="en-US" sz="1750" dirty="0" err="1" smtClean="0"/>
              <a:t>managemen</a:t>
            </a:r>
            <a:r>
              <a:rPr lang="en-US" sz="1750" dirty="0" smtClean="0"/>
              <a:t> </a:t>
            </a:r>
            <a:r>
              <a:rPr lang="en-US" sz="1750" dirty="0" err="1" smtClean="0"/>
              <a:t>atraksi</a:t>
            </a:r>
            <a:r>
              <a:rPr lang="en-US" sz="1750" dirty="0" smtClean="0"/>
              <a:t> </a:t>
            </a:r>
            <a:r>
              <a:rPr lang="en-US" sz="1750" dirty="0" err="1" smtClean="0"/>
              <a:t>dan</a:t>
            </a:r>
            <a:r>
              <a:rPr lang="en-US" sz="1750" dirty="0" smtClean="0"/>
              <a:t> </a:t>
            </a:r>
            <a:r>
              <a:rPr lang="id-ID" sz="1750" dirty="0" smtClean="0"/>
              <a:t>atraksi yang ada pada </a:t>
            </a:r>
            <a:r>
              <a:rPr lang="en-US" sz="1750" dirty="0" err="1" smtClean="0"/>
              <a:t>destinasi</a:t>
            </a:r>
            <a:endParaRPr lang="en-US" sz="1750" dirty="0" smtClean="0"/>
          </a:p>
        </p:txBody>
      </p:sp>
      <p:sp>
        <p:nvSpPr>
          <p:cNvPr id="10" name="TextBox 9"/>
          <p:cNvSpPr txBox="1"/>
          <p:nvPr/>
        </p:nvSpPr>
        <p:spPr>
          <a:xfrm>
            <a:off x="228601" y="826532"/>
            <a:ext cx="1534394" cy="369332"/>
          </a:xfrm>
          <a:prstGeom prst="rect">
            <a:avLst/>
          </a:prstGeom>
          <a:noFill/>
        </p:spPr>
        <p:txBody>
          <a:bodyPr wrap="none" rtlCol="0">
            <a:spAutoFit/>
          </a:bodyPr>
          <a:lstStyle/>
          <a:p>
            <a:r>
              <a:rPr lang="id-ID" dirty="0" smtClean="0"/>
              <a:t>Jazmin, 2017</a:t>
            </a:r>
            <a:endParaRPr lang="id-ID" dirty="0"/>
          </a:p>
        </p:txBody>
      </p:sp>
    </p:spTree>
    <p:extLst>
      <p:ext uri="{BB962C8B-B14F-4D97-AF65-F5344CB8AC3E}">
        <p14:creationId xmlns:p14="http://schemas.microsoft.com/office/powerpoint/2010/main" val="516113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10972800" cy="1274063"/>
          </a:xfrm>
        </p:spPr>
        <p:txBody>
          <a:bodyPr>
            <a:normAutofit/>
          </a:bodyPr>
          <a:lstStyle/>
          <a:p>
            <a:r>
              <a:rPr lang="id-ID" sz="3200" dirty="0" smtClean="0"/>
              <a:t>Destinasi yang memiliki keterikatan dengan wisatawan</a:t>
            </a:r>
            <a:br>
              <a:rPr lang="id-ID" sz="3200" dirty="0" smtClean="0"/>
            </a:br>
            <a:r>
              <a:rPr lang="id-ID" sz="3200" dirty="0" smtClean="0"/>
              <a:t>Teori tempat (</a:t>
            </a:r>
            <a:r>
              <a:rPr lang="id-ID" sz="3200" i="1" dirty="0" smtClean="0"/>
              <a:t>places</a:t>
            </a:r>
            <a:r>
              <a:rPr lang="id-ID" sz="3200" dirty="0" smtClean="0"/>
              <a:t>):</a:t>
            </a:r>
            <a:endParaRPr lang="id-ID" sz="3200" dirty="0"/>
          </a:p>
        </p:txBody>
      </p:sp>
      <p:sp>
        <p:nvSpPr>
          <p:cNvPr id="9" name="Content Placeholder 8"/>
          <p:cNvSpPr>
            <a:spLocks noGrp="1"/>
          </p:cNvSpPr>
          <p:nvPr>
            <p:ph idx="1"/>
          </p:nvPr>
        </p:nvSpPr>
        <p:spPr>
          <a:xfrm>
            <a:off x="1520687" y="3014869"/>
            <a:ext cx="8686800" cy="3114261"/>
          </a:xfrm>
        </p:spPr>
        <p:txBody>
          <a:bodyPr>
            <a:normAutofit/>
          </a:bodyPr>
          <a:lstStyle/>
          <a:p>
            <a:pPr lvl="0">
              <a:buFont typeface="Arial" pitchFamily="34" charset="0"/>
              <a:buChar char="•"/>
              <a:defRPr/>
            </a:pPr>
            <a:r>
              <a:rPr lang="id-ID" dirty="0"/>
              <a:t>Pendekatan perencanaan </a:t>
            </a:r>
            <a:r>
              <a:rPr lang="id-ID" dirty="0" smtClean="0"/>
              <a:t>destinasi wisata agar </a:t>
            </a:r>
            <a:r>
              <a:rPr lang="id-ID" dirty="0"/>
              <a:t>suatu tempat memiliki daya tarik, dan tingkat </a:t>
            </a:r>
            <a:r>
              <a:rPr lang="id-ID" dirty="0" smtClean="0"/>
              <a:t>kebetahan harus memiliki:</a:t>
            </a:r>
            <a:endParaRPr lang="id-ID" dirty="0"/>
          </a:p>
          <a:p>
            <a:pPr marL="822960" lvl="1" indent="-256032">
              <a:buClr>
                <a:schemeClr val="accent3"/>
              </a:buClr>
              <a:buFont typeface="Georgia"/>
              <a:buChar char="•"/>
              <a:defRPr/>
            </a:pPr>
            <a:r>
              <a:rPr lang="id-ID" sz="2800" i="1" dirty="0">
                <a:solidFill>
                  <a:srgbClr val="FF0000"/>
                </a:solidFill>
              </a:rPr>
              <a:t>Sense of places</a:t>
            </a:r>
          </a:p>
          <a:p>
            <a:pPr marL="822960" lvl="1" indent="-256032">
              <a:buClr>
                <a:schemeClr val="accent3"/>
              </a:buClr>
              <a:buFont typeface="Georgia"/>
              <a:buChar char="•"/>
              <a:defRPr/>
            </a:pPr>
            <a:r>
              <a:rPr lang="id-ID" sz="2800" i="1" dirty="0">
                <a:solidFill>
                  <a:srgbClr val="FF0000"/>
                </a:solidFill>
              </a:rPr>
              <a:t>Place attachment</a:t>
            </a:r>
          </a:p>
          <a:p>
            <a:pPr marL="822960" lvl="1" indent="-256032">
              <a:buClr>
                <a:schemeClr val="accent3"/>
              </a:buClr>
              <a:buFont typeface="Georgia"/>
              <a:buChar char="•"/>
              <a:defRPr/>
            </a:pPr>
            <a:r>
              <a:rPr lang="id-ID" sz="2800" i="1" dirty="0">
                <a:solidFill>
                  <a:schemeClr val="tx1"/>
                </a:solidFill>
              </a:rPr>
              <a:t>Place identitys</a:t>
            </a:r>
          </a:p>
        </p:txBody>
      </p:sp>
      <p:sp>
        <p:nvSpPr>
          <p:cNvPr id="4" name="Content Placeholder 2"/>
          <p:cNvSpPr txBox="1">
            <a:spLocks/>
          </p:cNvSpPr>
          <p:nvPr/>
        </p:nvSpPr>
        <p:spPr>
          <a:xfrm>
            <a:off x="1524000" y="3657600"/>
            <a:ext cx="9144000" cy="3069336"/>
          </a:xfrm>
          <a:prstGeom prst="rect">
            <a:avLst/>
          </a:prstGeom>
        </p:spPr>
        <p:txBody>
          <a:bodyPr vert="horz">
            <a:normAutofit/>
          </a:bodyPr>
          <a:lstStyle/>
          <a:p>
            <a:pPr marL="365760" indent="-256032">
              <a:spcBef>
                <a:spcPts val="300"/>
              </a:spcBef>
              <a:buClr>
                <a:schemeClr val="accent3"/>
              </a:buClr>
              <a:defRPr/>
            </a:pPr>
            <a:endParaRPr lang="id-ID" sz="2400" i="1" dirty="0"/>
          </a:p>
          <a:p>
            <a:pPr marL="658368" lvl="1" indent="-246888">
              <a:spcBef>
                <a:spcPts val="300"/>
              </a:spcBef>
              <a:buClr>
                <a:schemeClr val="accent2"/>
              </a:buClr>
              <a:buFont typeface="Georgia"/>
              <a:buChar char="▫"/>
              <a:defRPr/>
            </a:pPr>
            <a:endParaRPr lang="id-ID" sz="2000" dirty="0">
              <a:solidFill>
                <a:srgbClr val="C00000"/>
              </a:solidFill>
            </a:endParaRPr>
          </a:p>
        </p:txBody>
      </p:sp>
      <p:sp>
        <p:nvSpPr>
          <p:cNvPr id="5" name="Content Placeholder 2"/>
          <p:cNvSpPr txBox="1">
            <a:spLocks/>
          </p:cNvSpPr>
          <p:nvPr/>
        </p:nvSpPr>
        <p:spPr>
          <a:xfrm>
            <a:off x="2057400" y="2743200"/>
            <a:ext cx="7848600" cy="1828800"/>
          </a:xfrm>
          <a:prstGeom prst="rect">
            <a:avLst/>
          </a:prstGeom>
        </p:spPr>
        <p:txBody>
          <a:bodyPr vert="horz">
            <a:normAutofit/>
          </a:bodyPr>
          <a:lstStyle/>
          <a:p>
            <a:pPr marL="365760" indent="-256032">
              <a:spcBef>
                <a:spcPts val="300"/>
              </a:spcBef>
              <a:buClr>
                <a:schemeClr val="accent3"/>
              </a:buClr>
              <a:buFont typeface="Arial" pitchFamily="34" charset="0"/>
              <a:buChar char="•"/>
              <a:defRPr/>
            </a:pPr>
            <a:endParaRPr lang="id-ID" sz="24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i="1" dirty="0" smtClean="0"/>
              <a:t>Sense of place</a:t>
            </a:r>
            <a:endParaRPr lang="id-ID" i="1" dirty="0"/>
          </a:p>
        </p:txBody>
      </p:sp>
      <p:sp>
        <p:nvSpPr>
          <p:cNvPr id="3" name="Content Placeholder 2"/>
          <p:cNvSpPr>
            <a:spLocks noGrp="1"/>
          </p:cNvSpPr>
          <p:nvPr>
            <p:ph idx="1"/>
          </p:nvPr>
        </p:nvSpPr>
        <p:spPr/>
        <p:txBody>
          <a:bodyPr>
            <a:normAutofit fontScale="77500" lnSpcReduction="20000"/>
          </a:bodyPr>
          <a:lstStyle/>
          <a:p>
            <a:r>
              <a:rPr lang="en-US" i="1" dirty="0" smtClean="0"/>
              <a:t>Sense of place</a:t>
            </a:r>
            <a:r>
              <a:rPr lang="en-US" dirty="0" smtClean="0"/>
              <a:t> </a:t>
            </a:r>
            <a:r>
              <a:rPr lang="en-US" dirty="0" err="1" smtClean="0"/>
              <a:t>merupakan</a:t>
            </a:r>
            <a:r>
              <a:rPr lang="en-US" dirty="0" smtClean="0"/>
              <a:t> </a:t>
            </a:r>
            <a:r>
              <a:rPr lang="id-ID" dirty="0" smtClean="0"/>
              <a:t>hasil interaksi manusia dengan ruang hidupnya</a:t>
            </a:r>
            <a:r>
              <a:rPr lang="en-US" dirty="0" smtClean="0"/>
              <a:t>, </a:t>
            </a:r>
            <a:r>
              <a:rPr lang="en-US" dirty="0" err="1" smtClean="0"/>
              <a:t>didefinisikan</a:t>
            </a:r>
            <a:r>
              <a:rPr lang="en-US" dirty="0" smtClean="0"/>
              <a:t> </a:t>
            </a:r>
            <a:r>
              <a:rPr lang="en-US" dirty="0" err="1" smtClean="0"/>
              <a:t>sebagai</a:t>
            </a:r>
            <a:r>
              <a:rPr lang="en-US" dirty="0" smtClean="0"/>
              <a:t> </a:t>
            </a:r>
            <a:r>
              <a:rPr lang="en-US" dirty="0" err="1" smtClean="0"/>
              <a:t>hubungan</a:t>
            </a:r>
            <a:r>
              <a:rPr lang="en-US" dirty="0" smtClean="0"/>
              <a:t> </a:t>
            </a:r>
            <a:r>
              <a:rPr lang="en-US" dirty="0" err="1" smtClean="0"/>
              <a:t>emosional</a:t>
            </a:r>
            <a:r>
              <a:rPr lang="en-US" dirty="0" smtClean="0"/>
              <a:t> </a:t>
            </a:r>
            <a:r>
              <a:rPr lang="en-US" dirty="0" err="1" smtClean="0"/>
              <a:t>antara</a:t>
            </a:r>
            <a:r>
              <a:rPr lang="en-US" dirty="0" smtClean="0"/>
              <a:t> </a:t>
            </a:r>
            <a:r>
              <a:rPr lang="en-US" dirty="0" err="1" smtClean="0"/>
              <a:t>manusia</a:t>
            </a:r>
            <a:r>
              <a:rPr lang="en-US" dirty="0" smtClean="0"/>
              <a:t> </a:t>
            </a:r>
            <a:r>
              <a:rPr lang="en-US" dirty="0" err="1" smtClean="0"/>
              <a:t>dengan</a:t>
            </a:r>
            <a:r>
              <a:rPr lang="en-US" dirty="0" smtClean="0"/>
              <a:t> </a:t>
            </a:r>
            <a:r>
              <a:rPr lang="en-US" dirty="0" err="1" smtClean="0"/>
              <a:t>tempat</a:t>
            </a:r>
            <a:r>
              <a:rPr lang="en-US" dirty="0" smtClean="0"/>
              <a:t> </a:t>
            </a:r>
          </a:p>
          <a:p>
            <a:r>
              <a:rPr lang="en-US" dirty="0" err="1" smtClean="0"/>
              <a:t>Setiap</a:t>
            </a:r>
            <a:r>
              <a:rPr lang="en-US" dirty="0" smtClean="0"/>
              <a:t> </a:t>
            </a:r>
            <a:r>
              <a:rPr lang="en-US" dirty="0" err="1" smtClean="0"/>
              <a:t>tempat</a:t>
            </a:r>
            <a:r>
              <a:rPr lang="en-US" dirty="0" smtClean="0"/>
              <a:t>, </a:t>
            </a:r>
            <a:r>
              <a:rPr lang="en-US" dirty="0" err="1" smtClean="0"/>
              <a:t>dibangun</a:t>
            </a:r>
            <a:r>
              <a:rPr lang="en-US" dirty="0" smtClean="0"/>
              <a:t> </a:t>
            </a:r>
            <a:r>
              <a:rPr lang="en-US" dirty="0" err="1" smtClean="0"/>
              <a:t>untuk</a:t>
            </a:r>
            <a:r>
              <a:rPr lang="en-US" dirty="0" smtClean="0"/>
              <a:t> </a:t>
            </a:r>
            <a:r>
              <a:rPr lang="en-US" dirty="0" err="1" smtClean="0"/>
              <a:t>mendukung</a:t>
            </a:r>
            <a:r>
              <a:rPr lang="en-US" dirty="0" smtClean="0"/>
              <a:t> </a:t>
            </a:r>
            <a:r>
              <a:rPr lang="en-US" dirty="0" err="1" smtClean="0"/>
              <a:t>aktivitas</a:t>
            </a:r>
            <a:r>
              <a:rPr lang="en-US" dirty="0" smtClean="0"/>
              <a:t> </a:t>
            </a:r>
            <a:r>
              <a:rPr lang="en-US" dirty="0" err="1" smtClean="0"/>
              <a:t>tertentu</a:t>
            </a:r>
            <a:endParaRPr lang="en-US" dirty="0" smtClean="0"/>
          </a:p>
          <a:p>
            <a:r>
              <a:rPr lang="id-ID" dirty="0" smtClean="0"/>
              <a:t>Kegiatan yang cocok dan menciptakan identitas atau keunikan tertentu dapat memperkuat konsep </a:t>
            </a:r>
            <a:r>
              <a:rPr lang="id-ID" i="1" dirty="0" smtClean="0"/>
              <a:t>sense of place</a:t>
            </a:r>
          </a:p>
          <a:p>
            <a:r>
              <a:rPr lang="id-ID" dirty="0" smtClean="0"/>
              <a:t>Elemen fisik, atribut, karakteristik setting (elemen desain vernakular, material lokal, kondisi natural, kultur, jenis tempat) berkontribusi pada penciptaan makna suatu tempat</a:t>
            </a:r>
          </a:p>
          <a:p>
            <a:endParaRPr lang="id-ID" dirty="0" smtClean="0"/>
          </a:p>
          <a:p>
            <a:r>
              <a:rPr lang="id-ID" dirty="0" smtClean="0"/>
              <a:t>Sedangkan makna suatu tempat merujuk pada aspek persepsi, dan aspek psikologis terhadap pengalaman lingkungan yang dirasakan oleh seseorang.</a:t>
            </a:r>
          </a:p>
          <a:p>
            <a:r>
              <a:rPr lang="id-ID" i="1" dirty="0" smtClean="0"/>
              <a:t>Sense of place </a:t>
            </a:r>
            <a:r>
              <a:rPr lang="id-ID" dirty="0" smtClean="0"/>
              <a:t>yang dirasakan oleh seseorang dipengaruhi oleh: pengalaman masa lalu, latar belakang seseorang, memori, personalitas, pengetahuan, budaya, sikap, motivasi, kepercayaan, usia, dan gender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dirty="0" smtClean="0"/>
              <a:t>Meningkatkan </a:t>
            </a:r>
            <a:r>
              <a:rPr lang="id-ID" i="1" dirty="0" smtClean="0"/>
              <a:t>sense of place</a:t>
            </a:r>
            <a:endParaRPr lang="id-ID" i="1" dirty="0"/>
          </a:p>
        </p:txBody>
      </p:sp>
      <p:sp>
        <p:nvSpPr>
          <p:cNvPr id="3" name="Content Placeholder 2"/>
          <p:cNvSpPr>
            <a:spLocks noGrp="1"/>
          </p:cNvSpPr>
          <p:nvPr>
            <p:ph idx="1"/>
          </p:nvPr>
        </p:nvSpPr>
        <p:spPr>
          <a:xfrm>
            <a:off x="609600" y="2249424"/>
            <a:ext cx="10363200" cy="4325112"/>
          </a:xfrm>
        </p:spPr>
        <p:txBody>
          <a:bodyPr>
            <a:normAutofit/>
          </a:bodyPr>
          <a:lstStyle/>
          <a:p>
            <a:r>
              <a:rPr lang="id-ID" sz="2200" dirty="0"/>
              <a:t>Konfigurasi spasial yang paling disukai seseorang, mudah dicapai, tersedia pelayanan pendukung pada jalur destinasi wisata</a:t>
            </a:r>
          </a:p>
          <a:p>
            <a:r>
              <a:rPr lang="id-ID" sz="2200" dirty="0"/>
              <a:t>Memanipulasi struktur spasial ruang-ruang destinasi untuk meningkatkan ‘sense of place’, keamanan (bencana / crime), memperjelas keberadaan suatu tempat yang belum dikenal turis</a:t>
            </a:r>
          </a:p>
          <a:p>
            <a:r>
              <a:rPr lang="id-ID" sz="2200" dirty="0"/>
              <a:t>Memaksimalkan destinasi wisata agar tercapai integraasi yang maksimal dengan produk turisme lainnya, dalam skala yang lebih luas (regional, propinsi, nasional)</a:t>
            </a:r>
          </a:p>
          <a:p>
            <a:r>
              <a:rPr lang="id-ID" sz="2200" dirty="0"/>
              <a:t>Memanipulasi struktur spasial untuk melindungi kondisi natural, kondisi sosial, dan atribut terbangun lainnya untuk menjaga daya tarik destinasi </a:t>
            </a:r>
            <a:r>
              <a:rPr lang="id-ID" sz="2200" dirty="0" smtClean="0"/>
              <a:t>wisata</a:t>
            </a:r>
            <a:endParaRPr lang="id-ID"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914400"/>
            <a:ext cx="7467600" cy="5715000"/>
          </a:xfrm>
        </p:spPr>
        <p:txBody>
          <a:bodyPr>
            <a:normAutofit/>
          </a:bodyPr>
          <a:lstStyle/>
          <a:p>
            <a:r>
              <a:rPr lang="id-ID" sz="2000" dirty="0"/>
              <a:t>Tempat memiliki berbagai tingkat sense of place berdasarkan kekuatan ikatan emosional seseorang terhadap tempat. Tempat yang memiliki sense of place yang tinggi mampu mendorong orang untuk melakukan aktivitas, tinggal sedikit lebih lama, dan seseorang biasanya akan memberikan kontribusi untuk kegiatan berdasarkan kekuatan ikatan emosional terhadap tempat</a:t>
            </a:r>
          </a:p>
          <a:p>
            <a:r>
              <a:rPr lang="id-ID" sz="2000" dirty="0"/>
              <a:t>Familiarity / telah lama mengetahui suatu tempat,  dapat mempengaruhi tingkat </a:t>
            </a:r>
            <a:r>
              <a:rPr lang="id-ID" sz="2000" i="1" dirty="0"/>
              <a:t>sense of place</a:t>
            </a:r>
          </a:p>
          <a:p>
            <a:r>
              <a:rPr lang="id-ID" sz="2000" dirty="0"/>
              <a:t>Tempat dan makna adalah isu-isu lingkungan binaan yang penting, karena </a:t>
            </a:r>
            <a:r>
              <a:rPr lang="id-ID" sz="2000" dirty="0" smtClean="0"/>
              <a:t>era modernitas</a:t>
            </a:r>
            <a:r>
              <a:rPr lang="id-ID" sz="2000" dirty="0"/>
              <a:t>, pasca modernitas, globalisasi dan masyarakat informasi, sedang mengalami perubahan </a:t>
            </a:r>
            <a:r>
              <a:rPr lang="id-ID" sz="2000" dirty="0" smtClean="0"/>
              <a:t>mendasar, sehingga setiap tempat cenderung memiliki kesamaan</a:t>
            </a:r>
            <a:endParaRPr lang="id-ID" sz="2000" dirty="0"/>
          </a:p>
          <a:p>
            <a:r>
              <a:rPr lang="id-ID" sz="2000" dirty="0"/>
              <a:t>Modernitas dan globalisasi akan terus berkontribusi terhadap kondisi </a:t>
            </a:r>
            <a:r>
              <a:rPr lang="id-ID" sz="2000" i="1" dirty="0"/>
              <a:t>placelessness</a:t>
            </a:r>
            <a:r>
              <a:rPr lang="id-ID" sz="2000" dirty="0"/>
              <a:t>. Pengalaman seseorang terhadap tempat merupakan  fenomena yang kompleks dan multi-faceted  dalam hubungan emosional dengan tempat.</a:t>
            </a:r>
          </a:p>
          <a:p>
            <a:endParaRPr lang="id-ID" sz="2000" dirty="0"/>
          </a:p>
        </p:txBody>
      </p:sp>
      <p:pic>
        <p:nvPicPr>
          <p:cNvPr id="1026" name="Picture 2" descr="Image result for tahu sumeda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3615" y="3962400"/>
            <a:ext cx="3525401"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asia afrika lemba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1066800"/>
            <a:ext cx="3599903" cy="2362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305799" y="3486406"/>
            <a:ext cx="3599903" cy="369332"/>
          </a:xfrm>
          <a:prstGeom prst="rect">
            <a:avLst/>
          </a:prstGeom>
          <a:noFill/>
        </p:spPr>
        <p:txBody>
          <a:bodyPr wrap="square" rtlCol="0">
            <a:spAutoFit/>
          </a:bodyPr>
          <a:lstStyle/>
          <a:p>
            <a:r>
              <a:rPr lang="id-ID" dirty="0" smtClean="0"/>
              <a:t>The great Asia Afrika Lembang </a:t>
            </a:r>
            <a:endParaRPr lang="id-ID" dirty="0"/>
          </a:p>
        </p:txBody>
      </p:sp>
      <p:sp>
        <p:nvSpPr>
          <p:cNvPr id="3" name="TextBox 2"/>
          <p:cNvSpPr txBox="1"/>
          <p:nvPr/>
        </p:nvSpPr>
        <p:spPr>
          <a:xfrm>
            <a:off x="8383615" y="6400800"/>
            <a:ext cx="3549370" cy="369332"/>
          </a:xfrm>
          <a:prstGeom prst="rect">
            <a:avLst/>
          </a:prstGeom>
          <a:noFill/>
        </p:spPr>
        <p:txBody>
          <a:bodyPr wrap="none" rtlCol="0">
            <a:spAutoFit/>
          </a:bodyPr>
          <a:lstStyle/>
          <a:p>
            <a:r>
              <a:rPr lang="id-ID" dirty="0" smtClean="0"/>
              <a:t>Tahu Sumedang di berbagai kota</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400" i="1" dirty="0" smtClean="0"/>
              <a:t>Daya tarik destinasi wisata akan terjadi apabila ada ikatan emosional antara wisatawan dengan tempat / destinasi</a:t>
            </a:r>
            <a:br>
              <a:rPr lang="id-ID" sz="2400" i="1" dirty="0" smtClean="0"/>
            </a:br>
            <a:r>
              <a:rPr lang="id-ID" sz="2400" i="1" dirty="0" smtClean="0"/>
              <a:t>(</a:t>
            </a:r>
            <a:r>
              <a:rPr lang="id-ID" sz="3200" i="1" dirty="0" smtClean="0"/>
              <a:t>Place attachment)</a:t>
            </a:r>
            <a:endParaRPr lang="id-ID" sz="3200" dirty="0"/>
          </a:p>
        </p:txBody>
      </p:sp>
      <p:sp>
        <p:nvSpPr>
          <p:cNvPr id="3" name="Content Placeholder 2"/>
          <p:cNvSpPr>
            <a:spLocks noGrp="1"/>
          </p:cNvSpPr>
          <p:nvPr>
            <p:ph idx="1"/>
          </p:nvPr>
        </p:nvSpPr>
        <p:spPr>
          <a:xfrm>
            <a:off x="609600" y="2514600"/>
            <a:ext cx="10972800" cy="4419600"/>
          </a:xfrm>
        </p:spPr>
        <p:txBody>
          <a:bodyPr>
            <a:normAutofit fontScale="92500" lnSpcReduction="10000"/>
          </a:bodyPr>
          <a:lstStyle/>
          <a:p>
            <a:pPr marL="109728" indent="0">
              <a:buNone/>
            </a:pPr>
            <a:r>
              <a:rPr lang="id-ID" dirty="0" smtClean="0"/>
              <a:t>Ikatan emosional terhadap tempat dipengaruhi oleh berbagai faktor yang terkait dengan pengalaman </a:t>
            </a:r>
            <a:r>
              <a:rPr lang="en-US" dirty="0" err="1" smtClean="0"/>
              <a:t>terhadap</a:t>
            </a:r>
            <a:r>
              <a:rPr lang="en-US" dirty="0" smtClean="0"/>
              <a:t> </a:t>
            </a:r>
            <a:r>
              <a:rPr lang="en-US" dirty="0" err="1" smtClean="0"/>
              <a:t>tempat</a:t>
            </a:r>
            <a:r>
              <a:rPr lang="id-ID" dirty="0" smtClean="0"/>
              <a:t>. </a:t>
            </a:r>
            <a:r>
              <a:rPr lang="id-ID" i="1" dirty="0" smtClean="0"/>
              <a:t>Attachment</a:t>
            </a:r>
            <a:r>
              <a:rPr lang="id-ID" dirty="0" smtClean="0"/>
              <a:t> seseorang terhadap tempat dipengaruhi oleh:</a:t>
            </a:r>
          </a:p>
          <a:p>
            <a:r>
              <a:rPr lang="id-ID" dirty="0" smtClean="0">
                <a:solidFill>
                  <a:schemeClr val="bg2">
                    <a:lumMod val="25000"/>
                  </a:schemeClr>
                </a:solidFill>
              </a:rPr>
              <a:t>Pengalaman atau pengetahuan seseorang terhadap tempat atau lingkungan tertentu</a:t>
            </a:r>
          </a:p>
          <a:p>
            <a:r>
              <a:rPr lang="id-ID" dirty="0" smtClean="0">
                <a:solidFill>
                  <a:schemeClr val="bg2">
                    <a:lumMod val="25000"/>
                  </a:schemeClr>
                </a:solidFill>
              </a:rPr>
              <a:t>Tipe seseorang dalam melibatkan diri, termasuk ti</a:t>
            </a:r>
            <a:r>
              <a:rPr lang="en-US" dirty="0" err="1" smtClean="0">
                <a:solidFill>
                  <a:schemeClr val="bg2">
                    <a:lumMod val="25000"/>
                  </a:schemeClr>
                </a:solidFill>
              </a:rPr>
              <a:t>ngkat</a:t>
            </a:r>
            <a:r>
              <a:rPr lang="en-US" dirty="0" smtClean="0">
                <a:solidFill>
                  <a:schemeClr val="bg2">
                    <a:lumMod val="25000"/>
                  </a:schemeClr>
                </a:solidFill>
              </a:rPr>
              <a:t> familiarity </a:t>
            </a:r>
            <a:r>
              <a:rPr lang="en-US" dirty="0" err="1" smtClean="0">
                <a:solidFill>
                  <a:schemeClr val="bg2">
                    <a:lumMod val="25000"/>
                  </a:schemeClr>
                </a:solidFill>
              </a:rPr>
              <a:t>terhadap</a:t>
            </a:r>
            <a:r>
              <a:rPr lang="en-US" dirty="0" smtClean="0">
                <a:solidFill>
                  <a:schemeClr val="bg2">
                    <a:lumMod val="25000"/>
                  </a:schemeClr>
                </a:solidFill>
              </a:rPr>
              <a:t> </a:t>
            </a:r>
            <a:r>
              <a:rPr lang="en-US" dirty="0" err="1" smtClean="0">
                <a:solidFill>
                  <a:schemeClr val="bg2">
                    <a:lumMod val="25000"/>
                  </a:schemeClr>
                </a:solidFill>
              </a:rPr>
              <a:t>tempat</a:t>
            </a:r>
            <a:endParaRPr lang="en-US" dirty="0" smtClean="0">
              <a:solidFill>
                <a:schemeClr val="bg2">
                  <a:lumMod val="25000"/>
                </a:schemeClr>
              </a:solidFill>
            </a:endParaRPr>
          </a:p>
          <a:p>
            <a:r>
              <a:rPr lang="en-US" dirty="0" err="1" smtClean="0">
                <a:solidFill>
                  <a:schemeClr val="bg2">
                    <a:lumMod val="25000"/>
                  </a:schemeClr>
                </a:solidFill>
              </a:rPr>
              <a:t>Preferensi</a:t>
            </a:r>
            <a:r>
              <a:rPr lang="en-US" dirty="0" smtClean="0">
                <a:solidFill>
                  <a:schemeClr val="bg2">
                    <a:lumMod val="25000"/>
                  </a:schemeClr>
                </a:solidFill>
              </a:rPr>
              <a:t> </a:t>
            </a:r>
            <a:r>
              <a:rPr lang="en-US" dirty="0" err="1" smtClean="0">
                <a:solidFill>
                  <a:schemeClr val="bg2">
                    <a:lumMod val="25000"/>
                  </a:schemeClr>
                </a:solidFill>
              </a:rPr>
              <a:t>seseorang</a:t>
            </a:r>
            <a:r>
              <a:rPr lang="en-US" dirty="0" smtClean="0">
                <a:solidFill>
                  <a:schemeClr val="bg2">
                    <a:lumMod val="25000"/>
                  </a:schemeClr>
                </a:solidFill>
              </a:rPr>
              <a:t> </a:t>
            </a:r>
            <a:r>
              <a:rPr lang="en-US" dirty="0" err="1" smtClean="0">
                <a:solidFill>
                  <a:schemeClr val="bg2">
                    <a:lumMod val="25000"/>
                  </a:schemeClr>
                </a:solidFill>
              </a:rPr>
              <a:t>terhadap</a:t>
            </a:r>
            <a:r>
              <a:rPr lang="en-US" dirty="0" smtClean="0">
                <a:solidFill>
                  <a:schemeClr val="bg2">
                    <a:lumMod val="25000"/>
                  </a:schemeClr>
                </a:solidFill>
              </a:rPr>
              <a:t> </a:t>
            </a:r>
            <a:r>
              <a:rPr lang="en-US" dirty="0" err="1" smtClean="0">
                <a:solidFill>
                  <a:schemeClr val="bg2">
                    <a:lumMod val="25000"/>
                  </a:schemeClr>
                </a:solidFill>
              </a:rPr>
              <a:t>atribut</a:t>
            </a:r>
            <a:r>
              <a:rPr lang="en-US" dirty="0" smtClean="0">
                <a:solidFill>
                  <a:schemeClr val="bg2">
                    <a:lumMod val="25000"/>
                  </a:schemeClr>
                </a:solidFill>
              </a:rPr>
              <a:t> </a:t>
            </a:r>
            <a:r>
              <a:rPr lang="en-US" dirty="0" err="1" smtClean="0">
                <a:solidFill>
                  <a:schemeClr val="bg2">
                    <a:lumMod val="25000"/>
                  </a:schemeClr>
                </a:solidFill>
              </a:rPr>
              <a:t>lingkungan</a:t>
            </a:r>
            <a:r>
              <a:rPr lang="en-US" dirty="0" smtClean="0">
                <a:solidFill>
                  <a:schemeClr val="bg2">
                    <a:lumMod val="25000"/>
                  </a:schemeClr>
                </a:solidFill>
              </a:rPr>
              <a:t> / </a:t>
            </a:r>
            <a:r>
              <a:rPr lang="id-ID" dirty="0" smtClean="0">
                <a:solidFill>
                  <a:schemeClr val="bg2">
                    <a:lumMod val="25000"/>
                  </a:schemeClr>
                </a:solidFill>
              </a:rPr>
              <a:t>environmental</a:t>
            </a:r>
          </a:p>
          <a:p>
            <a:r>
              <a:rPr lang="id-ID" dirty="0" smtClean="0">
                <a:solidFill>
                  <a:schemeClr val="bg2">
                    <a:lumMod val="25000"/>
                  </a:schemeClr>
                </a:solidFill>
              </a:rPr>
              <a:t>Aktivitas yang ada</a:t>
            </a:r>
          </a:p>
          <a:p>
            <a:r>
              <a:rPr lang="id-ID" dirty="0" smtClean="0">
                <a:solidFill>
                  <a:schemeClr val="bg2">
                    <a:lumMod val="25000"/>
                  </a:schemeClr>
                </a:solidFill>
              </a:rPr>
              <a:t>Atribut fisik</a:t>
            </a:r>
          </a:p>
          <a:p>
            <a:r>
              <a:rPr lang="id-ID" dirty="0" smtClean="0">
                <a:solidFill>
                  <a:schemeClr val="bg2">
                    <a:lumMod val="25000"/>
                  </a:schemeClr>
                </a:solidFill>
              </a:rPr>
              <a:t>Atribut tempat dan</a:t>
            </a:r>
            <a:r>
              <a:rPr lang="en-US" dirty="0" smtClean="0">
                <a:solidFill>
                  <a:schemeClr val="bg2">
                    <a:lumMod val="25000"/>
                  </a:schemeClr>
                </a:solidFill>
              </a:rPr>
              <a:t> </a:t>
            </a:r>
            <a:r>
              <a:rPr lang="en-US" dirty="0" err="1" smtClean="0">
                <a:solidFill>
                  <a:schemeClr val="bg2">
                    <a:lumMod val="25000"/>
                  </a:schemeClr>
                </a:solidFill>
              </a:rPr>
              <a:t>karakteristik</a:t>
            </a:r>
            <a:r>
              <a:rPr lang="en-US" dirty="0" smtClean="0">
                <a:solidFill>
                  <a:schemeClr val="bg2">
                    <a:lumMod val="25000"/>
                  </a:schemeClr>
                </a:solidFill>
              </a:rPr>
              <a:t> </a:t>
            </a:r>
            <a:r>
              <a:rPr lang="en-US" dirty="0" err="1" smtClean="0">
                <a:solidFill>
                  <a:schemeClr val="bg2">
                    <a:lumMod val="25000"/>
                  </a:schemeClr>
                </a:solidFill>
              </a:rPr>
              <a:t>tempat</a:t>
            </a:r>
            <a:endParaRPr lang="id-ID" dirty="0">
              <a:solidFill>
                <a:schemeClr val="bg2">
                  <a:lumMod val="2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_rels/theme3.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Urb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7293</TotalTime>
  <Words>1884</Words>
  <Application>Microsoft Office PowerPoint</Application>
  <PresentationFormat>Widescreen</PresentationFormat>
  <Paragraphs>168</Paragraphs>
  <Slides>20</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20</vt:i4>
      </vt:variant>
    </vt:vector>
  </HeadingPairs>
  <TitlesOfParts>
    <vt:vector size="29" baseType="lpstr">
      <vt:lpstr>Arial</vt:lpstr>
      <vt:lpstr>Calibri</vt:lpstr>
      <vt:lpstr>Georgia</vt:lpstr>
      <vt:lpstr>Trebuchet MS</vt:lpstr>
      <vt:lpstr>Wingdings</vt:lpstr>
      <vt:lpstr>Wingdings 2</vt:lpstr>
      <vt:lpstr>Theme1</vt:lpstr>
      <vt:lpstr>Custom Design</vt:lpstr>
      <vt:lpstr>Urban</vt:lpstr>
      <vt:lpstr>Arsitektur Dalam Destinasi Wisata Daya Tarik Wisata</vt:lpstr>
      <vt:lpstr>Definisi: Daerah wisata yang berfungsi baik Smith (1984)</vt:lpstr>
      <vt:lpstr>Faktor-faktor yang menentukan daya tarik destinasi wisata</vt:lpstr>
      <vt:lpstr>PowerPoint Presentation</vt:lpstr>
      <vt:lpstr>Destinasi yang memiliki keterikatan dengan wisatawan Teori tempat (places):</vt:lpstr>
      <vt:lpstr>Sense of place</vt:lpstr>
      <vt:lpstr>Meningkatkan sense of place</vt:lpstr>
      <vt:lpstr>PowerPoint Presentation</vt:lpstr>
      <vt:lpstr>Daya tarik destinasi wisata akan terjadi apabila ada ikatan emosional antara wisatawan dengan tempat / destinasi (Place attachment)</vt:lpstr>
      <vt:lpstr>Proses perencanaan destinasi wisata</vt:lpstr>
      <vt:lpstr>Tingkat perencanaan</vt:lpstr>
      <vt:lpstr>Model perencanaan rute destinasi</vt:lpstr>
      <vt:lpstr>Perencanaan destinasi wisata</vt:lpstr>
      <vt:lpstr>Pendekatan perencanaan pariwisata</vt:lpstr>
      <vt:lpstr>Perubahan isu pariwisata</vt:lpstr>
      <vt:lpstr>Konsep pengembangan pariwisata berkelanjutan  </vt:lpstr>
      <vt:lpstr>Konsep pengembangan pariwisata berbasis pemberdayaan masyarakat (Wearing, 2001) </vt:lpstr>
      <vt:lpstr>Konsep pengembangan pariwisata yang berpihak pada masyarakat miskin</vt:lpstr>
      <vt:lpstr>Literatur</vt:lpstr>
      <vt:lpstr>Tugas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Arsitektur dalam destinasi wisata</dc:title>
  <dc:creator>Astuti</dc:creator>
  <cp:lastModifiedBy>SAS</cp:lastModifiedBy>
  <cp:revision>85</cp:revision>
  <dcterms:created xsi:type="dcterms:W3CDTF">2017-02-22T01:39:56Z</dcterms:created>
  <dcterms:modified xsi:type="dcterms:W3CDTF">2020-03-19T00:42:43Z</dcterms:modified>
</cp:coreProperties>
</file>