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59" r:id="rId3"/>
    <p:sldId id="292" r:id="rId4"/>
    <p:sldId id="261" r:id="rId5"/>
    <p:sldId id="286" r:id="rId6"/>
    <p:sldId id="287" r:id="rId7"/>
    <p:sldId id="288" r:id="rId8"/>
    <p:sldId id="289" r:id="rId9"/>
    <p:sldId id="290" r:id="rId10"/>
    <p:sldId id="262" r:id="rId11"/>
    <p:sldId id="263" r:id="rId12"/>
    <p:sldId id="293" r:id="rId13"/>
    <p:sldId id="294" r:id="rId14"/>
    <p:sldId id="26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280" r:id="rId26"/>
  </p:sldIdLst>
  <p:sldSz cx="9144000" cy="5143500" type="screen16x9"/>
  <p:notesSz cx="6858000" cy="9144000"/>
  <p:embeddedFontLst>
    <p:embeddedFont>
      <p:font typeface="Lora" panose="020B0604020202020204" charset="0"/>
      <p:regular r:id="rId28"/>
      <p:bold r:id="rId29"/>
      <p:italic r:id="rId30"/>
      <p:boldItalic r:id="rId31"/>
    </p:embeddedFont>
    <p:embeddedFont>
      <p:font typeface="Quattrocento Sans" panose="020B060402020202020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F89B29-D7D0-420E-999A-5193EBB99BAB}">
  <a:tblStyle styleId="{93F89B29-D7D0-420E-999A-5193EBB99B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044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3845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5225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9398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76878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3889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9148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74132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69587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41412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64758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11288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5410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7844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9335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9752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5425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329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endParaRPr/>
          </a:p>
        </p:txBody>
      </p:sp>
      <p:cxnSp>
        <p:nvCxnSpPr>
          <p:cNvPr id="15" name="Google Shape;15;p3"/>
          <p:cNvCxnSpPr/>
          <p:nvPr/>
        </p:nvCxnSpPr>
        <p:spPr>
          <a:xfrm>
            <a:off x="-6025" y="2571762"/>
            <a:ext cx="1984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3"/>
          <p:cNvSpPr/>
          <p:nvPr/>
        </p:nvSpPr>
        <p:spPr>
          <a:xfrm>
            <a:off x="1117950" y="228825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cxnSp>
        <p:nvCxnSpPr>
          <p:cNvPr id="18" name="Google Shape;18;p3"/>
          <p:cNvCxnSpPr/>
          <p:nvPr/>
        </p:nvCxnSpPr>
        <p:spPr>
          <a:xfrm>
            <a:off x="5898975" y="2571750"/>
            <a:ext cx="3251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Google Shape;38;p6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6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Google Shape;47;p7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7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7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The Great </a:t>
            </a:r>
            <a:r>
              <a:rPr lang="en-ID" dirty="0" err="1"/>
              <a:t>Gastby</a:t>
            </a:r>
            <a:endParaRPr dirty="0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81DF343-2161-451B-8AB9-78FB2FAD1FD9}"/>
              </a:ext>
            </a:extLst>
          </p:cNvPr>
          <p:cNvSpPr txBox="1"/>
          <p:nvPr/>
        </p:nvSpPr>
        <p:spPr>
          <a:xfrm>
            <a:off x="996630" y="3977714"/>
            <a:ext cx="7857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 err="1">
                <a:latin typeface="Quattrocento Sans" panose="020B0604020202020204" charset="0"/>
              </a:rPr>
              <a:t>Desti</a:t>
            </a:r>
            <a:r>
              <a:rPr lang="en-ID" dirty="0">
                <a:latin typeface="Quattrocento Sans" panose="020B0604020202020204" charset="0"/>
              </a:rPr>
              <a:t> </a:t>
            </a:r>
            <a:r>
              <a:rPr lang="en-ID" dirty="0" err="1">
                <a:latin typeface="Quattrocento Sans" panose="020B0604020202020204" charset="0"/>
              </a:rPr>
              <a:t>Nuryuliyanti</a:t>
            </a:r>
            <a:r>
              <a:rPr lang="en-ID" dirty="0">
                <a:latin typeface="Quattrocento Sans" panose="020B0604020202020204" charset="0"/>
              </a:rPr>
              <a:t> </a:t>
            </a:r>
            <a:r>
              <a:rPr lang="en-ID" dirty="0" err="1">
                <a:latin typeface="Quattrocento Sans" panose="020B0604020202020204" charset="0"/>
              </a:rPr>
              <a:t>Dewi</a:t>
            </a:r>
            <a:r>
              <a:rPr lang="en-ID" dirty="0">
                <a:latin typeface="Quattrocento Sans" panose="020B0604020202020204" charset="0"/>
              </a:rPr>
              <a:t> 	63718035</a:t>
            </a:r>
          </a:p>
          <a:p>
            <a:r>
              <a:rPr lang="en-ID" dirty="0" err="1">
                <a:latin typeface="Quattrocento Sans" panose="020B0604020202020204" charset="0"/>
              </a:rPr>
              <a:t>Lenno</a:t>
            </a:r>
            <a:r>
              <a:rPr lang="en-ID" dirty="0">
                <a:latin typeface="Quattrocento Sans" panose="020B0604020202020204" charset="0"/>
              </a:rPr>
              <a:t> Albion 		63718038</a:t>
            </a:r>
          </a:p>
          <a:p>
            <a:r>
              <a:rPr lang="en-ID" dirty="0" err="1">
                <a:latin typeface="Quattrocento Sans" panose="020B0604020202020204" charset="0"/>
              </a:rPr>
              <a:t>Maulidina</a:t>
            </a:r>
            <a:r>
              <a:rPr lang="en-ID" dirty="0">
                <a:latin typeface="Quattrocento Sans" panose="020B0604020202020204" charset="0"/>
              </a:rPr>
              <a:t> </a:t>
            </a:r>
            <a:r>
              <a:rPr lang="en-ID" dirty="0" err="1">
                <a:latin typeface="Quattrocento Sans" panose="020B0604020202020204" charset="0"/>
              </a:rPr>
              <a:t>Aisyah</a:t>
            </a:r>
            <a:r>
              <a:rPr lang="en-ID" dirty="0">
                <a:latin typeface="Quattrocento Sans" panose="020B0604020202020204" charset="0"/>
              </a:rPr>
              <a:t> 		63719701</a:t>
            </a:r>
          </a:p>
          <a:p>
            <a:r>
              <a:rPr lang="en-ID" dirty="0">
                <a:latin typeface="Quattrocento Sans" panose="020B0604020202020204" charset="0"/>
              </a:rPr>
              <a:t>Muhammad </a:t>
            </a:r>
            <a:r>
              <a:rPr lang="en-ID" dirty="0" err="1">
                <a:latin typeface="Quattrocento Sans" panose="020B0604020202020204" charset="0"/>
              </a:rPr>
              <a:t>Rizky</a:t>
            </a:r>
            <a:r>
              <a:rPr lang="en-ID" dirty="0">
                <a:latin typeface="Quattrocento Sans" panose="020B0604020202020204" charset="0"/>
              </a:rPr>
              <a:t> </a:t>
            </a:r>
            <a:r>
              <a:rPr lang="en-ID" dirty="0" err="1">
                <a:latin typeface="Quattrocento Sans" panose="020B0604020202020204" charset="0"/>
              </a:rPr>
              <a:t>Kaira</a:t>
            </a:r>
            <a:r>
              <a:rPr lang="en-ID" dirty="0">
                <a:latin typeface="Quattrocento Sans" panose="020B0604020202020204" charset="0"/>
              </a:rPr>
              <a:t> 	63718042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ctrTitle" idx="4294967295"/>
          </p:nvPr>
        </p:nvSpPr>
        <p:spPr>
          <a:xfrm>
            <a:off x="1951575" y="2878750"/>
            <a:ext cx="5241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4800" dirty="0">
                <a:highlight>
                  <a:srgbClr val="FFCD00"/>
                </a:highlight>
              </a:rPr>
              <a:t>Narrator</a:t>
            </a:r>
            <a:endParaRPr sz="4800" dirty="0">
              <a:highlight>
                <a:srgbClr val="FFCD00"/>
              </a:highlight>
            </a:endParaRPr>
          </a:p>
        </p:txBody>
      </p:sp>
      <p:cxnSp>
        <p:nvCxnSpPr>
          <p:cNvPr id="138" name="Google Shape;138;p18"/>
          <p:cNvCxnSpPr/>
          <p:nvPr/>
        </p:nvCxnSpPr>
        <p:spPr>
          <a:xfrm>
            <a:off x="-6025" y="1668728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8"/>
          <p:cNvSpPr/>
          <p:nvPr/>
        </p:nvSpPr>
        <p:spPr>
          <a:xfrm>
            <a:off x="3470200" y="566931"/>
            <a:ext cx="2203500" cy="2203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" name="Google Shape;140;p18"/>
          <p:cNvGrpSpPr/>
          <p:nvPr/>
        </p:nvGrpSpPr>
        <p:grpSpPr>
          <a:xfrm>
            <a:off x="4184367" y="854983"/>
            <a:ext cx="1035173" cy="1035155"/>
            <a:chOff x="6643075" y="3664250"/>
            <a:chExt cx="407950" cy="407975"/>
          </a:xfrm>
        </p:grpSpPr>
        <p:sp>
          <p:nvSpPr>
            <p:cNvPr id="141" name="Google Shape;141;p18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18"/>
          <p:cNvGrpSpPr/>
          <p:nvPr/>
        </p:nvGrpSpPr>
        <p:grpSpPr>
          <a:xfrm rot="-587406">
            <a:off x="4123593" y="2025001"/>
            <a:ext cx="425594" cy="425570"/>
            <a:chOff x="576250" y="4319400"/>
            <a:chExt cx="442075" cy="442050"/>
          </a:xfrm>
        </p:grpSpPr>
        <p:sp>
          <p:nvSpPr>
            <p:cNvPr id="144" name="Google Shape;144;p18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18"/>
          <p:cNvSpPr/>
          <p:nvPr/>
        </p:nvSpPr>
        <p:spPr>
          <a:xfrm>
            <a:off x="3936800" y="1094079"/>
            <a:ext cx="161807" cy="15450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8"/>
          <p:cNvSpPr/>
          <p:nvPr/>
        </p:nvSpPr>
        <p:spPr>
          <a:xfrm rot="2697385">
            <a:off x="5003062" y="1885038"/>
            <a:ext cx="245621" cy="23452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8"/>
          <p:cNvSpPr/>
          <p:nvPr/>
        </p:nvSpPr>
        <p:spPr>
          <a:xfrm>
            <a:off x="5197375" y="1751151"/>
            <a:ext cx="98383" cy="9397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8"/>
          <p:cNvSpPr/>
          <p:nvPr/>
        </p:nvSpPr>
        <p:spPr>
          <a:xfrm rot="1280154">
            <a:off x="3824697" y="1560092"/>
            <a:ext cx="98367" cy="93971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55C720-4534-4EFD-813B-434F9425DA1B}"/>
              </a:ext>
            </a:extLst>
          </p:cNvPr>
          <p:cNvSpPr txBox="1"/>
          <p:nvPr/>
        </p:nvSpPr>
        <p:spPr>
          <a:xfrm>
            <a:off x="1951425" y="4038550"/>
            <a:ext cx="5586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Quattrocento Sans" panose="020B0604020202020204" charset="0"/>
              </a:rPr>
              <a:t>Narator</a:t>
            </a:r>
            <a:r>
              <a:rPr lang="en-US" sz="1600" dirty="0">
                <a:latin typeface="Quattrocento Sans" panose="020B0604020202020204" charset="0"/>
              </a:rPr>
              <a:t> The Great Gatsby pada  chapter 1-4 </a:t>
            </a:r>
            <a:r>
              <a:rPr lang="en-US" sz="1600" dirty="0" err="1">
                <a:latin typeface="Quattrocento Sans" panose="020B0604020202020204" charset="0"/>
              </a:rPr>
              <a:t>adalah</a:t>
            </a:r>
            <a:r>
              <a:rPr lang="en-US" sz="1600" dirty="0">
                <a:latin typeface="Quattrocento Sans" panose="020B0604020202020204" charset="0"/>
              </a:rPr>
              <a:t> Nick Carraway </a:t>
            </a:r>
            <a:r>
              <a:rPr lang="en-US" sz="1600" dirty="0" err="1">
                <a:latin typeface="Quattrocento Sans" panose="020B0604020202020204" charset="0"/>
              </a:rPr>
              <a:t>sebagai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sudut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padang</a:t>
            </a:r>
            <a:r>
              <a:rPr lang="en-US" sz="1600" dirty="0">
                <a:latin typeface="Quattrocento Sans" panose="020B0604020202020204" charset="0"/>
              </a:rPr>
              <a:t> orang </a:t>
            </a:r>
            <a:r>
              <a:rPr lang="en-US" sz="1600" dirty="0" err="1">
                <a:latin typeface="Quattrocento Sans" panose="020B0604020202020204" charset="0"/>
              </a:rPr>
              <a:t>pertama</a:t>
            </a:r>
            <a:r>
              <a:rPr lang="en-US" sz="1600" dirty="0">
                <a:latin typeface="Quattrocento Sans" panose="020B0604020202020204" charset="0"/>
              </a:rPr>
              <a:t>.</a:t>
            </a:r>
            <a:endParaRPr lang="en-ID" sz="1600" dirty="0">
              <a:latin typeface="Quattrocento Sans" panose="020B0604020202020204" charset="0"/>
            </a:endParaRPr>
          </a:p>
          <a:p>
            <a:pPr algn="ctr"/>
            <a:r>
              <a:rPr lang="en-US" sz="1600" dirty="0">
                <a:latin typeface="Quattrocento Sans" panose="020B0604020202020204" charset="0"/>
              </a:rPr>
              <a:t> </a:t>
            </a:r>
            <a:endParaRPr lang="en-ID" sz="1600" dirty="0">
              <a:latin typeface="Quattrocento Sans" panose="020B06040202020202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705684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dan </a:t>
            </a:r>
            <a:r>
              <a:rPr lang="en-US" dirty="0" err="1"/>
              <a:t>kekaguman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Gatsby 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Gatsby, Daisy, dan Tom Buchanan</a:t>
            </a:r>
            <a:endParaRPr lang="en-ID"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Narrator</a:t>
            </a:r>
            <a:endParaRPr dirty="0"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2"/>
          </p:nvPr>
        </p:nvSpPr>
        <p:spPr>
          <a:xfrm>
            <a:off x="5012916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dirty="0" err="1"/>
              <a:t>Mengenalkan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dan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dan </a:t>
            </a:r>
            <a:r>
              <a:rPr lang="en-US" dirty="0" err="1"/>
              <a:t>pendukung</a:t>
            </a:r>
            <a:endParaRPr dirty="0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1" name="Google Shape;158;p19">
            <a:extLst>
              <a:ext uri="{FF2B5EF4-FFF2-40B4-BE49-F238E27FC236}">
                <a16:creationId xmlns:a16="http://schemas.microsoft.com/office/drawing/2014/main" id="{8710E473-C541-4C62-BBAE-9B1D029BC729}"/>
              </a:ext>
            </a:extLst>
          </p:cNvPr>
          <p:cNvSpPr txBox="1">
            <a:spLocks/>
          </p:cNvSpPr>
          <p:nvPr/>
        </p:nvSpPr>
        <p:spPr>
          <a:xfrm>
            <a:off x="693600" y="1633646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1</a:t>
            </a:r>
          </a:p>
        </p:txBody>
      </p:sp>
      <p:sp>
        <p:nvSpPr>
          <p:cNvPr id="12" name="Google Shape;158;p19">
            <a:extLst>
              <a:ext uri="{FF2B5EF4-FFF2-40B4-BE49-F238E27FC236}">
                <a16:creationId xmlns:a16="http://schemas.microsoft.com/office/drawing/2014/main" id="{3A76D5E6-35B4-4BB9-A751-C21DF5A43AA1}"/>
              </a:ext>
            </a:extLst>
          </p:cNvPr>
          <p:cNvSpPr txBox="1">
            <a:spLocks/>
          </p:cNvSpPr>
          <p:nvPr/>
        </p:nvSpPr>
        <p:spPr>
          <a:xfrm>
            <a:off x="5012916" y="1672668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705684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Tx/>
              <a:buChar char="-"/>
            </a:pP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pesta</a:t>
            </a:r>
            <a:r>
              <a:rPr lang="id-ID" dirty="0"/>
              <a:t> Gatsby dan dunia mewahnya</a:t>
            </a:r>
            <a:endParaRPr lang="en-ID" dirty="0"/>
          </a:p>
          <a:p>
            <a:pPr marL="342900" lvl="0" indent="-342900">
              <a:buFontTx/>
              <a:buChar char="-"/>
            </a:pPr>
            <a:r>
              <a:rPr lang="en-ID" dirty="0" err="1"/>
              <a:t>Pertemuan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Nick dan Gatsby</a:t>
            </a:r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Narrator</a:t>
            </a:r>
            <a:endParaRPr dirty="0"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2"/>
          </p:nvPr>
        </p:nvSpPr>
        <p:spPr>
          <a:xfrm>
            <a:off x="5012916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Tx/>
              <a:buChar char="-"/>
            </a:pPr>
            <a:r>
              <a:rPr lang="en-US" dirty="0" err="1"/>
              <a:t>Mengenal</a:t>
            </a:r>
            <a:r>
              <a:rPr lang="en-US" dirty="0"/>
              <a:t> Gatsby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dalam</a:t>
            </a:r>
            <a:endParaRPr lang="en-US" dirty="0"/>
          </a:p>
          <a:p>
            <a:pPr marL="342900" lvl="0" indent="-342900">
              <a:buFontTx/>
              <a:buChar char="-"/>
            </a:pPr>
            <a:r>
              <a:rPr lang="en-US" dirty="0" err="1"/>
              <a:t>Percintaan</a:t>
            </a:r>
            <a:r>
              <a:rPr lang="en-US" dirty="0"/>
              <a:t> Gatsby, Daisy, dan Tom</a:t>
            </a:r>
            <a:endParaRPr dirty="0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1" name="Google Shape;158;p19">
            <a:extLst>
              <a:ext uri="{FF2B5EF4-FFF2-40B4-BE49-F238E27FC236}">
                <a16:creationId xmlns:a16="http://schemas.microsoft.com/office/drawing/2014/main" id="{8710E473-C541-4C62-BBAE-9B1D029BC729}"/>
              </a:ext>
            </a:extLst>
          </p:cNvPr>
          <p:cNvSpPr txBox="1">
            <a:spLocks/>
          </p:cNvSpPr>
          <p:nvPr/>
        </p:nvSpPr>
        <p:spPr>
          <a:xfrm>
            <a:off x="693600" y="1633646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3</a:t>
            </a:r>
          </a:p>
        </p:txBody>
      </p:sp>
      <p:sp>
        <p:nvSpPr>
          <p:cNvPr id="12" name="Google Shape;158;p19">
            <a:extLst>
              <a:ext uri="{FF2B5EF4-FFF2-40B4-BE49-F238E27FC236}">
                <a16:creationId xmlns:a16="http://schemas.microsoft.com/office/drawing/2014/main" id="{3A76D5E6-35B4-4BB9-A751-C21DF5A43AA1}"/>
              </a:ext>
            </a:extLst>
          </p:cNvPr>
          <p:cNvSpPr txBox="1">
            <a:spLocks/>
          </p:cNvSpPr>
          <p:nvPr/>
        </p:nvSpPr>
        <p:spPr>
          <a:xfrm>
            <a:off x="5012916" y="1672668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4</a:t>
            </a:r>
          </a:p>
        </p:txBody>
      </p:sp>
    </p:spTree>
    <p:extLst>
      <p:ext uri="{BB962C8B-B14F-4D97-AF65-F5344CB8AC3E}">
        <p14:creationId xmlns:p14="http://schemas.microsoft.com/office/powerpoint/2010/main" val="2243630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ctrTitle" idx="4294967295"/>
          </p:nvPr>
        </p:nvSpPr>
        <p:spPr>
          <a:xfrm>
            <a:off x="1951575" y="2878750"/>
            <a:ext cx="5241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4800" dirty="0">
                <a:highlight>
                  <a:srgbClr val="FFCD00"/>
                </a:highlight>
              </a:rPr>
              <a:t>Character</a:t>
            </a:r>
            <a:endParaRPr sz="4800" dirty="0">
              <a:highlight>
                <a:srgbClr val="FFCD00"/>
              </a:highlight>
            </a:endParaRPr>
          </a:p>
        </p:txBody>
      </p:sp>
      <p:cxnSp>
        <p:nvCxnSpPr>
          <p:cNvPr id="138" name="Google Shape;138;p18"/>
          <p:cNvCxnSpPr/>
          <p:nvPr/>
        </p:nvCxnSpPr>
        <p:spPr>
          <a:xfrm>
            <a:off x="-6025" y="1668728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8"/>
          <p:cNvSpPr/>
          <p:nvPr/>
        </p:nvSpPr>
        <p:spPr>
          <a:xfrm>
            <a:off x="3470200" y="566931"/>
            <a:ext cx="2203500" cy="2203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" name="Google Shape;140;p18"/>
          <p:cNvGrpSpPr/>
          <p:nvPr/>
        </p:nvGrpSpPr>
        <p:grpSpPr>
          <a:xfrm>
            <a:off x="4184367" y="854983"/>
            <a:ext cx="1035173" cy="1035155"/>
            <a:chOff x="6643075" y="3664250"/>
            <a:chExt cx="407950" cy="407975"/>
          </a:xfrm>
        </p:grpSpPr>
        <p:sp>
          <p:nvSpPr>
            <p:cNvPr id="141" name="Google Shape;141;p18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18"/>
          <p:cNvGrpSpPr/>
          <p:nvPr/>
        </p:nvGrpSpPr>
        <p:grpSpPr>
          <a:xfrm rot="-587406">
            <a:off x="4123593" y="2025001"/>
            <a:ext cx="425594" cy="425570"/>
            <a:chOff x="576250" y="4319400"/>
            <a:chExt cx="442075" cy="442050"/>
          </a:xfrm>
        </p:grpSpPr>
        <p:sp>
          <p:nvSpPr>
            <p:cNvPr id="144" name="Google Shape;144;p18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18"/>
          <p:cNvSpPr/>
          <p:nvPr/>
        </p:nvSpPr>
        <p:spPr>
          <a:xfrm>
            <a:off x="3936800" y="1094079"/>
            <a:ext cx="161807" cy="15450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8"/>
          <p:cNvSpPr/>
          <p:nvPr/>
        </p:nvSpPr>
        <p:spPr>
          <a:xfrm rot="2697385">
            <a:off x="5003062" y="1885038"/>
            <a:ext cx="245621" cy="23452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8"/>
          <p:cNvSpPr/>
          <p:nvPr/>
        </p:nvSpPr>
        <p:spPr>
          <a:xfrm>
            <a:off x="5197375" y="1751151"/>
            <a:ext cx="98383" cy="9397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8"/>
          <p:cNvSpPr/>
          <p:nvPr/>
        </p:nvSpPr>
        <p:spPr>
          <a:xfrm rot="1280154">
            <a:off x="3824697" y="1560092"/>
            <a:ext cx="98367" cy="93971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55C720-4534-4EFD-813B-434F9425DA1B}"/>
              </a:ext>
            </a:extLst>
          </p:cNvPr>
          <p:cNvSpPr txBox="1"/>
          <p:nvPr/>
        </p:nvSpPr>
        <p:spPr>
          <a:xfrm>
            <a:off x="1951425" y="4038550"/>
            <a:ext cx="55867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Quattrocento Sans" panose="020B0604020202020204" charset="0"/>
              </a:rPr>
              <a:t>Karakter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adalah</a:t>
            </a:r>
            <a:r>
              <a:rPr lang="en-GB" dirty="0">
                <a:latin typeface="Quattrocento Sans" panose="020B0604020202020204" charset="0"/>
              </a:rPr>
              <a:t> salah </a:t>
            </a:r>
            <a:r>
              <a:rPr lang="en-GB" dirty="0" err="1">
                <a:latin typeface="Quattrocento Sans" panose="020B0604020202020204" charset="0"/>
              </a:rPr>
              <a:t>satu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elemen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penting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untuk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konstruksi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dari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sebuah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karya</a:t>
            </a:r>
            <a:r>
              <a:rPr lang="en-GB" dirty="0">
                <a:latin typeface="Quattrocento Sans" panose="020B0604020202020204" charset="0"/>
              </a:rPr>
              <a:t>, </a:t>
            </a:r>
            <a:r>
              <a:rPr lang="en-GB" dirty="0" err="1">
                <a:latin typeface="Quattrocento Sans" panose="020B0604020202020204" charset="0"/>
              </a:rPr>
              <a:t>sangat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penting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untuk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memperjelas</a:t>
            </a:r>
            <a:r>
              <a:rPr lang="en-GB" dirty="0">
                <a:latin typeface="Quattrocento Sans" panose="020B0604020202020204" charset="0"/>
              </a:rPr>
              <a:t> dan </a:t>
            </a:r>
            <a:r>
              <a:rPr lang="en-GB" dirty="0" err="1">
                <a:latin typeface="Quattrocento Sans" panose="020B0604020202020204" charset="0"/>
              </a:rPr>
              <a:t>memudahkan</a:t>
            </a:r>
            <a:r>
              <a:rPr lang="en-GB" dirty="0">
                <a:latin typeface="Quattrocento Sans" panose="020B0604020202020204" charset="0"/>
              </a:rPr>
              <a:t> para </a:t>
            </a:r>
            <a:r>
              <a:rPr lang="en-GB" dirty="0" err="1">
                <a:latin typeface="Quattrocento Sans" panose="020B0604020202020204" charset="0"/>
              </a:rPr>
              <a:t>pembaca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untuk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mengerti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sebuah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alur</a:t>
            </a:r>
            <a:r>
              <a:rPr lang="en-GB" dirty="0">
                <a:latin typeface="Quattrocento Sans" panose="020B0604020202020204" charset="0"/>
              </a:rPr>
              <a:t> </a:t>
            </a:r>
            <a:r>
              <a:rPr lang="en-GB" dirty="0" err="1">
                <a:latin typeface="Quattrocento Sans" panose="020B0604020202020204" charset="0"/>
              </a:rPr>
              <a:t>cerita</a:t>
            </a:r>
            <a:r>
              <a:rPr lang="en-GB" dirty="0">
                <a:latin typeface="Quattrocento Sans" panose="020B0604020202020204" charset="0"/>
              </a:rPr>
              <a:t>. </a:t>
            </a:r>
            <a:endParaRPr lang="en-ID" sz="1600" dirty="0">
              <a:latin typeface="Quattrocento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199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id-ID" dirty="0"/>
              <a:t>Jay </a:t>
            </a:r>
            <a:r>
              <a:rPr lang="en-GB" dirty="0"/>
              <a:t>Gatsby</a:t>
            </a:r>
            <a:endParaRPr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i="1" dirty="0"/>
              <a:t>attitude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</a:p>
          <a:p>
            <a:pPr marL="0" lvl="0" indent="0">
              <a:buNone/>
            </a:pPr>
            <a:endParaRPr dirty="0"/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2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dirty="0" err="1"/>
              <a:t>Sangat</a:t>
            </a:r>
            <a:r>
              <a:rPr lang="en-US" dirty="0"/>
              <a:t> Kaya</a:t>
            </a:r>
            <a:endParaRPr lang="en-ID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3" name="Google Shape;173;p20"/>
          <p:cNvSpPr txBox="1">
            <a:spLocks noGrp="1"/>
          </p:cNvSpPr>
          <p:nvPr>
            <p:ph type="body" idx="3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dirty="0" err="1"/>
              <a:t>Terkenal</a:t>
            </a:r>
            <a:endParaRPr lang="en-ID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id-ID" dirty="0"/>
              <a:t>Nick Carraway</a:t>
            </a:r>
            <a:endParaRPr lang="en-ID"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1381249" y="1651075"/>
            <a:ext cx="5945101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err="1"/>
              <a:t>Toleransi</a:t>
            </a:r>
            <a:endParaRPr lang="en-US" dirty="0"/>
          </a:p>
          <a:p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ketertarikan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sastra.</a:t>
            </a:r>
          </a:p>
          <a:p>
            <a:r>
              <a:rPr lang="id-ID" dirty="0"/>
              <a:t>Dia tinggal di distrik West Egg di Long Island, di sebelah Gatsby</a:t>
            </a:r>
            <a:r>
              <a:rPr lang="en-ID" dirty="0"/>
              <a:t>.</a:t>
            </a:r>
          </a:p>
          <a:p>
            <a:r>
              <a:rPr lang="en-US" dirty="0" err="1"/>
              <a:t>Memiliki</a:t>
            </a:r>
            <a:r>
              <a:rPr lang="en-US" dirty="0"/>
              <a:t> Rasa </a:t>
            </a:r>
            <a:r>
              <a:rPr lang="en-US" dirty="0" err="1"/>
              <a:t>Penasaran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Gatsby </a:t>
            </a:r>
            <a:endParaRPr lang="en-ID" dirty="0"/>
          </a:p>
          <a:p>
            <a:endParaRPr lang="en-ID" dirty="0"/>
          </a:p>
          <a:p>
            <a:pPr lvl="0"/>
            <a:endParaRPr lang="en-ID" dirty="0"/>
          </a:p>
          <a:p>
            <a:pPr marL="0" lvl="0" indent="0">
              <a:buNone/>
            </a:pPr>
            <a:endParaRPr dirty="0"/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3740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id-ID" dirty="0"/>
              <a:t>Tom Buch</a:t>
            </a:r>
            <a:r>
              <a:rPr lang="en-US" dirty="0"/>
              <a:t>a</a:t>
            </a:r>
            <a:r>
              <a:rPr lang="id-ID" dirty="0"/>
              <a:t>nan</a:t>
            </a:r>
            <a:endParaRPr lang="en-ID"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1381249" y="1651075"/>
            <a:ext cx="5945101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err="1"/>
              <a:t>Berbadan</a:t>
            </a:r>
            <a:r>
              <a:rPr lang="en-US" dirty="0"/>
              <a:t> </a:t>
            </a:r>
            <a:r>
              <a:rPr lang="en-US" dirty="0" err="1"/>
              <a:t>Kekar</a:t>
            </a:r>
            <a:r>
              <a:rPr lang="en-US" dirty="0"/>
              <a:t> dan </a:t>
            </a:r>
            <a:r>
              <a:rPr lang="en-US" dirty="0" err="1"/>
              <a:t>Sombong</a:t>
            </a:r>
            <a:endParaRPr lang="en-ID" dirty="0"/>
          </a:p>
          <a:p>
            <a:pPr lvl="0"/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atlet</a:t>
            </a:r>
            <a:endParaRPr lang="en-ID" dirty="0"/>
          </a:p>
          <a:p>
            <a:pPr lvl="0"/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Selingkuh</a:t>
            </a:r>
            <a:endParaRPr lang="en-ID" dirty="0"/>
          </a:p>
          <a:p>
            <a:pPr lvl="0"/>
            <a:r>
              <a:rPr lang="en-US" dirty="0" err="1"/>
              <a:t>Pemabuk</a:t>
            </a:r>
            <a:endParaRPr lang="en-ID" dirty="0"/>
          </a:p>
          <a:p>
            <a:pPr marL="114300" indent="0">
              <a:buNone/>
            </a:pPr>
            <a:endParaRPr lang="en-ID" dirty="0"/>
          </a:p>
          <a:p>
            <a:pPr lvl="0"/>
            <a:endParaRPr lang="en-ID" dirty="0"/>
          </a:p>
          <a:p>
            <a:pPr marL="0" lvl="0" indent="0">
              <a:buNone/>
            </a:pPr>
            <a:endParaRPr dirty="0"/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4294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id-ID" dirty="0"/>
              <a:t>Daisy </a:t>
            </a:r>
            <a:endParaRPr lang="en-ID"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1381249" y="1383711"/>
            <a:ext cx="5945101" cy="12482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D" dirty="0"/>
              <a:t>Muda</a:t>
            </a:r>
          </a:p>
          <a:p>
            <a:pPr lvl="0"/>
            <a:r>
              <a:rPr lang="en-ID" dirty="0" err="1"/>
              <a:t>Periang</a:t>
            </a:r>
            <a:endParaRPr lang="en-ID" dirty="0"/>
          </a:p>
          <a:p>
            <a:pPr lvl="0"/>
            <a:r>
              <a:rPr lang="en-ID" dirty="0"/>
              <a:t>Ramah</a:t>
            </a:r>
          </a:p>
          <a:p>
            <a:pPr marL="114300" indent="0">
              <a:buNone/>
            </a:pPr>
            <a:endParaRPr lang="en-ID" dirty="0"/>
          </a:p>
          <a:p>
            <a:pPr lvl="0"/>
            <a:endParaRPr lang="en-ID" dirty="0"/>
          </a:p>
          <a:p>
            <a:pPr marL="0" lvl="0" indent="0">
              <a:buNone/>
            </a:pPr>
            <a:endParaRPr dirty="0"/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10" name="Google Shape;170;p20">
            <a:extLst>
              <a:ext uri="{FF2B5EF4-FFF2-40B4-BE49-F238E27FC236}">
                <a16:creationId xmlns:a16="http://schemas.microsoft.com/office/drawing/2014/main" id="{F1DB87BD-4E41-40E0-88FC-2C158626D090}"/>
              </a:ext>
            </a:extLst>
          </p:cNvPr>
          <p:cNvSpPr txBox="1">
            <a:spLocks/>
          </p:cNvSpPr>
          <p:nvPr/>
        </p:nvSpPr>
        <p:spPr>
          <a:xfrm>
            <a:off x="1381250" y="2657396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id-ID" dirty="0"/>
              <a:t>Jordan Baker</a:t>
            </a:r>
            <a:endParaRPr lang="en-ID" dirty="0"/>
          </a:p>
        </p:txBody>
      </p:sp>
      <p:sp>
        <p:nvSpPr>
          <p:cNvPr id="11" name="Google Shape;171;p20">
            <a:extLst>
              <a:ext uri="{FF2B5EF4-FFF2-40B4-BE49-F238E27FC236}">
                <a16:creationId xmlns:a16="http://schemas.microsoft.com/office/drawing/2014/main" id="{B2634A16-5BCC-44A5-B7D7-F48FC95F2EBA}"/>
              </a:ext>
            </a:extLst>
          </p:cNvPr>
          <p:cNvSpPr txBox="1">
            <a:spLocks/>
          </p:cNvSpPr>
          <p:nvPr/>
        </p:nvSpPr>
        <p:spPr>
          <a:xfrm>
            <a:off x="1381248" y="3160813"/>
            <a:ext cx="5945101" cy="1248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◉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r>
              <a:rPr lang="en-ID" dirty="0" err="1"/>
              <a:t>Atlet</a:t>
            </a:r>
            <a:r>
              <a:rPr lang="en-ID" dirty="0"/>
              <a:t> golf</a:t>
            </a:r>
          </a:p>
          <a:p>
            <a:r>
              <a:rPr lang="en-ID" dirty="0" err="1"/>
              <a:t>Cantik</a:t>
            </a:r>
            <a:endParaRPr lang="en-ID" dirty="0"/>
          </a:p>
          <a:p>
            <a:endParaRPr lang="en-ID" dirty="0"/>
          </a:p>
          <a:p>
            <a:pPr marL="0" indent="0">
              <a:buFont typeface="Quattrocento Sans"/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24967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ctrTitle" idx="4294967295"/>
          </p:nvPr>
        </p:nvSpPr>
        <p:spPr>
          <a:xfrm>
            <a:off x="1951575" y="2878750"/>
            <a:ext cx="5241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4800" dirty="0">
                <a:highlight>
                  <a:srgbClr val="FFCD00"/>
                </a:highlight>
              </a:rPr>
              <a:t>Setting</a:t>
            </a:r>
            <a:endParaRPr sz="4800" dirty="0">
              <a:highlight>
                <a:srgbClr val="FFCD00"/>
              </a:highlight>
            </a:endParaRPr>
          </a:p>
        </p:txBody>
      </p:sp>
      <p:cxnSp>
        <p:nvCxnSpPr>
          <p:cNvPr id="138" name="Google Shape;138;p18"/>
          <p:cNvCxnSpPr/>
          <p:nvPr/>
        </p:nvCxnSpPr>
        <p:spPr>
          <a:xfrm>
            <a:off x="-6025" y="1668728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8"/>
          <p:cNvSpPr/>
          <p:nvPr/>
        </p:nvSpPr>
        <p:spPr>
          <a:xfrm>
            <a:off x="3470200" y="566931"/>
            <a:ext cx="2203500" cy="2203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" name="Google Shape;140;p18"/>
          <p:cNvGrpSpPr/>
          <p:nvPr/>
        </p:nvGrpSpPr>
        <p:grpSpPr>
          <a:xfrm>
            <a:off x="4184367" y="854983"/>
            <a:ext cx="1035173" cy="1035155"/>
            <a:chOff x="6643075" y="3664250"/>
            <a:chExt cx="407950" cy="407975"/>
          </a:xfrm>
        </p:grpSpPr>
        <p:sp>
          <p:nvSpPr>
            <p:cNvPr id="141" name="Google Shape;141;p18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18"/>
          <p:cNvGrpSpPr/>
          <p:nvPr/>
        </p:nvGrpSpPr>
        <p:grpSpPr>
          <a:xfrm rot="-587406">
            <a:off x="4123593" y="2025001"/>
            <a:ext cx="425594" cy="425570"/>
            <a:chOff x="576250" y="4319400"/>
            <a:chExt cx="442075" cy="442050"/>
          </a:xfrm>
        </p:grpSpPr>
        <p:sp>
          <p:nvSpPr>
            <p:cNvPr id="144" name="Google Shape;144;p18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18"/>
          <p:cNvSpPr/>
          <p:nvPr/>
        </p:nvSpPr>
        <p:spPr>
          <a:xfrm>
            <a:off x="3936800" y="1094079"/>
            <a:ext cx="161807" cy="15450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8"/>
          <p:cNvSpPr/>
          <p:nvPr/>
        </p:nvSpPr>
        <p:spPr>
          <a:xfrm rot="2697385">
            <a:off x="5003062" y="1885038"/>
            <a:ext cx="245621" cy="23452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8"/>
          <p:cNvSpPr/>
          <p:nvPr/>
        </p:nvSpPr>
        <p:spPr>
          <a:xfrm>
            <a:off x="5197375" y="1751151"/>
            <a:ext cx="98383" cy="9397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8"/>
          <p:cNvSpPr/>
          <p:nvPr/>
        </p:nvSpPr>
        <p:spPr>
          <a:xfrm rot="1280154">
            <a:off x="3824697" y="1560092"/>
            <a:ext cx="98367" cy="93971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55C720-4534-4EFD-813B-434F9425DA1B}"/>
              </a:ext>
            </a:extLst>
          </p:cNvPr>
          <p:cNvSpPr txBox="1"/>
          <p:nvPr/>
        </p:nvSpPr>
        <p:spPr>
          <a:xfrm>
            <a:off x="1951425" y="4038550"/>
            <a:ext cx="5586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Quattrocento Sans" panose="020B0604020202020204" charset="0"/>
              </a:rPr>
              <a:t>. Setting </a:t>
            </a:r>
            <a:r>
              <a:rPr lang="en-US" sz="1600" dirty="0" err="1">
                <a:latin typeface="Quattrocento Sans" panose="020B0604020202020204" charset="0"/>
              </a:rPr>
              <a:t>berfungsi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untuk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memperkuat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tema</a:t>
            </a:r>
            <a:r>
              <a:rPr lang="en-US" sz="1600" dirty="0">
                <a:latin typeface="Quattrocento Sans" panose="020B0604020202020204" charset="0"/>
              </a:rPr>
              <a:t>, </a:t>
            </a:r>
            <a:r>
              <a:rPr lang="en-US" sz="1600" dirty="0" err="1">
                <a:latin typeface="Quattrocento Sans" panose="020B0604020202020204" charset="0"/>
              </a:rPr>
              <a:t>memperjelas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cerita</a:t>
            </a:r>
            <a:r>
              <a:rPr lang="en-US" sz="1600" dirty="0">
                <a:latin typeface="Quattrocento Sans" panose="020B0604020202020204" charset="0"/>
              </a:rPr>
              <a:t>, </a:t>
            </a:r>
            <a:r>
              <a:rPr lang="en-US" sz="1600" dirty="0" err="1">
                <a:latin typeface="Quattrocento Sans" panose="020B0604020202020204" charset="0"/>
              </a:rPr>
              <a:t>menuntun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tokoh</a:t>
            </a:r>
            <a:r>
              <a:rPr lang="en-US" sz="1600" dirty="0">
                <a:latin typeface="Quattrocento Sans" panose="020B0604020202020204" charset="0"/>
              </a:rPr>
              <a:t>, dan </a:t>
            </a:r>
            <a:r>
              <a:rPr lang="en-US" sz="1600" dirty="0" err="1">
                <a:latin typeface="Quattrocento Sans" panose="020B0604020202020204" charset="0"/>
              </a:rPr>
              <a:t>membangun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suasana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cerita</a:t>
            </a:r>
            <a:r>
              <a:rPr lang="en-US" sz="1600" dirty="0">
                <a:latin typeface="Quattrocento Sans" panose="020B0604020202020204" charset="0"/>
              </a:rPr>
              <a:t>.</a:t>
            </a:r>
            <a:endParaRPr lang="en-ID" sz="1800" dirty="0">
              <a:latin typeface="Quattrocento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32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705684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Tx/>
              <a:buChar char="-"/>
            </a:pPr>
            <a:r>
              <a:rPr lang="en-US" sz="1800" dirty="0"/>
              <a:t>Nick </a:t>
            </a:r>
            <a:r>
              <a:rPr lang="en-US" sz="1800" dirty="0" err="1"/>
              <a:t>menyebutkan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dia</a:t>
            </a:r>
            <a:r>
              <a:rPr lang="en-US" sz="1800" dirty="0"/>
              <a:t> </a:t>
            </a:r>
            <a:r>
              <a:rPr lang="en-US" sz="1800" dirty="0" err="1"/>
              <a:t>merasakan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kembali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Timur.</a:t>
            </a:r>
          </a:p>
          <a:p>
            <a:pPr marL="342900" lvl="0" indent="-342900">
              <a:buFontTx/>
              <a:buChar char="-"/>
            </a:pPr>
            <a:r>
              <a:rPr lang="en-US" sz="1800" dirty="0" err="1"/>
              <a:t>Pernah</a:t>
            </a:r>
            <a:r>
              <a:rPr lang="en-US" sz="1800" dirty="0"/>
              <a:t> </a:t>
            </a:r>
            <a:r>
              <a:rPr lang="en-US" sz="1800" dirty="0" err="1"/>
              <a:t>tinggal</a:t>
            </a:r>
            <a:r>
              <a:rPr lang="en-US" sz="1800" dirty="0"/>
              <a:t> di Middle-West,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memilih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menetap</a:t>
            </a:r>
            <a:r>
              <a:rPr lang="en-US" sz="1800" dirty="0"/>
              <a:t> di Timur </a:t>
            </a:r>
            <a:r>
              <a:rPr lang="en-US" sz="1800" dirty="0" err="1"/>
              <a:t>tepatnya</a:t>
            </a:r>
            <a:r>
              <a:rPr lang="en-US" sz="1800" dirty="0"/>
              <a:t> di West Egg</a:t>
            </a:r>
            <a:endParaRPr lang="en-ID" sz="1800"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Setting</a:t>
            </a:r>
            <a:br>
              <a:rPr lang="en-ID" dirty="0"/>
            </a:br>
            <a:r>
              <a:rPr lang="en-ID" dirty="0" err="1"/>
              <a:t>Tempat</a:t>
            </a:r>
            <a:endParaRPr dirty="0"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2"/>
          </p:nvPr>
        </p:nvSpPr>
        <p:spPr>
          <a:xfrm>
            <a:off x="5012916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buFontTx/>
              <a:buChar char="-"/>
            </a:pPr>
            <a:r>
              <a:rPr lang="en-US" sz="1800" dirty="0" err="1"/>
              <a:t>Bertemu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Tom Buchanan’s mistress di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jalan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jalan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West Egg dan New York</a:t>
            </a:r>
          </a:p>
          <a:p>
            <a:pPr marL="342900" indent="-342900">
              <a:buFontTx/>
              <a:buChar char="-"/>
            </a:pPr>
            <a:r>
              <a:rPr lang="en-US" sz="1800" dirty="0"/>
              <a:t>Apartment Tom</a:t>
            </a:r>
            <a:endParaRPr lang="en-ID" sz="1600" dirty="0"/>
          </a:p>
          <a:p>
            <a:pPr marL="342900" lvl="0" indent="-342900">
              <a:buFontTx/>
              <a:buChar char="-"/>
            </a:pPr>
            <a:endParaRPr dirty="0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11" name="Google Shape;158;p19">
            <a:extLst>
              <a:ext uri="{FF2B5EF4-FFF2-40B4-BE49-F238E27FC236}">
                <a16:creationId xmlns:a16="http://schemas.microsoft.com/office/drawing/2014/main" id="{8710E473-C541-4C62-BBAE-9B1D029BC729}"/>
              </a:ext>
            </a:extLst>
          </p:cNvPr>
          <p:cNvSpPr txBox="1">
            <a:spLocks/>
          </p:cNvSpPr>
          <p:nvPr/>
        </p:nvSpPr>
        <p:spPr>
          <a:xfrm>
            <a:off x="693600" y="1633646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1</a:t>
            </a:r>
          </a:p>
        </p:txBody>
      </p:sp>
      <p:sp>
        <p:nvSpPr>
          <p:cNvPr id="12" name="Google Shape;158;p19">
            <a:extLst>
              <a:ext uri="{FF2B5EF4-FFF2-40B4-BE49-F238E27FC236}">
                <a16:creationId xmlns:a16="http://schemas.microsoft.com/office/drawing/2014/main" id="{3A76D5E6-35B4-4BB9-A751-C21DF5A43AA1}"/>
              </a:ext>
            </a:extLst>
          </p:cNvPr>
          <p:cNvSpPr txBox="1">
            <a:spLocks/>
          </p:cNvSpPr>
          <p:nvPr/>
        </p:nvSpPr>
        <p:spPr>
          <a:xfrm>
            <a:off x="5012916" y="1672668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190188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1999922" y="1991850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Summary of Chapter 1-4</a:t>
            </a:r>
            <a:endParaRPr dirty="0"/>
          </a:p>
        </p:txBody>
      </p:sp>
      <p:sp>
        <p:nvSpPr>
          <p:cNvPr id="112" name="Google Shape;112;p15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1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705684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Tx/>
              <a:buChar char="-"/>
            </a:pPr>
            <a:r>
              <a:rPr lang="en-US" dirty="0" err="1"/>
              <a:t>Rumah</a:t>
            </a:r>
            <a:r>
              <a:rPr lang="en-US" dirty="0"/>
              <a:t> Nick yang </a:t>
            </a:r>
            <a:r>
              <a:rPr lang="en-US" dirty="0" err="1"/>
              <a:t>menghadap</a:t>
            </a:r>
            <a:r>
              <a:rPr lang="en-US" dirty="0"/>
              <a:t> mansion Gatsby. (page 43)</a:t>
            </a:r>
          </a:p>
          <a:p>
            <a:pPr marL="342900" lvl="0" indent="-342900">
              <a:buFontTx/>
              <a:buChar char="-"/>
            </a:pPr>
            <a:r>
              <a:rPr lang="en-US" dirty="0"/>
              <a:t>Madison Avenue. (page 62)</a:t>
            </a:r>
            <a:endParaRPr lang="en-ID" sz="1800"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Setting</a:t>
            </a:r>
            <a:br>
              <a:rPr lang="en-ID" dirty="0"/>
            </a:br>
            <a:r>
              <a:rPr lang="en-ID" dirty="0" err="1"/>
              <a:t>Tempat</a:t>
            </a:r>
            <a:endParaRPr dirty="0"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2"/>
          </p:nvPr>
        </p:nvSpPr>
        <p:spPr>
          <a:xfrm>
            <a:off x="5012916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Mansion Gatsby (page 66)</a:t>
            </a:r>
          </a:p>
          <a:p>
            <a:pPr marL="342900" indent="-342900">
              <a:buFontTx/>
              <a:buChar char="-"/>
            </a:pPr>
            <a:r>
              <a:rPr lang="en-US" dirty="0"/>
              <a:t>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(page 86)</a:t>
            </a:r>
            <a:endParaRPr dirty="0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11" name="Google Shape;158;p19">
            <a:extLst>
              <a:ext uri="{FF2B5EF4-FFF2-40B4-BE49-F238E27FC236}">
                <a16:creationId xmlns:a16="http://schemas.microsoft.com/office/drawing/2014/main" id="{8710E473-C541-4C62-BBAE-9B1D029BC729}"/>
              </a:ext>
            </a:extLst>
          </p:cNvPr>
          <p:cNvSpPr txBox="1">
            <a:spLocks/>
          </p:cNvSpPr>
          <p:nvPr/>
        </p:nvSpPr>
        <p:spPr>
          <a:xfrm>
            <a:off x="693600" y="1633646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3</a:t>
            </a:r>
          </a:p>
        </p:txBody>
      </p:sp>
      <p:sp>
        <p:nvSpPr>
          <p:cNvPr id="12" name="Google Shape;158;p19">
            <a:extLst>
              <a:ext uri="{FF2B5EF4-FFF2-40B4-BE49-F238E27FC236}">
                <a16:creationId xmlns:a16="http://schemas.microsoft.com/office/drawing/2014/main" id="{3A76D5E6-35B4-4BB9-A751-C21DF5A43AA1}"/>
              </a:ext>
            </a:extLst>
          </p:cNvPr>
          <p:cNvSpPr txBox="1">
            <a:spLocks/>
          </p:cNvSpPr>
          <p:nvPr/>
        </p:nvSpPr>
        <p:spPr>
          <a:xfrm>
            <a:off x="5012916" y="1672668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285693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705684" y="2140356"/>
            <a:ext cx="6787936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Tx/>
              <a:buChar char="-"/>
            </a:pPr>
            <a:r>
              <a:rPr lang="en-US" dirty="0"/>
              <a:t>Summer 1922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WWI (World War 1) yang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1914 </a:t>
            </a:r>
            <a:r>
              <a:rPr lang="en-US" dirty="0" err="1"/>
              <a:t>sampai</a:t>
            </a:r>
            <a:r>
              <a:rPr lang="en-US" dirty="0"/>
              <a:t> 1918.</a:t>
            </a:r>
            <a:endParaRPr lang="en-ID" sz="1800"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Setting</a:t>
            </a:r>
            <a:br>
              <a:rPr lang="en-ID" dirty="0"/>
            </a:br>
            <a:r>
              <a:rPr lang="en-ID" dirty="0"/>
              <a:t>Waktu</a:t>
            </a:r>
            <a:endParaRPr dirty="0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sp>
        <p:nvSpPr>
          <p:cNvPr id="11" name="Google Shape;158;p19">
            <a:extLst>
              <a:ext uri="{FF2B5EF4-FFF2-40B4-BE49-F238E27FC236}">
                <a16:creationId xmlns:a16="http://schemas.microsoft.com/office/drawing/2014/main" id="{8710E473-C541-4C62-BBAE-9B1D029BC729}"/>
              </a:ext>
            </a:extLst>
          </p:cNvPr>
          <p:cNvSpPr txBox="1">
            <a:spLocks/>
          </p:cNvSpPr>
          <p:nvPr/>
        </p:nvSpPr>
        <p:spPr>
          <a:xfrm>
            <a:off x="693600" y="1633646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1-4</a:t>
            </a:r>
          </a:p>
        </p:txBody>
      </p:sp>
    </p:spTree>
    <p:extLst>
      <p:ext uri="{BB962C8B-B14F-4D97-AF65-F5344CB8AC3E}">
        <p14:creationId xmlns:p14="http://schemas.microsoft.com/office/powerpoint/2010/main" val="2878791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705684" y="2140357"/>
            <a:ext cx="6787936" cy="65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Tx/>
              <a:buChar char="-"/>
            </a:pP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endParaRPr lang="en-ID" sz="1800"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Setting</a:t>
            </a:r>
            <a:br>
              <a:rPr lang="en-ID" dirty="0"/>
            </a:br>
            <a:r>
              <a:rPr lang="en-ID" dirty="0"/>
              <a:t>Weather &amp; Social Condition</a:t>
            </a:r>
            <a:endParaRPr dirty="0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sp>
        <p:nvSpPr>
          <p:cNvPr id="11" name="Google Shape;158;p19">
            <a:extLst>
              <a:ext uri="{FF2B5EF4-FFF2-40B4-BE49-F238E27FC236}">
                <a16:creationId xmlns:a16="http://schemas.microsoft.com/office/drawing/2014/main" id="{8710E473-C541-4C62-BBAE-9B1D029BC729}"/>
              </a:ext>
            </a:extLst>
          </p:cNvPr>
          <p:cNvSpPr txBox="1">
            <a:spLocks/>
          </p:cNvSpPr>
          <p:nvPr/>
        </p:nvSpPr>
        <p:spPr>
          <a:xfrm>
            <a:off x="693600" y="1633646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Weather: Chapter 1-4</a:t>
            </a:r>
          </a:p>
        </p:txBody>
      </p:sp>
      <p:sp>
        <p:nvSpPr>
          <p:cNvPr id="12" name="Google Shape;157;p19">
            <a:extLst>
              <a:ext uri="{FF2B5EF4-FFF2-40B4-BE49-F238E27FC236}">
                <a16:creationId xmlns:a16="http://schemas.microsoft.com/office/drawing/2014/main" id="{317D7C67-BD00-4BE4-9EE1-1462B3C43F56}"/>
              </a:ext>
            </a:extLst>
          </p:cNvPr>
          <p:cNvSpPr txBox="1">
            <a:spLocks/>
          </p:cNvSpPr>
          <p:nvPr/>
        </p:nvSpPr>
        <p:spPr>
          <a:xfrm>
            <a:off x="717768" y="3376778"/>
            <a:ext cx="6787936" cy="1050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◉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●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●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>
              <a:buFontTx/>
              <a:buChar char="-"/>
            </a:pP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klan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strata </a:t>
            </a:r>
            <a:r>
              <a:rPr lang="en-US" dirty="0" err="1"/>
              <a:t>sosialnya</a:t>
            </a:r>
            <a:r>
              <a:rPr lang="en-US" dirty="0"/>
              <a:t>. (page 3)</a:t>
            </a:r>
          </a:p>
          <a:p>
            <a:pPr>
              <a:buFontTx/>
              <a:buChar char="-"/>
            </a:pPr>
            <a:endParaRPr lang="en-ID" dirty="0"/>
          </a:p>
        </p:txBody>
      </p:sp>
      <p:sp>
        <p:nvSpPr>
          <p:cNvPr id="13" name="Google Shape;158;p19">
            <a:extLst>
              <a:ext uri="{FF2B5EF4-FFF2-40B4-BE49-F238E27FC236}">
                <a16:creationId xmlns:a16="http://schemas.microsoft.com/office/drawing/2014/main" id="{68A9439E-04C5-40B8-AFD5-73AC852514A5}"/>
              </a:ext>
            </a:extLst>
          </p:cNvPr>
          <p:cNvSpPr txBox="1">
            <a:spLocks/>
          </p:cNvSpPr>
          <p:nvPr/>
        </p:nvSpPr>
        <p:spPr>
          <a:xfrm>
            <a:off x="705684" y="2870068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Social Condition: Chapter 1-4</a:t>
            </a:r>
          </a:p>
        </p:txBody>
      </p:sp>
    </p:spTree>
    <p:extLst>
      <p:ext uri="{BB962C8B-B14F-4D97-AF65-F5344CB8AC3E}">
        <p14:creationId xmlns:p14="http://schemas.microsoft.com/office/powerpoint/2010/main" val="1373079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705684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Tx/>
              <a:buChar char="-"/>
            </a:pPr>
            <a:r>
              <a:rPr lang="en-US" dirty="0" err="1"/>
              <a:t>Bingung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 dan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orang-orang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dikenalnya</a:t>
            </a:r>
            <a:r>
              <a:rPr lang="en-US" dirty="0"/>
              <a:t>.</a:t>
            </a:r>
            <a:endParaRPr lang="en-ID" sz="1800"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Setting</a:t>
            </a:r>
            <a:br>
              <a:rPr lang="en-ID" dirty="0"/>
            </a:br>
            <a:r>
              <a:rPr lang="en-ID" dirty="0"/>
              <a:t>Mood Atmosphere</a:t>
            </a:r>
            <a:endParaRPr dirty="0"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2"/>
          </p:nvPr>
        </p:nvSpPr>
        <p:spPr>
          <a:xfrm>
            <a:off x="5012916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buFontTx/>
              <a:buChar char="-"/>
            </a:pPr>
            <a:r>
              <a:rPr lang="en-US" dirty="0" err="1"/>
              <a:t>Penasaran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berkenalan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Tom.</a:t>
            </a:r>
            <a:endParaRPr dirty="0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sp>
        <p:nvSpPr>
          <p:cNvPr id="11" name="Google Shape;158;p19">
            <a:extLst>
              <a:ext uri="{FF2B5EF4-FFF2-40B4-BE49-F238E27FC236}">
                <a16:creationId xmlns:a16="http://schemas.microsoft.com/office/drawing/2014/main" id="{8710E473-C541-4C62-BBAE-9B1D029BC729}"/>
              </a:ext>
            </a:extLst>
          </p:cNvPr>
          <p:cNvSpPr txBox="1">
            <a:spLocks/>
          </p:cNvSpPr>
          <p:nvPr/>
        </p:nvSpPr>
        <p:spPr>
          <a:xfrm>
            <a:off x="693600" y="1633646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1</a:t>
            </a:r>
          </a:p>
        </p:txBody>
      </p:sp>
      <p:sp>
        <p:nvSpPr>
          <p:cNvPr id="12" name="Google Shape;158;p19">
            <a:extLst>
              <a:ext uri="{FF2B5EF4-FFF2-40B4-BE49-F238E27FC236}">
                <a16:creationId xmlns:a16="http://schemas.microsoft.com/office/drawing/2014/main" id="{3A76D5E6-35B4-4BB9-A751-C21DF5A43AA1}"/>
              </a:ext>
            </a:extLst>
          </p:cNvPr>
          <p:cNvSpPr txBox="1">
            <a:spLocks/>
          </p:cNvSpPr>
          <p:nvPr/>
        </p:nvSpPr>
        <p:spPr>
          <a:xfrm>
            <a:off x="5012916" y="1672668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3774887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705684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Tx/>
              <a:buChar char="-"/>
            </a:pP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sebuat</a:t>
            </a:r>
            <a:r>
              <a:rPr lang="en-US" dirty="0"/>
              <a:t> </a:t>
            </a:r>
            <a:r>
              <a:rPr lang="en-US" dirty="0" err="1"/>
              <a:t>pesta</a:t>
            </a:r>
            <a:r>
              <a:rPr lang="en-US" dirty="0"/>
              <a:t> yang </a:t>
            </a:r>
            <a:r>
              <a:rPr lang="en-US" dirty="0" err="1"/>
              <a:t>diadakan</a:t>
            </a:r>
            <a:r>
              <a:rPr lang="en-US" dirty="0"/>
              <a:t> di mansion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tetangganya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Gatsby.</a:t>
            </a:r>
            <a:endParaRPr lang="en-ID" sz="1800"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Setting</a:t>
            </a:r>
            <a:br>
              <a:rPr lang="en-ID" dirty="0"/>
            </a:br>
            <a:r>
              <a:rPr lang="en-ID" dirty="0"/>
              <a:t>Mood Atmosphere</a:t>
            </a:r>
            <a:endParaRPr dirty="0"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2"/>
          </p:nvPr>
        </p:nvSpPr>
        <p:spPr>
          <a:xfrm>
            <a:off x="5012916" y="2140356"/>
            <a:ext cx="3425400" cy="2187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buFontTx/>
              <a:buChar char="-"/>
            </a:pPr>
            <a:r>
              <a:rPr lang="en-US" dirty="0" err="1"/>
              <a:t>Iri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orang lain (Gatsby dan Tom)</a:t>
            </a:r>
            <a:endParaRPr dirty="0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11" name="Google Shape;158;p19">
            <a:extLst>
              <a:ext uri="{FF2B5EF4-FFF2-40B4-BE49-F238E27FC236}">
                <a16:creationId xmlns:a16="http://schemas.microsoft.com/office/drawing/2014/main" id="{8710E473-C541-4C62-BBAE-9B1D029BC729}"/>
              </a:ext>
            </a:extLst>
          </p:cNvPr>
          <p:cNvSpPr txBox="1">
            <a:spLocks/>
          </p:cNvSpPr>
          <p:nvPr/>
        </p:nvSpPr>
        <p:spPr>
          <a:xfrm>
            <a:off x="693600" y="1633646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3</a:t>
            </a:r>
          </a:p>
        </p:txBody>
      </p:sp>
      <p:sp>
        <p:nvSpPr>
          <p:cNvPr id="12" name="Google Shape;158;p19">
            <a:extLst>
              <a:ext uri="{FF2B5EF4-FFF2-40B4-BE49-F238E27FC236}">
                <a16:creationId xmlns:a16="http://schemas.microsoft.com/office/drawing/2014/main" id="{3A76D5E6-35B4-4BB9-A751-C21DF5A43AA1}"/>
              </a:ext>
            </a:extLst>
          </p:cNvPr>
          <p:cNvSpPr txBox="1">
            <a:spLocks/>
          </p:cNvSpPr>
          <p:nvPr/>
        </p:nvSpPr>
        <p:spPr>
          <a:xfrm>
            <a:off x="5012916" y="1672668"/>
            <a:ext cx="1726215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Lora"/>
              <a:buNone/>
              <a:defRPr sz="20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D" dirty="0"/>
              <a:t>Chapter 4</a:t>
            </a:r>
          </a:p>
        </p:txBody>
      </p:sp>
    </p:spTree>
    <p:extLst>
      <p:ext uri="{BB962C8B-B14F-4D97-AF65-F5344CB8AC3E}">
        <p14:creationId xmlns:p14="http://schemas.microsoft.com/office/powerpoint/2010/main" val="3493743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" name="Google Shape;409;p36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0" name="Google Shape;410;p36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cxnSp>
        <p:nvCxnSpPr>
          <p:cNvPr id="411" name="Google Shape;411;p36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2" name="Google Shape;412;p36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3" name="Google Shape;413;p36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414" name="Google Shape;414;p3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6" name="Google Shape;416;p3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ctrTitle" idx="4294967295"/>
          </p:nvPr>
        </p:nvSpPr>
        <p:spPr>
          <a:xfrm>
            <a:off x="1951575" y="2878750"/>
            <a:ext cx="5241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4800" dirty="0">
                <a:highlight>
                  <a:srgbClr val="FFCD00"/>
                </a:highlight>
              </a:rPr>
              <a:t>Plot</a:t>
            </a:r>
            <a:endParaRPr sz="4800" dirty="0">
              <a:highlight>
                <a:srgbClr val="FFCD00"/>
              </a:highlight>
            </a:endParaRPr>
          </a:p>
        </p:txBody>
      </p:sp>
      <p:cxnSp>
        <p:nvCxnSpPr>
          <p:cNvPr id="138" name="Google Shape;138;p18"/>
          <p:cNvCxnSpPr/>
          <p:nvPr/>
        </p:nvCxnSpPr>
        <p:spPr>
          <a:xfrm>
            <a:off x="-6025" y="1668728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8"/>
          <p:cNvSpPr/>
          <p:nvPr/>
        </p:nvSpPr>
        <p:spPr>
          <a:xfrm>
            <a:off x="3470200" y="566931"/>
            <a:ext cx="2203500" cy="2203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" name="Google Shape;140;p18"/>
          <p:cNvGrpSpPr/>
          <p:nvPr/>
        </p:nvGrpSpPr>
        <p:grpSpPr>
          <a:xfrm>
            <a:off x="4184367" y="854983"/>
            <a:ext cx="1035173" cy="1035155"/>
            <a:chOff x="6643075" y="3664250"/>
            <a:chExt cx="407950" cy="407975"/>
          </a:xfrm>
        </p:grpSpPr>
        <p:sp>
          <p:nvSpPr>
            <p:cNvPr id="141" name="Google Shape;141;p18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18"/>
          <p:cNvGrpSpPr/>
          <p:nvPr/>
        </p:nvGrpSpPr>
        <p:grpSpPr>
          <a:xfrm rot="-587406">
            <a:off x="4123593" y="2025001"/>
            <a:ext cx="425594" cy="425570"/>
            <a:chOff x="576250" y="4319400"/>
            <a:chExt cx="442075" cy="442050"/>
          </a:xfrm>
        </p:grpSpPr>
        <p:sp>
          <p:nvSpPr>
            <p:cNvPr id="144" name="Google Shape;144;p18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18"/>
          <p:cNvSpPr/>
          <p:nvPr/>
        </p:nvSpPr>
        <p:spPr>
          <a:xfrm>
            <a:off x="3936800" y="1094079"/>
            <a:ext cx="161807" cy="15450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8"/>
          <p:cNvSpPr/>
          <p:nvPr/>
        </p:nvSpPr>
        <p:spPr>
          <a:xfrm rot="2697385">
            <a:off x="5003062" y="1885038"/>
            <a:ext cx="245621" cy="23452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8"/>
          <p:cNvSpPr/>
          <p:nvPr/>
        </p:nvSpPr>
        <p:spPr>
          <a:xfrm>
            <a:off x="5197375" y="1751151"/>
            <a:ext cx="98383" cy="9397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8"/>
          <p:cNvSpPr/>
          <p:nvPr/>
        </p:nvSpPr>
        <p:spPr>
          <a:xfrm rot="1280154">
            <a:off x="3824697" y="1560092"/>
            <a:ext cx="98367" cy="93971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263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Plot</a:t>
            </a:r>
            <a:br>
              <a:rPr lang="en-ID" dirty="0"/>
            </a:br>
            <a:r>
              <a:rPr lang="en-ID" dirty="0"/>
              <a:t>Exposition</a:t>
            </a:r>
            <a:endParaRPr dirty="0">
              <a:highlight>
                <a:srgbClr val="FFCD00"/>
              </a:highlight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ID" dirty="0"/>
              <a:t>Chapter 1</a:t>
            </a:r>
          </a:p>
          <a:p>
            <a:pPr algn="just">
              <a:buFontTx/>
              <a:buChar char="-"/>
            </a:pPr>
            <a:r>
              <a:rPr lang="en-ID" sz="1800" dirty="0"/>
              <a:t>Daisy, narrator’s cousin, is the wife of Tom Buchanan, a wealthy man who was in the same club with the narrator back in college.</a:t>
            </a:r>
          </a:p>
          <a:p>
            <a:pPr algn="just">
              <a:buFontTx/>
              <a:buChar char="-"/>
            </a:pPr>
            <a:r>
              <a:rPr lang="en-ID" sz="1800" dirty="0"/>
              <a:t>Met Jordan Baker, Daisy’s friend.</a:t>
            </a:r>
          </a:p>
          <a:p>
            <a:pPr algn="just">
              <a:buFontTx/>
              <a:buChar char="-"/>
            </a:pPr>
            <a:r>
              <a:rPr lang="en-ID" sz="1800" dirty="0"/>
              <a:t>Saw Gatsby for the first time.</a:t>
            </a:r>
            <a:endParaRPr sz="1800" dirty="0"/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Plot</a:t>
            </a:r>
            <a:br>
              <a:rPr lang="en-ID" dirty="0"/>
            </a:br>
            <a:r>
              <a:rPr lang="en-ID" dirty="0"/>
              <a:t>Exposition</a:t>
            </a:r>
            <a:endParaRPr dirty="0">
              <a:highlight>
                <a:srgbClr val="FFCD00"/>
              </a:highlight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ID" dirty="0"/>
              <a:t>Chapter 2</a:t>
            </a:r>
          </a:p>
          <a:p>
            <a:pPr>
              <a:buFontTx/>
              <a:buChar char="-"/>
            </a:pPr>
            <a:r>
              <a:rPr lang="en-ID" dirty="0"/>
              <a:t>Tom and Nick met Myrtle, Tom’s mistress.</a:t>
            </a:r>
          </a:p>
          <a:p>
            <a:pPr>
              <a:buFontTx/>
              <a:buChar char="-"/>
            </a:pPr>
            <a:r>
              <a:rPr lang="en-ID" dirty="0"/>
              <a:t>Tom broke Myrtle’s nose.</a:t>
            </a: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394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Plot</a:t>
            </a:r>
            <a:br>
              <a:rPr lang="en-ID" dirty="0"/>
            </a:br>
            <a:r>
              <a:rPr lang="en-ID" dirty="0"/>
              <a:t>Exposition</a:t>
            </a:r>
            <a:endParaRPr dirty="0">
              <a:highlight>
                <a:srgbClr val="FFCD00"/>
              </a:highlight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ID" dirty="0"/>
              <a:t>Chapter 3</a:t>
            </a:r>
          </a:p>
          <a:p>
            <a:pPr>
              <a:buFontTx/>
              <a:buChar char="-"/>
            </a:pPr>
            <a:r>
              <a:rPr lang="en-ID" dirty="0"/>
              <a:t>Nick went to Gatsby’s party.</a:t>
            </a:r>
          </a:p>
          <a:p>
            <a:pPr>
              <a:buFontTx/>
              <a:buChar char="-"/>
            </a:pPr>
            <a:r>
              <a:rPr lang="en-ID" dirty="0"/>
              <a:t>Nick met Gatsby in person for the first time</a:t>
            </a:r>
          </a:p>
          <a:p>
            <a:pPr>
              <a:buFontTx/>
              <a:buChar char="-"/>
            </a:pPr>
            <a:r>
              <a:rPr lang="en-ID" dirty="0"/>
              <a:t>Nick and Jordan started dating.</a:t>
            </a: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333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Plot</a:t>
            </a:r>
            <a:br>
              <a:rPr lang="en-ID" dirty="0"/>
            </a:br>
            <a:r>
              <a:rPr lang="en-ID" dirty="0"/>
              <a:t>Exposition</a:t>
            </a:r>
            <a:endParaRPr dirty="0">
              <a:highlight>
                <a:srgbClr val="FFCD00"/>
              </a:highlight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ID" dirty="0"/>
              <a:t>Chapter 4</a:t>
            </a:r>
          </a:p>
          <a:p>
            <a:pPr>
              <a:buFontTx/>
              <a:buChar char="-"/>
            </a:pPr>
            <a:r>
              <a:rPr lang="en-ID" dirty="0"/>
              <a:t>Nick had lunch with Gatsby where shared his past and achievements. Nick doubted him.</a:t>
            </a:r>
          </a:p>
          <a:p>
            <a:pPr>
              <a:buFontTx/>
              <a:buChar char="-"/>
            </a:pPr>
            <a:r>
              <a:rPr lang="en-ID" dirty="0"/>
              <a:t>Gatsby introduced him to Meyer </a:t>
            </a:r>
            <a:r>
              <a:rPr lang="en-ID" dirty="0" err="1"/>
              <a:t>Wolfshiem</a:t>
            </a:r>
            <a:r>
              <a:rPr lang="en-ID" dirty="0"/>
              <a:t>.</a:t>
            </a:r>
          </a:p>
          <a:p>
            <a:pPr>
              <a:buFontTx/>
              <a:buChar char="-"/>
            </a:pPr>
            <a:r>
              <a:rPr lang="en-ID" dirty="0"/>
              <a:t>Gatsby loved Daisy and asked Jordan to arrange a reunion for them secretly.</a:t>
            </a: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148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Plot</a:t>
            </a:r>
            <a:br>
              <a:rPr lang="en-ID" dirty="0"/>
            </a:br>
            <a:r>
              <a:rPr lang="en-ID" dirty="0"/>
              <a:t>Rising Action</a:t>
            </a:r>
            <a:endParaRPr dirty="0">
              <a:highlight>
                <a:srgbClr val="FFCD00"/>
              </a:highlight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ID" dirty="0"/>
              <a:t>Conflict 1: Tom picked up a phone from his mistress in New York, and Daisy knew about his affair. </a:t>
            </a:r>
          </a:p>
          <a:p>
            <a:pPr marL="76200" indent="0">
              <a:buNone/>
            </a:pPr>
            <a:r>
              <a:rPr lang="en-ID" dirty="0"/>
              <a:t>Conflict 2: Tom hit Myrtle’s nose because she carelessly mentioned Daisy in front of him.</a:t>
            </a:r>
          </a:p>
          <a:p>
            <a:pPr marL="76200" indent="0">
              <a:buNone/>
            </a:pPr>
            <a:endParaRPr lang="en-ID" dirty="0"/>
          </a:p>
          <a:p>
            <a:pPr marL="76200" indent="0">
              <a:buNone/>
            </a:pPr>
            <a:r>
              <a:rPr lang="en-ID" sz="2000" dirty="0"/>
              <a:t>Rising action was about to happen at the end of chapter 4.</a:t>
            </a:r>
            <a:endParaRPr lang="en-ID" dirty="0"/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903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1019750"/>
            <a:ext cx="510876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ID" dirty="0"/>
              <a:t>Plot</a:t>
            </a:r>
            <a:br>
              <a:rPr lang="en-ID" dirty="0"/>
            </a:br>
            <a:r>
              <a:rPr lang="en-ID" dirty="0"/>
              <a:t>Climax, falling action, and resolution</a:t>
            </a:r>
            <a:br>
              <a:rPr lang="en-ID" dirty="0"/>
            </a:br>
            <a:endParaRPr dirty="0">
              <a:highlight>
                <a:srgbClr val="FFCD00"/>
              </a:highlight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7252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ID" dirty="0"/>
              <a:t>No climax, falling action, and resolution so far.</a:t>
            </a: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1263110"/>
      </p:ext>
    </p:extLst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665</Words>
  <Application>Microsoft Office PowerPoint</Application>
  <PresentationFormat>On-screen Show (16:9)</PresentationFormat>
  <Paragraphs>135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Lora</vt:lpstr>
      <vt:lpstr>Arial</vt:lpstr>
      <vt:lpstr>Quattrocento Sans</vt:lpstr>
      <vt:lpstr>Viola template</vt:lpstr>
      <vt:lpstr>The Great Gastby</vt:lpstr>
      <vt:lpstr>Summary of Chapter 1-4</vt:lpstr>
      <vt:lpstr>Plot</vt:lpstr>
      <vt:lpstr>Plot Exposition</vt:lpstr>
      <vt:lpstr>Plot Exposition</vt:lpstr>
      <vt:lpstr>Plot Exposition</vt:lpstr>
      <vt:lpstr>Plot Exposition</vt:lpstr>
      <vt:lpstr>Plot Rising Action</vt:lpstr>
      <vt:lpstr>Plot Climax, falling action, and resolution </vt:lpstr>
      <vt:lpstr>Narrator</vt:lpstr>
      <vt:lpstr>Narrator</vt:lpstr>
      <vt:lpstr>Narrator</vt:lpstr>
      <vt:lpstr>Character</vt:lpstr>
      <vt:lpstr>Jay Gatsby</vt:lpstr>
      <vt:lpstr>Nick Carraway</vt:lpstr>
      <vt:lpstr>Tom Buchanan</vt:lpstr>
      <vt:lpstr>Daisy </vt:lpstr>
      <vt:lpstr>Setting</vt:lpstr>
      <vt:lpstr>Setting Tempat</vt:lpstr>
      <vt:lpstr>Setting Tempat</vt:lpstr>
      <vt:lpstr>Setting Waktu</vt:lpstr>
      <vt:lpstr>Setting Weather &amp; Social Condition</vt:lpstr>
      <vt:lpstr>Setting Mood Atmosphere</vt:lpstr>
      <vt:lpstr>Setting Mood Atmosphere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Gastby</dc:title>
  <dc:creator>Muhammad Izza</dc:creator>
  <cp:lastModifiedBy>Muhammad Izza</cp:lastModifiedBy>
  <cp:revision>10</cp:revision>
  <dcterms:modified xsi:type="dcterms:W3CDTF">2020-03-18T17:02:28Z</dcterms:modified>
</cp:coreProperties>
</file>