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27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90DC3CD-AC20-465C-9865-4B71C8E7F15A}" type="datetimeFigureOut">
              <a:rPr lang="id-ID" smtClean="0"/>
              <a:t>19/03/2020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A8A7D2A4-BBD6-4EAD-AD55-8224DE2E5640}"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C3CD-AC20-465C-9865-4B71C8E7F15A}" type="datetimeFigureOut">
              <a:rPr lang="id-ID" smtClean="0"/>
              <a:t>19/03/2020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C3CD-AC20-465C-9865-4B71C8E7F15A}" type="datetimeFigureOut">
              <a:rPr lang="id-ID" smtClean="0"/>
              <a:t>19/03/2020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C3CD-AC20-465C-9865-4B71C8E7F15A}" type="datetimeFigureOut">
              <a:rPr lang="id-ID" smtClean="0"/>
              <a:t>19/03/2020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0DC3CD-AC20-465C-9865-4B71C8E7F15A}" type="datetimeFigureOut">
              <a:rPr lang="id-ID" smtClean="0"/>
              <a:t>19/03/2020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8A7D2A4-BBD6-4EAD-AD55-8224DE2E5640}"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0DC3CD-AC20-465C-9865-4B71C8E7F15A}" type="datetimeFigureOut">
              <a:rPr lang="id-ID" smtClean="0"/>
              <a:t>19/03/2020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0DC3CD-AC20-465C-9865-4B71C8E7F15A}" type="datetimeFigureOut">
              <a:rPr lang="id-ID" smtClean="0"/>
              <a:t>19/03/2020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0DC3CD-AC20-465C-9865-4B71C8E7F15A}" type="datetimeFigureOut">
              <a:rPr lang="id-ID" smtClean="0"/>
              <a:t>19/03/2020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DC3CD-AC20-465C-9865-4B71C8E7F15A}" type="datetimeFigureOut">
              <a:rPr lang="id-ID" smtClean="0"/>
              <a:t>19/03/2020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0DC3CD-AC20-465C-9865-4B71C8E7F15A}" type="datetimeFigureOut">
              <a:rPr lang="id-ID" smtClean="0"/>
              <a:t>19/03/2020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8A7D2A4-BBD6-4EAD-AD55-8224DE2E5640}"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0DC3CD-AC20-465C-9865-4B71C8E7F15A}" type="datetimeFigureOut">
              <a:rPr lang="id-ID" smtClean="0"/>
              <a:t>19/03/2020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A8A7D2A4-BBD6-4EAD-AD55-8224DE2E5640}"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90DC3CD-AC20-465C-9865-4B71C8E7F15A}" type="datetimeFigureOut">
              <a:rPr lang="id-ID" smtClean="0"/>
              <a:t>19/03/2020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A7D2A4-BBD6-4EAD-AD55-8224DE2E5640}"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en-US" sz="3600" smtClean="0"/>
              <a:t>Pertemuan II</a:t>
            </a:r>
          </a:p>
        </p:txBody>
      </p:sp>
      <p:sp>
        <p:nvSpPr>
          <p:cNvPr id="18435" name="Rectangle 3"/>
          <p:cNvSpPr>
            <a:spLocks noGrp="1" noChangeArrowheads="1"/>
          </p:cNvSpPr>
          <p:nvPr>
            <p:ph idx="1"/>
          </p:nvPr>
        </p:nvSpPr>
        <p:spPr>
          <a:xfrm>
            <a:off x="457200" y="2857500"/>
            <a:ext cx="8229600" cy="3467100"/>
          </a:xfrm>
        </p:spPr>
        <p:txBody>
          <a:bodyPr/>
          <a:lstStyle/>
          <a:p>
            <a:pPr algn="ctr" eaLnBrk="1" hangingPunct="1">
              <a:lnSpc>
                <a:spcPct val="90000"/>
              </a:lnSpc>
              <a:buFont typeface="Wingdings" pitchFamily="2" charset="2"/>
              <a:buNone/>
            </a:pPr>
            <a:r>
              <a:rPr lang="en-US" sz="4000" smtClean="0"/>
              <a:t>Metode Penelitian</a:t>
            </a:r>
          </a:p>
        </p:txBody>
      </p:sp>
    </p:spTree>
    <p:extLst>
      <p:ext uri="{BB962C8B-B14F-4D97-AF65-F5344CB8AC3E}">
        <p14:creationId xmlns:p14="http://schemas.microsoft.com/office/powerpoint/2010/main" val="1782255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pPr eaLnBrk="1" hangingPunct="1"/>
            <a:r>
              <a:rPr lang="en-US" sz="5400" smtClean="0"/>
              <a:t>Metode historik</a:t>
            </a:r>
            <a:br>
              <a:rPr lang="en-US" sz="5400" smtClean="0"/>
            </a:br>
            <a:endParaRPr lang="en-US" smtClean="0"/>
          </a:p>
        </p:txBody>
      </p:sp>
      <p:sp>
        <p:nvSpPr>
          <p:cNvPr id="3" name="Content Placeholder 2"/>
          <p:cNvSpPr>
            <a:spLocks noGrp="1"/>
          </p:cNvSpPr>
          <p:nvPr>
            <p:ph idx="1"/>
          </p:nvPr>
        </p:nvSpPr>
        <p:spPr/>
        <p:txBody>
          <a:bodyPr/>
          <a:lstStyle/>
          <a:p>
            <a:pPr marL="609600" indent="-609600" eaLnBrk="1" fontAlgn="auto" hangingPunct="1">
              <a:lnSpc>
                <a:spcPct val="90000"/>
              </a:lnSpc>
              <a:spcAft>
                <a:spcPts val="0"/>
              </a:spcAft>
              <a:buClr>
                <a:schemeClr val="accent3"/>
              </a:buClr>
              <a:buFontTx/>
              <a:buAutoNum type="arabicPeriod"/>
              <a:defRPr/>
            </a:pPr>
            <a:r>
              <a:rPr lang="en-US" sz="3200" dirty="0" err="1" smtClean="0"/>
              <a:t>Pengumpulan</a:t>
            </a:r>
            <a:r>
              <a:rPr lang="en-US" sz="3200" dirty="0" smtClean="0"/>
              <a:t> data</a:t>
            </a:r>
          </a:p>
          <a:p>
            <a:pPr marL="609600" indent="-609600" eaLnBrk="1" fontAlgn="auto" hangingPunct="1">
              <a:lnSpc>
                <a:spcPct val="90000"/>
              </a:lnSpc>
              <a:spcAft>
                <a:spcPts val="0"/>
              </a:spcAft>
              <a:buClr>
                <a:schemeClr val="accent3"/>
              </a:buClr>
              <a:buFontTx/>
              <a:buAutoNum type="arabicPeriod"/>
              <a:defRPr/>
            </a:pPr>
            <a:r>
              <a:rPr lang="en-US" sz="3200" dirty="0" err="1" smtClean="0"/>
              <a:t>Penilaian</a:t>
            </a:r>
            <a:r>
              <a:rPr lang="en-US" sz="3200" dirty="0" smtClean="0"/>
              <a:t> data</a:t>
            </a:r>
          </a:p>
          <a:p>
            <a:pPr marL="609600" indent="-609600" eaLnBrk="1" fontAlgn="auto" hangingPunct="1">
              <a:lnSpc>
                <a:spcPct val="90000"/>
              </a:lnSpc>
              <a:spcAft>
                <a:spcPts val="0"/>
              </a:spcAft>
              <a:buClr>
                <a:schemeClr val="accent3"/>
              </a:buClr>
              <a:buFontTx/>
              <a:buAutoNum type="arabicPeriod"/>
              <a:defRPr/>
            </a:pPr>
            <a:r>
              <a:rPr lang="en-US" sz="3200" dirty="0" err="1" smtClean="0"/>
              <a:t>Penafsiran</a:t>
            </a:r>
            <a:r>
              <a:rPr lang="en-US" sz="3200" dirty="0" smtClean="0"/>
              <a:t> data</a:t>
            </a:r>
          </a:p>
          <a:p>
            <a:pPr marL="609600" indent="-609600" eaLnBrk="1" fontAlgn="auto" hangingPunct="1">
              <a:lnSpc>
                <a:spcPct val="90000"/>
              </a:lnSpc>
              <a:spcAft>
                <a:spcPts val="0"/>
              </a:spcAft>
              <a:buClr>
                <a:schemeClr val="accent3"/>
              </a:buClr>
              <a:buFontTx/>
              <a:buAutoNum type="arabicPeriod"/>
              <a:defRPr/>
            </a:pPr>
            <a:r>
              <a:rPr lang="en-US" sz="3200" dirty="0" err="1" smtClean="0"/>
              <a:t>Penyimpulan</a:t>
            </a:r>
            <a:endParaRPr lang="en-US" sz="3200" dirty="0"/>
          </a:p>
        </p:txBody>
      </p:sp>
    </p:spTree>
    <p:extLst>
      <p:ext uri="{BB962C8B-B14F-4D97-AF65-F5344CB8AC3E}">
        <p14:creationId xmlns:p14="http://schemas.microsoft.com/office/powerpoint/2010/main" val="2899328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smtClean="0"/>
              <a:t>METODE PENELITIAN DESKRIPTIF (1)</a:t>
            </a:r>
          </a:p>
        </p:txBody>
      </p:sp>
      <p:sp>
        <p:nvSpPr>
          <p:cNvPr id="11267" name="Rectangle 3"/>
          <p:cNvSpPr>
            <a:spLocks noGrp="1" noChangeArrowheads="1"/>
          </p:cNvSpPr>
          <p:nvPr>
            <p:ph idx="1"/>
          </p:nvPr>
        </p:nvSpPr>
        <p:spPr>
          <a:xfrm>
            <a:off x="685800" y="1905000"/>
            <a:ext cx="7772400" cy="4495800"/>
          </a:xfrm>
        </p:spPr>
        <p:txBody>
          <a:bodyPr>
            <a:normAutofit/>
          </a:bodyPr>
          <a:lstStyle/>
          <a:p>
            <a:pPr marL="396875" indent="-396875" algn="just" eaLnBrk="1" fontAlgn="auto" hangingPunct="1">
              <a:lnSpc>
                <a:spcPct val="90000"/>
              </a:lnSpc>
              <a:spcAft>
                <a:spcPts val="0"/>
              </a:spcAft>
              <a:buClr>
                <a:schemeClr val="accent3"/>
              </a:buClr>
              <a:buFont typeface="Wingdings 2"/>
              <a:buChar char=""/>
              <a:defRPr/>
            </a:pPr>
            <a:r>
              <a:rPr lang="en-US" sz="3200" dirty="0" err="1" smtClean="0"/>
              <a:t>Tertuju</a:t>
            </a:r>
            <a:r>
              <a:rPr lang="en-US" sz="3200" dirty="0" smtClean="0"/>
              <a:t> </a:t>
            </a:r>
            <a:r>
              <a:rPr lang="en-US" sz="3200" dirty="0" err="1" smtClean="0"/>
              <a:t>pada</a:t>
            </a:r>
            <a:r>
              <a:rPr lang="en-US" sz="3200" dirty="0" smtClean="0"/>
              <a:t> </a:t>
            </a:r>
            <a:r>
              <a:rPr lang="en-US" sz="3200" dirty="0" err="1" smtClean="0"/>
              <a:t>pemecahan</a:t>
            </a:r>
            <a:r>
              <a:rPr lang="en-US" sz="3200" dirty="0" smtClean="0"/>
              <a:t> </a:t>
            </a:r>
            <a:r>
              <a:rPr lang="en-US" sz="3200" dirty="0" err="1" smtClean="0"/>
              <a:t>masalah</a:t>
            </a:r>
            <a:r>
              <a:rPr lang="en-US" sz="3200" dirty="0" smtClean="0"/>
              <a:t> yang </a:t>
            </a:r>
            <a:r>
              <a:rPr lang="en-US" sz="3200" dirty="0" err="1" smtClean="0"/>
              <a:t>ada</a:t>
            </a:r>
            <a:r>
              <a:rPr lang="en-US" sz="3200" dirty="0" smtClean="0"/>
              <a:t> </a:t>
            </a:r>
            <a:r>
              <a:rPr lang="en-US" sz="3200" dirty="0" err="1" smtClean="0"/>
              <a:t>pada</a:t>
            </a:r>
            <a:r>
              <a:rPr lang="en-US" sz="3200" dirty="0" smtClean="0"/>
              <a:t> </a:t>
            </a:r>
            <a:r>
              <a:rPr lang="en-US" sz="3200" dirty="0" err="1" smtClean="0"/>
              <a:t>masa</a:t>
            </a:r>
            <a:r>
              <a:rPr lang="en-US" sz="3200" dirty="0" smtClean="0"/>
              <a:t> </a:t>
            </a:r>
            <a:r>
              <a:rPr lang="en-US" sz="3200" dirty="0" err="1" smtClean="0"/>
              <a:t>sekarang</a:t>
            </a:r>
            <a:r>
              <a:rPr lang="en-US" sz="3200" dirty="0" smtClean="0"/>
              <a:t>.</a:t>
            </a:r>
          </a:p>
          <a:p>
            <a:pPr marL="396875" indent="-396875" algn="just" eaLnBrk="1" fontAlgn="auto" hangingPunct="1">
              <a:lnSpc>
                <a:spcPct val="90000"/>
              </a:lnSpc>
              <a:spcAft>
                <a:spcPts val="0"/>
              </a:spcAft>
              <a:buClr>
                <a:schemeClr val="accent3"/>
              </a:buClr>
              <a:buFont typeface="Wingdings 2"/>
              <a:buChar char=""/>
              <a:defRPr/>
            </a:pPr>
            <a:r>
              <a:rPr lang="en-US" sz="3200" dirty="0" err="1" smtClean="0"/>
              <a:t>Ciri-ciri</a:t>
            </a:r>
            <a:r>
              <a:rPr lang="en-US" sz="3200" dirty="0" smtClean="0"/>
              <a:t> </a:t>
            </a:r>
            <a:r>
              <a:rPr lang="en-US" sz="3200" dirty="0" err="1" smtClean="0"/>
              <a:t>metode</a:t>
            </a:r>
            <a:r>
              <a:rPr lang="en-US" sz="3200" dirty="0" smtClean="0"/>
              <a:t> </a:t>
            </a:r>
            <a:r>
              <a:rPr lang="en-US" sz="3200" dirty="0" err="1" smtClean="0"/>
              <a:t>deskriptif</a:t>
            </a:r>
            <a:r>
              <a:rPr lang="en-US" sz="3200" dirty="0" smtClean="0"/>
              <a:t>:</a:t>
            </a:r>
          </a:p>
          <a:p>
            <a:pPr marL="1009650" lvl="1" indent="-609600" algn="just" eaLnBrk="1" fontAlgn="auto" hangingPunct="1">
              <a:lnSpc>
                <a:spcPct val="90000"/>
              </a:lnSpc>
              <a:spcAft>
                <a:spcPts val="0"/>
              </a:spcAft>
              <a:buFontTx/>
              <a:buAutoNum type="arabicPeriod"/>
              <a:defRPr/>
            </a:pPr>
            <a:r>
              <a:rPr lang="en-US" sz="3200" dirty="0" err="1" smtClean="0"/>
              <a:t>Memusatkan</a:t>
            </a:r>
            <a:r>
              <a:rPr lang="en-US" sz="3200" dirty="0" smtClean="0"/>
              <a:t> </a:t>
            </a:r>
            <a:r>
              <a:rPr lang="en-US" sz="3200" dirty="0" err="1" smtClean="0"/>
              <a:t>pada</a:t>
            </a:r>
            <a:r>
              <a:rPr lang="en-US" sz="3200" dirty="0" smtClean="0"/>
              <a:t> </a:t>
            </a:r>
            <a:r>
              <a:rPr lang="en-US" sz="3200" dirty="0" err="1" smtClean="0"/>
              <a:t>pemecahan</a:t>
            </a:r>
            <a:r>
              <a:rPr lang="en-US" sz="3200" dirty="0" smtClean="0"/>
              <a:t> </a:t>
            </a:r>
            <a:r>
              <a:rPr lang="en-US" sz="3200" dirty="0" err="1" smtClean="0"/>
              <a:t>masalah</a:t>
            </a:r>
            <a:r>
              <a:rPr lang="en-US" sz="3200" dirty="0" smtClean="0"/>
              <a:t> yang </a:t>
            </a:r>
            <a:r>
              <a:rPr lang="en-US" sz="3200" dirty="0" err="1" smtClean="0"/>
              <a:t>ada</a:t>
            </a:r>
            <a:r>
              <a:rPr lang="en-US" sz="3200" dirty="0" smtClean="0"/>
              <a:t> </a:t>
            </a:r>
            <a:r>
              <a:rPr lang="en-US" sz="3200" dirty="0" err="1" smtClean="0"/>
              <a:t>pada</a:t>
            </a:r>
            <a:r>
              <a:rPr lang="en-US" sz="3200" dirty="0" smtClean="0"/>
              <a:t> </a:t>
            </a:r>
            <a:r>
              <a:rPr lang="en-US" sz="3200" dirty="0" err="1" smtClean="0"/>
              <a:t>masa</a:t>
            </a:r>
            <a:r>
              <a:rPr lang="en-US" sz="3200" dirty="0" smtClean="0"/>
              <a:t> </a:t>
            </a:r>
            <a:r>
              <a:rPr lang="en-US" sz="3200" dirty="0" err="1" smtClean="0"/>
              <a:t>sekarang</a:t>
            </a:r>
            <a:r>
              <a:rPr lang="en-US" sz="3200" dirty="0" smtClean="0"/>
              <a:t>.</a:t>
            </a:r>
          </a:p>
          <a:p>
            <a:pPr marL="1009650" lvl="1" indent="-609600" algn="just" eaLnBrk="1" fontAlgn="auto" hangingPunct="1">
              <a:lnSpc>
                <a:spcPct val="90000"/>
              </a:lnSpc>
              <a:spcAft>
                <a:spcPts val="0"/>
              </a:spcAft>
              <a:buFontTx/>
              <a:buAutoNum type="arabicPeriod"/>
              <a:defRPr/>
            </a:pPr>
            <a:r>
              <a:rPr lang="en-US" sz="3200" dirty="0" smtClean="0"/>
              <a:t>Data yang </a:t>
            </a:r>
            <a:r>
              <a:rPr lang="en-US" sz="3200" dirty="0" err="1" smtClean="0"/>
              <a:t>dikumpulkan</a:t>
            </a:r>
            <a:r>
              <a:rPr lang="en-US" sz="3200" dirty="0" smtClean="0"/>
              <a:t> </a:t>
            </a:r>
            <a:r>
              <a:rPr lang="en-US" sz="3200" dirty="0" err="1" smtClean="0"/>
              <a:t>mula-mula</a:t>
            </a:r>
            <a:r>
              <a:rPr lang="en-US" sz="3200" dirty="0" smtClean="0"/>
              <a:t> </a:t>
            </a:r>
            <a:r>
              <a:rPr lang="en-US" sz="3200" dirty="0" err="1" smtClean="0"/>
              <a:t>disusun</a:t>
            </a:r>
            <a:r>
              <a:rPr lang="en-US" sz="3200" dirty="0" smtClean="0"/>
              <a:t>, </a:t>
            </a:r>
            <a:r>
              <a:rPr lang="en-US" sz="3200" dirty="0" err="1" smtClean="0"/>
              <a:t>dijelaska</a:t>
            </a:r>
            <a:r>
              <a:rPr lang="id-ID" sz="3200" dirty="0" smtClean="0"/>
              <a:t>n</a:t>
            </a:r>
            <a:r>
              <a:rPr lang="en-US" sz="3200" dirty="0" smtClean="0"/>
              <a:t>, </a:t>
            </a:r>
            <a:r>
              <a:rPr lang="en-US" sz="3200" dirty="0" err="1" smtClean="0"/>
              <a:t>dan</a:t>
            </a:r>
            <a:r>
              <a:rPr lang="en-US" sz="3200" dirty="0" smtClean="0"/>
              <a:t> </a:t>
            </a:r>
            <a:r>
              <a:rPr lang="en-US" sz="3200" dirty="0" err="1" smtClean="0"/>
              <a:t>dianalisa</a:t>
            </a:r>
            <a:r>
              <a:rPr lang="en-US" sz="3200" dirty="0" smtClean="0"/>
              <a:t> (</a:t>
            </a:r>
            <a:r>
              <a:rPr lang="en-US" sz="3200" dirty="0" err="1" smtClean="0"/>
              <a:t>metode</a:t>
            </a:r>
            <a:r>
              <a:rPr lang="en-US" sz="3200" dirty="0" smtClean="0"/>
              <a:t> </a:t>
            </a:r>
            <a:r>
              <a:rPr lang="en-US" sz="3200" dirty="0" err="1" smtClean="0"/>
              <a:t>analitik</a:t>
            </a:r>
            <a:r>
              <a:rPr lang="en-US" sz="3200" dirty="0" smtClean="0"/>
              <a:t>)</a:t>
            </a:r>
          </a:p>
          <a:p>
            <a:pPr marL="609600" indent="-609600" algn="just" eaLnBrk="1" fontAlgn="auto" hangingPunct="1">
              <a:lnSpc>
                <a:spcPct val="90000"/>
              </a:lnSpc>
              <a:spcAft>
                <a:spcPts val="0"/>
              </a:spcAft>
              <a:buClr>
                <a:schemeClr val="accent3"/>
              </a:buClr>
              <a:buFont typeface="Wingdings" pitchFamily="2" charset="2"/>
              <a:buNone/>
              <a:defRPr/>
            </a:pPr>
            <a:endParaRPr lang="en-US" sz="1600" dirty="0" smtClean="0"/>
          </a:p>
        </p:txBody>
      </p:sp>
    </p:spTree>
    <p:extLst>
      <p:ext uri="{BB962C8B-B14F-4D97-AF65-F5344CB8AC3E}">
        <p14:creationId xmlns:p14="http://schemas.microsoft.com/office/powerpoint/2010/main" val="1621411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z="4000" smtClean="0"/>
              <a:t>METODE PENELITIAN DESKRIPTIF (2)</a:t>
            </a:r>
          </a:p>
        </p:txBody>
      </p:sp>
      <p:sp>
        <p:nvSpPr>
          <p:cNvPr id="3" name="Content Placeholder 2"/>
          <p:cNvSpPr>
            <a:spLocks noGrp="1"/>
          </p:cNvSpPr>
          <p:nvPr>
            <p:ph idx="1"/>
          </p:nvPr>
        </p:nvSpPr>
        <p:spPr/>
        <p:txBody>
          <a:bodyPr>
            <a:normAutofit/>
          </a:bodyPr>
          <a:lstStyle/>
          <a:p>
            <a:pPr marL="396875" indent="-396875" algn="just" eaLnBrk="1" fontAlgn="auto" hangingPunct="1">
              <a:lnSpc>
                <a:spcPct val="90000"/>
              </a:lnSpc>
              <a:spcAft>
                <a:spcPts val="0"/>
              </a:spcAft>
              <a:buClr>
                <a:schemeClr val="accent3"/>
              </a:buClr>
              <a:buFont typeface="Wingdings 2"/>
              <a:buChar char=""/>
              <a:defRPr/>
            </a:pPr>
            <a:r>
              <a:rPr lang="en-US" sz="3200" dirty="0" err="1" smtClean="0"/>
              <a:t>Jenis</a:t>
            </a:r>
            <a:r>
              <a:rPr lang="en-US" sz="3200" dirty="0" smtClean="0"/>
              <a:t> </a:t>
            </a:r>
            <a:r>
              <a:rPr lang="en-US" sz="3200" dirty="0" err="1" smtClean="0"/>
              <a:t>Metode</a:t>
            </a:r>
            <a:r>
              <a:rPr lang="en-US" sz="3200" dirty="0" smtClean="0"/>
              <a:t> </a:t>
            </a:r>
            <a:r>
              <a:rPr lang="en-US" sz="3200" dirty="0" err="1" smtClean="0"/>
              <a:t>deskriptif</a:t>
            </a:r>
            <a:endParaRPr lang="en-US" sz="3200" dirty="0" smtClean="0"/>
          </a:p>
          <a:p>
            <a:pPr marL="1009650" lvl="1" indent="-609600" algn="just" eaLnBrk="1" fontAlgn="auto" hangingPunct="1">
              <a:lnSpc>
                <a:spcPct val="90000"/>
              </a:lnSpc>
              <a:spcAft>
                <a:spcPts val="0"/>
              </a:spcAft>
              <a:buFontTx/>
              <a:buAutoNum type="arabicPeriod"/>
              <a:defRPr/>
            </a:pPr>
            <a:r>
              <a:rPr lang="en-US" sz="3200" dirty="0" err="1" smtClean="0"/>
              <a:t>Tehnik</a:t>
            </a:r>
            <a:r>
              <a:rPr lang="en-US" sz="3200" dirty="0" smtClean="0"/>
              <a:t> survey: </a:t>
            </a:r>
            <a:r>
              <a:rPr lang="en-US" sz="3200" dirty="0" err="1" smtClean="0"/>
              <a:t>cara</a:t>
            </a:r>
            <a:r>
              <a:rPr lang="en-US" sz="3200" dirty="0" smtClean="0"/>
              <a:t> </a:t>
            </a:r>
            <a:r>
              <a:rPr lang="en-US" sz="3200" dirty="0" err="1" smtClean="0"/>
              <a:t>pengumpulan</a:t>
            </a:r>
            <a:r>
              <a:rPr lang="en-US" sz="3200" dirty="0" smtClean="0"/>
              <a:t> data </a:t>
            </a:r>
            <a:r>
              <a:rPr lang="en-US" sz="3200" dirty="0" err="1" smtClean="0"/>
              <a:t>dari</a:t>
            </a:r>
            <a:r>
              <a:rPr lang="en-US" sz="3200" dirty="0" smtClean="0"/>
              <a:t> </a:t>
            </a:r>
            <a:r>
              <a:rPr lang="en-US" sz="3200" dirty="0" err="1" smtClean="0"/>
              <a:t>sejumlah</a:t>
            </a:r>
            <a:r>
              <a:rPr lang="en-US" sz="3200" dirty="0" smtClean="0"/>
              <a:t> unit  </a:t>
            </a:r>
            <a:r>
              <a:rPr lang="en-US" sz="3200" dirty="0" err="1" smtClean="0"/>
              <a:t>atau</a:t>
            </a:r>
            <a:r>
              <a:rPr lang="en-US" sz="3200" dirty="0" smtClean="0"/>
              <a:t> </a:t>
            </a:r>
            <a:r>
              <a:rPr lang="en-US" sz="3200" dirty="0" err="1" smtClean="0"/>
              <a:t>individu</a:t>
            </a:r>
            <a:r>
              <a:rPr lang="en-US" sz="3200" dirty="0" smtClean="0"/>
              <a:t> </a:t>
            </a:r>
            <a:r>
              <a:rPr lang="en-US" sz="3200" dirty="0" err="1" smtClean="0"/>
              <a:t>dalam</a:t>
            </a:r>
            <a:r>
              <a:rPr lang="en-US" sz="3200" dirty="0" smtClean="0"/>
              <a:t> </a:t>
            </a:r>
            <a:r>
              <a:rPr lang="en-US" sz="3200" dirty="0" err="1" smtClean="0"/>
              <a:t>waktu</a:t>
            </a:r>
            <a:r>
              <a:rPr lang="en-US" sz="3200" dirty="0" smtClean="0"/>
              <a:t> yang </a:t>
            </a:r>
            <a:r>
              <a:rPr lang="en-US" sz="3200" dirty="0" err="1" smtClean="0"/>
              <a:t>bersamaan</a:t>
            </a:r>
            <a:r>
              <a:rPr lang="en-US" sz="3200" dirty="0" smtClean="0"/>
              <a:t>.</a:t>
            </a:r>
          </a:p>
          <a:p>
            <a:pPr marL="1009650" lvl="1" indent="-609600" algn="just" eaLnBrk="1" fontAlgn="auto" hangingPunct="1">
              <a:lnSpc>
                <a:spcPct val="90000"/>
              </a:lnSpc>
              <a:spcAft>
                <a:spcPts val="0"/>
              </a:spcAft>
              <a:buFontTx/>
              <a:buAutoNum type="arabicPeriod"/>
              <a:defRPr/>
            </a:pPr>
            <a:r>
              <a:rPr lang="en-US" sz="3200" dirty="0" err="1" smtClean="0"/>
              <a:t>Studi</a:t>
            </a:r>
            <a:r>
              <a:rPr lang="en-US" sz="3200" dirty="0" smtClean="0"/>
              <a:t> </a:t>
            </a:r>
            <a:r>
              <a:rPr lang="en-US" sz="3200" dirty="0" err="1" smtClean="0"/>
              <a:t>kasus</a:t>
            </a:r>
            <a:r>
              <a:rPr lang="en-US" sz="3200" dirty="0" smtClean="0"/>
              <a:t>: </a:t>
            </a:r>
            <a:r>
              <a:rPr lang="en-US" sz="3200" dirty="0" err="1" smtClean="0"/>
              <a:t>Memusatkan</a:t>
            </a:r>
            <a:r>
              <a:rPr lang="en-US" sz="3200" dirty="0" smtClean="0"/>
              <a:t> </a:t>
            </a:r>
            <a:r>
              <a:rPr lang="en-US" sz="3200" dirty="0" err="1" smtClean="0"/>
              <a:t>perhatian</a:t>
            </a:r>
            <a:r>
              <a:rPr lang="en-US" sz="3200" dirty="0" smtClean="0"/>
              <a:t> </a:t>
            </a:r>
            <a:r>
              <a:rPr lang="en-US" sz="3200" dirty="0" err="1" smtClean="0"/>
              <a:t>pada</a:t>
            </a:r>
            <a:r>
              <a:rPr lang="en-US" sz="3200" dirty="0" smtClean="0"/>
              <a:t> </a:t>
            </a:r>
            <a:r>
              <a:rPr lang="en-US" sz="3200" dirty="0" err="1" smtClean="0"/>
              <a:t>suatu</a:t>
            </a:r>
            <a:r>
              <a:rPr lang="en-US" sz="3200" dirty="0" smtClean="0"/>
              <a:t> </a:t>
            </a:r>
            <a:r>
              <a:rPr lang="en-US" sz="3200" dirty="0" err="1" smtClean="0"/>
              <a:t>kasus</a:t>
            </a:r>
            <a:r>
              <a:rPr lang="en-US" sz="3200" dirty="0" smtClean="0"/>
              <a:t> </a:t>
            </a:r>
            <a:r>
              <a:rPr lang="en-US" sz="3200" dirty="0" err="1" smtClean="0"/>
              <a:t>secara</a:t>
            </a:r>
            <a:r>
              <a:rPr lang="en-US" sz="3200" dirty="0" smtClean="0"/>
              <a:t> </a:t>
            </a:r>
            <a:r>
              <a:rPr lang="en-US" sz="3200" dirty="0" err="1" smtClean="0"/>
              <a:t>intensif</a:t>
            </a:r>
            <a:r>
              <a:rPr lang="en-US" sz="3200" dirty="0" smtClean="0"/>
              <a:t> </a:t>
            </a:r>
            <a:r>
              <a:rPr lang="en-US" sz="3200" dirty="0" err="1" smtClean="0"/>
              <a:t>atau</a:t>
            </a:r>
            <a:r>
              <a:rPr lang="en-US" sz="3200" dirty="0" smtClean="0"/>
              <a:t> </a:t>
            </a:r>
            <a:r>
              <a:rPr lang="en-US" sz="3200" dirty="0" err="1" smtClean="0"/>
              <a:t>mendetail</a:t>
            </a:r>
            <a:r>
              <a:rPr lang="en-US" sz="3200" dirty="0" smtClean="0"/>
              <a:t>.</a:t>
            </a:r>
          </a:p>
          <a:p>
            <a:pPr marL="274320" indent="-274320" eaLnBrk="1" fontAlgn="auto" hangingPunct="1">
              <a:spcAft>
                <a:spcPts val="0"/>
              </a:spcAft>
              <a:buClr>
                <a:schemeClr val="accent3"/>
              </a:buClr>
              <a:buFont typeface="Wingdings 2"/>
              <a:buChar char=""/>
              <a:defRPr/>
            </a:pPr>
            <a:endParaRPr lang="en-US" dirty="0"/>
          </a:p>
        </p:txBody>
      </p:sp>
    </p:spTree>
    <p:extLst>
      <p:ext uri="{BB962C8B-B14F-4D97-AF65-F5344CB8AC3E}">
        <p14:creationId xmlns:p14="http://schemas.microsoft.com/office/powerpoint/2010/main" val="2573051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z="4000" smtClean="0"/>
              <a:t>METODE PENELITIAN DESKRIPTIF (3)</a:t>
            </a:r>
          </a:p>
        </p:txBody>
      </p:sp>
      <p:sp>
        <p:nvSpPr>
          <p:cNvPr id="3" name="Content Placeholder 2"/>
          <p:cNvSpPr>
            <a:spLocks noGrp="1"/>
          </p:cNvSpPr>
          <p:nvPr>
            <p:ph idx="1"/>
          </p:nvPr>
        </p:nvSpPr>
        <p:spPr/>
        <p:txBody>
          <a:bodyPr>
            <a:normAutofit/>
          </a:bodyPr>
          <a:lstStyle/>
          <a:p>
            <a:pPr marL="609600" indent="-609600" algn="just" eaLnBrk="1" fontAlgn="auto" hangingPunct="1">
              <a:lnSpc>
                <a:spcPct val="90000"/>
              </a:lnSpc>
              <a:spcAft>
                <a:spcPts val="0"/>
              </a:spcAft>
              <a:buClr>
                <a:schemeClr val="accent3"/>
              </a:buClr>
              <a:buFont typeface="+mj-lt"/>
              <a:buAutoNum type="arabicPeriod" startAt="3"/>
              <a:defRPr/>
            </a:pPr>
            <a:r>
              <a:rPr lang="en-US" sz="2800" dirty="0" err="1" smtClean="0"/>
              <a:t>Studi</a:t>
            </a:r>
            <a:r>
              <a:rPr lang="en-US" sz="2800" dirty="0" smtClean="0"/>
              <a:t> </a:t>
            </a:r>
            <a:r>
              <a:rPr lang="en-US" sz="2800" dirty="0" err="1" smtClean="0"/>
              <a:t>komparatif</a:t>
            </a:r>
            <a:r>
              <a:rPr lang="en-US" sz="2800" dirty="0" smtClean="0"/>
              <a:t>: </a:t>
            </a:r>
            <a:r>
              <a:rPr lang="en-US" sz="2800" dirty="0" err="1" smtClean="0"/>
              <a:t>mencari</a:t>
            </a:r>
            <a:r>
              <a:rPr lang="en-US" sz="2800" dirty="0" smtClean="0"/>
              <a:t> </a:t>
            </a:r>
            <a:r>
              <a:rPr lang="en-US" sz="2800" dirty="0" err="1" smtClean="0"/>
              <a:t>pemecahan</a:t>
            </a:r>
            <a:r>
              <a:rPr lang="en-US" sz="2800" dirty="0" smtClean="0"/>
              <a:t> </a:t>
            </a:r>
            <a:r>
              <a:rPr lang="en-US" sz="2800" dirty="0" err="1" smtClean="0"/>
              <a:t>melalui</a:t>
            </a:r>
            <a:r>
              <a:rPr lang="en-US" sz="2800" dirty="0" smtClean="0"/>
              <a:t> </a:t>
            </a:r>
            <a:r>
              <a:rPr lang="en-US" sz="2800" dirty="0" err="1" smtClean="0"/>
              <a:t>analisa</a:t>
            </a:r>
            <a:r>
              <a:rPr lang="en-US" sz="2800" dirty="0" smtClean="0"/>
              <a:t> </a:t>
            </a:r>
            <a:r>
              <a:rPr lang="en-US" sz="2800" dirty="0" err="1" smtClean="0"/>
              <a:t>tentang</a:t>
            </a:r>
            <a:r>
              <a:rPr lang="en-US" sz="2800" dirty="0" smtClean="0"/>
              <a:t> </a:t>
            </a:r>
            <a:r>
              <a:rPr lang="en-US" sz="2800" dirty="0" err="1" smtClean="0"/>
              <a:t>hubungan</a:t>
            </a:r>
            <a:r>
              <a:rPr lang="en-US" sz="2800" dirty="0" smtClean="0"/>
              <a:t> </a:t>
            </a:r>
            <a:r>
              <a:rPr lang="en-US" sz="2800" dirty="0" err="1" smtClean="0"/>
              <a:t>sebab</a:t>
            </a:r>
            <a:r>
              <a:rPr lang="en-US" sz="2800" dirty="0" smtClean="0"/>
              <a:t> </a:t>
            </a:r>
            <a:r>
              <a:rPr lang="en-US" sz="2800" dirty="0" err="1" smtClean="0"/>
              <a:t>akibat</a:t>
            </a:r>
            <a:r>
              <a:rPr lang="en-US" sz="2800" dirty="0" smtClean="0"/>
              <a:t>, </a:t>
            </a:r>
            <a:r>
              <a:rPr lang="en-US" sz="2800" dirty="0" err="1" smtClean="0"/>
              <a:t>yakni</a:t>
            </a:r>
            <a:r>
              <a:rPr lang="en-US" sz="2800" dirty="0" smtClean="0"/>
              <a:t> yang </a:t>
            </a:r>
            <a:r>
              <a:rPr lang="en-US" sz="2800" dirty="0" err="1" smtClean="0"/>
              <a:t>meneliti</a:t>
            </a:r>
            <a:r>
              <a:rPr lang="en-US" sz="2800" dirty="0" smtClean="0"/>
              <a:t> </a:t>
            </a:r>
            <a:r>
              <a:rPr lang="en-US" sz="2800" dirty="0" err="1" smtClean="0"/>
              <a:t>tentang</a:t>
            </a:r>
            <a:r>
              <a:rPr lang="en-US" sz="2800" dirty="0" smtClean="0"/>
              <a:t> </a:t>
            </a:r>
            <a:r>
              <a:rPr lang="en-US" sz="2800" dirty="0" err="1" smtClean="0"/>
              <a:t>faktor-faktor</a:t>
            </a:r>
            <a:r>
              <a:rPr lang="en-US" sz="2800" dirty="0" smtClean="0"/>
              <a:t> </a:t>
            </a:r>
            <a:r>
              <a:rPr lang="en-US" sz="2800" dirty="0" err="1" smtClean="0"/>
              <a:t>tertentu</a:t>
            </a:r>
            <a:r>
              <a:rPr lang="en-US" sz="2800" dirty="0" smtClean="0"/>
              <a:t> yang </a:t>
            </a:r>
            <a:r>
              <a:rPr lang="en-US" sz="2800" dirty="0" err="1" smtClean="0"/>
              <a:t>berhubungan</a:t>
            </a:r>
            <a:r>
              <a:rPr lang="en-US" sz="2800" dirty="0" smtClean="0"/>
              <a:t> </a:t>
            </a:r>
            <a:r>
              <a:rPr lang="en-US" sz="2800" dirty="0" err="1" smtClean="0"/>
              <a:t>dengan</a:t>
            </a:r>
            <a:r>
              <a:rPr lang="en-US" sz="2800" dirty="0" smtClean="0"/>
              <a:t> </a:t>
            </a:r>
            <a:r>
              <a:rPr lang="en-US" sz="2800" dirty="0" err="1" smtClean="0"/>
              <a:t>fenomena</a:t>
            </a:r>
            <a:r>
              <a:rPr lang="en-US" sz="2800" dirty="0" smtClean="0"/>
              <a:t> yang </a:t>
            </a:r>
            <a:r>
              <a:rPr lang="en-US" sz="2800" dirty="0" err="1" smtClean="0"/>
              <a:t>diselidiki</a:t>
            </a:r>
            <a:r>
              <a:rPr lang="en-US" sz="2800" dirty="0" smtClean="0"/>
              <a:t> </a:t>
            </a:r>
            <a:r>
              <a:rPr lang="en-US" sz="2800" dirty="0" err="1" smtClean="0"/>
              <a:t>dan</a:t>
            </a:r>
            <a:r>
              <a:rPr lang="en-US" sz="2800" dirty="0" smtClean="0"/>
              <a:t> </a:t>
            </a:r>
            <a:r>
              <a:rPr lang="en-US" sz="2800" dirty="0" err="1" smtClean="0"/>
              <a:t>membandingkan</a:t>
            </a:r>
            <a:r>
              <a:rPr lang="en-US" sz="2800" dirty="0" smtClean="0"/>
              <a:t> </a:t>
            </a:r>
            <a:r>
              <a:rPr lang="en-US" sz="2800" dirty="0" err="1" smtClean="0"/>
              <a:t>satu</a:t>
            </a:r>
            <a:r>
              <a:rPr lang="en-US" sz="2800" dirty="0" smtClean="0"/>
              <a:t> </a:t>
            </a:r>
            <a:r>
              <a:rPr lang="en-US" sz="2800" dirty="0" err="1" smtClean="0"/>
              <a:t>faktor</a:t>
            </a:r>
            <a:r>
              <a:rPr lang="en-US" sz="2800" dirty="0" smtClean="0"/>
              <a:t> </a:t>
            </a:r>
            <a:r>
              <a:rPr lang="en-US" sz="2800" dirty="0" err="1" smtClean="0"/>
              <a:t>dengan</a:t>
            </a:r>
            <a:r>
              <a:rPr lang="en-US" sz="2800" dirty="0" smtClean="0"/>
              <a:t> yang lain.</a:t>
            </a:r>
          </a:p>
          <a:p>
            <a:pPr marL="609600" indent="-609600" algn="just" eaLnBrk="1" fontAlgn="auto" hangingPunct="1">
              <a:lnSpc>
                <a:spcPct val="90000"/>
              </a:lnSpc>
              <a:spcAft>
                <a:spcPts val="0"/>
              </a:spcAft>
              <a:buClr>
                <a:schemeClr val="accent3"/>
              </a:buClr>
              <a:buFont typeface="+mj-lt"/>
              <a:buAutoNum type="arabicPeriod" startAt="3"/>
              <a:defRPr/>
            </a:pPr>
            <a:r>
              <a:rPr lang="en-US" sz="2800" dirty="0" err="1" smtClean="0"/>
              <a:t>Studi</a:t>
            </a:r>
            <a:r>
              <a:rPr lang="en-US" sz="2800" dirty="0" smtClean="0"/>
              <a:t> </a:t>
            </a:r>
            <a:r>
              <a:rPr lang="en-US" sz="2800" dirty="0" err="1" smtClean="0"/>
              <a:t>waktu</a:t>
            </a:r>
            <a:r>
              <a:rPr lang="en-US" sz="2800" dirty="0" smtClean="0"/>
              <a:t> </a:t>
            </a:r>
            <a:r>
              <a:rPr lang="en-US" sz="2800" dirty="0" err="1" smtClean="0"/>
              <a:t>dan</a:t>
            </a:r>
            <a:r>
              <a:rPr lang="en-US" sz="2800" dirty="0" smtClean="0"/>
              <a:t> </a:t>
            </a:r>
            <a:r>
              <a:rPr lang="en-US" sz="2800" dirty="0" err="1" smtClean="0"/>
              <a:t>gerak</a:t>
            </a:r>
            <a:r>
              <a:rPr lang="en-US" sz="2800" dirty="0" smtClean="0"/>
              <a:t>: </a:t>
            </a:r>
            <a:r>
              <a:rPr lang="en-US" sz="2800" dirty="0" err="1" smtClean="0"/>
              <a:t>penelitian</a:t>
            </a:r>
            <a:r>
              <a:rPr lang="en-US" sz="2800" dirty="0" smtClean="0"/>
              <a:t> </a:t>
            </a:r>
            <a:r>
              <a:rPr lang="en-US" sz="2800" dirty="0" err="1" smtClean="0"/>
              <a:t>dalam</a:t>
            </a:r>
            <a:r>
              <a:rPr lang="en-US" sz="2800" dirty="0" smtClean="0"/>
              <a:t> </a:t>
            </a:r>
            <a:r>
              <a:rPr lang="en-US" sz="2800" dirty="0" err="1" smtClean="0"/>
              <a:t>penggunaan</a:t>
            </a:r>
            <a:r>
              <a:rPr lang="en-US" sz="2800" dirty="0" smtClean="0"/>
              <a:t> </a:t>
            </a:r>
            <a:r>
              <a:rPr lang="en-US" sz="2800" dirty="0" err="1" smtClean="0"/>
              <a:t>waktu</a:t>
            </a:r>
            <a:r>
              <a:rPr lang="en-US" sz="2800" dirty="0" smtClean="0"/>
              <a:t> </a:t>
            </a:r>
            <a:r>
              <a:rPr lang="en-US" sz="2800" dirty="0" err="1" smtClean="0"/>
              <a:t>serta</a:t>
            </a:r>
            <a:r>
              <a:rPr lang="en-US" sz="2800" dirty="0" smtClean="0"/>
              <a:t> </a:t>
            </a:r>
            <a:r>
              <a:rPr lang="en-US" sz="2800" dirty="0" err="1" smtClean="0"/>
              <a:t>dalam</a:t>
            </a:r>
            <a:r>
              <a:rPr lang="en-US" sz="2800" dirty="0" smtClean="0"/>
              <a:t> </a:t>
            </a:r>
            <a:r>
              <a:rPr lang="en-US" sz="2800" dirty="0" err="1" smtClean="0"/>
              <a:t>tingkah</a:t>
            </a:r>
            <a:r>
              <a:rPr lang="en-US" sz="2800" dirty="0" smtClean="0"/>
              <a:t> </a:t>
            </a:r>
            <a:r>
              <a:rPr lang="en-US" sz="2800" dirty="0" err="1" smtClean="0"/>
              <a:t>laku</a:t>
            </a:r>
            <a:r>
              <a:rPr lang="en-US" sz="2800" dirty="0" smtClean="0"/>
              <a:t>.</a:t>
            </a:r>
          </a:p>
          <a:p>
            <a:pPr marL="609600" indent="-609600" algn="just" eaLnBrk="1" fontAlgn="auto" hangingPunct="1">
              <a:lnSpc>
                <a:spcPct val="90000"/>
              </a:lnSpc>
              <a:spcAft>
                <a:spcPts val="0"/>
              </a:spcAft>
              <a:buClr>
                <a:schemeClr val="accent3"/>
              </a:buClr>
              <a:buFont typeface="+mj-lt"/>
              <a:buAutoNum type="arabicPeriod" startAt="3"/>
              <a:defRPr/>
            </a:pPr>
            <a:r>
              <a:rPr lang="en-US" sz="2800" dirty="0" err="1" smtClean="0"/>
              <a:t>Analisa</a:t>
            </a:r>
            <a:r>
              <a:rPr lang="en-US" sz="2800" dirty="0" smtClean="0"/>
              <a:t> </a:t>
            </a:r>
            <a:r>
              <a:rPr lang="en-US" sz="2800" dirty="0" err="1" smtClean="0"/>
              <a:t>tingkah</a:t>
            </a:r>
            <a:r>
              <a:rPr lang="en-US" sz="2800" dirty="0" smtClean="0"/>
              <a:t> </a:t>
            </a:r>
            <a:r>
              <a:rPr lang="en-US" sz="2800" dirty="0" err="1" smtClean="0"/>
              <a:t>laku</a:t>
            </a:r>
            <a:r>
              <a:rPr lang="en-US" sz="2800" dirty="0" smtClean="0"/>
              <a:t>: </a:t>
            </a:r>
            <a:r>
              <a:rPr lang="en-US" sz="2800" dirty="0" err="1" smtClean="0"/>
              <a:t>manusia</a:t>
            </a:r>
            <a:r>
              <a:rPr lang="en-US" sz="2800" dirty="0" smtClean="0"/>
              <a:t> </a:t>
            </a:r>
            <a:r>
              <a:rPr lang="en-US" sz="2800" dirty="0" err="1" smtClean="0"/>
              <a:t>dalam</a:t>
            </a:r>
            <a:r>
              <a:rPr lang="en-US" sz="2800" dirty="0" smtClean="0"/>
              <a:t> </a:t>
            </a:r>
            <a:r>
              <a:rPr lang="en-US" sz="2800" dirty="0" err="1" smtClean="0"/>
              <a:t>melakukan</a:t>
            </a:r>
            <a:r>
              <a:rPr lang="en-US" sz="2800" dirty="0" smtClean="0"/>
              <a:t> </a:t>
            </a:r>
            <a:r>
              <a:rPr lang="en-US" sz="2800" dirty="0" err="1" smtClean="0"/>
              <a:t>sesuatu</a:t>
            </a:r>
            <a:r>
              <a:rPr lang="en-US" sz="2800" dirty="0" smtClean="0"/>
              <a:t> </a:t>
            </a:r>
            <a:r>
              <a:rPr lang="en-US" sz="2800" dirty="0" err="1" smtClean="0"/>
              <a:t>diamati</a:t>
            </a:r>
            <a:r>
              <a:rPr lang="en-US" sz="2800" dirty="0" smtClean="0"/>
              <a:t> </a:t>
            </a:r>
            <a:r>
              <a:rPr lang="en-US" sz="2800" dirty="0" err="1" smtClean="0"/>
              <a:t>dan</a:t>
            </a:r>
            <a:r>
              <a:rPr lang="en-US" sz="2800" dirty="0" smtClean="0"/>
              <a:t> </a:t>
            </a:r>
            <a:r>
              <a:rPr lang="en-US" sz="2800" dirty="0" err="1" smtClean="0"/>
              <a:t>dianalisa</a:t>
            </a:r>
            <a:r>
              <a:rPr lang="en-US" sz="2800" dirty="0" smtClean="0"/>
              <a:t>.</a:t>
            </a:r>
          </a:p>
          <a:p>
            <a:pPr marL="274320" indent="-274320" eaLnBrk="1" fontAlgn="auto" hangingPunct="1">
              <a:spcAft>
                <a:spcPts val="0"/>
              </a:spcAft>
              <a:buClr>
                <a:schemeClr val="accent3"/>
              </a:buClr>
              <a:buFont typeface="Wingdings 2"/>
              <a:buChar char=""/>
              <a:defRPr/>
            </a:pPr>
            <a:endParaRPr lang="en-US" sz="2800" dirty="0" smtClean="0"/>
          </a:p>
        </p:txBody>
      </p:sp>
    </p:spTree>
    <p:extLst>
      <p:ext uri="{BB962C8B-B14F-4D97-AF65-F5344CB8AC3E}">
        <p14:creationId xmlns:p14="http://schemas.microsoft.com/office/powerpoint/2010/main" val="2340945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z="4000" smtClean="0"/>
              <a:t>METODE PENELITIAN DESKRIPTIF (4)</a:t>
            </a:r>
          </a:p>
        </p:txBody>
      </p:sp>
      <p:sp>
        <p:nvSpPr>
          <p:cNvPr id="3" name="Content Placeholder 2"/>
          <p:cNvSpPr>
            <a:spLocks noGrp="1"/>
          </p:cNvSpPr>
          <p:nvPr>
            <p:ph idx="1"/>
          </p:nvPr>
        </p:nvSpPr>
        <p:spPr/>
        <p:txBody>
          <a:bodyPr>
            <a:normAutofit/>
          </a:bodyPr>
          <a:lstStyle/>
          <a:p>
            <a:pPr marL="609600" indent="-609600" algn="just" eaLnBrk="1" fontAlgn="auto" hangingPunct="1">
              <a:lnSpc>
                <a:spcPct val="90000"/>
              </a:lnSpc>
              <a:spcAft>
                <a:spcPts val="0"/>
              </a:spcAft>
              <a:buClr>
                <a:schemeClr val="accent3"/>
              </a:buClr>
              <a:buFont typeface="+mj-lt"/>
              <a:buAutoNum type="arabicPeriod" startAt="6"/>
              <a:defRPr/>
            </a:pPr>
            <a:r>
              <a:rPr lang="en-US" sz="2800" dirty="0" err="1" smtClean="0"/>
              <a:t>Analisa</a:t>
            </a:r>
            <a:r>
              <a:rPr lang="en-US" sz="2800" dirty="0" smtClean="0"/>
              <a:t> </a:t>
            </a:r>
            <a:r>
              <a:rPr lang="en-US" sz="2800" dirty="0" err="1" smtClean="0"/>
              <a:t>kuantitatif</a:t>
            </a:r>
            <a:r>
              <a:rPr lang="en-US" sz="2800" dirty="0" smtClean="0"/>
              <a:t>: </a:t>
            </a:r>
            <a:r>
              <a:rPr lang="en-US" sz="2800" dirty="0" err="1" smtClean="0"/>
              <a:t>gambaran</a:t>
            </a:r>
            <a:r>
              <a:rPr lang="en-US" sz="2800" dirty="0" smtClean="0"/>
              <a:t> </a:t>
            </a:r>
            <a:r>
              <a:rPr lang="en-US" sz="2800" dirty="0" err="1" smtClean="0"/>
              <a:t>tentang</a:t>
            </a:r>
            <a:r>
              <a:rPr lang="en-US" sz="2800" dirty="0" smtClean="0"/>
              <a:t> </a:t>
            </a:r>
            <a:r>
              <a:rPr lang="en-US" sz="2800" dirty="0" err="1" smtClean="0"/>
              <a:t>isi</a:t>
            </a:r>
            <a:r>
              <a:rPr lang="en-US" sz="2800" dirty="0" smtClean="0"/>
              <a:t> </a:t>
            </a:r>
            <a:r>
              <a:rPr lang="en-US" sz="2800" dirty="0" err="1" smtClean="0"/>
              <a:t>suatu</a:t>
            </a:r>
            <a:r>
              <a:rPr lang="en-US" sz="2800" dirty="0" smtClean="0"/>
              <a:t> </a:t>
            </a:r>
            <a:r>
              <a:rPr lang="en-US" sz="2800" dirty="0" err="1" smtClean="0"/>
              <a:t>dokumen</a:t>
            </a:r>
            <a:r>
              <a:rPr lang="en-US" sz="2800" dirty="0" smtClean="0"/>
              <a:t> </a:t>
            </a:r>
            <a:r>
              <a:rPr lang="en-US" sz="2800" dirty="0" err="1" smtClean="0"/>
              <a:t>secara</a:t>
            </a:r>
            <a:r>
              <a:rPr lang="en-US" sz="2800" dirty="0" smtClean="0"/>
              <a:t> </a:t>
            </a:r>
            <a:r>
              <a:rPr lang="en-US" sz="2800" dirty="0" err="1" smtClean="0"/>
              <a:t>sistematik</a:t>
            </a:r>
            <a:r>
              <a:rPr lang="en-US" sz="2800" dirty="0" smtClean="0"/>
              <a:t>. </a:t>
            </a:r>
            <a:r>
              <a:rPr lang="en-US" sz="2800" dirty="0" err="1" smtClean="0"/>
              <a:t>Penelitian</a:t>
            </a:r>
            <a:r>
              <a:rPr lang="en-US" sz="2800" dirty="0" smtClean="0"/>
              <a:t> </a:t>
            </a:r>
            <a:r>
              <a:rPr lang="en-US" sz="2800" dirty="0" err="1" smtClean="0"/>
              <a:t>ini</a:t>
            </a:r>
            <a:r>
              <a:rPr lang="en-US" sz="2800" dirty="0" smtClean="0"/>
              <a:t> </a:t>
            </a:r>
            <a:r>
              <a:rPr lang="en-US" sz="2800" dirty="0" err="1" smtClean="0"/>
              <a:t>menitikberatkan</a:t>
            </a:r>
            <a:r>
              <a:rPr lang="en-US" sz="2800" dirty="0" smtClean="0"/>
              <a:t> </a:t>
            </a:r>
            <a:r>
              <a:rPr lang="en-US" sz="2800" dirty="0" err="1" smtClean="0"/>
              <a:t>pengumpulan</a:t>
            </a:r>
            <a:r>
              <a:rPr lang="en-US" sz="2800" dirty="0" smtClean="0"/>
              <a:t> </a:t>
            </a:r>
            <a:r>
              <a:rPr lang="en-US" sz="2800" dirty="0" err="1" smtClean="0"/>
              <a:t>datapada</a:t>
            </a:r>
            <a:r>
              <a:rPr lang="en-US" sz="2800" dirty="0" smtClean="0"/>
              <a:t> yang </a:t>
            </a:r>
            <a:r>
              <a:rPr lang="en-US" sz="2800" dirty="0" err="1" smtClean="0"/>
              <a:t>dikuantifikasi</a:t>
            </a:r>
            <a:r>
              <a:rPr lang="en-US" sz="2800" dirty="0" smtClean="0"/>
              <a:t>.</a:t>
            </a:r>
          </a:p>
          <a:p>
            <a:pPr marL="609600" indent="-609600" algn="just" eaLnBrk="1" fontAlgn="auto" hangingPunct="1">
              <a:lnSpc>
                <a:spcPct val="90000"/>
              </a:lnSpc>
              <a:spcAft>
                <a:spcPts val="0"/>
              </a:spcAft>
              <a:buClr>
                <a:schemeClr val="accent3"/>
              </a:buClr>
              <a:buFont typeface="+mj-lt"/>
              <a:buAutoNum type="arabicPeriod" startAt="6"/>
              <a:defRPr/>
            </a:pPr>
            <a:r>
              <a:rPr lang="en-US" sz="2800" dirty="0" err="1" smtClean="0"/>
              <a:t>Studi</a:t>
            </a:r>
            <a:r>
              <a:rPr lang="en-US" sz="2800" dirty="0" smtClean="0"/>
              <a:t> </a:t>
            </a:r>
            <a:r>
              <a:rPr lang="en-US" sz="2800" dirty="0" err="1" smtClean="0"/>
              <a:t>operasional</a:t>
            </a:r>
            <a:r>
              <a:rPr lang="en-US" sz="2800" dirty="0" smtClean="0"/>
              <a:t> (</a:t>
            </a:r>
            <a:r>
              <a:rPr lang="en-US" sz="2800" dirty="0" err="1" smtClean="0"/>
              <a:t>kooperatif</a:t>
            </a:r>
            <a:r>
              <a:rPr lang="en-US" sz="2800" dirty="0" smtClean="0"/>
              <a:t>): </a:t>
            </a:r>
            <a:r>
              <a:rPr lang="en-US" sz="2800" dirty="0" err="1" smtClean="0"/>
              <a:t>hasil</a:t>
            </a:r>
            <a:r>
              <a:rPr lang="en-US" sz="2800" dirty="0" smtClean="0"/>
              <a:t> </a:t>
            </a:r>
            <a:r>
              <a:rPr lang="en-US" sz="2800" dirty="0" err="1" smtClean="0"/>
              <a:t>penelitian</a:t>
            </a:r>
            <a:r>
              <a:rPr lang="en-US" sz="2800" dirty="0" smtClean="0"/>
              <a:t> </a:t>
            </a:r>
            <a:r>
              <a:rPr lang="en-US" sz="2800" dirty="0" err="1" smtClean="0"/>
              <a:t>dipakai</a:t>
            </a:r>
            <a:r>
              <a:rPr lang="en-US" sz="2800" dirty="0" smtClean="0"/>
              <a:t> </a:t>
            </a:r>
            <a:r>
              <a:rPr lang="en-US" sz="2800" dirty="0" err="1" smtClean="0"/>
              <a:t>untuk</a:t>
            </a:r>
            <a:r>
              <a:rPr lang="en-US" sz="2800" dirty="0" smtClean="0"/>
              <a:t> </a:t>
            </a:r>
            <a:r>
              <a:rPr lang="en-US" sz="2800" dirty="0" err="1" smtClean="0"/>
              <a:t>pedoman</a:t>
            </a:r>
            <a:r>
              <a:rPr lang="en-US" sz="2800" dirty="0" smtClean="0"/>
              <a:t> </a:t>
            </a:r>
            <a:r>
              <a:rPr lang="en-US" sz="2800" dirty="0" err="1" smtClean="0"/>
              <a:t>atau</a:t>
            </a:r>
            <a:r>
              <a:rPr lang="en-US" sz="2800" dirty="0" smtClean="0"/>
              <a:t> </a:t>
            </a:r>
            <a:r>
              <a:rPr lang="en-US" sz="2800" dirty="0" err="1" smtClean="0"/>
              <a:t>penelitian</a:t>
            </a:r>
            <a:r>
              <a:rPr lang="en-US" sz="2800" dirty="0" smtClean="0"/>
              <a:t> </a:t>
            </a:r>
            <a:r>
              <a:rPr lang="en-US" sz="2800" dirty="0" err="1" smtClean="0"/>
              <a:t>ini</a:t>
            </a:r>
            <a:r>
              <a:rPr lang="en-US" sz="2800" dirty="0" smtClean="0"/>
              <a:t> </a:t>
            </a:r>
            <a:r>
              <a:rPr lang="en-US" sz="2800" dirty="0" err="1" smtClean="0"/>
              <a:t>banyak</a:t>
            </a:r>
            <a:r>
              <a:rPr lang="en-US" sz="2800" dirty="0" smtClean="0"/>
              <a:t> </a:t>
            </a:r>
            <a:r>
              <a:rPr lang="en-US" sz="2800" dirty="0" err="1" smtClean="0"/>
              <a:t>dilakukan</a:t>
            </a:r>
            <a:r>
              <a:rPr lang="en-US" sz="2800" dirty="0" smtClean="0"/>
              <a:t> </a:t>
            </a:r>
            <a:r>
              <a:rPr lang="en-US" sz="2800" dirty="0" err="1" smtClean="0"/>
              <a:t>melalui</a:t>
            </a:r>
            <a:r>
              <a:rPr lang="en-US" sz="2800" dirty="0" smtClean="0"/>
              <a:t> </a:t>
            </a:r>
            <a:r>
              <a:rPr lang="en-US" sz="2800" dirty="0" err="1" smtClean="0"/>
              <a:t>kerjasama</a:t>
            </a:r>
            <a:r>
              <a:rPr lang="en-US" sz="2800" dirty="0" smtClean="0"/>
              <a:t> </a:t>
            </a:r>
            <a:r>
              <a:rPr lang="en-US" sz="2800" dirty="0" err="1" smtClean="0"/>
              <a:t>antara</a:t>
            </a:r>
            <a:r>
              <a:rPr lang="en-US" sz="2800" dirty="0" smtClean="0"/>
              <a:t> </a:t>
            </a:r>
            <a:r>
              <a:rPr lang="en-US" sz="2800" dirty="0" err="1" smtClean="0"/>
              <a:t>ahli-ahli</a:t>
            </a:r>
            <a:r>
              <a:rPr lang="en-US" sz="2800" dirty="0" smtClean="0"/>
              <a:t> </a:t>
            </a:r>
            <a:r>
              <a:rPr lang="en-US" sz="2800" dirty="0" err="1" smtClean="0"/>
              <a:t>peneliti</a:t>
            </a:r>
            <a:r>
              <a:rPr lang="en-US" sz="2800" dirty="0" smtClean="0"/>
              <a:t> </a:t>
            </a:r>
            <a:r>
              <a:rPr lang="en-US" sz="2800" dirty="0" err="1" smtClean="0"/>
              <a:t>profesional</a:t>
            </a:r>
            <a:r>
              <a:rPr lang="en-US" sz="2800" dirty="0" smtClean="0"/>
              <a:t> </a:t>
            </a:r>
            <a:r>
              <a:rPr lang="en-US" sz="2800" dirty="0" err="1" smtClean="0"/>
              <a:t>dengan</a:t>
            </a:r>
            <a:r>
              <a:rPr lang="en-US" sz="2800" dirty="0" smtClean="0"/>
              <a:t> </a:t>
            </a:r>
            <a:r>
              <a:rPr lang="en-US" sz="2800" dirty="0" err="1" smtClean="0"/>
              <a:t>pelaksana</a:t>
            </a:r>
            <a:r>
              <a:rPr lang="en-US" sz="2800" dirty="0" smtClean="0"/>
              <a:t> </a:t>
            </a:r>
            <a:r>
              <a:rPr lang="en-US" sz="2800" dirty="0" err="1" smtClean="0"/>
              <a:t>dari</a:t>
            </a:r>
            <a:r>
              <a:rPr lang="en-US" sz="2800" dirty="0" smtClean="0"/>
              <a:t> </a:t>
            </a:r>
            <a:r>
              <a:rPr lang="en-US" sz="2800" dirty="0" err="1" smtClean="0"/>
              <a:t>praktek</a:t>
            </a:r>
            <a:r>
              <a:rPr lang="en-US" sz="2800" dirty="0" smtClean="0"/>
              <a:t>.</a:t>
            </a:r>
          </a:p>
          <a:p>
            <a:pPr marL="274320" indent="-274320" eaLnBrk="1" fontAlgn="auto" hangingPunct="1">
              <a:spcAft>
                <a:spcPts val="0"/>
              </a:spcAft>
              <a:buClr>
                <a:schemeClr val="accent3"/>
              </a:buClr>
              <a:buFont typeface="Wingdings 2"/>
              <a:buChar char=""/>
              <a:defRPr/>
            </a:pPr>
            <a:endParaRPr lang="en-US" dirty="0" smtClean="0"/>
          </a:p>
        </p:txBody>
      </p:sp>
    </p:spTree>
    <p:extLst>
      <p:ext uri="{BB962C8B-B14F-4D97-AF65-F5344CB8AC3E}">
        <p14:creationId xmlns:p14="http://schemas.microsoft.com/office/powerpoint/2010/main" val="40550281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eaLnBrk="1" hangingPunct="1"/>
            <a:r>
              <a:rPr lang="en-US" sz="4400" smtClean="0"/>
              <a:t>METODE PENELITIAN EKSPERIMENT</a:t>
            </a:r>
          </a:p>
        </p:txBody>
      </p:sp>
      <p:sp>
        <p:nvSpPr>
          <p:cNvPr id="32771" name="Rectangle 3"/>
          <p:cNvSpPr>
            <a:spLocks noGrp="1" noChangeArrowheads="1"/>
          </p:cNvSpPr>
          <p:nvPr>
            <p:ph idx="1"/>
          </p:nvPr>
        </p:nvSpPr>
        <p:spPr/>
        <p:txBody>
          <a:bodyPr/>
          <a:lstStyle/>
          <a:p>
            <a:pPr algn="just" eaLnBrk="1" hangingPunct="1"/>
            <a:r>
              <a:rPr lang="en-US" sz="2800" smtClean="0"/>
              <a:t>Untuk mengetahui bagaimana kedudukan hubungan kausal antara variabel-variabel yang diselidiki.</a:t>
            </a:r>
          </a:p>
          <a:p>
            <a:pPr algn="just" eaLnBrk="1" hangingPunct="1"/>
            <a:r>
              <a:rPr lang="en-US" sz="2800" smtClean="0"/>
              <a:t>Tujuan eksperiment bukan pada pengumpulan dan deskripsi data melainkan pada penemuan faktor-faktor penyebab dan faktor-faktor akibat.</a:t>
            </a:r>
          </a:p>
          <a:p>
            <a:pPr algn="just" eaLnBrk="1" hangingPunct="1"/>
            <a:r>
              <a:rPr lang="en-US" sz="2800" smtClean="0"/>
              <a:t>Kesulitan dalam eksperiment yaitu dalam menguasai segala faktor yang mungkin mempengaruhi variabel yang diteliti.</a:t>
            </a:r>
          </a:p>
        </p:txBody>
      </p:sp>
    </p:spTree>
    <p:extLst>
      <p:ext uri="{BB962C8B-B14F-4D97-AF65-F5344CB8AC3E}">
        <p14:creationId xmlns:p14="http://schemas.microsoft.com/office/powerpoint/2010/main" val="2407599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METODE PENELITIAN (1)</a:t>
            </a:r>
          </a:p>
        </p:txBody>
      </p:sp>
      <p:sp>
        <p:nvSpPr>
          <p:cNvPr id="19459" name="Content Placeholder 2"/>
          <p:cNvSpPr>
            <a:spLocks noGrp="1"/>
          </p:cNvSpPr>
          <p:nvPr>
            <p:ph idx="1"/>
          </p:nvPr>
        </p:nvSpPr>
        <p:spPr/>
        <p:txBody>
          <a:bodyPr/>
          <a:lstStyle/>
          <a:p>
            <a:pPr algn="just" eaLnBrk="1" hangingPunct="1">
              <a:lnSpc>
                <a:spcPct val="90000"/>
              </a:lnSpc>
            </a:pPr>
            <a:r>
              <a:rPr lang="en-US" sz="2400" smtClean="0">
                <a:latin typeface="Calibri" pitchFamily="34" charset="0"/>
              </a:rPr>
              <a:t>Metode Penelitian : </a:t>
            </a:r>
            <a:r>
              <a:rPr lang="en-US" sz="2400" u="sng" smtClean="0">
                <a:latin typeface="Calibri" pitchFamily="34" charset="0"/>
              </a:rPr>
              <a:t>cara ilmiah</a:t>
            </a:r>
            <a:r>
              <a:rPr lang="en-US" sz="2400" smtClean="0">
                <a:latin typeface="Calibri" pitchFamily="34" charset="0"/>
              </a:rPr>
              <a:t> untuk mendapatkan data dengan tujuan tertentu.</a:t>
            </a:r>
          </a:p>
          <a:p>
            <a:pPr algn="just" eaLnBrk="1" hangingPunct="1">
              <a:lnSpc>
                <a:spcPct val="90000"/>
              </a:lnSpc>
            </a:pPr>
            <a:r>
              <a:rPr lang="en-US" sz="2400" smtClean="0">
                <a:latin typeface="Calibri" pitchFamily="34" charset="0"/>
              </a:rPr>
              <a:t>Cara ilmiah: kegiatan tersebut dilandasai oleh </a:t>
            </a:r>
            <a:r>
              <a:rPr lang="en-US" sz="2400" u="sng" smtClean="0">
                <a:latin typeface="Calibri" pitchFamily="34" charset="0"/>
              </a:rPr>
              <a:t>metode keilmuan</a:t>
            </a:r>
            <a:r>
              <a:rPr lang="en-US" sz="2400" smtClean="0">
                <a:latin typeface="Calibri" pitchFamily="34" charset="0"/>
              </a:rPr>
              <a:t>, sehingga diharapkan data yang didapat akan </a:t>
            </a:r>
            <a:r>
              <a:rPr lang="en-US" sz="2400" u="sng" smtClean="0">
                <a:latin typeface="Calibri" pitchFamily="34" charset="0"/>
              </a:rPr>
              <a:t>objektif, valid, dan reliabel.</a:t>
            </a:r>
          </a:p>
          <a:p>
            <a:pPr algn="just" eaLnBrk="1" hangingPunct="1">
              <a:lnSpc>
                <a:spcPct val="90000"/>
              </a:lnSpc>
            </a:pPr>
            <a:r>
              <a:rPr lang="en-US" sz="2400" smtClean="0">
                <a:latin typeface="Calibri" pitchFamily="34" charset="0"/>
              </a:rPr>
              <a:t> Metode keilmuan: gabungan antara pendekatan </a:t>
            </a:r>
            <a:r>
              <a:rPr lang="en-US" sz="2400" u="sng" smtClean="0">
                <a:latin typeface="Calibri" pitchFamily="34" charset="0"/>
              </a:rPr>
              <a:t>rasional</a:t>
            </a:r>
            <a:r>
              <a:rPr lang="en-US" sz="2400" smtClean="0">
                <a:latin typeface="Calibri" pitchFamily="34" charset="0"/>
              </a:rPr>
              <a:t> dan </a:t>
            </a:r>
            <a:r>
              <a:rPr lang="en-US" sz="2400" u="sng" smtClean="0">
                <a:latin typeface="Calibri" pitchFamily="34" charset="0"/>
              </a:rPr>
              <a:t>empiris</a:t>
            </a:r>
            <a:r>
              <a:rPr lang="en-US" sz="2400" smtClean="0">
                <a:latin typeface="Calibri" pitchFamily="34" charset="0"/>
              </a:rPr>
              <a:t> (Suriasumantri,1978)</a:t>
            </a:r>
          </a:p>
          <a:p>
            <a:pPr algn="just" eaLnBrk="1" hangingPunct="1">
              <a:lnSpc>
                <a:spcPct val="90000"/>
              </a:lnSpc>
            </a:pPr>
            <a:r>
              <a:rPr lang="en-US" sz="2400" smtClean="0">
                <a:latin typeface="Calibri" pitchFamily="34" charset="0"/>
              </a:rPr>
              <a:t>Pendekatan rasional: Memberikan kerangka berpikir yang koheren dan logis.</a:t>
            </a:r>
          </a:p>
          <a:p>
            <a:pPr algn="just" eaLnBrk="1" hangingPunct="1">
              <a:lnSpc>
                <a:spcPct val="90000"/>
              </a:lnSpc>
            </a:pPr>
            <a:r>
              <a:rPr lang="en-US" sz="2400" smtClean="0">
                <a:latin typeface="Calibri" pitchFamily="34" charset="0"/>
              </a:rPr>
              <a:t>Pendekatan empiris: Memberikan kerangka pengujian dalam memastikan suatu kebenaran.</a:t>
            </a:r>
          </a:p>
          <a:p>
            <a:pPr algn="just" eaLnBrk="1" hangingPunct="1">
              <a:lnSpc>
                <a:spcPct val="90000"/>
              </a:lnSpc>
              <a:buFont typeface="Wingdings" pitchFamily="2" charset="2"/>
              <a:buNone/>
            </a:pPr>
            <a:endParaRPr lang="en-US" sz="2400" smtClean="0"/>
          </a:p>
          <a:p>
            <a:pPr eaLnBrk="1" hangingPunct="1"/>
            <a:endParaRPr lang="en-US" smtClean="0"/>
          </a:p>
        </p:txBody>
      </p:sp>
    </p:spTree>
    <p:extLst>
      <p:ext uri="{BB962C8B-B14F-4D97-AF65-F5344CB8AC3E}">
        <p14:creationId xmlns:p14="http://schemas.microsoft.com/office/powerpoint/2010/main" val="15484678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t>METODE PENELITIAN (2)</a:t>
            </a:r>
          </a:p>
        </p:txBody>
      </p:sp>
      <p:sp>
        <p:nvSpPr>
          <p:cNvPr id="20483" name="Content Placeholder 2"/>
          <p:cNvSpPr>
            <a:spLocks noGrp="1"/>
          </p:cNvSpPr>
          <p:nvPr>
            <p:ph idx="1"/>
          </p:nvPr>
        </p:nvSpPr>
        <p:spPr/>
        <p:txBody>
          <a:bodyPr/>
          <a:lstStyle/>
          <a:p>
            <a:pPr algn="just" eaLnBrk="1" hangingPunct="1">
              <a:lnSpc>
                <a:spcPct val="90000"/>
              </a:lnSpc>
            </a:pPr>
            <a:r>
              <a:rPr lang="en-US" sz="3200" smtClean="0"/>
              <a:t>Obyektif: Semua orang akan memberikan penafsiran yang sama.</a:t>
            </a:r>
          </a:p>
          <a:p>
            <a:pPr algn="just" eaLnBrk="1" hangingPunct="1">
              <a:lnSpc>
                <a:spcPct val="90000"/>
              </a:lnSpc>
            </a:pPr>
            <a:r>
              <a:rPr lang="en-US" sz="3200" smtClean="0"/>
              <a:t>Valid: Adanya ketepatan antara data yang terkumpul oleh peneliti dengan data yang terjadi pada obyek yang sesungguhnya.</a:t>
            </a:r>
          </a:p>
          <a:p>
            <a:pPr algn="just" eaLnBrk="1" hangingPunct="1">
              <a:lnSpc>
                <a:spcPct val="90000"/>
              </a:lnSpc>
            </a:pPr>
            <a:r>
              <a:rPr lang="en-US" sz="3200" smtClean="0"/>
              <a:t>Reliabel: Adanya ketetapan/keajega</a:t>
            </a:r>
            <a:r>
              <a:rPr lang="id-ID" sz="3200" smtClean="0"/>
              <a:t>n</a:t>
            </a:r>
            <a:r>
              <a:rPr lang="en-US" sz="3200" smtClean="0"/>
              <a:t>/konsisten data yang didapat dari waktu ke waktu.</a:t>
            </a:r>
          </a:p>
          <a:p>
            <a:pPr eaLnBrk="1" hangingPunct="1"/>
            <a:endParaRPr lang="en-US" smtClean="0"/>
          </a:p>
        </p:txBody>
      </p:sp>
    </p:spTree>
    <p:extLst>
      <p:ext uri="{BB962C8B-B14F-4D97-AF65-F5344CB8AC3E}">
        <p14:creationId xmlns:p14="http://schemas.microsoft.com/office/powerpoint/2010/main" val="22078280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600" smtClean="0"/>
              <a:t>TUJUAN &amp; IMPLIKASI PENELITIAN (1)</a:t>
            </a:r>
          </a:p>
        </p:txBody>
      </p:sp>
      <p:sp>
        <p:nvSpPr>
          <p:cNvPr id="6147" name="Rectangle 3"/>
          <p:cNvSpPr>
            <a:spLocks noGrp="1" noChangeArrowheads="1"/>
          </p:cNvSpPr>
          <p:nvPr>
            <p:ph idx="1"/>
          </p:nvPr>
        </p:nvSpPr>
        <p:spPr/>
        <p:txBody>
          <a:bodyPr>
            <a:noAutofit/>
          </a:bodyPr>
          <a:lstStyle/>
          <a:p>
            <a:pPr marL="396875" indent="-396875" algn="just" eaLnBrk="1" fontAlgn="auto" hangingPunct="1">
              <a:lnSpc>
                <a:spcPct val="90000"/>
              </a:lnSpc>
              <a:spcAft>
                <a:spcPts val="0"/>
              </a:spcAft>
              <a:buClr>
                <a:schemeClr val="accent3"/>
              </a:buClr>
              <a:buFont typeface="Wingdings 2"/>
              <a:buChar char=""/>
              <a:defRPr/>
            </a:pPr>
            <a:r>
              <a:rPr lang="en-US" sz="2400" dirty="0" err="1" smtClean="0"/>
              <a:t>Kegiatan</a:t>
            </a:r>
            <a:r>
              <a:rPr lang="en-US" sz="2400" dirty="0" smtClean="0"/>
              <a:t> </a:t>
            </a:r>
            <a:r>
              <a:rPr lang="en-US" sz="2400" dirty="0" err="1" smtClean="0"/>
              <a:t>penelitian</a:t>
            </a:r>
            <a:r>
              <a:rPr lang="en-US" sz="2400" dirty="0" smtClean="0"/>
              <a:t> </a:t>
            </a:r>
            <a:r>
              <a:rPr lang="en-US" sz="2400" dirty="0" err="1" smtClean="0"/>
              <a:t>dilakukan</a:t>
            </a:r>
            <a:r>
              <a:rPr lang="en-US" sz="2400" dirty="0" smtClean="0"/>
              <a:t> </a:t>
            </a:r>
            <a:r>
              <a:rPr lang="en-US" sz="2400" dirty="0" err="1" smtClean="0"/>
              <a:t>dengan</a:t>
            </a:r>
            <a:r>
              <a:rPr lang="en-US" sz="2400" dirty="0" smtClean="0"/>
              <a:t> </a:t>
            </a:r>
            <a:r>
              <a:rPr lang="en-US" sz="2400" dirty="0" err="1" smtClean="0"/>
              <a:t>tujuan</a:t>
            </a:r>
            <a:r>
              <a:rPr lang="en-US" sz="2400" dirty="0" smtClean="0"/>
              <a:t> </a:t>
            </a:r>
            <a:r>
              <a:rPr lang="en-US" sz="2400" dirty="0" err="1" smtClean="0"/>
              <a:t>tertentu</a:t>
            </a:r>
            <a:r>
              <a:rPr lang="en-US" sz="2400" dirty="0" smtClean="0"/>
              <a:t>, </a:t>
            </a:r>
            <a:r>
              <a:rPr lang="en-US" sz="2400" dirty="0" err="1" smtClean="0"/>
              <a:t>umumnya</a:t>
            </a:r>
            <a:r>
              <a:rPr lang="en-US" sz="2400" dirty="0" smtClean="0"/>
              <a:t> </a:t>
            </a:r>
            <a:r>
              <a:rPr lang="en-US" sz="2400" dirty="0" err="1" smtClean="0"/>
              <a:t>tujuan</a:t>
            </a:r>
            <a:r>
              <a:rPr lang="en-US" sz="2400" dirty="0" smtClean="0"/>
              <a:t> </a:t>
            </a:r>
            <a:r>
              <a:rPr lang="en-US" sz="2400" dirty="0" err="1" smtClean="0"/>
              <a:t>dikelompokkan</a:t>
            </a:r>
            <a:r>
              <a:rPr lang="en-US" sz="2400" dirty="0" smtClean="0"/>
              <a:t> </a:t>
            </a:r>
            <a:r>
              <a:rPr lang="en-US" sz="2400" dirty="0" err="1" smtClean="0"/>
              <a:t>menjadi</a:t>
            </a:r>
            <a:r>
              <a:rPr lang="en-US" sz="2400" dirty="0" smtClean="0"/>
              <a:t> 3 </a:t>
            </a:r>
            <a:r>
              <a:rPr lang="en-US" sz="2400" dirty="0" err="1" smtClean="0"/>
              <a:t>hal</a:t>
            </a:r>
            <a:r>
              <a:rPr lang="en-US" sz="2400" dirty="0" smtClean="0"/>
              <a:t>:</a:t>
            </a:r>
          </a:p>
          <a:p>
            <a:pPr marL="808038" indent="-411163" algn="just" eaLnBrk="1" fontAlgn="auto" hangingPunct="1">
              <a:lnSpc>
                <a:spcPct val="90000"/>
              </a:lnSpc>
              <a:spcAft>
                <a:spcPts val="0"/>
              </a:spcAft>
              <a:buClr>
                <a:schemeClr val="accent3"/>
              </a:buClr>
              <a:buFontTx/>
              <a:buAutoNum type="arabicPeriod"/>
              <a:defRPr/>
            </a:pPr>
            <a:r>
              <a:rPr lang="en-US" sz="2400" dirty="0" err="1" smtClean="0"/>
              <a:t>Menemukan</a:t>
            </a:r>
            <a:endParaRPr lang="en-US" sz="2400" dirty="0" smtClean="0"/>
          </a:p>
          <a:p>
            <a:pPr marL="808038" indent="-411163" algn="just" eaLnBrk="1" fontAlgn="auto" hangingPunct="1">
              <a:lnSpc>
                <a:spcPct val="90000"/>
              </a:lnSpc>
              <a:spcAft>
                <a:spcPts val="0"/>
              </a:spcAft>
              <a:buClr>
                <a:schemeClr val="accent3"/>
              </a:buClr>
              <a:buFontTx/>
              <a:buAutoNum type="arabicPeriod"/>
              <a:defRPr/>
            </a:pPr>
            <a:r>
              <a:rPr lang="en-US" sz="2400" dirty="0" err="1" smtClean="0"/>
              <a:t>Membuktikan</a:t>
            </a:r>
            <a:endParaRPr lang="en-US" sz="2400" dirty="0" smtClean="0"/>
          </a:p>
          <a:p>
            <a:pPr marL="808038" indent="-411163" algn="just" eaLnBrk="1" fontAlgn="auto" hangingPunct="1">
              <a:lnSpc>
                <a:spcPct val="90000"/>
              </a:lnSpc>
              <a:spcAft>
                <a:spcPts val="0"/>
              </a:spcAft>
              <a:buClr>
                <a:schemeClr val="accent3"/>
              </a:buClr>
              <a:buFontTx/>
              <a:buAutoNum type="arabicPeriod"/>
              <a:defRPr/>
            </a:pPr>
            <a:r>
              <a:rPr lang="en-US" sz="2400" dirty="0" err="1" smtClean="0"/>
              <a:t>Mengembangkan</a:t>
            </a:r>
            <a:r>
              <a:rPr lang="en-US" sz="2400" dirty="0" smtClean="0"/>
              <a:t> </a:t>
            </a:r>
            <a:r>
              <a:rPr lang="en-US" sz="2400" dirty="0" err="1" smtClean="0"/>
              <a:t>pengetahuan</a:t>
            </a:r>
            <a:r>
              <a:rPr lang="en-US" sz="2400" dirty="0" smtClean="0"/>
              <a:t> </a:t>
            </a:r>
            <a:r>
              <a:rPr lang="en-US" sz="2400" dirty="0" err="1" smtClean="0"/>
              <a:t>tertentu</a:t>
            </a:r>
            <a:r>
              <a:rPr lang="en-US" sz="2400" dirty="0" smtClean="0"/>
              <a:t>.</a:t>
            </a:r>
          </a:p>
          <a:p>
            <a:pPr marL="350838" indent="-350838" algn="just" eaLnBrk="1" fontAlgn="auto" hangingPunct="1">
              <a:lnSpc>
                <a:spcPct val="90000"/>
              </a:lnSpc>
              <a:spcAft>
                <a:spcPts val="0"/>
              </a:spcAft>
              <a:buClr>
                <a:schemeClr val="accent3"/>
              </a:buClr>
              <a:buFont typeface="Wingdings 2"/>
              <a:buChar char=""/>
              <a:defRPr/>
            </a:pPr>
            <a:r>
              <a:rPr lang="en-US" sz="2400" dirty="0" smtClean="0"/>
              <a:t>Dari </a:t>
            </a:r>
            <a:r>
              <a:rPr lang="en-US" sz="2400" dirty="0" err="1" smtClean="0"/>
              <a:t>ketiga</a:t>
            </a:r>
            <a:r>
              <a:rPr lang="en-US" sz="2400" dirty="0" smtClean="0"/>
              <a:t> </a:t>
            </a:r>
            <a:r>
              <a:rPr lang="en-US" sz="2400" dirty="0" err="1" smtClean="0"/>
              <a:t>hal</a:t>
            </a:r>
            <a:r>
              <a:rPr lang="en-US" sz="2400" dirty="0" smtClean="0"/>
              <a:t> </a:t>
            </a:r>
            <a:r>
              <a:rPr lang="en-US" sz="2400" dirty="0" err="1" smtClean="0"/>
              <a:t>tersebut</a:t>
            </a:r>
            <a:r>
              <a:rPr lang="en-US" sz="2400" dirty="0" smtClean="0"/>
              <a:t>, </a:t>
            </a:r>
            <a:r>
              <a:rPr lang="en-US" sz="2400" dirty="0" err="1" smtClean="0"/>
              <a:t>implikasi</a:t>
            </a:r>
            <a:r>
              <a:rPr lang="en-US" sz="2400" dirty="0" smtClean="0"/>
              <a:t> </a:t>
            </a:r>
            <a:r>
              <a:rPr lang="en-US" sz="2400" dirty="0" err="1" smtClean="0"/>
              <a:t>dari</a:t>
            </a:r>
            <a:r>
              <a:rPr lang="en-US" sz="2400" dirty="0" smtClean="0"/>
              <a:t> </a:t>
            </a:r>
            <a:r>
              <a:rPr lang="en-US" sz="2400" dirty="0" err="1" smtClean="0"/>
              <a:t>hasil</a:t>
            </a:r>
            <a:r>
              <a:rPr lang="en-US" sz="2400" dirty="0" smtClean="0"/>
              <a:t> </a:t>
            </a:r>
            <a:r>
              <a:rPr lang="en-US" sz="2400" dirty="0" err="1" smtClean="0"/>
              <a:t>penelitian</a:t>
            </a:r>
            <a:r>
              <a:rPr lang="en-US" sz="2400" dirty="0" smtClean="0"/>
              <a:t> </a:t>
            </a:r>
            <a:r>
              <a:rPr lang="en-US" sz="2400" dirty="0" err="1" smtClean="0"/>
              <a:t>akan</a:t>
            </a:r>
            <a:r>
              <a:rPr lang="en-US" sz="2400" dirty="0" smtClean="0"/>
              <a:t> </a:t>
            </a:r>
            <a:r>
              <a:rPr lang="en-US" sz="2400" dirty="0" err="1" smtClean="0"/>
              <a:t>dapat</a:t>
            </a:r>
            <a:r>
              <a:rPr lang="en-US" sz="2400" dirty="0" smtClean="0"/>
              <a:t> </a:t>
            </a:r>
            <a:r>
              <a:rPr lang="en-US" sz="2400" dirty="0" err="1" smtClean="0"/>
              <a:t>digunakan</a:t>
            </a:r>
            <a:r>
              <a:rPr lang="en-US" sz="2400" dirty="0" smtClean="0"/>
              <a:t> </a:t>
            </a:r>
            <a:r>
              <a:rPr lang="en-US" sz="2400" dirty="0" err="1" smtClean="0"/>
              <a:t>untuk</a:t>
            </a:r>
            <a:r>
              <a:rPr lang="en-US" sz="2400" dirty="0" smtClean="0"/>
              <a:t>:</a:t>
            </a:r>
          </a:p>
          <a:p>
            <a:pPr marL="808038" indent="-457200" algn="just" eaLnBrk="1" fontAlgn="auto" hangingPunct="1">
              <a:lnSpc>
                <a:spcPct val="90000"/>
              </a:lnSpc>
              <a:spcAft>
                <a:spcPts val="0"/>
              </a:spcAft>
              <a:buClr>
                <a:schemeClr val="accent3"/>
              </a:buClr>
              <a:buFontTx/>
              <a:buAutoNum type="arabicPeriod"/>
              <a:defRPr/>
            </a:pPr>
            <a:r>
              <a:rPr lang="en-US" sz="2400" dirty="0" err="1" smtClean="0"/>
              <a:t>Memahami</a:t>
            </a:r>
            <a:endParaRPr lang="en-US" sz="2400" dirty="0" smtClean="0"/>
          </a:p>
          <a:p>
            <a:pPr marL="808038" indent="-457200" algn="just" eaLnBrk="1" fontAlgn="auto" hangingPunct="1">
              <a:lnSpc>
                <a:spcPct val="90000"/>
              </a:lnSpc>
              <a:spcAft>
                <a:spcPts val="0"/>
              </a:spcAft>
              <a:buClr>
                <a:schemeClr val="accent3"/>
              </a:buClr>
              <a:buFontTx/>
              <a:buAutoNum type="arabicPeriod"/>
              <a:defRPr/>
            </a:pPr>
            <a:r>
              <a:rPr lang="en-US" sz="2400" dirty="0" err="1" smtClean="0"/>
              <a:t>Memecahkan</a:t>
            </a:r>
            <a:r>
              <a:rPr lang="en-US" sz="2400" dirty="0" smtClean="0"/>
              <a:t>, </a:t>
            </a:r>
            <a:r>
              <a:rPr lang="en-US" sz="2400" dirty="0" err="1" smtClean="0"/>
              <a:t>dan</a:t>
            </a:r>
            <a:endParaRPr lang="en-US" sz="2400" dirty="0" smtClean="0"/>
          </a:p>
          <a:p>
            <a:pPr marL="808038" indent="-457200" algn="just" eaLnBrk="1" fontAlgn="auto" hangingPunct="1">
              <a:lnSpc>
                <a:spcPct val="90000"/>
              </a:lnSpc>
              <a:spcAft>
                <a:spcPts val="0"/>
              </a:spcAft>
              <a:buClr>
                <a:schemeClr val="accent3"/>
              </a:buClr>
              <a:buFontTx/>
              <a:buAutoNum type="arabicPeriod"/>
              <a:defRPr/>
            </a:pPr>
            <a:r>
              <a:rPr lang="en-US" sz="2400" dirty="0" err="1" smtClean="0"/>
              <a:t>Mengantisipasi</a:t>
            </a:r>
            <a:r>
              <a:rPr lang="en-US" sz="2400" dirty="0" smtClean="0"/>
              <a:t> </a:t>
            </a:r>
            <a:r>
              <a:rPr lang="en-US" sz="2400" dirty="0" err="1" smtClean="0"/>
              <a:t>masalah</a:t>
            </a:r>
            <a:r>
              <a:rPr lang="en-US" sz="2400" dirty="0" smtClean="0"/>
              <a:t>.</a:t>
            </a:r>
          </a:p>
        </p:txBody>
      </p:sp>
    </p:spTree>
    <p:extLst>
      <p:ext uri="{BB962C8B-B14F-4D97-AF65-F5344CB8AC3E}">
        <p14:creationId xmlns:p14="http://schemas.microsoft.com/office/powerpoint/2010/main" val="13439327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z="4000" smtClean="0"/>
              <a:t>TUJUAN &amp; IMPLIKASI PENELITIAN (2)</a:t>
            </a:r>
            <a:endParaRPr lang="en-US" sz="3600" smtClean="0"/>
          </a:p>
        </p:txBody>
      </p:sp>
      <p:sp>
        <p:nvSpPr>
          <p:cNvPr id="22531" name="Content Placeholder 2"/>
          <p:cNvSpPr>
            <a:spLocks noGrp="1"/>
          </p:cNvSpPr>
          <p:nvPr>
            <p:ph idx="1"/>
          </p:nvPr>
        </p:nvSpPr>
        <p:spPr/>
        <p:txBody>
          <a:bodyPr>
            <a:normAutofit lnSpcReduction="10000"/>
          </a:bodyPr>
          <a:lstStyle/>
          <a:p>
            <a:pPr algn="just" eaLnBrk="1" hangingPunct="1"/>
            <a:r>
              <a:rPr lang="en-US" sz="3200" smtClean="0"/>
              <a:t>Metode penelitian Hubungan Internasional: Cara ilmiah yang digunakan untuk mendapatkan data yang obyektif, valid, dan reliabel, dengan tujuan dapat ditemukan, dibuktikan, dan dikembangkan suatu pengetahuan, sehingga dapat digunakan untuk memahami, memecahkan, dan mengantisipasi masalah dalam bidang hubungan internasional.</a:t>
            </a:r>
          </a:p>
        </p:txBody>
      </p:sp>
    </p:spTree>
    <p:extLst>
      <p:ext uri="{BB962C8B-B14F-4D97-AF65-F5344CB8AC3E}">
        <p14:creationId xmlns:p14="http://schemas.microsoft.com/office/powerpoint/2010/main" val="3520929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4000" smtClean="0"/>
              <a:t>TUJUAN &amp; IMPLIKASI PENELITIAN (3)</a:t>
            </a:r>
          </a:p>
        </p:txBody>
      </p:sp>
      <p:sp>
        <p:nvSpPr>
          <p:cNvPr id="23555" name="Content Placeholder 2"/>
          <p:cNvSpPr>
            <a:spLocks noGrp="1"/>
          </p:cNvSpPr>
          <p:nvPr>
            <p:ph idx="1"/>
          </p:nvPr>
        </p:nvSpPr>
        <p:spPr/>
        <p:txBody>
          <a:bodyPr>
            <a:normAutofit lnSpcReduction="10000"/>
          </a:bodyPr>
          <a:lstStyle/>
          <a:p>
            <a:pPr algn="just" eaLnBrk="1" hangingPunct="1"/>
            <a:r>
              <a:rPr lang="en-US" sz="3200" smtClean="0"/>
              <a:t>Metode penelitian sosial adalah Cara ilmiah yang digunakan untuk mendapatkan data yang obyektif, valid, dan reliabel, dengan tujuan dapat ditemukan, dibuktikan, dan dikembangkan suatu pengetahuan, sehingga dapat digunakan untuk memahami, memecahkan, dan mengantisipasi masalah dalam bidang ilmu sosial.</a:t>
            </a:r>
          </a:p>
          <a:p>
            <a:pPr eaLnBrk="1" hangingPunct="1"/>
            <a:endParaRPr lang="en-US" smtClean="0"/>
          </a:p>
        </p:txBody>
      </p:sp>
    </p:spTree>
    <p:extLst>
      <p:ext uri="{BB962C8B-B14F-4D97-AF65-F5344CB8AC3E}">
        <p14:creationId xmlns:p14="http://schemas.microsoft.com/office/powerpoint/2010/main" val="1629142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400" smtClean="0"/>
              <a:t>JENIS PENELITIAN HISTORIK (1)</a:t>
            </a:r>
          </a:p>
        </p:txBody>
      </p:sp>
      <p:sp>
        <p:nvSpPr>
          <p:cNvPr id="24579" name="Rectangle 3"/>
          <p:cNvSpPr>
            <a:spLocks noGrp="1" noChangeArrowheads="1"/>
          </p:cNvSpPr>
          <p:nvPr>
            <p:ph idx="1"/>
          </p:nvPr>
        </p:nvSpPr>
        <p:spPr/>
        <p:txBody>
          <a:bodyPr>
            <a:normAutofit lnSpcReduction="10000"/>
          </a:bodyPr>
          <a:lstStyle/>
          <a:p>
            <a:pPr marL="609600" indent="-609600" algn="just" eaLnBrk="1" hangingPunct="1">
              <a:lnSpc>
                <a:spcPct val="90000"/>
              </a:lnSpc>
            </a:pPr>
            <a:r>
              <a:rPr lang="en-US" sz="2800" smtClean="0"/>
              <a:t>Metode penelitian historik-dokumenter: penelitian yang meneliti sesuatu yang terjadi di masa lampau melalui sumber-sumber dokumen.</a:t>
            </a:r>
          </a:p>
          <a:p>
            <a:pPr marL="609600" indent="-609600" algn="just" eaLnBrk="1" hangingPunct="1">
              <a:lnSpc>
                <a:spcPct val="90000"/>
              </a:lnSpc>
            </a:pPr>
            <a:r>
              <a:rPr lang="en-US" sz="2800" smtClean="0"/>
              <a:t>Jenis penelitian historik:</a:t>
            </a:r>
          </a:p>
          <a:p>
            <a:pPr marL="1009650" lvl="1" indent="-430213" algn="just" eaLnBrk="1" hangingPunct="1">
              <a:lnSpc>
                <a:spcPct val="90000"/>
              </a:lnSpc>
              <a:buFontTx/>
              <a:buAutoNum type="arabicPeriod"/>
            </a:pPr>
            <a:r>
              <a:rPr lang="en-US" sz="2800" smtClean="0"/>
              <a:t>Penelitian komperatif-historik: dengan meneliti hubungan lebih dari satu fenomena yang sejenis.</a:t>
            </a:r>
          </a:p>
          <a:p>
            <a:pPr marL="1009650" lvl="1" indent="-430213" algn="just" eaLnBrk="1" hangingPunct="1">
              <a:lnSpc>
                <a:spcPct val="90000"/>
              </a:lnSpc>
              <a:buFontTx/>
              <a:buAutoNum type="arabicPeriod"/>
            </a:pPr>
            <a:r>
              <a:rPr lang="en-US" sz="2800" smtClean="0"/>
              <a:t>Penelitian legal/yuridik: menggali ketetapan-ketetapan hukum, undang-undang, peraturan yang berpengaruh pada perkembangan suatu aspek.</a:t>
            </a:r>
          </a:p>
          <a:p>
            <a:pPr marL="609600" indent="-609600" eaLnBrk="1" hangingPunct="1">
              <a:lnSpc>
                <a:spcPct val="90000"/>
              </a:lnSpc>
              <a:buFontTx/>
              <a:buNone/>
            </a:pPr>
            <a:endParaRPr lang="en-US" sz="2800" smtClean="0"/>
          </a:p>
        </p:txBody>
      </p:sp>
    </p:spTree>
    <p:extLst>
      <p:ext uri="{BB962C8B-B14F-4D97-AF65-F5344CB8AC3E}">
        <p14:creationId xmlns:p14="http://schemas.microsoft.com/office/powerpoint/2010/main" val="443487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JENIS PENELITIAN HISTORIK (2)</a:t>
            </a:r>
          </a:p>
        </p:txBody>
      </p:sp>
      <p:sp>
        <p:nvSpPr>
          <p:cNvPr id="3" name="Content Placeholder 2"/>
          <p:cNvSpPr>
            <a:spLocks noGrp="1"/>
          </p:cNvSpPr>
          <p:nvPr>
            <p:ph idx="1"/>
          </p:nvPr>
        </p:nvSpPr>
        <p:spPr/>
        <p:txBody>
          <a:bodyPr>
            <a:normAutofit/>
          </a:bodyPr>
          <a:lstStyle/>
          <a:p>
            <a:pPr marL="609600" indent="-609600" algn="just" eaLnBrk="1" fontAlgn="auto" hangingPunct="1">
              <a:lnSpc>
                <a:spcPct val="90000"/>
              </a:lnSpc>
              <a:spcAft>
                <a:spcPts val="0"/>
              </a:spcAft>
              <a:buClr>
                <a:schemeClr val="accent3"/>
              </a:buClr>
              <a:buFont typeface="+mj-lt"/>
              <a:buAutoNum type="arabicPeriod" startAt="3"/>
              <a:defRPr/>
            </a:pPr>
            <a:r>
              <a:rPr lang="en-US" sz="2800" dirty="0" err="1" smtClean="0"/>
              <a:t>Studi</a:t>
            </a:r>
            <a:r>
              <a:rPr lang="en-US" sz="2800" dirty="0" smtClean="0"/>
              <a:t> </a:t>
            </a:r>
            <a:r>
              <a:rPr lang="en-US" sz="2800" dirty="0" err="1" smtClean="0"/>
              <a:t>bibliografik</a:t>
            </a:r>
            <a:r>
              <a:rPr lang="en-US" sz="2800" dirty="0" smtClean="0"/>
              <a:t>: </a:t>
            </a:r>
            <a:r>
              <a:rPr lang="en-US" sz="2800" dirty="0" err="1" smtClean="0"/>
              <a:t>untuk</a:t>
            </a:r>
            <a:r>
              <a:rPr lang="en-US" sz="2800" dirty="0" smtClean="0"/>
              <a:t> </a:t>
            </a:r>
            <a:r>
              <a:rPr lang="en-US" sz="2800" dirty="0" err="1" smtClean="0"/>
              <a:t>menghimpun</a:t>
            </a:r>
            <a:r>
              <a:rPr lang="en-US" sz="2800" dirty="0" smtClean="0"/>
              <a:t> </a:t>
            </a:r>
            <a:r>
              <a:rPr lang="en-US" sz="2800" dirty="0" err="1" smtClean="0"/>
              <a:t>pendapat</a:t>
            </a:r>
            <a:r>
              <a:rPr lang="en-US" sz="2800" dirty="0" smtClean="0"/>
              <a:t> </a:t>
            </a:r>
            <a:r>
              <a:rPr lang="en-US" sz="2800" dirty="0" err="1" smtClean="0"/>
              <a:t>para</a:t>
            </a:r>
            <a:r>
              <a:rPr lang="en-US" sz="2800" dirty="0" smtClean="0"/>
              <a:t> </a:t>
            </a:r>
            <a:r>
              <a:rPr lang="en-US" sz="2800" dirty="0" err="1" smtClean="0"/>
              <a:t>ahli</a:t>
            </a:r>
            <a:r>
              <a:rPr lang="en-US" sz="2800" dirty="0" smtClean="0"/>
              <a:t> </a:t>
            </a:r>
            <a:r>
              <a:rPr lang="en-US" sz="2800" dirty="0" err="1" smtClean="0"/>
              <a:t>dalam</a:t>
            </a:r>
            <a:r>
              <a:rPr lang="en-US" sz="2800" dirty="0" smtClean="0"/>
              <a:t> </a:t>
            </a:r>
            <a:r>
              <a:rPr lang="en-US" sz="2800" dirty="0" err="1" smtClean="0"/>
              <a:t>suatu</a:t>
            </a:r>
            <a:r>
              <a:rPr lang="en-US" sz="2800" dirty="0" smtClean="0"/>
              <a:t>  </a:t>
            </a:r>
            <a:r>
              <a:rPr lang="en-US" sz="2800" dirty="0" err="1" smtClean="0"/>
              <a:t>organisasi</a:t>
            </a:r>
            <a:r>
              <a:rPr lang="en-US" sz="2800" dirty="0" smtClean="0"/>
              <a:t> </a:t>
            </a:r>
            <a:r>
              <a:rPr lang="en-US" sz="2800" dirty="0" err="1" smtClean="0"/>
              <a:t>dan</a:t>
            </a:r>
            <a:r>
              <a:rPr lang="en-US" sz="2800" dirty="0" smtClean="0"/>
              <a:t> </a:t>
            </a:r>
            <a:r>
              <a:rPr lang="en-US" sz="2800" dirty="0" err="1" smtClean="0"/>
              <a:t>memerlukan</a:t>
            </a:r>
            <a:r>
              <a:rPr lang="en-US" sz="2800" dirty="0" smtClean="0"/>
              <a:t> </a:t>
            </a:r>
            <a:r>
              <a:rPr lang="en-US" sz="2800" dirty="0" err="1" smtClean="0"/>
              <a:t>penelitian</a:t>
            </a:r>
            <a:r>
              <a:rPr lang="en-US" sz="2800" dirty="0" smtClean="0"/>
              <a:t> </a:t>
            </a:r>
            <a:r>
              <a:rPr lang="en-US" sz="2800" dirty="0" err="1" smtClean="0"/>
              <a:t>dokumenter</a:t>
            </a:r>
            <a:r>
              <a:rPr lang="en-US" sz="2800" dirty="0" smtClean="0"/>
              <a:t>.</a:t>
            </a:r>
          </a:p>
          <a:p>
            <a:pPr marL="609600" indent="-609600" algn="just" eaLnBrk="1" fontAlgn="auto" hangingPunct="1">
              <a:lnSpc>
                <a:spcPct val="90000"/>
              </a:lnSpc>
              <a:spcAft>
                <a:spcPts val="0"/>
              </a:spcAft>
              <a:buClr>
                <a:schemeClr val="accent3"/>
              </a:buClr>
              <a:buFont typeface="+mj-lt"/>
              <a:buAutoNum type="arabicPeriod" startAt="3"/>
              <a:defRPr/>
            </a:pPr>
            <a:r>
              <a:rPr lang="en-US" sz="2800" dirty="0" err="1" smtClean="0"/>
              <a:t>Penelitian</a:t>
            </a:r>
            <a:r>
              <a:rPr lang="en-US" sz="2800" dirty="0" smtClean="0"/>
              <a:t> </a:t>
            </a:r>
            <a:r>
              <a:rPr lang="en-US" sz="2800" dirty="0" err="1" smtClean="0"/>
              <a:t>biografik</a:t>
            </a:r>
            <a:r>
              <a:rPr lang="en-US" sz="2800" dirty="0" smtClean="0"/>
              <a:t>: </a:t>
            </a:r>
            <a:r>
              <a:rPr lang="en-US" sz="2800" dirty="0" err="1" smtClean="0"/>
              <a:t>Memberikan</a:t>
            </a:r>
            <a:r>
              <a:rPr lang="en-US" sz="2800" dirty="0" smtClean="0"/>
              <a:t> </a:t>
            </a:r>
            <a:r>
              <a:rPr lang="en-US" sz="2800" dirty="0" err="1" smtClean="0"/>
              <a:t>pengertian</a:t>
            </a:r>
            <a:r>
              <a:rPr lang="en-US" sz="2800" dirty="0" smtClean="0"/>
              <a:t> </a:t>
            </a:r>
            <a:r>
              <a:rPr lang="en-US" sz="2800" dirty="0" err="1" smtClean="0"/>
              <a:t>tentang</a:t>
            </a:r>
            <a:r>
              <a:rPr lang="en-US" sz="2800" dirty="0" smtClean="0"/>
              <a:t> </a:t>
            </a:r>
            <a:r>
              <a:rPr lang="en-US" sz="2800" dirty="0" err="1" smtClean="0"/>
              <a:t>subyek</a:t>
            </a:r>
            <a:r>
              <a:rPr lang="en-US" sz="2800" dirty="0" smtClean="0"/>
              <a:t> </a:t>
            </a:r>
            <a:r>
              <a:rPr lang="en-US" sz="2800" dirty="0" err="1" smtClean="0"/>
              <a:t>dan</a:t>
            </a:r>
            <a:r>
              <a:rPr lang="en-US" sz="2800" dirty="0" smtClean="0"/>
              <a:t> </a:t>
            </a:r>
            <a:r>
              <a:rPr lang="en-US" sz="2800" dirty="0" err="1" smtClean="0"/>
              <a:t>berusaha</a:t>
            </a:r>
            <a:r>
              <a:rPr lang="en-US" sz="2800" dirty="0" smtClean="0"/>
              <a:t> </a:t>
            </a:r>
            <a:r>
              <a:rPr lang="en-US" sz="2800" dirty="0" err="1" smtClean="0"/>
              <a:t>menetapkan</a:t>
            </a:r>
            <a:r>
              <a:rPr lang="en-US" sz="2800" dirty="0" smtClean="0"/>
              <a:t> </a:t>
            </a:r>
            <a:r>
              <a:rPr lang="en-US" sz="2800" dirty="0" err="1" smtClean="0"/>
              <a:t>dan</a:t>
            </a:r>
            <a:r>
              <a:rPr lang="en-US" sz="2800" dirty="0" smtClean="0"/>
              <a:t> </a:t>
            </a:r>
            <a:r>
              <a:rPr lang="en-US" sz="2800" dirty="0" err="1" smtClean="0"/>
              <a:t>menjelaskan</a:t>
            </a:r>
            <a:r>
              <a:rPr lang="en-US" sz="2800" dirty="0" smtClean="0"/>
              <a:t> </a:t>
            </a:r>
            <a:r>
              <a:rPr lang="en-US" sz="2800" dirty="0" err="1" smtClean="0"/>
              <a:t>dengan</a:t>
            </a:r>
            <a:r>
              <a:rPr lang="en-US" sz="2800" dirty="0" smtClean="0"/>
              <a:t> </a:t>
            </a:r>
            <a:r>
              <a:rPr lang="en-US" sz="2800" dirty="0" err="1" smtClean="0"/>
              <a:t>teliti</a:t>
            </a:r>
            <a:r>
              <a:rPr lang="en-US" sz="2800" dirty="0" smtClean="0"/>
              <a:t> </a:t>
            </a:r>
            <a:r>
              <a:rPr lang="en-US" sz="2800" dirty="0" err="1" smtClean="0"/>
              <a:t>kenyataan</a:t>
            </a:r>
            <a:r>
              <a:rPr lang="en-US" sz="2800" dirty="0" smtClean="0"/>
              <a:t> </a:t>
            </a:r>
            <a:r>
              <a:rPr lang="en-US" sz="2800" dirty="0" err="1" smtClean="0"/>
              <a:t>hidup</a:t>
            </a:r>
            <a:r>
              <a:rPr lang="en-US" sz="2800" dirty="0" smtClean="0"/>
              <a:t> </a:t>
            </a:r>
            <a:r>
              <a:rPr lang="en-US" sz="2800" dirty="0" err="1" smtClean="0"/>
              <a:t>dari</a:t>
            </a:r>
            <a:r>
              <a:rPr lang="en-US" sz="2800" dirty="0" smtClean="0"/>
              <a:t> </a:t>
            </a:r>
            <a:r>
              <a:rPr lang="en-US" sz="2800" dirty="0" err="1" smtClean="0"/>
              <a:t>subyek</a:t>
            </a:r>
            <a:r>
              <a:rPr lang="en-US" sz="2800" dirty="0" smtClean="0"/>
              <a:t> yang </a:t>
            </a:r>
            <a:r>
              <a:rPr lang="en-US" sz="2800" dirty="0" err="1" smtClean="0"/>
              <a:t>diteliti</a:t>
            </a:r>
            <a:r>
              <a:rPr lang="en-US" sz="2800" dirty="0" smtClean="0"/>
              <a:t>, </a:t>
            </a:r>
            <a:r>
              <a:rPr lang="en-US" sz="2800" dirty="0" err="1" smtClean="0"/>
              <a:t>pengaruh-pengaruh</a:t>
            </a:r>
            <a:r>
              <a:rPr lang="en-US" sz="2800" dirty="0" smtClean="0"/>
              <a:t> yang </a:t>
            </a:r>
            <a:r>
              <a:rPr lang="en-US" sz="2800" dirty="0" err="1" smtClean="0"/>
              <a:t>diterima</a:t>
            </a:r>
            <a:r>
              <a:rPr lang="en-US" sz="2800" dirty="0" smtClean="0"/>
              <a:t> </a:t>
            </a:r>
            <a:r>
              <a:rPr lang="en-US" sz="2800" dirty="0" err="1" smtClean="0"/>
              <a:t>subyek</a:t>
            </a:r>
            <a:r>
              <a:rPr lang="en-US" sz="2800" dirty="0" smtClean="0"/>
              <a:t> </a:t>
            </a:r>
            <a:r>
              <a:rPr lang="en-US" sz="2800" dirty="0" err="1" smtClean="0"/>
              <a:t>itu</a:t>
            </a:r>
            <a:r>
              <a:rPr lang="en-US" sz="2800" dirty="0" smtClean="0"/>
              <a:t>, </a:t>
            </a:r>
            <a:r>
              <a:rPr lang="en-US" sz="2800" dirty="0" err="1" smtClean="0"/>
              <a:t>sifat</a:t>
            </a:r>
            <a:r>
              <a:rPr lang="en-US" sz="2800" dirty="0" smtClean="0"/>
              <a:t> </a:t>
            </a:r>
            <a:r>
              <a:rPr lang="en-US" sz="2800" dirty="0" err="1" smtClean="0"/>
              <a:t>dan</a:t>
            </a:r>
            <a:r>
              <a:rPr lang="en-US" sz="2800" dirty="0" smtClean="0"/>
              <a:t> </a:t>
            </a:r>
            <a:r>
              <a:rPr lang="en-US" sz="2800" dirty="0" err="1" smtClean="0"/>
              <a:t>watak</a:t>
            </a:r>
            <a:r>
              <a:rPr lang="en-US" sz="2800" dirty="0" smtClean="0"/>
              <a:t> </a:t>
            </a:r>
            <a:r>
              <a:rPr lang="en-US" sz="2800" dirty="0" err="1" smtClean="0"/>
              <a:t>subyek</a:t>
            </a:r>
            <a:r>
              <a:rPr lang="en-US" sz="2800" dirty="0" smtClean="0"/>
              <a:t>, </a:t>
            </a:r>
            <a:r>
              <a:rPr lang="en-US" sz="2800" dirty="0" err="1" smtClean="0"/>
              <a:t>serta</a:t>
            </a:r>
            <a:r>
              <a:rPr lang="en-US" sz="2800" dirty="0" smtClean="0"/>
              <a:t> </a:t>
            </a:r>
            <a:r>
              <a:rPr lang="en-US" sz="2800" dirty="0" err="1" smtClean="0"/>
              <a:t>nilai</a:t>
            </a:r>
            <a:r>
              <a:rPr lang="en-US" sz="2800" dirty="0" smtClean="0"/>
              <a:t> </a:t>
            </a:r>
            <a:r>
              <a:rPr lang="en-US" sz="2800" dirty="0" err="1" smtClean="0"/>
              <a:t>subyek</a:t>
            </a:r>
            <a:r>
              <a:rPr lang="en-US" sz="2800" dirty="0" smtClean="0"/>
              <a:t> </a:t>
            </a:r>
            <a:r>
              <a:rPr lang="en-US" sz="2800" dirty="0" err="1" smtClean="0"/>
              <a:t>itu</a:t>
            </a:r>
            <a:r>
              <a:rPr lang="en-US" sz="2800" dirty="0" smtClean="0"/>
              <a:t> </a:t>
            </a:r>
            <a:r>
              <a:rPr lang="en-US" sz="2800" dirty="0" err="1" smtClean="0"/>
              <a:t>terhadap</a:t>
            </a:r>
            <a:r>
              <a:rPr lang="en-US" sz="2800" dirty="0" smtClean="0"/>
              <a:t> </a:t>
            </a:r>
            <a:r>
              <a:rPr lang="en-US" sz="2800" dirty="0" err="1" smtClean="0"/>
              <a:t>perkembangan</a:t>
            </a:r>
            <a:r>
              <a:rPr lang="en-US" sz="2800" dirty="0" smtClean="0"/>
              <a:t> </a:t>
            </a:r>
            <a:r>
              <a:rPr lang="en-US" sz="2800" dirty="0" err="1" smtClean="0"/>
              <a:t>suatu</a:t>
            </a:r>
            <a:r>
              <a:rPr lang="en-US" sz="2800" dirty="0" smtClean="0"/>
              <a:t> </a:t>
            </a:r>
            <a:r>
              <a:rPr lang="en-US" sz="2800" dirty="0" err="1" smtClean="0"/>
              <a:t>aspek</a:t>
            </a:r>
            <a:r>
              <a:rPr lang="en-US" sz="2800" dirty="0" smtClean="0"/>
              <a:t> </a:t>
            </a:r>
            <a:r>
              <a:rPr lang="en-US" sz="2800" dirty="0" err="1" smtClean="0"/>
              <a:t>kehidupan</a:t>
            </a:r>
            <a:r>
              <a:rPr lang="en-US" sz="2800" dirty="0" smtClean="0"/>
              <a:t>.</a:t>
            </a:r>
          </a:p>
          <a:p>
            <a:pPr marL="274320" indent="-274320" eaLnBrk="1" fontAlgn="auto" hangingPunct="1">
              <a:spcAft>
                <a:spcPts val="0"/>
              </a:spcAft>
              <a:buClr>
                <a:schemeClr val="accent3"/>
              </a:buClr>
              <a:buFont typeface="Wingdings 2"/>
              <a:buChar char=""/>
              <a:defRPr/>
            </a:pPr>
            <a:endParaRPr lang="en-US" dirty="0" smtClean="0"/>
          </a:p>
        </p:txBody>
      </p:sp>
    </p:spTree>
    <p:extLst>
      <p:ext uri="{BB962C8B-B14F-4D97-AF65-F5344CB8AC3E}">
        <p14:creationId xmlns:p14="http://schemas.microsoft.com/office/powerpoint/2010/main" val="10329570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200" smtClean="0"/>
              <a:t>SUMBER DATA  HISTORIK</a:t>
            </a:r>
          </a:p>
        </p:txBody>
      </p:sp>
      <p:sp>
        <p:nvSpPr>
          <p:cNvPr id="10243" name="Rectangle 3"/>
          <p:cNvSpPr>
            <a:spLocks noGrp="1" noChangeArrowheads="1"/>
          </p:cNvSpPr>
          <p:nvPr>
            <p:ph idx="1"/>
          </p:nvPr>
        </p:nvSpPr>
        <p:spPr/>
        <p:txBody>
          <a:bodyPr>
            <a:normAutofit/>
          </a:bodyPr>
          <a:lstStyle/>
          <a:p>
            <a:pPr marL="609600" indent="-609600" eaLnBrk="1" fontAlgn="auto" hangingPunct="1">
              <a:lnSpc>
                <a:spcPct val="90000"/>
              </a:lnSpc>
              <a:spcAft>
                <a:spcPts val="0"/>
              </a:spcAft>
              <a:buClr>
                <a:schemeClr val="accent3"/>
              </a:buClr>
              <a:buFont typeface="Wingdings 2"/>
              <a:buChar char=""/>
              <a:defRPr/>
            </a:pPr>
            <a:r>
              <a:rPr lang="en-US" sz="2800" dirty="0" err="1" smtClean="0"/>
              <a:t>Sumber</a:t>
            </a:r>
            <a:r>
              <a:rPr lang="en-US" sz="2800" dirty="0" smtClean="0"/>
              <a:t> data:</a:t>
            </a:r>
          </a:p>
          <a:p>
            <a:pPr marL="1036638" indent="-457200" algn="just" eaLnBrk="1" fontAlgn="auto" hangingPunct="1">
              <a:lnSpc>
                <a:spcPct val="90000"/>
              </a:lnSpc>
              <a:spcAft>
                <a:spcPts val="0"/>
              </a:spcAft>
              <a:buClr>
                <a:schemeClr val="accent3"/>
              </a:buClr>
              <a:buFontTx/>
              <a:buAutoNum type="arabicPeriod"/>
              <a:defRPr/>
            </a:pPr>
            <a:r>
              <a:rPr lang="en-US" sz="2800" dirty="0" err="1" smtClean="0"/>
              <a:t>Sumber</a:t>
            </a:r>
            <a:r>
              <a:rPr lang="en-US" sz="2800" dirty="0" smtClean="0"/>
              <a:t> primer: </a:t>
            </a:r>
            <a:r>
              <a:rPr lang="en-US" sz="2800" dirty="0" err="1" smtClean="0"/>
              <a:t>sumber</a:t>
            </a:r>
            <a:r>
              <a:rPr lang="en-US" sz="2800" dirty="0" smtClean="0"/>
              <a:t> yang </a:t>
            </a:r>
            <a:r>
              <a:rPr lang="en-US" sz="2800" dirty="0" err="1" smtClean="0"/>
              <a:t>memberikan</a:t>
            </a:r>
            <a:r>
              <a:rPr lang="en-US" sz="2800" dirty="0" smtClean="0"/>
              <a:t> data </a:t>
            </a:r>
            <a:r>
              <a:rPr lang="en-US" sz="2800" dirty="0" err="1" smtClean="0"/>
              <a:t>langsung</a:t>
            </a:r>
            <a:r>
              <a:rPr lang="en-US" sz="2800" dirty="0" smtClean="0"/>
              <a:t> </a:t>
            </a:r>
            <a:r>
              <a:rPr lang="en-US" sz="2800" dirty="0" err="1" smtClean="0"/>
              <a:t>dari</a:t>
            </a:r>
            <a:r>
              <a:rPr lang="en-US" sz="2800" dirty="0" smtClean="0"/>
              <a:t> </a:t>
            </a:r>
            <a:r>
              <a:rPr lang="en-US" sz="2800" dirty="0" err="1" smtClean="0"/>
              <a:t>tangan</a:t>
            </a:r>
            <a:r>
              <a:rPr lang="en-US" sz="2800" dirty="0" smtClean="0"/>
              <a:t> </a:t>
            </a:r>
            <a:r>
              <a:rPr lang="en-US" sz="2800" dirty="0" err="1" smtClean="0"/>
              <a:t>pertama</a:t>
            </a:r>
            <a:r>
              <a:rPr lang="en-US" sz="2800" dirty="0" smtClean="0"/>
              <a:t>/</a:t>
            </a:r>
            <a:r>
              <a:rPr lang="en-US" sz="2800" dirty="0" err="1" smtClean="0"/>
              <a:t>asli</a:t>
            </a:r>
            <a:r>
              <a:rPr lang="en-US" sz="2800" dirty="0" smtClean="0"/>
              <a:t>.</a:t>
            </a:r>
          </a:p>
          <a:p>
            <a:pPr marL="1036638" indent="-457200" algn="just" eaLnBrk="1" fontAlgn="auto" hangingPunct="1">
              <a:lnSpc>
                <a:spcPct val="90000"/>
              </a:lnSpc>
              <a:spcAft>
                <a:spcPts val="0"/>
              </a:spcAft>
              <a:buClr>
                <a:schemeClr val="accent3"/>
              </a:buClr>
              <a:buFontTx/>
              <a:buAutoNum type="arabicPeriod"/>
              <a:defRPr/>
            </a:pPr>
            <a:r>
              <a:rPr lang="en-US" sz="2800" dirty="0" err="1" smtClean="0"/>
              <a:t>Sumber</a:t>
            </a:r>
            <a:r>
              <a:rPr lang="en-US" sz="2800" dirty="0" smtClean="0"/>
              <a:t> </a:t>
            </a:r>
            <a:r>
              <a:rPr lang="en-US" sz="2800" dirty="0" err="1" smtClean="0"/>
              <a:t>sekunder</a:t>
            </a:r>
            <a:r>
              <a:rPr lang="en-US" sz="2800" dirty="0" smtClean="0"/>
              <a:t>: </a:t>
            </a:r>
            <a:r>
              <a:rPr lang="en-US" sz="2800" dirty="0" err="1" smtClean="0"/>
              <a:t>sumber</a:t>
            </a:r>
            <a:r>
              <a:rPr lang="en-US" sz="2800" dirty="0" smtClean="0"/>
              <a:t> yang </a:t>
            </a:r>
            <a:r>
              <a:rPr lang="en-US" sz="2800" dirty="0" err="1" smtClean="0"/>
              <a:t>mengutip</a:t>
            </a:r>
            <a:r>
              <a:rPr lang="en-US" sz="2800" dirty="0" smtClean="0"/>
              <a:t> </a:t>
            </a:r>
            <a:r>
              <a:rPr lang="en-US" sz="2800" dirty="0" err="1" smtClean="0"/>
              <a:t>dari</a:t>
            </a:r>
            <a:r>
              <a:rPr lang="en-US" sz="2800" dirty="0" smtClean="0"/>
              <a:t> </a:t>
            </a:r>
            <a:r>
              <a:rPr lang="en-US" sz="2800" dirty="0" err="1" smtClean="0"/>
              <a:t>sumber</a:t>
            </a:r>
            <a:r>
              <a:rPr lang="en-US" sz="2800" dirty="0" smtClean="0"/>
              <a:t> </a:t>
            </a:r>
            <a:r>
              <a:rPr lang="en-US" sz="2800" dirty="0" err="1" smtClean="0"/>
              <a:t>lainnya</a:t>
            </a:r>
            <a:r>
              <a:rPr lang="en-US" sz="2800" dirty="0" smtClean="0"/>
              <a:t>.</a:t>
            </a:r>
          </a:p>
          <a:p>
            <a:pPr marL="609600" indent="-609600" eaLnBrk="1" fontAlgn="auto" hangingPunct="1">
              <a:lnSpc>
                <a:spcPct val="90000"/>
              </a:lnSpc>
              <a:spcAft>
                <a:spcPts val="0"/>
              </a:spcAft>
              <a:buClr>
                <a:schemeClr val="accent3"/>
              </a:buClr>
              <a:buFont typeface="Wingdings 2"/>
              <a:buChar char=""/>
              <a:defRPr/>
            </a:pPr>
            <a:r>
              <a:rPr lang="en-US" sz="2800" dirty="0" err="1" smtClean="0"/>
              <a:t>Kritik</a:t>
            </a:r>
            <a:r>
              <a:rPr lang="en-US" sz="2800" dirty="0" smtClean="0"/>
              <a:t> </a:t>
            </a:r>
            <a:r>
              <a:rPr lang="en-US" sz="2800" dirty="0" err="1" smtClean="0"/>
              <a:t>Historik</a:t>
            </a:r>
            <a:endParaRPr lang="en-US" sz="2800" dirty="0" smtClean="0"/>
          </a:p>
          <a:p>
            <a:pPr marL="1082675" indent="-503238" eaLnBrk="1" fontAlgn="auto" hangingPunct="1">
              <a:lnSpc>
                <a:spcPct val="90000"/>
              </a:lnSpc>
              <a:spcAft>
                <a:spcPts val="0"/>
              </a:spcAft>
              <a:buClr>
                <a:schemeClr val="accent3"/>
              </a:buClr>
              <a:buFontTx/>
              <a:buAutoNum type="arabicPeriod"/>
              <a:defRPr/>
            </a:pPr>
            <a:r>
              <a:rPr lang="en-US" sz="2800" dirty="0" err="1" smtClean="0"/>
              <a:t>Kritik</a:t>
            </a:r>
            <a:r>
              <a:rPr lang="en-US" sz="2800" dirty="0" smtClean="0"/>
              <a:t> </a:t>
            </a:r>
            <a:r>
              <a:rPr lang="en-US" sz="2800" dirty="0" err="1" smtClean="0"/>
              <a:t>ekstern</a:t>
            </a:r>
            <a:r>
              <a:rPr lang="en-US" sz="2800" dirty="0" smtClean="0"/>
              <a:t>: </a:t>
            </a:r>
            <a:r>
              <a:rPr lang="en-US" sz="2800" dirty="0" err="1" smtClean="0"/>
              <a:t>meneliti</a:t>
            </a:r>
            <a:r>
              <a:rPr lang="en-US" sz="2800" dirty="0" smtClean="0"/>
              <a:t> </a:t>
            </a:r>
            <a:r>
              <a:rPr lang="en-US" sz="2800" dirty="0" err="1" smtClean="0"/>
              <a:t>keaslian</a:t>
            </a:r>
            <a:r>
              <a:rPr lang="en-US" sz="2800" dirty="0" smtClean="0"/>
              <a:t> data</a:t>
            </a:r>
          </a:p>
          <a:p>
            <a:pPr marL="1082675" indent="-503238" eaLnBrk="1" fontAlgn="auto" hangingPunct="1">
              <a:lnSpc>
                <a:spcPct val="90000"/>
              </a:lnSpc>
              <a:spcAft>
                <a:spcPts val="0"/>
              </a:spcAft>
              <a:buClr>
                <a:schemeClr val="accent3"/>
              </a:buClr>
              <a:buFontTx/>
              <a:buAutoNum type="arabicPeriod"/>
              <a:defRPr/>
            </a:pPr>
            <a:r>
              <a:rPr lang="en-US" sz="2800" dirty="0" err="1" smtClean="0"/>
              <a:t>Kritik</a:t>
            </a:r>
            <a:r>
              <a:rPr lang="en-US" sz="2800" dirty="0" smtClean="0"/>
              <a:t> intern: </a:t>
            </a:r>
            <a:r>
              <a:rPr lang="en-US" sz="2800" dirty="0" err="1" smtClean="0"/>
              <a:t>meneliti</a:t>
            </a:r>
            <a:r>
              <a:rPr lang="en-US" sz="2800" dirty="0" smtClean="0"/>
              <a:t> </a:t>
            </a:r>
            <a:r>
              <a:rPr lang="en-US" sz="2800" dirty="0" err="1" smtClean="0"/>
              <a:t>kebenaran</a:t>
            </a:r>
            <a:r>
              <a:rPr lang="en-US" sz="2800" dirty="0" smtClean="0"/>
              <a:t> </a:t>
            </a:r>
            <a:r>
              <a:rPr lang="en-US" sz="2800" dirty="0" err="1" smtClean="0"/>
              <a:t>isi</a:t>
            </a:r>
            <a:r>
              <a:rPr lang="en-US" sz="2800" dirty="0" smtClean="0"/>
              <a:t> data </a:t>
            </a:r>
            <a:r>
              <a:rPr lang="en-US" sz="2800" dirty="0" err="1" smtClean="0"/>
              <a:t>itu</a:t>
            </a:r>
            <a:r>
              <a:rPr lang="en-US" sz="2800" dirty="0" smtClean="0"/>
              <a:t>.</a:t>
            </a:r>
          </a:p>
          <a:p>
            <a:pPr marL="609600" indent="-609600" eaLnBrk="1" fontAlgn="auto" hangingPunct="1">
              <a:lnSpc>
                <a:spcPct val="90000"/>
              </a:lnSpc>
              <a:spcAft>
                <a:spcPts val="0"/>
              </a:spcAft>
              <a:buClr>
                <a:schemeClr val="accent3"/>
              </a:buClr>
              <a:buFont typeface="Wingdings 2" pitchFamily="18" charset="2"/>
              <a:buNone/>
              <a:defRPr/>
            </a:pPr>
            <a:endParaRPr lang="en-US" sz="2000" dirty="0" smtClean="0"/>
          </a:p>
        </p:txBody>
      </p:sp>
    </p:spTree>
    <p:extLst>
      <p:ext uri="{BB962C8B-B14F-4D97-AF65-F5344CB8AC3E}">
        <p14:creationId xmlns:p14="http://schemas.microsoft.com/office/powerpoint/2010/main" val="225574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703</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Pertemuan II</vt:lpstr>
      <vt:lpstr>METODE PENELITIAN (1)</vt:lpstr>
      <vt:lpstr>METODE PENELITIAN (2)</vt:lpstr>
      <vt:lpstr>TUJUAN &amp; IMPLIKASI PENELITIAN (1)</vt:lpstr>
      <vt:lpstr>TUJUAN &amp; IMPLIKASI PENELITIAN (2)</vt:lpstr>
      <vt:lpstr>TUJUAN &amp; IMPLIKASI PENELITIAN (3)</vt:lpstr>
      <vt:lpstr>JENIS PENELITIAN HISTORIK (1)</vt:lpstr>
      <vt:lpstr>JENIS PENELITIAN HISTORIK (2)</vt:lpstr>
      <vt:lpstr>SUMBER DATA  HISTORIK</vt:lpstr>
      <vt:lpstr>Metode historik </vt:lpstr>
      <vt:lpstr>METODE PENELITIAN DESKRIPTIF (1)</vt:lpstr>
      <vt:lpstr>METODE PENELITIAN DESKRIPTIF (2)</vt:lpstr>
      <vt:lpstr>METODE PENELITIAN DESKRIPTIF (3)</vt:lpstr>
      <vt:lpstr>METODE PENELITIAN DESKRIPTIF (4)</vt:lpstr>
      <vt:lpstr>METODE PENELITIAN EKSPERIMENT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II</dc:title>
  <dc:creator>RAHASIA</dc:creator>
  <cp:lastModifiedBy>RAHASIA</cp:lastModifiedBy>
  <cp:revision>1</cp:revision>
  <dcterms:created xsi:type="dcterms:W3CDTF">2020-03-18T23:07:01Z</dcterms:created>
  <dcterms:modified xsi:type="dcterms:W3CDTF">2020-03-18T23:07:57Z</dcterms:modified>
</cp:coreProperties>
</file>