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66" r:id="rId7"/>
    <p:sldId id="267" r:id="rId8"/>
    <p:sldId id="268"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37EA9-6AE3-41F2-BA60-C017353263A0}"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US"/>
        </a:p>
      </dgm:t>
    </dgm:pt>
    <dgm:pt modelId="{4786881F-CB0A-461B-AA75-EF293CA9AFC2}">
      <dgm:prSet phldrT="[Text]" custT="1"/>
      <dgm:spPr/>
      <dgm:t>
        <a:bodyPr/>
        <a:lstStyle/>
        <a:p>
          <a:r>
            <a:rPr lang="id-ID" sz="1400" dirty="0" smtClean="0"/>
            <a:t>Buku:</a:t>
          </a:r>
        </a:p>
        <a:p>
          <a:r>
            <a:rPr lang="id-ID" sz="1400" dirty="0" smtClean="0"/>
            <a:t>1. Teguh Mulyono, 1994</a:t>
          </a:r>
        </a:p>
        <a:p>
          <a:r>
            <a:rPr lang="id-ID" sz="1400" dirty="0" smtClean="0"/>
            <a:t>2. Dendawijaya, Lukman, 2001</a:t>
          </a:r>
        </a:p>
        <a:p>
          <a:r>
            <a:rPr lang="id-ID" sz="1400" dirty="0" smtClean="0"/>
            <a:t>3. Putra Tje’Aman, Mgs. Edy, 1989</a:t>
          </a:r>
        </a:p>
        <a:p>
          <a:endParaRPr lang="en-US" sz="900" dirty="0"/>
        </a:p>
      </dgm:t>
    </dgm:pt>
    <dgm:pt modelId="{E66676AB-2C3E-40EC-BC24-5BD8FA466F62}" type="parTrans" cxnId="{EEE35E6C-4217-4EE6-A368-F791DE43924E}">
      <dgm:prSet/>
      <dgm:spPr/>
      <dgm:t>
        <a:bodyPr/>
        <a:lstStyle/>
        <a:p>
          <a:endParaRPr lang="en-US"/>
        </a:p>
      </dgm:t>
    </dgm:pt>
    <dgm:pt modelId="{4F070023-76E9-48DB-9250-53961005CA16}" type="sibTrans" cxnId="{EEE35E6C-4217-4EE6-A368-F791DE43924E}">
      <dgm:prSet/>
      <dgm:spPr/>
      <dgm:t>
        <a:bodyPr/>
        <a:lstStyle/>
        <a:p>
          <a:endParaRPr lang="en-US"/>
        </a:p>
      </dgm:t>
    </dgm:pt>
    <dgm:pt modelId="{A30B925C-2DA9-4707-A95B-B8B1187D4E8D}">
      <dgm:prSet phldrT="[Text]"/>
      <dgm:spPr/>
      <dgm:t>
        <a:bodyPr/>
        <a:lstStyle/>
        <a:p>
          <a:r>
            <a:rPr lang="id-ID" dirty="0" smtClean="0"/>
            <a:t>Manajemen</a:t>
          </a:r>
          <a:endParaRPr lang="en-US" dirty="0"/>
        </a:p>
      </dgm:t>
    </dgm:pt>
    <dgm:pt modelId="{BA525CFD-3A98-4459-B430-FC25E04A7F65}" type="parTrans" cxnId="{2BE9478E-2D6F-41BF-B7A9-3B1DBB590BC1}">
      <dgm:prSet/>
      <dgm:spPr/>
      <dgm:t>
        <a:bodyPr/>
        <a:lstStyle/>
        <a:p>
          <a:endParaRPr lang="en-US"/>
        </a:p>
      </dgm:t>
    </dgm:pt>
    <dgm:pt modelId="{4CEF0A50-F1A0-431B-B02D-DED3CF21030A}" type="sibTrans" cxnId="{2BE9478E-2D6F-41BF-B7A9-3B1DBB590BC1}">
      <dgm:prSet/>
      <dgm:spPr/>
      <dgm:t>
        <a:bodyPr/>
        <a:lstStyle/>
        <a:p>
          <a:endParaRPr lang="en-US"/>
        </a:p>
      </dgm:t>
    </dgm:pt>
    <dgm:pt modelId="{AA602E52-5092-41EF-8FDE-78EC48861379}">
      <dgm:prSet phldrT="[Text]"/>
      <dgm:spPr/>
      <dgm:t>
        <a:bodyPr/>
        <a:lstStyle/>
        <a:p>
          <a:r>
            <a:rPr lang="id-ID" dirty="0" smtClean="0"/>
            <a:t>Perkreditan</a:t>
          </a:r>
          <a:endParaRPr lang="en-US" dirty="0"/>
        </a:p>
      </dgm:t>
    </dgm:pt>
    <dgm:pt modelId="{18B57826-B884-4E6A-8EE4-52B0A06C0BBA}" type="parTrans" cxnId="{A19D6AB3-9F64-404D-A9AC-474A2A6C3F44}">
      <dgm:prSet/>
      <dgm:spPr/>
      <dgm:t>
        <a:bodyPr/>
        <a:lstStyle/>
        <a:p>
          <a:endParaRPr lang="en-US"/>
        </a:p>
      </dgm:t>
    </dgm:pt>
    <dgm:pt modelId="{9FA83624-F48A-4CB7-9161-F70F608DB630}" type="sibTrans" cxnId="{A19D6AB3-9F64-404D-A9AC-474A2A6C3F44}">
      <dgm:prSet/>
      <dgm:spPr/>
      <dgm:t>
        <a:bodyPr/>
        <a:lstStyle/>
        <a:p>
          <a:endParaRPr lang="en-US"/>
        </a:p>
      </dgm:t>
    </dgm:pt>
    <dgm:pt modelId="{4639A055-3481-4EE5-A972-B397981AB389}">
      <dgm:prSet phldrT="[Text]"/>
      <dgm:spPr/>
      <dgm:t>
        <a:bodyPr/>
        <a:lstStyle/>
        <a:p>
          <a:r>
            <a:rPr lang="id-ID" dirty="0" smtClean="0"/>
            <a:t>Genap 20192020</a:t>
          </a:r>
          <a:endParaRPr lang="en-US" dirty="0"/>
        </a:p>
      </dgm:t>
    </dgm:pt>
    <dgm:pt modelId="{A71DB5B9-6692-4925-90AB-999B5276FEB0}" type="parTrans" cxnId="{AF3EF0B3-3AAC-43BD-94F7-465FC29934F0}">
      <dgm:prSet/>
      <dgm:spPr/>
      <dgm:t>
        <a:bodyPr/>
        <a:lstStyle/>
        <a:p>
          <a:endParaRPr lang="en-US"/>
        </a:p>
      </dgm:t>
    </dgm:pt>
    <dgm:pt modelId="{AD08029E-42BF-473A-A1F9-3C35A3609AA3}" type="sibTrans" cxnId="{AF3EF0B3-3AAC-43BD-94F7-465FC29934F0}">
      <dgm:prSet/>
      <dgm:spPr/>
      <dgm:t>
        <a:bodyPr/>
        <a:lstStyle/>
        <a:p>
          <a:endParaRPr lang="en-US"/>
        </a:p>
      </dgm:t>
    </dgm:pt>
    <dgm:pt modelId="{E4893C5A-65AB-4135-A71E-DE8D13407C6A}" type="pres">
      <dgm:prSet presAssocID="{63737EA9-6AE3-41F2-BA60-C017353263A0}" presName="Name0" presStyleCnt="0">
        <dgm:presLayoutVars>
          <dgm:chMax val="1"/>
          <dgm:chPref val="1"/>
          <dgm:dir/>
          <dgm:resizeHandles/>
        </dgm:presLayoutVars>
      </dgm:prSet>
      <dgm:spPr/>
      <dgm:t>
        <a:bodyPr/>
        <a:lstStyle/>
        <a:p>
          <a:endParaRPr lang="en-US"/>
        </a:p>
      </dgm:t>
    </dgm:pt>
    <dgm:pt modelId="{62C33374-F874-43EB-B6C9-62218039D954}" type="pres">
      <dgm:prSet presAssocID="{4786881F-CB0A-461B-AA75-EF293CA9AFC2}" presName="Parent" presStyleLbl="node1" presStyleIdx="0" presStyleCnt="2">
        <dgm:presLayoutVars>
          <dgm:chMax val="4"/>
          <dgm:chPref val="3"/>
        </dgm:presLayoutVars>
      </dgm:prSet>
      <dgm:spPr/>
      <dgm:t>
        <a:bodyPr/>
        <a:lstStyle/>
        <a:p>
          <a:endParaRPr lang="en-US"/>
        </a:p>
      </dgm:t>
    </dgm:pt>
    <dgm:pt modelId="{9B682922-A6F9-4504-999D-E186E0EB96E0}" type="pres">
      <dgm:prSet presAssocID="{A30B925C-2DA9-4707-A95B-B8B1187D4E8D}" presName="Accent" presStyleLbl="node1" presStyleIdx="1" presStyleCnt="2"/>
      <dgm:spPr/>
    </dgm:pt>
    <dgm:pt modelId="{27D47468-8A76-4808-A512-45078CCE8089}" type="pres">
      <dgm:prSet presAssocID="{A30B925C-2DA9-4707-A95B-B8B1187D4E8D}" presName="Image1" presStyleLbl="fgImgPlace1" presStyleIdx="0" presStyleCnt="3"/>
      <dgm:spPr/>
    </dgm:pt>
    <dgm:pt modelId="{AD2F1964-E174-4487-B2C2-DC422244ADCA}" type="pres">
      <dgm:prSet presAssocID="{A30B925C-2DA9-4707-A95B-B8B1187D4E8D}" presName="Child1" presStyleLbl="revTx" presStyleIdx="0" presStyleCnt="3">
        <dgm:presLayoutVars>
          <dgm:chMax val="0"/>
          <dgm:chPref val="0"/>
          <dgm:bulletEnabled val="1"/>
        </dgm:presLayoutVars>
      </dgm:prSet>
      <dgm:spPr/>
      <dgm:t>
        <a:bodyPr/>
        <a:lstStyle/>
        <a:p>
          <a:endParaRPr lang="en-US"/>
        </a:p>
      </dgm:t>
    </dgm:pt>
    <dgm:pt modelId="{7E4B96F4-2B77-457D-B54B-517E0848D2A6}" type="pres">
      <dgm:prSet presAssocID="{AA602E52-5092-41EF-8FDE-78EC48861379}" presName="Image2" presStyleCnt="0"/>
      <dgm:spPr/>
    </dgm:pt>
    <dgm:pt modelId="{ED383679-5A22-457D-813F-252A803601E9}" type="pres">
      <dgm:prSet presAssocID="{AA602E52-5092-41EF-8FDE-78EC48861379}" presName="Image" presStyleLbl="fgImgPlace1" presStyleIdx="1" presStyleCnt="3"/>
      <dgm:spPr/>
    </dgm:pt>
    <dgm:pt modelId="{66406560-F86C-419B-8EDE-373112030C99}" type="pres">
      <dgm:prSet presAssocID="{AA602E52-5092-41EF-8FDE-78EC48861379}" presName="Child2" presStyleLbl="revTx" presStyleIdx="1" presStyleCnt="3">
        <dgm:presLayoutVars>
          <dgm:chMax val="0"/>
          <dgm:chPref val="0"/>
          <dgm:bulletEnabled val="1"/>
        </dgm:presLayoutVars>
      </dgm:prSet>
      <dgm:spPr/>
      <dgm:t>
        <a:bodyPr/>
        <a:lstStyle/>
        <a:p>
          <a:endParaRPr lang="en-US"/>
        </a:p>
      </dgm:t>
    </dgm:pt>
    <dgm:pt modelId="{8C803712-6762-470A-A6A6-67A469072778}" type="pres">
      <dgm:prSet presAssocID="{4639A055-3481-4EE5-A972-B397981AB389}" presName="Image3" presStyleCnt="0"/>
      <dgm:spPr/>
    </dgm:pt>
    <dgm:pt modelId="{8298931E-F689-4FD2-9574-6D4690D87E65}" type="pres">
      <dgm:prSet presAssocID="{4639A055-3481-4EE5-A972-B397981AB389}" presName="Image" presStyleLbl="fgImgPlace1" presStyleIdx="2" presStyleCnt="3"/>
      <dgm:spPr/>
    </dgm:pt>
    <dgm:pt modelId="{83AFFCAA-8A98-454B-A5DA-B8BCD0CEDD2D}" type="pres">
      <dgm:prSet presAssocID="{4639A055-3481-4EE5-A972-B397981AB389}" presName="Child3" presStyleLbl="revTx" presStyleIdx="2" presStyleCnt="3">
        <dgm:presLayoutVars>
          <dgm:chMax val="0"/>
          <dgm:chPref val="0"/>
          <dgm:bulletEnabled val="1"/>
        </dgm:presLayoutVars>
      </dgm:prSet>
      <dgm:spPr/>
      <dgm:t>
        <a:bodyPr/>
        <a:lstStyle/>
        <a:p>
          <a:endParaRPr lang="en-US"/>
        </a:p>
      </dgm:t>
    </dgm:pt>
  </dgm:ptLst>
  <dgm:cxnLst>
    <dgm:cxn modelId="{C09AEF1A-EDCD-4539-88EE-3962242A1BF0}" type="presOf" srcId="{4639A055-3481-4EE5-A972-B397981AB389}" destId="{83AFFCAA-8A98-454B-A5DA-B8BCD0CEDD2D}" srcOrd="0" destOrd="0" presId="urn:microsoft.com/office/officeart/2011/layout/RadialPictureList"/>
    <dgm:cxn modelId="{AF3EF0B3-3AAC-43BD-94F7-465FC29934F0}" srcId="{4786881F-CB0A-461B-AA75-EF293CA9AFC2}" destId="{4639A055-3481-4EE5-A972-B397981AB389}" srcOrd="2" destOrd="0" parTransId="{A71DB5B9-6692-4925-90AB-999B5276FEB0}" sibTransId="{AD08029E-42BF-473A-A1F9-3C35A3609AA3}"/>
    <dgm:cxn modelId="{A8D6FDBB-A9E3-4080-B50D-83A5ACFD5817}" type="presOf" srcId="{AA602E52-5092-41EF-8FDE-78EC48861379}" destId="{66406560-F86C-419B-8EDE-373112030C99}" srcOrd="0" destOrd="0" presId="urn:microsoft.com/office/officeart/2011/layout/RadialPictureList"/>
    <dgm:cxn modelId="{DEA28A07-0946-4A78-9011-DCEF27505B2E}" type="presOf" srcId="{A30B925C-2DA9-4707-A95B-B8B1187D4E8D}" destId="{AD2F1964-E174-4487-B2C2-DC422244ADCA}" srcOrd="0" destOrd="0" presId="urn:microsoft.com/office/officeart/2011/layout/RadialPictureList"/>
    <dgm:cxn modelId="{5989CC79-B43C-4308-B605-9F8087DFADEC}" type="presOf" srcId="{63737EA9-6AE3-41F2-BA60-C017353263A0}" destId="{E4893C5A-65AB-4135-A71E-DE8D13407C6A}" srcOrd="0" destOrd="0" presId="urn:microsoft.com/office/officeart/2011/layout/RadialPictureList"/>
    <dgm:cxn modelId="{2BE9478E-2D6F-41BF-B7A9-3B1DBB590BC1}" srcId="{4786881F-CB0A-461B-AA75-EF293CA9AFC2}" destId="{A30B925C-2DA9-4707-A95B-B8B1187D4E8D}" srcOrd="0" destOrd="0" parTransId="{BA525CFD-3A98-4459-B430-FC25E04A7F65}" sibTransId="{4CEF0A50-F1A0-431B-B02D-DED3CF21030A}"/>
    <dgm:cxn modelId="{096A3C39-DD03-4967-9916-54EFC8F813A9}" type="presOf" srcId="{4786881F-CB0A-461B-AA75-EF293CA9AFC2}" destId="{62C33374-F874-43EB-B6C9-62218039D954}" srcOrd="0" destOrd="0" presId="urn:microsoft.com/office/officeart/2011/layout/RadialPictureList"/>
    <dgm:cxn modelId="{A19D6AB3-9F64-404D-A9AC-474A2A6C3F44}" srcId="{4786881F-CB0A-461B-AA75-EF293CA9AFC2}" destId="{AA602E52-5092-41EF-8FDE-78EC48861379}" srcOrd="1" destOrd="0" parTransId="{18B57826-B884-4E6A-8EE4-52B0A06C0BBA}" sibTransId="{9FA83624-F48A-4CB7-9161-F70F608DB630}"/>
    <dgm:cxn modelId="{EEE35E6C-4217-4EE6-A368-F791DE43924E}" srcId="{63737EA9-6AE3-41F2-BA60-C017353263A0}" destId="{4786881F-CB0A-461B-AA75-EF293CA9AFC2}" srcOrd="0" destOrd="0" parTransId="{E66676AB-2C3E-40EC-BC24-5BD8FA466F62}" sibTransId="{4F070023-76E9-48DB-9250-53961005CA16}"/>
    <dgm:cxn modelId="{C3546395-EBF5-4EF3-99F2-1F5A59E6DB29}" type="presParOf" srcId="{E4893C5A-65AB-4135-A71E-DE8D13407C6A}" destId="{62C33374-F874-43EB-B6C9-62218039D954}" srcOrd="0" destOrd="0" presId="urn:microsoft.com/office/officeart/2011/layout/RadialPictureList"/>
    <dgm:cxn modelId="{B516FB62-79B7-45FA-AF30-BE5811FA4B90}" type="presParOf" srcId="{E4893C5A-65AB-4135-A71E-DE8D13407C6A}" destId="{9B682922-A6F9-4504-999D-E186E0EB96E0}" srcOrd="1" destOrd="0" presId="urn:microsoft.com/office/officeart/2011/layout/RadialPictureList"/>
    <dgm:cxn modelId="{CA5EBBE3-2935-4C10-9AEC-39344756D8D4}" type="presParOf" srcId="{E4893C5A-65AB-4135-A71E-DE8D13407C6A}" destId="{27D47468-8A76-4808-A512-45078CCE8089}" srcOrd="2" destOrd="0" presId="urn:microsoft.com/office/officeart/2011/layout/RadialPictureList"/>
    <dgm:cxn modelId="{C8D6B1F6-CCD0-4317-B016-515133D2F47A}" type="presParOf" srcId="{E4893C5A-65AB-4135-A71E-DE8D13407C6A}" destId="{AD2F1964-E174-4487-B2C2-DC422244ADCA}" srcOrd="3" destOrd="0" presId="urn:microsoft.com/office/officeart/2011/layout/RadialPictureList"/>
    <dgm:cxn modelId="{74DE31E5-C8EE-4D6B-B269-4520DBD4B5F2}" type="presParOf" srcId="{E4893C5A-65AB-4135-A71E-DE8D13407C6A}" destId="{7E4B96F4-2B77-457D-B54B-517E0848D2A6}" srcOrd="4" destOrd="0" presId="urn:microsoft.com/office/officeart/2011/layout/RadialPictureList"/>
    <dgm:cxn modelId="{75EB6210-FE3D-4F16-88A1-ECE17343926A}" type="presParOf" srcId="{7E4B96F4-2B77-457D-B54B-517E0848D2A6}" destId="{ED383679-5A22-457D-813F-252A803601E9}" srcOrd="0" destOrd="0" presId="urn:microsoft.com/office/officeart/2011/layout/RadialPictureList"/>
    <dgm:cxn modelId="{05CC56B2-5BF7-4532-A72B-85A37A2A1C95}" type="presParOf" srcId="{E4893C5A-65AB-4135-A71E-DE8D13407C6A}" destId="{66406560-F86C-419B-8EDE-373112030C99}" srcOrd="5" destOrd="0" presId="urn:microsoft.com/office/officeart/2011/layout/RadialPictureList"/>
    <dgm:cxn modelId="{E7FDFCF0-56AD-4D42-A79F-FF53F3ACD7DC}" type="presParOf" srcId="{E4893C5A-65AB-4135-A71E-DE8D13407C6A}" destId="{8C803712-6762-470A-A6A6-67A469072778}" srcOrd="6" destOrd="0" presId="urn:microsoft.com/office/officeart/2011/layout/RadialPictureList"/>
    <dgm:cxn modelId="{7581288F-CB31-4114-9335-004D4DE063BC}" type="presParOf" srcId="{8C803712-6762-470A-A6A6-67A469072778}" destId="{8298931E-F689-4FD2-9574-6D4690D87E65}" srcOrd="0" destOrd="0" presId="urn:microsoft.com/office/officeart/2011/layout/RadialPictureList"/>
    <dgm:cxn modelId="{0DFD47F2-F6D4-4CB8-AFDA-E81FE9C66968}" type="presParOf" srcId="{E4893C5A-65AB-4135-A71E-DE8D13407C6A}" destId="{83AFFCAA-8A98-454B-A5DA-B8BCD0CEDD2D}" srcOrd="7"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33374-F874-43EB-B6C9-62218039D954}">
      <dsp:nvSpPr>
        <dsp:cNvPr id="0" name=""/>
        <dsp:cNvSpPr/>
      </dsp:nvSpPr>
      <dsp:spPr>
        <a:xfrm>
          <a:off x="1012987" y="2234258"/>
          <a:ext cx="1964349" cy="196444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d-ID" sz="1400" kern="1200" dirty="0" smtClean="0"/>
            <a:t>Buku:</a:t>
          </a:r>
        </a:p>
        <a:p>
          <a:pPr lvl="0" algn="ctr" defTabSz="622300">
            <a:lnSpc>
              <a:spcPct val="90000"/>
            </a:lnSpc>
            <a:spcBef>
              <a:spcPct val="0"/>
            </a:spcBef>
            <a:spcAft>
              <a:spcPct val="35000"/>
            </a:spcAft>
          </a:pPr>
          <a:r>
            <a:rPr lang="id-ID" sz="1400" kern="1200" dirty="0" smtClean="0"/>
            <a:t>1. Teguh Mulyono, 1994</a:t>
          </a:r>
        </a:p>
        <a:p>
          <a:pPr lvl="0" algn="ctr" defTabSz="622300">
            <a:lnSpc>
              <a:spcPct val="90000"/>
            </a:lnSpc>
            <a:spcBef>
              <a:spcPct val="0"/>
            </a:spcBef>
            <a:spcAft>
              <a:spcPct val="35000"/>
            </a:spcAft>
          </a:pPr>
          <a:r>
            <a:rPr lang="id-ID" sz="1400" kern="1200" dirty="0" smtClean="0"/>
            <a:t>2. Dendawijaya, Lukman, 2001</a:t>
          </a:r>
        </a:p>
        <a:p>
          <a:pPr lvl="0" algn="ctr" defTabSz="622300">
            <a:lnSpc>
              <a:spcPct val="90000"/>
            </a:lnSpc>
            <a:spcBef>
              <a:spcPct val="0"/>
            </a:spcBef>
            <a:spcAft>
              <a:spcPct val="35000"/>
            </a:spcAft>
          </a:pPr>
          <a:r>
            <a:rPr lang="id-ID" sz="1400" kern="1200" dirty="0" smtClean="0"/>
            <a:t>3. Putra Tje’Aman, Mgs. Edy, 1989</a:t>
          </a:r>
        </a:p>
        <a:p>
          <a:pPr lvl="0" algn="ctr" defTabSz="622300">
            <a:lnSpc>
              <a:spcPct val="90000"/>
            </a:lnSpc>
            <a:spcBef>
              <a:spcPct val="0"/>
            </a:spcBef>
            <a:spcAft>
              <a:spcPct val="35000"/>
            </a:spcAft>
          </a:pPr>
          <a:endParaRPr lang="en-US" sz="900" kern="1200" dirty="0"/>
        </a:p>
      </dsp:txBody>
      <dsp:txXfrm>
        <a:off x="1300659" y="2521945"/>
        <a:ext cx="1389005" cy="1389073"/>
      </dsp:txXfrm>
    </dsp:sp>
    <dsp:sp modelId="{9B682922-A6F9-4504-999D-E186E0EB96E0}">
      <dsp:nvSpPr>
        <dsp:cNvPr id="0" name=""/>
        <dsp:cNvSpPr/>
      </dsp:nvSpPr>
      <dsp:spPr>
        <a:xfrm>
          <a:off x="0" y="1142027"/>
          <a:ext cx="3959805" cy="4127856"/>
        </a:xfrm>
        <a:prstGeom prst="blockArc">
          <a:avLst>
            <a:gd name="adj1" fmla="val 17527788"/>
            <a:gd name="adj2" fmla="val 4119114"/>
            <a:gd name="adj3" fmla="val 575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D47468-8A76-4808-A512-45078CCE8089}">
      <dsp:nvSpPr>
        <dsp:cNvPr id="0" name=""/>
        <dsp:cNvSpPr/>
      </dsp:nvSpPr>
      <dsp:spPr>
        <a:xfrm>
          <a:off x="2915712" y="1490005"/>
          <a:ext cx="1052309" cy="1052603"/>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2F1964-E174-4487-B2C2-DC422244ADCA}">
      <dsp:nvSpPr>
        <dsp:cNvPr id="0" name=""/>
        <dsp:cNvSpPr/>
      </dsp:nvSpPr>
      <dsp:spPr>
        <a:xfrm>
          <a:off x="4047840" y="1506930"/>
          <a:ext cx="1408556" cy="1018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id-ID" sz="1800" kern="1200" dirty="0" smtClean="0"/>
            <a:t>Manajemen</a:t>
          </a:r>
          <a:endParaRPr lang="en-US" sz="1800" kern="1200" dirty="0"/>
        </a:p>
      </dsp:txBody>
      <dsp:txXfrm>
        <a:off x="4047840" y="1506930"/>
        <a:ext cx="1408556" cy="1018755"/>
      </dsp:txXfrm>
    </dsp:sp>
    <dsp:sp modelId="{ED383679-5A22-457D-813F-252A803601E9}">
      <dsp:nvSpPr>
        <dsp:cNvPr id="0" name=""/>
        <dsp:cNvSpPr/>
      </dsp:nvSpPr>
      <dsp:spPr>
        <a:xfrm>
          <a:off x="3322433" y="2687497"/>
          <a:ext cx="1052309" cy="1052603"/>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406560-F86C-419B-8EDE-373112030C99}">
      <dsp:nvSpPr>
        <dsp:cNvPr id="0" name=""/>
        <dsp:cNvSpPr/>
      </dsp:nvSpPr>
      <dsp:spPr>
        <a:xfrm>
          <a:off x="4460430" y="2702357"/>
          <a:ext cx="1408556" cy="1018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id-ID" sz="1800" kern="1200" dirty="0" smtClean="0"/>
            <a:t>Perkreditan</a:t>
          </a:r>
          <a:endParaRPr lang="en-US" sz="1800" kern="1200" dirty="0"/>
        </a:p>
      </dsp:txBody>
      <dsp:txXfrm>
        <a:off x="4460430" y="2702357"/>
        <a:ext cx="1408556" cy="1018755"/>
      </dsp:txXfrm>
    </dsp:sp>
    <dsp:sp modelId="{8298931E-F689-4FD2-9574-6D4690D87E65}">
      <dsp:nvSpPr>
        <dsp:cNvPr id="0" name=""/>
        <dsp:cNvSpPr/>
      </dsp:nvSpPr>
      <dsp:spPr>
        <a:xfrm>
          <a:off x="2915712" y="3901912"/>
          <a:ext cx="1052309" cy="1052603"/>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AFFCAA-8A98-454B-A5DA-B8BCD0CEDD2D}">
      <dsp:nvSpPr>
        <dsp:cNvPr id="0" name=""/>
        <dsp:cNvSpPr/>
      </dsp:nvSpPr>
      <dsp:spPr>
        <a:xfrm>
          <a:off x="4047840" y="3923377"/>
          <a:ext cx="1408556" cy="1018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10000"/>
            </a:spcAft>
          </a:pPr>
          <a:r>
            <a:rPr lang="id-ID" sz="1800" kern="1200" dirty="0" smtClean="0"/>
            <a:t>Genap 20192020</a:t>
          </a:r>
          <a:endParaRPr lang="en-US" sz="1800" kern="1200" dirty="0"/>
        </a:p>
      </dsp:txBody>
      <dsp:txXfrm>
        <a:off x="4047840" y="3923377"/>
        <a:ext cx="1408556" cy="1018755"/>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475027" cy="999309"/>
          </a:xfrm>
        </p:spPr>
        <p:txBody>
          <a:bodyPr>
            <a:normAutofit fontScale="90000"/>
          </a:bodyPr>
          <a:lstStyle/>
          <a:p>
            <a:r>
              <a:rPr lang="id-ID" dirty="0" smtClean="0"/>
              <a:t>Manajemen </a:t>
            </a:r>
            <a:r>
              <a:rPr lang="id-ID" dirty="0" smtClean="0"/>
              <a:t>Perkreditan  </a:t>
            </a:r>
            <a:br>
              <a:rPr lang="id-ID" dirty="0" smtClean="0"/>
            </a:br>
            <a:r>
              <a:rPr lang="id-ID" dirty="0"/>
              <a:t/>
            </a:r>
            <a:br>
              <a:rPr lang="id-ID" dirty="0"/>
            </a:br>
            <a:r>
              <a:rPr lang="id-ID" sz="2000" dirty="0" smtClean="0"/>
              <a:t>Pertemuan - 1</a:t>
            </a:r>
            <a:endParaRPr lang="id-ID" sz="2000" dirty="0"/>
          </a:p>
        </p:txBody>
      </p:sp>
      <p:sp>
        <p:nvSpPr>
          <p:cNvPr id="3" name="Subtitle 2"/>
          <p:cNvSpPr>
            <a:spLocks noGrp="1"/>
          </p:cNvSpPr>
          <p:nvPr>
            <p:ph type="subTitle" idx="1"/>
          </p:nvPr>
        </p:nvSpPr>
        <p:spPr/>
        <p:txBody>
          <a:bodyPr/>
          <a:lstStyle/>
          <a:p>
            <a:r>
              <a:rPr lang="id-ID" dirty="0" smtClean="0"/>
              <a:t>By. Mari Maryati</a:t>
            </a:r>
            <a:endParaRPr lang="id-ID" dirty="0"/>
          </a:p>
        </p:txBody>
      </p:sp>
    </p:spTree>
    <p:extLst>
      <p:ext uri="{BB962C8B-B14F-4D97-AF65-F5344CB8AC3E}">
        <p14:creationId xmlns:p14="http://schemas.microsoft.com/office/powerpoint/2010/main" val="3512107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498079" cy="703443"/>
          </a:xfrm>
        </p:spPr>
        <p:txBody>
          <a:bodyPr>
            <a:noAutofit/>
          </a:bodyPr>
          <a:lstStyle/>
          <a:p>
            <a:r>
              <a:rPr lang="id-ID" sz="2400" dirty="0" smtClean="0">
                <a:latin typeface="AR CHRISTY" panose="02000000000000000000" pitchFamily="2" charset="0"/>
              </a:rPr>
              <a:t>RENCANA PEMBELAJARAN SEMESTER (RPS)</a:t>
            </a:r>
            <a:endParaRPr lang="id-ID" sz="2400" dirty="0">
              <a:latin typeface="AR CHRISTY" panose="02000000000000000000" pitchFamily="2"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76882343"/>
              </p:ext>
            </p:extLst>
          </p:nvPr>
        </p:nvGraphicFramePr>
        <p:xfrm>
          <a:off x="6323013" y="446088"/>
          <a:ext cx="5868987" cy="641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2589211" y="1149531"/>
            <a:ext cx="3733802" cy="5708469"/>
          </a:xfrm>
        </p:spPr>
        <p:txBody>
          <a:bodyPr>
            <a:normAutofit/>
          </a:bodyPr>
          <a:lstStyle/>
          <a:p>
            <a:pPr marL="457200" indent="-457200">
              <a:buAutoNum type="arabicPeriod"/>
            </a:pPr>
            <a:r>
              <a:rPr lang="id-ID" sz="2000" dirty="0" smtClean="0"/>
              <a:t>Hubungan Kredit Dengan Dunia Usaha</a:t>
            </a:r>
          </a:p>
          <a:p>
            <a:pPr marL="457200" indent="-457200">
              <a:buAutoNum type="arabicPeriod"/>
            </a:pPr>
            <a:r>
              <a:rPr lang="id-ID" sz="2000" dirty="0" smtClean="0"/>
              <a:t>Pengertian Kredit</a:t>
            </a:r>
          </a:p>
          <a:p>
            <a:pPr marL="457200" indent="-457200">
              <a:buAutoNum type="arabicPeriod"/>
            </a:pPr>
            <a:r>
              <a:rPr lang="id-ID" sz="2000" dirty="0" smtClean="0"/>
              <a:t>Jenis-jenis Kredit</a:t>
            </a:r>
          </a:p>
          <a:p>
            <a:pPr marL="457200" indent="-457200">
              <a:buAutoNum type="arabicPeriod"/>
            </a:pPr>
            <a:r>
              <a:rPr lang="id-ID" sz="2000" dirty="0" smtClean="0"/>
              <a:t>Faktor-faktor Perencanaan Kredit</a:t>
            </a:r>
          </a:p>
          <a:p>
            <a:pPr marL="457200" indent="-457200">
              <a:buAutoNum type="arabicPeriod"/>
            </a:pPr>
            <a:r>
              <a:rPr lang="id-ID" sz="2000" dirty="0" smtClean="0"/>
              <a:t>Resiko Dalam Kredit</a:t>
            </a:r>
          </a:p>
          <a:p>
            <a:pPr marL="457200" indent="-457200">
              <a:buAutoNum type="arabicPeriod"/>
            </a:pPr>
            <a:r>
              <a:rPr lang="id-ID" sz="2000" dirty="0" smtClean="0"/>
              <a:t>Sumber-sumber Dana Pada Anggaran Kredit</a:t>
            </a:r>
          </a:p>
          <a:p>
            <a:pPr marL="457200" indent="-457200">
              <a:buAutoNum type="arabicPeriod"/>
            </a:pPr>
            <a:r>
              <a:rPr lang="id-ID" sz="2000" dirty="0" smtClean="0"/>
              <a:t>Peraturan Moneter Manajemen Perkreditan</a:t>
            </a:r>
            <a:endParaRPr lang="id-ID" sz="2000" dirty="0"/>
          </a:p>
        </p:txBody>
      </p:sp>
    </p:spTree>
    <p:extLst>
      <p:ext uri="{BB962C8B-B14F-4D97-AF65-F5344CB8AC3E}">
        <p14:creationId xmlns:p14="http://schemas.microsoft.com/office/powerpoint/2010/main" val="3609632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7886" y="624110"/>
            <a:ext cx="8826725" cy="682176"/>
          </a:xfrm>
        </p:spPr>
        <p:txBody>
          <a:bodyPr>
            <a:normAutofit fontScale="90000"/>
          </a:bodyPr>
          <a:lstStyle/>
          <a:p>
            <a:r>
              <a:rPr lang="id-ID" b="1" dirty="0" smtClean="0"/>
              <a:t>Hubungan Kredit Dengan Dunia Usaha</a:t>
            </a:r>
            <a:r>
              <a:rPr lang="id-ID" dirty="0" smtClean="0"/>
              <a:t/>
            </a:r>
            <a:br>
              <a:rPr lang="id-ID" dirty="0" smtClean="0"/>
            </a:br>
            <a:r>
              <a:rPr lang="id-ID" dirty="0"/>
              <a:t/>
            </a:r>
            <a:br>
              <a:rPr lang="id-ID" dirty="0"/>
            </a:br>
            <a:r>
              <a:rPr lang="id-ID" dirty="0" smtClean="0"/>
              <a:t>- Masalah-masalah dalam kegiatan perkreditan</a:t>
            </a:r>
            <a:br>
              <a:rPr lang="id-ID" dirty="0" smtClean="0"/>
            </a:br>
            <a:r>
              <a:rPr lang="id-ID" dirty="0"/>
              <a:t/>
            </a:r>
            <a:br>
              <a:rPr lang="id-ID" dirty="0"/>
            </a:br>
            <a:r>
              <a:rPr lang="id-ID" dirty="0" smtClean="0"/>
              <a:t>- Faktor-faktor sebab kegagalan pemberian kredit</a:t>
            </a:r>
            <a:br>
              <a:rPr lang="id-ID" dirty="0" smtClean="0"/>
            </a:br>
            <a:r>
              <a:rPr lang="id-ID" dirty="0" smtClean="0"/>
              <a:t/>
            </a:r>
            <a:br>
              <a:rPr lang="id-ID" dirty="0" smtClean="0"/>
            </a:br>
            <a:r>
              <a:rPr lang="id-ID" dirty="0" smtClean="0"/>
              <a:t> </a:t>
            </a:r>
            <a:endParaRPr lang="id-ID" dirty="0"/>
          </a:p>
        </p:txBody>
      </p:sp>
    </p:spTree>
    <p:extLst>
      <p:ext uri="{BB962C8B-B14F-4D97-AF65-F5344CB8AC3E}">
        <p14:creationId xmlns:p14="http://schemas.microsoft.com/office/powerpoint/2010/main" val="2495364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7" y="535213"/>
            <a:ext cx="8543110" cy="549004"/>
          </a:xfrm>
        </p:spPr>
        <p:txBody>
          <a:bodyPr>
            <a:normAutofit fontScale="90000"/>
          </a:bodyPr>
          <a:lstStyle/>
          <a:p>
            <a:r>
              <a:rPr lang="id-ID" b="1" dirty="0" smtClean="0"/>
              <a:t>Pendahuluan                                                     </a:t>
            </a:r>
            <a:r>
              <a:rPr lang="id-ID" b="1" dirty="0"/>
              <a:t/>
            </a:r>
            <a:br>
              <a:rPr lang="id-ID" b="1" dirty="0"/>
            </a:br>
            <a:r>
              <a:rPr lang="id-ID" sz="2200" dirty="0" smtClean="0"/>
              <a:t>Dengan semakin berkembangnya kegiatan ekonomi maka akan semakin terasa perlunya sumber-sumber dana untuk membiayai kegiatan usaha tersebut. Hubungan antara pertumbuhan kegiatan ekonomi ataupun pertumbuhan kegiatan usaha suatu perusahaan berhubungan erat dengan perkreditan. Hubungan ini ada yang bersifat positif dana ada pula yang bersifat negatif.</a:t>
            </a:r>
            <a:br>
              <a:rPr lang="id-ID" sz="2200" dirty="0" smtClean="0"/>
            </a:br>
            <a:r>
              <a:rPr lang="id-ID" sz="2200" dirty="0" smtClean="0"/>
              <a:t/>
            </a:r>
            <a:br>
              <a:rPr lang="id-ID" sz="2200" dirty="0" smtClean="0"/>
            </a:br>
            <a:r>
              <a:rPr lang="id-ID" sz="2200" b="1" dirty="0" smtClean="0"/>
              <a:t>Masalah – masalah dalam kegiatan perkreditan</a:t>
            </a:r>
            <a:r>
              <a:rPr lang="id-ID" sz="2200" dirty="0"/>
              <a:t/>
            </a:r>
            <a:br>
              <a:rPr lang="id-ID" sz="2200" dirty="0"/>
            </a:br>
            <a:r>
              <a:rPr lang="id-ID" sz="2200" dirty="0" smtClean="0"/>
              <a:t>Kredit sebagai salah satu usaha dunia perbankan di samping memberikan sumbangan pendapatan yang cukup besar, ternyata mempunyai masalah yang cukup rumit, antara lain :</a:t>
            </a:r>
            <a:br>
              <a:rPr lang="id-ID" sz="2200" dirty="0" smtClean="0"/>
            </a:br>
            <a:r>
              <a:rPr lang="id-ID" b="1" dirty="0"/>
              <a:t/>
            </a:r>
            <a:br>
              <a:rPr lang="id-ID" b="1" dirty="0"/>
            </a:br>
            <a:r>
              <a:rPr lang="id-ID" sz="2200" dirty="0" smtClean="0"/>
              <a:t>1. Masalah perkreditan bersifat kasuasistis. Masalah yang dihadapi seorang debitur berbeda dengan masalah debitur yang lain.</a:t>
            </a:r>
            <a:br>
              <a:rPr lang="id-ID" sz="2200" dirty="0" smtClean="0"/>
            </a:br>
            <a:r>
              <a:rPr lang="id-ID" sz="2200" dirty="0" smtClean="0"/>
              <a:t>2. Masalah perkreditan cukup kompleks sehingga untuk menanganinya perlu kerjasama dari berbagai displin ilmu pengetahuan/berbagai profesi, antara lain: ahli hukum, ahli pemasaran, akuntan, insinyur berbagai bidang, dan lain-lain.</a:t>
            </a:r>
            <a:br>
              <a:rPr lang="id-ID" sz="2200" dirty="0" smtClean="0"/>
            </a:br>
            <a:r>
              <a:rPr lang="id-ID" b="1" dirty="0" smtClean="0"/>
              <a:t/>
            </a:r>
            <a:br>
              <a:rPr lang="id-ID" b="1" dirty="0" smtClean="0"/>
            </a:br>
            <a:r>
              <a:rPr lang="id-ID" dirty="0"/>
              <a:t/>
            </a:r>
            <a:br>
              <a:rPr lang="id-ID" dirty="0"/>
            </a:br>
            <a:r>
              <a:rPr lang="en-US" altLang="id-ID" dirty="0"/>
              <a:t/>
            </a:r>
            <a:br>
              <a:rPr lang="en-US" altLang="id-ID" dirty="0"/>
            </a:br>
            <a:r>
              <a:rPr lang="id-ID" dirty="0" smtClean="0"/>
              <a:t>                                                  </a:t>
            </a:r>
            <a:br>
              <a:rPr lang="id-ID" dirty="0" smtClean="0"/>
            </a:br>
            <a:r>
              <a:rPr lang="id-ID" dirty="0"/>
              <a:t/>
            </a:r>
            <a:br>
              <a:rPr lang="id-ID" dirty="0"/>
            </a:br>
            <a:endParaRPr lang="id-ID" dirty="0"/>
          </a:p>
        </p:txBody>
      </p:sp>
    </p:spTree>
    <p:extLst>
      <p:ext uri="{BB962C8B-B14F-4D97-AF65-F5344CB8AC3E}">
        <p14:creationId xmlns:p14="http://schemas.microsoft.com/office/powerpoint/2010/main" val="1105362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11"/>
            <a:ext cx="8824013" cy="956496"/>
          </a:xfrm>
        </p:spPr>
        <p:txBody>
          <a:bodyPr>
            <a:normAutofit fontScale="90000"/>
          </a:bodyPr>
          <a:lstStyle/>
          <a:p>
            <a:r>
              <a:rPr lang="id-ID" sz="2000" dirty="0" smtClean="0"/>
              <a:t>3. Untuk melaksanakan kegiatan kredit dengan baik juga diperlukan dana yang besar seimbang dengan biaya yang relatif lebih rendah dari rata-rata suku bunga kredit.  </a:t>
            </a:r>
            <a:br>
              <a:rPr lang="id-ID" sz="2000" dirty="0" smtClean="0"/>
            </a:br>
            <a:r>
              <a:rPr lang="id-ID" sz="2000" dirty="0" smtClean="0"/>
              <a:t>                                                                                                         </a:t>
            </a:r>
            <a:br>
              <a:rPr lang="id-ID" sz="2000" dirty="0" smtClean="0"/>
            </a:br>
            <a:r>
              <a:rPr lang="id-ID" sz="2000" dirty="0" smtClean="0"/>
              <a:t>4. Proses jasa perkreditan memerlukan waktu yang panjang.</a:t>
            </a:r>
            <a:br>
              <a:rPr lang="id-ID" sz="2000" dirty="0" smtClean="0"/>
            </a:br>
            <a:r>
              <a:rPr lang="id-ID" sz="2000" dirty="0" smtClean="0"/>
              <a:t>5. Kegiatan perkreditan banyak berhubungan dengan ketentuan perundang-undangan, peraturan-peraturan pemerintah maupun kebijakan-kebijakan pemerintah.</a:t>
            </a:r>
            <a:br>
              <a:rPr lang="id-ID" sz="2000" dirty="0" smtClean="0"/>
            </a:br>
            <a:r>
              <a:rPr lang="id-ID" sz="2000" dirty="0" smtClean="0"/>
              <a:t>6. Proses perkreditan yang berlangsung cukup panjang , maka akan menumbuhkan masalah administrasi dan pengawasan yang cukup rumit.</a:t>
            </a:r>
            <a:br>
              <a:rPr lang="id-ID" sz="2000" dirty="0" smtClean="0"/>
            </a:br>
            <a:r>
              <a:rPr lang="id-ID" sz="2000" dirty="0" smtClean="0"/>
              <a:t>7. Masalah perkreditan selalu berorientasi untuk masa yang akan datang.</a:t>
            </a:r>
            <a:br>
              <a:rPr lang="id-ID" sz="2000" dirty="0" smtClean="0"/>
            </a:br>
            <a:r>
              <a:rPr lang="id-ID" sz="2000" dirty="0" smtClean="0"/>
              <a:t>8. Bentuk dari perkreditan, di mana kreditur melepaskan sejumlah uang kepada debitur dan diganti dengan serangkaian ikatan kredit, maka dalam hal ini pihak bank akan menghadapi risiko yang cukup besar.</a:t>
            </a:r>
            <a:br>
              <a:rPr lang="id-ID" sz="2000" dirty="0" smtClean="0"/>
            </a:br>
            <a:r>
              <a:rPr lang="id-ID" sz="2000" dirty="0" smtClean="0"/>
              <a:t>9. Mengingat ada beraneka ragam jenis kredit maka konsep perkreditan juga harus dikembangkan guna melayani aneka ragam kegiatan usahan yang ada.</a:t>
            </a:r>
            <a:br>
              <a:rPr lang="id-ID" sz="2000" dirty="0" smtClean="0"/>
            </a:br>
            <a:r>
              <a:rPr lang="id-ID" sz="2000" dirty="0" smtClean="0"/>
              <a:t/>
            </a:r>
            <a:br>
              <a:rPr lang="id-ID" sz="2000" dirty="0" smtClean="0"/>
            </a:br>
            <a:r>
              <a:rPr lang="id-ID" sz="2000" dirty="0" smtClean="0"/>
              <a:t/>
            </a:r>
            <a:br>
              <a:rPr lang="id-ID" sz="2000" dirty="0" smtClean="0"/>
            </a:br>
            <a:endParaRPr lang="id-ID" sz="2000" dirty="0"/>
          </a:p>
        </p:txBody>
      </p:sp>
    </p:spTree>
    <p:extLst>
      <p:ext uri="{BB962C8B-B14F-4D97-AF65-F5344CB8AC3E}">
        <p14:creationId xmlns:p14="http://schemas.microsoft.com/office/powerpoint/2010/main" val="1970625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5451" y="624110"/>
            <a:ext cx="8673738" cy="486233"/>
          </a:xfrm>
        </p:spPr>
        <p:txBody>
          <a:bodyPr>
            <a:normAutofit fontScale="90000"/>
          </a:bodyPr>
          <a:lstStyle/>
          <a:p>
            <a:r>
              <a:rPr lang="id-ID" sz="2200" b="1" dirty="0" smtClean="0"/>
              <a:t>Faktor-faktor sebab kegagalan pemberian kredit</a:t>
            </a:r>
            <a:r>
              <a:rPr lang="id-ID" sz="2000" dirty="0" smtClean="0"/>
              <a:t>:                                                                                                  </a:t>
            </a:r>
            <a:br>
              <a:rPr lang="id-ID" sz="2000" dirty="0" smtClean="0"/>
            </a:br>
            <a:r>
              <a:rPr lang="id-ID" sz="2000" dirty="0" smtClean="0"/>
              <a:t/>
            </a:r>
            <a:br>
              <a:rPr lang="id-ID" sz="2000" dirty="0" smtClean="0"/>
            </a:br>
            <a:r>
              <a:rPr lang="id-ID" sz="2000" dirty="0"/>
              <a:t/>
            </a:r>
            <a:br>
              <a:rPr lang="id-ID" sz="2000" dirty="0"/>
            </a:br>
            <a:r>
              <a:rPr lang="id-ID" sz="2000" b="1" dirty="0" smtClean="0"/>
              <a:t>a. Faktor Internal Bank       </a:t>
            </a:r>
            <a:br>
              <a:rPr lang="id-ID" sz="2000" b="1" dirty="0" smtClean="0"/>
            </a:br>
            <a:r>
              <a:rPr lang="id-ID" sz="2000" b="1" dirty="0"/>
              <a:t> </a:t>
            </a:r>
            <a:r>
              <a:rPr lang="id-ID" sz="2000" b="1" dirty="0" smtClean="0"/>
              <a:t> </a:t>
            </a:r>
            <a:br>
              <a:rPr lang="id-ID" sz="2000" b="1" dirty="0" smtClean="0"/>
            </a:br>
            <a:r>
              <a:rPr lang="id-ID" sz="2000" b="1" dirty="0" smtClean="0"/>
              <a:t>	</a:t>
            </a:r>
            <a:r>
              <a:rPr lang="id-ID" sz="2000" dirty="0" smtClean="0"/>
              <a:t>1</a:t>
            </a:r>
            <a:r>
              <a:rPr lang="id-ID" sz="2000" dirty="0"/>
              <a:t>.</a:t>
            </a:r>
            <a:r>
              <a:rPr lang="id-ID" sz="2000" b="1" dirty="0" smtClean="0"/>
              <a:t> </a:t>
            </a:r>
            <a:r>
              <a:rPr lang="id-ID" sz="2000" dirty="0" smtClean="0"/>
              <a:t>Adanya</a:t>
            </a:r>
            <a:r>
              <a:rPr lang="id-ID" sz="2000" b="1" dirty="0" smtClean="0"/>
              <a:t> </a:t>
            </a:r>
            <a:r>
              <a:rPr lang="id-ID" sz="2000" i="1" dirty="0" smtClean="0"/>
              <a:t>self dealing </a:t>
            </a:r>
            <a:r>
              <a:rPr lang="id-ID" sz="2000" dirty="0" smtClean="0"/>
              <a:t>atau tindak kecurangan dari aparat pengelola  		    kredit</a:t>
            </a:r>
            <a:r>
              <a:rPr lang="id-ID" sz="2000" i="1" dirty="0" smtClean="0"/>
              <a:t>.</a:t>
            </a:r>
            <a:br>
              <a:rPr lang="id-ID" sz="2000" i="1" dirty="0" smtClean="0"/>
            </a:br>
            <a:r>
              <a:rPr lang="id-ID" sz="2000" dirty="0"/>
              <a:t> </a:t>
            </a:r>
            <a:r>
              <a:rPr lang="id-ID" sz="2000" dirty="0" smtClean="0"/>
              <a:t>       2</a:t>
            </a:r>
            <a:r>
              <a:rPr lang="id-ID" sz="2000" i="1" dirty="0" smtClean="0"/>
              <a:t>. </a:t>
            </a:r>
            <a:r>
              <a:rPr lang="id-ID" sz="2000" dirty="0" smtClean="0"/>
              <a:t>Kurangnya pengetahuan / keterampilan para pengelola kredit.</a:t>
            </a:r>
            <a:br>
              <a:rPr lang="id-ID" sz="2000" dirty="0" smtClean="0"/>
            </a:br>
            <a:r>
              <a:rPr lang="id-ID" sz="2000" dirty="0"/>
              <a:t> </a:t>
            </a:r>
            <a:r>
              <a:rPr lang="id-ID" sz="2000" dirty="0" smtClean="0"/>
              <a:t>       3. Kurang baiknya management information system yang ada di bank 	 	     tersebut. </a:t>
            </a:r>
            <a:r>
              <a:rPr lang="id-ID" sz="2000" i="1" dirty="0" smtClean="0"/>
              <a:t> </a:t>
            </a:r>
            <a:br>
              <a:rPr lang="id-ID" sz="2000" i="1" dirty="0" smtClean="0"/>
            </a:br>
            <a:r>
              <a:rPr lang="id-ID" sz="2000" i="1" dirty="0"/>
              <a:t>	</a:t>
            </a:r>
            <a:r>
              <a:rPr lang="id-ID" sz="2000" dirty="0" smtClean="0"/>
              <a:t>4.  Kurang adanya kebijaksanaan perkreditan yang baik pada bank tsb.  </a:t>
            </a:r>
            <a:br>
              <a:rPr lang="id-ID" sz="2000" dirty="0" smtClean="0"/>
            </a:br>
            <a:r>
              <a:rPr lang="id-ID" sz="2000" dirty="0"/>
              <a:t>	</a:t>
            </a:r>
            <a:r>
              <a:rPr lang="id-ID" sz="2000" dirty="0" smtClean="0"/>
              <a:t>5.  Kurangnya pengawasan kredit oleh bank kepada para debiturnya.</a:t>
            </a:r>
            <a:br>
              <a:rPr lang="id-ID" sz="2000" dirty="0" smtClean="0"/>
            </a:br>
            <a:r>
              <a:rPr lang="id-ID" sz="2000" dirty="0"/>
              <a:t>	</a:t>
            </a:r>
            <a:r>
              <a:rPr lang="id-ID" sz="2000" dirty="0" smtClean="0"/>
              <a:t>6.  Sikap yang ceroboh, lalai dan menggampangkan dari pengelola 	 	  	     perkreditan.</a:t>
            </a:r>
            <a:br>
              <a:rPr lang="id-ID" sz="2000" dirty="0" smtClean="0"/>
            </a:br>
            <a:r>
              <a:rPr lang="id-ID" sz="2000" dirty="0"/>
              <a:t/>
            </a:r>
            <a:br>
              <a:rPr lang="id-ID" sz="2000" dirty="0"/>
            </a:br>
            <a:r>
              <a:rPr lang="id-ID" sz="2000" b="1" dirty="0" smtClean="0"/>
              <a:t>b. Faktor Eksternal Bank   </a:t>
            </a:r>
            <a:br>
              <a:rPr lang="id-ID" sz="2000" b="1" dirty="0" smtClean="0"/>
            </a:br>
            <a:r>
              <a:rPr lang="id-ID" sz="2000" b="1" dirty="0"/>
              <a:t/>
            </a:r>
            <a:br>
              <a:rPr lang="id-ID" sz="2000" b="1" dirty="0"/>
            </a:br>
            <a:r>
              <a:rPr lang="id-ID" sz="2000" b="1" dirty="0" smtClean="0"/>
              <a:t>     </a:t>
            </a:r>
            <a:r>
              <a:rPr lang="id-ID" sz="2000" dirty="0" smtClean="0"/>
              <a:t>1. Kegiatan ekonomi makro / politik / kebijkasanaan pemerintah yang ada 	 	  di luar dugaan.</a:t>
            </a:r>
            <a:r>
              <a:rPr lang="id-ID" sz="2000" b="1" dirty="0" smtClean="0"/>
              <a:t>  </a:t>
            </a:r>
            <a:br>
              <a:rPr lang="id-ID" sz="2000" b="1" dirty="0" smtClean="0"/>
            </a:br>
            <a:r>
              <a:rPr lang="id-ID" sz="2000" dirty="0" smtClean="0"/>
              <a:t>     2. Bencana alam dan kejadian-kejadian lain yang di luar dugaan.</a:t>
            </a:r>
            <a:br>
              <a:rPr lang="id-ID" sz="2000" dirty="0" smtClean="0"/>
            </a:br>
            <a:r>
              <a:rPr lang="id-ID" sz="2000" dirty="0" smtClean="0"/>
              <a:t>     3. Adanya itikad buruk dari debitur.</a:t>
            </a:r>
            <a:br>
              <a:rPr lang="id-ID" sz="2000" dirty="0" smtClean="0"/>
            </a:br>
            <a:r>
              <a:rPr lang="id-ID" sz="2000" i="1" dirty="0" smtClean="0"/>
              <a:t/>
            </a:r>
            <a:br>
              <a:rPr lang="id-ID" sz="2000" i="1" dirty="0" smtClean="0"/>
            </a:br>
            <a:endParaRPr lang="id-ID" sz="2000" i="1" dirty="0"/>
          </a:p>
        </p:txBody>
      </p:sp>
    </p:spTree>
    <p:extLst>
      <p:ext uri="{BB962C8B-B14F-4D97-AF65-F5344CB8AC3E}">
        <p14:creationId xmlns:p14="http://schemas.microsoft.com/office/powerpoint/2010/main" val="2554317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654196" cy="264164"/>
          </a:xfrm>
        </p:spPr>
        <p:txBody>
          <a:bodyPr>
            <a:normAutofit fontScale="90000"/>
          </a:bodyPr>
          <a:lstStyle/>
          <a:p>
            <a:r>
              <a:rPr lang="id-ID" dirty="0" smtClean="0"/>
              <a:t>                                                                      </a:t>
            </a:r>
            <a:br>
              <a:rPr lang="id-ID" dirty="0" smtClean="0"/>
            </a:br>
            <a:r>
              <a:rPr lang="id-ID" sz="2200" dirty="0" smtClean="0"/>
              <a:t>4. Adanya persaingan yang tajam antar bank sehingga bank yang     bersangkutan tidak mampu melakukan seleksi resiko usahanya di bidang perkreditan.</a:t>
            </a:r>
            <a:br>
              <a:rPr lang="id-ID" sz="2200" dirty="0" smtClean="0"/>
            </a:br>
            <a:r>
              <a:rPr lang="id-ID" sz="2200" dirty="0" smtClean="0"/>
              <a:t>5. Adanya tekanan-tekanan dari berbagai kekuatan politis di luar bank sehingga menimbulkan kompromi terhadap pelaksanaan prinsip-pronsip kredit yang sehat.</a:t>
            </a:r>
            <a:br>
              <a:rPr lang="id-ID" sz="2200" dirty="0" smtClean="0"/>
            </a:br>
            <a:r>
              <a:rPr lang="id-ID" sz="2200" dirty="0" smtClean="0"/>
              <a:t>6. Adanya kesulitan / kegagalan dalam proses likuidasi dari perjanjian kredit yang telah disepakati oleh nasabah dan bank.</a:t>
            </a:r>
            <a:br>
              <a:rPr lang="id-ID" sz="2200" dirty="0" smtClean="0"/>
            </a:br>
            <a:r>
              <a:rPr lang="id-ID" sz="2200" dirty="0" smtClean="0"/>
              <a:t> </a:t>
            </a:r>
            <a:r>
              <a:rPr lang="id-ID" dirty="0"/>
              <a:t/>
            </a:r>
            <a:br>
              <a:rPr lang="id-ID" dirty="0"/>
            </a:br>
            <a:r>
              <a:rPr lang="id-ID" dirty="0" smtClean="0"/>
              <a:t/>
            </a:r>
            <a:br>
              <a:rPr lang="id-ID" dirty="0" smtClean="0"/>
            </a:br>
            <a:endParaRPr lang="id-ID" dirty="0"/>
          </a:p>
        </p:txBody>
      </p:sp>
    </p:spTree>
    <p:extLst>
      <p:ext uri="{BB962C8B-B14F-4D97-AF65-F5344CB8AC3E}">
        <p14:creationId xmlns:p14="http://schemas.microsoft.com/office/powerpoint/2010/main" val="3967852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784824" cy="577673"/>
          </a:xfrm>
        </p:spPr>
        <p:txBody>
          <a:bodyPr>
            <a:normAutofit fontScale="90000"/>
          </a:bodyPr>
          <a:lstStyle/>
          <a:p>
            <a:r>
              <a:rPr lang="id-ID" dirty="0"/>
              <a:t>Pengertian Manajemen </a:t>
            </a:r>
            <a:r>
              <a:rPr lang="id-ID" dirty="0" smtClean="0"/>
              <a:t>Perkreditan       </a:t>
            </a:r>
            <a:r>
              <a:rPr lang="id-ID" dirty="0"/>
              <a:t/>
            </a:r>
            <a:br>
              <a:rPr lang="id-ID" dirty="0"/>
            </a:br>
            <a:r>
              <a:rPr lang="id-ID" dirty="0"/>
              <a:t>•</a:t>
            </a:r>
            <a:r>
              <a:rPr lang="id-ID" sz="2200" dirty="0"/>
              <a:t>Manajemen perkreditan adalah pengelolaan kredit yang dijalankan oleh bank meliputi perencanaan, pengorganisasian, pelaksanaan, pengawasan , sehingga kredit tersebut berjalan dengan baik sesuai dengan kesepakatan antara bank dengan debitur</a:t>
            </a:r>
            <a:r>
              <a:rPr lang="id-ID" sz="2200" dirty="0" smtClean="0"/>
              <a:t>.</a:t>
            </a:r>
            <a:br>
              <a:rPr lang="id-ID" sz="2200" dirty="0" smtClean="0"/>
            </a:br>
            <a:r>
              <a:rPr lang="id-ID" sz="2200" dirty="0"/>
              <a:t/>
            </a:r>
            <a:br>
              <a:rPr lang="id-ID" sz="2200" dirty="0"/>
            </a:br>
            <a:r>
              <a:rPr lang="id-ID" sz="2400" dirty="0"/>
              <a:t>•</a:t>
            </a:r>
            <a:r>
              <a:rPr lang="id-ID" sz="2200" dirty="0"/>
              <a:t>Mengapa manajemen kredit bank penting untuk dipelajari dan diimplementasikan :</a:t>
            </a:r>
            <a:br>
              <a:rPr lang="id-ID" sz="2200" dirty="0"/>
            </a:br>
            <a:r>
              <a:rPr lang="id-ID" sz="2200" dirty="0"/>
              <a:t>1. Kredit yang disalurkan oleh bank (</a:t>
            </a:r>
            <a:r>
              <a:rPr lang="id-ID" sz="2200" i="1" dirty="0"/>
              <a:t>konvensional) </a:t>
            </a:r>
            <a:r>
              <a:rPr lang="id-ID" sz="2200" dirty="0"/>
              <a:t>merupakan</a:t>
            </a:r>
            <a:r>
              <a:rPr lang="id-ID" sz="2200" i="1" dirty="0"/>
              <a:t> </a:t>
            </a:r>
            <a:r>
              <a:rPr lang="id-ID" sz="2200" dirty="0"/>
              <a:t>bagian terbesar dari assets yang dimiliki oleh bank yang bersangkutan. Dalam kondisi perekonomian yang normal kredit dapat mencapai 70% sampai 90% dari asset bank. Oleh karena itu aktivitas perkreditan merupakan tulang punggung atau kegiatan utama bank. </a:t>
            </a:r>
            <a:br>
              <a:rPr lang="id-ID" sz="2200" dirty="0"/>
            </a:br>
            <a:r>
              <a:rPr lang="id-ID" sz="2200" dirty="0"/>
              <a:t>2. Pendapatan yang berasal dari penerimaan bunga kredit merupakan sumber pendpatan terbesar bagi bank. Apabila pemberian kredit (lancar) maka bunga kredit dapat mencapai 70% sampai 90% dari keseluruhan pendapatan bank.</a:t>
            </a:r>
            <a:br>
              <a:rPr lang="id-ID" sz="2200" dirty="0"/>
            </a:br>
            <a:r>
              <a:rPr lang="id-ID" sz="2200" dirty="0"/>
              <a:t/>
            </a:r>
            <a:br>
              <a:rPr lang="id-ID" sz="2200" dirty="0"/>
            </a:br>
            <a:endParaRPr lang="id-ID" sz="2200" dirty="0"/>
          </a:p>
        </p:txBody>
      </p:sp>
    </p:spTree>
    <p:extLst>
      <p:ext uri="{BB962C8B-B14F-4D97-AF65-F5344CB8AC3E}">
        <p14:creationId xmlns:p14="http://schemas.microsoft.com/office/powerpoint/2010/main" val="178706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200" dirty="0"/>
              <a:t>3. Seandainya kredit kurang dikelola dengan baik maka akan banuak kredit bermasalah (non performing loan /NPL), yang berakibat atas menurunnya pendapatan bunga serta menurunnya pengembalian pokok kredit yang pada gilirannya bank akan menderita rugi dan bukan tidak mungkin pada akhirnya akan mengalami kebangkrutan.</a:t>
            </a:r>
            <a:br>
              <a:rPr lang="id-ID" sz="2200" dirty="0"/>
            </a:br>
            <a:r>
              <a:rPr lang="id-ID" sz="2200" dirty="0"/>
              <a:t/>
            </a:r>
            <a:br>
              <a:rPr lang="id-ID" sz="2200" dirty="0"/>
            </a:br>
            <a:r>
              <a:rPr lang="id-ID" sz="2200" dirty="0"/>
              <a:t>4. Seandainya kredit yang dikelola dengan baik sehingga kredit bermasalah jumlahnya sedikit sekali, maka pendapatan bank yang berasal dari bunga akan meningkat dan bank tersebut akan tumbuh dengan baik. Dampak dari hal itu secara makro akan mendorong pertumbuhan ekonomi serta pemerataan pendapatan masyarakat lebih baik.</a:t>
            </a:r>
            <a:r>
              <a:rPr lang="id-ID" dirty="0"/>
              <a:t/>
            </a:r>
            <a:br>
              <a:rPr lang="id-ID" dirty="0"/>
            </a:br>
            <a:endParaRPr lang="id-ID" dirty="0"/>
          </a:p>
        </p:txBody>
      </p:sp>
    </p:spTree>
    <p:extLst>
      <p:ext uri="{BB962C8B-B14F-4D97-AF65-F5344CB8AC3E}">
        <p14:creationId xmlns:p14="http://schemas.microsoft.com/office/powerpoint/2010/main" val="39086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293</TotalTime>
  <Words>155</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 CHRISTY</vt:lpstr>
      <vt:lpstr>Arial</vt:lpstr>
      <vt:lpstr>Century Gothic</vt:lpstr>
      <vt:lpstr>Wingdings 3</vt:lpstr>
      <vt:lpstr>Wisp</vt:lpstr>
      <vt:lpstr>Manajemen Perkreditan    Pertemuan - 1</vt:lpstr>
      <vt:lpstr>RENCANA PEMBELAJARAN SEMESTER (RPS)</vt:lpstr>
      <vt:lpstr>Hubungan Kredit Dengan Dunia Usaha  - Masalah-masalah dalam kegiatan perkreditan  - Faktor-faktor sebab kegagalan pemberian kredit   </vt:lpstr>
      <vt:lpstr>Pendahuluan                                                      Dengan semakin berkembangnya kegiatan ekonomi maka akan semakin terasa perlunya sumber-sumber dana untuk membiayai kegiatan usaha tersebut. Hubungan antara pertumbuhan kegiatan ekonomi ataupun pertumbuhan kegiatan usaha suatu perusahaan berhubungan erat dengan perkreditan. Hubungan ini ada yang bersifat positif dana ada pula yang bersifat negatif.  Masalah – masalah dalam kegiatan perkreditan Kredit sebagai salah satu usaha dunia perbankan di samping memberikan sumbangan pendapatan yang cukup besar, ternyata mempunyai masalah yang cukup rumit, antara lain :  1. Masalah perkreditan bersifat kasuasistis. Masalah yang dihadapi seorang debitur berbeda dengan masalah debitur yang lain. 2. Masalah perkreditan cukup kompleks sehingga untuk menanganinya perlu kerjasama dari berbagai displin ilmu pengetahuan/berbagai profesi, antara lain: ahli hukum, ahli pemasaran, akuntan, insinyur berbagai bidang, dan lain-lain.                                                        </vt:lpstr>
      <vt:lpstr>3. Untuk melaksanakan kegiatan kredit dengan baik juga diperlukan dana yang besar seimbang dengan biaya yang relatif lebih rendah dari rata-rata suku bunga kredit.                                                                                                             4. Proses jasa perkreditan memerlukan waktu yang panjang. 5. Kegiatan perkreditan banyak berhubungan dengan ketentuan perundang-undangan, peraturan-peraturan pemerintah maupun kebijakan-kebijakan pemerintah. 6. Proses perkreditan yang berlangsung cukup panjang , maka akan menumbuhkan masalah administrasi dan pengawasan yang cukup rumit. 7. Masalah perkreditan selalu berorientasi untuk masa yang akan datang. 8. Bentuk dari perkreditan, di mana kreditur melepaskan sejumlah uang kepada debitur dan diganti dengan serangkaian ikatan kredit, maka dalam hal ini pihak bank akan menghadapi risiko yang cukup besar. 9. Mengingat ada beraneka ragam jenis kredit maka konsep perkreditan juga harus dikembangkan guna melayani aneka ragam kegiatan usahan yang ada.   </vt:lpstr>
      <vt:lpstr>Faktor-faktor sebab kegagalan pemberian kredit:                                                                                                     a. Faktor Internal Bank            1. Adanya self dealing atau tindak kecurangan dari aparat pengelola        kredit.         2. Kurangnya pengetahuan / keterampilan para pengelola kredit.         3. Kurang baiknya management information system yang ada di bank         tersebut.    4.  Kurang adanya kebijaksanaan perkreditan yang baik pada bank tsb.    5.  Kurangnya pengawasan kredit oleh bank kepada para debiturnya.  6.  Sikap yang ceroboh, lalai dan menggampangkan dari pengelola            perkreditan.  b. Faktor Eksternal Bank          1. Kegiatan ekonomi makro / politik / kebijkasanaan pemerintah yang ada      di luar dugaan.        2. Bencana alam dan kejadian-kejadian lain yang di luar dugaan.      3. Adanya itikad buruk dari debitur.  </vt:lpstr>
      <vt:lpstr>                                                                       4. Adanya persaingan yang tajam antar bank sehingga bank yang     bersangkutan tidak mampu melakukan seleksi resiko usahanya di bidang perkreditan. 5. Adanya tekanan-tekanan dari berbagai kekuatan politis di luar bank sehingga menimbulkan kompromi terhadap pelaksanaan prinsip-pronsip kredit yang sehat. 6. Adanya kesulitan / kegagalan dalam proses likuidasi dari perjanjian kredit yang telah disepakati oleh nasabah dan bank.    </vt:lpstr>
      <vt:lpstr>Pengertian Manajemen Perkreditan        •Manajemen perkreditan adalah pengelolaan kredit yang dijalankan oleh bank meliputi perencanaan, pengorganisasian, pelaksanaan, pengawasan , sehingga kredit tersebut berjalan dengan baik sesuai dengan kesepakatan antara bank dengan debitur.  •Mengapa manajemen kredit bank penting untuk dipelajari dan diimplementasikan : 1. Kredit yang disalurkan oleh bank (konvensional) merupakan bagian terbesar dari assets yang dimiliki oleh bank yang bersangkutan. Dalam kondisi perekonomian yang normal kredit dapat mencapai 70% sampai 90% dari asset bank. Oleh karena itu aktivitas perkreditan merupakan tulang punggung atau kegiatan utama bank.  2. Pendapatan yang berasal dari penerimaan bunga kredit merupakan sumber pendpatan terbesar bagi bank. Apabila pemberian kredit (lancar) maka bunga kredit dapat mencapai 70% sampai 90% dari keseluruhan pendapatan bank.  </vt:lpstr>
      <vt:lpstr>3. Seandainya kredit kurang dikelola dengan baik maka akan banuak kredit bermasalah (non performing loan /NPL), yang berakibat atas menurunnya pendapatan bunga serta menurunnya pengembalian pokok kredit yang pada gilirannya bank akan menderita rugi dan bukan tidak mungkin pada akhirnya akan mengalami kebangkrutan.  4. Seandainya kredit yang dikelola dengan baik sehingga kredit bermasalah jumlahnya sedikit sekali, maka pendapatan bank yang berasal dari bunga akan meningkat dan bank tersebut akan tumbuh dengan baik. Dampak dari hal itu secara makro akan mendorong pertumbuhan ekonomi serta pemerataan pendapatan masyarakat lebih baik.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Perkreditan</dc:title>
  <dc:creator>mari</dc:creator>
  <cp:lastModifiedBy>mari</cp:lastModifiedBy>
  <cp:revision>36</cp:revision>
  <dcterms:created xsi:type="dcterms:W3CDTF">2020-03-01T09:31:37Z</dcterms:created>
  <dcterms:modified xsi:type="dcterms:W3CDTF">2020-03-19T14:28:21Z</dcterms:modified>
</cp:coreProperties>
</file>