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59" r:id="rId5"/>
    <p:sldId id="260" r:id="rId6"/>
    <p:sldId id="261" r:id="rId7"/>
    <p:sldId id="262" r:id="rId8"/>
    <p:sldId id="263" r:id="rId9"/>
    <p:sldId id="264" r:id="rId1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D2C899F-DBFE-45C2-8686-DCF3B1626CB1}" type="datetimeFigureOut">
              <a:rPr lang="id-ID" smtClean="0"/>
              <a:t>20/03/2020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1C1AE9-13AD-4002-97A5-4DD57F13BDF3}" type="slidenum">
              <a:rPr lang="id-ID" smtClean="0"/>
              <a:t>‹#›</a:t>
            </a:fld>
            <a:endParaRPr lang="id-ID"/>
          </a:p>
        </p:txBody>
      </p:sp>
    </p:spTree>
    <p:extLst>
      <p:ext uri="{BB962C8B-B14F-4D97-AF65-F5344CB8AC3E}">
        <p14:creationId xmlns:p14="http://schemas.microsoft.com/office/powerpoint/2010/main" val="2283297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D2C899F-DBFE-45C2-8686-DCF3B1626CB1}" type="datetimeFigureOut">
              <a:rPr lang="id-ID" smtClean="0"/>
              <a:t>20/03/2020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1C1AE9-13AD-4002-97A5-4DD57F13BDF3}" type="slidenum">
              <a:rPr lang="id-ID" smtClean="0"/>
              <a:t>‹#›</a:t>
            </a:fld>
            <a:endParaRPr lang="id-ID"/>
          </a:p>
        </p:txBody>
      </p:sp>
    </p:spTree>
    <p:extLst>
      <p:ext uri="{BB962C8B-B14F-4D97-AF65-F5344CB8AC3E}">
        <p14:creationId xmlns:p14="http://schemas.microsoft.com/office/powerpoint/2010/main" val="400592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D2C899F-DBFE-45C2-8686-DCF3B1626CB1}" type="datetimeFigureOut">
              <a:rPr lang="id-ID" smtClean="0"/>
              <a:t>20/03/2020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1C1AE9-13AD-4002-97A5-4DD57F13BDF3}" type="slidenum">
              <a:rPr lang="id-ID" smtClean="0"/>
              <a:t>‹#›</a:t>
            </a:fld>
            <a:endParaRPr lang="id-ID"/>
          </a:p>
        </p:txBody>
      </p:sp>
    </p:spTree>
    <p:extLst>
      <p:ext uri="{BB962C8B-B14F-4D97-AF65-F5344CB8AC3E}">
        <p14:creationId xmlns:p14="http://schemas.microsoft.com/office/powerpoint/2010/main" val="52090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D2C899F-DBFE-45C2-8686-DCF3B1626CB1}" type="datetimeFigureOut">
              <a:rPr lang="id-ID" smtClean="0"/>
              <a:t>20/03/2020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1C1AE9-13AD-4002-97A5-4DD57F13BDF3}" type="slidenum">
              <a:rPr lang="id-ID" smtClean="0"/>
              <a:t>‹#›</a:t>
            </a:fld>
            <a:endParaRPr lang="id-ID"/>
          </a:p>
        </p:txBody>
      </p:sp>
    </p:spTree>
    <p:extLst>
      <p:ext uri="{BB962C8B-B14F-4D97-AF65-F5344CB8AC3E}">
        <p14:creationId xmlns:p14="http://schemas.microsoft.com/office/powerpoint/2010/main" val="415575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2C899F-DBFE-45C2-8686-DCF3B1626CB1}" type="datetimeFigureOut">
              <a:rPr lang="id-ID" smtClean="0"/>
              <a:t>20/03/2020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1C1AE9-13AD-4002-97A5-4DD57F13BDF3}" type="slidenum">
              <a:rPr lang="id-ID" smtClean="0"/>
              <a:t>‹#›</a:t>
            </a:fld>
            <a:endParaRPr lang="id-ID"/>
          </a:p>
        </p:txBody>
      </p:sp>
    </p:spTree>
    <p:extLst>
      <p:ext uri="{BB962C8B-B14F-4D97-AF65-F5344CB8AC3E}">
        <p14:creationId xmlns:p14="http://schemas.microsoft.com/office/powerpoint/2010/main" val="2346478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D2C899F-DBFE-45C2-8686-DCF3B1626CB1}" type="datetimeFigureOut">
              <a:rPr lang="id-ID" smtClean="0"/>
              <a:t>20/03/2020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81C1AE9-13AD-4002-97A5-4DD57F13BDF3}" type="slidenum">
              <a:rPr lang="id-ID" smtClean="0"/>
              <a:t>‹#›</a:t>
            </a:fld>
            <a:endParaRPr lang="id-ID"/>
          </a:p>
        </p:txBody>
      </p:sp>
    </p:spTree>
    <p:extLst>
      <p:ext uri="{BB962C8B-B14F-4D97-AF65-F5344CB8AC3E}">
        <p14:creationId xmlns:p14="http://schemas.microsoft.com/office/powerpoint/2010/main" val="1736656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D2C899F-DBFE-45C2-8686-DCF3B1626CB1}" type="datetimeFigureOut">
              <a:rPr lang="id-ID" smtClean="0"/>
              <a:t>20/03/2020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81C1AE9-13AD-4002-97A5-4DD57F13BDF3}" type="slidenum">
              <a:rPr lang="id-ID" smtClean="0"/>
              <a:t>‹#›</a:t>
            </a:fld>
            <a:endParaRPr lang="id-ID"/>
          </a:p>
        </p:txBody>
      </p:sp>
    </p:spTree>
    <p:extLst>
      <p:ext uri="{BB962C8B-B14F-4D97-AF65-F5344CB8AC3E}">
        <p14:creationId xmlns:p14="http://schemas.microsoft.com/office/powerpoint/2010/main" val="60020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D2C899F-DBFE-45C2-8686-DCF3B1626CB1}" type="datetimeFigureOut">
              <a:rPr lang="id-ID" smtClean="0"/>
              <a:t>20/03/2020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81C1AE9-13AD-4002-97A5-4DD57F13BDF3}" type="slidenum">
              <a:rPr lang="id-ID" smtClean="0"/>
              <a:t>‹#›</a:t>
            </a:fld>
            <a:endParaRPr lang="id-ID"/>
          </a:p>
        </p:txBody>
      </p:sp>
    </p:spTree>
    <p:extLst>
      <p:ext uri="{BB962C8B-B14F-4D97-AF65-F5344CB8AC3E}">
        <p14:creationId xmlns:p14="http://schemas.microsoft.com/office/powerpoint/2010/main" val="95728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C899F-DBFE-45C2-8686-DCF3B1626CB1}" type="datetimeFigureOut">
              <a:rPr lang="id-ID" smtClean="0"/>
              <a:t>20/03/2020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81C1AE9-13AD-4002-97A5-4DD57F13BDF3}" type="slidenum">
              <a:rPr lang="id-ID" smtClean="0"/>
              <a:t>‹#›</a:t>
            </a:fld>
            <a:endParaRPr lang="id-ID"/>
          </a:p>
        </p:txBody>
      </p:sp>
    </p:spTree>
    <p:extLst>
      <p:ext uri="{BB962C8B-B14F-4D97-AF65-F5344CB8AC3E}">
        <p14:creationId xmlns:p14="http://schemas.microsoft.com/office/powerpoint/2010/main" val="718198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2C899F-DBFE-45C2-8686-DCF3B1626CB1}" type="datetimeFigureOut">
              <a:rPr lang="id-ID" smtClean="0"/>
              <a:t>20/03/2020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81C1AE9-13AD-4002-97A5-4DD57F13BDF3}" type="slidenum">
              <a:rPr lang="id-ID" smtClean="0"/>
              <a:t>‹#›</a:t>
            </a:fld>
            <a:endParaRPr lang="id-ID"/>
          </a:p>
        </p:txBody>
      </p:sp>
    </p:spTree>
    <p:extLst>
      <p:ext uri="{BB962C8B-B14F-4D97-AF65-F5344CB8AC3E}">
        <p14:creationId xmlns:p14="http://schemas.microsoft.com/office/powerpoint/2010/main" val="4273651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2C899F-DBFE-45C2-8686-DCF3B1626CB1}" type="datetimeFigureOut">
              <a:rPr lang="id-ID" smtClean="0"/>
              <a:t>20/03/2020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81C1AE9-13AD-4002-97A5-4DD57F13BDF3}" type="slidenum">
              <a:rPr lang="id-ID" smtClean="0"/>
              <a:t>‹#›</a:t>
            </a:fld>
            <a:endParaRPr lang="id-ID"/>
          </a:p>
        </p:txBody>
      </p:sp>
    </p:spTree>
    <p:extLst>
      <p:ext uri="{BB962C8B-B14F-4D97-AF65-F5344CB8AC3E}">
        <p14:creationId xmlns:p14="http://schemas.microsoft.com/office/powerpoint/2010/main" val="189563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C899F-DBFE-45C2-8686-DCF3B1626CB1}" type="datetimeFigureOut">
              <a:rPr lang="id-ID" smtClean="0"/>
              <a:t>20/03/2020</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C1AE9-13AD-4002-97A5-4DD57F13BDF3}" type="slidenum">
              <a:rPr lang="id-ID" smtClean="0"/>
              <a:t>‹#›</a:t>
            </a:fld>
            <a:endParaRPr lang="id-ID"/>
          </a:p>
        </p:txBody>
      </p:sp>
    </p:spTree>
    <p:extLst>
      <p:ext uri="{BB962C8B-B14F-4D97-AF65-F5344CB8AC3E}">
        <p14:creationId xmlns:p14="http://schemas.microsoft.com/office/powerpoint/2010/main" val="3400398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171" y="1245359"/>
            <a:ext cx="8229600" cy="1143000"/>
          </a:xfrm>
        </p:spPr>
        <p:txBody>
          <a:bodyPr>
            <a:normAutofit fontScale="90000"/>
          </a:bodyPr>
          <a:lstStyle/>
          <a:p>
            <a:r>
              <a:rPr lang="id-ID" dirty="0" smtClean="0"/>
              <a:t>SKRIPSI </a:t>
            </a:r>
            <a:br>
              <a:rPr lang="id-ID" dirty="0" smtClean="0"/>
            </a:br>
            <a:r>
              <a:rPr lang="id-ID" dirty="0" smtClean="0"/>
              <a:t>TEKNIK INFORMATIKA SEMESTER GENAP 2019/2020</a:t>
            </a:r>
            <a:endParaRPr lang="id-ID" dirty="0"/>
          </a:p>
        </p:txBody>
      </p:sp>
      <p:sp>
        <p:nvSpPr>
          <p:cNvPr id="3" name="Content Placeholder 2"/>
          <p:cNvSpPr>
            <a:spLocks noGrp="1"/>
          </p:cNvSpPr>
          <p:nvPr>
            <p:ph idx="1"/>
          </p:nvPr>
        </p:nvSpPr>
        <p:spPr>
          <a:xfrm>
            <a:off x="1952171" y="3780430"/>
            <a:ext cx="8229600" cy="2879134"/>
          </a:xfrm>
        </p:spPr>
        <p:txBody>
          <a:bodyPr/>
          <a:lstStyle/>
          <a:p>
            <a:r>
              <a:rPr lang="id-ID" dirty="0"/>
              <a:t>Mekanisme Bimbingan dan jadwal Bimbingan</a:t>
            </a:r>
          </a:p>
          <a:p>
            <a:r>
              <a:rPr lang="id-ID" dirty="0" smtClean="0"/>
              <a:t>Bimbingan Pertama</a:t>
            </a:r>
          </a:p>
          <a:p>
            <a:endParaRPr lang="id-ID" dirty="0"/>
          </a:p>
        </p:txBody>
      </p:sp>
    </p:spTree>
    <p:extLst>
      <p:ext uri="{BB962C8B-B14F-4D97-AF65-F5344CB8AC3E}">
        <p14:creationId xmlns:p14="http://schemas.microsoft.com/office/powerpoint/2010/main" val="418770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Mekanisme Bimbingan dan Jadwal Bimbingan</a:t>
            </a:r>
            <a:endParaRPr lang="id-ID" dirty="0"/>
          </a:p>
        </p:txBody>
      </p:sp>
      <p:sp>
        <p:nvSpPr>
          <p:cNvPr id="3" name="Content Placeholder 2"/>
          <p:cNvSpPr>
            <a:spLocks noGrp="1"/>
          </p:cNvSpPr>
          <p:nvPr>
            <p:ph idx="1"/>
          </p:nvPr>
        </p:nvSpPr>
        <p:spPr/>
        <p:txBody>
          <a:bodyPr>
            <a:normAutofit/>
          </a:bodyPr>
          <a:lstStyle/>
          <a:p>
            <a:r>
              <a:rPr lang="id-ID" b="1" dirty="0" smtClean="0"/>
              <a:t>Mekanisme Bimbingan</a:t>
            </a:r>
          </a:p>
          <a:p>
            <a:pPr lvl="1"/>
            <a:r>
              <a:rPr lang="id-ID" b="1" dirty="0" smtClean="0"/>
              <a:t>Tatap Muka – Setiap Sabtu Pukul 08.00-09.15</a:t>
            </a:r>
          </a:p>
          <a:p>
            <a:pPr lvl="1"/>
            <a:r>
              <a:rPr lang="id-ID" b="1" dirty="0" smtClean="0"/>
              <a:t>Daring – melalui KuliahOnline UNIKOM, Grup WA dan Vicom</a:t>
            </a:r>
          </a:p>
          <a:p>
            <a:pPr lvl="2"/>
            <a:r>
              <a:rPr lang="id-ID" b="1" dirty="0" smtClean="0"/>
              <a:t>Kuliah online untuk menyimpan  draf-draf progres report setiap mhs.</a:t>
            </a:r>
          </a:p>
          <a:p>
            <a:pPr lvl="2"/>
            <a:r>
              <a:rPr lang="id-ID" b="1" dirty="0" smtClean="0"/>
              <a:t>Wa Vicom -   pengumuman dan diskusi</a:t>
            </a:r>
          </a:p>
          <a:p>
            <a:pPr lvl="2"/>
            <a:endParaRPr lang="id-ID" b="1" dirty="0" smtClean="0"/>
          </a:p>
          <a:p>
            <a:pPr lvl="1"/>
            <a:r>
              <a:rPr lang="id-ID" b="1" dirty="0" smtClean="0"/>
              <a:t>Untuk Tatap Muka , </a:t>
            </a:r>
          </a:p>
          <a:p>
            <a:pPr lvl="2"/>
            <a:r>
              <a:rPr lang="id-ID" b="1" dirty="0" smtClean="0"/>
              <a:t>usahakan selalu membawa kartu bimbingan</a:t>
            </a:r>
          </a:p>
          <a:p>
            <a:pPr lvl="2"/>
            <a:r>
              <a:rPr lang="id-ID" b="1" dirty="0" smtClean="0"/>
              <a:t>Draf skripsi</a:t>
            </a:r>
          </a:p>
          <a:p>
            <a:pPr lvl="2"/>
            <a:r>
              <a:rPr lang="id-ID" b="1" dirty="0" smtClean="0"/>
              <a:t>Revisi draf boleh menggunakan kertas yang sama, bolak-balik supaya hemat.</a:t>
            </a:r>
            <a:endParaRPr lang="id-ID" dirty="0" smtClean="0"/>
          </a:p>
          <a:p>
            <a:pPr marL="0" indent="0">
              <a:buNone/>
            </a:pPr>
            <a:r>
              <a:rPr lang="id-ID" dirty="0" smtClean="0"/>
              <a:t>	</a:t>
            </a:r>
            <a:endParaRPr lang="id-ID" dirty="0"/>
          </a:p>
        </p:txBody>
      </p:sp>
    </p:spTree>
    <p:extLst>
      <p:ext uri="{BB962C8B-B14F-4D97-AF65-F5344CB8AC3E}">
        <p14:creationId xmlns:p14="http://schemas.microsoft.com/office/powerpoint/2010/main" val="345819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Bimbingan Pertama</a:t>
            </a:r>
          </a:p>
        </p:txBody>
      </p:sp>
      <p:sp>
        <p:nvSpPr>
          <p:cNvPr id="3" name="Content Placeholder 2"/>
          <p:cNvSpPr>
            <a:spLocks noGrp="1"/>
          </p:cNvSpPr>
          <p:nvPr>
            <p:ph idx="1"/>
          </p:nvPr>
        </p:nvSpPr>
        <p:spPr/>
        <p:txBody>
          <a:bodyPr>
            <a:normAutofit/>
          </a:bodyPr>
          <a:lstStyle/>
          <a:p>
            <a:r>
              <a:rPr lang="id-ID" b="1" dirty="0" smtClean="0"/>
              <a:t>Bab 1 – Pendahuluan</a:t>
            </a:r>
          </a:p>
          <a:p>
            <a:pPr lvl="1"/>
            <a:r>
              <a:rPr lang="id-ID" b="1" dirty="0" smtClean="0"/>
              <a:t>Latar belakang </a:t>
            </a:r>
            <a:r>
              <a:rPr lang="id-ID" dirty="0" smtClean="0"/>
              <a:t>: apa yang melatarbelakangi penelitian ini (</a:t>
            </a:r>
            <a:r>
              <a:rPr lang="id-ID" i="1" dirty="0" smtClean="0"/>
              <a:t>problem description </a:t>
            </a:r>
            <a:r>
              <a:rPr lang="id-ID" dirty="0" smtClean="0"/>
              <a:t>dan Data)</a:t>
            </a:r>
          </a:p>
          <a:p>
            <a:pPr lvl="2"/>
            <a:r>
              <a:rPr lang="id-ID" dirty="0" smtClean="0"/>
              <a:t>Permasalahan yang ada, data dari global atau inatansi terkait (data-data) yang menunjang penelitian.</a:t>
            </a:r>
          </a:p>
          <a:p>
            <a:pPr lvl="2"/>
            <a:r>
              <a:rPr lang="id-ID" dirty="0" smtClean="0"/>
              <a:t>Solusi yang ada saat ini dan kendala-kendalanya.</a:t>
            </a:r>
          </a:p>
          <a:p>
            <a:pPr lvl="2"/>
            <a:r>
              <a:rPr lang="id-ID" dirty="0" smtClean="0"/>
              <a:t>Solusi yang ditawarkan dan kelebihan-kelebihannya</a:t>
            </a:r>
          </a:p>
          <a:p>
            <a:pPr lvl="3"/>
            <a:r>
              <a:rPr lang="id-ID" dirty="0" smtClean="0"/>
              <a:t>Diperkaya dengan penelitian-penelitian sejenis, yang berasal dari jurnal2 nasional dan internasional (7 tahun  kebelakang) minimum 10 jurnal/ penelitian.</a:t>
            </a:r>
          </a:p>
          <a:p>
            <a:pPr lvl="2"/>
            <a:r>
              <a:rPr lang="id-ID" dirty="0" smtClean="0"/>
              <a:t>Hasil yang ingin dicapai – uraikan secara singkat</a:t>
            </a:r>
          </a:p>
          <a:p>
            <a:pPr lvl="2"/>
            <a:r>
              <a:rPr lang="id-ID" dirty="0" smtClean="0"/>
              <a:t>Judul Penelitian</a:t>
            </a:r>
          </a:p>
          <a:p>
            <a:pPr marL="0" indent="0">
              <a:buNone/>
            </a:pPr>
            <a:r>
              <a:rPr lang="id-ID" dirty="0" smtClean="0"/>
              <a:t>	</a:t>
            </a:r>
            <a:endParaRPr lang="id-ID" dirty="0"/>
          </a:p>
        </p:txBody>
      </p:sp>
    </p:spTree>
    <p:extLst>
      <p:ext uri="{BB962C8B-B14F-4D97-AF65-F5344CB8AC3E}">
        <p14:creationId xmlns:p14="http://schemas.microsoft.com/office/powerpoint/2010/main" val="2291676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Bimbingan Pertama</a:t>
            </a:r>
          </a:p>
        </p:txBody>
      </p:sp>
      <p:sp>
        <p:nvSpPr>
          <p:cNvPr id="3" name="Content Placeholder 2"/>
          <p:cNvSpPr>
            <a:spLocks noGrp="1"/>
          </p:cNvSpPr>
          <p:nvPr>
            <p:ph idx="1"/>
          </p:nvPr>
        </p:nvSpPr>
        <p:spPr/>
        <p:txBody>
          <a:bodyPr>
            <a:normAutofit/>
          </a:bodyPr>
          <a:lstStyle/>
          <a:p>
            <a:r>
              <a:rPr lang="id-ID" b="1" dirty="0" smtClean="0"/>
              <a:t>Bab 1 – Pendahuluan</a:t>
            </a:r>
          </a:p>
          <a:p>
            <a:pPr lvl="1"/>
            <a:r>
              <a:rPr lang="id-ID" b="1" dirty="0" smtClean="0"/>
              <a:t>Indentifikasi masalah </a:t>
            </a:r>
            <a:r>
              <a:rPr lang="id-ID" dirty="0" smtClean="0"/>
              <a:t>: </a:t>
            </a:r>
            <a:r>
              <a:rPr lang="id-ID" i="1" dirty="0" smtClean="0"/>
              <a:t>problem statement </a:t>
            </a:r>
            <a:r>
              <a:rPr lang="id-ID" dirty="0" smtClean="0"/>
              <a:t>dari masalah-masalah yang akan diselesaikan.</a:t>
            </a:r>
          </a:p>
          <a:p>
            <a:pPr lvl="2"/>
            <a:r>
              <a:rPr lang="id-ID" dirty="0" smtClean="0"/>
              <a:t>Biasanya 3-4 Problem statement yang dideklarasikan</a:t>
            </a:r>
          </a:p>
          <a:p>
            <a:pPr lvl="2"/>
            <a:r>
              <a:rPr lang="id-ID" dirty="0" smtClean="0"/>
              <a:t>Buat dalam bentuk point-point kalimat Negatif</a:t>
            </a:r>
          </a:p>
          <a:p>
            <a:pPr lvl="2"/>
            <a:r>
              <a:rPr lang="id-ID" dirty="0" smtClean="0"/>
              <a:t>Kalimat pasif : </a:t>
            </a:r>
          </a:p>
          <a:p>
            <a:pPr lvl="3"/>
            <a:r>
              <a:rPr lang="id-ID" dirty="0" smtClean="0"/>
              <a:t>Contoh : Kurang amannya.., Masih Konvensionalnya,....Lambatnya.... Dsb (Kalimat-kalimat negatif)</a:t>
            </a:r>
          </a:p>
          <a:p>
            <a:pPr lvl="2"/>
            <a:r>
              <a:rPr lang="id-ID" dirty="0" smtClean="0"/>
              <a:t>Identifikasi masalah akan dijawab oleh TUJUAN (jika identifikasi maslaah ada 3, maka tujuan pun ada 3 dan menjawab dari masalah tersebut)</a:t>
            </a:r>
          </a:p>
          <a:p>
            <a:pPr marL="0" indent="0">
              <a:buNone/>
            </a:pPr>
            <a:r>
              <a:rPr lang="id-ID" dirty="0" smtClean="0"/>
              <a:t>	</a:t>
            </a:r>
            <a:endParaRPr lang="id-ID" dirty="0"/>
          </a:p>
        </p:txBody>
      </p:sp>
    </p:spTree>
    <p:extLst>
      <p:ext uri="{BB962C8B-B14F-4D97-AF65-F5344CB8AC3E}">
        <p14:creationId xmlns:p14="http://schemas.microsoft.com/office/powerpoint/2010/main" val="3041411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Bimbingan Pertama</a:t>
            </a:r>
          </a:p>
        </p:txBody>
      </p:sp>
      <p:sp>
        <p:nvSpPr>
          <p:cNvPr id="3" name="Content Placeholder 2"/>
          <p:cNvSpPr>
            <a:spLocks noGrp="1"/>
          </p:cNvSpPr>
          <p:nvPr>
            <p:ph idx="1"/>
          </p:nvPr>
        </p:nvSpPr>
        <p:spPr/>
        <p:txBody>
          <a:bodyPr>
            <a:normAutofit/>
          </a:bodyPr>
          <a:lstStyle/>
          <a:p>
            <a:r>
              <a:rPr lang="id-ID" b="1" dirty="0" smtClean="0"/>
              <a:t>Bab 1 – Pendahuluan</a:t>
            </a:r>
          </a:p>
          <a:p>
            <a:pPr lvl="1"/>
            <a:r>
              <a:rPr lang="id-ID" b="1" dirty="0" smtClean="0"/>
              <a:t>Tujuan penelitian</a:t>
            </a:r>
            <a:r>
              <a:rPr lang="id-ID" dirty="0" smtClean="0"/>
              <a:t>: </a:t>
            </a:r>
            <a:r>
              <a:rPr lang="id-ID" i="1" dirty="0" smtClean="0"/>
              <a:t>problem solution </a:t>
            </a:r>
            <a:r>
              <a:rPr lang="id-ID" dirty="0" smtClean="0"/>
              <a:t>dari masalah-masalah yang akan diselesaikan.</a:t>
            </a:r>
          </a:p>
          <a:p>
            <a:pPr lvl="2"/>
            <a:r>
              <a:rPr lang="id-ID" dirty="0" smtClean="0"/>
              <a:t>Menjawab identifikasi Masalah</a:t>
            </a:r>
          </a:p>
          <a:p>
            <a:pPr lvl="2"/>
            <a:r>
              <a:rPr lang="id-ID" dirty="0" smtClean="0"/>
              <a:t>Buat dalam bentuk point-point kalimat Positif </a:t>
            </a:r>
          </a:p>
          <a:p>
            <a:pPr lvl="2"/>
            <a:r>
              <a:rPr lang="id-ID" dirty="0" smtClean="0"/>
              <a:t>Kalimat Positif : </a:t>
            </a:r>
          </a:p>
          <a:p>
            <a:pPr lvl="3"/>
            <a:r>
              <a:rPr lang="id-ID" dirty="0" smtClean="0"/>
              <a:t>Contoh : mempercepat..., Menerapkan.....Digitalisasi.......</a:t>
            </a:r>
          </a:p>
          <a:p>
            <a:pPr lvl="2"/>
            <a:r>
              <a:rPr lang="id-ID" dirty="0" smtClean="0"/>
              <a:t>Identifikasi masalah Menjawab Identifikasi Masalah  (jika identifikasi masaaah ada 3, maka tujuan pun ada 3 dan menjawab dari masalah tersebut)</a:t>
            </a:r>
          </a:p>
          <a:p>
            <a:pPr marL="0" indent="0">
              <a:buNone/>
            </a:pPr>
            <a:r>
              <a:rPr lang="id-ID" dirty="0" smtClean="0"/>
              <a:t>	</a:t>
            </a:r>
            <a:endParaRPr lang="id-ID" dirty="0"/>
          </a:p>
        </p:txBody>
      </p:sp>
    </p:spTree>
    <p:extLst>
      <p:ext uri="{BB962C8B-B14F-4D97-AF65-F5344CB8AC3E}">
        <p14:creationId xmlns:p14="http://schemas.microsoft.com/office/powerpoint/2010/main" val="3608771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Bimbingan Pertama</a:t>
            </a:r>
          </a:p>
        </p:txBody>
      </p:sp>
      <p:sp>
        <p:nvSpPr>
          <p:cNvPr id="3" name="Content Placeholder 2"/>
          <p:cNvSpPr>
            <a:spLocks noGrp="1"/>
          </p:cNvSpPr>
          <p:nvPr>
            <p:ph idx="1"/>
          </p:nvPr>
        </p:nvSpPr>
        <p:spPr/>
        <p:txBody>
          <a:bodyPr>
            <a:normAutofit/>
          </a:bodyPr>
          <a:lstStyle/>
          <a:p>
            <a:r>
              <a:rPr lang="id-ID" b="1" dirty="0" smtClean="0"/>
              <a:t>Bab 1 – Pendahuluan</a:t>
            </a:r>
          </a:p>
          <a:p>
            <a:pPr lvl="1"/>
            <a:r>
              <a:rPr lang="id-ID" b="1" dirty="0" smtClean="0"/>
              <a:t>Batasan masalah</a:t>
            </a:r>
            <a:r>
              <a:rPr lang="id-ID" dirty="0" smtClean="0"/>
              <a:t>: </a:t>
            </a:r>
            <a:r>
              <a:rPr lang="id-ID" i="1" dirty="0" smtClean="0"/>
              <a:t>hal-hal yang menjadi pembatas dalam penelitian ini (ruang lingkup penelitian). Bisa berupa :</a:t>
            </a:r>
            <a:endParaRPr lang="id-ID" dirty="0" smtClean="0"/>
          </a:p>
          <a:p>
            <a:pPr lvl="2"/>
            <a:r>
              <a:rPr lang="id-ID" dirty="0" smtClean="0"/>
              <a:t>Data-data penelitian</a:t>
            </a:r>
          </a:p>
          <a:p>
            <a:pPr lvl="2"/>
            <a:r>
              <a:rPr lang="id-ID" dirty="0" smtClean="0"/>
              <a:t>Bentuk sistem yang akan dikembangkan</a:t>
            </a:r>
          </a:p>
          <a:p>
            <a:pPr lvl="3"/>
            <a:r>
              <a:rPr lang="id-ID" dirty="0" smtClean="0"/>
              <a:t>User, platform, dsb</a:t>
            </a:r>
          </a:p>
          <a:p>
            <a:pPr lvl="2"/>
            <a:r>
              <a:rPr lang="id-ID" dirty="0" smtClean="0"/>
              <a:t>Metode yang digunakan</a:t>
            </a:r>
          </a:p>
          <a:p>
            <a:pPr lvl="3"/>
            <a:r>
              <a:rPr lang="id-ID" dirty="0" smtClean="0"/>
              <a:t>Teknik, algortime, pendekatan dsb</a:t>
            </a:r>
          </a:p>
          <a:p>
            <a:pPr lvl="2"/>
            <a:r>
              <a:rPr lang="id-ID" dirty="0" smtClean="0"/>
              <a:t>Tools yang akan dipakai</a:t>
            </a:r>
          </a:p>
          <a:p>
            <a:pPr lvl="3"/>
            <a:r>
              <a:rPr lang="id-ID" dirty="0" smtClean="0"/>
              <a:t>Tools yang sesuai dengan penelitian</a:t>
            </a:r>
          </a:p>
          <a:p>
            <a:pPr marL="0" indent="0">
              <a:buNone/>
            </a:pPr>
            <a:r>
              <a:rPr lang="id-ID" dirty="0" smtClean="0"/>
              <a:t>	</a:t>
            </a:r>
            <a:endParaRPr lang="id-ID" dirty="0"/>
          </a:p>
        </p:txBody>
      </p:sp>
    </p:spTree>
    <p:extLst>
      <p:ext uri="{BB962C8B-B14F-4D97-AF65-F5344CB8AC3E}">
        <p14:creationId xmlns:p14="http://schemas.microsoft.com/office/powerpoint/2010/main" val="1248888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Bimbingan Pertama</a:t>
            </a:r>
          </a:p>
        </p:txBody>
      </p:sp>
      <p:sp>
        <p:nvSpPr>
          <p:cNvPr id="3" name="Content Placeholder 2"/>
          <p:cNvSpPr>
            <a:spLocks noGrp="1"/>
          </p:cNvSpPr>
          <p:nvPr>
            <p:ph idx="1"/>
          </p:nvPr>
        </p:nvSpPr>
        <p:spPr/>
        <p:txBody>
          <a:bodyPr>
            <a:normAutofit/>
          </a:bodyPr>
          <a:lstStyle/>
          <a:p>
            <a:r>
              <a:rPr lang="id-ID" b="1" dirty="0" smtClean="0"/>
              <a:t>Bab 1 – Pendahuluan</a:t>
            </a:r>
          </a:p>
          <a:p>
            <a:pPr lvl="1"/>
            <a:r>
              <a:rPr lang="id-ID" b="1" dirty="0" smtClean="0"/>
              <a:t>Metodologi Penelitian</a:t>
            </a:r>
            <a:r>
              <a:rPr lang="id-ID" dirty="0" smtClean="0"/>
              <a:t>: </a:t>
            </a:r>
            <a:r>
              <a:rPr lang="id-ID" i="1" dirty="0" smtClean="0"/>
              <a:t>merupakan rangkaian / alur penelitian yang akan dilakukan. Didalamnya menyangkut kegiatan atau pendekatan / metode yang digunakan mulai dari tahap awal hingga akhir penelitian</a:t>
            </a:r>
            <a:endParaRPr lang="id-ID" dirty="0" smtClean="0"/>
          </a:p>
          <a:p>
            <a:pPr lvl="2"/>
            <a:r>
              <a:rPr lang="id-ID" dirty="0" smtClean="0"/>
              <a:t>Didalam metodologi penelitian perlu dilangkapi dengan metode-metode yang akan digunakan pada langkah-langkah penelitiannya.</a:t>
            </a:r>
          </a:p>
          <a:p>
            <a:pPr marL="0" indent="0">
              <a:buNone/>
            </a:pPr>
            <a:r>
              <a:rPr lang="id-ID" dirty="0" smtClean="0"/>
              <a:t>	</a:t>
            </a:r>
            <a:endParaRPr lang="id-ID" dirty="0"/>
          </a:p>
        </p:txBody>
      </p:sp>
    </p:spTree>
    <p:extLst>
      <p:ext uri="{BB962C8B-B14F-4D97-AF65-F5344CB8AC3E}">
        <p14:creationId xmlns:p14="http://schemas.microsoft.com/office/powerpoint/2010/main" val="380797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Bimbingan Pertama</a:t>
            </a:r>
          </a:p>
        </p:txBody>
      </p:sp>
      <p:sp>
        <p:nvSpPr>
          <p:cNvPr id="3" name="Content Placeholder 2"/>
          <p:cNvSpPr>
            <a:spLocks noGrp="1"/>
          </p:cNvSpPr>
          <p:nvPr>
            <p:ph idx="1"/>
          </p:nvPr>
        </p:nvSpPr>
        <p:spPr/>
        <p:txBody>
          <a:bodyPr>
            <a:normAutofit/>
          </a:bodyPr>
          <a:lstStyle/>
          <a:p>
            <a:r>
              <a:rPr lang="id-ID" b="1" dirty="0" smtClean="0"/>
              <a:t>Bab 1 – Pendahuluan</a:t>
            </a:r>
          </a:p>
          <a:p>
            <a:pPr lvl="1"/>
            <a:r>
              <a:rPr lang="id-ID" b="1" dirty="0" smtClean="0"/>
              <a:t>Metodologi Penelitian</a:t>
            </a:r>
            <a:r>
              <a:rPr lang="id-ID" dirty="0" smtClean="0"/>
              <a:t>: </a:t>
            </a:r>
            <a:r>
              <a:rPr lang="id-ID" i="1" dirty="0" smtClean="0"/>
              <a:t>merupakan rangkaian / alur penelitian yang akan dilakukan. Didalamnya menyangkut kegiatan atau pendekatan / metode yang digunakan mulai dari tahap awal hingga akhir penelitian</a:t>
            </a:r>
            <a:endParaRPr lang="id-ID" dirty="0" smtClean="0"/>
          </a:p>
          <a:p>
            <a:pPr lvl="2"/>
            <a:r>
              <a:rPr lang="id-ID" dirty="0" smtClean="0"/>
              <a:t>Didalam metodologi penelitian perlu dilangkapi dengan metode-metode yang akan digunakan pada langkah-langkah penelitiannya.</a:t>
            </a:r>
          </a:p>
          <a:p>
            <a:pPr marL="0" indent="0">
              <a:buNone/>
            </a:pPr>
            <a:r>
              <a:rPr lang="id-ID" dirty="0" smtClean="0"/>
              <a:t>	</a:t>
            </a:r>
            <a:endParaRPr lang="id-ID" dirty="0"/>
          </a:p>
        </p:txBody>
      </p:sp>
    </p:spTree>
    <p:extLst>
      <p:ext uri="{BB962C8B-B14F-4D97-AF65-F5344CB8AC3E}">
        <p14:creationId xmlns:p14="http://schemas.microsoft.com/office/powerpoint/2010/main" val="1543615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Bimbingan Pertama</a:t>
            </a:r>
          </a:p>
        </p:txBody>
      </p:sp>
      <p:sp>
        <p:nvSpPr>
          <p:cNvPr id="3" name="Content Placeholder 2"/>
          <p:cNvSpPr>
            <a:spLocks noGrp="1"/>
          </p:cNvSpPr>
          <p:nvPr>
            <p:ph idx="1"/>
          </p:nvPr>
        </p:nvSpPr>
        <p:spPr>
          <a:xfrm>
            <a:off x="1981200" y="1600200"/>
            <a:ext cx="8229600" cy="4876800"/>
          </a:xfrm>
        </p:spPr>
        <p:txBody>
          <a:bodyPr>
            <a:normAutofit fontScale="70000" lnSpcReduction="20000"/>
          </a:bodyPr>
          <a:lstStyle/>
          <a:p>
            <a:r>
              <a:rPr lang="id-ID" b="1" dirty="0" smtClean="0"/>
              <a:t>Bab 1 – Pendahuluan</a:t>
            </a:r>
          </a:p>
          <a:p>
            <a:pPr lvl="1"/>
            <a:r>
              <a:rPr lang="id-ID" b="1" dirty="0" smtClean="0"/>
              <a:t>Sistematika penulisan </a:t>
            </a:r>
            <a:r>
              <a:rPr lang="id-ID" dirty="0" smtClean="0"/>
              <a:t>: </a:t>
            </a:r>
            <a:r>
              <a:rPr lang="id-ID" i="1" dirty="0" smtClean="0"/>
              <a:t>Berisi Urutan Bab dalam penulisan Skripsi di Prodi teknik Informatika</a:t>
            </a:r>
            <a:endParaRPr lang="id-ID" dirty="0" smtClean="0"/>
          </a:p>
          <a:p>
            <a:pPr lvl="2"/>
            <a:r>
              <a:rPr lang="id-ID" sz="2900" dirty="0"/>
              <a:t>Terdiri dari 5 bab</a:t>
            </a:r>
          </a:p>
          <a:p>
            <a:pPr lvl="3"/>
            <a:r>
              <a:rPr lang="id-ID" sz="2600" dirty="0"/>
              <a:t>Bab 1 Pendahuluan – silahkan ceritakan isinya sesuai subbabnya</a:t>
            </a:r>
          </a:p>
          <a:p>
            <a:pPr lvl="3"/>
            <a:r>
              <a:rPr lang="id-ID" sz="2600" dirty="0"/>
              <a:t>Bab 2 Landasan Teori – silahkan ceritakan isinya</a:t>
            </a:r>
          </a:p>
          <a:p>
            <a:pPr lvl="3"/>
            <a:r>
              <a:rPr lang="id-ID" sz="2600" dirty="0"/>
              <a:t>Bab 3 Analisis dan Perancangan  - Isinya 2 bagian besar yaitu Analisis (A-Z) dan Perancangan (A-Z)</a:t>
            </a:r>
          </a:p>
          <a:p>
            <a:pPr lvl="3"/>
            <a:r>
              <a:rPr lang="id-ID" sz="2600" dirty="0"/>
              <a:t>Bab 4 Impementasi dan pengujian – Isinya juga 2 bagian besar yaitu bagian Implementasi dan bagian Pengujian</a:t>
            </a:r>
          </a:p>
          <a:p>
            <a:pPr lvl="3"/>
            <a:r>
              <a:rPr lang="id-ID" sz="2600" dirty="0"/>
              <a:t>Bab 5 Kesimpulan dan Saran, isinya mencakup kesimpulan hasil penelitian ( MENJAWAB TUJUAN – APAKAH TERCAPAI atau TIDAK), jika tujuan Ada 3 Maka kesimpulannya pun ada 3, dengan menyertakan hasil ujicoba dari bab 4. Saran adalah upaya yang belum dilakukan dan berpotensi untuk meningkatkan hasil dari penelitian ini. Bisa metode, algoritme, lingkungan uji dsb.</a:t>
            </a:r>
          </a:p>
          <a:p>
            <a:pPr lvl="2"/>
            <a:endParaRPr lang="id-ID" dirty="0" smtClean="0"/>
          </a:p>
          <a:p>
            <a:pPr marL="0" indent="0">
              <a:buNone/>
            </a:pPr>
            <a:r>
              <a:rPr lang="id-ID" dirty="0" smtClean="0"/>
              <a:t>	</a:t>
            </a:r>
            <a:endParaRPr lang="id-ID" dirty="0"/>
          </a:p>
        </p:txBody>
      </p:sp>
    </p:spTree>
    <p:extLst>
      <p:ext uri="{BB962C8B-B14F-4D97-AF65-F5344CB8AC3E}">
        <p14:creationId xmlns:p14="http://schemas.microsoft.com/office/powerpoint/2010/main" val="2617598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588</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SKRIPSI  TEKNIK INFORMATIKA SEMESTER GENAP 2019/2020</vt:lpstr>
      <vt:lpstr>Mekanisme Bimbingan dan Jadwal Bimbingan</vt:lpstr>
      <vt:lpstr>Bimbingan Pertama</vt:lpstr>
      <vt:lpstr>Bimbingan Pertama</vt:lpstr>
      <vt:lpstr>Bimbingan Pertama</vt:lpstr>
      <vt:lpstr>Bimbingan Pertama</vt:lpstr>
      <vt:lpstr>Bimbingan Pertama</vt:lpstr>
      <vt:lpstr>Bimbingan Pertama</vt:lpstr>
      <vt:lpstr>Bimbingan Pertama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SKRIPSI  TEKNIK INFORMATIKA SEMESTER GENAP 2019/2020</dc:title>
  <dc:creator>LENOVO</dc:creator>
  <cp:lastModifiedBy>LENOVO</cp:lastModifiedBy>
  <cp:revision>1</cp:revision>
  <dcterms:created xsi:type="dcterms:W3CDTF">2020-03-20T04:51:34Z</dcterms:created>
  <dcterms:modified xsi:type="dcterms:W3CDTF">2020-03-20T04:51:51Z</dcterms:modified>
</cp:coreProperties>
</file>