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006446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BBEDE-E4AD-411A-AAB9-1A4F8D908CA9}"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30884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BBEDE-E4AD-411A-AAB9-1A4F8D908CA9}"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D7EB96-FF6D-4783-B88D-E03A17B48C0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636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13136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300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3519386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204376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3492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83197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BBEDE-E4AD-411A-AAB9-1A4F8D908CA9}"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428800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8BBEDE-E4AD-411A-AAB9-1A4F8D908CA9}"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343134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8BBEDE-E4AD-411A-AAB9-1A4F8D908CA9}" type="datetimeFigureOut">
              <a:rPr lang="en-US" smtClean="0"/>
              <a:t>3/10/2017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11828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8BBEDE-E4AD-411A-AAB9-1A4F8D908CA9}" type="datetimeFigureOut">
              <a:rPr lang="en-US" smtClean="0"/>
              <a:t>3/10/2017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0772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BBEDE-E4AD-411A-AAB9-1A4F8D908CA9}" type="datetimeFigureOut">
              <a:rPr lang="en-US" smtClean="0"/>
              <a:t>3/10/2017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19555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29504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50200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08BBEDE-E4AD-411A-AAB9-1A4F8D908CA9}" type="datetimeFigureOut">
              <a:rPr lang="en-US" smtClean="0"/>
              <a:t>3/10/2017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D7EB96-FF6D-4783-B88D-E03A17B48C0B}" type="slidenum">
              <a:rPr lang="en-US" smtClean="0"/>
              <a:t>‹#›</a:t>
            </a:fld>
            <a:endParaRPr lang="en-US"/>
          </a:p>
        </p:txBody>
      </p:sp>
    </p:spTree>
    <p:extLst>
      <p:ext uri="{BB962C8B-B14F-4D97-AF65-F5344CB8AC3E}">
        <p14:creationId xmlns:p14="http://schemas.microsoft.com/office/powerpoint/2010/main" val="1177347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33600" y="2438401"/>
            <a:ext cx="7772400" cy="1470025"/>
          </a:xfrm>
        </p:spPr>
        <p:txBody>
          <a:bodyPr/>
          <a:lstStyle/>
          <a:p>
            <a:pPr algn="ctr" eaLnBrk="1" hangingPunct="1"/>
            <a:r>
              <a:rPr lang="en-US" b="1" smtClean="0">
                <a:latin typeface="Algerian" panose="04020705040A02060702" pitchFamily="82" charset="0"/>
              </a:rPr>
              <a:t>HUKUM PAJAK</a:t>
            </a:r>
          </a:p>
        </p:txBody>
      </p:sp>
    </p:spTree>
    <p:extLst>
      <p:ext uri="{BB962C8B-B14F-4D97-AF65-F5344CB8AC3E}">
        <p14:creationId xmlns:p14="http://schemas.microsoft.com/office/powerpoint/2010/main" val="2691612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533400"/>
            <a:ext cx="7772400" cy="5943600"/>
          </a:xfrm>
        </p:spPr>
        <p:txBody>
          <a:bodyPr/>
          <a:lstStyle/>
          <a:p>
            <a:pPr>
              <a:defRPr/>
            </a:pPr>
            <a:r>
              <a:rPr lang="en-US" sz="2000" dirty="0" err="1"/>
              <a:t>Hukum</a:t>
            </a:r>
            <a:r>
              <a:rPr lang="en-US" sz="2000" dirty="0"/>
              <a:t> </a:t>
            </a:r>
            <a:r>
              <a:rPr lang="en-US" sz="2000" dirty="0" err="1"/>
              <a:t>pajak</a:t>
            </a:r>
            <a:r>
              <a:rPr lang="en-US" sz="2000" dirty="0"/>
              <a:t> </a:t>
            </a:r>
            <a:r>
              <a:rPr lang="en-US" sz="2000" dirty="0" err="1"/>
              <a:t>materiil</a:t>
            </a:r>
            <a:r>
              <a:rPr lang="en-US" sz="2000" dirty="0"/>
              <a:t> </a:t>
            </a:r>
            <a:r>
              <a:rPr lang="en-US" sz="2000" dirty="0" err="1"/>
              <a:t>seperti</a:t>
            </a:r>
            <a:r>
              <a:rPr lang="en-US" sz="2000" dirty="0"/>
              <a:t>:</a:t>
            </a:r>
          </a:p>
          <a:p>
            <a:pPr marL="514350" indent="-514350">
              <a:buFont typeface="+mj-lt"/>
              <a:buAutoNum type="arabicPeriod"/>
              <a:defRPr/>
            </a:pPr>
            <a:r>
              <a:rPr lang="en-US" sz="2000" dirty="0"/>
              <a:t>UU No.7 </a:t>
            </a:r>
            <a:r>
              <a:rPr lang="en-US" sz="2000" dirty="0" err="1"/>
              <a:t>tahun</a:t>
            </a:r>
            <a:r>
              <a:rPr lang="en-US" sz="2000" dirty="0"/>
              <a:t> 1983, </a:t>
            </a:r>
            <a:r>
              <a:rPr lang="en-US" sz="2000" dirty="0" err="1"/>
              <a:t>sebagaimana</a:t>
            </a:r>
            <a:r>
              <a:rPr lang="en-US" sz="2000" dirty="0"/>
              <a:t> </a:t>
            </a:r>
            <a:r>
              <a:rPr lang="en-US" sz="2000" dirty="0" err="1"/>
              <a:t>beberapa</a:t>
            </a:r>
            <a:r>
              <a:rPr lang="en-US" sz="2000" dirty="0"/>
              <a:t> kali </a:t>
            </a:r>
            <a:r>
              <a:rPr lang="en-US" sz="2000" dirty="0" err="1"/>
              <a:t>diubah</a:t>
            </a:r>
            <a:r>
              <a:rPr lang="en-US" sz="2000" dirty="0"/>
              <a:t> </a:t>
            </a:r>
            <a:r>
              <a:rPr lang="en-US" sz="2000" dirty="0" err="1"/>
              <a:t>terakhir</a:t>
            </a:r>
            <a:r>
              <a:rPr lang="en-US" sz="2000" dirty="0"/>
              <a:t> </a:t>
            </a:r>
            <a:r>
              <a:rPr lang="en-US" sz="2000" dirty="0" err="1"/>
              <a:t>dengan</a:t>
            </a:r>
            <a:r>
              <a:rPr lang="en-US" sz="2000" dirty="0"/>
              <a:t> UU No 17 </a:t>
            </a:r>
            <a:r>
              <a:rPr lang="en-US" sz="2000" dirty="0" err="1"/>
              <a:t>th</a:t>
            </a:r>
            <a:r>
              <a:rPr lang="en-US" sz="2000" dirty="0"/>
              <a:t> 2000 </a:t>
            </a:r>
            <a:r>
              <a:rPr lang="en-US" sz="2000" dirty="0" err="1"/>
              <a:t>tentang</a:t>
            </a:r>
            <a:r>
              <a:rPr lang="en-US" sz="2000" dirty="0"/>
              <a:t> </a:t>
            </a:r>
            <a:r>
              <a:rPr lang="en-US" sz="2000" dirty="0" err="1"/>
              <a:t>Pajak</a:t>
            </a:r>
            <a:r>
              <a:rPr lang="en-US" sz="2000" dirty="0"/>
              <a:t> </a:t>
            </a:r>
            <a:r>
              <a:rPr lang="en-US" sz="2000" dirty="0" err="1"/>
              <a:t>Penghasilan</a:t>
            </a:r>
            <a:r>
              <a:rPr lang="en-US" sz="2000" dirty="0"/>
              <a:t> (</a:t>
            </a:r>
            <a:r>
              <a:rPr lang="en-US" sz="2000" dirty="0" err="1"/>
              <a:t>PPh</a:t>
            </a:r>
            <a:r>
              <a:rPr lang="en-US" sz="2000" dirty="0"/>
              <a:t>).</a:t>
            </a:r>
          </a:p>
          <a:p>
            <a:pPr marL="514350" indent="-514350">
              <a:buFont typeface="+mj-lt"/>
              <a:buAutoNum type="arabicPeriod"/>
              <a:defRPr/>
            </a:pPr>
            <a:r>
              <a:rPr lang="en-US" sz="2000" dirty="0"/>
              <a:t>UU No 8 </a:t>
            </a:r>
            <a:r>
              <a:rPr lang="en-US" sz="2000" dirty="0" err="1"/>
              <a:t>tahun</a:t>
            </a:r>
            <a:r>
              <a:rPr lang="en-US" sz="2000" dirty="0"/>
              <a:t> 1983 </a:t>
            </a:r>
            <a:r>
              <a:rPr lang="en-US" sz="2000" dirty="0" err="1"/>
              <a:t>sebagaimana</a:t>
            </a:r>
            <a:r>
              <a:rPr lang="en-US" sz="2000" dirty="0"/>
              <a:t> </a:t>
            </a:r>
            <a:r>
              <a:rPr lang="en-US" sz="2000" dirty="0" err="1"/>
              <a:t>beberapa</a:t>
            </a:r>
            <a:r>
              <a:rPr lang="en-US" sz="2000" dirty="0"/>
              <a:t> kali </a:t>
            </a:r>
            <a:r>
              <a:rPr lang="en-US" sz="2000" dirty="0" err="1"/>
              <a:t>diubah</a:t>
            </a:r>
            <a:r>
              <a:rPr lang="en-US" sz="2000" dirty="0"/>
              <a:t> </a:t>
            </a:r>
            <a:r>
              <a:rPr lang="en-US" sz="2000" dirty="0" err="1"/>
              <a:t>terakhir</a:t>
            </a:r>
            <a:r>
              <a:rPr lang="en-US" sz="2000" dirty="0"/>
              <a:t> </a:t>
            </a:r>
            <a:r>
              <a:rPr lang="en-US" sz="2000" dirty="0" err="1"/>
              <a:t>dengan</a:t>
            </a:r>
            <a:r>
              <a:rPr lang="en-US" sz="2000" dirty="0"/>
              <a:t> UU No. 18 </a:t>
            </a:r>
            <a:r>
              <a:rPr lang="en-US" sz="2000" dirty="0" err="1"/>
              <a:t>tahun</a:t>
            </a:r>
            <a:r>
              <a:rPr lang="en-US" sz="2000" dirty="0"/>
              <a:t> 2000 </a:t>
            </a:r>
            <a:r>
              <a:rPr lang="en-US" sz="2000" dirty="0" err="1"/>
              <a:t>tentang</a:t>
            </a:r>
            <a:r>
              <a:rPr lang="en-US" sz="2000" dirty="0"/>
              <a:t> </a:t>
            </a:r>
            <a:r>
              <a:rPr lang="en-US" sz="2000" dirty="0" err="1"/>
              <a:t>Pajak</a:t>
            </a:r>
            <a:r>
              <a:rPr lang="en-US" sz="2000" dirty="0"/>
              <a:t> </a:t>
            </a:r>
            <a:r>
              <a:rPr lang="en-US" sz="2000" dirty="0" err="1"/>
              <a:t>Pertambahan</a:t>
            </a:r>
            <a:r>
              <a:rPr lang="en-US" sz="2000" dirty="0"/>
              <a:t> </a:t>
            </a:r>
            <a:r>
              <a:rPr lang="en-US" sz="2000" dirty="0" err="1"/>
              <a:t>Nilai</a:t>
            </a:r>
            <a:r>
              <a:rPr lang="en-US" sz="2000" dirty="0"/>
              <a:t> </a:t>
            </a:r>
            <a:r>
              <a:rPr lang="en-US" sz="2000" dirty="0" err="1"/>
              <a:t>atas</a:t>
            </a:r>
            <a:r>
              <a:rPr lang="en-US" sz="2000" dirty="0"/>
              <a:t> </a:t>
            </a:r>
            <a:r>
              <a:rPr lang="en-US" sz="2000" dirty="0" err="1"/>
              <a:t>barang</a:t>
            </a:r>
            <a:r>
              <a:rPr lang="en-US" sz="2000" dirty="0"/>
              <a:t> </a:t>
            </a:r>
            <a:r>
              <a:rPr lang="en-US" sz="2000" dirty="0" err="1"/>
              <a:t>dan</a:t>
            </a:r>
            <a:r>
              <a:rPr lang="en-US" sz="2000" dirty="0"/>
              <a:t> </a:t>
            </a:r>
            <a:r>
              <a:rPr lang="en-US" sz="2000" dirty="0" err="1"/>
              <a:t>jasa</a:t>
            </a:r>
            <a:r>
              <a:rPr lang="en-US" sz="2000" dirty="0"/>
              <a:t> </a:t>
            </a:r>
            <a:r>
              <a:rPr lang="en-US" sz="2000" dirty="0" err="1"/>
              <a:t>dan</a:t>
            </a:r>
            <a:r>
              <a:rPr lang="en-US" sz="2000" dirty="0"/>
              <a:t> </a:t>
            </a:r>
            <a:r>
              <a:rPr lang="en-US" sz="2000" dirty="0" err="1"/>
              <a:t>pajak</a:t>
            </a:r>
            <a:r>
              <a:rPr lang="en-US" sz="2000" dirty="0"/>
              <a:t> </a:t>
            </a:r>
            <a:r>
              <a:rPr lang="en-US" sz="2000" dirty="0" err="1"/>
              <a:t>penjualan</a:t>
            </a:r>
            <a:r>
              <a:rPr lang="en-US" sz="2000" dirty="0"/>
              <a:t> </a:t>
            </a:r>
            <a:r>
              <a:rPr lang="en-US" sz="2000" dirty="0" err="1"/>
              <a:t>atas</a:t>
            </a:r>
            <a:r>
              <a:rPr lang="en-US" sz="2000" dirty="0"/>
              <a:t> </a:t>
            </a:r>
            <a:r>
              <a:rPr lang="en-US" sz="2000" dirty="0" err="1"/>
              <a:t>barang</a:t>
            </a:r>
            <a:r>
              <a:rPr lang="en-US" sz="2000" dirty="0"/>
              <a:t> </a:t>
            </a:r>
            <a:r>
              <a:rPr lang="en-US" sz="2000" dirty="0" err="1"/>
              <a:t>mewah</a:t>
            </a:r>
            <a:r>
              <a:rPr lang="en-US" sz="2000" dirty="0"/>
              <a:t> (PPNBM).</a:t>
            </a:r>
          </a:p>
          <a:p>
            <a:pPr marL="514350" indent="-514350">
              <a:buFont typeface="+mj-lt"/>
              <a:buAutoNum type="arabicPeriod"/>
              <a:defRPr/>
            </a:pPr>
            <a:r>
              <a:rPr lang="en-US" sz="2000" dirty="0"/>
              <a:t>UU No 12 </a:t>
            </a:r>
            <a:r>
              <a:rPr lang="en-US" sz="2000" dirty="0" err="1"/>
              <a:t>tahu</a:t>
            </a:r>
            <a:r>
              <a:rPr lang="en-US" sz="2000" dirty="0"/>
              <a:t> 1985 </a:t>
            </a:r>
            <a:r>
              <a:rPr lang="en-US" sz="2000" dirty="0" err="1"/>
              <a:t>sebagaimana</a:t>
            </a:r>
            <a:r>
              <a:rPr lang="en-US" sz="2000" dirty="0"/>
              <a:t> </a:t>
            </a:r>
            <a:r>
              <a:rPr lang="en-US" sz="2000" dirty="0" err="1"/>
              <a:t>telah</a:t>
            </a:r>
            <a:r>
              <a:rPr lang="en-US" sz="2000" dirty="0"/>
              <a:t> </a:t>
            </a:r>
            <a:r>
              <a:rPr lang="en-US" sz="2000" dirty="0" err="1"/>
              <a:t>diubah</a:t>
            </a:r>
            <a:r>
              <a:rPr lang="en-US" sz="2000" dirty="0"/>
              <a:t> </a:t>
            </a:r>
            <a:r>
              <a:rPr lang="en-US" sz="2000" dirty="0" err="1"/>
              <a:t>dengan</a:t>
            </a:r>
            <a:r>
              <a:rPr lang="en-US" sz="2000" dirty="0"/>
              <a:t> UU No. 12 </a:t>
            </a:r>
            <a:r>
              <a:rPr lang="en-US" sz="2000" dirty="0" err="1"/>
              <a:t>tahun</a:t>
            </a:r>
            <a:r>
              <a:rPr lang="en-US" sz="2000" dirty="0"/>
              <a:t> 1994tentang </a:t>
            </a:r>
            <a:r>
              <a:rPr lang="en-US" sz="2000" dirty="0" err="1"/>
              <a:t>Pajak</a:t>
            </a:r>
            <a:r>
              <a:rPr lang="en-US" sz="2000" dirty="0"/>
              <a:t> </a:t>
            </a:r>
            <a:r>
              <a:rPr lang="en-US" sz="2000" dirty="0" err="1"/>
              <a:t>bumi</a:t>
            </a:r>
            <a:r>
              <a:rPr lang="en-US" sz="2000" dirty="0"/>
              <a:t> </a:t>
            </a:r>
            <a:r>
              <a:rPr lang="en-US" sz="2000" dirty="0" err="1"/>
              <a:t>dan</a:t>
            </a:r>
            <a:r>
              <a:rPr lang="en-US" sz="2000" dirty="0"/>
              <a:t> </a:t>
            </a:r>
            <a:r>
              <a:rPr lang="en-US" sz="2000" dirty="0" err="1"/>
              <a:t>Bangunan</a:t>
            </a:r>
            <a:r>
              <a:rPr lang="en-US" sz="2000" dirty="0"/>
              <a:t>.</a:t>
            </a:r>
          </a:p>
          <a:p>
            <a:pPr marL="514350" indent="-514350">
              <a:buFont typeface="+mj-lt"/>
              <a:buAutoNum type="arabicPeriod"/>
              <a:defRPr/>
            </a:pPr>
            <a:r>
              <a:rPr lang="en-US" sz="2000" dirty="0"/>
              <a:t>UU </a:t>
            </a:r>
            <a:r>
              <a:rPr lang="en-US" sz="2000" dirty="0" err="1"/>
              <a:t>Nomor</a:t>
            </a:r>
            <a:r>
              <a:rPr lang="en-US" sz="2000" dirty="0"/>
              <a:t> 21 </a:t>
            </a:r>
            <a:r>
              <a:rPr lang="en-US" sz="2000" dirty="0" err="1"/>
              <a:t>tahun</a:t>
            </a:r>
            <a:r>
              <a:rPr lang="en-US" sz="2000" dirty="0"/>
              <a:t> 1997 , </a:t>
            </a:r>
            <a:r>
              <a:rPr lang="en-US" sz="2000" dirty="0" err="1"/>
              <a:t>sebagaimana</a:t>
            </a:r>
            <a:r>
              <a:rPr lang="en-US" sz="2000" dirty="0"/>
              <a:t> </a:t>
            </a:r>
            <a:r>
              <a:rPr lang="en-US" sz="2000" dirty="0" err="1"/>
              <a:t>telah</a:t>
            </a:r>
            <a:r>
              <a:rPr lang="en-US" sz="2000" dirty="0"/>
              <a:t> </a:t>
            </a:r>
            <a:r>
              <a:rPr lang="en-US" sz="2000" dirty="0" err="1"/>
              <a:t>diubah</a:t>
            </a:r>
            <a:r>
              <a:rPr lang="en-US" sz="2000" dirty="0"/>
              <a:t> </a:t>
            </a:r>
            <a:r>
              <a:rPr lang="en-US" sz="2000" dirty="0" err="1"/>
              <a:t>dengan</a:t>
            </a:r>
            <a:r>
              <a:rPr lang="en-US" sz="2000" dirty="0"/>
              <a:t> UU </a:t>
            </a:r>
            <a:r>
              <a:rPr lang="en-US" sz="2000" dirty="0" err="1"/>
              <a:t>Nomor</a:t>
            </a:r>
            <a:r>
              <a:rPr lang="en-US" sz="2000" dirty="0"/>
              <a:t> 20 </a:t>
            </a:r>
            <a:r>
              <a:rPr lang="en-US" sz="2000" dirty="0" err="1"/>
              <a:t>tahun</a:t>
            </a:r>
            <a:r>
              <a:rPr lang="en-US" sz="2000" dirty="0"/>
              <a:t> 2000 </a:t>
            </a:r>
            <a:r>
              <a:rPr lang="en-US" sz="2000" dirty="0" err="1"/>
              <a:t>tentang</a:t>
            </a:r>
            <a:r>
              <a:rPr lang="en-US" sz="2000" dirty="0"/>
              <a:t> Bea </a:t>
            </a:r>
            <a:r>
              <a:rPr lang="en-US" sz="2000" dirty="0" err="1"/>
              <a:t>Perolehan</a:t>
            </a:r>
            <a:r>
              <a:rPr lang="en-US" sz="2000" dirty="0"/>
              <a:t> </a:t>
            </a:r>
            <a:r>
              <a:rPr lang="en-US" sz="2000" dirty="0" err="1"/>
              <a:t>Hak</a:t>
            </a:r>
            <a:r>
              <a:rPr lang="en-US" sz="2000" dirty="0"/>
              <a:t> </a:t>
            </a:r>
            <a:r>
              <a:rPr lang="en-US" sz="2000" dirty="0" err="1"/>
              <a:t>atas</a:t>
            </a:r>
            <a:r>
              <a:rPr lang="en-US" sz="2000" dirty="0"/>
              <a:t> </a:t>
            </a:r>
            <a:r>
              <a:rPr lang="en-US" sz="2000" dirty="0" err="1"/>
              <a:t>bumi</a:t>
            </a:r>
            <a:r>
              <a:rPr lang="en-US" sz="2000" dirty="0"/>
              <a:t> </a:t>
            </a:r>
            <a:r>
              <a:rPr lang="en-US" sz="2000" dirty="0" err="1"/>
              <a:t>dan</a:t>
            </a:r>
            <a:r>
              <a:rPr lang="en-US" sz="2000" dirty="0"/>
              <a:t> </a:t>
            </a:r>
            <a:r>
              <a:rPr lang="en-US" sz="2000" dirty="0" err="1"/>
              <a:t>bangunan</a:t>
            </a:r>
            <a:r>
              <a:rPr lang="en-US" sz="2000" dirty="0"/>
              <a:t>.</a:t>
            </a:r>
          </a:p>
          <a:p>
            <a:pPr marL="514350" indent="-514350">
              <a:buFont typeface="+mj-lt"/>
              <a:buAutoNum type="arabicPeriod"/>
              <a:defRPr/>
            </a:pPr>
            <a:r>
              <a:rPr lang="en-US" sz="2000" dirty="0"/>
              <a:t>UU </a:t>
            </a:r>
            <a:r>
              <a:rPr lang="en-US" sz="2000" dirty="0" err="1"/>
              <a:t>Nomor</a:t>
            </a:r>
            <a:r>
              <a:rPr lang="en-US" sz="2000" dirty="0"/>
              <a:t> 18 tahun1997, </a:t>
            </a:r>
            <a:r>
              <a:rPr lang="en-US" sz="2000" dirty="0" err="1"/>
              <a:t>sebagaimana</a:t>
            </a:r>
            <a:r>
              <a:rPr lang="en-US" sz="2000" dirty="0"/>
              <a:t> </a:t>
            </a:r>
            <a:r>
              <a:rPr lang="en-US" sz="2000" dirty="0" err="1"/>
              <a:t>beberapa</a:t>
            </a:r>
            <a:r>
              <a:rPr lang="en-US" sz="2000" dirty="0"/>
              <a:t> kali </a:t>
            </a:r>
            <a:r>
              <a:rPr lang="en-US" sz="2000" dirty="0" err="1"/>
              <a:t>diubah</a:t>
            </a:r>
            <a:r>
              <a:rPr lang="en-US" sz="2000" dirty="0"/>
              <a:t> </a:t>
            </a:r>
            <a:r>
              <a:rPr lang="en-US" sz="2000" dirty="0" err="1"/>
              <a:t>terakhir</a:t>
            </a:r>
            <a:r>
              <a:rPr lang="en-US" sz="2000" dirty="0"/>
              <a:t> </a:t>
            </a:r>
            <a:r>
              <a:rPr lang="en-US" sz="2000" dirty="0" err="1"/>
              <a:t>dengan</a:t>
            </a:r>
            <a:r>
              <a:rPr lang="en-US" sz="2000" dirty="0"/>
              <a:t> UU No. 28Tahun 2009 </a:t>
            </a:r>
            <a:r>
              <a:rPr lang="en-US" sz="2000" dirty="0" err="1"/>
              <a:t>tentang</a:t>
            </a:r>
            <a:r>
              <a:rPr lang="en-US" sz="2000" dirty="0"/>
              <a:t> </a:t>
            </a:r>
            <a:r>
              <a:rPr lang="en-US" sz="2000" dirty="0" err="1"/>
              <a:t>Pajak</a:t>
            </a:r>
            <a:r>
              <a:rPr lang="en-US" sz="2000" dirty="0"/>
              <a:t> </a:t>
            </a:r>
            <a:r>
              <a:rPr lang="en-US" sz="2000" dirty="0" err="1"/>
              <a:t>dan</a:t>
            </a:r>
            <a:r>
              <a:rPr lang="en-US" sz="2000" dirty="0"/>
              <a:t> </a:t>
            </a:r>
            <a:r>
              <a:rPr lang="en-US" sz="2000" dirty="0" err="1"/>
              <a:t>Retribusi</a:t>
            </a:r>
            <a:r>
              <a:rPr lang="en-US" sz="2000" dirty="0"/>
              <a:t> Daerah.</a:t>
            </a:r>
          </a:p>
          <a:p>
            <a:pPr marL="514350" indent="-514350">
              <a:buFont typeface="+mj-lt"/>
              <a:buAutoNum type="arabicPeriod"/>
              <a:defRPr/>
            </a:pPr>
            <a:endParaRPr lang="id-ID" dirty="0"/>
          </a:p>
        </p:txBody>
      </p:sp>
    </p:spTree>
    <p:extLst>
      <p:ext uri="{BB962C8B-B14F-4D97-AF65-F5344CB8AC3E}">
        <p14:creationId xmlns:p14="http://schemas.microsoft.com/office/powerpoint/2010/main" val="938752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838200"/>
            <a:ext cx="7772400" cy="5791200"/>
          </a:xfrm>
        </p:spPr>
        <p:txBody>
          <a:bodyPr/>
          <a:lstStyle/>
          <a:p>
            <a:pPr>
              <a:defRPr/>
            </a:pPr>
            <a:r>
              <a:rPr lang="en-US" dirty="0" err="1"/>
              <a:t>Hukum</a:t>
            </a:r>
            <a:r>
              <a:rPr lang="en-US" dirty="0"/>
              <a:t> </a:t>
            </a:r>
            <a:r>
              <a:rPr lang="en-US" dirty="0" err="1"/>
              <a:t>Pajak</a:t>
            </a:r>
            <a:r>
              <a:rPr lang="en-US" dirty="0"/>
              <a:t> Formal </a:t>
            </a:r>
            <a:r>
              <a:rPr lang="en-US" dirty="0" err="1"/>
              <a:t>seperti</a:t>
            </a:r>
            <a:r>
              <a:rPr lang="en-US" dirty="0"/>
              <a:t>:</a:t>
            </a:r>
          </a:p>
          <a:p>
            <a:pPr marL="514350" indent="-514350">
              <a:buFont typeface="+mj-lt"/>
              <a:buAutoNum type="arabicPeriod"/>
              <a:defRPr/>
            </a:pPr>
            <a:r>
              <a:rPr lang="en-US" dirty="0"/>
              <a:t>UU No. 6 </a:t>
            </a:r>
            <a:r>
              <a:rPr lang="en-US" dirty="0" err="1"/>
              <a:t>tahun</a:t>
            </a:r>
            <a:r>
              <a:rPr lang="en-US" dirty="0"/>
              <a:t> 1983, </a:t>
            </a:r>
            <a:r>
              <a:rPr lang="en-US" dirty="0" err="1"/>
              <a:t>sebagaimana</a:t>
            </a:r>
            <a:r>
              <a:rPr lang="en-US" dirty="0"/>
              <a:t> </a:t>
            </a:r>
            <a:r>
              <a:rPr lang="en-US" dirty="0" err="1"/>
              <a:t>beberapa</a:t>
            </a:r>
            <a:r>
              <a:rPr lang="en-US" dirty="0"/>
              <a:t> kali </a:t>
            </a:r>
            <a:r>
              <a:rPr lang="en-US" dirty="0" err="1"/>
              <a:t>diubah</a:t>
            </a:r>
            <a:r>
              <a:rPr lang="en-US" dirty="0"/>
              <a:t> </a:t>
            </a:r>
            <a:r>
              <a:rPr lang="en-US" dirty="0" err="1"/>
              <a:t>terakhir</a:t>
            </a:r>
            <a:r>
              <a:rPr lang="en-US" dirty="0"/>
              <a:t> </a:t>
            </a:r>
            <a:r>
              <a:rPr lang="en-US" dirty="0" err="1"/>
              <a:t>dengan</a:t>
            </a:r>
            <a:r>
              <a:rPr lang="en-US" dirty="0"/>
              <a:t> UU No. 28 </a:t>
            </a:r>
            <a:r>
              <a:rPr lang="en-US" dirty="0" err="1"/>
              <a:t>Tahun</a:t>
            </a:r>
            <a:r>
              <a:rPr lang="en-US" dirty="0"/>
              <a:t> 2007 </a:t>
            </a:r>
            <a:r>
              <a:rPr lang="en-US" dirty="0" err="1"/>
              <a:t>tentang</a:t>
            </a:r>
            <a:r>
              <a:rPr lang="en-US" dirty="0"/>
              <a:t> </a:t>
            </a:r>
            <a:r>
              <a:rPr lang="en-US" dirty="0" err="1"/>
              <a:t>Ketentuan</a:t>
            </a:r>
            <a:r>
              <a:rPr lang="en-US" dirty="0"/>
              <a:t> </a:t>
            </a:r>
            <a:r>
              <a:rPr lang="en-US" dirty="0" err="1"/>
              <a:t>Umum</a:t>
            </a:r>
            <a:r>
              <a:rPr lang="en-US" dirty="0"/>
              <a:t> </a:t>
            </a:r>
            <a:r>
              <a:rPr lang="en-US" dirty="0" err="1"/>
              <a:t>dan</a:t>
            </a:r>
            <a:r>
              <a:rPr lang="en-US" dirty="0"/>
              <a:t> </a:t>
            </a:r>
            <a:r>
              <a:rPr lang="en-US" dirty="0" err="1"/>
              <a:t>tata</a:t>
            </a:r>
            <a:r>
              <a:rPr lang="en-US" dirty="0"/>
              <a:t> </a:t>
            </a:r>
            <a:r>
              <a:rPr lang="en-US" dirty="0" err="1"/>
              <a:t>cara</a:t>
            </a:r>
            <a:r>
              <a:rPr lang="en-US" dirty="0"/>
              <a:t> </a:t>
            </a:r>
            <a:r>
              <a:rPr lang="en-US" dirty="0" err="1"/>
              <a:t>perpajakan</a:t>
            </a:r>
            <a:r>
              <a:rPr lang="en-US" dirty="0"/>
              <a:t>.</a:t>
            </a:r>
          </a:p>
          <a:p>
            <a:pPr marL="514350" indent="-514350">
              <a:buFont typeface="+mj-lt"/>
              <a:buAutoNum type="arabicPeriod"/>
              <a:defRPr/>
            </a:pPr>
            <a:r>
              <a:rPr lang="en-US" dirty="0"/>
              <a:t>UU No.19 </a:t>
            </a:r>
            <a:r>
              <a:rPr lang="en-US" dirty="0" err="1"/>
              <a:t>tahun</a:t>
            </a:r>
            <a:r>
              <a:rPr lang="en-US" dirty="0"/>
              <a:t> 1997, </a:t>
            </a:r>
            <a:r>
              <a:rPr lang="en-US" dirty="0" err="1"/>
              <a:t>sebagaimana</a:t>
            </a:r>
            <a:r>
              <a:rPr lang="en-US" dirty="0"/>
              <a:t> </a:t>
            </a:r>
            <a:r>
              <a:rPr lang="en-US" dirty="0" err="1"/>
              <a:t>telah</a:t>
            </a:r>
            <a:r>
              <a:rPr lang="en-US" dirty="0"/>
              <a:t> </a:t>
            </a:r>
            <a:r>
              <a:rPr lang="en-US" dirty="0" err="1"/>
              <a:t>diubah</a:t>
            </a:r>
            <a:r>
              <a:rPr lang="en-US" dirty="0"/>
              <a:t> </a:t>
            </a:r>
            <a:r>
              <a:rPr lang="en-US" dirty="0" err="1"/>
              <a:t>dengan</a:t>
            </a:r>
            <a:r>
              <a:rPr lang="en-US" dirty="0"/>
              <a:t> UU No19 </a:t>
            </a:r>
            <a:r>
              <a:rPr lang="en-US" dirty="0" err="1"/>
              <a:t>tahun</a:t>
            </a:r>
            <a:r>
              <a:rPr lang="en-US" dirty="0"/>
              <a:t> 2000 </a:t>
            </a:r>
            <a:r>
              <a:rPr lang="en-US" dirty="0" err="1"/>
              <a:t>tentang</a:t>
            </a:r>
            <a:r>
              <a:rPr lang="en-US" dirty="0"/>
              <a:t> </a:t>
            </a:r>
            <a:r>
              <a:rPr lang="en-US" dirty="0" err="1"/>
              <a:t>Penagihan</a:t>
            </a:r>
            <a:r>
              <a:rPr lang="en-US" dirty="0"/>
              <a:t> </a:t>
            </a:r>
            <a:r>
              <a:rPr lang="en-US" dirty="0" err="1"/>
              <a:t>Pajak</a:t>
            </a:r>
            <a:r>
              <a:rPr lang="en-US" dirty="0"/>
              <a:t> </a:t>
            </a:r>
            <a:r>
              <a:rPr lang="en-US" dirty="0" err="1"/>
              <a:t>dengan</a:t>
            </a:r>
            <a:r>
              <a:rPr lang="en-US" dirty="0"/>
              <a:t> </a:t>
            </a:r>
            <a:r>
              <a:rPr lang="en-US" dirty="0" err="1"/>
              <a:t>Surat</a:t>
            </a:r>
            <a:r>
              <a:rPr lang="en-US" dirty="0"/>
              <a:t> </a:t>
            </a:r>
            <a:r>
              <a:rPr lang="en-US" dirty="0" err="1"/>
              <a:t>Paksa</a:t>
            </a:r>
            <a:r>
              <a:rPr lang="en-US" dirty="0"/>
              <a:t>.</a:t>
            </a:r>
          </a:p>
          <a:p>
            <a:pPr marL="514350" indent="-514350">
              <a:buFont typeface="+mj-lt"/>
              <a:buAutoNum type="arabicPeriod"/>
              <a:defRPr/>
            </a:pPr>
            <a:r>
              <a:rPr lang="en-US" dirty="0"/>
              <a:t>UU </a:t>
            </a:r>
            <a:r>
              <a:rPr lang="en-US" dirty="0" err="1"/>
              <a:t>Nomor</a:t>
            </a:r>
            <a:r>
              <a:rPr lang="en-US" dirty="0"/>
              <a:t> 14 </a:t>
            </a:r>
            <a:r>
              <a:rPr lang="en-US" dirty="0" err="1"/>
              <a:t>Tahun</a:t>
            </a:r>
            <a:r>
              <a:rPr lang="en-US" dirty="0"/>
              <a:t> 2002 </a:t>
            </a:r>
            <a:r>
              <a:rPr lang="en-US" dirty="0" err="1"/>
              <a:t>tentang</a:t>
            </a:r>
            <a:r>
              <a:rPr lang="en-US" dirty="0"/>
              <a:t> </a:t>
            </a:r>
            <a:r>
              <a:rPr lang="en-US" dirty="0" err="1"/>
              <a:t>Peradilan</a:t>
            </a:r>
            <a:r>
              <a:rPr lang="en-US" dirty="0"/>
              <a:t> </a:t>
            </a:r>
            <a:r>
              <a:rPr lang="en-US" dirty="0" err="1"/>
              <a:t>Pajak</a:t>
            </a:r>
            <a:r>
              <a:rPr lang="en-US" dirty="0"/>
              <a:t>.</a:t>
            </a:r>
            <a:endParaRPr lang="id-ID" dirty="0"/>
          </a:p>
        </p:txBody>
      </p:sp>
    </p:spTree>
    <p:extLst>
      <p:ext uri="{BB962C8B-B14F-4D97-AF65-F5344CB8AC3E}">
        <p14:creationId xmlns:p14="http://schemas.microsoft.com/office/powerpoint/2010/main" val="2789884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301626"/>
            <a:ext cx="7772400" cy="612775"/>
          </a:xfrm>
        </p:spPr>
        <p:txBody>
          <a:bodyPr>
            <a:normAutofit fontScale="90000"/>
          </a:bodyPr>
          <a:lstStyle/>
          <a:p>
            <a:pPr algn="ctr"/>
            <a:r>
              <a:rPr lang="en-US" sz="3600"/>
              <a:t>Kedudukan Hukum Pajak</a:t>
            </a:r>
            <a:endParaRPr lang="id-ID" sz="3600"/>
          </a:p>
        </p:txBody>
      </p:sp>
      <p:sp>
        <p:nvSpPr>
          <p:cNvPr id="3" name="Content Placeholder 2"/>
          <p:cNvSpPr>
            <a:spLocks noGrp="1"/>
          </p:cNvSpPr>
          <p:nvPr>
            <p:ph idx="1"/>
          </p:nvPr>
        </p:nvSpPr>
        <p:spPr>
          <a:xfrm>
            <a:off x="2209800" y="1295400"/>
            <a:ext cx="7772400" cy="4800600"/>
          </a:xfrm>
        </p:spPr>
        <p:txBody>
          <a:bodyPr>
            <a:normAutofit fontScale="92500" lnSpcReduction="10000"/>
          </a:bodyPr>
          <a:lstStyle/>
          <a:p>
            <a:pPr>
              <a:defRPr/>
            </a:pPr>
            <a:r>
              <a:rPr lang="en-US" sz="2000" dirty="0" err="1"/>
              <a:t>Menurut</a:t>
            </a:r>
            <a:r>
              <a:rPr lang="en-US" sz="2000" dirty="0"/>
              <a:t> </a:t>
            </a:r>
            <a:r>
              <a:rPr lang="en-US" sz="2000" dirty="0" err="1"/>
              <a:t>Sacipto</a:t>
            </a:r>
            <a:r>
              <a:rPr lang="en-US" sz="2000" dirty="0"/>
              <a:t> </a:t>
            </a:r>
            <a:r>
              <a:rPr lang="en-US" sz="2000" dirty="0" err="1"/>
              <a:t>Rahardjo</a:t>
            </a:r>
            <a:r>
              <a:rPr lang="en-US" sz="2000" dirty="0"/>
              <a:t> </a:t>
            </a:r>
            <a:r>
              <a:rPr lang="en-US" sz="2000" dirty="0" err="1"/>
              <a:t>Sistem</a:t>
            </a:r>
            <a:r>
              <a:rPr lang="en-US" sz="2000" dirty="0"/>
              <a:t> </a:t>
            </a:r>
            <a:r>
              <a:rPr lang="en-US" sz="2000" dirty="0" err="1"/>
              <a:t>Hukum</a:t>
            </a:r>
            <a:r>
              <a:rPr lang="en-US" sz="2000" dirty="0"/>
              <a:t> </a:t>
            </a:r>
            <a:r>
              <a:rPr lang="en-US" sz="2000" dirty="0" err="1"/>
              <a:t>Nasional</a:t>
            </a:r>
            <a:r>
              <a:rPr lang="en-US" sz="2000" dirty="0"/>
              <a:t> </a:t>
            </a:r>
            <a:r>
              <a:rPr lang="en-US" sz="2000" dirty="0" err="1"/>
              <a:t>terdiri</a:t>
            </a:r>
            <a:r>
              <a:rPr lang="en-US" sz="2000" dirty="0"/>
              <a:t> </a:t>
            </a:r>
            <a:r>
              <a:rPr lang="en-US" sz="2000" dirty="0" err="1"/>
              <a:t>dari</a:t>
            </a:r>
            <a:r>
              <a:rPr lang="en-US" sz="2000" dirty="0"/>
              <a:t> </a:t>
            </a:r>
            <a:r>
              <a:rPr lang="en-US" sz="2000" dirty="0" err="1"/>
              <a:t>Hukum</a:t>
            </a:r>
            <a:r>
              <a:rPr lang="en-US" sz="2000" dirty="0"/>
              <a:t> </a:t>
            </a:r>
            <a:r>
              <a:rPr lang="en-US" sz="2000" dirty="0" err="1"/>
              <a:t>Privat</a:t>
            </a:r>
            <a:r>
              <a:rPr lang="en-US" sz="2000" dirty="0"/>
              <a:t> </a:t>
            </a:r>
            <a:r>
              <a:rPr lang="en-US" sz="2000" dirty="0" err="1"/>
              <a:t>dan</a:t>
            </a:r>
            <a:r>
              <a:rPr lang="en-US" sz="2000" dirty="0"/>
              <a:t> </a:t>
            </a:r>
            <a:r>
              <a:rPr lang="en-US" sz="2000" dirty="0" err="1"/>
              <a:t>Hukum</a:t>
            </a:r>
            <a:r>
              <a:rPr lang="en-US" sz="2000" dirty="0"/>
              <a:t> </a:t>
            </a:r>
            <a:r>
              <a:rPr lang="en-US" sz="2000" dirty="0" err="1"/>
              <a:t>Publik</a:t>
            </a:r>
            <a:r>
              <a:rPr lang="en-US" sz="2000" dirty="0"/>
              <a:t>.</a:t>
            </a:r>
          </a:p>
          <a:p>
            <a:pPr>
              <a:defRPr/>
            </a:pPr>
            <a:r>
              <a:rPr lang="en-US" sz="2000" dirty="0" err="1"/>
              <a:t>Hukum</a:t>
            </a:r>
            <a:r>
              <a:rPr lang="en-US" sz="2000" dirty="0"/>
              <a:t> </a:t>
            </a:r>
            <a:r>
              <a:rPr lang="en-US" sz="2000" dirty="0" err="1"/>
              <a:t>privat</a:t>
            </a:r>
            <a:r>
              <a:rPr lang="en-US" sz="2000" dirty="0"/>
              <a:t> /</a:t>
            </a:r>
            <a:r>
              <a:rPr lang="en-US" sz="2000" dirty="0" err="1"/>
              <a:t>perdata</a:t>
            </a:r>
            <a:r>
              <a:rPr lang="en-US" sz="2000" dirty="0"/>
              <a:t> </a:t>
            </a:r>
            <a:r>
              <a:rPr lang="en-US" sz="2000" dirty="0" err="1"/>
              <a:t>terdiri</a:t>
            </a:r>
            <a:r>
              <a:rPr lang="en-US" sz="2000" dirty="0"/>
              <a:t> </a:t>
            </a:r>
            <a:r>
              <a:rPr lang="en-US" sz="2000" dirty="0" err="1"/>
              <a:t>dari</a:t>
            </a:r>
            <a:r>
              <a:rPr lang="en-US" sz="2000" dirty="0"/>
              <a:t> :</a:t>
            </a:r>
          </a:p>
          <a:p>
            <a:pPr marL="914400" lvl="1" indent="-514350">
              <a:buFont typeface="+mj-lt"/>
              <a:buAutoNum type="arabicPeriod"/>
              <a:defRPr/>
            </a:pPr>
            <a:r>
              <a:rPr lang="en-US" sz="1600" dirty="0" err="1"/>
              <a:t>Hukum</a:t>
            </a:r>
            <a:r>
              <a:rPr lang="en-US" sz="1600" dirty="0"/>
              <a:t> </a:t>
            </a:r>
            <a:r>
              <a:rPr lang="en-US" sz="1600" dirty="0" err="1"/>
              <a:t>perkawinan</a:t>
            </a:r>
            <a:endParaRPr lang="en-US" sz="1600" dirty="0"/>
          </a:p>
          <a:p>
            <a:pPr marL="914400" lvl="1" indent="-514350">
              <a:buFont typeface="+mj-lt"/>
              <a:buAutoNum type="arabicPeriod"/>
              <a:defRPr/>
            </a:pPr>
            <a:r>
              <a:rPr lang="en-US" sz="1600" dirty="0" err="1"/>
              <a:t>Hukum</a:t>
            </a:r>
            <a:r>
              <a:rPr lang="en-US" sz="1600" dirty="0"/>
              <a:t> </a:t>
            </a:r>
            <a:r>
              <a:rPr lang="en-US" sz="1600" dirty="0" err="1"/>
              <a:t>waris</a:t>
            </a:r>
            <a:endParaRPr lang="en-US" sz="1600" dirty="0"/>
          </a:p>
          <a:p>
            <a:pPr marL="914400" lvl="1" indent="-514350">
              <a:buFont typeface="+mj-lt"/>
              <a:buAutoNum type="arabicPeriod"/>
              <a:defRPr/>
            </a:pPr>
            <a:r>
              <a:rPr lang="en-US" sz="1600" dirty="0" err="1"/>
              <a:t>Hukum</a:t>
            </a:r>
            <a:r>
              <a:rPr lang="en-US" sz="1600" dirty="0"/>
              <a:t> </a:t>
            </a:r>
            <a:r>
              <a:rPr lang="en-US" sz="1600" dirty="0" err="1"/>
              <a:t>perjanjian</a:t>
            </a:r>
            <a:endParaRPr lang="en-US" sz="1600" dirty="0"/>
          </a:p>
          <a:p>
            <a:pPr marL="914400" lvl="1" indent="-514350">
              <a:buFont typeface="+mj-lt"/>
              <a:buAutoNum type="arabicPeriod"/>
              <a:defRPr/>
            </a:pPr>
            <a:r>
              <a:rPr lang="en-US" sz="1600" dirty="0" err="1"/>
              <a:t>Hukum</a:t>
            </a:r>
            <a:r>
              <a:rPr lang="en-US" sz="1600" dirty="0"/>
              <a:t> </a:t>
            </a:r>
            <a:r>
              <a:rPr lang="en-US" sz="1600" dirty="0" err="1"/>
              <a:t>dagang</a:t>
            </a:r>
            <a:r>
              <a:rPr lang="en-US" sz="1600" dirty="0"/>
              <a:t>.</a:t>
            </a:r>
          </a:p>
          <a:p>
            <a:pPr marL="914400" lvl="1" indent="-514350">
              <a:buFont typeface="+mj-lt"/>
              <a:buAutoNum type="arabicPeriod"/>
              <a:defRPr/>
            </a:pPr>
            <a:r>
              <a:rPr lang="en-US" sz="1600" dirty="0" err="1"/>
              <a:t>Hukum</a:t>
            </a:r>
            <a:r>
              <a:rPr lang="en-US" sz="1600" dirty="0"/>
              <a:t> </a:t>
            </a:r>
            <a:r>
              <a:rPr lang="en-US" sz="1600" dirty="0" err="1"/>
              <a:t>perdata</a:t>
            </a:r>
            <a:r>
              <a:rPr lang="en-US" sz="1600" dirty="0"/>
              <a:t> </a:t>
            </a:r>
            <a:r>
              <a:rPr lang="en-US" sz="1600" dirty="0" err="1"/>
              <a:t>internasional</a:t>
            </a:r>
            <a:r>
              <a:rPr lang="en-US" sz="1600" dirty="0"/>
              <a:t>.</a:t>
            </a:r>
          </a:p>
          <a:p>
            <a:pPr marL="514350" indent="-514350">
              <a:defRPr/>
            </a:pPr>
            <a:r>
              <a:rPr lang="en-US" sz="2000" dirty="0" err="1"/>
              <a:t>Hukum</a:t>
            </a:r>
            <a:r>
              <a:rPr lang="en-US" sz="2000" dirty="0"/>
              <a:t> </a:t>
            </a:r>
            <a:r>
              <a:rPr lang="en-US" sz="2000" dirty="0" err="1"/>
              <a:t>Publik</a:t>
            </a:r>
            <a:r>
              <a:rPr lang="en-US" sz="2000" dirty="0"/>
              <a:t> </a:t>
            </a:r>
            <a:r>
              <a:rPr lang="en-US" sz="2000" dirty="0" err="1"/>
              <a:t>terdiri</a:t>
            </a:r>
            <a:r>
              <a:rPr lang="en-US" sz="2000" dirty="0"/>
              <a:t> </a:t>
            </a:r>
            <a:r>
              <a:rPr lang="en-US" sz="2000" dirty="0" err="1"/>
              <a:t>dari</a:t>
            </a:r>
            <a:r>
              <a:rPr lang="en-US" sz="2000" dirty="0"/>
              <a:t>:</a:t>
            </a:r>
          </a:p>
          <a:p>
            <a:pPr marL="914400" lvl="1" indent="-514350">
              <a:buFont typeface="+mj-lt"/>
              <a:buAutoNum type="arabicPeriod"/>
              <a:defRPr/>
            </a:pPr>
            <a:r>
              <a:rPr lang="en-US" sz="1600" dirty="0" err="1"/>
              <a:t>Hukum</a:t>
            </a:r>
            <a:r>
              <a:rPr lang="en-US" sz="1600" dirty="0"/>
              <a:t> </a:t>
            </a:r>
            <a:r>
              <a:rPr lang="en-US" sz="1600" dirty="0" err="1"/>
              <a:t>Pidana</a:t>
            </a:r>
            <a:endParaRPr lang="en-US" sz="1600" dirty="0"/>
          </a:p>
          <a:p>
            <a:pPr marL="914400" lvl="1" indent="-514350">
              <a:buFont typeface="+mj-lt"/>
              <a:buAutoNum type="arabicPeriod"/>
              <a:defRPr/>
            </a:pPr>
            <a:r>
              <a:rPr lang="en-US" sz="1600" dirty="0" err="1"/>
              <a:t>Hukum</a:t>
            </a:r>
            <a:r>
              <a:rPr lang="en-US" sz="1600" dirty="0"/>
              <a:t> Tata Negara.</a:t>
            </a:r>
          </a:p>
          <a:p>
            <a:pPr marL="914400" lvl="1" indent="-514350">
              <a:buFont typeface="+mj-lt"/>
              <a:buAutoNum type="arabicPeriod"/>
              <a:defRPr/>
            </a:pPr>
            <a:r>
              <a:rPr lang="en-US" sz="1600" dirty="0" err="1"/>
              <a:t>Hukum</a:t>
            </a:r>
            <a:r>
              <a:rPr lang="en-US" sz="1600" dirty="0"/>
              <a:t> </a:t>
            </a:r>
            <a:r>
              <a:rPr lang="en-US" sz="1600" dirty="0" err="1"/>
              <a:t>Administrasi</a:t>
            </a:r>
            <a:r>
              <a:rPr lang="en-US" sz="1600" dirty="0"/>
              <a:t> Negara.</a:t>
            </a:r>
          </a:p>
          <a:p>
            <a:pPr marL="914400" lvl="1" indent="-514350">
              <a:buFont typeface="+mj-lt"/>
              <a:buAutoNum type="arabicPeriod"/>
              <a:defRPr/>
            </a:pPr>
            <a:r>
              <a:rPr lang="en-US" sz="1600" dirty="0" err="1"/>
              <a:t>Hukum</a:t>
            </a:r>
            <a:r>
              <a:rPr lang="en-US" sz="1600" dirty="0"/>
              <a:t> </a:t>
            </a:r>
            <a:r>
              <a:rPr lang="en-US" sz="1600" dirty="0" err="1"/>
              <a:t>Internasional</a:t>
            </a:r>
            <a:r>
              <a:rPr lang="en-US" sz="1600" dirty="0"/>
              <a:t>.</a:t>
            </a:r>
          </a:p>
          <a:p>
            <a:pPr marL="914400" lvl="1" indent="-514350">
              <a:buFont typeface="+mj-lt"/>
              <a:buAutoNum type="arabicPeriod"/>
              <a:defRPr/>
            </a:pPr>
            <a:r>
              <a:rPr lang="en-US" sz="1600" dirty="0" err="1"/>
              <a:t>Hukum</a:t>
            </a:r>
            <a:r>
              <a:rPr lang="en-US" sz="1600" dirty="0"/>
              <a:t> </a:t>
            </a:r>
            <a:r>
              <a:rPr lang="en-US" sz="1600" dirty="0" err="1"/>
              <a:t>Lingkungan</a:t>
            </a:r>
            <a:r>
              <a:rPr lang="en-US" sz="1600" dirty="0"/>
              <a:t>.</a:t>
            </a:r>
            <a:endParaRPr lang="id-ID" sz="1600" dirty="0"/>
          </a:p>
        </p:txBody>
      </p:sp>
    </p:spTree>
    <p:extLst>
      <p:ext uri="{BB962C8B-B14F-4D97-AF65-F5344CB8AC3E}">
        <p14:creationId xmlns:p14="http://schemas.microsoft.com/office/powerpoint/2010/main" val="3004676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09800" y="1066800"/>
            <a:ext cx="7772400" cy="4876800"/>
          </a:xfrm>
        </p:spPr>
        <p:txBody>
          <a:bodyPr/>
          <a:lstStyle/>
          <a:p>
            <a:pPr algn="just"/>
            <a:r>
              <a:rPr lang="en-US"/>
              <a:t>Hukum pajak secara umum masuk dalam Hukum Administrasi Negara, akan tetapi menurut Prof.PJA. Adriani, hukum pajak harus dipisahkan  dan tidak menjadi bagian Hukum administrasi negara, hal ini disebabkan karena  hukum pajak mempunyai fungsi ikut menentukan politik perekonomian suatu negara, yang fungsi ini tidak dimiliki oleh Hukum Administrasi negara.</a:t>
            </a:r>
            <a:endParaRPr lang="id-ID"/>
          </a:p>
        </p:txBody>
      </p:sp>
    </p:spTree>
    <p:extLst>
      <p:ext uri="{BB962C8B-B14F-4D97-AF65-F5344CB8AC3E}">
        <p14:creationId xmlns:p14="http://schemas.microsoft.com/office/powerpoint/2010/main" val="4001298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Hubungan Hukum Pajak dengan Hukum Lainnya</a:t>
            </a:r>
            <a:endParaRPr lang="id-ID" smtClean="0"/>
          </a:p>
        </p:txBody>
      </p:sp>
      <p:sp>
        <p:nvSpPr>
          <p:cNvPr id="16387" name="Content Placeholder 2"/>
          <p:cNvSpPr>
            <a:spLocks noGrp="1"/>
          </p:cNvSpPr>
          <p:nvPr>
            <p:ph idx="1"/>
          </p:nvPr>
        </p:nvSpPr>
        <p:spPr/>
        <p:txBody>
          <a:bodyPr/>
          <a:lstStyle/>
          <a:p>
            <a:r>
              <a:rPr lang="en-US" sz="2000"/>
              <a:t>Hukum Pajak dengan Hukum perdata.</a:t>
            </a:r>
          </a:p>
          <a:p>
            <a:pPr marL="971550" lvl="1" indent="-514350">
              <a:buFont typeface="Arial Black" panose="020B0A04020102020204" pitchFamily="34" charset="0"/>
              <a:buAutoNum type="arabicPeriod"/>
            </a:pPr>
            <a:r>
              <a:rPr lang="en-US" sz="2000"/>
              <a:t>Hukum pajak mengambil sasaran pada peristiwa, keadaan dan perbuatan yang berada dalam lapangan perdata sebagai odjek pengenaannya. Misalnya pada kepemilikan bumi dan bangunan akan dikenakan pajak bumi dan bangunan. Hubungan bumi dan bangunan dengan pemiliknya adalah merupakan hubungan perdata.</a:t>
            </a:r>
          </a:p>
          <a:p>
            <a:pPr marL="971550" lvl="1" indent="-514350">
              <a:buFont typeface="Arial Black" panose="020B0A04020102020204" pitchFamily="34" charset="0"/>
              <a:buAutoNum type="arabicPeriod"/>
            </a:pPr>
            <a:r>
              <a:rPr lang="en-US" sz="2000"/>
              <a:t>Hukum pajak mengunakan istilah-istilah dalam hukum perdata, misalnya kompensasi, pembebasan utang, pambayaran, daluwarsa, domisili dan lain-lain.  Namun dalam penerapannya harus sudah ditentukan dalam UU.</a:t>
            </a:r>
            <a:endParaRPr lang="id-ID" sz="2000"/>
          </a:p>
        </p:txBody>
      </p:sp>
    </p:spTree>
    <p:extLst>
      <p:ext uri="{BB962C8B-B14F-4D97-AF65-F5344CB8AC3E}">
        <p14:creationId xmlns:p14="http://schemas.microsoft.com/office/powerpoint/2010/main" val="261914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0" y="914400"/>
            <a:ext cx="7772400" cy="4114800"/>
          </a:xfrm>
        </p:spPr>
        <p:txBody>
          <a:bodyPr/>
          <a:lstStyle/>
          <a:p>
            <a:pPr lvl="1" algn="just"/>
            <a:r>
              <a:rPr lang="en-US"/>
              <a:t>Hubungan antara Hukum Pajak dengan Hukum perdata ada yang berpendapat  hubungan antara hukum umum dan hukum khusus. Perdata merupakan hukum umum dan hukum pajak merupakan hukum khusus. Artinya hukum perdata harus dipandang sebagai hukum umum yang berlaku bagi serangkaian hubungan hukum sepanjang tidak ditentukan secara khusus. (lex specialis derogat lex generalis).</a:t>
            </a:r>
            <a:endParaRPr lang="id-ID"/>
          </a:p>
        </p:txBody>
      </p:sp>
    </p:spTree>
    <p:extLst>
      <p:ext uri="{BB962C8B-B14F-4D97-AF65-F5344CB8AC3E}">
        <p14:creationId xmlns:p14="http://schemas.microsoft.com/office/powerpoint/2010/main" val="3155209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2209800" y="1143000"/>
            <a:ext cx="7772400" cy="4800600"/>
          </a:xfrm>
        </p:spPr>
        <p:txBody>
          <a:bodyPr/>
          <a:lstStyle/>
          <a:p>
            <a:r>
              <a:rPr lang="en-US" sz="2400"/>
              <a:t>Hukum Pajak dengan Hukum Pidana.</a:t>
            </a:r>
          </a:p>
          <a:p>
            <a:pPr lvl="1" algn="just"/>
            <a:r>
              <a:rPr lang="en-US"/>
              <a:t>Ketentuan pidana tidak hanya ada dalam KUHP tetapi juga di luar KUHP. Dalam Pasal 103 KUHP disebutkan “ Ketentuan-ketentuan dalam Bab I sampai bab VIII buku ini juga berlaku bagi perbuatan-perbuatan yang oleh ketentuan perundang-undangan lainnya diancam dengan  pidana, kecuali jika oleh Undang-undang  ditentukan lain.</a:t>
            </a:r>
          </a:p>
          <a:p>
            <a:pPr lvl="1" algn="just"/>
            <a:r>
              <a:rPr lang="en-US"/>
              <a:t>Disamping itu dalam ketentuan perpajakan juga terdapat sanksi pidana.</a:t>
            </a:r>
            <a:endParaRPr lang="id-ID"/>
          </a:p>
        </p:txBody>
      </p:sp>
    </p:spTree>
    <p:extLst>
      <p:ext uri="{BB962C8B-B14F-4D97-AF65-F5344CB8AC3E}">
        <p14:creationId xmlns:p14="http://schemas.microsoft.com/office/powerpoint/2010/main" val="1889134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2209800" y="685800"/>
            <a:ext cx="7772400" cy="5410200"/>
          </a:xfrm>
        </p:spPr>
        <p:txBody>
          <a:bodyPr/>
          <a:lstStyle/>
          <a:p>
            <a:r>
              <a:rPr lang="en-US" sz="2400"/>
              <a:t>Hukum pajak dengan hukum administrasi negara.</a:t>
            </a:r>
          </a:p>
          <a:p>
            <a:pPr lvl="1" algn="just"/>
            <a:r>
              <a:rPr lang="en-US"/>
              <a:t>Dalam hukum pajak, untuk timbulnya hutang pajak bagi warga negara  harus terlebih dahulu ditetapkan oleh pemerintah ( SPT).(utang pajak menurut ajaran Formal).</a:t>
            </a:r>
          </a:p>
          <a:p>
            <a:pPr lvl="1" algn="just"/>
            <a:r>
              <a:rPr lang="en-US"/>
              <a:t>Menurut ajaran materiil, timbulnya utang pajak muncul dengan sendirinya yaitu pada saat ditentukanuleh undang-undang sekaligus dipenuhi syarat subyek dan syarat objek.</a:t>
            </a:r>
          </a:p>
          <a:p>
            <a:pPr lvl="1"/>
            <a:endParaRPr lang="id-ID" smtClean="0"/>
          </a:p>
        </p:txBody>
      </p:sp>
    </p:spTree>
    <p:extLst>
      <p:ext uri="{BB962C8B-B14F-4D97-AF65-F5344CB8AC3E}">
        <p14:creationId xmlns:p14="http://schemas.microsoft.com/office/powerpoint/2010/main" val="1998484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2133600" y="1066800"/>
            <a:ext cx="7772400" cy="4114800"/>
          </a:xfrm>
        </p:spPr>
        <p:txBody>
          <a:bodyPr/>
          <a:lstStyle/>
          <a:p>
            <a:pPr marL="342900" lvl="1" indent="-342900" algn="just">
              <a:buClr>
                <a:schemeClr val="hlink"/>
              </a:buClr>
            </a:pPr>
            <a:r>
              <a:rPr lang="en-US"/>
              <a:t>Syarat  subyektif adalah syarat yang melekat pada diri subyek yang bersangkutan. Seperti lahir di indonesia, domisili di indonesia,  berkedudukan dan didirikan  di indonesia, memiliki kekayaan di indonesia dll.</a:t>
            </a:r>
          </a:p>
          <a:p>
            <a:pPr marL="342900" lvl="1" indent="-342900" algn="just">
              <a:buClr>
                <a:schemeClr val="hlink"/>
              </a:buClr>
            </a:pPr>
            <a:r>
              <a:rPr lang="en-US"/>
              <a:t>Syarat obyektif adalah syarat yang berkaitan dengan sasaran pengenaan pajak (objek pajak). Seperti orang yang tinggal di indonesia memperoleh penghasilan dan penghasilan memenuhi syarat untuk dikenai pajak.</a:t>
            </a:r>
          </a:p>
          <a:p>
            <a:endParaRPr lang="id-ID" smtClean="0"/>
          </a:p>
        </p:txBody>
      </p:sp>
    </p:spTree>
    <p:extLst>
      <p:ext uri="{BB962C8B-B14F-4D97-AF65-F5344CB8AC3E}">
        <p14:creationId xmlns:p14="http://schemas.microsoft.com/office/powerpoint/2010/main" val="1081582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301626"/>
            <a:ext cx="7772400" cy="841375"/>
          </a:xfrm>
        </p:spPr>
        <p:txBody>
          <a:bodyPr>
            <a:normAutofit fontScale="90000"/>
          </a:bodyPr>
          <a:lstStyle/>
          <a:p>
            <a:pPr algn="ctr" eaLnBrk="1" hangingPunct="1"/>
            <a:r>
              <a:rPr lang="en-US" sz="4000">
                <a:latin typeface="Algerian" panose="04020705040A02060702" pitchFamily="82" charset="0"/>
              </a:rPr>
              <a:t>Pengertian Pajak dan Pungutan lainnya</a:t>
            </a:r>
          </a:p>
        </p:txBody>
      </p:sp>
      <p:sp>
        <p:nvSpPr>
          <p:cNvPr id="6147" name="Rectangle 3"/>
          <p:cNvSpPr>
            <a:spLocks noGrp="1" noChangeArrowheads="1"/>
          </p:cNvSpPr>
          <p:nvPr>
            <p:ph idx="1"/>
          </p:nvPr>
        </p:nvSpPr>
        <p:spPr>
          <a:xfrm>
            <a:off x="2209800" y="1447800"/>
            <a:ext cx="8153400" cy="5105400"/>
          </a:xfrm>
        </p:spPr>
        <p:txBody>
          <a:bodyPr/>
          <a:lstStyle/>
          <a:p>
            <a:pPr marL="609600" indent="-609600">
              <a:lnSpc>
                <a:spcPct val="80000"/>
              </a:lnSpc>
              <a:buNone/>
            </a:pPr>
            <a:r>
              <a:rPr lang="en-US"/>
              <a:t>Prof. Dr. Rachmad Soemitro, SH.</a:t>
            </a:r>
          </a:p>
          <a:p>
            <a:pPr marL="609600" indent="-609600" algn="just">
              <a:lnSpc>
                <a:spcPct val="80000"/>
              </a:lnSpc>
              <a:buNone/>
            </a:pPr>
            <a:r>
              <a:rPr lang="en-US"/>
              <a:t>      Pajak adalah iuran rakyat kepada kas negara berdasarkan UU dengan tidak mendapat jasa timbal balik  (kontraprestasi) yang langsung dapat ditujukan dan yang digunakan untuk membayar pengeluaran umum.</a:t>
            </a:r>
          </a:p>
          <a:p>
            <a:pPr marL="609600" indent="-609600" algn="just">
              <a:lnSpc>
                <a:spcPct val="80000"/>
              </a:lnSpc>
              <a:buNone/>
            </a:pPr>
            <a:r>
              <a:rPr lang="en-US"/>
              <a:t>      pajak adalah peralihan kekayaan dari pihak rakyat kepada kas negara untuk membiayai pengeluaran rutin dan surplusnya digunakan untuk </a:t>
            </a:r>
            <a:r>
              <a:rPr lang="en-US" i="1"/>
              <a:t>public saving</a:t>
            </a:r>
            <a:r>
              <a:rPr lang="en-US"/>
              <a:t> yang merupakan sumber utama untuk membiayai </a:t>
            </a:r>
            <a:r>
              <a:rPr lang="en-US" i="1"/>
              <a:t>public invesment</a:t>
            </a:r>
            <a:r>
              <a:rPr lang="en-US"/>
              <a:t>.  </a:t>
            </a:r>
          </a:p>
        </p:txBody>
      </p:sp>
    </p:spTree>
    <p:extLst>
      <p:ext uri="{BB962C8B-B14F-4D97-AF65-F5344CB8AC3E}">
        <p14:creationId xmlns:p14="http://schemas.microsoft.com/office/powerpoint/2010/main" val="2131645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Materi Pembelajaran</a:t>
            </a:r>
          </a:p>
        </p:txBody>
      </p:sp>
      <p:sp>
        <p:nvSpPr>
          <p:cNvPr id="7171" name="Rectangle 3"/>
          <p:cNvSpPr>
            <a:spLocks noGrp="1" noChangeArrowheads="1"/>
          </p:cNvSpPr>
          <p:nvPr>
            <p:ph idx="1"/>
          </p:nvPr>
        </p:nvSpPr>
        <p:spPr>
          <a:xfrm>
            <a:off x="2209800" y="1524000"/>
            <a:ext cx="7848600" cy="5105400"/>
          </a:xfrm>
        </p:spPr>
        <p:txBody>
          <a:bodyPr>
            <a:normAutofit lnSpcReduction="10000"/>
          </a:bodyPr>
          <a:lstStyle/>
          <a:p>
            <a:pPr marL="609600" indent="-609600">
              <a:lnSpc>
                <a:spcPct val="80000"/>
              </a:lnSpc>
              <a:buFontTx/>
              <a:buAutoNum type="alphaUcPeriod"/>
            </a:pPr>
            <a:r>
              <a:rPr lang="en-US" sz="2000">
                <a:solidFill>
                  <a:schemeClr val="tx2"/>
                </a:solidFill>
              </a:rPr>
              <a:t>Hukum Pajak.</a:t>
            </a:r>
          </a:p>
          <a:p>
            <a:pPr marL="609600" indent="-609600">
              <a:lnSpc>
                <a:spcPct val="80000"/>
              </a:lnSpc>
              <a:buFontTx/>
              <a:buAutoNum type="alphaUcPeriod"/>
            </a:pPr>
            <a:r>
              <a:rPr lang="en-US" sz="2000">
                <a:solidFill>
                  <a:schemeClr val="tx2"/>
                </a:solidFill>
              </a:rPr>
              <a:t>Pengertian Pajak dan Pungutan Lain.</a:t>
            </a:r>
          </a:p>
          <a:p>
            <a:pPr marL="609600" indent="-609600">
              <a:lnSpc>
                <a:spcPct val="80000"/>
              </a:lnSpc>
              <a:buFontTx/>
              <a:buAutoNum type="alphaUcPeriod"/>
            </a:pPr>
            <a:r>
              <a:rPr lang="en-US" sz="2000">
                <a:solidFill>
                  <a:schemeClr val="tx2"/>
                </a:solidFill>
              </a:rPr>
              <a:t>Karakteristik dan Unsur Pajak.</a:t>
            </a:r>
          </a:p>
          <a:p>
            <a:pPr marL="609600" indent="-609600">
              <a:lnSpc>
                <a:spcPct val="80000"/>
              </a:lnSpc>
              <a:buFontTx/>
              <a:buAutoNum type="alphaUcPeriod"/>
            </a:pPr>
            <a:r>
              <a:rPr lang="en-US" sz="2000">
                <a:solidFill>
                  <a:schemeClr val="tx2"/>
                </a:solidFill>
              </a:rPr>
              <a:t>Jenis-jenis Pajak.</a:t>
            </a:r>
          </a:p>
          <a:p>
            <a:pPr marL="609600" indent="-609600">
              <a:lnSpc>
                <a:spcPct val="80000"/>
              </a:lnSpc>
              <a:buFontTx/>
              <a:buAutoNum type="alphaUcPeriod"/>
            </a:pPr>
            <a:r>
              <a:rPr lang="en-US" sz="2000">
                <a:solidFill>
                  <a:schemeClr val="tx2"/>
                </a:solidFill>
              </a:rPr>
              <a:t>Fungsi pajak.</a:t>
            </a:r>
          </a:p>
          <a:p>
            <a:pPr marL="609600" indent="-609600">
              <a:lnSpc>
                <a:spcPct val="80000"/>
              </a:lnSpc>
              <a:buFontTx/>
              <a:buAutoNum type="alphaUcPeriod"/>
            </a:pPr>
            <a:r>
              <a:rPr lang="en-US" sz="2000">
                <a:solidFill>
                  <a:schemeClr val="tx2"/>
                </a:solidFill>
              </a:rPr>
              <a:t>Subyek Pajak, Wajib Pajak dan Penanggung Pajak.</a:t>
            </a:r>
          </a:p>
          <a:p>
            <a:pPr marL="609600" indent="-609600">
              <a:lnSpc>
                <a:spcPct val="80000"/>
              </a:lnSpc>
              <a:buFontTx/>
              <a:buAutoNum type="alphaUcPeriod"/>
            </a:pPr>
            <a:r>
              <a:rPr lang="en-US" sz="2000">
                <a:solidFill>
                  <a:schemeClr val="tx2"/>
                </a:solidFill>
              </a:rPr>
              <a:t> Objek Pajak.</a:t>
            </a:r>
          </a:p>
          <a:p>
            <a:pPr marL="609600" indent="-609600">
              <a:lnSpc>
                <a:spcPct val="80000"/>
              </a:lnSpc>
              <a:buFontTx/>
              <a:buAutoNum type="alphaUcPeriod"/>
            </a:pPr>
            <a:r>
              <a:rPr lang="en-US" sz="2000">
                <a:solidFill>
                  <a:schemeClr val="tx2"/>
                </a:solidFill>
              </a:rPr>
              <a:t>Pendekatan Terhadap Pajak.</a:t>
            </a:r>
          </a:p>
          <a:p>
            <a:pPr marL="609600" indent="-609600">
              <a:lnSpc>
                <a:spcPct val="80000"/>
              </a:lnSpc>
              <a:buFontTx/>
              <a:buAutoNum type="alphaUcPeriod"/>
            </a:pPr>
            <a:r>
              <a:rPr lang="en-US" sz="2000">
                <a:solidFill>
                  <a:schemeClr val="tx2"/>
                </a:solidFill>
              </a:rPr>
              <a:t>Asas dan Dasar Pajak.</a:t>
            </a:r>
          </a:p>
          <a:p>
            <a:pPr marL="609600" indent="-609600">
              <a:lnSpc>
                <a:spcPct val="80000"/>
              </a:lnSpc>
              <a:buFontTx/>
              <a:buAutoNum type="alphaUcPeriod"/>
            </a:pPr>
            <a:r>
              <a:rPr lang="en-US" sz="2000">
                <a:solidFill>
                  <a:schemeClr val="tx2"/>
                </a:solidFill>
              </a:rPr>
              <a:t>Pengenaan Pajak.</a:t>
            </a:r>
          </a:p>
          <a:p>
            <a:pPr marL="609600" indent="-609600">
              <a:lnSpc>
                <a:spcPct val="80000"/>
              </a:lnSpc>
              <a:buFontTx/>
              <a:buAutoNum type="alphaUcPeriod"/>
            </a:pPr>
            <a:r>
              <a:rPr lang="en-US" sz="2000">
                <a:solidFill>
                  <a:schemeClr val="tx2"/>
                </a:solidFill>
              </a:rPr>
              <a:t>Pembaharuan pajak Nasional.</a:t>
            </a:r>
          </a:p>
          <a:p>
            <a:pPr marL="609600" indent="-609600">
              <a:lnSpc>
                <a:spcPct val="80000"/>
              </a:lnSpc>
              <a:buFontTx/>
              <a:buAutoNum type="alphaUcPeriod"/>
            </a:pPr>
            <a:r>
              <a:rPr lang="en-US" sz="2000">
                <a:solidFill>
                  <a:schemeClr val="tx2"/>
                </a:solidFill>
              </a:rPr>
              <a:t>Hak dan Kewajiban Umum Wajib Pajak.</a:t>
            </a:r>
          </a:p>
          <a:p>
            <a:pPr marL="609600" indent="-609600">
              <a:lnSpc>
                <a:spcPct val="80000"/>
              </a:lnSpc>
              <a:buFontTx/>
              <a:buAutoNum type="alphaUcPeriod"/>
            </a:pPr>
            <a:r>
              <a:rPr lang="en-US" sz="2000">
                <a:solidFill>
                  <a:schemeClr val="tx2"/>
                </a:solidFill>
              </a:rPr>
              <a:t>Hak Mendahului dari Negara.</a:t>
            </a:r>
          </a:p>
          <a:p>
            <a:pPr marL="609600" indent="-609600">
              <a:lnSpc>
                <a:spcPct val="80000"/>
              </a:lnSpc>
              <a:buFontTx/>
              <a:buAutoNum type="alphaUcPeriod"/>
            </a:pPr>
            <a:r>
              <a:rPr lang="en-US" sz="2000">
                <a:solidFill>
                  <a:schemeClr val="tx2"/>
                </a:solidFill>
              </a:rPr>
              <a:t>Penagihan dan Perlawanan terhadapPajak.</a:t>
            </a:r>
          </a:p>
          <a:p>
            <a:pPr marL="609600" indent="-609600">
              <a:lnSpc>
                <a:spcPct val="80000"/>
              </a:lnSpc>
            </a:pPr>
            <a:endParaRPr lang="en-US" sz="2000">
              <a:solidFill>
                <a:schemeClr val="tx2"/>
              </a:solidFill>
            </a:endParaRPr>
          </a:p>
          <a:p>
            <a:pPr marL="609600" indent="-609600">
              <a:lnSpc>
                <a:spcPct val="80000"/>
              </a:lnSpc>
            </a:pPr>
            <a:endParaRPr lang="en-US" sz="2000"/>
          </a:p>
          <a:p>
            <a:pPr marL="609600" indent="-609600">
              <a:lnSpc>
                <a:spcPct val="80000"/>
              </a:lnSpc>
              <a:buNone/>
            </a:pPr>
            <a:endParaRPr lang="en-US" sz="2000"/>
          </a:p>
        </p:txBody>
      </p:sp>
    </p:spTree>
    <p:extLst>
      <p:ext uri="{BB962C8B-B14F-4D97-AF65-F5344CB8AC3E}">
        <p14:creationId xmlns:p14="http://schemas.microsoft.com/office/powerpoint/2010/main" val="3055346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ox(in)">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ox(in)">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ox(in)">
                                      <p:cBhvr>
                                        <p:cTn id="22" dur="5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ox(in)">
                                      <p:cBhvr>
                                        <p:cTn id="27" dur="500"/>
                                        <p:tgtEl>
                                          <p:spTgt spid="71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ox(in)">
                                      <p:cBhvr>
                                        <p:cTn id="32" dur="500"/>
                                        <p:tgtEl>
                                          <p:spTgt spid="717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box(in)">
                                      <p:cBhvr>
                                        <p:cTn id="37" dur="500"/>
                                        <p:tgtEl>
                                          <p:spTgt spid="717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box(in)">
                                      <p:cBhvr>
                                        <p:cTn id="42" dur="500"/>
                                        <p:tgtEl>
                                          <p:spTgt spid="717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Effect transition="in" filter="box(in)">
                                      <p:cBhvr>
                                        <p:cTn id="47" dur="500"/>
                                        <p:tgtEl>
                                          <p:spTgt spid="717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7171">
                                            <p:txEl>
                                              <p:pRg st="8" end="8"/>
                                            </p:txEl>
                                          </p:spTgt>
                                        </p:tgtEl>
                                        <p:attrNameLst>
                                          <p:attrName>style.visibility</p:attrName>
                                        </p:attrNameLst>
                                      </p:cBhvr>
                                      <p:to>
                                        <p:strVal val="visible"/>
                                      </p:to>
                                    </p:set>
                                    <p:animEffect transition="in" filter="box(in)">
                                      <p:cBhvr>
                                        <p:cTn id="52" dur="500"/>
                                        <p:tgtEl>
                                          <p:spTgt spid="7171">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7171">
                                            <p:txEl>
                                              <p:pRg st="9" end="9"/>
                                            </p:txEl>
                                          </p:spTgt>
                                        </p:tgtEl>
                                        <p:attrNameLst>
                                          <p:attrName>style.visibility</p:attrName>
                                        </p:attrNameLst>
                                      </p:cBhvr>
                                      <p:to>
                                        <p:strVal val="visible"/>
                                      </p:to>
                                    </p:set>
                                    <p:animEffect transition="in" filter="box(in)">
                                      <p:cBhvr>
                                        <p:cTn id="57" dur="500"/>
                                        <p:tgtEl>
                                          <p:spTgt spid="7171">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7171">
                                            <p:txEl>
                                              <p:pRg st="10" end="10"/>
                                            </p:txEl>
                                          </p:spTgt>
                                        </p:tgtEl>
                                        <p:attrNameLst>
                                          <p:attrName>style.visibility</p:attrName>
                                        </p:attrNameLst>
                                      </p:cBhvr>
                                      <p:to>
                                        <p:strVal val="visible"/>
                                      </p:to>
                                    </p:set>
                                    <p:animEffect transition="in" filter="box(in)">
                                      <p:cBhvr>
                                        <p:cTn id="62" dur="500"/>
                                        <p:tgtEl>
                                          <p:spTgt spid="7171">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7171">
                                            <p:txEl>
                                              <p:pRg st="11" end="11"/>
                                            </p:txEl>
                                          </p:spTgt>
                                        </p:tgtEl>
                                        <p:attrNameLst>
                                          <p:attrName>style.visibility</p:attrName>
                                        </p:attrNameLst>
                                      </p:cBhvr>
                                      <p:to>
                                        <p:strVal val="visible"/>
                                      </p:to>
                                    </p:set>
                                    <p:animEffect transition="in" filter="box(in)">
                                      <p:cBhvr>
                                        <p:cTn id="67" dur="500"/>
                                        <p:tgtEl>
                                          <p:spTgt spid="7171">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7171">
                                            <p:txEl>
                                              <p:pRg st="12" end="12"/>
                                            </p:txEl>
                                          </p:spTgt>
                                        </p:tgtEl>
                                        <p:attrNameLst>
                                          <p:attrName>style.visibility</p:attrName>
                                        </p:attrNameLst>
                                      </p:cBhvr>
                                      <p:to>
                                        <p:strVal val="visible"/>
                                      </p:to>
                                    </p:set>
                                    <p:animEffect transition="in" filter="box(in)">
                                      <p:cBhvr>
                                        <p:cTn id="72" dur="500"/>
                                        <p:tgtEl>
                                          <p:spTgt spid="7171">
                                            <p:txEl>
                                              <p:pRg st="12" end="1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7171">
                                            <p:txEl>
                                              <p:pRg st="13" end="13"/>
                                            </p:txEl>
                                          </p:spTgt>
                                        </p:tgtEl>
                                        <p:attrNameLst>
                                          <p:attrName>style.visibility</p:attrName>
                                        </p:attrNameLst>
                                      </p:cBhvr>
                                      <p:to>
                                        <p:strVal val="visible"/>
                                      </p:to>
                                    </p:set>
                                    <p:animEffect transition="in" filter="box(in)">
                                      <p:cBhvr>
                                        <p:cTn id="77" dur="500"/>
                                        <p:tgtEl>
                                          <p:spTgt spid="717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133600" y="914400"/>
            <a:ext cx="8229600" cy="5638800"/>
          </a:xfrm>
        </p:spPr>
        <p:txBody>
          <a:bodyPr/>
          <a:lstStyle/>
          <a:p>
            <a:pPr eaLnBrk="1" hangingPunct="1">
              <a:lnSpc>
                <a:spcPct val="90000"/>
              </a:lnSpc>
            </a:pPr>
            <a:r>
              <a:rPr lang="en-US" sz="2400"/>
              <a:t>Prof Dr. Smeets</a:t>
            </a:r>
          </a:p>
          <a:p>
            <a:pPr algn="just" eaLnBrk="1" hangingPunct="1">
              <a:lnSpc>
                <a:spcPct val="90000"/>
              </a:lnSpc>
            </a:pPr>
            <a:r>
              <a:rPr lang="en-US" sz="2400"/>
              <a:t>Pajak adalah prestasi kepada pemerintah yang terutang melalui norma-norma umum, dan yang dapat dipaksakan, tanpa adanya kontraprestasi yang dapat ditunjukan dalam hal yang individu, simaksudkan untuk membiayai pengeluaran pemerintah.</a:t>
            </a:r>
          </a:p>
          <a:p>
            <a:pPr algn="just" eaLnBrk="1" hangingPunct="1">
              <a:lnSpc>
                <a:spcPct val="90000"/>
              </a:lnSpc>
            </a:pPr>
            <a:r>
              <a:rPr lang="en-US" sz="2400"/>
              <a:t>Pajak adalah kontribusi wajib kepada negara yang terutang oleh orang pribadi atau badan, yang bersifat memaksa  berdasarkan undang-undang, dengan tidak mendapatkan imbalan secara langsung dan digunakan untuk keperluan negara bagi sebesar-besarnya kemakmuran rakyat. (Pasal 1 angka 1 UU Nomor 28 tahun 2007 ttg ketentuan umum dan tata cara perpajakan)</a:t>
            </a:r>
          </a:p>
        </p:txBody>
      </p:sp>
    </p:spTree>
    <p:extLst>
      <p:ext uri="{BB962C8B-B14F-4D97-AF65-F5344CB8AC3E}">
        <p14:creationId xmlns:p14="http://schemas.microsoft.com/office/powerpoint/2010/main" val="1252966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09800" y="301626"/>
            <a:ext cx="7772400" cy="536575"/>
          </a:xfrm>
        </p:spPr>
        <p:txBody>
          <a:bodyPr/>
          <a:lstStyle/>
          <a:p>
            <a:pPr algn="ctr" eaLnBrk="1" hangingPunct="1"/>
            <a:r>
              <a:rPr lang="en-US" sz="2800">
                <a:latin typeface="Algerian" panose="04020705040A02060702" pitchFamily="82" charset="0"/>
              </a:rPr>
              <a:t>Karakteristik dan unsur pajak</a:t>
            </a:r>
          </a:p>
        </p:txBody>
      </p:sp>
      <p:sp>
        <p:nvSpPr>
          <p:cNvPr id="5123" name="Rectangle 3"/>
          <p:cNvSpPr>
            <a:spLocks noGrp="1" noChangeArrowheads="1"/>
          </p:cNvSpPr>
          <p:nvPr>
            <p:ph idx="1"/>
          </p:nvPr>
        </p:nvSpPr>
        <p:spPr>
          <a:xfrm>
            <a:off x="1752600" y="1143000"/>
            <a:ext cx="8763000" cy="5486400"/>
          </a:xfrm>
        </p:spPr>
        <p:txBody>
          <a:bodyPr/>
          <a:lstStyle/>
          <a:p>
            <a:pPr algn="just" eaLnBrk="1" hangingPunct="1">
              <a:lnSpc>
                <a:spcPct val="80000"/>
              </a:lnSpc>
            </a:pPr>
            <a:r>
              <a:rPr lang="en-US" sz="2400"/>
              <a:t>Adanya iuram masyarakat kepada negara, berarti yang berhak memungut pajak hanyalah negara.</a:t>
            </a:r>
          </a:p>
          <a:p>
            <a:pPr algn="just" eaLnBrk="1" hangingPunct="1">
              <a:lnSpc>
                <a:spcPct val="80000"/>
              </a:lnSpc>
            </a:pPr>
            <a:r>
              <a:rPr lang="en-US" sz="2400"/>
              <a:t>Pemungutan pajak oleh negara harus berdasarkan peraturan perundang-undangan.</a:t>
            </a:r>
          </a:p>
          <a:p>
            <a:pPr algn="just" eaLnBrk="1" hangingPunct="1">
              <a:lnSpc>
                <a:spcPct val="80000"/>
              </a:lnSpc>
            </a:pPr>
            <a:r>
              <a:rPr lang="en-US" sz="2400"/>
              <a:t>Terhadap pembayaran pajak tidak ada tegen prestasi yang dapat ditunjukan secara langsung.</a:t>
            </a:r>
          </a:p>
          <a:p>
            <a:pPr algn="just" eaLnBrk="1" hangingPunct="1">
              <a:lnSpc>
                <a:spcPct val="80000"/>
              </a:lnSpc>
            </a:pPr>
            <a:r>
              <a:rPr lang="en-US" sz="2400"/>
              <a:t>Pemungutannya dapat dilakukan oleh pemerintah pusat maupun pemerintah daerah.</a:t>
            </a:r>
          </a:p>
          <a:p>
            <a:pPr algn="just" eaLnBrk="1" hangingPunct="1">
              <a:lnSpc>
                <a:spcPct val="80000"/>
              </a:lnSpc>
            </a:pPr>
            <a:r>
              <a:rPr lang="en-US" sz="2400"/>
              <a:t>Hasil pungutan pajak digunakan untuk membiayai pengeluaran rutin dan pembangunan, apabila ada kelebihan maka sisanya untuk public investment.</a:t>
            </a:r>
          </a:p>
          <a:p>
            <a:pPr algn="just" eaLnBrk="1" hangingPunct="1">
              <a:lnSpc>
                <a:spcPct val="80000"/>
              </a:lnSpc>
            </a:pPr>
            <a:r>
              <a:rPr lang="en-US" sz="2400"/>
              <a:t>Disamping mempunyai fungsi sebagai alat untuk memasukan dana dari rakyat ke kas negara (fungsi budgeter) pajak juga mempunyai fungsi mengatur).</a:t>
            </a:r>
          </a:p>
        </p:txBody>
      </p:sp>
    </p:spTree>
    <p:extLst>
      <p:ext uri="{BB962C8B-B14F-4D97-AF65-F5344CB8AC3E}">
        <p14:creationId xmlns:p14="http://schemas.microsoft.com/office/powerpoint/2010/main" val="1372650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 calcmode="lin" valueType="num">
                                      <p:cBhvr additive="base">
                                        <p:cTn id="31"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4" end="4"/>
                                            </p:txEl>
                                          </p:spTgt>
                                        </p:tgtEl>
                                        <p:attrNameLst>
                                          <p:attrName>style.visibility</p:attrName>
                                        </p:attrNameLst>
                                      </p:cBhvr>
                                      <p:to>
                                        <p:strVal val="visible"/>
                                      </p:to>
                                    </p:set>
                                    <p:anim calcmode="lin" valueType="num">
                                      <p:cBhvr additive="base">
                                        <p:cTn id="37"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3">
                                            <p:txEl>
                                              <p:pRg st="5" end="5"/>
                                            </p:txEl>
                                          </p:spTgt>
                                        </p:tgtEl>
                                        <p:attrNameLst>
                                          <p:attrName>style.visibility</p:attrName>
                                        </p:attrNameLst>
                                      </p:cBhvr>
                                      <p:to>
                                        <p:strVal val="visible"/>
                                      </p:to>
                                    </p:set>
                                    <p:anim calcmode="lin" valueType="num">
                                      <p:cBhvr additive="base">
                                        <p:cTn id="43"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9800" y="301626"/>
            <a:ext cx="7772400" cy="917575"/>
          </a:xfrm>
        </p:spPr>
        <p:txBody>
          <a:bodyPr/>
          <a:lstStyle/>
          <a:p>
            <a:pPr algn="ctr" eaLnBrk="1" hangingPunct="1"/>
            <a:r>
              <a:rPr lang="en-US" smtClean="0"/>
              <a:t>Retribusi </a:t>
            </a:r>
          </a:p>
        </p:txBody>
      </p:sp>
      <p:sp>
        <p:nvSpPr>
          <p:cNvPr id="17411" name="Rectangle 3"/>
          <p:cNvSpPr>
            <a:spLocks noGrp="1" noChangeArrowheads="1"/>
          </p:cNvSpPr>
          <p:nvPr>
            <p:ph idx="1"/>
          </p:nvPr>
        </p:nvSpPr>
        <p:spPr>
          <a:xfrm>
            <a:off x="1828800" y="1219200"/>
            <a:ext cx="8534400" cy="5638800"/>
          </a:xfrm>
        </p:spPr>
        <p:txBody>
          <a:bodyPr/>
          <a:lstStyle/>
          <a:p>
            <a:pPr marL="533400" indent="-533400" algn="just">
              <a:lnSpc>
                <a:spcPct val="80000"/>
              </a:lnSpc>
            </a:pPr>
            <a:r>
              <a:rPr lang="en-US" sz="2400"/>
              <a:t>Retribusi adalah prestasi yang dilakukan berdasarkan peraturan perundang-undangan dalam wujud pembayaran dengan dengan kontraprestasi langsung.</a:t>
            </a:r>
          </a:p>
          <a:p>
            <a:pPr marL="533400" indent="-533400" algn="just">
              <a:lnSpc>
                <a:spcPct val="80000"/>
              </a:lnSpc>
            </a:pPr>
            <a:r>
              <a:rPr lang="en-US" sz="2400"/>
              <a:t>Karakteristik retribusi adalah:</a:t>
            </a:r>
          </a:p>
          <a:p>
            <a:pPr marL="533400" indent="-533400" algn="just">
              <a:lnSpc>
                <a:spcPct val="80000"/>
              </a:lnSpc>
              <a:buFontTx/>
              <a:buAutoNum type="arabicPeriod"/>
            </a:pPr>
            <a:r>
              <a:rPr lang="en-US" sz="2400"/>
              <a:t>Adanya prestasi dalam bentuk pembanyaran kepada pemerintah.</a:t>
            </a:r>
          </a:p>
          <a:p>
            <a:pPr marL="533400" indent="-533400" algn="just">
              <a:lnSpc>
                <a:spcPct val="80000"/>
              </a:lnSpc>
              <a:buFontTx/>
              <a:buAutoNum type="arabicPeriod"/>
            </a:pPr>
            <a:r>
              <a:rPr lang="en-US" sz="2400"/>
              <a:t>Retribusi dipungut berdasarkan peraturan perundang-undangan yang berlaku umum.</a:t>
            </a:r>
          </a:p>
          <a:p>
            <a:pPr marL="533400" indent="-533400" algn="just">
              <a:lnSpc>
                <a:spcPct val="80000"/>
              </a:lnSpc>
              <a:buFontTx/>
              <a:buAutoNum type="arabicPeriod"/>
            </a:pPr>
            <a:r>
              <a:rPr lang="en-US" sz="2400"/>
              <a:t>Dalam pembayaran retribusi  terdapat imbalan secara langsung yang dapat ditujuk secara individu.</a:t>
            </a:r>
          </a:p>
          <a:p>
            <a:pPr marL="533400" indent="-533400" algn="just">
              <a:lnSpc>
                <a:spcPct val="80000"/>
              </a:lnSpc>
              <a:buFontTx/>
              <a:buAutoNum type="arabicPeriod"/>
            </a:pPr>
            <a:r>
              <a:rPr lang="en-US" sz="2400"/>
              <a:t>Hasil retribusi  dipergunakan untuk pelayanan umum berkait dengan retribusi yang bersangkutan.</a:t>
            </a:r>
          </a:p>
          <a:p>
            <a:pPr marL="533400" indent="-533400" algn="just">
              <a:lnSpc>
                <a:spcPct val="80000"/>
              </a:lnSpc>
              <a:buFontTx/>
              <a:buAutoNum type="arabicPeriod"/>
            </a:pPr>
            <a:r>
              <a:rPr lang="en-US" sz="2400"/>
              <a:t>Pelaksanaan retribusi dapat dipaksakan, namun pelaksanaanya bersifat yuridis.</a:t>
            </a:r>
          </a:p>
          <a:p>
            <a:pPr marL="533400" indent="-533400" algn="just">
              <a:lnSpc>
                <a:spcPct val="80000"/>
              </a:lnSpc>
              <a:buFontTx/>
              <a:buAutoNum type="arabicPeriod"/>
            </a:pPr>
            <a:endParaRPr lang="en-US" sz="2400"/>
          </a:p>
          <a:p>
            <a:pPr marL="533400" indent="-533400">
              <a:lnSpc>
                <a:spcPct val="80000"/>
              </a:lnSpc>
            </a:pPr>
            <a:endParaRPr lang="en-US" sz="2400"/>
          </a:p>
        </p:txBody>
      </p:sp>
    </p:spTree>
    <p:extLst>
      <p:ext uri="{BB962C8B-B14F-4D97-AF65-F5344CB8AC3E}">
        <p14:creationId xmlns:p14="http://schemas.microsoft.com/office/powerpoint/2010/main" val="40160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additive="base">
                                        <p:cTn id="25"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additive="base">
                                        <p:cTn id="31"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1">
                                            <p:txEl>
                                              <p:pRg st="4" end="4"/>
                                            </p:txEl>
                                          </p:spTgt>
                                        </p:tgtEl>
                                        <p:attrNameLst>
                                          <p:attrName>style.visibility</p:attrName>
                                        </p:attrNameLst>
                                      </p:cBhvr>
                                      <p:to>
                                        <p:strVal val="visible"/>
                                      </p:to>
                                    </p:set>
                                    <p:anim calcmode="lin" valueType="num">
                                      <p:cBhvr additive="base">
                                        <p:cTn id="37"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1">
                                            <p:txEl>
                                              <p:pRg st="5" end="5"/>
                                            </p:txEl>
                                          </p:spTgt>
                                        </p:tgtEl>
                                        <p:attrNameLst>
                                          <p:attrName>style.visibility</p:attrName>
                                        </p:attrNameLst>
                                      </p:cBhvr>
                                      <p:to>
                                        <p:strVal val="visible"/>
                                      </p:to>
                                    </p:set>
                                    <p:anim calcmode="lin" valueType="num">
                                      <p:cBhvr additive="base">
                                        <p:cTn id="43"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411">
                                            <p:txEl>
                                              <p:pRg st="6" end="6"/>
                                            </p:txEl>
                                          </p:spTgt>
                                        </p:tgtEl>
                                        <p:attrNameLst>
                                          <p:attrName>style.visibility</p:attrName>
                                        </p:attrNameLst>
                                      </p:cBhvr>
                                      <p:to>
                                        <p:strVal val="visible"/>
                                      </p:to>
                                    </p:set>
                                    <p:anim calcmode="lin" valueType="num">
                                      <p:cBhvr additive="base">
                                        <p:cTn id="49"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smtClean="0"/>
              <a:t>Sumbangan </a:t>
            </a:r>
          </a:p>
        </p:txBody>
      </p:sp>
      <p:sp>
        <p:nvSpPr>
          <p:cNvPr id="18435" name="Rectangle 3"/>
          <p:cNvSpPr>
            <a:spLocks noGrp="1" noChangeArrowheads="1"/>
          </p:cNvSpPr>
          <p:nvPr>
            <p:ph idx="1"/>
          </p:nvPr>
        </p:nvSpPr>
        <p:spPr>
          <a:xfrm>
            <a:off x="2209800" y="1981200"/>
            <a:ext cx="8305800" cy="4495800"/>
          </a:xfrm>
        </p:spPr>
        <p:txBody>
          <a:bodyPr/>
          <a:lstStyle/>
          <a:p>
            <a:pPr algn="just" eaLnBrk="1" hangingPunct="1">
              <a:lnSpc>
                <a:spcPct val="80000"/>
              </a:lnSpc>
            </a:pPr>
            <a:r>
              <a:rPr lang="en-US" sz="2400"/>
              <a:t>Menurut Santoso brotodihardjo, di dalam sumbangan mengandung pemikiran bahwa biaya-biaya yang dikeluarkan untuk prestasi pembayaran tertentu tidak boleh dikeluarkan dari kas umum, karena prestasi tersebut tidak ditujukan kepada penduduk seluruhnya, tetapi hanya kepada golongan tertentu. Oleh karena itu hanya golongan tertentu saja yang diwajibkan membayar sumbangan.</a:t>
            </a:r>
          </a:p>
          <a:p>
            <a:pPr eaLnBrk="1" hangingPunct="1">
              <a:lnSpc>
                <a:spcPct val="80000"/>
              </a:lnSpc>
            </a:pPr>
            <a:r>
              <a:rPr lang="en-US" sz="2400"/>
              <a:t>Contoh sumbangan terhadap pemilik becak, sepeda, pedati, dll. </a:t>
            </a:r>
          </a:p>
          <a:p>
            <a:pPr algn="just" eaLnBrk="1" hangingPunct="1">
              <a:lnSpc>
                <a:spcPct val="80000"/>
              </a:lnSpc>
            </a:pPr>
            <a:r>
              <a:rPr lang="en-US" sz="2400"/>
              <a:t>Sumbangan tersebut digunakan untuk membangun sarana yang berhubungan dengan yang bersangkutan.</a:t>
            </a:r>
          </a:p>
        </p:txBody>
      </p:sp>
    </p:spTree>
    <p:extLst>
      <p:ext uri="{BB962C8B-B14F-4D97-AF65-F5344CB8AC3E}">
        <p14:creationId xmlns:p14="http://schemas.microsoft.com/office/powerpoint/2010/main" val="3971046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additive="base">
                                        <p:cTn id="19"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additive="base">
                                        <p:cTn id="2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lgerian" panose="04020705040A02060702" pitchFamily="82" charset="0"/>
              </a:rPr>
              <a:t>Literatur Hukum Pajak</a:t>
            </a:r>
          </a:p>
        </p:txBody>
      </p:sp>
      <p:sp>
        <p:nvSpPr>
          <p:cNvPr id="8195" name="Rectangle 3"/>
          <p:cNvSpPr>
            <a:spLocks noGrp="1" noChangeArrowheads="1"/>
          </p:cNvSpPr>
          <p:nvPr>
            <p:ph idx="1"/>
          </p:nvPr>
        </p:nvSpPr>
        <p:spPr>
          <a:xfrm>
            <a:off x="2209800" y="1676400"/>
            <a:ext cx="7772400" cy="4724400"/>
          </a:xfrm>
        </p:spPr>
        <p:txBody>
          <a:bodyPr/>
          <a:lstStyle/>
          <a:p>
            <a:pPr eaLnBrk="1" hangingPunct="1">
              <a:lnSpc>
                <a:spcPct val="90000"/>
              </a:lnSpc>
            </a:pPr>
            <a:r>
              <a:rPr lang="en-US" sz="2400">
                <a:solidFill>
                  <a:schemeClr val="tx2"/>
                </a:solidFill>
              </a:rPr>
              <a:t>Pengantar Hukum Pajak, Y. Sri Pudyatmoko, SH.,M.Hum, penerbit ANDI Yogyakarta.</a:t>
            </a:r>
          </a:p>
          <a:p>
            <a:pPr eaLnBrk="1" hangingPunct="1">
              <a:lnSpc>
                <a:spcPct val="90000"/>
              </a:lnSpc>
            </a:pPr>
            <a:r>
              <a:rPr lang="en-US" sz="2400">
                <a:solidFill>
                  <a:schemeClr val="tx2"/>
                </a:solidFill>
              </a:rPr>
              <a:t>Pengadilan dan penyelesaian sengketa di Bidang Pajak, Y. Sri Pudyatmoko, SH.,M.Hum, penerbit PT Gramedia Pustaka Utama, Jakarta.</a:t>
            </a:r>
          </a:p>
          <a:p>
            <a:pPr eaLnBrk="1" hangingPunct="1">
              <a:lnSpc>
                <a:spcPct val="90000"/>
              </a:lnSpc>
            </a:pPr>
            <a:r>
              <a:rPr lang="en-US" sz="2400">
                <a:solidFill>
                  <a:schemeClr val="tx2"/>
                </a:solidFill>
              </a:rPr>
              <a:t>Dasar-dasar hukum pajak dan Pendapatan, Rahmad Soemitro, Eresco Bandung.</a:t>
            </a:r>
          </a:p>
          <a:p>
            <a:pPr eaLnBrk="1" hangingPunct="1">
              <a:lnSpc>
                <a:spcPct val="90000"/>
              </a:lnSpc>
            </a:pPr>
            <a:r>
              <a:rPr lang="en-US" sz="2400">
                <a:solidFill>
                  <a:schemeClr val="tx2"/>
                </a:solidFill>
              </a:rPr>
              <a:t>Pengantar Hukum Pajak, Tunggul Ansharri Setia Negara, SH.,M.Hum</a:t>
            </a:r>
          </a:p>
          <a:p>
            <a:pPr eaLnBrk="1" hangingPunct="1">
              <a:lnSpc>
                <a:spcPct val="90000"/>
              </a:lnSpc>
            </a:pPr>
            <a:r>
              <a:rPr lang="en-US" sz="2400">
                <a:solidFill>
                  <a:schemeClr val="tx2"/>
                </a:solidFill>
              </a:rPr>
              <a:t>Dll </a:t>
            </a:r>
          </a:p>
        </p:txBody>
      </p:sp>
    </p:spTree>
    <p:extLst>
      <p:ext uri="{BB962C8B-B14F-4D97-AF65-F5344CB8AC3E}">
        <p14:creationId xmlns:p14="http://schemas.microsoft.com/office/powerpoint/2010/main" val="2501686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 calcmode="lin" valueType="num">
                                      <p:cBhvr additive="base">
                                        <p:cTn id="12"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 calcmode="lin" valueType="num">
                                      <p:cBhvr additive="base">
                                        <p:cTn id="18"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195">
                                            <p:txEl>
                                              <p:pRg st="2" end="2"/>
                                            </p:txEl>
                                          </p:spTgt>
                                        </p:tgtEl>
                                        <p:attrNameLst>
                                          <p:attrName>style.visibility</p:attrName>
                                        </p:attrNameLst>
                                      </p:cBhvr>
                                      <p:to>
                                        <p:strVal val="visible"/>
                                      </p:to>
                                    </p:set>
                                    <p:anim calcmode="lin" valueType="num">
                                      <p:cBhvr additive="base">
                                        <p:cTn id="24"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195">
                                            <p:txEl>
                                              <p:pRg st="3" end="3"/>
                                            </p:txEl>
                                          </p:spTgt>
                                        </p:tgtEl>
                                        <p:attrNameLst>
                                          <p:attrName>style.visibility</p:attrName>
                                        </p:attrNameLst>
                                      </p:cBhvr>
                                      <p:to>
                                        <p:strVal val="visible"/>
                                      </p:to>
                                    </p:set>
                                    <p:anim calcmode="lin" valueType="num">
                                      <p:cBhvr additive="base">
                                        <p:cTn id="30"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195">
                                            <p:txEl>
                                              <p:pRg st="4" end="4"/>
                                            </p:txEl>
                                          </p:spTgt>
                                        </p:tgtEl>
                                        <p:attrNameLst>
                                          <p:attrName>style.visibility</p:attrName>
                                        </p:attrNameLst>
                                      </p:cBhvr>
                                      <p:to>
                                        <p:strVal val="visible"/>
                                      </p:to>
                                    </p:set>
                                    <p:anim calcmode="lin" valueType="num">
                                      <p:cBhvr additive="base">
                                        <p:cTn id="36"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09800" y="301626"/>
            <a:ext cx="7772400" cy="993775"/>
          </a:xfrm>
        </p:spPr>
        <p:txBody>
          <a:bodyPr/>
          <a:lstStyle/>
          <a:p>
            <a:r>
              <a:rPr lang="en-US" smtClean="0"/>
              <a:t>Pengertian Hukum Pajak</a:t>
            </a:r>
            <a:endParaRPr lang="id-ID" smtClean="0"/>
          </a:p>
        </p:txBody>
      </p:sp>
      <p:sp>
        <p:nvSpPr>
          <p:cNvPr id="6147" name="Content Placeholder 2"/>
          <p:cNvSpPr>
            <a:spLocks noGrp="1"/>
          </p:cNvSpPr>
          <p:nvPr>
            <p:ph idx="1"/>
          </p:nvPr>
        </p:nvSpPr>
        <p:spPr>
          <a:xfrm>
            <a:off x="2209800" y="1447800"/>
            <a:ext cx="7772400" cy="4648200"/>
          </a:xfrm>
        </p:spPr>
        <p:txBody>
          <a:bodyPr/>
          <a:lstStyle/>
          <a:p>
            <a:r>
              <a:rPr lang="en-US" sz="2400"/>
              <a:t>Santoso Brotodihardjo</a:t>
            </a:r>
          </a:p>
          <a:p>
            <a:pPr algn="just"/>
            <a:r>
              <a:rPr lang="en-US" sz="2400"/>
              <a:t>Hukum pajak (Fiskal) adalah keseluruhan dari peraturan yang meliputi wewenang pemerintah untuk mengambil kekayaan seseorang dan menyerahkan kembali kepada masyarakat melalui kas negara, sehingga ia merupakan hukum publik yang mengatur hubungan-hubungan hukum antara negara dan orang-orang atau badan-badan (hukum)  yang berkewajiban membayar pajak (wajib pajak).</a:t>
            </a:r>
            <a:endParaRPr lang="id-ID" sz="2400"/>
          </a:p>
          <a:p>
            <a:endParaRPr lang="id-ID" smtClean="0"/>
          </a:p>
        </p:txBody>
      </p:sp>
    </p:spTree>
    <p:extLst>
      <p:ext uri="{BB962C8B-B14F-4D97-AF65-F5344CB8AC3E}">
        <p14:creationId xmlns:p14="http://schemas.microsoft.com/office/powerpoint/2010/main" val="487649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762000"/>
            <a:ext cx="7772400" cy="5334000"/>
          </a:xfrm>
        </p:spPr>
        <p:txBody>
          <a:bodyPr>
            <a:normAutofit lnSpcReduction="10000"/>
          </a:bodyPr>
          <a:lstStyle/>
          <a:p>
            <a:pPr>
              <a:defRPr/>
            </a:pPr>
            <a:r>
              <a:rPr lang="en-US" dirty="0" err="1" smtClean="0"/>
              <a:t>Bahori</a:t>
            </a:r>
            <a:r>
              <a:rPr lang="en-US" dirty="0" smtClean="0"/>
              <a:t>.</a:t>
            </a:r>
          </a:p>
          <a:p>
            <a:pPr marL="533400" indent="-533400" algn="just">
              <a:lnSpc>
                <a:spcPct val="80000"/>
              </a:lnSpc>
              <a:buNone/>
              <a:defRPr/>
            </a:pPr>
            <a:r>
              <a:rPr lang="en-US" dirty="0" smtClean="0"/>
              <a:t>    </a:t>
            </a:r>
            <a:r>
              <a:rPr lang="en-US" dirty="0" err="1" smtClean="0"/>
              <a:t>H</a:t>
            </a:r>
            <a:r>
              <a:rPr lang="en-US" sz="2400" dirty="0" err="1"/>
              <a:t>ukum</a:t>
            </a:r>
            <a:r>
              <a:rPr lang="en-US" sz="2400" dirty="0"/>
              <a:t> </a:t>
            </a:r>
            <a:r>
              <a:rPr lang="en-US" sz="2400" dirty="0" err="1"/>
              <a:t>pajak</a:t>
            </a:r>
            <a:r>
              <a:rPr lang="en-US" sz="2400" dirty="0"/>
              <a:t> </a:t>
            </a:r>
            <a:r>
              <a:rPr lang="en-US" sz="2400" dirty="0" err="1"/>
              <a:t>adalah</a:t>
            </a:r>
            <a:r>
              <a:rPr lang="en-US" sz="2400" dirty="0"/>
              <a:t> </a:t>
            </a:r>
            <a:r>
              <a:rPr lang="en-US" sz="2400" dirty="0" err="1"/>
              <a:t>suatu</a:t>
            </a:r>
            <a:r>
              <a:rPr lang="en-US" sz="2400" dirty="0"/>
              <a:t> </a:t>
            </a:r>
            <a:r>
              <a:rPr lang="en-US" sz="2400" dirty="0" err="1"/>
              <a:t>kumpulan</a:t>
            </a:r>
            <a:r>
              <a:rPr lang="en-US" sz="2400" dirty="0"/>
              <a:t> </a:t>
            </a:r>
            <a:r>
              <a:rPr lang="en-US" sz="2400" dirty="0" err="1"/>
              <a:t>peraturan</a:t>
            </a:r>
            <a:r>
              <a:rPr lang="en-US" sz="2400" dirty="0"/>
              <a:t> yang </a:t>
            </a:r>
            <a:r>
              <a:rPr lang="en-US" sz="2400" dirty="0" err="1"/>
              <a:t>mengatur</a:t>
            </a:r>
            <a:r>
              <a:rPr lang="en-US" sz="2400" dirty="0"/>
              <a:t> </a:t>
            </a:r>
            <a:r>
              <a:rPr lang="en-US" sz="2400" dirty="0" err="1"/>
              <a:t>hubungan</a:t>
            </a:r>
            <a:r>
              <a:rPr lang="en-US" sz="2400" dirty="0"/>
              <a:t> </a:t>
            </a:r>
            <a:r>
              <a:rPr lang="en-US" sz="2400" dirty="0" err="1"/>
              <a:t>antara</a:t>
            </a:r>
            <a:r>
              <a:rPr lang="en-US" sz="2400" dirty="0"/>
              <a:t> </a:t>
            </a:r>
            <a:r>
              <a:rPr lang="en-US" sz="2400" dirty="0" err="1"/>
              <a:t>pemerintah</a:t>
            </a:r>
            <a:r>
              <a:rPr lang="en-US" sz="2400" dirty="0"/>
              <a:t> </a:t>
            </a:r>
            <a:r>
              <a:rPr lang="en-US" sz="2400" dirty="0" err="1"/>
              <a:t>sebagai</a:t>
            </a:r>
            <a:r>
              <a:rPr lang="en-US" sz="2400" dirty="0"/>
              <a:t> </a:t>
            </a:r>
            <a:r>
              <a:rPr lang="en-US" sz="2400" dirty="0" err="1"/>
              <a:t>pemungut</a:t>
            </a:r>
            <a:r>
              <a:rPr lang="en-US" sz="2400" dirty="0"/>
              <a:t> </a:t>
            </a:r>
            <a:r>
              <a:rPr lang="en-US" sz="2400" dirty="0" err="1"/>
              <a:t>pajak</a:t>
            </a:r>
            <a:r>
              <a:rPr lang="en-US" sz="2400" dirty="0"/>
              <a:t> </a:t>
            </a:r>
            <a:r>
              <a:rPr lang="en-US" sz="2400" dirty="0" err="1"/>
              <a:t>dan</a:t>
            </a:r>
            <a:r>
              <a:rPr lang="en-US" sz="2400" dirty="0"/>
              <a:t> </a:t>
            </a:r>
            <a:r>
              <a:rPr lang="en-US" sz="2400" dirty="0" err="1"/>
              <a:t>rakyat</a:t>
            </a:r>
            <a:r>
              <a:rPr lang="en-US" sz="2400" dirty="0"/>
              <a:t> </a:t>
            </a:r>
            <a:r>
              <a:rPr lang="en-US" sz="2400" dirty="0" err="1"/>
              <a:t>sebagai</a:t>
            </a:r>
            <a:r>
              <a:rPr lang="en-US" sz="2400" dirty="0"/>
              <a:t> </a:t>
            </a:r>
            <a:r>
              <a:rPr lang="en-US" sz="2400" dirty="0" err="1"/>
              <a:t>pembayar</a:t>
            </a:r>
            <a:r>
              <a:rPr lang="en-US" sz="2400" dirty="0"/>
              <a:t> </a:t>
            </a:r>
            <a:r>
              <a:rPr lang="en-US" sz="2400" dirty="0" err="1"/>
              <a:t>pajak</a:t>
            </a:r>
            <a:r>
              <a:rPr lang="en-US" sz="2400" dirty="0"/>
              <a:t>. </a:t>
            </a:r>
          </a:p>
          <a:p>
            <a:pPr marL="533400" indent="-533400" algn="just">
              <a:lnSpc>
                <a:spcPct val="80000"/>
              </a:lnSpc>
              <a:buNone/>
              <a:defRPr/>
            </a:pPr>
            <a:r>
              <a:rPr lang="en-US" sz="2400" dirty="0"/>
              <a:t>	</a:t>
            </a:r>
            <a:r>
              <a:rPr lang="en-US" sz="2400" dirty="0" err="1"/>
              <a:t>Dengan</a:t>
            </a:r>
            <a:r>
              <a:rPr lang="en-US" sz="2400" dirty="0"/>
              <a:t> </a:t>
            </a:r>
            <a:r>
              <a:rPr lang="en-US" sz="2400" dirty="0" err="1"/>
              <a:t>demikian</a:t>
            </a:r>
            <a:r>
              <a:rPr lang="en-US" sz="2400" dirty="0"/>
              <a:t> </a:t>
            </a:r>
            <a:r>
              <a:rPr lang="en-US" sz="2400" dirty="0" err="1"/>
              <a:t>hukum</a:t>
            </a:r>
            <a:r>
              <a:rPr lang="en-US" sz="2400" dirty="0"/>
              <a:t> </a:t>
            </a:r>
            <a:r>
              <a:rPr lang="en-US" sz="2400" dirty="0" err="1"/>
              <a:t>pajak</a:t>
            </a:r>
            <a:r>
              <a:rPr lang="en-US" sz="2400" dirty="0"/>
              <a:t> </a:t>
            </a:r>
            <a:r>
              <a:rPr lang="en-US" sz="2400" dirty="0" err="1"/>
              <a:t>menerangkan</a:t>
            </a:r>
            <a:r>
              <a:rPr lang="en-US" sz="2400" dirty="0"/>
              <a:t> </a:t>
            </a:r>
            <a:r>
              <a:rPr lang="en-US" sz="2400" dirty="0" err="1"/>
              <a:t>tentang</a:t>
            </a:r>
            <a:r>
              <a:rPr lang="en-US" sz="2400" dirty="0"/>
              <a:t>:</a:t>
            </a:r>
          </a:p>
          <a:p>
            <a:pPr marL="533400" indent="-533400" algn="just">
              <a:lnSpc>
                <a:spcPct val="80000"/>
              </a:lnSpc>
              <a:buFontTx/>
              <a:buAutoNum type="arabicPeriod"/>
              <a:defRPr/>
            </a:pPr>
            <a:r>
              <a:rPr lang="en-US" sz="2400" dirty="0" err="1"/>
              <a:t>Subjek</a:t>
            </a:r>
            <a:r>
              <a:rPr lang="en-US" sz="2400" dirty="0"/>
              <a:t> </a:t>
            </a:r>
            <a:r>
              <a:rPr lang="en-US" sz="2400" dirty="0" err="1"/>
              <a:t>pajak</a:t>
            </a:r>
            <a:r>
              <a:rPr lang="en-US" sz="2400" dirty="0"/>
              <a:t>.</a:t>
            </a:r>
          </a:p>
          <a:p>
            <a:pPr marL="533400" indent="-533400" algn="just">
              <a:lnSpc>
                <a:spcPct val="80000"/>
              </a:lnSpc>
              <a:buFontTx/>
              <a:buAutoNum type="arabicPeriod"/>
              <a:defRPr/>
            </a:pPr>
            <a:r>
              <a:rPr lang="en-US" sz="2400" dirty="0" err="1"/>
              <a:t>Objek</a:t>
            </a:r>
            <a:r>
              <a:rPr lang="en-US" sz="2400" dirty="0"/>
              <a:t> </a:t>
            </a:r>
            <a:r>
              <a:rPr lang="en-US" sz="2400" dirty="0" err="1"/>
              <a:t>pajak</a:t>
            </a:r>
            <a:r>
              <a:rPr lang="en-US" sz="2400" dirty="0"/>
              <a:t>.</a:t>
            </a:r>
          </a:p>
          <a:p>
            <a:pPr marL="533400" indent="-533400" algn="just">
              <a:lnSpc>
                <a:spcPct val="80000"/>
              </a:lnSpc>
              <a:buFontTx/>
              <a:buAutoNum type="arabicPeriod"/>
              <a:defRPr/>
            </a:pPr>
            <a:r>
              <a:rPr lang="en-US" sz="2400" dirty="0" err="1"/>
              <a:t>Kewajiban-kewajiban</a:t>
            </a:r>
            <a:r>
              <a:rPr lang="en-US" sz="2400" dirty="0"/>
              <a:t> </a:t>
            </a:r>
            <a:r>
              <a:rPr lang="en-US" sz="2400" dirty="0" err="1"/>
              <a:t>wajib</a:t>
            </a:r>
            <a:r>
              <a:rPr lang="en-US" sz="2400" dirty="0"/>
              <a:t> </a:t>
            </a:r>
            <a:r>
              <a:rPr lang="en-US" sz="2400" dirty="0" err="1"/>
              <a:t>pajak</a:t>
            </a:r>
            <a:r>
              <a:rPr lang="en-US" sz="2400" dirty="0"/>
              <a:t> </a:t>
            </a:r>
            <a:r>
              <a:rPr lang="en-US" sz="2400" dirty="0" err="1"/>
              <a:t>kepada</a:t>
            </a:r>
            <a:r>
              <a:rPr lang="en-US" sz="2400" dirty="0"/>
              <a:t> </a:t>
            </a:r>
            <a:r>
              <a:rPr lang="en-US" sz="2400" dirty="0" err="1"/>
              <a:t>pemerintah</a:t>
            </a:r>
            <a:r>
              <a:rPr lang="en-US" sz="2400" dirty="0"/>
              <a:t>.</a:t>
            </a:r>
          </a:p>
          <a:p>
            <a:pPr marL="533400" indent="-533400" algn="just">
              <a:lnSpc>
                <a:spcPct val="80000"/>
              </a:lnSpc>
              <a:buFontTx/>
              <a:buAutoNum type="arabicPeriod"/>
              <a:defRPr/>
            </a:pPr>
            <a:r>
              <a:rPr lang="en-US" sz="2400" dirty="0" err="1"/>
              <a:t>Timbul</a:t>
            </a:r>
            <a:r>
              <a:rPr lang="en-US" sz="2400" dirty="0"/>
              <a:t> </a:t>
            </a:r>
            <a:r>
              <a:rPr lang="en-US" sz="2400" dirty="0" err="1"/>
              <a:t>dan</a:t>
            </a:r>
            <a:r>
              <a:rPr lang="en-US" sz="2400" dirty="0"/>
              <a:t> </a:t>
            </a:r>
            <a:r>
              <a:rPr lang="en-US" sz="2400" dirty="0" err="1"/>
              <a:t>hapusnya</a:t>
            </a:r>
            <a:r>
              <a:rPr lang="en-US" sz="2400" dirty="0"/>
              <a:t> </a:t>
            </a:r>
            <a:r>
              <a:rPr lang="en-US" sz="2400" dirty="0" err="1"/>
              <a:t>utang</a:t>
            </a:r>
            <a:r>
              <a:rPr lang="en-US" sz="2400" dirty="0"/>
              <a:t> </a:t>
            </a:r>
            <a:r>
              <a:rPr lang="en-US" sz="2400" dirty="0" err="1"/>
              <a:t>pajak</a:t>
            </a:r>
            <a:endParaRPr lang="en-US" sz="2400" dirty="0"/>
          </a:p>
          <a:p>
            <a:pPr marL="533400" indent="-533400" algn="just">
              <a:lnSpc>
                <a:spcPct val="80000"/>
              </a:lnSpc>
              <a:buFontTx/>
              <a:buAutoNum type="arabicPeriod"/>
              <a:defRPr/>
            </a:pPr>
            <a:r>
              <a:rPr lang="en-US" sz="2400" dirty="0"/>
              <a:t>Cara </a:t>
            </a:r>
            <a:r>
              <a:rPr lang="en-US" sz="2400" dirty="0" err="1"/>
              <a:t>penagihan</a:t>
            </a:r>
            <a:r>
              <a:rPr lang="en-US" sz="2400" dirty="0"/>
              <a:t> </a:t>
            </a:r>
            <a:r>
              <a:rPr lang="en-US" sz="2400" dirty="0" err="1"/>
              <a:t>pajak</a:t>
            </a:r>
            <a:r>
              <a:rPr lang="en-US" sz="2400" dirty="0"/>
              <a:t>.</a:t>
            </a:r>
          </a:p>
          <a:p>
            <a:pPr marL="533400" indent="-533400" algn="just">
              <a:lnSpc>
                <a:spcPct val="80000"/>
              </a:lnSpc>
              <a:buFontTx/>
              <a:buAutoNum type="arabicPeriod"/>
              <a:defRPr/>
            </a:pPr>
            <a:r>
              <a:rPr lang="en-US" sz="2400" dirty="0"/>
              <a:t>Cara </a:t>
            </a:r>
            <a:r>
              <a:rPr lang="en-US" sz="2400" dirty="0" err="1"/>
              <a:t>mengajukan</a:t>
            </a:r>
            <a:r>
              <a:rPr lang="en-US" sz="2400" dirty="0"/>
              <a:t> </a:t>
            </a:r>
            <a:r>
              <a:rPr lang="en-US" sz="2400" dirty="0" err="1"/>
              <a:t>keberatan</a:t>
            </a:r>
            <a:r>
              <a:rPr lang="en-US" sz="2400" dirty="0"/>
              <a:t> </a:t>
            </a:r>
            <a:r>
              <a:rPr lang="en-US" sz="2400" dirty="0" err="1"/>
              <a:t>dan</a:t>
            </a:r>
            <a:r>
              <a:rPr lang="en-US" sz="2400" dirty="0"/>
              <a:t> </a:t>
            </a:r>
            <a:r>
              <a:rPr lang="en-US" sz="2400" dirty="0" err="1"/>
              <a:t>bandingpada</a:t>
            </a:r>
            <a:r>
              <a:rPr lang="en-US" sz="2400" dirty="0"/>
              <a:t> </a:t>
            </a:r>
            <a:r>
              <a:rPr lang="en-US" sz="2400" dirty="0" err="1"/>
              <a:t>peradilan</a:t>
            </a:r>
            <a:r>
              <a:rPr lang="en-US" sz="2400" dirty="0"/>
              <a:t> </a:t>
            </a:r>
            <a:r>
              <a:rPr lang="en-US" sz="2400" dirty="0" err="1"/>
              <a:t>pajak</a:t>
            </a:r>
            <a:r>
              <a:rPr lang="en-US" sz="2400" dirty="0"/>
              <a:t>.</a:t>
            </a:r>
          </a:p>
          <a:p>
            <a:pPr>
              <a:defRPr/>
            </a:pPr>
            <a:endParaRPr lang="id-ID" dirty="0"/>
          </a:p>
        </p:txBody>
      </p:sp>
    </p:spTree>
    <p:extLst>
      <p:ext uri="{BB962C8B-B14F-4D97-AF65-F5344CB8AC3E}">
        <p14:creationId xmlns:p14="http://schemas.microsoft.com/office/powerpoint/2010/main" val="359455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209800" y="838200"/>
            <a:ext cx="7772400" cy="5257800"/>
          </a:xfrm>
        </p:spPr>
        <p:txBody>
          <a:bodyPr/>
          <a:lstStyle/>
          <a:p>
            <a:r>
              <a:rPr lang="en-US"/>
              <a:t>Dari pendapat tersebut, terlihat bahwa ada yang menyamakan  pajak dengan Fiskal. Fadahal keduanya mempunyai arti yang berbeda.</a:t>
            </a:r>
          </a:p>
          <a:p>
            <a:r>
              <a:rPr lang="en-US"/>
              <a:t>Kata fiskal berasal dari bahasa latin “Fiscus” yang berarti keranjang yang berisi uang atau kantong uang atau kantong raja.</a:t>
            </a:r>
          </a:p>
          <a:p>
            <a:r>
              <a:rPr lang="en-US"/>
              <a:t>Kata fiscus kemudian diartikan dan diidentifikasi menjadi kas negara.</a:t>
            </a:r>
          </a:p>
          <a:p>
            <a:r>
              <a:rPr lang="en-US"/>
              <a:t>Sedangkan Pajak adalah merupakan iuran  rakyat kepada negara.</a:t>
            </a:r>
            <a:endParaRPr lang="id-ID"/>
          </a:p>
        </p:txBody>
      </p:sp>
    </p:spTree>
    <p:extLst>
      <p:ext uri="{BB962C8B-B14F-4D97-AF65-F5344CB8AC3E}">
        <p14:creationId xmlns:p14="http://schemas.microsoft.com/office/powerpoint/2010/main" val="1947155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133600" y="1219200"/>
            <a:ext cx="7772400" cy="4419600"/>
          </a:xfrm>
        </p:spPr>
        <p:txBody>
          <a:bodyPr/>
          <a:lstStyle/>
          <a:p>
            <a:pPr algn="just"/>
            <a:r>
              <a:rPr lang="en-US"/>
              <a:t>Dengan demikian pengertian Fiskal   (Fiscus) dengan Pajak ada perbedaan, yaitu fiskal(fiscus) memiliki pengertian yang lebih luas dari pengertian pajak. Fiskal mencakup seluruh aspek keuangan keuangan negara, sedangkan pajak hanya merupakan salah satu bagian dari keuangan negara secara keseluruhan.</a:t>
            </a:r>
            <a:endParaRPr lang="id-ID"/>
          </a:p>
        </p:txBody>
      </p:sp>
    </p:spTree>
    <p:extLst>
      <p:ext uri="{BB962C8B-B14F-4D97-AF65-F5344CB8AC3E}">
        <p14:creationId xmlns:p14="http://schemas.microsoft.com/office/powerpoint/2010/main" val="373279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209800" y="301626"/>
            <a:ext cx="7772400" cy="688975"/>
          </a:xfrm>
        </p:spPr>
        <p:txBody>
          <a:bodyPr>
            <a:normAutofit fontScale="90000"/>
          </a:bodyPr>
          <a:lstStyle/>
          <a:p>
            <a:pPr algn="ctr" eaLnBrk="1" hangingPunct="1"/>
            <a:r>
              <a:rPr lang="en-US" sz="4000"/>
              <a:t>Pembagian Hukum Pajak</a:t>
            </a:r>
          </a:p>
        </p:txBody>
      </p:sp>
      <p:sp>
        <p:nvSpPr>
          <p:cNvPr id="69635" name="Rectangle 3"/>
          <p:cNvSpPr>
            <a:spLocks noGrp="1" noChangeArrowheads="1"/>
          </p:cNvSpPr>
          <p:nvPr>
            <p:ph idx="1"/>
          </p:nvPr>
        </p:nvSpPr>
        <p:spPr>
          <a:xfrm>
            <a:off x="1828800" y="1524000"/>
            <a:ext cx="8458200" cy="4800600"/>
          </a:xfrm>
        </p:spPr>
        <p:txBody>
          <a:bodyPr>
            <a:normAutofit fontScale="92500"/>
          </a:bodyPr>
          <a:lstStyle/>
          <a:p>
            <a:pPr marL="609600" indent="-609600" algn="just">
              <a:lnSpc>
                <a:spcPct val="80000"/>
              </a:lnSpc>
            </a:pPr>
            <a:r>
              <a:rPr lang="en-US" sz="2400"/>
              <a:t>Hukum Pajak dibedakan menjadi dua yaitu:</a:t>
            </a:r>
          </a:p>
          <a:p>
            <a:pPr marL="609600" indent="-609600" algn="just">
              <a:lnSpc>
                <a:spcPct val="80000"/>
              </a:lnSpc>
              <a:buFontTx/>
              <a:buAutoNum type="arabicPeriod"/>
            </a:pPr>
            <a:r>
              <a:rPr lang="en-US" sz="2400"/>
              <a:t>Hukum Pajak Materiil.</a:t>
            </a:r>
          </a:p>
          <a:p>
            <a:pPr marL="609600" indent="-609600" algn="just">
              <a:lnSpc>
                <a:spcPct val="80000"/>
              </a:lnSpc>
              <a:buFontTx/>
              <a:buAutoNum type="arabicPeriod"/>
            </a:pPr>
            <a:r>
              <a:rPr lang="en-US" sz="2400"/>
              <a:t>Hukum Pajak Formil.</a:t>
            </a:r>
          </a:p>
          <a:p>
            <a:pPr marL="609600" indent="-609600" algn="just">
              <a:lnSpc>
                <a:spcPct val="80000"/>
              </a:lnSpc>
            </a:pPr>
            <a:endParaRPr lang="en-US" sz="2400"/>
          </a:p>
          <a:p>
            <a:pPr marL="609600" indent="-609600" algn="just">
              <a:lnSpc>
                <a:spcPct val="80000"/>
              </a:lnSpc>
            </a:pPr>
            <a:r>
              <a:rPr lang="en-US" sz="2400"/>
              <a:t>Hukum Pajak Materiil memuat norma-norma yang menerangkan:</a:t>
            </a:r>
          </a:p>
          <a:p>
            <a:pPr marL="609600" indent="-609600" algn="just">
              <a:lnSpc>
                <a:spcPct val="80000"/>
              </a:lnSpc>
              <a:buFontTx/>
              <a:buAutoNum type="alphaLcPeriod"/>
            </a:pPr>
            <a:r>
              <a:rPr lang="en-US" sz="2400"/>
              <a:t>keadaan, perbuatan-perbuatan, peristiwa-peristiwa hukum yang harus dikenai pajak (objek pajak atau tatbestand).</a:t>
            </a:r>
          </a:p>
          <a:p>
            <a:pPr marL="609600" indent="-609600" algn="just">
              <a:lnSpc>
                <a:spcPct val="80000"/>
              </a:lnSpc>
              <a:buFontTx/>
              <a:buAutoNum type="alphaLcPeriod"/>
            </a:pPr>
            <a:r>
              <a:rPr lang="en-US" sz="2400"/>
              <a:t>Subjek pajak</a:t>
            </a:r>
          </a:p>
          <a:p>
            <a:pPr marL="609600" indent="-609600" algn="just">
              <a:lnSpc>
                <a:spcPct val="80000"/>
              </a:lnSpc>
              <a:buFontTx/>
              <a:buAutoNum type="alphaLcPeriod"/>
            </a:pPr>
            <a:r>
              <a:rPr lang="en-US" sz="2400"/>
              <a:t>Besarnya pajak, kenaikan-kenaikan pajak, denda pajak.</a:t>
            </a:r>
          </a:p>
          <a:p>
            <a:pPr marL="609600" indent="-609600" algn="just">
              <a:lnSpc>
                <a:spcPct val="80000"/>
              </a:lnSpc>
              <a:buFontTx/>
              <a:buAutoNum type="alphaLcPeriod"/>
            </a:pPr>
            <a:r>
              <a:rPr lang="en-US" sz="2400"/>
              <a:t>Hukuman terhadap ketentuan perpajakan.</a:t>
            </a:r>
          </a:p>
          <a:p>
            <a:pPr marL="609600" indent="-609600" algn="just">
              <a:lnSpc>
                <a:spcPct val="80000"/>
              </a:lnSpc>
              <a:buFontTx/>
              <a:buAutoNum type="alphaLcPeriod"/>
            </a:pPr>
            <a:r>
              <a:rPr lang="en-US" sz="2400"/>
              <a:t>Pembebasan dan pengembalian pajak.</a:t>
            </a:r>
          </a:p>
          <a:p>
            <a:pPr marL="609600" indent="-609600">
              <a:lnSpc>
                <a:spcPct val="80000"/>
              </a:lnSpc>
              <a:buFontTx/>
              <a:buAutoNum type="alphaLcPeriod"/>
            </a:pPr>
            <a:endParaRPr lang="en-US" sz="1800"/>
          </a:p>
          <a:p>
            <a:pPr marL="609600" indent="-609600">
              <a:lnSpc>
                <a:spcPct val="80000"/>
              </a:lnSpc>
              <a:buFontTx/>
              <a:buAutoNum type="alphaLcPeriod"/>
            </a:pPr>
            <a:endParaRPr lang="en-US" sz="1800"/>
          </a:p>
          <a:p>
            <a:pPr marL="609600" indent="-609600">
              <a:lnSpc>
                <a:spcPct val="80000"/>
              </a:lnSpc>
              <a:buNone/>
            </a:pPr>
            <a:endParaRPr lang="en-US" sz="1800"/>
          </a:p>
        </p:txBody>
      </p:sp>
    </p:spTree>
    <p:extLst>
      <p:ext uri="{BB962C8B-B14F-4D97-AF65-F5344CB8AC3E}">
        <p14:creationId xmlns:p14="http://schemas.microsoft.com/office/powerpoint/2010/main" val="1026562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additive="base">
                                        <p:cTn id="7" dur="500" fill="hold"/>
                                        <p:tgtEl>
                                          <p:spTgt spid="69634"/>
                                        </p:tgtEl>
                                        <p:attrNameLst>
                                          <p:attrName>ppt_x</p:attrName>
                                        </p:attrNameLst>
                                      </p:cBhvr>
                                      <p:tavLst>
                                        <p:tav tm="0">
                                          <p:val>
                                            <p:strVal val="#ppt_x"/>
                                          </p:val>
                                        </p:tav>
                                        <p:tav tm="100000">
                                          <p:val>
                                            <p:strVal val="#ppt_x"/>
                                          </p:val>
                                        </p:tav>
                                      </p:tavLst>
                                    </p:anim>
                                    <p:anim calcmode="lin" valueType="num">
                                      <p:cBhvr additive="base">
                                        <p:cTn id="8" dur="500" fill="hold"/>
                                        <p:tgtEl>
                                          <p:spTgt spid="696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5">
                                            <p:txEl>
                                              <p:pRg st="0" end="0"/>
                                            </p:txEl>
                                          </p:spTgt>
                                        </p:tgtEl>
                                        <p:attrNameLst>
                                          <p:attrName>style.visibility</p:attrName>
                                        </p:attrNameLst>
                                      </p:cBhvr>
                                      <p:to>
                                        <p:strVal val="visible"/>
                                      </p:to>
                                    </p:set>
                                    <p:anim calcmode="lin" valueType="num">
                                      <p:cBhvr additive="base">
                                        <p:cTn id="13"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9635">
                                            <p:txEl>
                                              <p:pRg st="4" end="4"/>
                                            </p:txEl>
                                          </p:spTgt>
                                        </p:tgtEl>
                                        <p:attrNameLst>
                                          <p:attrName>style.visibility</p:attrName>
                                        </p:attrNameLst>
                                      </p:cBhvr>
                                      <p:to>
                                        <p:strVal val="visible"/>
                                      </p:to>
                                    </p:set>
                                    <p:anim calcmode="lin" valueType="num">
                                      <p:cBhvr additive="base">
                                        <p:cTn id="31"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9635">
                                            <p:txEl>
                                              <p:pRg st="5" end="5"/>
                                            </p:txEl>
                                          </p:spTgt>
                                        </p:tgtEl>
                                        <p:attrNameLst>
                                          <p:attrName>style.visibility</p:attrName>
                                        </p:attrNameLst>
                                      </p:cBhvr>
                                      <p:to>
                                        <p:strVal val="visible"/>
                                      </p:to>
                                    </p:set>
                                    <p:anim calcmode="lin" valueType="num">
                                      <p:cBhvr additive="base">
                                        <p:cTn id="37"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9635">
                                            <p:txEl>
                                              <p:pRg st="6" end="6"/>
                                            </p:txEl>
                                          </p:spTgt>
                                        </p:tgtEl>
                                        <p:attrNameLst>
                                          <p:attrName>style.visibility</p:attrName>
                                        </p:attrNameLst>
                                      </p:cBhvr>
                                      <p:to>
                                        <p:strVal val="visible"/>
                                      </p:to>
                                    </p:set>
                                    <p:anim calcmode="lin" valueType="num">
                                      <p:cBhvr additive="base">
                                        <p:cTn id="43" dur="500" fill="hold"/>
                                        <p:tgtEl>
                                          <p:spTgt spid="696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96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9635">
                                            <p:txEl>
                                              <p:pRg st="7" end="7"/>
                                            </p:txEl>
                                          </p:spTgt>
                                        </p:tgtEl>
                                        <p:attrNameLst>
                                          <p:attrName>style.visibility</p:attrName>
                                        </p:attrNameLst>
                                      </p:cBhvr>
                                      <p:to>
                                        <p:strVal val="visible"/>
                                      </p:to>
                                    </p:set>
                                    <p:anim calcmode="lin" valueType="num">
                                      <p:cBhvr additive="base">
                                        <p:cTn id="49" dur="500" fill="hold"/>
                                        <p:tgtEl>
                                          <p:spTgt spid="6963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96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9635">
                                            <p:txEl>
                                              <p:pRg st="8" end="8"/>
                                            </p:txEl>
                                          </p:spTgt>
                                        </p:tgtEl>
                                        <p:attrNameLst>
                                          <p:attrName>style.visibility</p:attrName>
                                        </p:attrNameLst>
                                      </p:cBhvr>
                                      <p:to>
                                        <p:strVal val="visible"/>
                                      </p:to>
                                    </p:set>
                                    <p:anim calcmode="lin" valueType="num">
                                      <p:cBhvr additive="base">
                                        <p:cTn id="55" dur="500" fill="hold"/>
                                        <p:tgtEl>
                                          <p:spTgt spid="6963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96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9635">
                                            <p:txEl>
                                              <p:pRg st="9" end="9"/>
                                            </p:txEl>
                                          </p:spTgt>
                                        </p:tgtEl>
                                        <p:attrNameLst>
                                          <p:attrName>style.visibility</p:attrName>
                                        </p:attrNameLst>
                                      </p:cBhvr>
                                      <p:to>
                                        <p:strVal val="visible"/>
                                      </p:to>
                                    </p:set>
                                    <p:anim calcmode="lin" valueType="num">
                                      <p:cBhvr additive="base">
                                        <p:cTn id="61" dur="500" fill="hold"/>
                                        <p:tgtEl>
                                          <p:spTgt spid="6963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96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685800"/>
            <a:ext cx="7772400" cy="5410200"/>
          </a:xfrm>
        </p:spPr>
        <p:txBody>
          <a:bodyPr/>
          <a:lstStyle/>
          <a:p>
            <a:pPr marL="609600" indent="-609600" algn="just">
              <a:lnSpc>
                <a:spcPct val="80000"/>
              </a:lnSpc>
              <a:defRPr/>
            </a:pPr>
            <a:r>
              <a:rPr lang="en-US" dirty="0" err="1"/>
              <a:t>Hukum</a:t>
            </a:r>
            <a:r>
              <a:rPr lang="en-US" dirty="0"/>
              <a:t> </a:t>
            </a:r>
            <a:r>
              <a:rPr lang="en-US" dirty="0" err="1"/>
              <a:t>pajak</a:t>
            </a:r>
            <a:r>
              <a:rPr lang="en-US" dirty="0"/>
              <a:t> formal, </a:t>
            </a:r>
            <a:r>
              <a:rPr lang="en-US" dirty="0" err="1"/>
              <a:t>serangkaian</a:t>
            </a:r>
            <a:r>
              <a:rPr lang="en-US" dirty="0"/>
              <a:t> </a:t>
            </a:r>
            <a:r>
              <a:rPr lang="en-US" dirty="0" err="1"/>
              <a:t>peraturan</a:t>
            </a:r>
            <a:r>
              <a:rPr lang="en-US" dirty="0"/>
              <a:t> yang </a:t>
            </a:r>
            <a:r>
              <a:rPr lang="en-US" dirty="0" err="1"/>
              <a:t>mengatur</a:t>
            </a:r>
            <a:r>
              <a:rPr lang="en-US" dirty="0"/>
              <a:t> </a:t>
            </a:r>
            <a:r>
              <a:rPr lang="en-US" dirty="0" err="1"/>
              <a:t>tentang</a:t>
            </a:r>
            <a:r>
              <a:rPr lang="en-US" dirty="0"/>
              <a:t> </a:t>
            </a:r>
            <a:r>
              <a:rPr lang="en-US" dirty="0" err="1"/>
              <a:t>cara-cara</a:t>
            </a:r>
            <a:r>
              <a:rPr lang="en-US" dirty="0"/>
              <a:t> </a:t>
            </a:r>
            <a:r>
              <a:rPr lang="en-US" dirty="0" err="1"/>
              <a:t>melaksanakan</a:t>
            </a:r>
            <a:r>
              <a:rPr lang="en-US" dirty="0"/>
              <a:t> </a:t>
            </a:r>
            <a:r>
              <a:rPr lang="en-US" dirty="0" err="1"/>
              <a:t>hukum</a:t>
            </a:r>
            <a:r>
              <a:rPr lang="en-US" dirty="0"/>
              <a:t> </a:t>
            </a:r>
            <a:r>
              <a:rPr lang="en-US" dirty="0" err="1"/>
              <a:t>pajak</a:t>
            </a:r>
            <a:r>
              <a:rPr lang="en-US" dirty="0"/>
              <a:t> </a:t>
            </a:r>
            <a:r>
              <a:rPr lang="en-US" dirty="0" err="1"/>
              <a:t>materiil</a:t>
            </a:r>
            <a:r>
              <a:rPr lang="en-US" dirty="0"/>
              <a:t> </a:t>
            </a:r>
            <a:r>
              <a:rPr lang="en-US" dirty="0" err="1"/>
              <a:t>menjadi</a:t>
            </a:r>
            <a:r>
              <a:rPr lang="en-US" dirty="0"/>
              <a:t> </a:t>
            </a:r>
            <a:r>
              <a:rPr lang="en-US" dirty="0" err="1"/>
              <a:t>suatu</a:t>
            </a:r>
            <a:r>
              <a:rPr lang="en-US" dirty="0"/>
              <a:t> </a:t>
            </a:r>
            <a:r>
              <a:rPr lang="en-US" dirty="0" err="1"/>
              <a:t>kenyataan</a:t>
            </a:r>
            <a:r>
              <a:rPr lang="en-US" dirty="0"/>
              <a:t>.</a:t>
            </a:r>
          </a:p>
          <a:p>
            <a:pPr marL="1009650" lvl="1" indent="-609600" algn="just">
              <a:lnSpc>
                <a:spcPct val="80000"/>
              </a:lnSpc>
              <a:buNone/>
              <a:defRPr/>
            </a:pPr>
            <a:endParaRPr lang="en-US" dirty="0"/>
          </a:p>
          <a:p>
            <a:pPr marL="1009650" lvl="1" indent="-609600" algn="just">
              <a:lnSpc>
                <a:spcPct val="80000"/>
              </a:lnSpc>
              <a:defRPr/>
            </a:pPr>
            <a:r>
              <a:rPr lang="en-US" dirty="0" err="1"/>
              <a:t>Hukum</a:t>
            </a:r>
            <a:r>
              <a:rPr lang="en-US" dirty="0"/>
              <a:t> </a:t>
            </a:r>
            <a:r>
              <a:rPr lang="en-US" dirty="0" err="1"/>
              <a:t>pajak</a:t>
            </a:r>
            <a:r>
              <a:rPr lang="en-US" dirty="0"/>
              <a:t> formal </a:t>
            </a:r>
            <a:r>
              <a:rPr lang="en-US" dirty="0" err="1"/>
              <a:t>mengatur</a:t>
            </a:r>
            <a:r>
              <a:rPr lang="en-US" dirty="0"/>
              <a:t> </a:t>
            </a:r>
            <a:r>
              <a:rPr lang="en-US" dirty="0" err="1"/>
              <a:t>tentang</a:t>
            </a:r>
            <a:r>
              <a:rPr lang="en-US" dirty="0"/>
              <a:t>:</a:t>
            </a:r>
          </a:p>
          <a:p>
            <a:pPr marL="1009650" lvl="1" indent="-609600" algn="just">
              <a:lnSpc>
                <a:spcPct val="80000"/>
              </a:lnSpc>
              <a:buFontTx/>
              <a:buAutoNum type="alphaLcPeriod"/>
              <a:defRPr/>
            </a:pPr>
            <a:r>
              <a:rPr lang="en-US" dirty="0" err="1"/>
              <a:t>Pendaftaran</a:t>
            </a:r>
            <a:r>
              <a:rPr lang="en-US" dirty="0"/>
              <a:t> </a:t>
            </a:r>
            <a:r>
              <a:rPr lang="en-US" dirty="0" err="1"/>
              <a:t>objek</a:t>
            </a:r>
            <a:r>
              <a:rPr lang="en-US" dirty="0"/>
              <a:t> </a:t>
            </a:r>
            <a:r>
              <a:rPr lang="en-US" dirty="0" err="1"/>
              <a:t>pajak</a:t>
            </a:r>
            <a:r>
              <a:rPr lang="en-US" dirty="0"/>
              <a:t> </a:t>
            </a:r>
            <a:r>
              <a:rPr lang="en-US" dirty="0" err="1"/>
              <a:t>dan</a:t>
            </a:r>
            <a:r>
              <a:rPr lang="en-US" dirty="0"/>
              <a:t> </a:t>
            </a:r>
            <a:r>
              <a:rPr lang="en-US" dirty="0" err="1"/>
              <a:t>wajib</a:t>
            </a:r>
            <a:r>
              <a:rPr lang="en-US" dirty="0"/>
              <a:t> </a:t>
            </a:r>
            <a:r>
              <a:rPr lang="en-US" dirty="0" err="1"/>
              <a:t>pajak</a:t>
            </a:r>
            <a:r>
              <a:rPr lang="en-US" dirty="0"/>
              <a:t>.</a:t>
            </a:r>
          </a:p>
          <a:p>
            <a:pPr marL="1009650" lvl="1" indent="-609600" algn="just">
              <a:lnSpc>
                <a:spcPct val="80000"/>
              </a:lnSpc>
              <a:buFontTx/>
              <a:buAutoNum type="alphaLcPeriod"/>
              <a:defRPr/>
            </a:pPr>
            <a:r>
              <a:rPr lang="en-US" dirty="0" err="1"/>
              <a:t>Pemungutan</a:t>
            </a:r>
            <a:r>
              <a:rPr lang="en-US" dirty="0"/>
              <a:t> </a:t>
            </a:r>
            <a:r>
              <a:rPr lang="en-US" dirty="0" err="1"/>
              <a:t>pajak</a:t>
            </a:r>
            <a:r>
              <a:rPr lang="en-US" dirty="0"/>
              <a:t>.</a:t>
            </a:r>
          </a:p>
          <a:p>
            <a:pPr marL="1009650" lvl="1" indent="-609600" algn="just">
              <a:lnSpc>
                <a:spcPct val="80000"/>
              </a:lnSpc>
              <a:buFontTx/>
              <a:buAutoNum type="alphaLcPeriod"/>
              <a:defRPr/>
            </a:pPr>
            <a:r>
              <a:rPr lang="en-US" dirty="0" err="1"/>
              <a:t>Penyetoran</a:t>
            </a:r>
            <a:r>
              <a:rPr lang="en-US" dirty="0"/>
              <a:t> </a:t>
            </a:r>
            <a:r>
              <a:rPr lang="en-US" dirty="0" err="1"/>
              <a:t>pajak</a:t>
            </a:r>
            <a:r>
              <a:rPr lang="en-US" dirty="0"/>
              <a:t>.</a:t>
            </a:r>
          </a:p>
          <a:p>
            <a:pPr marL="1009650" lvl="1" indent="-609600" algn="just">
              <a:lnSpc>
                <a:spcPct val="80000"/>
              </a:lnSpc>
              <a:buFontTx/>
              <a:buAutoNum type="alphaLcPeriod"/>
              <a:defRPr/>
            </a:pPr>
            <a:r>
              <a:rPr lang="en-US" dirty="0" err="1"/>
              <a:t>Pengajuan</a:t>
            </a:r>
            <a:r>
              <a:rPr lang="en-US" dirty="0"/>
              <a:t> </a:t>
            </a:r>
            <a:r>
              <a:rPr lang="en-US" dirty="0" err="1"/>
              <a:t>keberatan</a:t>
            </a:r>
            <a:endParaRPr lang="en-US" dirty="0"/>
          </a:p>
          <a:p>
            <a:pPr marL="1009650" lvl="1" indent="-609600" algn="just">
              <a:lnSpc>
                <a:spcPct val="80000"/>
              </a:lnSpc>
              <a:buFontTx/>
              <a:buAutoNum type="alphaLcPeriod"/>
              <a:defRPr/>
            </a:pPr>
            <a:r>
              <a:rPr lang="en-US" dirty="0" err="1"/>
              <a:t>Permohonan</a:t>
            </a:r>
            <a:r>
              <a:rPr lang="en-US" dirty="0"/>
              <a:t> banding</a:t>
            </a:r>
          </a:p>
          <a:p>
            <a:pPr marL="1009650" lvl="1" indent="-609600" algn="just">
              <a:lnSpc>
                <a:spcPct val="80000"/>
              </a:lnSpc>
              <a:buFontTx/>
              <a:buAutoNum type="alphaLcPeriod"/>
              <a:defRPr/>
            </a:pPr>
            <a:r>
              <a:rPr lang="en-US" dirty="0" err="1"/>
              <a:t>Permohonan</a:t>
            </a:r>
            <a:r>
              <a:rPr lang="en-US" dirty="0"/>
              <a:t> </a:t>
            </a:r>
            <a:r>
              <a:rPr lang="en-US" dirty="0" err="1"/>
              <a:t>pengurangan</a:t>
            </a:r>
            <a:r>
              <a:rPr lang="en-US" dirty="0"/>
              <a:t> </a:t>
            </a:r>
            <a:r>
              <a:rPr lang="en-US" dirty="0" err="1"/>
              <a:t>dan</a:t>
            </a:r>
            <a:r>
              <a:rPr lang="en-US" dirty="0"/>
              <a:t> </a:t>
            </a:r>
            <a:r>
              <a:rPr lang="en-US" dirty="0" err="1"/>
              <a:t>penundaan</a:t>
            </a:r>
            <a:r>
              <a:rPr lang="en-US" dirty="0"/>
              <a:t>  </a:t>
            </a:r>
            <a:r>
              <a:rPr lang="en-US" dirty="0" err="1"/>
              <a:t>pembayaan</a:t>
            </a:r>
            <a:r>
              <a:rPr lang="en-US" dirty="0"/>
              <a:t> </a:t>
            </a:r>
            <a:r>
              <a:rPr lang="en-US" dirty="0" err="1"/>
              <a:t>dll</a:t>
            </a:r>
            <a:r>
              <a:rPr lang="en-US" dirty="0"/>
              <a:t>.</a:t>
            </a:r>
          </a:p>
          <a:p>
            <a:pPr algn="just">
              <a:defRPr/>
            </a:pPr>
            <a:endParaRPr lang="id-ID" dirty="0"/>
          </a:p>
        </p:txBody>
      </p:sp>
    </p:spTree>
    <p:extLst>
      <p:ext uri="{BB962C8B-B14F-4D97-AF65-F5344CB8AC3E}">
        <p14:creationId xmlns:p14="http://schemas.microsoft.com/office/powerpoint/2010/main" val="2574005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TotalTime>
  <Words>1470</Words>
  <Application>Microsoft Office PowerPoint</Application>
  <PresentationFormat>Widescreen</PresentationFormat>
  <Paragraphs>125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Algerian</vt:lpstr>
      <vt:lpstr>Arial</vt:lpstr>
      <vt:lpstr>Arial Black</vt:lpstr>
      <vt:lpstr>Century Gothic</vt:lpstr>
      <vt:lpstr>Wingdings 3</vt:lpstr>
      <vt:lpstr>Wisp</vt:lpstr>
      <vt:lpstr>HUKUM PAJAK</vt:lpstr>
      <vt:lpstr>Materi Pembelajaran</vt:lpstr>
      <vt:lpstr>Literatur Hukum Pajak</vt:lpstr>
      <vt:lpstr>Pengertian Hukum Pajak</vt:lpstr>
      <vt:lpstr>PowerPoint Presentation</vt:lpstr>
      <vt:lpstr>PowerPoint Presentation</vt:lpstr>
      <vt:lpstr>PowerPoint Presentation</vt:lpstr>
      <vt:lpstr>Pembagian Hukum Pajak</vt:lpstr>
      <vt:lpstr>PowerPoint Presentation</vt:lpstr>
      <vt:lpstr>PowerPoint Presentation</vt:lpstr>
      <vt:lpstr>PowerPoint Presentation</vt:lpstr>
      <vt:lpstr>Kedudukan Hukum Pajak</vt:lpstr>
      <vt:lpstr>PowerPoint Presentation</vt:lpstr>
      <vt:lpstr>Hubungan Hukum Pajak dengan Hukum Lainnya</vt:lpstr>
      <vt:lpstr>PowerPoint Presentation</vt:lpstr>
      <vt:lpstr>PowerPoint Presentation</vt:lpstr>
      <vt:lpstr>PowerPoint Presentation</vt:lpstr>
      <vt:lpstr>PowerPoint Presentation</vt:lpstr>
      <vt:lpstr>Pengertian Pajak dan Pungutan lainnya</vt:lpstr>
      <vt:lpstr>PowerPoint Presentation</vt:lpstr>
      <vt:lpstr>Karakteristik dan unsur pajak</vt:lpstr>
      <vt:lpstr>Retribusi </vt:lpstr>
      <vt:lpstr>Sumbangan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PAJAK</dc:title>
  <dc:creator>Farieda</dc:creator>
  <cp:lastModifiedBy>Farieda</cp:lastModifiedBy>
  <cp:revision>1</cp:revision>
  <dcterms:created xsi:type="dcterms:W3CDTF">2017-03-10T06:19:15Z</dcterms:created>
  <dcterms:modified xsi:type="dcterms:W3CDTF">2017-03-10T06:21:16Z</dcterms:modified>
</cp:coreProperties>
</file>