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A941C-623E-40CC-8DF5-64AF2973619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0AB66F-9845-470C-A7D2-7343735D3D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8305800" cy="550072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lgerian" pitchFamily="82" charset="0"/>
              </a:rPr>
              <a:t>BAB I</a:t>
            </a:r>
          </a:p>
          <a:p>
            <a:pPr algn="ctr"/>
            <a:endParaRPr lang="en-US" sz="3600" dirty="0" smtClean="0">
              <a:latin typeface="Algerian" pitchFamily="82" charset="0"/>
            </a:endParaRPr>
          </a:p>
          <a:p>
            <a:pPr algn="ctr"/>
            <a:r>
              <a:rPr lang="en-US" sz="3600" dirty="0" smtClean="0">
                <a:latin typeface="Algerian" pitchFamily="82" charset="0"/>
              </a:rPr>
              <a:t>DEFINISI  SPSS</a:t>
            </a:r>
          </a:p>
          <a:p>
            <a:pPr algn="ctr"/>
            <a:r>
              <a:rPr lang="en-US" sz="3600" dirty="0" smtClean="0">
                <a:latin typeface="Algerian" pitchFamily="82" charset="0"/>
              </a:rPr>
              <a:t>ALASAN MENGGUNAKAN SPSS</a:t>
            </a:r>
          </a:p>
          <a:p>
            <a:pPr algn="ctr"/>
            <a:r>
              <a:rPr lang="en-US" sz="3600" dirty="0" smtClean="0">
                <a:latin typeface="Algerian" pitchFamily="82" charset="0"/>
              </a:rPr>
              <a:t>CARA MENJALANKAN  SPSS</a:t>
            </a:r>
          </a:p>
          <a:p>
            <a:pPr algn="ctr"/>
            <a:r>
              <a:rPr lang="en-US" sz="3600" dirty="0" smtClean="0">
                <a:latin typeface="Algerian" pitchFamily="82" charset="0"/>
              </a:rPr>
              <a:t>DEFINISI VARIABEL  DAN  DATA</a:t>
            </a:r>
          </a:p>
          <a:p>
            <a:pPr algn="ctr"/>
            <a:endParaRPr lang="en-US" sz="3600" dirty="0" smtClean="0">
              <a:latin typeface="Algerian" pitchFamily="82" charset="0"/>
            </a:endParaRPr>
          </a:p>
          <a:p>
            <a:pPr algn="ctr"/>
            <a:r>
              <a:rPr lang="en-US" sz="3600" dirty="0" smtClean="0">
                <a:latin typeface="Algerian" pitchFamily="82" charset="0"/>
              </a:rPr>
              <a:t>DOSEN</a:t>
            </a:r>
            <a:r>
              <a:rPr lang="en-US" sz="3600" dirty="0" smtClean="0">
                <a:latin typeface="Algerian" pitchFamily="82" charset="0"/>
              </a:rPr>
              <a:t>: Dr. </a:t>
            </a:r>
            <a:r>
              <a:rPr lang="en-US" sz="3600" dirty="0" smtClean="0">
                <a:latin typeface="Algerian" pitchFamily="82" charset="0"/>
              </a:rPr>
              <a:t>TATIK FIDOWATY, </a:t>
            </a:r>
            <a:r>
              <a:rPr lang="en-US" sz="3600" dirty="0" err="1" smtClean="0">
                <a:latin typeface="Algerian" pitchFamily="82" charset="0"/>
              </a:rPr>
              <a:t>s.ip.,m.sI</a:t>
            </a:r>
            <a:endParaRPr lang="en-US" sz="3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610244"/>
          </a:xfrm>
        </p:spPr>
        <p:txBody>
          <a:bodyPr>
            <a:normAutofit/>
          </a:bodyPr>
          <a:lstStyle/>
          <a:p>
            <a:pPr algn="just">
              <a:buFont typeface="Wingdings 2" pitchFamily="18" charset="2"/>
              <a:buChar char="ê"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Skala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Berlin Sans FB Demi" pitchFamily="34" charset="0"/>
              </a:rPr>
              <a:t>nominal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hanya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bisa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membedakan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sesuatu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bersifat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kualitatif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(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jenis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kelamin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agama,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warna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kulit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). </a:t>
            </a:r>
          </a:p>
          <a:p>
            <a:pPr algn="just">
              <a:buFont typeface="Wingdings 2" pitchFamily="18" charset="2"/>
              <a:buChar char="ê"/>
            </a:pPr>
            <a:r>
              <a:rPr lang="en-US" dirty="0" err="1" smtClean="0">
                <a:latin typeface="Berlin Sans FB Demi" pitchFamily="34" charset="0"/>
              </a:rPr>
              <a:t>Skala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i="1" dirty="0" smtClean="0">
                <a:latin typeface="Berlin Sans FB Demi" pitchFamily="34" charset="0"/>
              </a:rPr>
              <a:t>ordinal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selain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membedakan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juga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menunjukkan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tingkatan</a:t>
            </a:r>
            <a:r>
              <a:rPr lang="en-US" dirty="0" smtClean="0">
                <a:latin typeface="Berlin Sans FB Demi" pitchFamily="34" charset="0"/>
              </a:rPr>
              <a:t> (</a:t>
            </a:r>
            <a:r>
              <a:rPr lang="en-US" dirty="0" err="1" smtClean="0">
                <a:latin typeface="Berlin Sans FB Demi" pitchFamily="34" charset="0"/>
              </a:rPr>
              <a:t>misalnya</a:t>
            </a:r>
            <a:r>
              <a:rPr lang="en-US" dirty="0" smtClean="0">
                <a:latin typeface="Berlin Sans FB Demi" pitchFamily="34" charset="0"/>
              </a:rPr>
              <a:t>: </a:t>
            </a:r>
            <a:r>
              <a:rPr lang="en-US" dirty="0" err="1" smtClean="0">
                <a:latin typeface="Berlin Sans FB Demi" pitchFamily="34" charset="0"/>
              </a:rPr>
              <a:t>pendidikan</a:t>
            </a:r>
            <a:r>
              <a:rPr lang="en-US" dirty="0" smtClean="0">
                <a:latin typeface="Berlin Sans FB Demi" pitchFamily="34" charset="0"/>
              </a:rPr>
              <a:t>, </a:t>
            </a:r>
            <a:r>
              <a:rPr lang="en-US" dirty="0" err="1" smtClean="0">
                <a:latin typeface="Berlin Sans FB Demi" pitchFamily="34" charset="0"/>
              </a:rPr>
              <a:t>tingkat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kepuasan</a:t>
            </a:r>
            <a:r>
              <a:rPr lang="en-US" dirty="0" smtClean="0">
                <a:latin typeface="Berlin Sans FB Demi" pitchFamily="34" charset="0"/>
              </a:rPr>
              <a:t>).</a:t>
            </a:r>
          </a:p>
          <a:p>
            <a:pPr algn="just">
              <a:buFont typeface="Wingdings 2" pitchFamily="18" charset="2"/>
              <a:buChar char="ê"/>
            </a:pP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Skala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interval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berupa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kuantitatif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namun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tidak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memiliki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nilai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nol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mutlak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(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tahun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suhu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Celcius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). </a:t>
            </a:r>
          </a:p>
          <a:p>
            <a:pPr algn="just">
              <a:buFont typeface="Wingdings 2" pitchFamily="18" charset="2"/>
              <a:buChar char="ê"/>
            </a:pPr>
            <a:r>
              <a:rPr lang="en-US" dirty="0" err="1" smtClean="0">
                <a:latin typeface="Berlin Sans FB Demi" pitchFamily="34" charset="0"/>
              </a:rPr>
              <a:t>Skala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rasio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berupa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angka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kuantitatif</a:t>
            </a:r>
            <a:r>
              <a:rPr lang="en-US" dirty="0" smtClean="0">
                <a:latin typeface="Berlin Sans FB Demi" pitchFamily="34" charset="0"/>
              </a:rPr>
              <a:t> yang </a:t>
            </a:r>
            <a:r>
              <a:rPr lang="en-US" dirty="0" err="1" smtClean="0">
                <a:latin typeface="Berlin Sans FB Demi" pitchFamily="34" charset="0"/>
              </a:rPr>
              <a:t>memiliki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nilai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nol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mutlak</a:t>
            </a:r>
            <a:endParaRPr lang="en-US" dirty="0" smtClean="0">
              <a:latin typeface="Berlin Sans FB Demi" pitchFamily="34" charset="0"/>
            </a:endParaRPr>
          </a:p>
          <a:p>
            <a:pPr algn="just">
              <a:buFont typeface="Wingdings 2" pitchFamily="18" charset="2"/>
              <a:buChar char="ê"/>
            </a:pP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Scale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penggabungan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skala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intervaldan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rasio</a:t>
            </a:r>
            <a:endParaRPr lang="en-US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Berlin Sans FB Demi" pitchFamily="34" charset="0"/>
              </a:rPr>
              <a:t>TEKNIK ANALISIS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erlin Sans FB Demi" pitchFamily="34" charset="0"/>
              </a:rPr>
              <a:t>	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Statistik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Deskriptif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digunakan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untuk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menggampbarkan</a:t>
            </a:r>
            <a:r>
              <a:rPr lang="en-US" dirty="0" smtClean="0">
                <a:latin typeface="Berlin Sans FB Demi" pitchFamily="34" charset="0"/>
              </a:rPr>
              <a:t> data </a:t>
            </a:r>
            <a:r>
              <a:rPr lang="en-US" dirty="0" err="1" smtClean="0">
                <a:latin typeface="Berlin Sans FB Demi" pitchFamily="34" charset="0"/>
              </a:rPr>
              <a:t>dalam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bentuk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kuantitatif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dengan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tidak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menyertakan</a:t>
            </a:r>
            <a:r>
              <a:rPr lang="en-US" dirty="0" smtClean="0">
                <a:latin typeface="Berlin Sans FB Demi" pitchFamily="34" charset="0"/>
              </a:rPr>
              <a:t>  </a:t>
            </a:r>
            <a:r>
              <a:rPr lang="en-US" dirty="0" err="1" smtClean="0">
                <a:latin typeface="Berlin Sans FB Demi" pitchFamily="34" charset="0"/>
              </a:rPr>
              <a:t>pengambilan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keputusan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hipotesis</a:t>
            </a:r>
            <a:r>
              <a:rPr lang="en-US" dirty="0" smtClean="0">
                <a:latin typeface="Berlin Sans FB Demi" pitchFamily="34" charset="0"/>
              </a:rPr>
              <a:t>. Data </a:t>
            </a:r>
            <a:r>
              <a:rPr lang="en-US" dirty="0" err="1" smtClean="0">
                <a:latin typeface="Berlin Sans FB Demi" pitchFamily="34" charset="0"/>
              </a:rPr>
              <a:t>dipresentasikan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kedalam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bentuk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deskriptif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tanpa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diolah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dengan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teknik-teknik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analisis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statistik</a:t>
            </a:r>
            <a:r>
              <a:rPr lang="en-US" dirty="0" smtClean="0">
                <a:latin typeface="Berlin Sans FB Demi" pitchFamily="34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latin typeface="Berlin Sans FB Demi" pitchFamily="34" charset="0"/>
              </a:rPr>
              <a:t>	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Frekwensi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menghitung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jumlah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pemilih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responden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kategori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tertentu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pria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wanita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Berlin Sans FB Demi" pitchFamily="34" charset="0"/>
              </a:rPr>
              <a:t>	</a:t>
            </a:r>
            <a:r>
              <a:rPr lang="en-US" dirty="0" err="1" smtClean="0">
                <a:latin typeface="Berlin Sans FB Demi" pitchFamily="34" charset="0"/>
              </a:rPr>
              <a:t>contohnya</a:t>
            </a:r>
            <a:r>
              <a:rPr lang="en-US" dirty="0" smtClean="0">
                <a:latin typeface="Berlin Sans FB Demi" pitchFamily="34" charset="0"/>
              </a:rPr>
              <a:t>: </a:t>
            </a:r>
            <a:r>
              <a:rPr lang="en-US" dirty="0" err="1" smtClean="0">
                <a:latin typeface="Berlin Sans FB Demi" pitchFamily="34" charset="0"/>
              </a:rPr>
              <a:t>menghitung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frekwensi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berapa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jumlah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pria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wanita</a:t>
            </a:r>
            <a:r>
              <a:rPr lang="en-US" dirty="0" smtClean="0">
                <a:latin typeface="Berlin Sans FB Demi" pitchFamily="34" charset="0"/>
              </a:rPr>
              <a:t>.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1928826"/>
                <a:gridCol w="2071702"/>
                <a:gridCol w="3186106"/>
              </a:tblGrid>
              <a:tr h="10132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No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Berlin Sans FB Demi" pitchFamily="34" charset="0"/>
                        </a:rPr>
                        <a:t>Nama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Gender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Berlin Sans FB Demi" pitchFamily="34" charset="0"/>
                        </a:rPr>
                        <a:t>Didik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  <a:tr h="44874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1.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2.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3.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4.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5.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6.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7.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8.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9.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10.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F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G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H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J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PRIA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PRIA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PRIA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itchFamily="34" charset="0"/>
                        </a:rPr>
                        <a:t>PRIA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WANITA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SLTA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SLTA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AKADEMI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AKADEMI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AKADEMI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UNIVERSITAS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UNIVERSITAS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SLTA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SLTA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Berlin Sans FB Demi" pitchFamily="34" charset="0"/>
                        </a:rPr>
                        <a:t>UNIVERSITAS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erlin Sans FB Demi" pitchFamily="34" charset="0"/>
              </a:rPr>
              <a:t>CARA MENGANALISIS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Pilih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analyse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Deskriptive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statistics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Frequencies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Pindahkan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“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didik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”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“gender”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ke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kolom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Pilih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Charts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membuat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grafik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Pilih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Bar Chart,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klik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continue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Klik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ok</a:t>
            </a: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85860"/>
            <a:ext cx="7072362" cy="428628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Cooper Black" pitchFamily="18" charset="0"/>
              </a:rPr>
              <a:t>   SPSS/STATISTICAL PACKAGE FOR SOSIAL SCIENCE 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merupakan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suatu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program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aplikasi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memiliki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kemampuan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analisa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statistik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cukup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tinggi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serta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sistem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manajemen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pada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lingkungan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grafis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cara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pengoperasian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cukup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sederhana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sehingga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mudah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dipahami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.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Ataupun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menganalisis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statistik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dengan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menggunakan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komputer</a:t>
            </a:r>
            <a:endParaRPr lang="en-US" sz="2800" dirty="0" smtClean="0">
              <a:solidFill>
                <a:srgbClr val="0070C0"/>
              </a:solidFill>
              <a:latin typeface="Cooper Black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ooper Black" pitchFamily="18" charset="0"/>
              </a:rPr>
              <a:t>ALASAN MENGGUNAKAN SPSS: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Program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spss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mudah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dioperasionalkan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seperti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data editor, viewer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beberapa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properties yang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memudahkan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pengerjaan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oper Black" pitchFamily="18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data editor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merupakan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jendela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pengolahan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data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memudahkan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dalam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mendefinisikan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memasukan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mengedit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oper Black" pitchFamily="18" charset="0"/>
              </a:rPr>
              <a:t>menampilkan</a:t>
            </a:r>
            <a:r>
              <a:rPr lang="en-US" dirty="0" smtClean="0">
                <a:solidFill>
                  <a:srgbClr val="00B050"/>
                </a:solidFill>
                <a:latin typeface="Cooper Black" pitchFamily="18" charset="0"/>
              </a:rPr>
              <a:t> data.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Cooper Black" pitchFamily="18" charset="0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Viewer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melihat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hasil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pemrosesan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,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menunjukan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dan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menghilangkan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bagian-bagian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tertentu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dari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output,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serta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memudahkan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distribusi</a:t>
            </a:r>
            <a:r>
              <a:rPr lang="en-US" dirty="0" smtClean="0">
                <a:solidFill>
                  <a:srgbClr val="FF0066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66"/>
                </a:solidFill>
                <a:latin typeface="Cooper Black" pitchFamily="18" charset="0"/>
              </a:rPr>
              <a:t>hasil</a:t>
            </a:r>
            <a:endParaRPr lang="en-US" dirty="0" smtClean="0">
              <a:solidFill>
                <a:srgbClr val="FF0066"/>
              </a:solidFill>
              <a:latin typeface="Cooper Black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Program SPSS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memiliki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kemampuan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analisa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statistik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lengkap</a:t>
            </a:r>
            <a:endParaRPr lang="en-US" sz="2800" dirty="0" smtClean="0">
              <a:solidFill>
                <a:srgbClr val="FF0066"/>
              </a:solidFill>
              <a:latin typeface="Berlin Sans FB Demi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Program SPSS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memiliki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tampilan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grafis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beresolusi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tinggi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SPSS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memiliki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kemudahan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eksplorasi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hasil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pengolahan</a:t>
            </a:r>
            <a:endParaRPr lang="en-US" sz="2800" dirty="0" smtClean="0">
              <a:solidFill>
                <a:srgbClr val="FF0066"/>
              </a:solidFill>
              <a:latin typeface="Berlin Sans FB Demi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Kemudahan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database access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data transformations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Program SPSS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meliki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kemudahan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melakukan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FF0066"/>
                </a:solidFill>
                <a:latin typeface="Berlin Sans FB Demi" pitchFamily="34" charset="0"/>
              </a:rPr>
              <a:t>electronic distribution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terhadap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data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hasil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Berlin Sans FB Demi" pitchFamily="34" charset="0"/>
              </a:rPr>
              <a:t>pengolahan</a:t>
            </a:r>
            <a:r>
              <a:rPr lang="en-US" sz="2800" dirty="0" smtClean="0">
                <a:solidFill>
                  <a:srgbClr val="FF0066"/>
                </a:solidFill>
                <a:latin typeface="Berlin Sans FB Demi" pitchFamily="34" charset="0"/>
              </a:rPr>
              <a:t>. </a:t>
            </a:r>
            <a:endParaRPr lang="en-US" sz="28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oper Black" pitchFamily="18" charset="0"/>
              </a:rPr>
              <a:t>CARA MENJALANKAN PROGRAM SPSS:</a:t>
            </a:r>
            <a:endParaRPr lang="en-US" sz="28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Klik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menu   start,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pilih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Pilih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item SPSS for Windows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Pilih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SPSS for Windows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Klik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tombol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cancel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pada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kotak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dialog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tersebut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supaya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langsung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masuk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ke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data editor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Klik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variabel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view 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oper Black" pitchFamily="18" charset="0"/>
              </a:rPr>
              <a:t>mengisikan</a:t>
            </a:r>
            <a:r>
              <a:rPr lang="en-US" sz="2800" dirty="0" smtClean="0">
                <a:solidFill>
                  <a:srgbClr val="0070C0"/>
                </a:solidFill>
                <a:latin typeface="Cooper Black" pitchFamily="18" charset="0"/>
              </a:rPr>
              <a:t> data</a:t>
            </a:r>
            <a:endParaRPr lang="en-US" sz="2800" dirty="0">
              <a:solidFill>
                <a:srgbClr val="0070C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ooper Black" pitchFamily="18" charset="0"/>
              </a:rPr>
              <a:t>BEBERAPA MENU PENTING DALAM DATA EDITOR:</a:t>
            </a:r>
            <a:endParaRPr lang="en-US" sz="32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File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berisi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fasilitas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pengolahan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manajemen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data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Data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mendefinisikan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mengatur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variabel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serta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Transform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memanipulasi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Analyze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memvisualisasikan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Utilities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berkaitan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utilitas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oper Black" pitchFamily="18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 SPSS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oper Black" pitchFamily="18" charset="0"/>
              </a:rPr>
              <a:t>MENDEFINISIKAN VARIABEL DAN DATA:</a:t>
            </a:r>
            <a:endParaRPr lang="en-US" sz="2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Nama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adalah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mengisikan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nama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Type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mendefinisikan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tipe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Berlin Sans FB Demi" pitchFamily="34" charset="0"/>
              </a:rPr>
              <a:t>seperti</a:t>
            </a:r>
            <a:r>
              <a:rPr lang="en-US" sz="3000" dirty="0" smtClean="0">
                <a:solidFill>
                  <a:srgbClr val="FF0000"/>
                </a:solidFill>
                <a:latin typeface="Berlin Sans FB Demi" pitchFamily="34" charset="0"/>
              </a:rPr>
              <a:t>:</a:t>
            </a:r>
          </a:p>
          <a:p>
            <a:pPr marL="880110" lvl="1" indent="-514350" algn="just">
              <a:buFont typeface="Wingdings 2" pitchFamily="18" charset="2"/>
              <a:buChar char=""/>
            </a:pP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numeric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tipe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tanda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plus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tanda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minus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didepan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serta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indikator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decimal </a:t>
            </a:r>
          </a:p>
          <a:p>
            <a:pPr marL="880110" lvl="1" indent="-514350" algn="just">
              <a:buFont typeface="Wingdings 2" pitchFamily="18" charset="2"/>
              <a:buChar char=""/>
            </a:pP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Comma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tipe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termasuk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tanda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plus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tanda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minus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didepan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indikator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desimal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serta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pemisah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ribuan</a:t>
            </a:r>
            <a:endParaRPr lang="en-US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880110" lvl="1" indent="-514350" algn="just">
              <a:buFont typeface="Wingdings 2" pitchFamily="18" charset="2"/>
              <a:buChar char=""/>
            </a:pP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	Dot,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tipe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ini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sama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tipe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comma, yang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membedakan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hanyalah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pemisah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ribuan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digunakan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adalah</a:t>
            </a:r>
            <a:r>
              <a:rPr lang="en-US" dirty="0" smtClean="0">
                <a:solidFill>
                  <a:schemeClr val="accent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erlin Sans FB Demi" pitchFamily="34" charset="0"/>
              </a:rPr>
              <a:t>titik</a:t>
            </a:r>
            <a:endParaRPr lang="en-US" dirty="0" smtClean="0">
              <a:solidFill>
                <a:schemeClr val="accent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6072230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Scientific notation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merupakan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tipe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data yang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menggunakan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lambang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atau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nitasi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ilmiah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seperti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log,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alfa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dll</a:t>
            </a:r>
            <a:endParaRPr lang="en-US" sz="2800" dirty="0" smtClean="0"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smtClean="0">
                <a:latin typeface="Berlin Sans FB Demi" pitchFamily="34" charset="0"/>
              </a:rPr>
              <a:t>Date, </a:t>
            </a:r>
            <a:r>
              <a:rPr lang="en-US" sz="2800" dirty="0" err="1" smtClean="0">
                <a:latin typeface="Berlin Sans FB Demi" pitchFamily="34" charset="0"/>
              </a:rPr>
              <a:t>tipe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ini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menampilkan</a:t>
            </a:r>
            <a:r>
              <a:rPr lang="en-US" sz="2800" dirty="0" smtClean="0">
                <a:latin typeface="Berlin Sans FB Demi" pitchFamily="34" charset="0"/>
              </a:rPr>
              <a:t> data </a:t>
            </a:r>
            <a:r>
              <a:rPr lang="en-US" sz="2800" dirty="0" err="1" smtClean="0">
                <a:latin typeface="Berlin Sans FB Demi" pitchFamily="34" charset="0"/>
              </a:rPr>
              <a:t>dalam</a:t>
            </a:r>
            <a:r>
              <a:rPr lang="en-US" sz="2800" dirty="0" smtClean="0">
                <a:latin typeface="Berlin Sans FB Demi" pitchFamily="34" charset="0"/>
              </a:rPr>
              <a:t> format </a:t>
            </a:r>
            <a:r>
              <a:rPr lang="en-US" sz="2800" dirty="0" err="1" smtClean="0">
                <a:latin typeface="Berlin Sans FB Demi" pitchFamily="34" charset="0"/>
              </a:rPr>
              <a:t>tanggal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atau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waktu</a:t>
            </a:r>
            <a:endParaRPr lang="en-US" sz="2800" dirty="0" smtClean="0"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Dollar,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tipe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ini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tanda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$,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sebuah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titik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sebagai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indikator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decimal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beberapa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tanda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koma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pemisah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ribuan</a:t>
            </a:r>
            <a:endParaRPr lang="en-US" sz="2800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smtClean="0">
                <a:latin typeface="Berlin Sans FB Demi" pitchFamily="34" charset="0"/>
              </a:rPr>
              <a:t>Custom </a:t>
            </a:r>
            <a:r>
              <a:rPr lang="en-US" sz="2800" dirty="0" err="1" smtClean="0">
                <a:latin typeface="Berlin Sans FB Demi" pitchFamily="34" charset="0"/>
              </a:rPr>
              <a:t>curency</a:t>
            </a:r>
            <a:r>
              <a:rPr lang="en-US" sz="2800" dirty="0" smtClean="0">
                <a:latin typeface="Berlin Sans FB Demi" pitchFamily="34" charset="0"/>
              </a:rPr>
              <a:t>, </a:t>
            </a:r>
            <a:r>
              <a:rPr lang="en-US" sz="2800" dirty="0" err="1" smtClean="0">
                <a:latin typeface="Berlin Sans FB Demi" pitchFamily="34" charset="0"/>
              </a:rPr>
              <a:t>tipe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ini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digunakan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untuk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menampilkan</a:t>
            </a:r>
            <a:r>
              <a:rPr lang="en-US" sz="2800" dirty="0" smtClean="0">
                <a:latin typeface="Berlin Sans FB Demi" pitchFamily="34" charset="0"/>
              </a:rPr>
              <a:t> format </a:t>
            </a:r>
            <a:r>
              <a:rPr lang="en-US" sz="2800" dirty="0" err="1" smtClean="0">
                <a:latin typeface="Berlin Sans FB Demi" pitchFamily="34" charset="0"/>
              </a:rPr>
              <a:t>mata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uang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seperti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Rp</a:t>
            </a:r>
            <a:r>
              <a:rPr lang="en-US" sz="2800" dirty="0" smtClean="0">
                <a:latin typeface="Berlin Sans FB Demi" pitchFamily="34" charset="0"/>
              </a:rPr>
              <a:t>. 5000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String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digunakan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untuk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huruf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karakter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lainnya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.</a:t>
            </a:r>
            <a:endParaRPr lang="en-US" sz="2800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Width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menuliskan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panjang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pendek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Decimal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menuliskan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jumlah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decimal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dibelakang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koma</a:t>
            </a:r>
            <a:endParaRPr lang="en-US" dirty="0" smtClean="0">
              <a:solidFill>
                <a:srgbClr val="0070C0"/>
              </a:solidFill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Label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menuliskan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label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Values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menuliskan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nilai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kuantitatif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variabel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skala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pengukurannya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ordinal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nominal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bukan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scale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Missing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menuliskanlebar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kolom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Align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menuliskan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rata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kanan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tengah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penempatan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teks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angka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erlin Sans FB Demi" pitchFamily="34" charset="0"/>
              </a:rPr>
              <a:t>di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 Data View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Meansure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menentukan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skala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pengukuran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variabel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nominal, ordinal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516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ALASAN MENGGUNAKAN SPSS:</vt:lpstr>
      <vt:lpstr>Slide 4</vt:lpstr>
      <vt:lpstr>CARA MENJALANKAN PROGRAM SPSS:</vt:lpstr>
      <vt:lpstr>BEBERAPA MENU PENTING DALAM DATA EDITOR:</vt:lpstr>
      <vt:lpstr>MENDEFINISIKAN VARIABEL DAN DATA:</vt:lpstr>
      <vt:lpstr>Slide 8</vt:lpstr>
      <vt:lpstr>Slide 9</vt:lpstr>
      <vt:lpstr>Slide 10</vt:lpstr>
      <vt:lpstr>TEKNIK ANALISIS</vt:lpstr>
      <vt:lpstr>Slide 12</vt:lpstr>
      <vt:lpstr>CARA MENGANALISIS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AXIOO</cp:lastModifiedBy>
  <cp:revision>8</cp:revision>
  <dcterms:created xsi:type="dcterms:W3CDTF">2011-03-01T09:56:43Z</dcterms:created>
  <dcterms:modified xsi:type="dcterms:W3CDTF">2020-03-22T08:21:47Z</dcterms:modified>
</cp:coreProperties>
</file>