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75" r:id="rId10"/>
    <p:sldId id="265" r:id="rId11"/>
  </p:sldIdLst>
  <p:sldSz cx="9144000" cy="6858000" type="screen4x3"/>
  <p:notesSz cx="9283700" cy="6946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79689E"/>
    <a:srgbClr val="CC9900"/>
    <a:srgbClr val="60C3E5"/>
    <a:srgbClr val="F9D729"/>
    <a:srgbClr val="B72730"/>
    <a:srgbClr val="EB973C"/>
    <a:srgbClr val="33A65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09" autoAdjust="0"/>
    <p:restoredTop sz="95388" autoAdjust="0"/>
  </p:normalViewPr>
  <p:slideViewPr>
    <p:cSldViewPr>
      <p:cViewPr>
        <p:scale>
          <a:sx n="71" d="100"/>
          <a:sy n="71" d="100"/>
        </p:scale>
        <p:origin x="-480"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3734" name="Picture 6" descr="foodpyramid_cover"/>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73730" name="Rectangle 2"/>
          <p:cNvSpPr>
            <a:spLocks noGrp="1" noChangeArrowheads="1"/>
          </p:cNvSpPr>
          <p:nvPr>
            <p:ph type="ctrTitle"/>
          </p:nvPr>
        </p:nvSpPr>
        <p:spPr>
          <a:xfrm>
            <a:off x="685800" y="2130425"/>
            <a:ext cx="7772400" cy="1470025"/>
          </a:xfrm>
        </p:spPr>
        <p:txBody>
          <a:bodyPr/>
          <a:lstStyle>
            <a:lvl1pPr>
              <a:defRPr>
                <a:solidFill>
                  <a:srgbClr val="002060"/>
                </a:solidFill>
              </a:defRPr>
            </a:lvl1pPr>
          </a:lstStyle>
          <a:p>
            <a:r>
              <a:rPr lang="en-US" smtClean="0"/>
              <a:t>Click to edit Master title style</a:t>
            </a:r>
            <a:endParaRPr lang="en-US" dirty="0"/>
          </a:p>
        </p:txBody>
      </p:sp>
      <p:sp>
        <p:nvSpPr>
          <p:cNvPr id="73731" name="Rectangle 3"/>
          <p:cNvSpPr>
            <a:spLocks noGrp="1" noChangeArrowheads="1"/>
          </p:cNvSpPr>
          <p:nvPr>
            <p:ph type="subTitle" idx="1"/>
          </p:nvPr>
        </p:nvSpPr>
        <p:spPr>
          <a:xfrm>
            <a:off x="1371600" y="3733800"/>
            <a:ext cx="6400800" cy="914400"/>
          </a:xfrm>
        </p:spPr>
        <p:txBody>
          <a:bodyPr/>
          <a:lstStyle>
            <a:lvl1pPr marL="0" indent="0" algn="ctr">
              <a:buFont typeface="Wingdings" pitchFamily="2" charset="2"/>
              <a:buNone/>
              <a:defRPr i="1"/>
            </a:lvl1pPr>
          </a:lstStyle>
          <a:p>
            <a:r>
              <a:rPr lang="en-US" smtClean="0"/>
              <a:t>Click to edit Master subtitle style</a:t>
            </a:r>
            <a:endParaRPr lang="en-US"/>
          </a:p>
        </p:txBody>
      </p:sp>
      <p:pic>
        <p:nvPicPr>
          <p:cNvPr id="6" name="Picture 5" descr="penguin_waiter_with_tray_sm_wht.gif"/>
          <p:cNvPicPr>
            <a:picLocks noChangeAspect="1"/>
          </p:cNvPicPr>
          <p:nvPr userDrawn="1"/>
        </p:nvPicPr>
        <p:blipFill>
          <a:blip r:embed="rId3"/>
          <a:stretch>
            <a:fillRect/>
          </a:stretch>
        </p:blipFill>
        <p:spPr>
          <a:xfrm flipH="1">
            <a:off x="8001000" y="228600"/>
            <a:ext cx="914400" cy="1000125"/>
          </a:xfrm>
          <a:prstGeom prst="rect">
            <a:avLst/>
          </a:prstGeom>
          <a:effectLst>
            <a:softEdge rad="63500"/>
          </a:effectLst>
        </p:spPr>
      </p:pic>
      <p:pic>
        <p:nvPicPr>
          <p:cNvPr id="7" name="Picture 6" descr="penguin_waiter_with_tray_sm_wht.gif"/>
          <p:cNvPicPr>
            <a:picLocks noChangeAspect="1"/>
          </p:cNvPicPr>
          <p:nvPr userDrawn="1"/>
        </p:nvPicPr>
        <p:blipFill>
          <a:blip r:embed="rId3"/>
          <a:stretch>
            <a:fillRect/>
          </a:stretch>
        </p:blipFill>
        <p:spPr>
          <a:xfrm>
            <a:off x="228600" y="228600"/>
            <a:ext cx="914400" cy="1000125"/>
          </a:xfrm>
          <a:prstGeom prst="rect">
            <a:avLst/>
          </a:prstGeom>
          <a:effectLst>
            <a:softEdge rad="63500"/>
          </a:effectLst>
        </p:spPr>
      </p:pic>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0" y="914400"/>
            <a:ext cx="15240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914400"/>
            <a:ext cx="44196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914400"/>
            <a:ext cx="6096000" cy="762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524000" y="1752600"/>
            <a:ext cx="6096000" cy="3886200"/>
          </a:xfrm>
        </p:spPr>
        <p:txBody>
          <a:bodyPr/>
          <a:lstStyle/>
          <a:p>
            <a:r>
              <a:rPr lang="en-US" smtClean="0"/>
              <a:t>Click icon to add SmartArt graphic</a:t>
            </a:r>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752600"/>
            <a:ext cx="2971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2971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Bitmap_128.bmp"/>
          <p:cNvPicPr>
            <a:picLocks noChangeAspect="1"/>
          </p:cNvPicPr>
          <p:nvPr userDrawn="1"/>
        </p:nvPicPr>
        <p:blipFill>
          <a:blip r:embed="rId2">
            <a:clrChange>
              <a:clrFrom>
                <a:srgbClr val="000000"/>
              </a:clrFrom>
              <a:clrTo>
                <a:srgbClr val="000000">
                  <a:alpha val="0"/>
                </a:srgbClr>
              </a:clrTo>
            </a:clrChange>
          </a:blip>
          <a:srcRect/>
          <a:stretch>
            <a:fillRect/>
          </a:stretch>
        </p:blipFill>
        <p:spPr>
          <a:xfrm>
            <a:off x="1600200" y="762000"/>
            <a:ext cx="6019800" cy="4572000"/>
          </a:xfrm>
          <a:prstGeom prst="rect">
            <a:avLst/>
          </a:prstGeom>
          <a:effectLst>
            <a:outerShdw blurRad="63500" sx="102000" sy="102000" algn="ctr" rotWithShape="0">
              <a:prstClr val="black">
                <a:alpha val="40000"/>
              </a:prstClr>
            </a:outerShdw>
          </a:effectLst>
        </p:spPr>
      </p:pic>
      <p:sp>
        <p:nvSpPr>
          <p:cNvPr id="2" name="Title 1"/>
          <p:cNvSpPr>
            <a:spLocks noGrp="1"/>
          </p:cNvSpPr>
          <p:nvPr>
            <p:ph type="title"/>
          </p:nvPr>
        </p:nvSpPr>
        <p:spPr>
          <a:xfrm>
            <a:off x="1905000" y="152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81200" y="1295400"/>
            <a:ext cx="5257800"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43" name="Picture 119" descr="foodpyramid_bkgrnd"/>
          <p:cNvPicPr>
            <a:picLocks noChangeAspect="1" noChangeArrowheads="1"/>
          </p:cNvPicPr>
          <p:nvPr/>
        </p:nvPicPr>
        <p:blipFill>
          <a:blip r:embed="rId14" cstate="email"/>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1524000" y="914400"/>
            <a:ext cx="6096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1524000" y="1752600"/>
            <a:ext cx="60960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5" name="Picture 4" descr="Tux Bilou SHIBU.png"/>
          <p:cNvPicPr>
            <a:picLocks noChangeAspect="1"/>
          </p:cNvPicPr>
          <p:nvPr/>
        </p:nvPicPr>
        <p:blipFill>
          <a:blip r:embed="rId15" cstate="email"/>
          <a:stretch>
            <a:fillRect/>
          </a:stretch>
        </p:blipFill>
        <p:spPr>
          <a:xfrm>
            <a:off x="-762000" y="-533400"/>
            <a:ext cx="2667000" cy="2133600"/>
          </a:xfrm>
          <a:prstGeom prst="rect">
            <a:avLst/>
          </a:prstGeom>
        </p:spPr>
      </p:pic>
      <p:pic>
        <p:nvPicPr>
          <p:cNvPr id="6" name="Picture 5" descr="Tux Bilou SHIBU.png"/>
          <p:cNvPicPr>
            <a:picLocks noChangeAspect="1"/>
          </p:cNvPicPr>
          <p:nvPr/>
        </p:nvPicPr>
        <p:blipFill>
          <a:blip r:embed="rId15" cstate="email"/>
          <a:stretch>
            <a:fillRect/>
          </a:stretch>
        </p:blipFill>
        <p:spPr>
          <a:xfrm>
            <a:off x="7239000" y="-533400"/>
            <a:ext cx="2667000" cy="21336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26"/>
                                        </p:tgtEl>
                                        <p:attrNameLst>
                                          <p:attrName>style.visibility</p:attrName>
                                        </p:attrNameLst>
                                      </p:cBhvr>
                                      <p:to>
                                        <p:strVal val="visible"/>
                                      </p:to>
                                    </p:set>
                                    <p:anim calcmode="discrete" valueType="clr">
                                      <p:cBhvr override="childStyle">
                                        <p:cTn id="7" dur="80"/>
                                        <p:tgtEl>
                                          <p:spTgt spid="10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6"/>
                                        </p:tgtEl>
                                        <p:attrNameLst>
                                          <p:attrName>fillcolor</p:attrName>
                                        </p:attrNameLst>
                                      </p:cBhvr>
                                      <p:tavLst>
                                        <p:tav tm="0">
                                          <p:val>
                                            <p:clrVal>
                                              <a:schemeClr val="accent2"/>
                                            </p:clrVal>
                                          </p:val>
                                        </p:tav>
                                        <p:tav tm="50000">
                                          <p:val>
                                            <p:clrVal>
                                              <a:schemeClr val="hlink"/>
                                            </p:clrVal>
                                          </p:val>
                                        </p:tav>
                                      </p:tavLst>
                                    </p:anim>
                                    <p:set>
                                      <p:cBhvr>
                                        <p:cTn id="9" dur="80"/>
                                        <p:tgtEl>
                                          <p:spTgt spid="10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 calcmode="lin" valueType="num">
                                      <p:cBhvr>
                                        <p:cTn id="14"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27">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1027">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1027">
                                            <p:txEl>
                                              <p:pRg st="0" end="0"/>
                                            </p:txEl>
                                          </p:spTgt>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1027">
                                            <p:txEl>
                                              <p:pRg st="1" end="1"/>
                                            </p:txEl>
                                          </p:spTgt>
                                        </p:tgtEl>
                                        <p:attrNameLst>
                                          <p:attrName>style.visibility</p:attrName>
                                        </p:attrNameLst>
                                      </p:cBhvr>
                                      <p:to>
                                        <p:strVal val="visible"/>
                                      </p:to>
                                    </p:set>
                                    <p:anim calcmode="lin" valueType="num">
                                      <p:cBhvr>
                                        <p:cTn id="20"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027">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1027">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1027">
                                            <p:txEl>
                                              <p:pRg st="1" end="1"/>
                                            </p:txEl>
                                          </p:spTgt>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1027">
                                            <p:txEl>
                                              <p:pRg st="2" end="2"/>
                                            </p:txEl>
                                          </p:spTgt>
                                        </p:tgtEl>
                                        <p:attrNameLst>
                                          <p:attrName>style.visibility</p:attrName>
                                        </p:attrNameLst>
                                      </p:cBhvr>
                                      <p:to>
                                        <p:strVal val="visible"/>
                                      </p:to>
                                    </p:set>
                                    <p:anim calcmode="lin" valueType="num">
                                      <p:cBhvr>
                                        <p:cTn id="26"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027">
                                            <p:txEl>
                                              <p:pRg st="2" end="2"/>
                                            </p:txEl>
                                          </p:spTgt>
                                        </p:tgtEl>
                                        <p:attrNameLst>
                                          <p:attrName>ppt_h</p:attrName>
                                        </p:attrNameLst>
                                      </p:cBhvr>
                                      <p:tavLst>
                                        <p:tav tm="0">
                                          <p:val>
                                            <p:fltVal val="0"/>
                                          </p:val>
                                        </p:tav>
                                        <p:tav tm="100000">
                                          <p:val>
                                            <p:strVal val="#ppt_h"/>
                                          </p:val>
                                        </p:tav>
                                      </p:tavLst>
                                    </p:anim>
                                    <p:anim calcmode="lin" valueType="num">
                                      <p:cBhvr>
                                        <p:cTn id="28" dur="500" fill="hold"/>
                                        <p:tgtEl>
                                          <p:spTgt spid="1027">
                                            <p:txEl>
                                              <p:pRg st="2" end="2"/>
                                            </p:txEl>
                                          </p:spTgt>
                                        </p:tgtEl>
                                        <p:attrNameLst>
                                          <p:attrName>style.rotation</p:attrName>
                                        </p:attrNameLst>
                                      </p:cBhvr>
                                      <p:tavLst>
                                        <p:tav tm="0">
                                          <p:val>
                                            <p:fltVal val="360"/>
                                          </p:val>
                                        </p:tav>
                                        <p:tav tm="100000">
                                          <p:val>
                                            <p:fltVal val="0"/>
                                          </p:val>
                                        </p:tav>
                                      </p:tavLst>
                                    </p:anim>
                                    <p:animEffect transition="in" filter="fade">
                                      <p:cBhvr>
                                        <p:cTn id="29" dur="500"/>
                                        <p:tgtEl>
                                          <p:spTgt spid="1027">
                                            <p:txEl>
                                              <p:pRg st="2" end="2"/>
                                            </p:txEl>
                                          </p:spTgt>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1027">
                                            <p:txEl>
                                              <p:pRg st="3" end="3"/>
                                            </p:txEl>
                                          </p:spTgt>
                                        </p:tgtEl>
                                        <p:attrNameLst>
                                          <p:attrName>style.visibility</p:attrName>
                                        </p:attrNameLst>
                                      </p:cBhvr>
                                      <p:to>
                                        <p:strVal val="visible"/>
                                      </p:to>
                                    </p:set>
                                    <p:anim calcmode="lin" valueType="num">
                                      <p:cBhvr>
                                        <p:cTn id="32"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1027">
                                            <p:txEl>
                                              <p:pRg st="3" end="3"/>
                                            </p:txEl>
                                          </p:spTgt>
                                        </p:tgtEl>
                                        <p:attrNameLst>
                                          <p:attrName>ppt_h</p:attrName>
                                        </p:attrNameLst>
                                      </p:cBhvr>
                                      <p:tavLst>
                                        <p:tav tm="0">
                                          <p:val>
                                            <p:fltVal val="0"/>
                                          </p:val>
                                        </p:tav>
                                        <p:tav tm="100000">
                                          <p:val>
                                            <p:strVal val="#ppt_h"/>
                                          </p:val>
                                        </p:tav>
                                      </p:tavLst>
                                    </p:anim>
                                    <p:anim calcmode="lin" valueType="num">
                                      <p:cBhvr>
                                        <p:cTn id="34" dur="500" fill="hold"/>
                                        <p:tgtEl>
                                          <p:spTgt spid="1027">
                                            <p:txEl>
                                              <p:pRg st="3" end="3"/>
                                            </p:txEl>
                                          </p:spTgt>
                                        </p:tgtEl>
                                        <p:attrNameLst>
                                          <p:attrName>style.rotation</p:attrName>
                                        </p:attrNameLst>
                                      </p:cBhvr>
                                      <p:tavLst>
                                        <p:tav tm="0">
                                          <p:val>
                                            <p:fltVal val="360"/>
                                          </p:val>
                                        </p:tav>
                                        <p:tav tm="100000">
                                          <p:val>
                                            <p:fltVal val="0"/>
                                          </p:val>
                                        </p:tav>
                                      </p:tavLst>
                                    </p:anim>
                                    <p:animEffect transition="in" filter="fade">
                                      <p:cBhvr>
                                        <p:cTn id="35" dur="500"/>
                                        <p:tgtEl>
                                          <p:spTgt spid="1027">
                                            <p:txEl>
                                              <p:pRg st="3" end="3"/>
                                            </p:txEl>
                                          </p:spTgt>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1027">
                                            <p:txEl>
                                              <p:pRg st="4" end="4"/>
                                            </p:txEl>
                                          </p:spTgt>
                                        </p:tgtEl>
                                        <p:attrNameLst>
                                          <p:attrName>style.visibility</p:attrName>
                                        </p:attrNameLst>
                                      </p:cBhvr>
                                      <p:to>
                                        <p:strVal val="visible"/>
                                      </p:to>
                                    </p:set>
                                    <p:anim calcmode="lin" valueType="num">
                                      <p:cBhvr>
                                        <p:cTn id="38"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27">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1027">
                                            <p:txEl>
                                              <p:pRg st="4" end="4"/>
                                            </p:txEl>
                                          </p:spTgt>
                                        </p:tgtEl>
                                        <p:attrNameLst>
                                          <p:attrName>style.rotation</p:attrName>
                                        </p:attrNameLst>
                                      </p:cBhvr>
                                      <p:tavLst>
                                        <p:tav tm="0">
                                          <p:val>
                                            <p:fltVal val="360"/>
                                          </p:val>
                                        </p:tav>
                                        <p:tav tm="100000">
                                          <p:val>
                                            <p:fltVal val="0"/>
                                          </p:val>
                                        </p:tav>
                                      </p:tavLst>
                                    </p:anim>
                                    <p:animEffect transition="in" filter="fade">
                                      <p:cBhvr>
                                        <p:cTn id="41"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9" presetClass="entr" presetSubtype="0" decel="10000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2">
            <p:tnLst>
              <p:par>
                <p:cTn presetID="49"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3">
            <p:tnLst>
              <p:par>
                <p:cTn presetID="49"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4">
            <p:tnLst>
              <p:par>
                <p:cTn presetID="49"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5">
            <p:tnLst>
              <p:par>
                <p:cTn presetID="49"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Lst>
      </p:bldP>
    </p:bldLst>
  </p:timing>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Century Gothic" pitchFamily="34" charset="0"/>
        </a:defRPr>
      </a:lvl2pPr>
      <a:lvl3pPr algn="ctr" rtl="0" eaLnBrk="1" fontAlgn="base" hangingPunct="1">
        <a:spcBef>
          <a:spcPct val="0"/>
        </a:spcBef>
        <a:spcAft>
          <a:spcPct val="0"/>
        </a:spcAft>
        <a:defRPr sz="3200">
          <a:solidFill>
            <a:schemeClr val="tx2"/>
          </a:solidFill>
          <a:latin typeface="Century Gothic" pitchFamily="34" charset="0"/>
        </a:defRPr>
      </a:lvl3pPr>
      <a:lvl4pPr algn="ctr" rtl="0" eaLnBrk="1" fontAlgn="base" hangingPunct="1">
        <a:spcBef>
          <a:spcPct val="0"/>
        </a:spcBef>
        <a:spcAft>
          <a:spcPct val="0"/>
        </a:spcAft>
        <a:defRPr sz="3200">
          <a:solidFill>
            <a:schemeClr val="tx2"/>
          </a:solidFill>
          <a:latin typeface="Century Gothic" pitchFamily="34" charset="0"/>
        </a:defRPr>
      </a:lvl4pPr>
      <a:lvl5pPr algn="ctr" rtl="0" eaLnBrk="1" fontAlgn="base" hangingPunct="1">
        <a:spcBef>
          <a:spcPct val="0"/>
        </a:spcBef>
        <a:spcAft>
          <a:spcPct val="0"/>
        </a:spcAft>
        <a:defRPr sz="3200">
          <a:solidFill>
            <a:schemeClr val="tx2"/>
          </a:solidFill>
          <a:latin typeface="Century Gothic" pitchFamily="34" charset="0"/>
        </a:defRPr>
      </a:lvl5pPr>
      <a:lvl6pPr marL="457200" algn="ctr" rtl="0" eaLnBrk="1" fontAlgn="base" hangingPunct="1">
        <a:spcBef>
          <a:spcPct val="0"/>
        </a:spcBef>
        <a:spcAft>
          <a:spcPct val="0"/>
        </a:spcAft>
        <a:defRPr sz="3200">
          <a:solidFill>
            <a:schemeClr val="tx2"/>
          </a:solidFill>
          <a:latin typeface="Century Gothic" pitchFamily="34" charset="0"/>
        </a:defRPr>
      </a:lvl6pPr>
      <a:lvl7pPr marL="914400" algn="ctr" rtl="0" eaLnBrk="1" fontAlgn="base" hangingPunct="1">
        <a:spcBef>
          <a:spcPct val="0"/>
        </a:spcBef>
        <a:spcAft>
          <a:spcPct val="0"/>
        </a:spcAft>
        <a:defRPr sz="3200">
          <a:solidFill>
            <a:schemeClr val="tx2"/>
          </a:solidFill>
          <a:latin typeface="Century Gothic" pitchFamily="34" charset="0"/>
        </a:defRPr>
      </a:lvl7pPr>
      <a:lvl8pPr marL="1371600" algn="ctr" rtl="0" eaLnBrk="1" fontAlgn="base" hangingPunct="1">
        <a:spcBef>
          <a:spcPct val="0"/>
        </a:spcBef>
        <a:spcAft>
          <a:spcPct val="0"/>
        </a:spcAft>
        <a:defRPr sz="3200">
          <a:solidFill>
            <a:schemeClr val="tx2"/>
          </a:solidFill>
          <a:latin typeface="Century Gothic" pitchFamily="34" charset="0"/>
        </a:defRPr>
      </a:lvl8pPr>
      <a:lvl9pPr marL="1828800" algn="ctr" rtl="0" eaLnBrk="1" fontAlgn="base" hangingPunct="1">
        <a:spcBef>
          <a:spcPct val="0"/>
        </a:spcBef>
        <a:spcAft>
          <a:spcPct val="0"/>
        </a:spcAft>
        <a:defRPr sz="32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lr>
          <a:schemeClr val="folHlink"/>
        </a:buClr>
        <a:buFont typeface="Wingdings" pitchFamily="2" charset="2"/>
        <a:buChar char="Ø"/>
        <a:defRPr sz="16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1600">
          <a:solidFill>
            <a:schemeClr val="tx1"/>
          </a:solidFill>
          <a:latin typeface="+mn-lt"/>
        </a:defRPr>
      </a:lvl2pPr>
      <a:lvl3pPr marL="1143000" indent="-228600" algn="l" rtl="0" eaLnBrk="1" fontAlgn="base" hangingPunct="1">
        <a:spcBef>
          <a:spcPct val="20000"/>
        </a:spcBef>
        <a:spcAft>
          <a:spcPct val="0"/>
        </a:spcAft>
        <a:buClr>
          <a:schemeClr val="folHlink"/>
        </a:buClr>
        <a:buChar char="•"/>
        <a:defRPr sz="1600">
          <a:solidFill>
            <a:schemeClr val="tx1"/>
          </a:solidFill>
          <a:latin typeface="+mn-lt"/>
        </a:defRPr>
      </a:lvl3pPr>
      <a:lvl4pPr marL="1600200" indent="-228600" algn="l" rtl="0" eaLnBrk="1" fontAlgn="base" hangingPunct="1">
        <a:spcBef>
          <a:spcPct val="20000"/>
        </a:spcBef>
        <a:spcAft>
          <a:spcPct val="0"/>
        </a:spcAft>
        <a:buClr>
          <a:schemeClr val="folHlink"/>
        </a:buClr>
        <a:buChar char="•"/>
        <a:defRPr sz="1400">
          <a:solidFill>
            <a:schemeClr val="tx1"/>
          </a:solidFill>
          <a:latin typeface="+mn-lt"/>
        </a:defRPr>
      </a:lvl4pPr>
      <a:lvl5pPr marL="2057400" indent="-228600" algn="l" rtl="0" eaLnBrk="1" fontAlgn="base" hangingPunct="1">
        <a:spcBef>
          <a:spcPct val="20000"/>
        </a:spcBef>
        <a:spcAft>
          <a:spcPct val="0"/>
        </a:spcAft>
        <a:buClr>
          <a:schemeClr val="folHlink"/>
        </a:buClr>
        <a:buChar char="•"/>
        <a:defRPr sz="1400">
          <a:solidFill>
            <a:schemeClr val="tx1"/>
          </a:solidFill>
          <a:latin typeface="+mn-lt"/>
        </a:defRPr>
      </a:lvl5pPr>
      <a:lvl6pPr marL="2514600" indent="-228600" algn="l" rtl="0" eaLnBrk="1" fontAlgn="base" hangingPunct="1">
        <a:spcBef>
          <a:spcPct val="20000"/>
        </a:spcBef>
        <a:spcAft>
          <a:spcPct val="0"/>
        </a:spcAft>
        <a:buClr>
          <a:schemeClr val="folHlink"/>
        </a:buClr>
        <a:buChar char="•"/>
        <a:defRPr sz="1400">
          <a:solidFill>
            <a:schemeClr val="tx1"/>
          </a:solidFill>
          <a:latin typeface="+mn-lt"/>
        </a:defRPr>
      </a:lvl6pPr>
      <a:lvl7pPr marL="2971800" indent="-228600" algn="l" rtl="0" eaLnBrk="1" fontAlgn="base" hangingPunct="1">
        <a:spcBef>
          <a:spcPct val="20000"/>
        </a:spcBef>
        <a:spcAft>
          <a:spcPct val="0"/>
        </a:spcAft>
        <a:buClr>
          <a:schemeClr val="folHlink"/>
        </a:buClr>
        <a:buChar char="•"/>
        <a:defRPr sz="1400">
          <a:solidFill>
            <a:schemeClr val="tx1"/>
          </a:solidFill>
          <a:latin typeface="+mn-lt"/>
        </a:defRPr>
      </a:lvl7pPr>
      <a:lvl8pPr marL="3429000" indent="-228600" algn="l" rtl="0" eaLnBrk="1" fontAlgn="base" hangingPunct="1">
        <a:spcBef>
          <a:spcPct val="20000"/>
        </a:spcBef>
        <a:spcAft>
          <a:spcPct val="0"/>
        </a:spcAft>
        <a:buClr>
          <a:schemeClr val="folHlink"/>
        </a:buClr>
        <a:buChar char="•"/>
        <a:defRPr sz="1400">
          <a:solidFill>
            <a:schemeClr val="tx1"/>
          </a:solidFill>
          <a:latin typeface="+mn-lt"/>
        </a:defRPr>
      </a:lvl8pPr>
      <a:lvl9pPr marL="3886200" indent="-228600" algn="l" rtl="0" eaLnBrk="1" fontAlgn="base" hangingPunct="1">
        <a:spcBef>
          <a:spcPct val="20000"/>
        </a:spcBef>
        <a:spcAft>
          <a:spcPct val="0"/>
        </a:spcAft>
        <a:buClr>
          <a:schemeClr val="folHlink"/>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ChangeArrowheads="1"/>
          </p:cNvSpPr>
          <p:nvPr/>
        </p:nvSpPr>
        <p:spPr bwMode="auto">
          <a:xfrm>
            <a:off x="2362200" y="2667000"/>
            <a:ext cx="4114800" cy="1143000"/>
          </a:xfrm>
          <a:prstGeom prst="rect">
            <a:avLst/>
          </a:prstGeom>
          <a:noFill/>
          <a:ln w="9525">
            <a:noFill/>
            <a:miter lim="800000"/>
            <a:headEnd/>
            <a:tailEnd/>
          </a:ln>
          <a:effectLst/>
        </p:spPr>
        <p:txBody>
          <a:bodyPr anchor="ctr"/>
          <a:lstStyle/>
          <a:p>
            <a:pPr algn="ctr"/>
            <a:r>
              <a:rPr lang="en-US" sz="8200" dirty="0" smtClean="0">
                <a:solidFill>
                  <a:schemeClr val="tx2"/>
                </a:solidFill>
                <a:latin typeface="Century Gothic" pitchFamily="34" charset="0"/>
              </a:rPr>
              <a:t> </a:t>
            </a:r>
            <a:endParaRPr lang="en-US" sz="8200" dirty="0">
              <a:solidFill>
                <a:schemeClr val="tx2"/>
              </a:solidFill>
              <a:latin typeface="Century Gothic" pitchFamily="34" charset="0"/>
            </a:endParaRPr>
          </a:p>
        </p:txBody>
      </p:sp>
      <p:sp>
        <p:nvSpPr>
          <p:cNvPr id="36871" name="Rectangle 7"/>
          <p:cNvSpPr>
            <a:spLocks noChangeArrowheads="1"/>
          </p:cNvSpPr>
          <p:nvPr/>
        </p:nvSpPr>
        <p:spPr bwMode="auto">
          <a:xfrm>
            <a:off x="1905000" y="2514600"/>
            <a:ext cx="5029200" cy="1524000"/>
          </a:xfrm>
          <a:prstGeom prst="rect">
            <a:avLst/>
          </a:prstGeom>
          <a:noFill/>
          <a:ln w="9525">
            <a:noFill/>
            <a:miter lim="800000"/>
            <a:headEnd/>
            <a:tailEnd/>
          </a:ln>
          <a:effectLst/>
        </p:spPr>
        <p:txBody>
          <a:bodyPr anchor="ctr"/>
          <a:lstStyle/>
          <a:p>
            <a:pPr algn="ctr"/>
            <a:endParaRPr lang="en-US" sz="8200" dirty="0">
              <a:solidFill>
                <a:schemeClr val="tx2"/>
              </a:solidFill>
              <a:latin typeface="Century Gothic" pitchFamily="34" charset="0"/>
            </a:endParaRPr>
          </a:p>
        </p:txBody>
      </p:sp>
      <p:sp>
        <p:nvSpPr>
          <p:cNvPr id="36869" name="Rectangle 5"/>
          <p:cNvSpPr>
            <a:spLocks noGrp="1" noChangeArrowheads="1"/>
          </p:cNvSpPr>
          <p:nvPr>
            <p:ph type="subTitle" idx="1"/>
          </p:nvPr>
        </p:nvSpPr>
        <p:spPr>
          <a:xfrm>
            <a:off x="1714480" y="3571876"/>
            <a:ext cx="5791200" cy="685800"/>
          </a:xfrm>
        </p:spPr>
        <p:txBody>
          <a:bodyPr/>
          <a:lstStyle/>
          <a:p>
            <a:r>
              <a:rPr lang="en-US" sz="2800" b="1" i="0" smtClean="0"/>
              <a:t>Dr. </a:t>
            </a:r>
            <a:r>
              <a:rPr lang="id-ID" sz="2800" b="1" i="0" smtClean="0"/>
              <a:t>Tatik </a:t>
            </a:r>
            <a:r>
              <a:rPr lang="id-ID" sz="2800" b="1" i="0" dirty="0" smtClean="0"/>
              <a:t>Fidowaty</a:t>
            </a:r>
            <a:r>
              <a:rPr lang="en-US" sz="2800" b="1" i="0" dirty="0" smtClean="0"/>
              <a:t>, </a:t>
            </a:r>
            <a:r>
              <a:rPr lang="en-US" sz="2800" b="1" i="0" dirty="0" err="1" smtClean="0"/>
              <a:t>S.IP.,M.Si</a:t>
            </a:r>
            <a:r>
              <a:rPr lang="en-US" sz="2800" b="1" i="0" dirty="0" smtClean="0"/>
              <a:t>.</a:t>
            </a:r>
            <a:endParaRPr lang="en-US" sz="2800" b="1" i="0" dirty="0"/>
          </a:p>
        </p:txBody>
      </p:sp>
      <p:sp>
        <p:nvSpPr>
          <p:cNvPr id="6" name="Title 5"/>
          <p:cNvSpPr>
            <a:spLocks noGrp="1"/>
          </p:cNvSpPr>
          <p:nvPr>
            <p:ph type="ctrTitle"/>
          </p:nvPr>
        </p:nvSpPr>
        <p:spPr>
          <a:xfrm>
            <a:off x="642910" y="1500174"/>
            <a:ext cx="7772400" cy="1470025"/>
          </a:xfrm>
        </p:spPr>
        <p:txBody>
          <a:bodyPr/>
          <a:lstStyle/>
          <a:p>
            <a:r>
              <a:rPr lang="en-US" sz="4400" b="1" dirty="0" smtClean="0">
                <a:solidFill>
                  <a:srgbClr val="FF0000"/>
                </a:solidFill>
              </a:rPr>
              <a:t>  </a:t>
            </a:r>
            <a:r>
              <a:rPr lang="id-ID" sz="4400" b="1" dirty="0" smtClean="0">
                <a:solidFill>
                  <a:srgbClr val="FF0000"/>
                </a:solidFill>
              </a:rPr>
              <a:t>SISTEM </a:t>
            </a:r>
            <a:r>
              <a:rPr lang="en-US" sz="4400" b="1" dirty="0" smtClean="0">
                <a:solidFill>
                  <a:srgbClr val="FF0000"/>
                </a:solidFill>
              </a:rPr>
              <a:t>ORGANISASI </a:t>
            </a:r>
            <a:endParaRPr lang="en-US" sz="4400" b="1" dirty="0">
              <a:solidFill>
                <a:srgbClr val="FF0000"/>
              </a:solidFill>
            </a:endParaRPr>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idx="1"/>
          </p:nvPr>
        </p:nvPicPr>
        <p:blipFill>
          <a:blip r:embed="rId2">
            <a:extLst>
              <a:ext uri="{28A0092B-C50C-407E-A947-70E740481C1C}">
                <a14:useLocalDpi xmlns="" xmlns:a14="http://schemas.microsoft.com/office/drawing/2010/main" val="0"/>
              </a:ext>
            </a:extLst>
          </a:blip>
          <a:srcRect l="16500" r="16500"/>
          <a:stretch>
            <a:fillRect/>
          </a:stretch>
        </p:blipFill>
        <p:spPr>
          <a:xfrm>
            <a:off x="2000232" y="1357297"/>
            <a:ext cx="5286412" cy="3524275"/>
          </a:xfrm>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14400"/>
            <a:ext cx="6096000" cy="514336"/>
          </a:xfrm>
        </p:spPr>
        <p:txBody>
          <a:bodyPr/>
          <a:lstStyle/>
          <a:p>
            <a:r>
              <a:rPr lang="id-ID" dirty="0" smtClean="0">
                <a:solidFill>
                  <a:srgbClr val="0070C0"/>
                </a:solidFill>
              </a:rPr>
              <a:t>STRUKTUR ORGANISASI</a:t>
            </a:r>
            <a:endParaRPr lang="id-ID" dirty="0">
              <a:solidFill>
                <a:srgbClr val="0070C0"/>
              </a:solidFill>
            </a:endParaRPr>
          </a:p>
        </p:txBody>
      </p:sp>
      <p:sp>
        <p:nvSpPr>
          <p:cNvPr id="3" name="Content Placeholder 2"/>
          <p:cNvSpPr>
            <a:spLocks noGrp="1"/>
          </p:cNvSpPr>
          <p:nvPr>
            <p:ph idx="1"/>
          </p:nvPr>
        </p:nvSpPr>
        <p:spPr>
          <a:xfrm>
            <a:off x="1000100" y="1752600"/>
            <a:ext cx="7143800" cy="4248168"/>
          </a:xfrm>
        </p:spPr>
        <p:txBody>
          <a:bodyPr/>
          <a:lstStyle/>
          <a:p>
            <a:pPr algn="ctr">
              <a:buNone/>
            </a:pPr>
            <a:r>
              <a:rPr lang="id-ID" sz="2000" dirty="0" smtClean="0">
                <a:solidFill>
                  <a:srgbClr val="0070C0"/>
                </a:solidFill>
              </a:rPr>
              <a:t>STUKTUR ORGANISASI  mendefinisikan cara tugas pekerjaan di bagi, dikelompokan dan dikoordinasikan secara formal. </a:t>
            </a:r>
          </a:p>
          <a:p>
            <a:pPr>
              <a:buNone/>
            </a:pPr>
            <a:r>
              <a:rPr lang="id-ID" sz="2000" dirty="0" smtClean="0">
                <a:solidFill>
                  <a:srgbClr val="0070C0"/>
                </a:solidFill>
              </a:rPr>
              <a:t>Ada 6 kunci yang perlu disampaikan pemimpin ketika mereka merancang struktur organisasinya yaitu</a:t>
            </a:r>
          </a:p>
          <a:p>
            <a:pPr marL="457200" indent="-457200">
              <a:buFont typeface="+mj-lt"/>
              <a:buAutoNum type="arabicPeriod"/>
            </a:pPr>
            <a:r>
              <a:rPr lang="id-ID" sz="2000" dirty="0" smtClean="0">
                <a:solidFill>
                  <a:srgbClr val="92D050"/>
                </a:solidFill>
              </a:rPr>
              <a:t>Spesialisasi pekerjaan</a:t>
            </a:r>
          </a:p>
          <a:p>
            <a:pPr marL="457200" indent="-457200">
              <a:buFont typeface="+mj-lt"/>
              <a:buAutoNum type="arabicPeriod"/>
            </a:pPr>
            <a:r>
              <a:rPr lang="id-ID" sz="2000" dirty="0" smtClean="0">
                <a:solidFill>
                  <a:srgbClr val="92D050"/>
                </a:solidFill>
              </a:rPr>
              <a:t>Departementalisasi</a:t>
            </a:r>
          </a:p>
          <a:p>
            <a:pPr marL="457200" indent="-457200">
              <a:buFont typeface="+mj-lt"/>
              <a:buAutoNum type="arabicPeriod"/>
            </a:pPr>
            <a:r>
              <a:rPr lang="id-ID" sz="2000" dirty="0" smtClean="0">
                <a:solidFill>
                  <a:srgbClr val="92D050"/>
                </a:solidFill>
              </a:rPr>
              <a:t>Rantai komando</a:t>
            </a:r>
          </a:p>
          <a:p>
            <a:pPr marL="457200" indent="-457200">
              <a:buFont typeface="+mj-lt"/>
              <a:buAutoNum type="arabicPeriod"/>
            </a:pPr>
            <a:r>
              <a:rPr lang="id-ID" sz="2000" dirty="0" smtClean="0">
                <a:solidFill>
                  <a:srgbClr val="92D050"/>
                </a:solidFill>
              </a:rPr>
              <a:t>Rentang kendali</a:t>
            </a:r>
          </a:p>
          <a:p>
            <a:pPr marL="457200" indent="-457200">
              <a:buFont typeface="+mj-lt"/>
              <a:buAutoNum type="arabicPeriod"/>
            </a:pPr>
            <a:r>
              <a:rPr lang="id-ID" sz="2000" dirty="0" smtClean="0">
                <a:solidFill>
                  <a:srgbClr val="92D050"/>
                </a:solidFill>
              </a:rPr>
              <a:t>Sentralisasi</a:t>
            </a:r>
          </a:p>
          <a:p>
            <a:pPr marL="457200" indent="-457200">
              <a:buFont typeface="+mj-lt"/>
              <a:buAutoNum type="arabicPeriod"/>
            </a:pPr>
            <a:r>
              <a:rPr lang="id-ID" sz="2000" dirty="0" smtClean="0">
                <a:solidFill>
                  <a:srgbClr val="92D050"/>
                </a:solidFill>
              </a:rPr>
              <a:t>Desentralisasi </a:t>
            </a:r>
            <a:endParaRPr lang="id-ID" sz="2000" dirty="0">
              <a:solidFill>
                <a:srgbClr val="92D050"/>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785794"/>
            <a:ext cx="6096000" cy="762000"/>
          </a:xfrm>
        </p:spPr>
        <p:txBody>
          <a:bodyPr/>
          <a:lstStyle/>
          <a:p>
            <a:r>
              <a:rPr lang="id-ID" sz="2400" dirty="0" smtClean="0">
                <a:solidFill>
                  <a:srgbClr val="FF0000"/>
                </a:solidFill>
              </a:rPr>
              <a:t>Pertanyaan penting untuk merancang struktur oranisasi yang tepat</a:t>
            </a:r>
            <a:endParaRPr lang="id-ID" sz="2400" dirty="0">
              <a:solidFill>
                <a:srgbClr val="FF0000"/>
              </a:solidFill>
            </a:endParaRPr>
          </a:p>
        </p:txBody>
      </p:sp>
      <p:graphicFrame>
        <p:nvGraphicFramePr>
          <p:cNvPr id="4" name="Content Placeholder 3"/>
          <p:cNvGraphicFramePr>
            <a:graphicFrameLocks noGrp="1"/>
          </p:cNvGraphicFramePr>
          <p:nvPr>
            <p:ph idx="1"/>
          </p:nvPr>
        </p:nvGraphicFramePr>
        <p:xfrm>
          <a:off x="928662" y="1643050"/>
          <a:ext cx="7286676" cy="4754880"/>
        </p:xfrm>
        <a:graphic>
          <a:graphicData uri="http://schemas.openxmlformats.org/drawingml/2006/table">
            <a:tbl>
              <a:tblPr firstRow="1" bandRow="1">
                <a:tableStyleId>{5C22544A-7EE6-4342-B048-85BDC9FD1C3A}</a:tableStyleId>
              </a:tblPr>
              <a:tblGrid>
                <a:gridCol w="4617300"/>
                <a:gridCol w="2669376"/>
              </a:tblGrid>
              <a:tr h="551093">
                <a:tc>
                  <a:txBody>
                    <a:bodyPr/>
                    <a:lstStyle/>
                    <a:p>
                      <a:r>
                        <a:rPr lang="id-ID" dirty="0" smtClean="0"/>
                        <a:t>Pertanyaan penting</a:t>
                      </a:r>
                      <a:endParaRPr lang="id-ID" dirty="0"/>
                    </a:p>
                  </a:txBody>
                  <a:tcPr/>
                </a:tc>
                <a:tc>
                  <a:txBody>
                    <a:bodyPr/>
                    <a:lstStyle/>
                    <a:p>
                      <a:r>
                        <a:rPr lang="id-ID" dirty="0" smtClean="0"/>
                        <a:t>Jawaban dilakukan dengan</a:t>
                      </a:r>
                      <a:endParaRPr lang="id-ID" dirty="0"/>
                    </a:p>
                  </a:txBody>
                  <a:tcPr/>
                </a:tc>
              </a:tr>
              <a:tr h="551093">
                <a:tc>
                  <a:txBody>
                    <a:bodyPr/>
                    <a:lstStyle/>
                    <a:p>
                      <a:r>
                        <a:rPr lang="id-ID" dirty="0" smtClean="0">
                          <a:solidFill>
                            <a:srgbClr val="FF0000"/>
                          </a:solidFill>
                        </a:rPr>
                        <a:t>Sejauh mana tugas-tugas dibagi kedalam tugas-tugas yang terpisah?</a:t>
                      </a:r>
                      <a:endParaRPr lang="id-ID" dirty="0">
                        <a:solidFill>
                          <a:srgbClr val="FF0000"/>
                        </a:solidFill>
                      </a:endParaRPr>
                    </a:p>
                  </a:txBody>
                  <a:tcPr/>
                </a:tc>
                <a:tc>
                  <a:txBody>
                    <a:bodyPr/>
                    <a:lstStyle/>
                    <a:p>
                      <a:r>
                        <a:rPr lang="id-ID" dirty="0" smtClean="0">
                          <a:solidFill>
                            <a:srgbClr val="FF0000"/>
                          </a:solidFill>
                        </a:rPr>
                        <a:t>Spesialisasi pekerjaan</a:t>
                      </a:r>
                      <a:endParaRPr lang="id-ID" dirty="0">
                        <a:solidFill>
                          <a:srgbClr val="FF0000"/>
                        </a:solidFill>
                      </a:endParaRPr>
                    </a:p>
                  </a:txBody>
                  <a:tcPr/>
                </a:tc>
              </a:tr>
              <a:tr h="551093">
                <a:tc>
                  <a:txBody>
                    <a:bodyPr/>
                    <a:lstStyle/>
                    <a:p>
                      <a:r>
                        <a:rPr lang="id-ID" dirty="0" smtClean="0">
                          <a:solidFill>
                            <a:srgbClr val="FF0000"/>
                          </a:solidFill>
                        </a:rPr>
                        <a:t>Berdasarkan apa pekerjaan dikelompokan?</a:t>
                      </a:r>
                      <a:endParaRPr lang="id-ID" dirty="0">
                        <a:solidFill>
                          <a:srgbClr val="FF0000"/>
                        </a:solidFill>
                      </a:endParaRPr>
                    </a:p>
                  </a:txBody>
                  <a:tcPr/>
                </a:tc>
                <a:tc>
                  <a:txBody>
                    <a:bodyPr/>
                    <a:lstStyle/>
                    <a:p>
                      <a:r>
                        <a:rPr lang="id-ID" dirty="0" smtClean="0">
                          <a:solidFill>
                            <a:srgbClr val="FF0000"/>
                          </a:solidFill>
                        </a:rPr>
                        <a:t>Departementalisasi</a:t>
                      </a:r>
                      <a:endParaRPr lang="id-ID" dirty="0">
                        <a:solidFill>
                          <a:srgbClr val="FF0000"/>
                        </a:solidFill>
                      </a:endParaRPr>
                    </a:p>
                  </a:txBody>
                  <a:tcPr/>
                </a:tc>
              </a:tr>
              <a:tr h="551093">
                <a:tc>
                  <a:txBody>
                    <a:bodyPr/>
                    <a:lstStyle/>
                    <a:p>
                      <a:r>
                        <a:rPr lang="id-ID" dirty="0" smtClean="0">
                          <a:solidFill>
                            <a:srgbClr val="FF0000"/>
                          </a:solidFill>
                        </a:rPr>
                        <a:t>Kepada siapa individu dan kelompok melapor?</a:t>
                      </a:r>
                      <a:endParaRPr lang="id-ID" dirty="0">
                        <a:solidFill>
                          <a:srgbClr val="FF0000"/>
                        </a:solidFill>
                      </a:endParaRPr>
                    </a:p>
                  </a:txBody>
                  <a:tcPr/>
                </a:tc>
                <a:tc>
                  <a:txBody>
                    <a:bodyPr/>
                    <a:lstStyle/>
                    <a:p>
                      <a:r>
                        <a:rPr lang="id-ID" dirty="0" smtClean="0">
                          <a:solidFill>
                            <a:srgbClr val="FF0000"/>
                          </a:solidFill>
                        </a:rPr>
                        <a:t>Rantai Komando</a:t>
                      </a:r>
                      <a:endParaRPr lang="id-ID" dirty="0">
                        <a:solidFill>
                          <a:srgbClr val="FF0000"/>
                        </a:solidFill>
                      </a:endParaRPr>
                    </a:p>
                  </a:txBody>
                  <a:tcPr/>
                </a:tc>
              </a:tr>
              <a:tr h="551093">
                <a:tc>
                  <a:txBody>
                    <a:bodyPr/>
                    <a:lstStyle/>
                    <a:p>
                      <a:r>
                        <a:rPr lang="id-ID" dirty="0" smtClean="0">
                          <a:solidFill>
                            <a:srgbClr val="FF0000"/>
                          </a:solidFill>
                        </a:rPr>
                        <a:t>Berapa banyak individu yang dapat diarahkan secara efisien dan efektif oleh seorang manager?</a:t>
                      </a:r>
                    </a:p>
                  </a:txBody>
                  <a:tcPr/>
                </a:tc>
                <a:tc>
                  <a:txBody>
                    <a:bodyPr/>
                    <a:lstStyle/>
                    <a:p>
                      <a:r>
                        <a:rPr lang="id-ID" dirty="0" smtClean="0">
                          <a:solidFill>
                            <a:srgbClr val="FF0000"/>
                          </a:solidFill>
                        </a:rPr>
                        <a:t>Rentang kendali</a:t>
                      </a:r>
                      <a:endParaRPr lang="id-ID" dirty="0">
                        <a:solidFill>
                          <a:srgbClr val="FF0000"/>
                        </a:solidFill>
                      </a:endParaRPr>
                    </a:p>
                  </a:txBody>
                  <a:tcPr/>
                </a:tc>
              </a:tr>
              <a:tr h="551093">
                <a:tc>
                  <a:txBody>
                    <a:bodyPr/>
                    <a:lstStyle/>
                    <a:p>
                      <a:r>
                        <a:rPr lang="id-ID" dirty="0" smtClean="0">
                          <a:solidFill>
                            <a:srgbClr val="FF0000"/>
                          </a:solidFill>
                        </a:rPr>
                        <a:t>Dimana letak wewenang pengambilan</a:t>
                      </a:r>
                      <a:r>
                        <a:rPr lang="id-ID" baseline="0" dirty="0" smtClean="0">
                          <a:solidFill>
                            <a:srgbClr val="FF0000"/>
                          </a:solidFill>
                        </a:rPr>
                        <a:t> keputusan?</a:t>
                      </a:r>
                      <a:endParaRPr lang="id-ID" dirty="0">
                        <a:solidFill>
                          <a:srgbClr val="FF0000"/>
                        </a:solidFill>
                      </a:endParaRPr>
                    </a:p>
                  </a:txBody>
                  <a:tcPr/>
                </a:tc>
                <a:tc>
                  <a:txBody>
                    <a:bodyPr/>
                    <a:lstStyle/>
                    <a:p>
                      <a:r>
                        <a:rPr lang="id-ID" dirty="0" smtClean="0">
                          <a:solidFill>
                            <a:srgbClr val="FF0000"/>
                          </a:solidFill>
                        </a:rPr>
                        <a:t>Sentralisasi dan desentralisasi</a:t>
                      </a:r>
                      <a:endParaRPr lang="id-ID" dirty="0">
                        <a:solidFill>
                          <a:srgbClr val="FF0000"/>
                        </a:solidFill>
                      </a:endParaRPr>
                    </a:p>
                  </a:txBody>
                  <a:tcPr/>
                </a:tc>
              </a:tr>
              <a:tr h="551093">
                <a:tc>
                  <a:txBody>
                    <a:bodyPr/>
                    <a:lstStyle/>
                    <a:p>
                      <a:r>
                        <a:rPr lang="id-ID" dirty="0" smtClean="0">
                          <a:solidFill>
                            <a:srgbClr val="FF0000"/>
                          </a:solidFill>
                        </a:rPr>
                        <a:t>Sejauh mana kaidah dan peraturan mengarahkan bawahan dan</a:t>
                      </a:r>
                      <a:r>
                        <a:rPr lang="id-ID" baseline="0" dirty="0" smtClean="0">
                          <a:solidFill>
                            <a:srgbClr val="FF0000"/>
                          </a:solidFill>
                        </a:rPr>
                        <a:t> atasan?</a:t>
                      </a:r>
                      <a:endParaRPr lang="id-ID" dirty="0">
                        <a:solidFill>
                          <a:srgbClr val="FF0000"/>
                        </a:solidFill>
                      </a:endParaRPr>
                    </a:p>
                  </a:txBody>
                  <a:tcPr/>
                </a:tc>
                <a:tc>
                  <a:txBody>
                    <a:bodyPr/>
                    <a:lstStyle/>
                    <a:p>
                      <a:r>
                        <a:rPr lang="id-ID" dirty="0" smtClean="0">
                          <a:solidFill>
                            <a:srgbClr val="FF0000"/>
                          </a:solidFill>
                        </a:rPr>
                        <a:t>Formalisasi</a:t>
                      </a:r>
                      <a:endParaRPr lang="id-ID" dirty="0">
                        <a:solidFill>
                          <a:srgbClr val="FF0000"/>
                        </a:solidFill>
                      </a:endParaRPr>
                    </a:p>
                  </a:txBody>
                  <a:tcPr/>
                </a:tc>
              </a:tr>
            </a:tbl>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Spesialisasi pekerjaan</a:t>
            </a:r>
            <a:endParaRPr lang="id-ID" dirty="0">
              <a:solidFill>
                <a:srgbClr val="FF0000"/>
              </a:solidFill>
            </a:endParaRPr>
          </a:p>
        </p:txBody>
      </p:sp>
      <p:sp>
        <p:nvSpPr>
          <p:cNvPr id="3" name="Content Placeholder 2"/>
          <p:cNvSpPr>
            <a:spLocks noGrp="1"/>
          </p:cNvSpPr>
          <p:nvPr>
            <p:ph idx="1"/>
          </p:nvPr>
        </p:nvSpPr>
        <p:spPr>
          <a:xfrm>
            <a:off x="714348" y="1752600"/>
            <a:ext cx="7429552" cy="4176730"/>
          </a:xfrm>
        </p:spPr>
        <p:txBody>
          <a:bodyPr/>
          <a:lstStyle/>
          <a:p>
            <a:pPr algn="ctr">
              <a:buNone/>
            </a:pPr>
            <a:r>
              <a:rPr lang="id-ID" sz="2000" dirty="0" smtClean="0">
                <a:solidFill>
                  <a:srgbClr val="0070C0"/>
                </a:solidFill>
              </a:rPr>
              <a:t>	Spesialisasi kerja atau pembagian pekerjaan untuk mendeskripsikan sampai tingkat mana tugas dalam organisasi di pecah-pecah menjadi pekerjaan yang terpisah. </a:t>
            </a:r>
          </a:p>
          <a:p>
            <a:pPr algn="ctr">
              <a:buNone/>
            </a:pPr>
            <a:endParaRPr lang="id-ID" sz="2000" dirty="0" smtClean="0">
              <a:solidFill>
                <a:srgbClr val="0070C0"/>
              </a:solidFill>
            </a:endParaRPr>
          </a:p>
          <a:p>
            <a:pPr algn="ctr">
              <a:buNone/>
            </a:pPr>
            <a:r>
              <a:rPr lang="id-ID" sz="2000" dirty="0" smtClean="0">
                <a:solidFill>
                  <a:srgbClr val="0070C0"/>
                </a:solidFill>
              </a:rPr>
              <a:t>Hakikat spesialisasi kerja adalah bahwa, bukannya satu pekerjaan dilakukan oleh satu individu, seluruh pekerjaan itu di pecah-pecah  menjadi sejumlah langkah, dengan tiap langkah di selesaikan oleh individu yang berlainan.  Pada hakikatnya, individu-individu berspesialisasi dalam mengerjakan bagian kegiatan tertentu,  bukannya mengerjakan seluruh pekerjaan.</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5050"/>
                </a:solidFill>
              </a:rPr>
              <a:t>Departementalisasi</a:t>
            </a:r>
            <a:endParaRPr lang="id-ID" dirty="0">
              <a:solidFill>
                <a:srgbClr val="FF5050"/>
              </a:solidFill>
            </a:endParaRPr>
          </a:p>
        </p:txBody>
      </p:sp>
      <p:sp>
        <p:nvSpPr>
          <p:cNvPr id="3" name="Content Placeholder 2"/>
          <p:cNvSpPr>
            <a:spLocks noGrp="1"/>
          </p:cNvSpPr>
          <p:nvPr>
            <p:ph idx="1"/>
          </p:nvPr>
        </p:nvSpPr>
        <p:spPr>
          <a:xfrm>
            <a:off x="1142976" y="2214554"/>
            <a:ext cx="6477024" cy="3424246"/>
          </a:xfrm>
        </p:spPr>
        <p:txBody>
          <a:bodyPr/>
          <a:lstStyle/>
          <a:p>
            <a:pPr algn="ctr"/>
            <a:r>
              <a:rPr lang="id-ID" sz="2400" dirty="0" smtClean="0">
                <a:solidFill>
                  <a:srgbClr val="0070C0"/>
                </a:solidFill>
              </a:rPr>
              <a:t>Setelah membagi-bagi pekerjaan melalui spesialisasi kerja, anda perlu mengelompokan pekerjaan-pekerjaan ini sehingga tugas yang sama/ mirip dapat dikoordinasikan. Dasar yang dipakai dalam mengelompokan pekerjaan ini adalah departementalisasi.</a:t>
            </a:r>
            <a:endParaRPr lang="id-ID" sz="2400" dirty="0">
              <a:solidFill>
                <a:srgbClr val="0070C0"/>
              </a:solidFill>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Rantai Komando</a:t>
            </a:r>
            <a:endParaRPr lang="id-ID" dirty="0">
              <a:solidFill>
                <a:srgbClr val="FF0000"/>
              </a:solidFill>
            </a:endParaRPr>
          </a:p>
        </p:txBody>
      </p:sp>
      <p:sp>
        <p:nvSpPr>
          <p:cNvPr id="3" name="Content Placeholder 2"/>
          <p:cNvSpPr>
            <a:spLocks noGrp="1"/>
          </p:cNvSpPr>
          <p:nvPr>
            <p:ph idx="1"/>
          </p:nvPr>
        </p:nvSpPr>
        <p:spPr>
          <a:xfrm>
            <a:off x="928662" y="1928802"/>
            <a:ext cx="7072362" cy="4214842"/>
          </a:xfrm>
        </p:spPr>
        <p:txBody>
          <a:bodyPr/>
          <a:lstStyle/>
          <a:p>
            <a:pPr algn="ctr">
              <a:buNone/>
            </a:pPr>
            <a:r>
              <a:rPr lang="id-ID" sz="2400" dirty="0" smtClean="0">
                <a:solidFill>
                  <a:srgbClr val="0070C0"/>
                </a:solidFill>
              </a:rPr>
              <a:t>Rantai komando merupakan garis wewenang yang tidak terputus yang terentang dari puncak organisasi ke eselon terbawah dan memperjelas siapa melapor kepada siapa.</a:t>
            </a:r>
          </a:p>
          <a:p>
            <a:pPr algn="ctr">
              <a:buNone/>
            </a:pPr>
            <a:r>
              <a:rPr lang="id-ID" sz="2400" dirty="0" smtClean="0">
                <a:solidFill>
                  <a:srgbClr val="0070C0"/>
                </a:solidFill>
              </a:rPr>
              <a:t>Contohnya kepada siapakah saya harus pergi ketika saya mempunyai masalah dan saya bertanggungjawab kepada siapa?</a:t>
            </a:r>
          </a:p>
          <a:p>
            <a:pPr algn="ctr">
              <a:buNone/>
            </a:pPr>
            <a:r>
              <a:rPr lang="id-ID" sz="2400" dirty="0" smtClean="0">
                <a:solidFill>
                  <a:srgbClr val="0070C0"/>
                </a:solidFill>
              </a:rPr>
              <a:t>Membahas rantai komando maka membahas juga wewenang dan keatuan komando.</a:t>
            </a:r>
            <a:endParaRPr lang="id-ID" sz="2400" dirty="0">
              <a:solidFill>
                <a:srgbClr val="0070C0"/>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70C0"/>
                </a:solidFill>
              </a:rPr>
              <a:t>Rentang kendali</a:t>
            </a:r>
            <a:endParaRPr lang="id-ID" dirty="0">
              <a:solidFill>
                <a:srgbClr val="0070C0"/>
              </a:solidFill>
            </a:endParaRPr>
          </a:p>
        </p:txBody>
      </p:sp>
      <p:sp>
        <p:nvSpPr>
          <p:cNvPr id="3" name="Content Placeholder 2"/>
          <p:cNvSpPr>
            <a:spLocks noGrp="1"/>
          </p:cNvSpPr>
          <p:nvPr>
            <p:ph idx="1"/>
          </p:nvPr>
        </p:nvSpPr>
        <p:spPr>
          <a:xfrm>
            <a:off x="1571604" y="2000240"/>
            <a:ext cx="6096000" cy="3886200"/>
          </a:xfrm>
        </p:spPr>
        <p:txBody>
          <a:bodyPr/>
          <a:lstStyle/>
          <a:p>
            <a:pPr algn="ctr">
              <a:buNone/>
            </a:pPr>
            <a:r>
              <a:rPr lang="id-ID" sz="2400" dirty="0" smtClean="0">
                <a:solidFill>
                  <a:srgbClr val="FF0000"/>
                </a:solidFill>
              </a:rPr>
              <a:t>Seberapa banyak bawahan yang dapat di atur oleh pemimpin? Pertanyaan rentang kendali ini sangat penting, karna sangat menentukan banyak tingkatan dan pimpinan yang harus di miliki oleh organisasi. Bila semua hal sama, makin luas atau besar rentang itu, makin efisien organisasi itu. </a:t>
            </a:r>
            <a:endParaRPr lang="id-ID" sz="2400" dirty="0">
              <a:solidFill>
                <a:srgbClr val="FF0000"/>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1142984"/>
            <a:ext cx="6096000" cy="762000"/>
          </a:xfrm>
        </p:spPr>
        <p:txBody>
          <a:bodyPr/>
          <a:lstStyle/>
          <a:p>
            <a:r>
              <a:rPr lang="id-ID" dirty="0" smtClean="0">
                <a:solidFill>
                  <a:srgbClr val="0070C0"/>
                </a:solidFill>
              </a:rPr>
              <a:t>Sentralisasi dan Desentralisasi</a:t>
            </a:r>
            <a:endParaRPr lang="id-ID" dirty="0">
              <a:solidFill>
                <a:srgbClr val="0070C0"/>
              </a:solidFill>
            </a:endParaRPr>
          </a:p>
        </p:txBody>
      </p:sp>
      <p:sp>
        <p:nvSpPr>
          <p:cNvPr id="3" name="Content Placeholder 2"/>
          <p:cNvSpPr>
            <a:spLocks noGrp="1"/>
          </p:cNvSpPr>
          <p:nvPr>
            <p:ph idx="1"/>
          </p:nvPr>
        </p:nvSpPr>
        <p:spPr>
          <a:xfrm>
            <a:off x="1524000" y="2500306"/>
            <a:ext cx="6096000" cy="3138494"/>
          </a:xfrm>
        </p:spPr>
        <p:txBody>
          <a:bodyPr/>
          <a:lstStyle/>
          <a:p>
            <a:pPr algn="ctr">
              <a:buNone/>
            </a:pPr>
            <a:r>
              <a:rPr lang="id-ID" sz="2400" dirty="0" smtClean="0">
                <a:solidFill>
                  <a:srgbClr val="FF0000"/>
                </a:solidFill>
              </a:rPr>
              <a:t>Istilah sentralisasi mengacu sampai pada tingkat mana pengambilan keputusan dipusatkan pada tingkat tunggal dalam organisasi</a:t>
            </a:r>
            <a:endParaRPr lang="id-ID" sz="2400" dirty="0">
              <a:solidFill>
                <a:srgbClr val="FF0000"/>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5050"/>
                </a:solidFill>
              </a:rPr>
              <a:t>Formalisasi</a:t>
            </a:r>
            <a:endParaRPr lang="id-ID" dirty="0">
              <a:solidFill>
                <a:srgbClr val="FF5050"/>
              </a:solidFill>
            </a:endParaRPr>
          </a:p>
        </p:txBody>
      </p:sp>
      <p:sp>
        <p:nvSpPr>
          <p:cNvPr id="3" name="Content Placeholder 2"/>
          <p:cNvSpPr>
            <a:spLocks noGrp="1"/>
          </p:cNvSpPr>
          <p:nvPr>
            <p:ph idx="1"/>
          </p:nvPr>
        </p:nvSpPr>
        <p:spPr>
          <a:xfrm>
            <a:off x="1285852" y="2000240"/>
            <a:ext cx="6334148" cy="3638560"/>
          </a:xfrm>
        </p:spPr>
        <p:txBody>
          <a:bodyPr/>
          <a:lstStyle/>
          <a:p>
            <a:pPr algn="ctr"/>
            <a:r>
              <a:rPr lang="id-ID" sz="2400" dirty="0" smtClean="0">
                <a:solidFill>
                  <a:srgbClr val="0070C0"/>
                </a:solidFill>
              </a:rPr>
              <a:t>Formalisasi mengacu pada tinggat dimana pekerjaan didalam organisasi itu dibakukan. Jika pekerjaan sangat diformalisasikan, pelaksanaan pekerjaan itu mempunyai kuantitas keleluasaan yang minimum mengenai apa yang harus dikerjakan, kapan harus dikerjakan dan bagaimana seharusnya ia mengerjakannya.</a:t>
            </a:r>
            <a:endParaRPr lang="id-ID" sz="2400" dirty="0">
              <a:solidFill>
                <a:srgbClr val="0070C0"/>
              </a:solidFill>
            </a:endParaRPr>
          </a:p>
        </p:txBody>
      </p:sp>
    </p:spTree>
  </p:cSld>
  <p:clrMapOvr>
    <a:masterClrMapping/>
  </p:clrMapOvr>
  <p:transition spd="slow"/>
</p:sld>
</file>

<file path=ppt/theme/theme1.xml><?xml version="1.0" encoding="utf-8"?>
<a:theme xmlns:a="http://schemas.openxmlformats.org/drawingml/2006/main" name="Anim-8_food">
  <a:themeElements>
    <a:clrScheme name="FoodPyrPres_al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odPyrPres_ally">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odPyrPres_al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oodPyrPres_al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oodPyrPres_al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oodPyrPres_al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oodPyrPres_al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oodPyrPres_al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oodPyrPres_al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oodPyrPres_al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oodPyrPres_al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oodPyrPres_al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oodPyrPres_al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oodPyrPres_al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Anim-8_food</Template>
  <TotalTime>248</TotalTime>
  <Words>321</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Anim-8_food</vt:lpstr>
      <vt:lpstr>  SISTEM ORGANISASI </vt:lpstr>
      <vt:lpstr>STRUKTUR ORGANISASI</vt:lpstr>
      <vt:lpstr>Pertanyaan penting untuk merancang struktur oranisasi yang tepat</vt:lpstr>
      <vt:lpstr>Spesialisasi pekerjaan</vt:lpstr>
      <vt:lpstr>Departementalisasi</vt:lpstr>
      <vt:lpstr>Rantai Komando</vt:lpstr>
      <vt:lpstr>Rentang kendali</vt:lpstr>
      <vt:lpstr>Sentralisasi dan Desentralisasi</vt:lpstr>
      <vt:lpstr>Formalisasi</vt:lpstr>
      <vt:lpstr>Slide 10</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ORGANISASI  DAN  SEKTOR  PUBLIK</dc:title>
  <dc:subject/>
  <dc:creator>Dewi_Vaio</dc:creator>
  <cp:keywords/>
  <dc:description/>
  <cp:lastModifiedBy>AXIOO</cp:lastModifiedBy>
  <cp:revision>16</cp:revision>
  <dcterms:created xsi:type="dcterms:W3CDTF">2015-11-10T03:25:19Z</dcterms:created>
  <dcterms:modified xsi:type="dcterms:W3CDTF">2020-03-22T10:29:23Z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TC010188041033</vt:lpwstr>
  </property>
</Properties>
</file>