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62" r:id="rId4"/>
    <p:sldId id="258" r:id="rId5"/>
    <p:sldId id="257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3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ä¸»é¢æ ·å¼ 2 - å¼ºè°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ä¸­åº¦æ ·å¼ 2 - å¼ºè°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EF8A3-B445-48EB-8C94-38A1A713BF31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86D08-0D02-4E6A-8032-D411FD2FC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7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5627B-2888-4795-8934-17FE284A20EF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86D08-0D02-4E6A-8032-D411FD2FC8B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528-8D06-426B-8712-7FB5E30FF09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3EC1-8FD7-45E5-80FD-340861CB4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528-8D06-426B-8712-7FB5E30FF09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3EC1-8FD7-45E5-80FD-340861CB4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528-8D06-426B-8712-7FB5E30FF09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3EC1-8FD7-45E5-80FD-340861CB4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528-8D06-426B-8712-7FB5E30FF09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3EC1-8FD7-45E5-80FD-340861CB4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528-8D06-426B-8712-7FB5E30FF09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3EC1-8FD7-45E5-80FD-340861CB4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528-8D06-426B-8712-7FB5E30FF09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3EC1-8FD7-45E5-80FD-340861CB4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528-8D06-426B-8712-7FB5E30FF09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3EC1-8FD7-45E5-80FD-340861CB4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528-8D06-426B-8712-7FB5E30FF09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3EC1-8FD7-45E5-80FD-340861CB4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528-8D06-426B-8712-7FB5E30FF09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3EC1-8FD7-45E5-80FD-340861CB4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528-8D06-426B-8712-7FB5E30FF09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3EC1-8FD7-45E5-80FD-340861CB4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528-8D06-426B-8712-7FB5E30FF09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3EC1-8FD7-45E5-80FD-340861CB4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62528-8D06-426B-8712-7FB5E30FF09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43EC1-8FD7-45E5-80FD-340861CB4A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ii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158182"/>
            <a:ext cx="6172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+mj-lt"/>
              </a:rPr>
              <a:t>PEMROGRAMAN </a:t>
            </a:r>
            <a:r>
              <a:rPr lang="en-US" sz="3200" b="1" dirty="0" smtClean="0">
                <a:latin typeface="+mj-lt"/>
              </a:rPr>
              <a:t>WEB</a:t>
            </a:r>
            <a:endParaRPr lang="en-US" sz="3200" b="1" dirty="0" smtClean="0">
              <a:latin typeface="+mj-lt"/>
            </a:endParaRPr>
          </a:p>
          <a:p>
            <a:pPr algn="ctr"/>
            <a:r>
              <a:rPr lang="en-US" sz="3200" b="1" dirty="0" smtClean="0">
                <a:latin typeface="+mj-lt"/>
              </a:rPr>
              <a:t>(1)</a:t>
            </a:r>
            <a:endParaRPr lang="en-US" sz="32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5097159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Myrna </a:t>
            </a:r>
            <a:r>
              <a:rPr lang="en-US" sz="2400" b="1" dirty="0" err="1" smtClean="0"/>
              <a:t>Dwi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Rahmatya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M.Kom</a:t>
            </a:r>
            <a:r>
              <a:rPr lang="en-US" sz="2400" b="1" dirty="0" smtClean="0"/>
              <a:t>.</a:t>
            </a:r>
          </a:p>
        </p:txBody>
      </p:sp>
      <p:pic>
        <p:nvPicPr>
          <p:cNvPr id="1026" name="Picture 2" descr="D:\Picture\unikom colou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1295400" cy="127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Instalasi</a:t>
            </a:r>
            <a:r>
              <a:rPr lang="en-US" b="1" dirty="0"/>
              <a:t> XAMPP (Cont.)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99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Selanjutnya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tombol</a:t>
            </a:r>
            <a:r>
              <a:rPr lang="en-US" dirty="0">
                <a:solidFill>
                  <a:schemeClr val="tx1"/>
                </a:solidFill>
              </a:rPr>
              <a:t> install </a:t>
            </a:r>
            <a:r>
              <a:rPr lang="en-US" dirty="0" err="1">
                <a:solidFill>
                  <a:schemeClr val="tx1"/>
                </a:solidFill>
              </a:rPr>
              <a:t>tapi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sebelumnya</a:t>
            </a:r>
            <a:r>
              <a:rPr lang="en-US" dirty="0">
                <a:solidFill>
                  <a:schemeClr val="tx1"/>
                </a:solidFill>
              </a:rPr>
              <a:t> checklist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service di checkbox service section agar service </a:t>
            </a:r>
            <a:r>
              <a:rPr lang="en-US" dirty="0" err="1">
                <a:solidFill>
                  <a:schemeClr val="tx1"/>
                </a:solidFill>
              </a:rPr>
              <a:t>dijalankan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dinyalakan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19400"/>
            <a:ext cx="4271962" cy="3325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Instalasi</a:t>
            </a:r>
            <a:r>
              <a:rPr lang="en-US" b="1" dirty="0"/>
              <a:t> XAMPP (Cont.)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13" y="2014537"/>
            <a:ext cx="3862362" cy="301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655" y="2077054"/>
            <a:ext cx="3769158" cy="2952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169430" y="3124200"/>
            <a:ext cx="785838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xplosion 2 4"/>
          <p:cNvSpPr/>
          <p:nvPr/>
        </p:nvSpPr>
        <p:spPr>
          <a:xfrm>
            <a:off x="4883068" y="4191000"/>
            <a:ext cx="2016166" cy="17526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FINISH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Instalasi</a:t>
            </a:r>
            <a:r>
              <a:rPr lang="en-US" b="1" dirty="0"/>
              <a:t> XAMPP (Cont.)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4418811" cy="3467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29200" y="1816556"/>
            <a:ext cx="350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proses </a:t>
            </a:r>
            <a:r>
              <a:rPr lang="en-US" sz="2400" dirty="0" err="1"/>
              <a:t>instalasi</a:t>
            </a:r>
            <a:r>
              <a:rPr lang="en-US" sz="2400" dirty="0"/>
              <a:t> </a:t>
            </a:r>
            <a:r>
              <a:rPr lang="en-US" sz="2400" dirty="0" err="1"/>
              <a:t>berjalan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lancar</a:t>
            </a:r>
            <a:r>
              <a:rPr lang="en-US" sz="2400" dirty="0"/>
              <a:t> </a:t>
            </a:r>
            <a:r>
              <a:rPr lang="en-US" sz="2400" dirty="0" err="1"/>
              <a:t>makan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ditampilkan</a:t>
            </a:r>
            <a:r>
              <a:rPr lang="en-US" sz="2400" dirty="0"/>
              <a:t> </a:t>
            </a:r>
            <a:r>
              <a:rPr lang="en-US" sz="2400" dirty="0" err="1" smtClean="0"/>
              <a:t>konfirmasi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ITU PHP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?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8001000" cy="51053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1. </a:t>
            </a:r>
            <a:r>
              <a:rPr lang="fi-FI" dirty="0">
                <a:solidFill>
                  <a:schemeClr val="tx1"/>
                </a:solidFill>
              </a:rPr>
              <a:t>Pertama kali dibuat oleh </a:t>
            </a:r>
            <a:r>
              <a:rPr lang="fi-FI" b="1" dirty="0">
                <a:solidFill>
                  <a:schemeClr val="tx1"/>
                </a:solidFill>
              </a:rPr>
              <a:t>Rasmus Lerdorf </a:t>
            </a:r>
            <a:r>
              <a:rPr lang="fi-FI" dirty="0">
                <a:solidFill>
                  <a:schemeClr val="tx1"/>
                </a:solidFill>
              </a:rPr>
              <a:t>pada tahun 1994.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2.</a:t>
            </a:r>
            <a:r>
              <a:rPr lang="en-US" b="1" dirty="0" smtClean="0">
                <a:solidFill>
                  <a:schemeClr val="tx1"/>
                </a:solidFill>
              </a:rPr>
              <a:t> P</a:t>
            </a:r>
            <a:r>
              <a:rPr lang="en-US" dirty="0" smtClean="0">
                <a:solidFill>
                  <a:schemeClr val="tx1"/>
                </a:solidFill>
              </a:rPr>
              <a:t>HP 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b="1" dirty="0">
                <a:solidFill>
                  <a:schemeClr val="tx1"/>
                </a:solidFill>
              </a:rPr>
              <a:t>H</a:t>
            </a:r>
            <a:r>
              <a:rPr lang="en-US" dirty="0">
                <a:solidFill>
                  <a:schemeClr val="tx1"/>
                </a:solidFill>
              </a:rPr>
              <a:t>ypertext </a:t>
            </a:r>
            <a:r>
              <a:rPr lang="en-US" b="1" dirty="0" err="1">
                <a:solidFill>
                  <a:schemeClr val="tx1"/>
                </a:solidFill>
              </a:rPr>
              <a:t>P</a:t>
            </a:r>
            <a:r>
              <a:rPr lang="en-US" dirty="0" err="1">
                <a:solidFill>
                  <a:schemeClr val="tx1"/>
                </a:solidFill>
              </a:rPr>
              <a:t>repocessor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dirty="0" err="1" smtClean="0">
                <a:solidFill>
                  <a:schemeClr val="tx1"/>
                </a:solidFill>
              </a:rPr>
              <a:t>Aturan</a:t>
            </a:r>
            <a:r>
              <a:rPr lang="en-US" dirty="0">
                <a:solidFill>
                  <a:schemeClr val="tx1"/>
                </a:solidFill>
              </a:rPr>
              <a:t>: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ditulis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tag : </a:t>
            </a:r>
            <a:r>
              <a:rPr lang="en-US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&lt;?</a:t>
            </a:r>
            <a:r>
              <a:rPr lang="en-US" b="1" dirty="0" err="1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php</a:t>
            </a:r>
            <a:r>
              <a:rPr lang="en-US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dan  </a:t>
            </a:r>
            <a:r>
              <a:rPr lang="en-US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r>
              <a:rPr lang="en-US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statement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perintah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biasanya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diakhiri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titik-koma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(;)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en-US" b="1" dirty="0" smtClean="0">
                <a:solidFill>
                  <a:srgbClr val="FF0000"/>
                </a:solidFill>
              </a:rPr>
              <a:t>CASE </a:t>
            </a:r>
            <a:r>
              <a:rPr lang="en-US" b="1" dirty="0">
                <a:solidFill>
                  <a:srgbClr val="FF0000"/>
                </a:solidFill>
              </a:rPr>
              <a:t>SENSITIVE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 identifier yang </a:t>
            </a:r>
            <a:r>
              <a:rPr lang="en-US" dirty="0" err="1">
                <a:solidFill>
                  <a:schemeClr val="tx1"/>
                </a:solidFill>
              </a:rPr>
              <a:t>dibuat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user (</a:t>
            </a:r>
            <a:r>
              <a:rPr lang="en-US" dirty="0" err="1" smtClean="0">
                <a:solidFill>
                  <a:schemeClr val="tx1"/>
                </a:solidFill>
              </a:rPr>
              <a:t>berupa</a:t>
            </a:r>
            <a:r>
              <a:rPr lang="en-US" dirty="0" smtClean="0">
                <a:solidFill>
                  <a:schemeClr val="tx1"/>
                </a:solidFill>
              </a:rPr>
              <a:t> variable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konstanta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dll</a:t>
            </a:r>
            <a:r>
              <a:rPr lang="en-US" dirty="0">
                <a:solidFill>
                  <a:schemeClr val="tx1"/>
                </a:solidFill>
              </a:rPr>
              <a:t>), </a:t>
            </a:r>
            <a:r>
              <a:rPr lang="en-US" dirty="0" err="1">
                <a:solidFill>
                  <a:schemeClr val="tx1"/>
                </a:solidFill>
              </a:rPr>
              <a:t>namun</a:t>
            </a:r>
            <a:r>
              <a:rPr lang="en-US" dirty="0">
                <a:solidFill>
                  <a:schemeClr val="tx1"/>
                </a:solidFill>
              </a:rPr>
              <a:t> TIDAK CASE SENSITIVE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identifier </a:t>
            </a:r>
            <a:r>
              <a:rPr lang="en-US" i="1" dirty="0">
                <a:solidFill>
                  <a:schemeClr val="tx1"/>
                </a:solidFill>
              </a:rPr>
              <a:t>built-in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PHP.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$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 ≠ $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 ≠ $NAMA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Keistimewaan</a:t>
            </a:r>
            <a:r>
              <a:rPr lang="en-US" dirty="0"/>
              <a:t> </a:t>
            </a:r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Cepat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Free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Mudah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dipelajari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Multi-platform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Dukungan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technical-support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Banyaknya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komunitas</a:t>
            </a:r>
            <a:r>
              <a:rPr lang="en-US" dirty="0">
                <a:solidFill>
                  <a:schemeClr val="tx1"/>
                </a:solidFill>
              </a:rPr>
              <a:t> PHP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Aman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620000" cy="944562"/>
          </a:xfrm>
        </p:spPr>
        <p:txBody>
          <a:bodyPr/>
          <a:lstStyle/>
          <a:p>
            <a:r>
              <a:rPr lang="en-US" b="1" dirty="0" smtClean="0"/>
              <a:t>KONSEP KERJA PHP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23622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PHP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browser</a:t>
            </a:r>
            <a:r>
              <a:rPr lang="en-US" dirty="0"/>
              <a:t>.</a:t>
            </a:r>
          </a:p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i="1" dirty="0"/>
              <a:t>URL (Uniform Resource Locator)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Internet</a:t>
            </a:r>
            <a:r>
              <a:rPr lang="en-US" dirty="0" smtClean="0"/>
              <a:t>, </a:t>
            </a:r>
            <a:r>
              <a:rPr lang="sv-SE" dirty="0" smtClean="0"/>
              <a:t>browser </a:t>
            </a:r>
            <a:r>
              <a:rPr lang="sv-SE" dirty="0"/>
              <a:t>mendapat alamat dari </a:t>
            </a:r>
            <a:r>
              <a:rPr lang="sv-SE" i="1" dirty="0"/>
              <a:t>webserver</a:t>
            </a:r>
            <a:r>
              <a:rPr lang="sv-SE" dirty="0"/>
              <a:t>, mengidentifikasikan alamat </a:t>
            </a:r>
            <a:r>
              <a:rPr lang="sv-SE" dirty="0" smtClean="0"/>
              <a:t>yang </a:t>
            </a:r>
            <a:r>
              <a:rPr lang="en-US" dirty="0" err="1" smtClean="0"/>
              <a:t>dikehendaki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Web Server</a:t>
            </a:r>
            <a:r>
              <a:rPr lang="en-US" dirty="0"/>
              <a:t>.</a:t>
            </a:r>
          </a:p>
          <a:p>
            <a:r>
              <a:rPr lang="en-US" dirty="0" err="1"/>
              <a:t>Selanjutnya</a:t>
            </a:r>
            <a:r>
              <a:rPr lang="en-US" dirty="0"/>
              <a:t> Web Server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php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memproses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(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html) </a:t>
            </a:r>
            <a:r>
              <a:rPr lang="en-US" dirty="0" err="1"/>
              <a:t>ke</a:t>
            </a:r>
            <a:r>
              <a:rPr lang="en-US" dirty="0"/>
              <a:t> web server, </a:t>
            </a:r>
            <a:r>
              <a:rPr lang="en-US" dirty="0" err="1" smtClean="0"/>
              <a:t>selanjutnya</a:t>
            </a:r>
            <a:r>
              <a:rPr lang="en-US" dirty="0" smtClean="0"/>
              <a:t> web </a:t>
            </a:r>
            <a:r>
              <a:rPr lang="en-US" dirty="0"/>
              <a:t>server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client 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459" y="3962400"/>
            <a:ext cx="5867400" cy="2400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x-none" altLang="id-ID"/>
              <a:t>- buka app xampp</a:t>
            </a:r>
          </a:p>
          <a:p>
            <a:pPr marL="0" indent="0">
              <a:buNone/>
            </a:pPr>
            <a:r>
              <a:rPr lang="x-none" altLang="id-ID"/>
              <a:t>	buka folder xampp di drive D / E</a:t>
            </a:r>
          </a:p>
          <a:p>
            <a:pPr marL="0" indent="0">
              <a:buNone/>
            </a:pPr>
            <a:r>
              <a:rPr lang="x-none" altLang="id-ID"/>
              <a:t>	double-click xampp-control</a:t>
            </a:r>
          </a:p>
          <a:p>
            <a:pPr marL="0" indent="0">
              <a:buNone/>
            </a:pPr>
            <a:r>
              <a:rPr lang="x-none" altLang="id-ID"/>
              <a:t>- start service : apache, mysql, filezilla</a:t>
            </a:r>
          </a:p>
          <a:p>
            <a:pPr marL="0" indent="0">
              <a:buNone/>
            </a:pPr>
            <a:r>
              <a:rPr lang="x-none" altLang="id-ID"/>
              <a:t>- buka app editor php : </a:t>
            </a:r>
            <a:r>
              <a:rPr lang="x-none" altLang="id-ID" smtClean="0"/>
              <a:t>notepa</a:t>
            </a:r>
            <a:r>
              <a:rPr lang="en-US" altLang="id-ID" dirty="0" smtClean="0"/>
              <a:t>d</a:t>
            </a:r>
            <a:r>
              <a:rPr lang="x-none" altLang="id-ID" smtClean="0"/>
              <a:t>++ </a:t>
            </a:r>
            <a:r>
              <a:rPr lang="x-none" altLang="id-ID"/>
              <a:t>/ sublime</a:t>
            </a:r>
          </a:p>
          <a:p>
            <a:pPr marL="0" indent="0">
              <a:buNone/>
            </a:pPr>
            <a:endParaRPr lang="x-none" alt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 Hello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 err="1" smtClean="0">
                <a:solidFill>
                  <a:schemeClr val="tx1"/>
                </a:solidFill>
              </a:rPr>
              <a:t>Ketikan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perintah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dibawah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ini</a:t>
            </a:r>
            <a:r>
              <a:rPr lang="es-ES" dirty="0" smtClean="0">
                <a:solidFill>
                  <a:schemeClr val="tx1"/>
                </a:solidFill>
              </a:rPr>
              <a:t>  </a:t>
            </a:r>
            <a:r>
              <a:rPr lang="es-ES" dirty="0" err="1" smtClean="0">
                <a:solidFill>
                  <a:schemeClr val="tx1"/>
                </a:solidFill>
              </a:rPr>
              <a:t>lalu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save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dengan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nama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hello.php</a:t>
            </a:r>
            <a:r>
              <a:rPr lang="es-ES" dirty="0" smtClean="0">
                <a:solidFill>
                  <a:schemeClr val="tx1"/>
                </a:solidFill>
              </a:rPr>
              <a:t> , (simpan di folder </a:t>
            </a:r>
            <a:r>
              <a:rPr lang="es-ES" dirty="0" err="1" smtClean="0">
                <a:solidFill>
                  <a:schemeClr val="tx1"/>
                </a:solidFill>
              </a:rPr>
              <a:t>xampp</a:t>
            </a:r>
            <a:r>
              <a:rPr lang="es-ES" dirty="0" smtClean="0">
                <a:solidFill>
                  <a:schemeClr val="tx1"/>
                </a:solidFill>
              </a:rPr>
              <a:t>/</a:t>
            </a:r>
            <a:r>
              <a:rPr lang="es-ES" dirty="0" err="1" smtClean="0">
                <a:solidFill>
                  <a:schemeClr val="tx1"/>
                </a:solidFill>
              </a:rPr>
              <a:t>htdocs</a:t>
            </a:r>
            <a:r>
              <a:rPr lang="es-ES" dirty="0" smtClean="0">
                <a:solidFill>
                  <a:schemeClr val="tx1"/>
                </a:solidFill>
              </a:rPr>
              <a:t>/</a:t>
            </a:r>
            <a:r>
              <a:rPr lang="es-ES" dirty="0" err="1" smtClean="0">
                <a:solidFill>
                  <a:schemeClr val="tx1"/>
                </a:solidFill>
              </a:rPr>
              <a:t>buatfolder</a:t>
            </a:r>
            <a:r>
              <a:rPr lang="es-ES" dirty="0" smtClean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&lt;?</a:t>
            </a:r>
            <a:r>
              <a:rPr lang="es-ES" dirty="0" err="1">
                <a:solidFill>
                  <a:schemeClr val="tx1"/>
                </a:solidFill>
              </a:rPr>
              <a:t>php </a:t>
            </a:r>
            <a:r>
              <a:rPr lang="x-none" altLang="es-ES" dirty="0" err="1">
                <a:solidFill>
                  <a:schemeClr val="tx1"/>
                </a:solidFill>
              </a:rPr>
              <a:t>//tag pembuka php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    echo "</a:t>
            </a:r>
            <a:r>
              <a:rPr lang="es-ES" dirty="0" err="1" smtClean="0">
                <a:solidFill>
                  <a:schemeClr val="tx1"/>
                </a:solidFill>
              </a:rPr>
              <a:t>Hello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World</a:t>
            </a:r>
            <a:r>
              <a:rPr lang="es-ES" dirty="0" smtClean="0">
                <a:solidFill>
                  <a:schemeClr val="tx1"/>
                </a:solidFill>
              </a:rPr>
              <a:t> ";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?&gt; </a:t>
            </a:r>
            <a:endParaRPr lang="x-none" alt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Buka browser dan ketikkan alamat http://</a:t>
            </a:r>
            <a:r>
              <a:rPr lang="fi-FI" dirty="0" smtClean="0">
                <a:solidFill>
                  <a:srgbClr val="FF0000"/>
                </a:solidFill>
              </a:rPr>
              <a:t>localhost/namafolder/hello.php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Variabel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153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dollar ($).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berubah-ubah</a:t>
            </a:r>
            <a:r>
              <a:rPr lang="en-US" dirty="0"/>
              <a:t>. </a:t>
            </a:r>
            <a:r>
              <a:rPr lang="en-US" dirty="0" err="1" smtClean="0"/>
              <a:t>Penulisan</a:t>
            </a:r>
            <a:r>
              <a:rPr lang="en-US" dirty="0" smtClean="0"/>
              <a:t> variable </a:t>
            </a:r>
            <a:r>
              <a:rPr lang="en-US" dirty="0"/>
              <a:t>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$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terbatas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tanda</a:t>
            </a:r>
            <a:r>
              <a:rPr lang="en-US" dirty="0"/>
              <a:t> $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under-</a:t>
            </a:r>
            <a:r>
              <a:rPr lang="en-US" i="1" dirty="0" err="1"/>
              <a:t>scrore</a:t>
            </a:r>
            <a:r>
              <a:rPr lang="en-US" i="1" dirty="0"/>
              <a:t> </a:t>
            </a:r>
            <a:r>
              <a:rPr lang="en-US" dirty="0"/>
              <a:t>(_).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, </a:t>
            </a:r>
            <a:r>
              <a:rPr lang="en-US" dirty="0" err="1"/>
              <a:t>angka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karakter</a:t>
            </a:r>
            <a:r>
              <a:rPr lang="en-US" dirty="0"/>
              <a:t> ASCII </a:t>
            </a:r>
            <a:r>
              <a:rPr lang="en-US" dirty="0" err="1"/>
              <a:t>dari</a:t>
            </a:r>
            <a:r>
              <a:rPr lang="en-US" dirty="0"/>
              <a:t> 127 – 255).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/>
              <a:t>case-sensitive.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spasi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76800" y="4771072"/>
            <a:ext cx="2286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 $3name</a:t>
            </a:r>
          </a:p>
          <a:p>
            <a:r>
              <a:rPr lang="en-US" dirty="0" smtClean="0"/>
              <a:t>- $name?</a:t>
            </a:r>
          </a:p>
          <a:p>
            <a:r>
              <a:rPr lang="en-US" dirty="0" smtClean="0"/>
              <a:t>- $</a:t>
            </a:r>
            <a:r>
              <a:rPr lang="en-US" dirty="0" err="1" smtClean="0"/>
              <a:t>first+name</a:t>
            </a:r>
            <a:endParaRPr lang="en-US" dirty="0" smtClean="0"/>
          </a:p>
          <a:p>
            <a:r>
              <a:rPr lang="en-US" dirty="0" smtClean="0"/>
              <a:t>- $first.name</a:t>
            </a:r>
          </a:p>
          <a:p>
            <a:r>
              <a:rPr lang="en-US" dirty="0" smtClean="0"/>
              <a:t>- $first name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4876800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 $_first</a:t>
            </a:r>
          </a:p>
          <a:p>
            <a:r>
              <a:rPr lang="en-US" dirty="0" smtClean="0"/>
              <a:t>- $</a:t>
            </a:r>
            <a:r>
              <a:rPr lang="en-US" dirty="0" err="1" smtClean="0"/>
              <a:t>awal_variabel</a:t>
            </a:r>
            <a:endParaRPr lang="en-US" dirty="0" smtClean="0"/>
          </a:p>
          <a:p>
            <a:r>
              <a:rPr lang="en-US" dirty="0" smtClean="0"/>
              <a:t>- $first2</a:t>
            </a:r>
          </a:p>
          <a:p>
            <a:r>
              <a:rPr lang="en-US" dirty="0" smtClean="0"/>
              <a:t>- $first_1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2819400" y="4826695"/>
            <a:ext cx="1600200" cy="111690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Benar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0" name="Explosion 2 9"/>
          <p:cNvSpPr/>
          <p:nvPr/>
        </p:nvSpPr>
        <p:spPr>
          <a:xfrm>
            <a:off x="6373760" y="4489632"/>
            <a:ext cx="2177846" cy="188612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Salah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VARIABEL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 err="1">
                <a:solidFill>
                  <a:schemeClr val="tx1"/>
                </a:solidFill>
              </a:rPr>
              <a:t>Ketikan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perintah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dibawah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ini</a:t>
            </a:r>
            <a:r>
              <a:rPr lang="es-ES" dirty="0">
                <a:solidFill>
                  <a:schemeClr val="tx1"/>
                </a:solidFill>
              </a:rPr>
              <a:t>  </a:t>
            </a:r>
            <a:r>
              <a:rPr lang="es-ES" dirty="0" err="1">
                <a:solidFill>
                  <a:schemeClr val="tx1"/>
                </a:solidFill>
              </a:rPr>
              <a:t>lalu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save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dengan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nama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variabel.php</a:t>
            </a: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&lt;?</a:t>
            </a:r>
            <a:r>
              <a:rPr lang="en-US" dirty="0" err="1">
                <a:solidFill>
                  <a:schemeClr val="tx1"/>
                </a:solidFill>
              </a:rPr>
              <a:t>php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$</a:t>
            </a:r>
            <a:r>
              <a:rPr lang="en-US" dirty="0" err="1">
                <a:solidFill>
                  <a:schemeClr val="tx1"/>
                </a:solidFill>
              </a:rPr>
              <a:t>nim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r>
              <a:rPr lang="en-US" dirty="0" smtClean="0">
                <a:solidFill>
                  <a:schemeClr val="tx1"/>
                </a:solidFill>
              </a:rPr>
              <a:t>";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$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smtClean="0">
                <a:solidFill>
                  <a:schemeClr val="tx1"/>
                </a:solidFill>
              </a:rPr>
              <a:t>‘</a:t>
            </a:r>
            <a:r>
              <a:rPr lang="en-US" dirty="0" err="1" smtClean="0">
                <a:solidFill>
                  <a:schemeClr val="tx1"/>
                </a:solidFill>
              </a:rPr>
              <a:t>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r>
              <a:rPr lang="en-US" dirty="0" smtClean="0">
                <a:solidFill>
                  <a:schemeClr val="tx1"/>
                </a:solidFill>
              </a:rPr>
              <a:t>';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echo </a:t>
            </a:r>
            <a:r>
              <a:rPr lang="en-US" dirty="0">
                <a:solidFill>
                  <a:schemeClr val="tx1"/>
                </a:solidFill>
              </a:rPr>
              <a:t>"NIM : </a:t>
            </a:r>
            <a:r>
              <a:rPr lang="en-US" dirty="0" smtClean="0">
                <a:solidFill>
                  <a:schemeClr val="tx1"/>
                </a:solidFill>
              </a:rPr>
              <a:t>" . $</a:t>
            </a:r>
            <a:r>
              <a:rPr lang="en-US" dirty="0" err="1">
                <a:solidFill>
                  <a:schemeClr val="tx1"/>
                </a:solidFill>
              </a:rPr>
              <a:t>nim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. "&lt;</a:t>
            </a:r>
            <a:r>
              <a:rPr lang="en-US" dirty="0" err="1">
                <a:solidFill>
                  <a:schemeClr val="tx1"/>
                </a:solidFill>
              </a:rPr>
              <a:t>br</a:t>
            </a:r>
            <a:r>
              <a:rPr lang="en-US" dirty="0">
                <a:solidFill>
                  <a:schemeClr val="tx1"/>
                </a:solidFill>
              </a:rPr>
              <a:t>&gt;";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echo "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 : $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";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?&gt;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Buka browser dan ketikkan alamat http://</a:t>
            </a:r>
            <a:r>
              <a:rPr lang="fi-FI" dirty="0" smtClean="0">
                <a:solidFill>
                  <a:srgbClr val="FF0000"/>
                </a:solidFill>
              </a:rPr>
              <a:t>localhost/namafolder/variabel.php</a:t>
            </a:r>
          </a:p>
          <a:p>
            <a:pPr marL="0" indent="0">
              <a:buNone/>
            </a:pPr>
            <a:endParaRPr lang="fi-FI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ATURAN PERKULIAHAN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4710" y="1981200"/>
            <a:ext cx="8229599" cy="3450696"/>
          </a:xfrm>
        </p:spPr>
        <p:txBody>
          <a:bodyPr/>
          <a:lstStyle/>
          <a:p>
            <a:r>
              <a:rPr lang="en-US" sz="2800" dirty="0" err="1" smtClean="0"/>
              <a:t>Toleransi</a:t>
            </a:r>
            <a:r>
              <a:rPr lang="en-US" sz="2800" dirty="0" smtClean="0"/>
              <a:t> </a:t>
            </a:r>
            <a:r>
              <a:rPr lang="en-US" sz="2800" dirty="0" err="1" smtClean="0"/>
              <a:t>keterlambatan</a:t>
            </a:r>
            <a:r>
              <a:rPr lang="en-US" sz="2800" dirty="0" smtClean="0"/>
              <a:t> </a:t>
            </a:r>
            <a:r>
              <a:rPr lang="x-none" altLang="en-US" sz="2800" dirty="0" smtClean="0"/>
              <a:t>maksimal </a:t>
            </a:r>
            <a:r>
              <a:rPr lang="en-US" sz="2800" b="1" dirty="0" smtClean="0">
                <a:solidFill>
                  <a:srgbClr val="FF0000"/>
                </a:solidFill>
              </a:rPr>
              <a:t>15 </a:t>
            </a:r>
            <a:r>
              <a:rPr lang="en-US" sz="2800" b="1" dirty="0" err="1" smtClean="0">
                <a:solidFill>
                  <a:srgbClr val="FF0000"/>
                </a:solidFill>
              </a:rPr>
              <a:t>menit</a:t>
            </a:r>
            <a:r>
              <a:rPr lang="id-ID" sz="2800" dirty="0" smtClean="0"/>
              <a:t>.</a:t>
            </a:r>
            <a:endParaRPr lang="id-ID" sz="2800" dirty="0"/>
          </a:p>
          <a:p>
            <a:r>
              <a:rPr lang="x-none" altLang="id-ID" sz="2800" dirty="0" smtClean="0"/>
              <a:t>&gt;3 tidak hadir tidak dapat mengikuti ujian</a:t>
            </a:r>
            <a:r>
              <a:rPr lang="id-ID" sz="2800" dirty="0" smtClean="0"/>
              <a:t>.</a:t>
            </a:r>
            <a:endParaRPr lang="id-ID" sz="2800" dirty="0"/>
          </a:p>
          <a:p>
            <a:r>
              <a:rPr lang="id-ID" sz="2800" dirty="0"/>
              <a:t>Tugas, kuis, uts dan uas tidak boleh plagiat. </a:t>
            </a:r>
          </a:p>
          <a:p>
            <a:pPr lvl="1"/>
            <a:r>
              <a:rPr lang="id-ID" sz="2450" b="1" dirty="0">
                <a:solidFill>
                  <a:srgbClr val="FF0000"/>
                </a:solidFill>
              </a:rPr>
              <a:t>Plagiat = E</a:t>
            </a:r>
            <a:r>
              <a:rPr lang="id-ID" sz="2450" b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Tipe</a:t>
            </a:r>
            <a:r>
              <a:rPr lang="en-US" b="1" dirty="0"/>
              <a:t> </a:t>
            </a:r>
            <a:r>
              <a:rPr lang="en-US" b="1" dirty="0" smtClean="0"/>
              <a:t>Data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524000"/>
            <a:ext cx="7848600" cy="4952999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PHP, </a:t>
            </a:r>
            <a:r>
              <a:rPr lang="en-US" dirty="0" err="1">
                <a:solidFill>
                  <a:schemeClr val="tx1"/>
                </a:solidFill>
              </a:rPr>
              <a:t>tipe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variabel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didefinisikan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programmer,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tetapi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otomatis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ditentukan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intepreter</a:t>
            </a:r>
            <a:r>
              <a:rPr lang="en-US" dirty="0">
                <a:solidFill>
                  <a:schemeClr val="tx1"/>
                </a:solidFill>
              </a:rPr>
              <a:t> PHP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17475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1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smtClean="0">
                <a:solidFill>
                  <a:schemeClr val="tx1"/>
                </a:solidFill>
              </a:rPr>
              <a:t>Boolean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>
                <a:solidFill>
                  <a:schemeClr val="tx1"/>
                </a:solidFill>
              </a:rPr>
              <a:t>merepresentasikan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kebenaran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true of false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  <a:p>
            <a:pPr marL="117475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2. integer: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v-SE" dirty="0">
                <a:solidFill>
                  <a:schemeClr val="tx1"/>
                </a:solidFill>
              </a:rPr>
              <a:t>merepresentasikan bilangan utuh atau </a:t>
            </a:r>
            <a:r>
              <a:rPr lang="sv-SE" dirty="0" smtClean="0">
                <a:solidFill>
                  <a:schemeClr val="tx1"/>
                </a:solidFill>
              </a:rPr>
              <a:t>bulat</a:t>
            </a:r>
            <a:r>
              <a:rPr lang="sv-SE" i="1" dirty="0" smtClean="0">
                <a:solidFill>
                  <a:schemeClr val="tx1"/>
                </a:solidFill>
              </a:rPr>
              <a:t> </a:t>
            </a:r>
          </a:p>
          <a:p>
            <a:pPr marL="398780" indent="0">
              <a:buNone/>
            </a:pPr>
            <a:r>
              <a:rPr lang="sv-SE" i="1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- 2.147.483.648</a:t>
            </a:r>
            <a:r>
              <a:rPr lang="en-US" dirty="0" smtClean="0">
                <a:solidFill>
                  <a:schemeClr val="tx1"/>
                </a:solidFill>
              </a:rPr>
              <a:t> s/d </a:t>
            </a:r>
            <a:r>
              <a:rPr lang="en-US" b="1" dirty="0">
                <a:solidFill>
                  <a:schemeClr val="tx1"/>
                </a:solidFill>
              </a:rPr>
              <a:t>+2.147.483.647</a:t>
            </a:r>
            <a:r>
              <a:rPr lang="sv-SE" i="1" dirty="0" smtClean="0">
                <a:solidFill>
                  <a:schemeClr val="tx1"/>
                </a:solidFill>
              </a:rPr>
              <a:t>)</a:t>
            </a:r>
            <a:r>
              <a:rPr lang="sv-SE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117475" indent="0">
              <a:buNone/>
            </a:pPr>
            <a:r>
              <a:rPr lang="en-US" b="1" dirty="0">
                <a:solidFill>
                  <a:schemeClr val="tx1"/>
                </a:solidFill>
              </a:rPr>
              <a:t>3. </a:t>
            </a:r>
            <a:r>
              <a:rPr lang="en-US" b="1" dirty="0" smtClean="0">
                <a:solidFill>
                  <a:schemeClr val="tx1"/>
                </a:solidFill>
              </a:rPr>
              <a:t>float: </a:t>
            </a:r>
            <a:r>
              <a:rPr lang="en-US" dirty="0" err="1">
                <a:solidFill>
                  <a:schemeClr val="tx1"/>
                </a:solidFill>
              </a:rPr>
              <a:t>merepresentasikan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nilai-nilai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numerik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marL="117475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pecahan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bulangan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desimal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b="1" dirty="0">
                <a:solidFill>
                  <a:schemeClr val="tx1"/>
                </a:solidFill>
              </a:rPr>
              <a:t>1.7E-308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sampai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1.7E+308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pPr marL="117475" indent="0">
              <a:buNone/>
            </a:pPr>
            <a:r>
              <a:rPr lang="en-US" b="1" dirty="0">
                <a:solidFill>
                  <a:schemeClr val="tx1"/>
                </a:solidFill>
              </a:rPr>
              <a:t>4. </a:t>
            </a:r>
            <a:r>
              <a:rPr lang="en-US" b="1" dirty="0" smtClean="0">
                <a:solidFill>
                  <a:schemeClr val="tx1"/>
                </a:solidFill>
              </a:rPr>
              <a:t>String ()</a:t>
            </a:r>
            <a:endParaRPr lang="en-US" b="1" dirty="0">
              <a:solidFill>
                <a:schemeClr val="tx1"/>
              </a:solidFill>
            </a:endParaRPr>
          </a:p>
          <a:p>
            <a:pPr marL="117475" indent="0">
              <a:buNone/>
            </a:pPr>
            <a:r>
              <a:rPr lang="en-US" b="1" dirty="0">
                <a:solidFill>
                  <a:schemeClr val="tx1"/>
                </a:solidFill>
              </a:rPr>
              <a:t>5. A</a:t>
            </a:r>
            <a:r>
              <a:rPr lang="en-US" b="1" dirty="0" smtClean="0">
                <a:solidFill>
                  <a:schemeClr val="tx1"/>
                </a:solidFill>
              </a:rPr>
              <a:t>rray: </a:t>
            </a:r>
            <a:r>
              <a:rPr lang="en-US" dirty="0" err="1">
                <a:solidFill>
                  <a:schemeClr val="tx1"/>
                </a:solidFill>
              </a:rPr>
              <a:t>variabel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menyimpan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sekelompok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diidentifikasi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posisinya</a:t>
            </a:r>
            <a:endParaRPr lang="en-US" b="1" dirty="0">
              <a:solidFill>
                <a:schemeClr val="tx1"/>
              </a:solidFill>
            </a:endParaRPr>
          </a:p>
          <a:p>
            <a:pPr marL="117475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6. NULL : </a:t>
            </a:r>
            <a:r>
              <a:rPr lang="en-US" dirty="0" err="1">
                <a:solidFill>
                  <a:schemeClr val="tx1"/>
                </a:solidFill>
              </a:rPr>
              <a:t>tipe</a:t>
            </a:r>
            <a:r>
              <a:rPr lang="en-US" dirty="0">
                <a:solidFill>
                  <a:schemeClr val="tx1"/>
                </a:solidFill>
              </a:rPr>
              <a:t> data yang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mempunyai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CONTOH </a:t>
            </a:r>
            <a:r>
              <a:rPr lang="en-US" b="1" dirty="0" smtClean="0"/>
              <a:t>TIPE DATA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84710" y="1524000"/>
            <a:ext cx="4011090" cy="473233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&lt;?</a:t>
            </a:r>
            <a:r>
              <a:rPr lang="en-US" sz="2200" b="1" dirty="0" err="1" smtClean="0">
                <a:solidFill>
                  <a:schemeClr val="tx1"/>
                </a:solidFill>
              </a:rPr>
              <a:t>php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//-------</a:t>
            </a:r>
            <a:r>
              <a:rPr lang="en-US" sz="2200" b="1" dirty="0" err="1" smtClean="0">
                <a:solidFill>
                  <a:schemeClr val="tx1"/>
                </a:solidFill>
              </a:rPr>
              <a:t>ini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semua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variabel</a:t>
            </a:r>
            <a:r>
              <a:rPr lang="en-US" sz="2200" b="1" dirty="0" smtClean="0">
                <a:solidFill>
                  <a:schemeClr val="tx1"/>
                </a:solidFill>
              </a:rPr>
              <a:t>-----</a:t>
            </a:r>
            <a:endParaRPr lang="en-US" sz="2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       $</a:t>
            </a:r>
            <a:r>
              <a:rPr lang="en-US" sz="2200" b="1" dirty="0" err="1">
                <a:solidFill>
                  <a:schemeClr val="tx1"/>
                </a:solidFill>
              </a:rPr>
              <a:t>nim</a:t>
            </a:r>
            <a:r>
              <a:rPr lang="en-US" sz="2200" b="1" dirty="0">
                <a:solidFill>
                  <a:schemeClr val="tx1"/>
                </a:solidFill>
              </a:rPr>
              <a:t> = </a:t>
            </a:r>
            <a:r>
              <a:rPr lang="en-US" sz="2200" b="1" dirty="0" smtClean="0">
                <a:solidFill>
                  <a:schemeClr val="tx1"/>
                </a:solidFill>
              </a:rPr>
              <a:t>“</a:t>
            </a:r>
            <a:r>
              <a:rPr lang="en-US" sz="2200" b="1" dirty="0" err="1" smtClean="0">
                <a:solidFill>
                  <a:schemeClr val="tx1"/>
                </a:solidFill>
              </a:rPr>
              <a:t>isi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nim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sendiri</a:t>
            </a:r>
            <a:r>
              <a:rPr lang="en-US" sz="2200" b="1" dirty="0" smtClean="0">
                <a:solidFill>
                  <a:schemeClr val="tx1"/>
                </a:solidFill>
              </a:rPr>
              <a:t>";</a:t>
            </a:r>
            <a:endParaRPr lang="en-US" sz="2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        $</a:t>
            </a:r>
            <a:r>
              <a:rPr lang="en-US" sz="2200" b="1" dirty="0" err="1" smtClean="0">
                <a:solidFill>
                  <a:schemeClr val="tx1"/>
                </a:solidFill>
              </a:rPr>
              <a:t>nama</a:t>
            </a:r>
            <a:r>
              <a:rPr lang="en-US" sz="2200" b="1" dirty="0" smtClean="0">
                <a:solidFill>
                  <a:schemeClr val="tx1"/>
                </a:solidFill>
              </a:rPr>
              <a:t> = ‘</a:t>
            </a:r>
            <a:r>
              <a:rPr lang="en-US" sz="2200" b="1" dirty="0" err="1" smtClean="0">
                <a:solidFill>
                  <a:schemeClr val="tx1"/>
                </a:solidFill>
              </a:rPr>
              <a:t>isi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nama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sendiri</a:t>
            </a:r>
            <a:r>
              <a:rPr lang="en-US" sz="2200" b="1" dirty="0" smtClean="0">
                <a:solidFill>
                  <a:schemeClr val="tx1"/>
                </a:solidFill>
              </a:rPr>
              <a:t>';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        </a:t>
            </a:r>
            <a:r>
              <a:rPr lang="en-US" sz="2200" b="1" dirty="0">
                <a:solidFill>
                  <a:schemeClr val="tx1"/>
                </a:solidFill>
              </a:rPr>
              <a:t>$</a:t>
            </a:r>
            <a:r>
              <a:rPr lang="en-US" sz="2200" b="1" dirty="0" err="1">
                <a:solidFill>
                  <a:schemeClr val="tx1"/>
                </a:solidFill>
              </a:rPr>
              <a:t>umur</a:t>
            </a:r>
            <a:r>
              <a:rPr lang="en-US" sz="2200" b="1" dirty="0">
                <a:solidFill>
                  <a:schemeClr val="tx1"/>
                </a:solidFill>
              </a:rPr>
              <a:t> = </a:t>
            </a:r>
            <a:r>
              <a:rPr lang="en-US" sz="2200" b="1" dirty="0" err="1" smtClean="0">
                <a:solidFill>
                  <a:schemeClr val="tx1"/>
                </a:solidFill>
              </a:rPr>
              <a:t>umur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sendiri</a:t>
            </a:r>
            <a:r>
              <a:rPr lang="en-US" sz="2200" b="1" dirty="0" smtClean="0">
                <a:solidFill>
                  <a:schemeClr val="tx1"/>
                </a:solidFill>
              </a:rPr>
              <a:t>;</a:t>
            </a:r>
            <a:endParaRPr lang="en-US" sz="2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        $</a:t>
            </a:r>
            <a:r>
              <a:rPr lang="en-US" sz="2200" b="1" dirty="0" err="1">
                <a:solidFill>
                  <a:schemeClr val="tx1"/>
                </a:solidFill>
              </a:rPr>
              <a:t>nilai</a:t>
            </a:r>
            <a:r>
              <a:rPr lang="en-US" sz="2200" b="1" dirty="0">
                <a:solidFill>
                  <a:schemeClr val="tx1"/>
                </a:solidFill>
              </a:rPr>
              <a:t> = 82.25;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         $</a:t>
            </a:r>
            <a:r>
              <a:rPr lang="en-US" sz="2200" b="1" dirty="0">
                <a:solidFill>
                  <a:schemeClr val="tx1"/>
                </a:solidFill>
              </a:rPr>
              <a:t>status = TRUE;</a:t>
            </a:r>
          </a:p>
          <a:p>
            <a:pPr marL="0" indent="0">
              <a:buNone/>
            </a:pPr>
            <a:endParaRPr lang="en-US" sz="2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//------</a:t>
            </a:r>
            <a:r>
              <a:rPr lang="en-US" sz="2200" b="1" dirty="0" err="1" smtClean="0">
                <a:solidFill>
                  <a:schemeClr val="tx1"/>
                </a:solidFill>
              </a:rPr>
              <a:t>ini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untu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kmenampilkan</a:t>
            </a:r>
            <a:r>
              <a:rPr lang="en-US" sz="2200" b="1" dirty="0" smtClean="0">
                <a:solidFill>
                  <a:schemeClr val="tx1"/>
                </a:solidFill>
              </a:rPr>
              <a:t> ----</a:t>
            </a:r>
            <a:endParaRPr lang="en-US" sz="2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echo </a:t>
            </a:r>
            <a:r>
              <a:rPr lang="en-US" sz="2200" b="1" dirty="0">
                <a:solidFill>
                  <a:schemeClr val="tx1"/>
                </a:solidFill>
              </a:rPr>
              <a:t>"NIM : " .$</a:t>
            </a:r>
            <a:r>
              <a:rPr lang="en-US" sz="2200" b="1" dirty="0" err="1">
                <a:solidFill>
                  <a:schemeClr val="tx1"/>
                </a:solidFill>
              </a:rPr>
              <a:t>nim</a:t>
            </a:r>
            <a:r>
              <a:rPr lang="en-US" sz="2200" b="1" dirty="0">
                <a:solidFill>
                  <a:schemeClr val="tx1"/>
                </a:solidFill>
              </a:rPr>
              <a:t>. "&lt;</a:t>
            </a:r>
            <a:r>
              <a:rPr lang="en-US" sz="2200" b="1" dirty="0" err="1">
                <a:solidFill>
                  <a:schemeClr val="tx1"/>
                </a:solidFill>
              </a:rPr>
              <a:t>br</a:t>
            </a:r>
            <a:r>
              <a:rPr lang="en-US" sz="2200" b="1" dirty="0">
                <a:solidFill>
                  <a:schemeClr val="tx1"/>
                </a:solidFill>
              </a:rPr>
              <a:t>&gt;";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echo "</a:t>
            </a:r>
            <a:r>
              <a:rPr lang="en-US" sz="2200" b="1" dirty="0" err="1">
                <a:solidFill>
                  <a:schemeClr val="tx1"/>
                </a:solidFill>
              </a:rPr>
              <a:t>Nama</a:t>
            </a:r>
            <a:r>
              <a:rPr lang="en-US" sz="2200" b="1" dirty="0">
                <a:solidFill>
                  <a:schemeClr val="tx1"/>
                </a:solidFill>
              </a:rPr>
              <a:t> : $</a:t>
            </a:r>
            <a:r>
              <a:rPr lang="en-US" sz="2200" b="1" dirty="0" err="1">
                <a:solidFill>
                  <a:schemeClr val="tx1"/>
                </a:solidFill>
              </a:rPr>
              <a:t>nama</a:t>
            </a:r>
            <a:r>
              <a:rPr lang="en-US" sz="2200" b="1" dirty="0">
                <a:solidFill>
                  <a:schemeClr val="tx1"/>
                </a:solidFill>
              </a:rPr>
              <a:t>&lt;</a:t>
            </a:r>
            <a:r>
              <a:rPr lang="en-US" sz="2200" b="1" dirty="0" err="1">
                <a:solidFill>
                  <a:schemeClr val="tx1"/>
                </a:solidFill>
              </a:rPr>
              <a:t>br</a:t>
            </a:r>
            <a:r>
              <a:rPr lang="en-US" sz="2200" b="1" dirty="0">
                <a:solidFill>
                  <a:schemeClr val="tx1"/>
                </a:solidFill>
              </a:rPr>
              <a:t>&gt;";</a:t>
            </a:r>
          </a:p>
          <a:p>
            <a:pPr marL="0" indent="0">
              <a:buNone/>
            </a:pP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962400" cy="473233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print "</a:t>
            </a:r>
            <a:r>
              <a:rPr lang="en-US" sz="2200" b="1" dirty="0" err="1">
                <a:solidFill>
                  <a:schemeClr val="tx1"/>
                </a:solidFill>
              </a:rPr>
              <a:t>Umur</a:t>
            </a:r>
            <a:r>
              <a:rPr lang="en-US" sz="2200" b="1" dirty="0">
                <a:solidFill>
                  <a:schemeClr val="tx1"/>
                </a:solidFill>
              </a:rPr>
              <a:t> : " . $</a:t>
            </a:r>
            <a:r>
              <a:rPr lang="en-US" sz="2200" b="1" dirty="0" err="1">
                <a:solidFill>
                  <a:schemeClr val="tx1"/>
                </a:solidFill>
              </a:rPr>
              <a:t>umur</a:t>
            </a:r>
            <a:r>
              <a:rPr lang="en-US" sz="2200" b="1" dirty="0">
                <a:solidFill>
                  <a:schemeClr val="tx1"/>
                </a:solidFill>
              </a:rPr>
              <a:t>; 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print "&lt;</a:t>
            </a:r>
            <a:r>
              <a:rPr lang="en-US" sz="2200" b="1" dirty="0" err="1">
                <a:solidFill>
                  <a:schemeClr val="tx1"/>
                </a:solidFill>
              </a:rPr>
              <a:t>br</a:t>
            </a:r>
            <a:r>
              <a:rPr lang="en-US" sz="2200" b="1" dirty="0">
                <a:solidFill>
                  <a:schemeClr val="tx1"/>
                </a:solidFill>
              </a:rPr>
              <a:t>&gt;";</a:t>
            </a:r>
          </a:p>
          <a:p>
            <a:pPr marL="0" indent="0">
              <a:buNone/>
            </a:pPr>
            <a:r>
              <a:rPr lang="en-US" sz="2200" b="1" dirty="0" err="1" smtClean="0">
                <a:solidFill>
                  <a:schemeClr val="tx1"/>
                </a:solidFill>
              </a:rPr>
              <a:t>printf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>
                <a:solidFill>
                  <a:schemeClr val="tx1"/>
                </a:solidFill>
              </a:rPr>
              <a:t>("</a:t>
            </a:r>
            <a:r>
              <a:rPr lang="en-US" sz="2200" b="1" dirty="0" err="1">
                <a:solidFill>
                  <a:schemeClr val="tx1"/>
                </a:solidFill>
              </a:rPr>
              <a:t>Nilai</a:t>
            </a:r>
            <a:r>
              <a:rPr lang="en-US" sz="2200" b="1" dirty="0">
                <a:solidFill>
                  <a:schemeClr val="tx1"/>
                </a:solidFill>
              </a:rPr>
              <a:t> : %.</a:t>
            </a:r>
            <a:r>
              <a:rPr lang="en-US" sz="2200" b="1" dirty="0" smtClean="0">
                <a:solidFill>
                  <a:schemeClr val="tx1"/>
                </a:solidFill>
              </a:rPr>
              <a:t>3f &lt;</a:t>
            </a:r>
            <a:r>
              <a:rPr lang="en-US" sz="2200" b="1" dirty="0" err="1">
                <a:solidFill>
                  <a:schemeClr val="tx1"/>
                </a:solidFill>
              </a:rPr>
              <a:t>br</a:t>
            </a:r>
            <a:r>
              <a:rPr lang="en-US" sz="2200" b="1" dirty="0">
                <a:solidFill>
                  <a:schemeClr val="tx1"/>
                </a:solidFill>
              </a:rPr>
              <a:t>&gt;", $</a:t>
            </a:r>
            <a:r>
              <a:rPr lang="en-US" sz="2200" b="1" dirty="0" err="1">
                <a:solidFill>
                  <a:schemeClr val="tx1"/>
                </a:solidFill>
              </a:rPr>
              <a:t>nilai</a:t>
            </a:r>
            <a:r>
              <a:rPr lang="en-US" sz="2200" b="1" dirty="0">
                <a:solidFill>
                  <a:schemeClr val="tx1"/>
                </a:solidFill>
              </a:rPr>
              <a:t>);  //3 </a:t>
            </a:r>
            <a:r>
              <a:rPr lang="en-US" sz="2200" b="1" dirty="0" err="1">
                <a:solidFill>
                  <a:schemeClr val="tx1"/>
                </a:solidFill>
              </a:rPr>
              <a:t>angka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belakang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koma</a:t>
            </a:r>
            <a:endParaRPr lang="en-US" sz="2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if ($status)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echo "Status : </a:t>
            </a:r>
            <a:r>
              <a:rPr lang="en-US" sz="2200" b="1" dirty="0" err="1">
                <a:solidFill>
                  <a:schemeClr val="tx1"/>
                </a:solidFill>
              </a:rPr>
              <a:t>Aktif</a:t>
            </a:r>
            <a:r>
              <a:rPr lang="en-US" sz="2200" b="1" dirty="0">
                <a:solidFill>
                  <a:schemeClr val="tx1"/>
                </a:solidFill>
              </a:rPr>
              <a:t>";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else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echo "Status : </a:t>
            </a:r>
            <a:r>
              <a:rPr lang="en-US" sz="2200" b="1" dirty="0" err="1">
                <a:solidFill>
                  <a:schemeClr val="tx1"/>
                </a:solidFill>
              </a:rPr>
              <a:t>Tidak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Aktif</a:t>
            </a:r>
            <a:r>
              <a:rPr lang="en-US" sz="2200" b="1" dirty="0">
                <a:solidFill>
                  <a:schemeClr val="tx1"/>
                </a:solidFill>
              </a:rPr>
              <a:t>";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?&gt;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KONSTANTA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1305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Konstanta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variabel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nilainya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berubah-ubah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mendefinisikan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konstanta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PHP, </a:t>
            </a:r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fungsi</a:t>
            </a:r>
            <a:r>
              <a:rPr lang="en-US" b="1" dirty="0">
                <a:solidFill>
                  <a:schemeClr val="tx1"/>
                </a:solidFill>
              </a:rPr>
              <a:t> define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pPr marL="281305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281305" indent="0">
              <a:buNone/>
            </a:pPr>
            <a:r>
              <a:rPr lang="en-US" dirty="0">
                <a:solidFill>
                  <a:schemeClr val="tx1"/>
                </a:solidFill>
              </a:rPr>
              <a:t>&lt;?</a:t>
            </a:r>
            <a:r>
              <a:rPr lang="en-US" dirty="0" err="1">
                <a:solidFill>
                  <a:schemeClr val="tx1"/>
                </a:solidFill>
              </a:rPr>
              <a:t>php</a:t>
            </a:r>
            <a:endParaRPr lang="en-US" dirty="0">
              <a:solidFill>
                <a:schemeClr val="tx1"/>
              </a:solidFill>
            </a:endParaRPr>
          </a:p>
          <a:p>
            <a:pPr marL="281305" indent="0">
              <a:buNone/>
            </a:pPr>
            <a:r>
              <a:rPr lang="en-US" dirty="0">
                <a:solidFill>
                  <a:schemeClr val="tx1"/>
                </a:solidFill>
              </a:rPr>
              <a:t>define ("NAMA",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r>
              <a:rPr lang="en-US" dirty="0" smtClean="0">
                <a:solidFill>
                  <a:schemeClr val="tx1"/>
                </a:solidFill>
              </a:rPr>
              <a:t>");</a:t>
            </a:r>
            <a:endParaRPr lang="en-US" dirty="0">
              <a:solidFill>
                <a:schemeClr val="tx1"/>
              </a:solidFill>
            </a:endParaRPr>
          </a:p>
          <a:p>
            <a:pPr marL="281305" indent="0">
              <a:buNone/>
            </a:pPr>
            <a:r>
              <a:rPr lang="en-US" dirty="0">
                <a:solidFill>
                  <a:schemeClr val="tx1"/>
                </a:solidFill>
              </a:rPr>
              <a:t>define ("NILAI", 90);</a:t>
            </a:r>
          </a:p>
          <a:p>
            <a:pPr marL="281305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81305" indent="0">
              <a:buNone/>
            </a:pPr>
            <a:r>
              <a:rPr lang="en-US" dirty="0">
                <a:solidFill>
                  <a:schemeClr val="tx1"/>
                </a:solidFill>
              </a:rPr>
              <a:t>echo "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 : " . NAMA;</a:t>
            </a:r>
          </a:p>
          <a:p>
            <a:pPr marL="281305" indent="0">
              <a:buNone/>
            </a:pPr>
            <a:r>
              <a:rPr lang="en-US" dirty="0">
                <a:solidFill>
                  <a:schemeClr val="tx1"/>
                </a:solidFill>
              </a:rPr>
              <a:t>echo "&lt;</a:t>
            </a:r>
            <a:r>
              <a:rPr lang="en-US" dirty="0" err="1">
                <a:solidFill>
                  <a:schemeClr val="tx1"/>
                </a:solidFill>
              </a:rPr>
              <a:t>br</a:t>
            </a:r>
            <a:r>
              <a:rPr lang="en-US" dirty="0">
                <a:solidFill>
                  <a:schemeClr val="tx1"/>
                </a:solidFill>
              </a:rPr>
              <a:t>&gt;</a:t>
            </a:r>
            <a:r>
              <a:rPr lang="en-US" dirty="0" err="1">
                <a:solidFill>
                  <a:schemeClr val="tx1"/>
                </a:solidFill>
              </a:rPr>
              <a:t>Nilai</a:t>
            </a:r>
            <a:r>
              <a:rPr lang="en-US" dirty="0">
                <a:solidFill>
                  <a:schemeClr val="tx1"/>
                </a:solidFill>
              </a:rPr>
              <a:t> : " . NILAI;</a:t>
            </a:r>
          </a:p>
          <a:p>
            <a:pPr marL="281305" indent="0">
              <a:buNone/>
            </a:pPr>
            <a:r>
              <a:rPr lang="en-US" dirty="0">
                <a:solidFill>
                  <a:schemeClr val="tx1"/>
                </a:solidFill>
              </a:rPr>
              <a:t>?&gt;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KOMENTAR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PHP, </a:t>
            </a:r>
            <a:r>
              <a:rPr lang="en-US" dirty="0" err="1"/>
              <a:t>komentar</a:t>
            </a:r>
            <a:r>
              <a:rPr lang="en-US" dirty="0"/>
              <a:t> program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/* </a:t>
            </a:r>
            <a:r>
              <a:rPr lang="en-US" dirty="0" err="1"/>
              <a:t>dan</a:t>
            </a:r>
            <a:r>
              <a:rPr lang="en-US" dirty="0"/>
              <a:t> */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// </a:t>
            </a:r>
            <a:r>
              <a:rPr lang="en-US" dirty="0" err="1" smtClean="0"/>
              <a:t>dan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6609" y="3200400"/>
            <a:ext cx="4730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TERIMA KASIH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PENILAIAN</a:t>
            </a:r>
            <a:endParaRPr lang="en-US" dirty="0"/>
          </a:p>
        </p:txBody>
      </p:sp>
      <p:graphicFrame>
        <p:nvGraphicFramePr>
          <p:cNvPr id="4" name="Content Placeholder 4"/>
          <p:cNvGraphicFramePr/>
          <p:nvPr/>
        </p:nvGraphicFramePr>
        <p:xfrm>
          <a:off x="516555" y="1830502"/>
          <a:ext cx="4800600" cy="204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2445"/>
                <a:gridCol w="1888155"/>
              </a:tblGrid>
              <a:tr h="46772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Komponen</a:t>
                      </a:r>
                      <a:r>
                        <a:rPr lang="id-ID" baseline="0" dirty="0" smtClean="0"/>
                        <a:t> Penilaian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Porsi</a:t>
                      </a:r>
                      <a:r>
                        <a:rPr lang="id-ID" baseline="0" dirty="0" smtClean="0"/>
                        <a:t> terhadap NA</a:t>
                      </a:r>
                      <a:endParaRPr lang="id-ID" dirty="0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Tugas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/Quiz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r>
                        <a:rPr lang="id-ID" sz="2000" b="1" dirty="0" smtClean="0"/>
                        <a:t>0%</a:t>
                      </a:r>
                      <a:endParaRPr lang="id-ID" sz="2000" b="1" dirty="0"/>
                    </a:p>
                  </a:txBody>
                  <a:tcPr/>
                </a:tc>
              </a:tr>
              <a:tr h="467726"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UTS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r>
                        <a:rPr lang="id-ID" sz="2000" b="1" dirty="0" smtClean="0"/>
                        <a:t>0%</a:t>
                      </a:r>
                      <a:endParaRPr lang="id-ID" sz="2000" b="1" dirty="0"/>
                    </a:p>
                  </a:txBody>
                  <a:tcPr/>
                </a:tc>
              </a:tr>
              <a:tr h="467726"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UAS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r>
                        <a:rPr lang="id-ID" sz="2000" b="1" dirty="0" smtClean="0"/>
                        <a:t>0%</a:t>
                      </a:r>
                      <a:endParaRPr lang="id-ID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486400" y="1853248"/>
          <a:ext cx="2971800" cy="3023550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168888"/>
                <a:gridCol w="1802912"/>
              </a:tblGrid>
              <a:tr h="503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Indeks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Nilai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03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altLang="en-US" sz="1800" b="1" dirty="0">
                          <a:effectLst/>
                        </a:rPr>
                        <a:t>80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u="sng" dirty="0">
                          <a:effectLst/>
                        </a:rPr>
                        <a:t>&lt;</a:t>
                      </a:r>
                      <a:r>
                        <a:rPr lang="en-US" sz="1800" b="1" dirty="0">
                          <a:effectLst/>
                        </a:rPr>
                        <a:t> NA </a:t>
                      </a:r>
                      <a:r>
                        <a:rPr lang="en-US" sz="1800" b="1" u="sng" dirty="0">
                          <a:effectLst/>
                        </a:rPr>
                        <a:t>&lt;</a:t>
                      </a:r>
                      <a:r>
                        <a:rPr lang="en-US" sz="1800" b="1" dirty="0">
                          <a:effectLst/>
                        </a:rPr>
                        <a:t> 100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3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B</a:t>
                      </a:r>
                      <a:endParaRPr lang="en-US" sz="1800" b="1">
                        <a:effectLst/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6</a:t>
                      </a:r>
                      <a:r>
                        <a:rPr lang="x-none" altLang="en-US" sz="1800" b="1" dirty="0">
                          <a:effectLst/>
                        </a:rPr>
                        <a:t>8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u="sng" dirty="0">
                          <a:effectLst/>
                        </a:rPr>
                        <a:t>&lt;</a:t>
                      </a:r>
                      <a:r>
                        <a:rPr lang="en-US" sz="1800" b="1" dirty="0">
                          <a:effectLst/>
                        </a:rPr>
                        <a:t> NA </a:t>
                      </a:r>
                      <a:r>
                        <a:rPr lang="en-US" sz="1800" b="1" u="sng" dirty="0">
                          <a:effectLst/>
                        </a:rPr>
                        <a:t>&lt;</a:t>
                      </a:r>
                      <a:r>
                        <a:rPr lang="en-US" sz="1800" b="1" dirty="0">
                          <a:effectLst/>
                        </a:rPr>
                        <a:t> 7</a:t>
                      </a:r>
                      <a:r>
                        <a:rPr lang="x-none" altLang="en-US" sz="1800" b="1" dirty="0">
                          <a:effectLst/>
                        </a:rPr>
                        <a:t>9</a:t>
                      </a:r>
                      <a:endParaRPr lang="x-none" altLang="en-US" sz="1800" b="1" dirty="0">
                        <a:effectLst/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3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</a:t>
                      </a:r>
                      <a:endParaRPr lang="en-US" sz="1800" b="1">
                        <a:effectLst/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altLang="en-US" sz="1800" b="1" dirty="0">
                          <a:effectLst/>
                        </a:rPr>
                        <a:t>56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u="sng" dirty="0">
                          <a:effectLst/>
                        </a:rPr>
                        <a:t>&lt;</a:t>
                      </a:r>
                      <a:r>
                        <a:rPr lang="en-US" sz="1800" b="1" dirty="0">
                          <a:effectLst/>
                        </a:rPr>
                        <a:t> NA </a:t>
                      </a:r>
                      <a:r>
                        <a:rPr lang="en-US" sz="1800" b="1" u="sng" dirty="0">
                          <a:effectLst/>
                        </a:rPr>
                        <a:t>&lt;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x-none" altLang="en-US" sz="1800" b="1" dirty="0">
                          <a:effectLst/>
                        </a:rPr>
                        <a:t>67</a:t>
                      </a:r>
                      <a:endParaRPr lang="x-none" altLang="en-US" sz="1800" b="1" dirty="0">
                        <a:effectLst/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3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D</a:t>
                      </a:r>
                      <a:endParaRPr lang="en-US" sz="1800" b="1">
                        <a:effectLst/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altLang="en-US" sz="1800" b="1" dirty="0">
                          <a:effectLst/>
                        </a:rPr>
                        <a:t>45 </a:t>
                      </a:r>
                      <a:r>
                        <a:rPr lang="en-US" sz="1800" b="1" u="sng" dirty="0">
                          <a:effectLst/>
                        </a:rPr>
                        <a:t>&lt;</a:t>
                      </a:r>
                      <a:r>
                        <a:rPr lang="en-US" sz="1800" b="1" dirty="0">
                          <a:effectLst/>
                        </a:rPr>
                        <a:t> NA </a:t>
                      </a:r>
                      <a:r>
                        <a:rPr lang="en-US" sz="1800" b="1" u="sng" dirty="0">
                          <a:effectLst/>
                        </a:rPr>
                        <a:t>&lt;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x-none" altLang="en-US" sz="1800" b="1" dirty="0">
                          <a:effectLst/>
                        </a:rPr>
                        <a:t>55</a:t>
                      </a:r>
                      <a:endParaRPr lang="x-none" altLang="en-US" sz="1800" b="1" dirty="0">
                        <a:effectLst/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3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E</a:t>
                      </a:r>
                      <a:endParaRPr lang="en-US" sz="1800" b="1">
                        <a:effectLst/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 </a:t>
                      </a:r>
                      <a:r>
                        <a:rPr lang="en-US" sz="1800" b="1" u="sng" dirty="0">
                          <a:effectLst/>
                        </a:rPr>
                        <a:t>&lt;</a:t>
                      </a:r>
                      <a:r>
                        <a:rPr lang="en-US" sz="1800" b="1" dirty="0">
                          <a:effectLst/>
                        </a:rPr>
                        <a:t> NA </a:t>
                      </a:r>
                      <a:r>
                        <a:rPr lang="en-US" sz="1800" b="1" u="sng" dirty="0">
                          <a:effectLst/>
                        </a:rPr>
                        <a:t>&lt;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x-none" altLang="en-US" sz="1800" b="1" dirty="0">
                          <a:effectLst/>
                        </a:rPr>
                        <a:t>44</a:t>
                      </a:r>
                      <a:endParaRPr lang="x-none" altLang="en-US" sz="1800" b="1" dirty="0">
                        <a:effectLst/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514600"/>
            <a:ext cx="8458199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W. Jason G</a:t>
            </a:r>
            <a:r>
              <a:rPr lang="en-US" dirty="0">
                <a:solidFill>
                  <a:schemeClr val="tx1"/>
                </a:solidFill>
              </a:rPr>
              <a:t>ilmore. Beginning PHP and MySQL 5 From Novice to </a:t>
            </a:r>
            <a:r>
              <a:rPr lang="en-US" dirty="0" smtClean="0">
                <a:solidFill>
                  <a:schemeClr val="tx1"/>
                </a:solidFill>
              </a:rPr>
              <a:t>Professional. 2nd Edition.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Luke Welling, </a:t>
            </a:r>
            <a:r>
              <a:rPr lang="en-US" dirty="0" err="1" smtClean="0">
                <a:solidFill>
                  <a:schemeClr val="tx1"/>
                </a:solidFill>
              </a:rPr>
              <a:t>dkk</a:t>
            </a:r>
            <a:r>
              <a:rPr lang="en-US" dirty="0" smtClean="0">
                <a:solidFill>
                  <a:schemeClr val="tx1"/>
                </a:solidFill>
              </a:rPr>
              <a:t>. PHP and MySQL Development. 4edition.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SILABUS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867469"/>
          <a:ext cx="8077200" cy="37351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38600"/>
                <a:gridCol w="4038600"/>
              </a:tblGrid>
              <a:tr h="477136">
                <a:tc>
                  <a:txBody>
                    <a:bodyPr/>
                    <a:lstStyle/>
                    <a:p>
                      <a:pPr marL="176530" indent="-176530"/>
                      <a:r>
                        <a:rPr lang="en-US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en-US" sz="1600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Pengenalan</a:t>
                      </a:r>
                      <a:r>
                        <a:rPr lang="en-US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 Web Server </a:t>
                      </a:r>
                      <a:r>
                        <a:rPr lang="en-US" sz="1600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 Server Side   Scripting,  </a:t>
                      </a:r>
                      <a:r>
                        <a:rPr lang="en-US" sz="1600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Struktur</a:t>
                      </a:r>
                      <a:r>
                        <a:rPr lang="en-US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Dasar</a:t>
                      </a:r>
                      <a:r>
                        <a:rPr lang="en-US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 PHP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8. </a:t>
                      </a:r>
                      <a:r>
                        <a:rPr lang="en-US" sz="1600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Pengenalan</a:t>
                      </a:r>
                      <a:r>
                        <a:rPr lang="en-US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 DBMS </a:t>
                      </a:r>
                      <a:r>
                        <a:rPr lang="en-US" sz="1600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 MySQL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7136">
                <a:tc>
                  <a:txBody>
                    <a:bodyPr/>
                    <a:lstStyle/>
                    <a:p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Struktur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Kondisi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Perulangan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6855" indent="-236855"/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9.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Membuat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 form entry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Menampilkan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 data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dari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 database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010">
                <a:tc>
                  <a:txBody>
                    <a:bodyPr/>
                    <a:lstStyle/>
                    <a:p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Penanganan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 Form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10.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Menambah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isi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tabel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010">
                <a:tc>
                  <a:txBody>
                    <a:bodyPr/>
                    <a:lstStyle/>
                    <a:p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4. Array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Fungsi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11.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Mengubah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isi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tabel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010">
                <a:tc>
                  <a:txBody>
                    <a:bodyPr/>
                    <a:lstStyle/>
                    <a:p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5. File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Direktori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12.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Menghapus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isi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tabel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1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6. Session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 Cookies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13.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Mesin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Pencari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7136">
                <a:tc>
                  <a:txBody>
                    <a:bodyPr/>
                    <a:lstStyle/>
                    <a:p>
                      <a:r>
                        <a:rPr lang="en-US" sz="16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7. review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14. review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01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UTS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UAS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PENGENALAN WEB SERVER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000999" cy="4648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Web Server</a:t>
            </a:r>
          </a:p>
          <a:p>
            <a:pPr marL="236855" indent="0">
              <a:buNone/>
            </a:pPr>
            <a:r>
              <a:rPr lang="en-US" b="1" dirty="0">
                <a:solidFill>
                  <a:schemeClr val="tx1"/>
                </a:solidFill>
              </a:rPr>
              <a:t>Web Server </a:t>
            </a:r>
            <a:r>
              <a:rPr lang="en-US" b="1" dirty="0" err="1">
                <a:solidFill>
                  <a:schemeClr val="tx1"/>
                </a:solidFill>
              </a:rPr>
              <a:t>merupakan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sebuah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perangkat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lunak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server yang </a:t>
            </a:r>
            <a:r>
              <a:rPr lang="en-US" b="1" dirty="0" err="1" smtClean="0">
                <a:solidFill>
                  <a:schemeClr val="tx1"/>
                </a:solidFill>
              </a:rPr>
              <a:t>berfungsi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menerima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permintaan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i="1" dirty="0">
                <a:solidFill>
                  <a:schemeClr val="tx1"/>
                </a:solidFill>
              </a:rPr>
              <a:t>request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r>
              <a:rPr lang="en-US" b="1" dirty="0" err="1">
                <a:solidFill>
                  <a:schemeClr val="tx1"/>
                </a:solidFill>
              </a:rPr>
              <a:t>berupa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halaman</a:t>
            </a:r>
            <a:r>
              <a:rPr lang="en-US" b="1" dirty="0">
                <a:solidFill>
                  <a:schemeClr val="tx1"/>
                </a:solidFill>
              </a:rPr>
              <a:t> web </a:t>
            </a:r>
            <a:r>
              <a:rPr lang="en-US" b="1" dirty="0" err="1">
                <a:solidFill>
                  <a:schemeClr val="tx1"/>
                </a:solidFill>
              </a:rPr>
              <a:t>melalui</a:t>
            </a:r>
            <a:r>
              <a:rPr lang="en-US" b="1" dirty="0">
                <a:solidFill>
                  <a:schemeClr val="tx1"/>
                </a:solidFill>
              </a:rPr>
              <a:t> HTTP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HTTPS </a:t>
            </a:r>
            <a:r>
              <a:rPr lang="en-US" b="1" dirty="0" err="1" smtClean="0">
                <a:solidFill>
                  <a:schemeClr val="tx1"/>
                </a:solidFill>
              </a:rPr>
              <a:t>dari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klien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dikenal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browser web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mengirimkan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kembali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i="1" dirty="0">
                <a:solidFill>
                  <a:schemeClr val="tx1"/>
                </a:solidFill>
              </a:rPr>
              <a:t>response</a:t>
            </a:r>
            <a:r>
              <a:rPr lang="en-US" b="1" dirty="0" smtClean="0">
                <a:solidFill>
                  <a:schemeClr val="tx1"/>
                </a:solidFill>
              </a:rPr>
              <a:t>) </a:t>
            </a:r>
            <a:r>
              <a:rPr lang="en-US" b="1" dirty="0" err="1" smtClean="0">
                <a:solidFill>
                  <a:schemeClr val="tx1"/>
                </a:solidFill>
              </a:rPr>
              <a:t>hasilnya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halaman-halaman</a:t>
            </a:r>
            <a:r>
              <a:rPr lang="en-US" b="1" dirty="0">
                <a:solidFill>
                  <a:schemeClr val="tx1"/>
                </a:solidFill>
              </a:rPr>
              <a:t> web yang </a:t>
            </a:r>
            <a:r>
              <a:rPr lang="en-US" b="1" dirty="0" err="1">
                <a:solidFill>
                  <a:schemeClr val="tx1"/>
                </a:solidFill>
              </a:rPr>
              <a:t>umumnya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berbentuk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dokumen</a:t>
            </a:r>
            <a:r>
              <a:rPr lang="en-US" b="1" dirty="0" smtClean="0">
                <a:solidFill>
                  <a:schemeClr val="tx1"/>
                </a:solidFill>
              </a:rPr>
              <a:t> HTML</a:t>
            </a:r>
          </a:p>
          <a:p>
            <a:pPr marL="236855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236855" indent="0">
              <a:buNone/>
            </a:pPr>
            <a:r>
              <a:rPr lang="nn-NO" b="1" dirty="0">
                <a:solidFill>
                  <a:schemeClr val="tx1"/>
                </a:solidFill>
              </a:rPr>
              <a:t>Beberapa Web Sever yang banyak digunakan di internet antara lain :</a:t>
            </a:r>
          </a:p>
          <a:p>
            <a:pPr marL="236855" indent="0">
              <a:buNone/>
            </a:pPr>
            <a:r>
              <a:rPr lang="en-US" b="1" dirty="0">
                <a:solidFill>
                  <a:schemeClr val="tx1"/>
                </a:solidFill>
              </a:rPr>
              <a:t>1. Apache Web Server (http://www.apache.org)</a:t>
            </a:r>
          </a:p>
          <a:p>
            <a:pPr marL="236855" indent="0">
              <a:buNone/>
            </a:pPr>
            <a:r>
              <a:rPr lang="en-US" b="1" dirty="0">
                <a:solidFill>
                  <a:schemeClr val="tx1"/>
                </a:solidFill>
              </a:rPr>
              <a:t>2. Internet Information Service, IIS (</a:t>
            </a:r>
            <a:r>
              <a:rPr lang="en-US" b="1" dirty="0">
                <a:solidFill>
                  <a:schemeClr val="tx1"/>
                </a:solidFill>
                <a:hlinkClick r:id="rId3"/>
              </a:rPr>
              <a:t>http://www.microsoft.com/iis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marL="236855" indent="0">
              <a:buNone/>
            </a:pPr>
            <a:r>
              <a:rPr lang="en-US" b="1" dirty="0">
                <a:solidFill>
                  <a:schemeClr val="tx1"/>
                </a:solidFill>
              </a:rPr>
              <a:t>3. </a:t>
            </a:r>
            <a:r>
              <a:rPr lang="en-US" b="1" dirty="0" err="1">
                <a:solidFill>
                  <a:schemeClr val="tx1"/>
                </a:solidFill>
              </a:rPr>
              <a:t>Xitami</a:t>
            </a:r>
            <a:r>
              <a:rPr lang="en-US" b="1" dirty="0">
                <a:solidFill>
                  <a:schemeClr val="tx1"/>
                </a:solidFill>
              </a:rPr>
              <a:t> Web Server (http://www.xitami.com)</a:t>
            </a:r>
          </a:p>
          <a:p>
            <a:pPr marL="236855" indent="0">
              <a:buNone/>
            </a:pPr>
            <a:r>
              <a:rPr lang="en-US" b="1" dirty="0">
                <a:solidFill>
                  <a:schemeClr val="tx1"/>
                </a:solidFill>
              </a:rPr>
              <a:t>4. Sun Java System Web </a:t>
            </a:r>
            <a:r>
              <a:rPr lang="en-US" b="1" dirty="0" smtClean="0">
                <a:solidFill>
                  <a:schemeClr val="tx1"/>
                </a:solidFill>
              </a:rPr>
              <a:t>Server</a:t>
            </a:r>
          </a:p>
          <a:p>
            <a:pPr marL="398780" indent="0">
              <a:buNone/>
            </a:pPr>
            <a:r>
              <a:rPr lang="en-US" sz="1700" b="1" dirty="0" smtClean="0">
                <a:solidFill>
                  <a:schemeClr val="tx1"/>
                </a:solidFill>
              </a:rPr>
              <a:t>(http://www.sun.com/software/products/web_srvr/home_web_srvr.xml)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22910" y="452718"/>
            <a:ext cx="6525690" cy="1147482"/>
          </a:xfrm>
        </p:spPr>
        <p:txBody>
          <a:bodyPr>
            <a:normAutofit fontScale="90000"/>
          </a:bodyPr>
          <a:lstStyle/>
          <a:p>
            <a:r>
              <a:rPr lang="en-US" dirty="0"/>
              <a:t>PENGENALAN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SERVER SIDE SCRIPTING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001000" cy="4424075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Scripting </a:t>
            </a:r>
            <a:r>
              <a:rPr lang="en-US" sz="2000" dirty="0" err="1">
                <a:solidFill>
                  <a:schemeClr val="tx1"/>
                </a:solidFill>
              </a:rPr>
              <a:t>merupakan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sebuah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teknologi</a:t>
            </a:r>
            <a:r>
              <a:rPr lang="en-US" sz="2000" dirty="0">
                <a:solidFill>
                  <a:schemeClr val="tx1"/>
                </a:solidFill>
              </a:rPr>
              <a:t> scripting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pemrograman</a:t>
            </a:r>
            <a:r>
              <a:rPr lang="en-US" sz="2000" dirty="0" smtClean="0">
                <a:solidFill>
                  <a:schemeClr val="tx1"/>
                </a:solidFill>
              </a:rPr>
              <a:t> web </a:t>
            </a:r>
            <a:r>
              <a:rPr lang="en-US" sz="2000" dirty="0" err="1">
                <a:solidFill>
                  <a:schemeClr val="tx1"/>
                </a:solidFill>
              </a:rPr>
              <a:t>dimana</a:t>
            </a:r>
            <a:r>
              <a:rPr lang="en-US" sz="2000" dirty="0">
                <a:solidFill>
                  <a:schemeClr val="tx1"/>
                </a:solidFill>
              </a:rPr>
              <a:t> script (program) </a:t>
            </a:r>
            <a:r>
              <a:rPr lang="en-US" sz="2000" dirty="0" err="1">
                <a:solidFill>
                  <a:schemeClr val="tx1"/>
                </a:solidFill>
              </a:rPr>
              <a:t>dikompilasi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diterjemahkan</a:t>
            </a:r>
            <a:r>
              <a:rPr lang="en-US" sz="2000" dirty="0">
                <a:solidFill>
                  <a:schemeClr val="tx1"/>
                </a:solidFill>
              </a:rPr>
              <a:t> di server.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server </a:t>
            </a:r>
            <a:r>
              <a:rPr lang="en-US" sz="2000" dirty="0">
                <a:solidFill>
                  <a:schemeClr val="tx1"/>
                </a:solidFill>
              </a:rPr>
              <a:t>side scripting, </a:t>
            </a:r>
            <a:r>
              <a:rPr lang="en-US" sz="2000" dirty="0" err="1">
                <a:solidFill>
                  <a:schemeClr val="tx1"/>
                </a:solidFill>
              </a:rPr>
              <a:t>memungkinkan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menghasilkan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halaman</a:t>
            </a:r>
            <a:r>
              <a:rPr lang="en-US" sz="2000" dirty="0">
                <a:solidFill>
                  <a:schemeClr val="tx1"/>
                </a:solidFill>
              </a:rPr>
              <a:t> web </a:t>
            </a:r>
            <a:r>
              <a:rPr lang="en-US" sz="2000" dirty="0" smtClean="0">
                <a:solidFill>
                  <a:schemeClr val="tx1"/>
                </a:solidFill>
              </a:rPr>
              <a:t>yang </a:t>
            </a:r>
            <a:r>
              <a:rPr lang="en-US" sz="2000" dirty="0" err="1" smtClean="0">
                <a:solidFill>
                  <a:schemeClr val="tx1"/>
                </a:solidFill>
              </a:rPr>
              <a:t>dinamis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b="1" dirty="0" err="1" smtClean="0">
                <a:solidFill>
                  <a:schemeClr val="tx1"/>
                </a:solidFill>
              </a:rPr>
              <a:t>Beberapa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contoh</a:t>
            </a:r>
            <a:r>
              <a:rPr lang="en-US" sz="2000" b="1" dirty="0">
                <a:solidFill>
                  <a:schemeClr val="tx1"/>
                </a:solidFill>
              </a:rPr>
              <a:t> Server Side </a:t>
            </a:r>
            <a:r>
              <a:rPr lang="en-US" sz="2000" b="1" dirty="0"/>
              <a:t>Server Side Scripting</a:t>
            </a:r>
          </a:p>
          <a:p>
            <a:pPr marL="281305" indent="0">
              <a:buNone/>
            </a:pPr>
            <a:r>
              <a:rPr lang="en-US" sz="2000" b="1" dirty="0"/>
              <a:t>Server Side Scripting </a:t>
            </a:r>
            <a:r>
              <a:rPr lang="en-US" sz="2000" b="1" dirty="0">
                <a:solidFill>
                  <a:schemeClr val="tx1"/>
                </a:solidFill>
              </a:rPr>
              <a:t>(Programming) :</a:t>
            </a:r>
          </a:p>
          <a:p>
            <a:pPr marL="574675" indent="-294005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</a:rPr>
              <a:t>ASP </a:t>
            </a:r>
            <a:r>
              <a:rPr lang="en-US" sz="2000" b="1" dirty="0">
                <a:solidFill>
                  <a:schemeClr val="tx1"/>
                </a:solidFill>
              </a:rPr>
              <a:t>(Active Server Page)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ASP.NET</a:t>
            </a:r>
          </a:p>
          <a:p>
            <a:pPr marL="574675" indent="-294005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</a:rPr>
              <a:t>ColdFusion </a:t>
            </a:r>
            <a:r>
              <a:rPr lang="en-US" sz="2000" b="1" dirty="0">
                <a:solidFill>
                  <a:schemeClr val="tx1"/>
                </a:solidFill>
              </a:rPr>
              <a:t>(http://www.macromedia.com/software/coldfusion)</a:t>
            </a:r>
          </a:p>
          <a:p>
            <a:pPr marL="574675" indent="-294005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</a:rPr>
              <a:t>Java </a:t>
            </a:r>
            <a:r>
              <a:rPr lang="en-US" sz="2000" b="1" dirty="0">
                <a:solidFill>
                  <a:schemeClr val="tx1"/>
                </a:solidFill>
              </a:rPr>
              <a:t>Server Pages (http://java.sun.com/products/jsp/)</a:t>
            </a:r>
          </a:p>
          <a:p>
            <a:pPr marL="574675" indent="-294005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</a:rPr>
              <a:t>Perl </a:t>
            </a:r>
            <a:r>
              <a:rPr lang="en-US" sz="2000" b="1" dirty="0">
                <a:solidFill>
                  <a:schemeClr val="tx1"/>
                </a:solidFill>
              </a:rPr>
              <a:t>(http://www.perl.org)</a:t>
            </a:r>
          </a:p>
          <a:p>
            <a:pPr marL="574675" indent="-294005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Phyton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(http://www.python.org)</a:t>
            </a:r>
          </a:p>
          <a:p>
            <a:pPr marL="574675" indent="-294005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</a:rPr>
              <a:t>PHP </a:t>
            </a:r>
            <a:r>
              <a:rPr lang="en-US" sz="2000" b="1" dirty="0">
                <a:solidFill>
                  <a:schemeClr val="tx1"/>
                </a:solidFill>
              </a:rPr>
              <a:t>(http://www.php.net)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61872"/>
          </a:xfrm>
        </p:spPr>
        <p:txBody>
          <a:bodyPr>
            <a:normAutofit/>
          </a:bodyPr>
          <a:lstStyle/>
          <a:p>
            <a:r>
              <a:rPr lang="en-US" b="1" dirty="0" smtClean="0"/>
              <a:t>        Proses </a:t>
            </a:r>
            <a:r>
              <a:rPr lang="en-US" b="1" dirty="0" err="1"/>
              <a:t>Instalasi</a:t>
            </a:r>
            <a:r>
              <a:rPr lang="en-US" b="1" dirty="0"/>
              <a:t> </a:t>
            </a:r>
            <a:r>
              <a:rPr lang="en-US" b="1" dirty="0" smtClean="0"/>
              <a:t>XAMPP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3276600" cy="3450696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sv-SE" dirty="0" smtClean="0">
                <a:solidFill>
                  <a:schemeClr val="tx1"/>
                </a:solidFill>
              </a:rPr>
              <a:t>Jalankan </a:t>
            </a:r>
            <a:r>
              <a:rPr lang="sv-SE" dirty="0">
                <a:solidFill>
                  <a:schemeClr val="tx1"/>
                </a:solidFill>
              </a:rPr>
              <a:t>file installer XAMPP </a:t>
            </a:r>
            <a:r>
              <a:rPr lang="sv-SE" b="1" dirty="0" smtClean="0">
                <a:solidFill>
                  <a:schemeClr val="tx1"/>
                </a:solidFill>
              </a:rPr>
              <a:t>xampp-win32-x.x.x-installer.exe.</a:t>
            </a:r>
          </a:p>
          <a:p>
            <a:pPr marL="457200" indent="-457200">
              <a:buAutoNum type="arabicPeriod"/>
            </a:pPr>
            <a:endParaRPr lang="sv-SE" b="1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Akan </a:t>
            </a:r>
            <a:r>
              <a:rPr lang="en-US" dirty="0" err="1">
                <a:solidFill>
                  <a:schemeClr val="tx1"/>
                </a:solidFill>
              </a:rPr>
              <a:t>ditampilkan</a:t>
            </a:r>
            <a:r>
              <a:rPr lang="en-US" dirty="0">
                <a:solidFill>
                  <a:schemeClr val="tx1"/>
                </a:solidFill>
              </a:rPr>
              <a:t> window </a:t>
            </a:r>
            <a:r>
              <a:rPr lang="en-US" dirty="0" err="1">
                <a:solidFill>
                  <a:schemeClr val="tx1"/>
                </a:solidFill>
              </a:rPr>
              <a:t>instalasi</a:t>
            </a:r>
            <a:r>
              <a:rPr lang="en-US" dirty="0">
                <a:solidFill>
                  <a:schemeClr val="tx1"/>
                </a:solidFill>
              </a:rPr>
              <a:t> XAMPP. </a:t>
            </a:r>
            <a:r>
              <a:rPr lang="en-US" dirty="0" err="1">
                <a:solidFill>
                  <a:schemeClr val="tx1"/>
                </a:solidFill>
              </a:rPr>
              <a:t>Pilih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Next &gt;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memulai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proses </a:t>
            </a:r>
            <a:r>
              <a:rPr lang="en-US" dirty="0" err="1" smtClean="0">
                <a:solidFill>
                  <a:schemeClr val="tx1"/>
                </a:solidFill>
              </a:rPr>
              <a:t>instalasi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88017"/>
            <a:ext cx="501015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Instalasi</a:t>
            </a:r>
            <a:r>
              <a:rPr lang="en-US" b="1" dirty="0"/>
              <a:t> </a:t>
            </a:r>
            <a:r>
              <a:rPr lang="en-US" b="1" dirty="0" smtClean="0"/>
              <a:t>XAMPP (Cont.)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3166533" cy="3450696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Tentukan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instalasi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lalu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next&gt;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28800"/>
            <a:ext cx="4829175" cy="38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1120</Words>
  <Application>Microsoft Office PowerPoint</Application>
  <PresentationFormat>On-screen Show (4:3)</PresentationFormat>
  <Paragraphs>216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ATURAN PERKULIAHAN</vt:lpstr>
      <vt:lpstr>PENILAIAN</vt:lpstr>
      <vt:lpstr>Buku Acuan</vt:lpstr>
      <vt:lpstr>SILABUS</vt:lpstr>
      <vt:lpstr>PENGENALAN WEB SERVER</vt:lpstr>
      <vt:lpstr>PENGENALAN  SERVER SIDE SCRIPTING</vt:lpstr>
      <vt:lpstr>        Proses Instalasi XAMPP</vt:lpstr>
      <vt:lpstr>Instalasi XAMPP (Cont.)</vt:lpstr>
      <vt:lpstr>Instalasi XAMPP (Cont.)</vt:lpstr>
      <vt:lpstr>Instalasi XAMPP (Cont.)</vt:lpstr>
      <vt:lpstr>Instalasi XAMPP (Cont.)</vt:lpstr>
      <vt:lpstr>APA ITU PHP?</vt:lpstr>
      <vt:lpstr>Keistimewaan PHP</vt:lpstr>
      <vt:lpstr>KONSEP KERJA PHP</vt:lpstr>
      <vt:lpstr>PowerPoint Presentation</vt:lpstr>
      <vt:lpstr>Say Hello</vt:lpstr>
      <vt:lpstr>Variabel</vt:lpstr>
      <vt:lpstr>CONTOH VARIABEL</vt:lpstr>
      <vt:lpstr>Tipe Data</vt:lpstr>
      <vt:lpstr>CONTOH TIPE DATA</vt:lpstr>
      <vt:lpstr>KONSTANTA</vt:lpstr>
      <vt:lpstr>KOMENTAR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Lindstrom</dc:creator>
  <cp:lastModifiedBy>FL</cp:lastModifiedBy>
  <cp:revision>62</cp:revision>
  <dcterms:created xsi:type="dcterms:W3CDTF">2018-02-28T03:54:02Z</dcterms:created>
  <dcterms:modified xsi:type="dcterms:W3CDTF">2020-03-10T00:50:27Z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1057-10.1.0.5707</vt:lpwstr>
  </property>
</Properties>
</file>