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208" autoAdjust="0"/>
  </p:normalViewPr>
  <p:slideViewPr>
    <p:cSldViewPr>
      <p:cViewPr varScale="1">
        <p:scale>
          <a:sx n="68" d="100"/>
          <a:sy n="68" d="100"/>
        </p:scale>
        <p:origin x="-13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8873D4-24E9-4E12-8576-03F515A60767}"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873D4-24E9-4E12-8576-03F515A60767}"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873D4-24E9-4E12-8576-03F515A60767}"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8873D4-24E9-4E12-8576-03F515A60767}"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8873D4-24E9-4E12-8576-03F515A60767}"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8873D4-24E9-4E12-8576-03F515A60767}"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8873D4-24E9-4E12-8576-03F515A60767}" type="datetimeFigureOut">
              <a:rPr lang="en-US" smtClean="0"/>
              <a:t>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8873D4-24E9-4E12-8576-03F515A60767}" type="datetimeFigureOut">
              <a:rPr lang="en-US" smtClean="0"/>
              <a:t>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873D4-24E9-4E12-8576-03F515A60767}" type="datetimeFigureOut">
              <a:rPr lang="en-US" smtClean="0"/>
              <a:t>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873D4-24E9-4E12-8576-03F515A60767}"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873D4-24E9-4E12-8576-03F515A60767}"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2DA51-A86C-4146-856E-1C62A5F775E0}" type="slidenum">
              <a:rPr lang="en-US" smtClean="0"/>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873D4-24E9-4E12-8576-03F515A60767}" type="datetimeFigureOut">
              <a:rPr lang="en-US" smtClean="0"/>
              <a:t>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2DA51-A86C-4146-856E-1C62A5F775E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D:\koin.jpg"/>
          <p:cNvPicPr>
            <a:picLocks noChangeAspect="1" noChangeArrowheads="1"/>
          </p:cNvPicPr>
          <p:nvPr/>
        </p:nvPicPr>
        <p:blipFill>
          <a:blip r:embed="rId2"/>
          <a:srcRect/>
          <a:stretch>
            <a:fillRect/>
          </a:stretch>
        </p:blipFill>
        <p:spPr bwMode="auto">
          <a:xfrm>
            <a:off x="0" y="-1"/>
            <a:ext cx="9144000" cy="6846957"/>
          </a:xfrm>
          <a:prstGeom prst="rect">
            <a:avLst/>
          </a:prstGeom>
          <a:noFill/>
        </p:spPr>
      </p:pic>
      <p:pic>
        <p:nvPicPr>
          <p:cNvPr id="12" name="Picture 7" descr="D:\koin.jpg"/>
          <p:cNvPicPr>
            <a:picLocks noChangeAspect="1" noChangeArrowheads="1"/>
          </p:cNvPicPr>
          <p:nvPr/>
        </p:nvPicPr>
        <p:blipFill>
          <a:blip r:embed="rId2">
            <a:duotone>
              <a:prstClr val="black"/>
              <a:schemeClr val="tx2">
                <a:tint val="45000"/>
                <a:satMod val="400000"/>
              </a:schemeClr>
            </a:duotone>
          </a:blip>
          <a:srcRect t="88685"/>
          <a:stretch>
            <a:fillRect/>
          </a:stretch>
        </p:blipFill>
        <p:spPr bwMode="auto">
          <a:xfrm>
            <a:off x="0" y="6072206"/>
            <a:ext cx="9144000" cy="774751"/>
          </a:xfrm>
          <a:prstGeom prst="rect">
            <a:avLst/>
          </a:prstGeom>
          <a:noFill/>
        </p:spPr>
      </p:pic>
      <p:sp>
        <p:nvSpPr>
          <p:cNvPr id="13" name="Rectangle 12"/>
          <p:cNvSpPr/>
          <p:nvPr/>
        </p:nvSpPr>
        <p:spPr>
          <a:xfrm>
            <a:off x="214282" y="428604"/>
            <a:ext cx="5072098" cy="2123658"/>
          </a:xfrm>
          <a:prstGeom prst="rect">
            <a:avLst/>
          </a:prstGeom>
        </p:spPr>
        <p:txBody>
          <a:bodyPr wrap="square">
            <a:spAutoFit/>
            <a:scene3d>
              <a:camera prst="perspectiveHeroicExtremeRightFacing"/>
              <a:lightRig rig="threePt" dir="t"/>
            </a:scene3d>
          </a:bodyPr>
          <a:lstStyle/>
          <a:p>
            <a:r>
              <a:rPr lang="en-US" sz="4400" b="1" dirty="0" err="1" smtClean="0">
                <a:latin typeface="Bauhaus 93" pitchFamily="82" charset="0"/>
              </a:rPr>
              <a:t>Konsep</a:t>
            </a:r>
            <a:r>
              <a:rPr lang="en-US" sz="4400" b="1" dirty="0" smtClean="0">
                <a:latin typeface="Bauhaus 93" pitchFamily="82" charset="0"/>
              </a:rPr>
              <a:t> </a:t>
            </a:r>
            <a:r>
              <a:rPr lang="en-US" sz="4400" b="1" dirty="0" err="1" smtClean="0">
                <a:latin typeface="Bauhaus 93" pitchFamily="82" charset="0"/>
              </a:rPr>
              <a:t>Biaya</a:t>
            </a:r>
            <a:r>
              <a:rPr lang="en-US" sz="4400" b="1" dirty="0" smtClean="0">
                <a:latin typeface="Bauhaus 93" pitchFamily="82" charset="0"/>
              </a:rPr>
              <a:t> </a:t>
            </a:r>
            <a:r>
              <a:rPr lang="en-US" sz="4400" b="1" dirty="0" err="1" smtClean="0">
                <a:latin typeface="Bauhaus 93" pitchFamily="82" charset="0"/>
              </a:rPr>
              <a:t>untuk</a:t>
            </a:r>
            <a:r>
              <a:rPr lang="en-US" sz="4400" b="1" dirty="0" smtClean="0">
                <a:latin typeface="Bauhaus 93" pitchFamily="82" charset="0"/>
              </a:rPr>
              <a:t> </a:t>
            </a:r>
            <a:r>
              <a:rPr lang="en-US" sz="4400" b="1" dirty="0" err="1" smtClean="0">
                <a:latin typeface="Bauhaus 93" pitchFamily="82" charset="0"/>
              </a:rPr>
              <a:t>Pengambilan</a:t>
            </a:r>
            <a:r>
              <a:rPr lang="en-US" sz="4400" b="1" dirty="0" smtClean="0">
                <a:latin typeface="Bauhaus 93" pitchFamily="82" charset="0"/>
              </a:rPr>
              <a:t> </a:t>
            </a:r>
            <a:r>
              <a:rPr lang="en-US" sz="4400" b="1" dirty="0" err="1" smtClean="0">
                <a:latin typeface="Bauhaus 93" pitchFamily="82" charset="0"/>
              </a:rPr>
              <a:t>Keputusan</a:t>
            </a:r>
            <a:endParaRPr lang="en-US" sz="4400" b="1" dirty="0">
              <a:latin typeface="Bauhaus 93" pitchFamily="82" charset="0"/>
            </a:endParaRPr>
          </a:p>
        </p:txBody>
      </p:sp>
      <p:sp>
        <p:nvSpPr>
          <p:cNvPr id="14" name="TextBox 13"/>
          <p:cNvSpPr txBox="1"/>
          <p:nvPr/>
        </p:nvSpPr>
        <p:spPr>
          <a:xfrm>
            <a:off x="0" y="6457890"/>
            <a:ext cx="4586833" cy="523220"/>
          </a:xfrm>
          <a:prstGeom prst="rect">
            <a:avLst/>
          </a:prstGeom>
          <a:noFill/>
        </p:spPr>
        <p:txBody>
          <a:bodyPr wrap="none" rtlCol="0">
            <a:spAutoFit/>
          </a:bodyPr>
          <a:lstStyle/>
          <a:p>
            <a:r>
              <a:rPr lang="en-US" sz="2800" b="1" dirty="0" smtClean="0">
                <a:effectLst>
                  <a:glow rad="228600">
                    <a:schemeClr val="accent1">
                      <a:satMod val="175000"/>
                      <a:alpha val="40000"/>
                    </a:schemeClr>
                  </a:glow>
                </a:effectLst>
                <a:latin typeface="AaSansOutline" pitchFamily="2" charset="0"/>
              </a:rPr>
              <a:t>AKUNTANSI MANAJEMEN</a:t>
            </a:r>
            <a:endParaRPr lang="en-US" sz="2800" b="1" dirty="0">
              <a:effectLst>
                <a:glow rad="228600">
                  <a:schemeClr val="accent1">
                    <a:satMod val="175000"/>
                    <a:alpha val="40000"/>
                  </a:schemeClr>
                </a:glow>
              </a:effectLst>
              <a:latin typeface="AaSansOutline" pitchFamily="2" charset="0"/>
            </a:endParaRPr>
          </a:p>
        </p:txBody>
      </p:sp>
      <p:sp>
        <p:nvSpPr>
          <p:cNvPr id="15" name="TextBox 14"/>
          <p:cNvSpPr txBox="1"/>
          <p:nvPr/>
        </p:nvSpPr>
        <p:spPr>
          <a:xfrm>
            <a:off x="4557167" y="6072206"/>
            <a:ext cx="4586833" cy="523220"/>
          </a:xfrm>
          <a:prstGeom prst="rect">
            <a:avLst/>
          </a:prstGeom>
          <a:noFill/>
        </p:spPr>
        <p:txBody>
          <a:bodyPr wrap="none" rtlCol="0">
            <a:spAutoFit/>
          </a:bodyPr>
          <a:lstStyle/>
          <a:p>
            <a:r>
              <a:rPr lang="en-US" sz="2800" b="1" dirty="0" smtClean="0">
                <a:effectLst>
                  <a:glow rad="228600">
                    <a:schemeClr val="accent1">
                      <a:satMod val="175000"/>
                      <a:alpha val="40000"/>
                    </a:schemeClr>
                  </a:glow>
                </a:effectLst>
                <a:latin typeface="AaSansOutline" pitchFamily="2" charset="0"/>
              </a:rPr>
              <a:t>AKUNTANSI MANAJEMEN</a:t>
            </a:r>
            <a:endParaRPr lang="en-US" sz="2800" b="1" dirty="0">
              <a:effectLst>
                <a:glow rad="228600">
                  <a:schemeClr val="accent1">
                    <a:satMod val="175000"/>
                    <a:alpha val="40000"/>
                  </a:schemeClr>
                </a:glow>
              </a:effectLst>
              <a:latin typeface="AaSansOutline" pitchFamily="2" charset="0"/>
            </a:endParaRPr>
          </a:p>
        </p:txBody>
      </p:sp>
    </p:spTree>
  </p:cSld>
  <p:clrMapOvr>
    <a:masterClrMapping/>
  </p:clrMapOvr>
  <p:transition>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670" y="214290"/>
            <a:ext cx="4996192" cy="830997"/>
          </a:xfrm>
          <a:prstGeom prst="rect">
            <a:avLst/>
          </a:prstGeom>
        </p:spPr>
        <p:txBody>
          <a:bodyPr wrap="square">
            <a:spAutoFit/>
          </a:bodyPr>
          <a:lstStyle/>
          <a:p>
            <a:pPr algn="ctr"/>
            <a:r>
              <a:rPr lang="en-US" sz="2400" b="1" dirty="0">
                <a:solidFill>
                  <a:srgbClr val="FF0000"/>
                </a:solidFill>
                <a:effectLst>
                  <a:outerShdw blurRad="38100" dist="38100" dir="2700000" algn="tl">
                    <a:srgbClr val="000000">
                      <a:alpha val="43137"/>
                    </a:srgbClr>
                  </a:outerShdw>
                </a:effectLst>
              </a:rPr>
              <a:t>d .</a:t>
            </a:r>
            <a:r>
              <a:rPr lang="id-ID" sz="2400" b="1" dirty="0" smtClean="0">
                <a:solidFill>
                  <a:srgbClr val="FF0000"/>
                </a:solidFill>
                <a:effectLst>
                  <a:outerShdw blurRad="38100" dist="38100" dir="2700000" algn="tl">
                    <a:srgbClr val="000000">
                      <a:alpha val="43137"/>
                    </a:srgbClr>
                  </a:outerShdw>
                </a:effectLst>
              </a:rPr>
              <a:t>Klasifikasi </a:t>
            </a:r>
            <a:r>
              <a:rPr lang="id-ID" sz="2400" b="1" dirty="0">
                <a:solidFill>
                  <a:srgbClr val="FF0000"/>
                </a:solidFill>
                <a:effectLst>
                  <a:outerShdw blurRad="38100" dist="38100" dir="2700000" algn="tl">
                    <a:srgbClr val="000000">
                      <a:alpha val="43137"/>
                    </a:srgbClr>
                  </a:outerShdw>
                </a:effectLst>
              </a:rPr>
              <a:t>Biaya berdasarkan sifat penelusuran terhadap obyeknya. </a:t>
            </a:r>
            <a:endParaRPr lang="en-US" sz="2400" b="1" dirty="0">
              <a:solidFill>
                <a:srgbClr val="FF0000"/>
              </a:solidFill>
              <a:effectLst>
                <a:outerShdw blurRad="38100" dist="38100" dir="2700000" algn="tl">
                  <a:srgbClr val="000000">
                    <a:alpha val="43137"/>
                  </a:srgbClr>
                </a:outerShdw>
              </a:effectLst>
            </a:endParaRPr>
          </a:p>
        </p:txBody>
      </p:sp>
      <p:sp>
        <p:nvSpPr>
          <p:cNvPr id="6" name="Flowchart: Multidocument 5"/>
          <p:cNvSpPr/>
          <p:nvPr/>
        </p:nvSpPr>
        <p:spPr>
          <a:xfrm>
            <a:off x="0" y="1285860"/>
            <a:ext cx="9144000" cy="5572140"/>
          </a:xfrm>
          <a:prstGeom prst="flowChartMultidocument">
            <a:avLst/>
          </a:prstGeom>
          <a:effectLst>
            <a:glow rad="228600">
              <a:schemeClr val="accent2">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marL="269875"/>
            <a:r>
              <a:rPr lang="id-ID" sz="2200" dirty="0" smtClean="0"/>
              <a:t>1. Biaya Langsung (Direct Cost)</a:t>
            </a:r>
            <a:endParaRPr lang="en-US" sz="2200" dirty="0" smtClean="0"/>
          </a:p>
          <a:p>
            <a:pPr marL="269875"/>
            <a:r>
              <a:rPr lang="id-ID" sz="2200" dirty="0" smtClean="0"/>
              <a:t>Biaya langsung adalah biaya yang terjadi pada suatu segmen dan terjadinya karena adanya segmen tersebut. Biaya ini merupakan biaya yang dapat ditelusuri dengan jelas dan nyata ke bagian segmen tertentu yang akan dianalisa.  </a:t>
            </a:r>
            <a:endParaRPr lang="en-US" sz="2200" dirty="0" smtClean="0"/>
          </a:p>
          <a:p>
            <a:pPr marL="269875"/>
            <a:endParaRPr lang="en-US" sz="2200" dirty="0" smtClean="0"/>
          </a:p>
          <a:p>
            <a:pPr marL="269875"/>
            <a:r>
              <a:rPr lang="id-ID" sz="2200" dirty="0" smtClean="0"/>
              <a:t>2. Biaya Tidak Langsung (Indirect Cost)</a:t>
            </a:r>
            <a:endParaRPr lang="en-US" sz="2200" dirty="0" smtClean="0"/>
          </a:p>
          <a:p>
            <a:pPr marL="269875"/>
            <a:r>
              <a:rPr lang="id-ID" sz="2200" dirty="0" smtClean="0"/>
              <a:t>Biaya tidak Langsung adalah biaya yang tidak secara langsung berkaitan dengan segmen Contoh biaya tidak langsung adalah gaji dan eksekutif perusahaan.</a:t>
            </a:r>
            <a:endParaRPr lang="en-US" sz="2200" dirty="0"/>
          </a:p>
        </p:txBody>
      </p:sp>
    </p:spTree>
  </p:cSld>
  <p:clrMapOvr>
    <a:masterClrMapping/>
  </p:clrMapOvr>
  <p:transition>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6027003"/>
            <a:ext cx="4572000" cy="830997"/>
          </a:xfrm>
          <a:prstGeom prst="rect">
            <a:avLst/>
          </a:prstGeom>
        </p:spPr>
        <p:txBody>
          <a:bodyPr>
            <a:spAutoFit/>
          </a:bodyPr>
          <a:lstStyle/>
          <a:p>
            <a:pPr algn="ctr"/>
            <a:r>
              <a:rPr lang="en-US" sz="2400" b="1" dirty="0" smtClean="0">
                <a:solidFill>
                  <a:srgbClr val="FF0000"/>
                </a:solidFill>
                <a:effectLst>
                  <a:outerShdw blurRad="38100" dist="38100" dir="2700000" algn="tl">
                    <a:srgbClr val="000000">
                      <a:alpha val="43137"/>
                    </a:srgbClr>
                  </a:outerShdw>
                </a:effectLst>
              </a:rPr>
              <a:t>e. </a:t>
            </a:r>
            <a:r>
              <a:rPr lang="id-ID" sz="2400" b="1" dirty="0">
                <a:solidFill>
                  <a:srgbClr val="FF0000"/>
                </a:solidFill>
                <a:effectLst>
                  <a:outerShdw blurRad="38100" dist="38100" dir="2700000" algn="tl">
                    <a:srgbClr val="000000">
                      <a:alpha val="43137"/>
                    </a:srgbClr>
                  </a:outerShdw>
                </a:effectLst>
              </a:rPr>
              <a:t>Klasifikasi Biaya Sesuai dengan Tujuan Pengambilan Keputusan</a:t>
            </a:r>
            <a:endParaRPr lang="en-US" sz="2400" b="1" dirty="0">
              <a:solidFill>
                <a:srgbClr val="FF0000"/>
              </a:solidFill>
              <a:effectLst>
                <a:outerShdw blurRad="38100" dist="38100" dir="2700000" algn="tl">
                  <a:srgbClr val="000000">
                    <a:alpha val="43137"/>
                  </a:srgbClr>
                </a:outerShdw>
              </a:effectLst>
            </a:endParaRPr>
          </a:p>
        </p:txBody>
      </p:sp>
      <p:sp>
        <p:nvSpPr>
          <p:cNvPr id="5" name="Cloud Callout 4"/>
          <p:cNvSpPr/>
          <p:nvPr/>
        </p:nvSpPr>
        <p:spPr>
          <a:xfrm>
            <a:off x="0" y="1928802"/>
            <a:ext cx="5500694" cy="4214818"/>
          </a:xfrm>
          <a:prstGeom prst="cloudCallout">
            <a:avLst>
              <a:gd name="adj1" fmla="val 62364"/>
              <a:gd name="adj2" fmla="val 43943"/>
            </a:avLst>
          </a:prstGeom>
          <a:effectLst>
            <a:outerShdw blurRad="76200" dir="13500000" sy="23000" kx="1200000" algn="br"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1. Biaya Relevan </a:t>
            </a:r>
            <a:endParaRPr lang="en-US" sz="2000" dirty="0" smtClean="0"/>
          </a:p>
          <a:p>
            <a:pPr algn="ctr"/>
            <a:r>
              <a:rPr lang="id-ID" sz="2000" dirty="0" smtClean="0"/>
              <a:t>Biaya relevan adalah biaya masa depan yang berbeda pada berbagai macam alternatif. Biaya relevan berpengaruh dalam </a:t>
            </a:r>
            <a:r>
              <a:rPr lang="id-ID" dirty="0" smtClean="0"/>
              <a:t>pengambilan keputusan, sehingga harus dipertimbangkan dalam pengambilan keputusan. </a:t>
            </a:r>
            <a:endParaRPr lang="en-US" dirty="0"/>
          </a:p>
        </p:txBody>
      </p:sp>
      <p:sp>
        <p:nvSpPr>
          <p:cNvPr id="6" name="Cloud Callout 5"/>
          <p:cNvSpPr/>
          <p:nvPr/>
        </p:nvSpPr>
        <p:spPr>
          <a:xfrm>
            <a:off x="4143372" y="0"/>
            <a:ext cx="5000628" cy="4214818"/>
          </a:xfrm>
          <a:prstGeom prst="cloudCallout">
            <a:avLst>
              <a:gd name="adj1" fmla="val 22155"/>
              <a:gd name="adj2" fmla="val 82353"/>
            </a:avLst>
          </a:prstGeom>
          <a:effectLst>
            <a:outerShdw blurRad="76200" dir="18900000" sy="23000" kx="-1200000" algn="bl" rotWithShape="0">
              <a:prstClr val="black">
                <a:alpha val="2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2. Biaya Tidak Relevan </a:t>
            </a:r>
            <a:endParaRPr lang="en-US" sz="2000" dirty="0" smtClean="0"/>
          </a:p>
          <a:p>
            <a:pPr algn="ctr"/>
            <a:r>
              <a:rPr lang="id-ID" sz="2000" dirty="0" smtClean="0"/>
              <a:t>Biaya tidak relevan adalah biaya yang tidak mempengaruhi pengambilan keputusan.</a:t>
            </a:r>
            <a:endParaRPr lang="en-US" sz="2000" dirty="0"/>
          </a:p>
        </p:txBody>
      </p:sp>
    </p:spTree>
  </p:cSld>
  <p:clrMapOvr>
    <a:masterClrMapping/>
  </p:clrMapOvr>
  <p:transition>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214810" y="357166"/>
            <a:ext cx="4572000" cy="830997"/>
          </a:xfrm>
          <a:prstGeom prst="rect">
            <a:avLst/>
          </a:prstGeom>
        </p:spPr>
        <p:txBody>
          <a:bodyPr>
            <a:spAutoFit/>
          </a:bodyPr>
          <a:lstStyle/>
          <a:p>
            <a:pPr algn="r"/>
            <a:r>
              <a:rPr lang="id-ID" sz="2400" b="1" dirty="0" smtClean="0">
                <a:effectLst>
                  <a:outerShdw blurRad="38100" dist="38100" dir="2700000" algn="tl">
                    <a:srgbClr val="000000">
                      <a:alpha val="43137"/>
                    </a:srgbClr>
                  </a:outerShdw>
                </a:effectLst>
              </a:rPr>
              <a:t>Konsep Biaya Relevan terhadap Pengambilan Keputusan</a:t>
            </a:r>
            <a:endParaRPr lang="en-US" sz="2400" b="1" dirty="0">
              <a:effectLst>
                <a:outerShdw blurRad="38100" dist="38100" dir="2700000" algn="tl">
                  <a:srgbClr val="000000">
                    <a:alpha val="43137"/>
                  </a:srgbClr>
                </a:outerShdw>
              </a:effectLst>
            </a:endParaRPr>
          </a:p>
        </p:txBody>
      </p:sp>
      <p:sp>
        <p:nvSpPr>
          <p:cNvPr id="12" name="Round Diagonal Corner Rectangle 11"/>
          <p:cNvSpPr/>
          <p:nvPr/>
        </p:nvSpPr>
        <p:spPr>
          <a:xfrm>
            <a:off x="357158" y="1285860"/>
            <a:ext cx="8501122" cy="1143008"/>
          </a:xfrm>
          <a:prstGeom prst="round2DiagRect">
            <a:avLst/>
          </a:prstGeom>
          <a:scene3d>
            <a:camera prst="orthographicFront"/>
            <a:lightRig rig="threePt" dir="t"/>
          </a:scene3d>
          <a:sp3d>
            <a:bevelT w="139700" prst="cross"/>
          </a:sp3d>
        </p:spPr>
        <p:style>
          <a:lnRef idx="2">
            <a:schemeClr val="accent1"/>
          </a:lnRef>
          <a:fillRef idx="1">
            <a:schemeClr val="lt1"/>
          </a:fillRef>
          <a:effectRef idx="0">
            <a:schemeClr val="accent1"/>
          </a:effectRef>
          <a:fontRef idx="minor">
            <a:schemeClr val="dk1"/>
          </a:fontRef>
        </p:style>
        <p:txBody>
          <a:bodyPr rtlCol="0" anchor="ctr"/>
          <a:lstStyle/>
          <a:p>
            <a:pPr algn="just"/>
            <a:r>
              <a:rPr lang="id-ID" sz="2000" dirty="0" smtClean="0"/>
              <a:t>Semua bentuk pengambilan keputusan harus mempertimbangkan semua faktor yang dapat mempengaruhi pengambilan keputusan, salah satu factor</a:t>
            </a:r>
            <a:r>
              <a:rPr lang="en-US" sz="2000" dirty="0" smtClean="0"/>
              <a:t> </a:t>
            </a:r>
            <a:r>
              <a:rPr lang="en-US" sz="2000" dirty="0" err="1" smtClean="0"/>
              <a:t>tersebut</a:t>
            </a:r>
            <a:r>
              <a:rPr lang="id-ID" sz="2000" dirty="0" smtClean="0"/>
              <a:t> adalah faktor biaya yang disebut dengan biaya relevan.</a:t>
            </a:r>
            <a:endParaRPr lang="en-US" sz="2000" dirty="0" smtClean="0"/>
          </a:p>
        </p:txBody>
      </p:sp>
      <p:sp>
        <p:nvSpPr>
          <p:cNvPr id="13" name="Round Diagonal Corner Rectangle 12"/>
          <p:cNvSpPr/>
          <p:nvPr/>
        </p:nvSpPr>
        <p:spPr>
          <a:xfrm>
            <a:off x="428596" y="2571744"/>
            <a:ext cx="8429684" cy="1928826"/>
          </a:xfrm>
          <a:prstGeom prst="round2DiagRect">
            <a:avLst/>
          </a:prstGeom>
          <a:scene3d>
            <a:camera prst="orthographicFront"/>
            <a:lightRig rig="threePt" dir="t"/>
          </a:scene3d>
          <a:sp3d>
            <a:bevelT w="139700" h="139700" prst="divot"/>
          </a:sp3d>
        </p:spPr>
        <p:style>
          <a:lnRef idx="2">
            <a:schemeClr val="accent1"/>
          </a:lnRef>
          <a:fillRef idx="1">
            <a:schemeClr val="lt1"/>
          </a:fillRef>
          <a:effectRef idx="0">
            <a:schemeClr val="accent1"/>
          </a:effectRef>
          <a:fontRef idx="minor">
            <a:schemeClr val="dk1"/>
          </a:fontRef>
        </p:style>
        <p:txBody>
          <a:bodyPr rtlCol="0" anchor="ctr"/>
          <a:lstStyle/>
          <a:p>
            <a:r>
              <a:rPr lang="id-ID" dirty="0" smtClean="0"/>
              <a:t>Biaya relevan meliputi semua biaya yang akan terpengaruh oleh suatu pengambilan keputusan. Selain itu, biaya relevan merupakan biaya masa depan yang berbeda pada setiap alternatif. Apabila biaya masa depan terdapat pada lebih dari satu alternatif maka biaya tersebut tidak memiliki pengaruh terhadap keputusan. Biaya demikian disebut biaya tidak relevan. Kemampuan untuk mengidentifikasi biaya relevan dan tak relevan merupakan suatu keterampilan pengambilan keputusan yang penting. </a:t>
            </a:r>
            <a:endParaRPr lang="en-US" dirty="0" smtClean="0"/>
          </a:p>
        </p:txBody>
      </p:sp>
      <p:sp>
        <p:nvSpPr>
          <p:cNvPr id="14" name="Round Diagonal Corner Rectangle 13"/>
          <p:cNvSpPr/>
          <p:nvPr/>
        </p:nvSpPr>
        <p:spPr>
          <a:xfrm>
            <a:off x="500034" y="4714884"/>
            <a:ext cx="8286808" cy="1714512"/>
          </a:xfrm>
          <a:prstGeom prst="round2DiagRect">
            <a:avLst/>
          </a:prstGeom>
          <a:scene3d>
            <a:camera prst="orthographicFront"/>
            <a:lightRig rig="threePt" dir="t"/>
          </a:scene3d>
          <a:sp3d>
            <a:bevelT w="101600" prst="riblet"/>
          </a:sp3d>
        </p:spPr>
        <p:style>
          <a:lnRef idx="2">
            <a:schemeClr val="accent1"/>
          </a:lnRef>
          <a:fillRef idx="1">
            <a:schemeClr val="lt1"/>
          </a:fillRef>
          <a:effectRef idx="0">
            <a:schemeClr val="accent1"/>
          </a:effectRef>
          <a:fontRef idx="minor">
            <a:schemeClr val="dk1"/>
          </a:fontRef>
        </p:style>
        <p:txBody>
          <a:bodyPr rtlCol="0" anchor="ctr"/>
          <a:lstStyle/>
          <a:p>
            <a:r>
              <a:rPr lang="id-ID" dirty="0" smtClean="0"/>
              <a:t>Pada saat penghitungan biaya yang akan digunakan untuk melengkapi formulir pajak pendapatan, para akuntan diperlukan untuk membuat perincian jumlah rupiah yang aktual yang dikeluarkan untuk membeli tenaga kerja, bahan baku dan peralatan modal yang digunakan dalam produksi. Dan untuk tujuan-tujuan pembayaran pajak, pengeluaran rupiah historis adalah biaya relevan yang dimaksudkan di atas. </a:t>
            </a:r>
            <a:endParaRPr lang="en-US" dirty="0"/>
          </a:p>
        </p:txBody>
      </p:sp>
    </p:spTree>
  </p:cSld>
  <p:clrMapOvr>
    <a:masterClrMapping/>
  </p:clrMapOvr>
  <p:transition>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1685908" cy="368280"/>
          </a:xfrm>
        </p:spPr>
        <p:txBody>
          <a:bodyPr>
            <a:noAutofit/>
          </a:bodyPr>
          <a:lstStyle/>
          <a:p>
            <a:r>
              <a:rPr lang="en-US" sz="2000" dirty="0" err="1" smtClean="0"/>
              <a:t>Lanjutan</a:t>
            </a:r>
            <a:r>
              <a:rPr lang="en-US" sz="2000" dirty="0" smtClean="0"/>
              <a:t>. . . </a:t>
            </a:r>
            <a:endParaRPr lang="en-US" sz="2000" dirty="0"/>
          </a:p>
        </p:txBody>
      </p:sp>
      <p:sp>
        <p:nvSpPr>
          <p:cNvPr id="4" name="Round Diagonal Corner Rectangle 3"/>
          <p:cNvSpPr/>
          <p:nvPr/>
        </p:nvSpPr>
        <p:spPr>
          <a:xfrm flipH="1">
            <a:off x="428596" y="857232"/>
            <a:ext cx="8501122" cy="1285884"/>
          </a:xfrm>
          <a:prstGeom prst="round2DiagRect">
            <a:avLst/>
          </a:prstGeom>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0" anchor="ctr"/>
          <a:lstStyle/>
          <a:p>
            <a:pPr algn="just"/>
            <a:r>
              <a:rPr lang="id-ID" dirty="0" smtClean="0"/>
              <a:t>Biaya relevan utk pengambilan keputusan didasarkan pada konsep “</a:t>
            </a:r>
            <a:r>
              <a:rPr lang="id-ID" i="1" dirty="0" smtClean="0"/>
              <a:t>different analysis for different purposes</a:t>
            </a:r>
            <a:r>
              <a:rPr lang="id-ID" dirty="0" smtClean="0"/>
              <a:t>”, yang berarti untuk tujuan yang berbeda diperlukan analisa yang berbeda pula. Oleh karena itu, terdapat beberapa konsep biaya relevan untuk berbagai pengambilan keputusan, yaitu:</a:t>
            </a:r>
            <a:endParaRPr lang="en-US" dirty="0" smtClean="0"/>
          </a:p>
        </p:txBody>
      </p:sp>
      <p:sp>
        <p:nvSpPr>
          <p:cNvPr id="5" name="Round Diagonal Corner Rectangle 4"/>
          <p:cNvSpPr/>
          <p:nvPr/>
        </p:nvSpPr>
        <p:spPr>
          <a:xfrm flipH="1">
            <a:off x="428596" y="4357694"/>
            <a:ext cx="8501122" cy="1285884"/>
          </a:xfrm>
          <a:prstGeom prst="round2DiagRect">
            <a:avLst/>
          </a:prstGeom>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0" anchor="ctr"/>
          <a:lstStyle/>
          <a:p>
            <a:pPr lvl="0" algn="just"/>
            <a:r>
              <a:rPr lang="id-ID" dirty="0" smtClean="0"/>
              <a:t>Biaya Kesempatan (Opportunity Cost) </a:t>
            </a:r>
            <a:r>
              <a:rPr lang="en-US" dirty="0" smtClean="0"/>
              <a:t>:</a:t>
            </a:r>
            <a:r>
              <a:rPr lang="id-ID" dirty="0" smtClean="0"/>
              <a:t> penghasilan atau penghematan biaya yang dikorbankan karena dipilihnya satu alternatif tertentu, sehingga penghasilan atau penghematan biaya tersebut perlu diperhitungkan sebagai biaya pada alternatif tertentu. </a:t>
            </a:r>
            <a:endParaRPr lang="en-US" dirty="0" smtClean="0"/>
          </a:p>
        </p:txBody>
      </p:sp>
      <p:sp>
        <p:nvSpPr>
          <p:cNvPr id="6" name="Round Diagonal Corner Rectangle 5"/>
          <p:cNvSpPr/>
          <p:nvPr/>
        </p:nvSpPr>
        <p:spPr>
          <a:xfrm flipH="1">
            <a:off x="428596" y="3500438"/>
            <a:ext cx="8501122" cy="785818"/>
          </a:xfrm>
          <a:prstGeom prst="round2DiagRect">
            <a:avLst/>
          </a:prstGeom>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0" anchor="ctr"/>
          <a:lstStyle/>
          <a:p>
            <a:pPr lvl="0" algn="just"/>
            <a:r>
              <a:rPr lang="id-ID" dirty="0" smtClean="0"/>
              <a:t>Biaya Treceabel (Treceable Cost) </a:t>
            </a:r>
            <a:r>
              <a:rPr lang="en-US" dirty="0" smtClean="0"/>
              <a:t>:</a:t>
            </a:r>
            <a:r>
              <a:rPr lang="id-ID" dirty="0" smtClean="0"/>
              <a:t> yang dapat diakui jejaknya pada produk, pesanan, pusat biaya, departemen, atau divisi tertentu di dalam suatu perusahaan. </a:t>
            </a:r>
            <a:endParaRPr lang="en-US" dirty="0" smtClean="0"/>
          </a:p>
        </p:txBody>
      </p:sp>
      <p:sp>
        <p:nvSpPr>
          <p:cNvPr id="7" name="Round Diagonal Corner Rectangle 6"/>
          <p:cNvSpPr/>
          <p:nvPr/>
        </p:nvSpPr>
        <p:spPr>
          <a:xfrm flipH="1">
            <a:off x="428596" y="2214554"/>
            <a:ext cx="8501122" cy="1214446"/>
          </a:xfrm>
          <a:prstGeom prst="round2DiagRect">
            <a:avLst/>
          </a:prstGeom>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0" anchor="ctr"/>
          <a:lstStyle/>
          <a:p>
            <a:pPr lvl="0" algn="just"/>
            <a:r>
              <a:rPr lang="id-ID" dirty="0" smtClean="0"/>
              <a:t>Biaya Diferensial (Differntial Cost) </a:t>
            </a:r>
            <a:r>
              <a:rPr lang="en-US" dirty="0" smtClean="0"/>
              <a:t>:</a:t>
            </a:r>
            <a:r>
              <a:rPr lang="id-ID" dirty="0" smtClean="0"/>
              <a:t> biaya yang berbeda pada berbagai alternatif pengambilan keputusan yang mungkin untuk dipilih. Dalam pengambilan keputusan, biaya diferensial dibandingkan dengan penghasilan diferensial untuk menentukan besarnya laba diferensial. </a:t>
            </a:r>
            <a:endParaRPr lang="en-US" dirty="0" smtClean="0"/>
          </a:p>
        </p:txBody>
      </p:sp>
      <p:sp>
        <p:nvSpPr>
          <p:cNvPr id="8" name="Round Diagonal Corner Rectangle 7"/>
          <p:cNvSpPr/>
          <p:nvPr/>
        </p:nvSpPr>
        <p:spPr>
          <a:xfrm flipH="1">
            <a:off x="428596" y="5714992"/>
            <a:ext cx="8501122" cy="1143008"/>
          </a:xfrm>
          <a:prstGeom prst="round2DiagRect">
            <a:avLst/>
          </a:prstGeom>
          <a:scene3d>
            <a:camera prst="orthographicFront"/>
            <a:lightRig rig="threePt" dir="t"/>
          </a:scene3d>
          <a:sp3d>
            <a:bevelT prst="angle"/>
          </a:sp3d>
        </p:spPr>
        <p:style>
          <a:lnRef idx="2">
            <a:schemeClr val="accent1"/>
          </a:lnRef>
          <a:fillRef idx="1">
            <a:schemeClr val="lt1"/>
          </a:fillRef>
          <a:effectRef idx="0">
            <a:schemeClr val="accent1"/>
          </a:effectRef>
          <a:fontRef idx="minor">
            <a:schemeClr val="dk1"/>
          </a:fontRef>
        </p:style>
        <p:txBody>
          <a:bodyPr rtlCol="0" anchor="ctr"/>
          <a:lstStyle/>
          <a:p>
            <a:pPr lvl="0"/>
            <a:r>
              <a:rPr lang="id-ID" dirty="0" smtClean="0"/>
              <a:t>Biaya Incremental (Incremental Cost) </a:t>
            </a:r>
            <a:r>
              <a:rPr lang="en-US" dirty="0" smtClean="0"/>
              <a:t>:</a:t>
            </a:r>
            <a:r>
              <a:rPr lang="id-ID" dirty="0" smtClean="0"/>
              <a:t> biaya-biaya yang ditambahkan atau biaya-biaya yang tidak akan dikorbankan apabila suatu alternatif (proyek) tertentu tidak dipilih untuk dilaksanakan.</a:t>
            </a:r>
            <a:endParaRPr lang="en-US" dirty="0" smtClean="0"/>
          </a:p>
        </p:txBody>
      </p:sp>
    </p:spTree>
  </p:cSld>
  <p:clrMapOvr>
    <a:masterClrMapping/>
  </p:clrMapOvr>
  <p:transition>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214290"/>
            <a:ext cx="5285999" cy="461665"/>
          </a:xfrm>
          <a:prstGeom prst="rect">
            <a:avLst/>
          </a:prstGeom>
        </p:spPr>
        <p:txBody>
          <a:bodyPr wrap="none">
            <a:spAutoFit/>
          </a:bodyPr>
          <a:lstStyle/>
          <a:p>
            <a:r>
              <a:rPr lang="id-ID" sz="2400" b="1" dirty="0" smtClean="0">
                <a:effectLst>
                  <a:outerShdw blurRad="38100" dist="38100" dir="2700000" algn="tl">
                    <a:srgbClr val="000000">
                      <a:alpha val="43137"/>
                    </a:srgbClr>
                  </a:outerShdw>
                </a:effectLst>
              </a:rPr>
              <a:t>Langkah-langkah Analisis Biaya Relevan </a:t>
            </a:r>
            <a:endParaRPr lang="en-US" sz="2400" dirty="0">
              <a:effectLst>
                <a:outerShdw blurRad="38100" dist="38100" dir="2700000" algn="tl">
                  <a:srgbClr val="000000">
                    <a:alpha val="43137"/>
                  </a:srgbClr>
                </a:outerShdw>
              </a:effectLst>
            </a:endParaRPr>
          </a:p>
        </p:txBody>
      </p:sp>
      <p:sp>
        <p:nvSpPr>
          <p:cNvPr id="6" name="Rectangle 5"/>
          <p:cNvSpPr/>
          <p:nvPr/>
        </p:nvSpPr>
        <p:spPr>
          <a:xfrm>
            <a:off x="571472" y="1000108"/>
            <a:ext cx="4572000" cy="1015663"/>
          </a:xfrm>
          <a:prstGeom prst="rect">
            <a:avLst/>
          </a:prstGeom>
        </p:spPr>
        <p:txBody>
          <a:bodyPr>
            <a:spAutoFit/>
          </a:bodyPr>
          <a:lstStyle/>
          <a:p>
            <a:pPr algn="just"/>
            <a:r>
              <a:rPr lang="id-ID" sz="2000" dirty="0" smtClean="0"/>
              <a:t>1. Menghimpun seluruh biaya yang berkaitan dengan masing-masing alternatif yang dipertimbangkan. </a:t>
            </a:r>
            <a:endParaRPr lang="en-US" sz="2000" dirty="0"/>
          </a:p>
        </p:txBody>
      </p:sp>
      <p:sp>
        <p:nvSpPr>
          <p:cNvPr id="7" name="Down Arrow 6"/>
          <p:cNvSpPr/>
          <p:nvPr/>
        </p:nvSpPr>
        <p:spPr>
          <a:xfrm>
            <a:off x="2000232" y="2143116"/>
            <a:ext cx="42862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785918" y="2786058"/>
            <a:ext cx="3053336" cy="400110"/>
          </a:xfrm>
          <a:prstGeom prst="rect">
            <a:avLst/>
          </a:prstGeom>
        </p:spPr>
        <p:txBody>
          <a:bodyPr wrap="none">
            <a:spAutoFit/>
          </a:bodyPr>
          <a:lstStyle/>
          <a:p>
            <a:r>
              <a:rPr lang="id-ID" sz="2000" dirty="0" smtClean="0"/>
              <a:t>2. Mengeliminasi sunk cost </a:t>
            </a:r>
            <a:endParaRPr lang="en-US" sz="2000" dirty="0"/>
          </a:p>
        </p:txBody>
      </p:sp>
      <p:sp>
        <p:nvSpPr>
          <p:cNvPr id="9" name="Down Arrow 8"/>
          <p:cNvSpPr/>
          <p:nvPr/>
        </p:nvSpPr>
        <p:spPr>
          <a:xfrm>
            <a:off x="3643306" y="3214686"/>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571736" y="3929066"/>
            <a:ext cx="4286248" cy="1015663"/>
          </a:xfrm>
          <a:prstGeom prst="rect">
            <a:avLst/>
          </a:prstGeom>
        </p:spPr>
        <p:txBody>
          <a:bodyPr wrap="square">
            <a:spAutoFit/>
          </a:bodyPr>
          <a:lstStyle/>
          <a:p>
            <a:pPr algn="just"/>
            <a:r>
              <a:rPr lang="id-ID" sz="2000" dirty="0" smtClean="0"/>
              <a:t>3. Mengeliminasi biaya yang tidak berbeda diantara alternatif yang dipertimbangkan. </a:t>
            </a:r>
            <a:endParaRPr lang="en-US" sz="2000" dirty="0"/>
          </a:p>
        </p:txBody>
      </p:sp>
      <p:sp>
        <p:nvSpPr>
          <p:cNvPr id="11" name="Rectangle 10"/>
          <p:cNvSpPr/>
          <p:nvPr/>
        </p:nvSpPr>
        <p:spPr>
          <a:xfrm>
            <a:off x="4286248" y="5657671"/>
            <a:ext cx="4572000" cy="1200329"/>
          </a:xfrm>
          <a:prstGeom prst="rect">
            <a:avLst/>
          </a:prstGeom>
        </p:spPr>
        <p:txBody>
          <a:bodyPr>
            <a:spAutoFit/>
          </a:bodyPr>
          <a:lstStyle/>
          <a:p>
            <a:pPr algn="just"/>
            <a:r>
              <a:rPr lang="id-ID" dirty="0" smtClean="0"/>
              <a:t>4. Mengambil kesimpulan berdasarkan data biaya lain yang tersisa, yang merupakan biaya yang berbeda. Biaya tersebut merupakan biaya yang relevan dengan pengambilan keputusan.</a:t>
            </a:r>
            <a:endParaRPr lang="en-US" dirty="0"/>
          </a:p>
        </p:txBody>
      </p:sp>
      <p:sp>
        <p:nvSpPr>
          <p:cNvPr id="12" name="Down Arrow 11"/>
          <p:cNvSpPr/>
          <p:nvPr/>
        </p:nvSpPr>
        <p:spPr>
          <a:xfrm>
            <a:off x="5429256" y="5000636"/>
            <a:ext cx="357190"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5984" y="214290"/>
            <a:ext cx="4572000" cy="830997"/>
          </a:xfrm>
          <a:prstGeom prst="rect">
            <a:avLst/>
          </a:prstGeom>
        </p:spPr>
        <p:txBody>
          <a:bodyPr>
            <a:spAutoFit/>
          </a:bodyPr>
          <a:lstStyle/>
          <a:p>
            <a:pPr algn="ctr"/>
            <a:r>
              <a:rPr lang="id-ID" sz="2400" b="1" dirty="0" smtClean="0">
                <a:effectLst>
                  <a:outerShdw blurRad="38100" dist="38100" dir="2700000" algn="tl">
                    <a:srgbClr val="000000">
                      <a:alpha val="43137"/>
                    </a:srgbClr>
                  </a:outerShdw>
                </a:effectLst>
              </a:rPr>
              <a:t>Penerapan Biaya Relevan untuk Pengambilan Keputusan </a:t>
            </a:r>
            <a:endParaRPr lang="en-US" sz="2400" dirty="0">
              <a:effectLst>
                <a:outerShdw blurRad="38100" dist="38100" dir="2700000" algn="tl">
                  <a:srgbClr val="000000">
                    <a:alpha val="43137"/>
                  </a:srgbClr>
                </a:outerShdw>
              </a:effectLst>
            </a:endParaRPr>
          </a:p>
        </p:txBody>
      </p:sp>
      <p:sp>
        <p:nvSpPr>
          <p:cNvPr id="5" name="Flowchart: Process 4"/>
          <p:cNvSpPr/>
          <p:nvPr/>
        </p:nvSpPr>
        <p:spPr>
          <a:xfrm>
            <a:off x="357158" y="1285860"/>
            <a:ext cx="7215238" cy="157163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pPr>
            <a:r>
              <a:rPr lang="id-ID" i="1" dirty="0" smtClean="0"/>
              <a:t>Make or Buy decisions</a:t>
            </a:r>
            <a:endParaRPr lang="en-US" dirty="0" smtClean="0"/>
          </a:p>
          <a:p>
            <a:pPr>
              <a:spcBef>
                <a:spcPts val="600"/>
              </a:spcBef>
            </a:pPr>
            <a:r>
              <a:rPr lang="id-ID" dirty="0" smtClean="0"/>
              <a:t>Keputusan dihadapi oleh manajemen terutama dalam perusahaan yang produknya terdiri dari berbagai komponen</a:t>
            </a:r>
            <a:r>
              <a:rPr lang="en-US" dirty="0" smtClean="0"/>
              <a:t>.</a:t>
            </a:r>
            <a:r>
              <a:rPr lang="id-ID" dirty="0" smtClean="0"/>
              <a:t> Tidak selamanya komponen yang membentuk suatu produk harus diproduksi sendiri oleh perusahaan, jika memang pemasok luar dapat memasok komponen tersebut dengan harga yang lebih murah daripada biaya untuk memproduksi sendiri komponen tersebut.</a:t>
            </a:r>
            <a:endParaRPr lang="en-US" dirty="0"/>
          </a:p>
        </p:txBody>
      </p:sp>
      <p:sp>
        <p:nvSpPr>
          <p:cNvPr id="6" name="Rectangle 5"/>
          <p:cNvSpPr/>
          <p:nvPr/>
        </p:nvSpPr>
        <p:spPr>
          <a:xfrm>
            <a:off x="1500166" y="3000372"/>
            <a:ext cx="7072362" cy="2071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pPr>
            <a:r>
              <a:rPr lang="id-ID" i="1" dirty="0" smtClean="0"/>
              <a:t>Keep or drop decisions</a:t>
            </a:r>
            <a:endParaRPr lang="en-US" dirty="0" smtClean="0"/>
          </a:p>
          <a:p>
            <a:pPr>
              <a:spcBef>
                <a:spcPts val="600"/>
              </a:spcBef>
            </a:pPr>
            <a:r>
              <a:rPr lang="id-ID" dirty="0" smtClean="0"/>
              <a:t>Dalam perusahaan yang menghasilkan lebih dari satu macam keluarga produk, ada kalanya manajemen puncak menghadapi salah satu keluarga produknya mengalami kerugian usaha yang  diperkirakan akan berlangsung terus. Dalam menghadapi kondisi ini manajemen perlu mempertimbangkan keputusan menghentikan atau tetap melanjutkan kegiatan usaha departemen yang mengalami kerugian tersebut</a:t>
            </a:r>
            <a:endParaRPr lang="en-US" dirty="0"/>
          </a:p>
        </p:txBody>
      </p:sp>
    </p:spTree>
  </p:cSld>
  <p:clrMapOvr>
    <a:masterClrMapping/>
  </p:clrMapOvr>
  <p:transition>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1500166" y="214290"/>
            <a:ext cx="7429520" cy="371475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Bef>
                <a:spcPts val="600"/>
              </a:spcBef>
            </a:pPr>
            <a:r>
              <a:rPr lang="id-ID" i="1" dirty="0" smtClean="0"/>
              <a:t>Special order decisions</a:t>
            </a:r>
            <a:endParaRPr lang="en-US" dirty="0" smtClean="0"/>
          </a:p>
          <a:p>
            <a:pPr algn="just">
              <a:spcBef>
                <a:spcPts val="600"/>
              </a:spcBef>
            </a:pPr>
            <a:r>
              <a:rPr lang="en-US" dirty="0" smtClean="0"/>
              <a:t>U</a:t>
            </a:r>
            <a:r>
              <a:rPr lang="id-ID" dirty="0" smtClean="0"/>
              <a:t>mumnya perusahaan membangun pabriknya dengan kapasitas yang mampu memenuhi permintaan pasar tertinggi beberapa tahun yang akan datang. Jika perusahaan membangun pabriknya dengan kapasitas yang hanya mampu memenuhi permintaan pasar sekarang, hal ini akan berakibat dilakukannya ekspansi pabrik terus-menerus. Dengan demikian, perusahaan memiliki kapasitas yang menganggur, yang sering mendorong manajemen puncak untuk mempertimbangakan penetapan harga jual dibawah harga jual normal. Tentu penetapan harga jual demikian hanya diterapkan pada pesanan khusus yang tidak berdampak terhadap penjualan reguler. </a:t>
            </a:r>
            <a:endParaRPr lang="en-US" dirty="0" smtClean="0"/>
          </a:p>
        </p:txBody>
      </p:sp>
      <p:sp>
        <p:nvSpPr>
          <p:cNvPr id="5" name="Rectangle 4"/>
          <p:cNvSpPr/>
          <p:nvPr/>
        </p:nvSpPr>
        <p:spPr>
          <a:xfrm>
            <a:off x="428596" y="4214818"/>
            <a:ext cx="6929486" cy="23574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pPr>
            <a:r>
              <a:rPr lang="id-ID" i="1" dirty="0" smtClean="0"/>
              <a:t>Decisions to sell process further </a:t>
            </a:r>
            <a:endParaRPr lang="en-US" dirty="0" smtClean="0"/>
          </a:p>
          <a:p>
            <a:pPr algn="just">
              <a:spcBef>
                <a:spcPts val="600"/>
              </a:spcBef>
            </a:pPr>
            <a:r>
              <a:rPr lang="id-ID" dirty="0" smtClean="0"/>
              <a:t>Adakalanya manajemen puncak dihadapkan pada pilihan menjual produk tertentu pada kondisinya sekarang atau memprosesnya lebih lanjut menjadi produk lain yang lebih tinggi harga jualnya. Dalam pengambilan keputusan semacam ini, informasi akuntansi diferensial yang diperlukan oleh manajemen adalah pendapatan diferensial dengan biaya diferensial jika alternatif memproses lebih lanjut dipilih. </a:t>
            </a:r>
            <a:endParaRPr lang="en-US" dirty="0" smtClean="0"/>
          </a:p>
        </p:txBody>
      </p:sp>
    </p:spTree>
  </p:cSld>
  <p:clrMapOvr>
    <a:masterClrMapping/>
  </p:clrMapOvr>
  <p:transition>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71604" y="285728"/>
            <a:ext cx="5416932" cy="461665"/>
          </a:xfrm>
          <a:prstGeom prst="rect">
            <a:avLst/>
          </a:prstGeom>
        </p:spPr>
        <p:txBody>
          <a:bodyPr wrap="none">
            <a:spAutoFit/>
          </a:bodyPr>
          <a:lstStyle/>
          <a:p>
            <a:pPr algn="ctr"/>
            <a:r>
              <a:rPr lang="id-ID" sz="2400" b="1" dirty="0" smtClean="0"/>
              <a:t>Biaya Jangka Pendek Dan Jangka Panjang</a:t>
            </a:r>
            <a:endParaRPr lang="en-US" sz="2400" dirty="0"/>
          </a:p>
        </p:txBody>
      </p:sp>
      <p:sp>
        <p:nvSpPr>
          <p:cNvPr id="5" name="Content Placeholder 2"/>
          <p:cNvSpPr>
            <a:spLocks noGrp="1"/>
          </p:cNvSpPr>
          <p:nvPr>
            <p:ph idx="1"/>
          </p:nvPr>
        </p:nvSpPr>
        <p:spPr>
          <a:xfrm>
            <a:off x="857224" y="1214422"/>
            <a:ext cx="6751560" cy="4351338"/>
          </a:xfrm>
        </p:spPr>
        <p:txBody>
          <a:bodyPr>
            <a:normAutofit/>
          </a:bodyPr>
          <a:lstStyle/>
          <a:p>
            <a:pPr lvl="0"/>
            <a:r>
              <a:rPr lang="id-ID" sz="2000" b="1" dirty="0" smtClean="0">
                <a:effectLst>
                  <a:outerShdw blurRad="38100" dist="38100" dir="2700000" algn="tl">
                    <a:srgbClr val="000000">
                      <a:alpha val="43137"/>
                    </a:srgbClr>
                  </a:outerShdw>
                </a:effectLst>
              </a:rPr>
              <a:t>Kurva </a:t>
            </a:r>
            <a:r>
              <a:rPr lang="id-ID" sz="2000" b="1" dirty="0">
                <a:effectLst>
                  <a:outerShdw blurRad="38100" dist="38100" dir="2700000" algn="tl">
                    <a:srgbClr val="000000">
                      <a:alpha val="43137"/>
                    </a:srgbClr>
                  </a:outerShdw>
                </a:effectLst>
              </a:rPr>
              <a:t>Biaya Jangka Pendek</a:t>
            </a:r>
            <a:endParaRPr lang="en-US" sz="2000" b="1" dirty="0">
              <a:effectLst>
                <a:outerShdw blurRad="38100" dist="38100" dir="2700000" algn="tl">
                  <a:srgbClr val="000000">
                    <a:alpha val="43137"/>
                  </a:srgbClr>
                </a:outerShdw>
              </a:effectLst>
            </a:endParaRPr>
          </a:p>
          <a:p>
            <a:pPr marL="0" indent="0">
              <a:buNone/>
            </a:pPr>
            <a:r>
              <a:rPr lang="id-ID" sz="2000" dirty="0"/>
              <a:t>Baik biaya tetap maupun biaya variabel akan mempengaruhi biaya jangka pendek </a:t>
            </a:r>
            <a:r>
              <a:rPr lang="id-ID" sz="2000" dirty="0" smtClean="0"/>
              <a:t>perusahaan</a:t>
            </a:r>
            <a:r>
              <a:rPr lang="id-ID" sz="2000" dirty="0"/>
              <a:t>. Sebuah kurva biaya total jangka pendek ditunjukkan oleh gambar 5.1.(a). </a:t>
            </a:r>
            <a:r>
              <a:rPr lang="en-US" sz="2000" dirty="0" smtClean="0"/>
              <a:t>B</a:t>
            </a:r>
            <a:r>
              <a:rPr lang="id-ID" sz="2000" dirty="0" smtClean="0"/>
              <a:t>iaya </a:t>
            </a:r>
            <a:r>
              <a:rPr lang="id-ID" sz="2000" dirty="0"/>
              <a:t>total </a:t>
            </a:r>
            <a:r>
              <a:rPr lang="id-ID" sz="2000" dirty="0" smtClean="0"/>
              <a:t>(</a:t>
            </a:r>
            <a:r>
              <a:rPr lang="id-ID" sz="2000" dirty="0"/>
              <a:t>TC) pada setiap tingkat output adalah jumlah dari biaya </a:t>
            </a:r>
            <a:r>
              <a:rPr lang="id-ID" sz="2000" dirty="0" smtClean="0"/>
              <a:t>tetap (</a:t>
            </a:r>
            <a:r>
              <a:rPr lang="en-US" sz="2000" dirty="0" smtClean="0"/>
              <a:t>T</a:t>
            </a:r>
            <a:r>
              <a:rPr lang="id-ID" sz="2000" dirty="0" smtClean="0"/>
              <a:t>FC</a:t>
            </a:r>
            <a:r>
              <a:rPr lang="id-ID" sz="2000" dirty="0"/>
              <a:t>) dan biaya variabel total </a:t>
            </a:r>
            <a:r>
              <a:rPr lang="id-ID" sz="2000" dirty="0" smtClean="0"/>
              <a:t>(</a:t>
            </a:r>
            <a:r>
              <a:rPr lang="id-ID" sz="2000" dirty="0"/>
              <a:t>TVC). Karena biaya-biaya, apakah biaya rata-rata ataupun biaya marjinal, digunakan hampir </a:t>
            </a:r>
            <a:r>
              <a:rPr lang="id-ID" sz="2000" dirty="0" smtClean="0"/>
              <a:t>utk </a:t>
            </a:r>
            <a:r>
              <a:rPr lang="id-ID" sz="2000" dirty="0"/>
              <a:t>semua tujuan-tujuan pembuatan keputusan operasional, maka akan sangat bermanfaat bagi kita untak menelaah biaya-biaya ini.</a:t>
            </a:r>
            <a:endParaRPr lang="en-US" sz="2000" dirty="0"/>
          </a:p>
          <a:p>
            <a:endParaRPr lang="en-US" sz="2000" dirty="0"/>
          </a:p>
        </p:txBody>
      </p:sp>
      <p:graphicFrame>
        <p:nvGraphicFramePr>
          <p:cNvPr id="6" name="Object 5"/>
          <p:cNvGraphicFramePr>
            <a:graphicFrameLocks noChangeAspect="1"/>
          </p:cNvGraphicFramePr>
          <p:nvPr>
            <p:extLst>
              <p:ext uri="{D42A27DB-BD31-4B8C-83A1-F6EECF244321}">
                <p14:modId xmlns:p14="http://schemas.microsoft.com/office/powerpoint/2010/main" xmlns="" val="3781223997"/>
              </p:ext>
            </p:extLst>
          </p:nvPr>
        </p:nvGraphicFramePr>
        <p:xfrm>
          <a:off x="3019425" y="4122949"/>
          <a:ext cx="352425" cy="419100"/>
        </p:xfrm>
        <a:graphic>
          <a:graphicData uri="http://schemas.openxmlformats.org/presentationml/2006/ole">
            <p:oleObj spid="_x0000_s15362" name="Equation" r:id="rId3" imgW="355446" imgH="418918" progId="Equation.3">
              <p:embed/>
            </p:oleObj>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xmlns="" val="3557973941"/>
              </p:ext>
            </p:extLst>
          </p:nvPr>
        </p:nvGraphicFramePr>
        <p:xfrm>
          <a:off x="3195637" y="4572212"/>
          <a:ext cx="352425" cy="419100"/>
        </p:xfrm>
        <a:graphic>
          <a:graphicData uri="http://schemas.openxmlformats.org/presentationml/2006/ole">
            <p:oleObj spid="_x0000_s15363" name="Equation" r:id="rId4" imgW="355446" imgH="418918" progId="Equation.3">
              <p:embed/>
            </p:oleObj>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xmlns="" val="824602394"/>
              </p:ext>
            </p:extLst>
          </p:nvPr>
        </p:nvGraphicFramePr>
        <p:xfrm>
          <a:off x="3962400" y="5067512"/>
          <a:ext cx="352425" cy="419100"/>
        </p:xfrm>
        <a:graphic>
          <a:graphicData uri="http://schemas.openxmlformats.org/presentationml/2006/ole">
            <p:oleObj spid="_x0000_s15364" name="Equation" r:id="rId5" imgW="355446" imgH="418918" progId="Equation.3">
              <p:embed/>
            </p:oleObj>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xmlns="" val="4066561392"/>
              </p:ext>
            </p:extLst>
          </p:nvPr>
        </p:nvGraphicFramePr>
        <p:xfrm>
          <a:off x="2209800" y="5587861"/>
          <a:ext cx="809625" cy="419100"/>
        </p:xfrm>
        <a:graphic>
          <a:graphicData uri="http://schemas.openxmlformats.org/presentationml/2006/ole">
            <p:oleObj spid="_x0000_s15365" name="Equation" r:id="rId6" imgW="812447" imgH="418918" progId="Equation.3">
              <p:embed/>
            </p:oleObj>
          </a:graphicData>
        </a:graphic>
      </p:graphicFrame>
      <p:sp>
        <p:nvSpPr>
          <p:cNvPr id="10" name="Rectangle 110"/>
          <p:cNvSpPr>
            <a:spLocks noChangeArrowheads="1"/>
          </p:cNvSpPr>
          <p:nvPr/>
        </p:nvSpPr>
        <p:spPr bwMode="auto">
          <a:xfrm>
            <a:off x="822325" y="4194000"/>
            <a:ext cx="4394200" cy="2769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Average Fixed Cost</a:t>
            </a:r>
            <a:r>
              <a:rPr kumimoji="0" lang="id-ID"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(AFC)  =  </a:t>
            </a:r>
            <a:endParaRPr kumimoji="0" lang="id-ID"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111"/>
          <p:cNvSpPr>
            <a:spLocks noChangeArrowheads="1"/>
          </p:cNvSpPr>
          <p:nvPr/>
        </p:nvSpPr>
        <p:spPr bwMode="auto">
          <a:xfrm>
            <a:off x="822325" y="4542049"/>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Average Variabel Cost</a:t>
            </a:r>
            <a:r>
              <a:rPr kumimoji="0" lang="id-ID"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(AVC)  =  </a:t>
            </a:r>
            <a:endParaRPr kumimoji="0" lang="id-ID" sz="1800" b="0" i="0" u="none" strike="noStrike" cap="none" normalizeH="0" baseline="0" dirty="0" smtClean="0">
              <a:ln>
                <a:noFill/>
              </a:ln>
              <a:solidFill>
                <a:schemeClr val="tx1"/>
              </a:solidFill>
              <a:effectLst/>
              <a:latin typeface="Arial" panose="020B0604020202020204" pitchFamily="34" charset="0"/>
            </a:endParaRPr>
          </a:p>
        </p:txBody>
      </p:sp>
      <p:sp>
        <p:nvSpPr>
          <p:cNvPr id="12" name="Rectangle 112"/>
          <p:cNvSpPr>
            <a:spLocks noChangeArrowheads="1"/>
          </p:cNvSpPr>
          <p:nvPr/>
        </p:nvSpPr>
        <p:spPr bwMode="auto">
          <a:xfrm>
            <a:off x="850900" y="5029412"/>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Average Total Cost</a:t>
            </a:r>
            <a:r>
              <a:rPr kumimoji="0" lang="id-ID"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(AC) =  AFC  +  AVC  =</a:t>
            </a:r>
            <a:r>
              <a:rPr kumimoji="0" lang="id-ID" sz="12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rPr>
              <a:t>  </a:t>
            </a:r>
            <a:endParaRPr kumimoji="0" lang="id-ID" sz="1800" b="0" i="0" u="none" strike="noStrike" cap="none" normalizeH="0" baseline="0" dirty="0" smtClean="0">
              <a:ln>
                <a:noFill/>
              </a:ln>
              <a:solidFill>
                <a:schemeClr val="tx1"/>
              </a:solidFill>
              <a:effectLst/>
              <a:latin typeface="Arial" panose="020B0604020202020204" pitchFamily="34" charset="0"/>
            </a:endParaRPr>
          </a:p>
        </p:txBody>
      </p:sp>
      <p:sp>
        <p:nvSpPr>
          <p:cNvPr id="13" name="Rectangle 113"/>
          <p:cNvSpPr>
            <a:spLocks noChangeArrowheads="1"/>
          </p:cNvSpPr>
          <p:nvPr/>
        </p:nvSpPr>
        <p:spPr bwMode="auto">
          <a:xfrm>
            <a:off x="822325" y="5549761"/>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sz="1200" b="0" i="1"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Marginal Cost</a:t>
            </a:r>
            <a:r>
              <a:rPr kumimoji="0" lang="id-ID"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  </a:t>
            </a:r>
            <a:endParaRPr kumimoji="0" lang="id-ID"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ransition>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ular Callout 45"/>
          <p:cNvSpPr/>
          <p:nvPr/>
        </p:nvSpPr>
        <p:spPr>
          <a:xfrm>
            <a:off x="571472" y="428604"/>
            <a:ext cx="8143932" cy="6143668"/>
          </a:xfrm>
          <a:prstGeom prst="wedgeRectCallout">
            <a:avLst>
              <a:gd name="adj1" fmla="val -36898"/>
              <a:gd name="adj2" fmla="val -57228"/>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nvGrpSpPr>
          <p:cNvPr id="47" name="Group 118"/>
          <p:cNvGrpSpPr>
            <a:grpSpLocks/>
          </p:cNvGrpSpPr>
          <p:nvPr/>
        </p:nvGrpSpPr>
        <p:grpSpPr bwMode="auto">
          <a:xfrm>
            <a:off x="2214546" y="642918"/>
            <a:ext cx="4983162" cy="5546725"/>
            <a:chOff x="994" y="2018"/>
            <a:chExt cx="7848" cy="8736"/>
          </a:xfrm>
        </p:grpSpPr>
        <p:grpSp>
          <p:nvGrpSpPr>
            <p:cNvPr id="48" name="Group 138"/>
            <p:cNvGrpSpPr>
              <a:grpSpLocks/>
            </p:cNvGrpSpPr>
            <p:nvPr/>
          </p:nvGrpSpPr>
          <p:grpSpPr bwMode="auto">
            <a:xfrm>
              <a:off x="1018" y="2018"/>
              <a:ext cx="7824" cy="4320"/>
              <a:chOff x="816" y="1044"/>
              <a:chExt cx="7824" cy="4320"/>
            </a:xfrm>
          </p:grpSpPr>
          <p:sp>
            <p:nvSpPr>
              <p:cNvPr id="68" name="Line 159"/>
              <p:cNvSpPr>
                <a:spLocks noChangeShapeType="1"/>
              </p:cNvSpPr>
              <p:nvPr/>
            </p:nvSpPr>
            <p:spPr bwMode="auto">
              <a:xfrm flipH="1" flipV="1">
                <a:off x="1584" y="1484"/>
                <a:ext cx="26" cy="337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Line 158"/>
              <p:cNvSpPr>
                <a:spLocks noChangeShapeType="1"/>
              </p:cNvSpPr>
              <p:nvPr/>
            </p:nvSpPr>
            <p:spPr bwMode="auto">
              <a:xfrm>
                <a:off x="1608" y="4823"/>
                <a:ext cx="5184" cy="1"/>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157"/>
              <p:cNvSpPr>
                <a:spLocks/>
              </p:cNvSpPr>
              <p:nvPr/>
            </p:nvSpPr>
            <p:spPr bwMode="auto">
              <a:xfrm>
                <a:off x="1584" y="3529"/>
                <a:ext cx="4435" cy="1295"/>
              </a:xfrm>
              <a:custGeom>
                <a:avLst/>
                <a:gdLst>
                  <a:gd name="T0" fmla="*/ 0 w 4331"/>
                  <a:gd name="T1" fmla="*/ 1154 h 1154"/>
                  <a:gd name="T2" fmla="*/ 1001 w 4331"/>
                  <a:gd name="T3" fmla="*/ 653 h 1154"/>
                  <a:gd name="T4" fmla="*/ 1890 w 4331"/>
                  <a:gd name="T5" fmla="*/ 378 h 1154"/>
                  <a:gd name="T6" fmla="*/ 2942 w 4331"/>
                  <a:gd name="T7" fmla="*/ 337 h 1154"/>
                  <a:gd name="T8" fmla="*/ 3932 w 4331"/>
                  <a:gd name="T9" fmla="*/ 133 h 1154"/>
                  <a:gd name="T10" fmla="*/ 4331 w 4331"/>
                  <a:gd name="T11" fmla="*/ 0 h 1154"/>
                </a:gdLst>
                <a:ahLst/>
                <a:cxnLst>
                  <a:cxn ang="0">
                    <a:pos x="T0" y="T1"/>
                  </a:cxn>
                  <a:cxn ang="0">
                    <a:pos x="T2" y="T3"/>
                  </a:cxn>
                  <a:cxn ang="0">
                    <a:pos x="T4" y="T5"/>
                  </a:cxn>
                  <a:cxn ang="0">
                    <a:pos x="T6" y="T7"/>
                  </a:cxn>
                  <a:cxn ang="0">
                    <a:pos x="T8" y="T9"/>
                  </a:cxn>
                  <a:cxn ang="0">
                    <a:pos x="T10" y="T11"/>
                  </a:cxn>
                </a:cxnLst>
                <a:rect l="0" t="0" r="r" b="b"/>
                <a:pathLst>
                  <a:path w="4331" h="1154">
                    <a:moveTo>
                      <a:pt x="0" y="1154"/>
                    </a:moveTo>
                    <a:cubicBezTo>
                      <a:pt x="343" y="968"/>
                      <a:pt x="686" y="782"/>
                      <a:pt x="1001" y="653"/>
                    </a:cubicBezTo>
                    <a:cubicBezTo>
                      <a:pt x="1316" y="524"/>
                      <a:pt x="1567" y="431"/>
                      <a:pt x="1890" y="378"/>
                    </a:cubicBezTo>
                    <a:cubicBezTo>
                      <a:pt x="2213" y="325"/>
                      <a:pt x="2602" y="378"/>
                      <a:pt x="2942" y="337"/>
                    </a:cubicBezTo>
                    <a:cubicBezTo>
                      <a:pt x="3282" y="296"/>
                      <a:pt x="3701" y="189"/>
                      <a:pt x="3932" y="133"/>
                    </a:cubicBezTo>
                    <a:cubicBezTo>
                      <a:pt x="4163" y="77"/>
                      <a:pt x="4247" y="38"/>
                      <a:pt x="4331" y="0"/>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156"/>
              <p:cNvSpPr>
                <a:spLocks/>
              </p:cNvSpPr>
              <p:nvPr/>
            </p:nvSpPr>
            <p:spPr bwMode="auto">
              <a:xfrm>
                <a:off x="1632" y="2779"/>
                <a:ext cx="4387" cy="1145"/>
              </a:xfrm>
              <a:custGeom>
                <a:avLst/>
                <a:gdLst>
                  <a:gd name="T0" fmla="*/ 0 w 4331"/>
                  <a:gd name="T1" fmla="*/ 1154 h 1154"/>
                  <a:gd name="T2" fmla="*/ 1001 w 4331"/>
                  <a:gd name="T3" fmla="*/ 653 h 1154"/>
                  <a:gd name="T4" fmla="*/ 1890 w 4331"/>
                  <a:gd name="T5" fmla="*/ 378 h 1154"/>
                  <a:gd name="T6" fmla="*/ 2942 w 4331"/>
                  <a:gd name="T7" fmla="*/ 337 h 1154"/>
                  <a:gd name="T8" fmla="*/ 3932 w 4331"/>
                  <a:gd name="T9" fmla="*/ 133 h 1154"/>
                  <a:gd name="T10" fmla="*/ 4331 w 4331"/>
                  <a:gd name="T11" fmla="*/ 0 h 1154"/>
                </a:gdLst>
                <a:ahLst/>
                <a:cxnLst>
                  <a:cxn ang="0">
                    <a:pos x="T0" y="T1"/>
                  </a:cxn>
                  <a:cxn ang="0">
                    <a:pos x="T2" y="T3"/>
                  </a:cxn>
                  <a:cxn ang="0">
                    <a:pos x="T4" y="T5"/>
                  </a:cxn>
                  <a:cxn ang="0">
                    <a:pos x="T6" y="T7"/>
                  </a:cxn>
                  <a:cxn ang="0">
                    <a:pos x="T8" y="T9"/>
                  </a:cxn>
                  <a:cxn ang="0">
                    <a:pos x="T10" y="T11"/>
                  </a:cxn>
                </a:cxnLst>
                <a:rect l="0" t="0" r="r" b="b"/>
                <a:pathLst>
                  <a:path w="4331" h="1154">
                    <a:moveTo>
                      <a:pt x="0" y="1154"/>
                    </a:moveTo>
                    <a:cubicBezTo>
                      <a:pt x="343" y="968"/>
                      <a:pt x="686" y="782"/>
                      <a:pt x="1001" y="653"/>
                    </a:cubicBezTo>
                    <a:cubicBezTo>
                      <a:pt x="1316" y="524"/>
                      <a:pt x="1567" y="431"/>
                      <a:pt x="1890" y="378"/>
                    </a:cubicBezTo>
                    <a:cubicBezTo>
                      <a:pt x="2213" y="325"/>
                      <a:pt x="2602" y="378"/>
                      <a:pt x="2942" y="337"/>
                    </a:cubicBezTo>
                    <a:cubicBezTo>
                      <a:pt x="3282" y="296"/>
                      <a:pt x="3701" y="189"/>
                      <a:pt x="3932" y="133"/>
                    </a:cubicBezTo>
                    <a:cubicBezTo>
                      <a:pt x="4163" y="77"/>
                      <a:pt x="4247" y="38"/>
                      <a:pt x="4331" y="0"/>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Line 155"/>
              <p:cNvSpPr>
                <a:spLocks noChangeShapeType="1"/>
              </p:cNvSpPr>
              <p:nvPr/>
            </p:nvSpPr>
            <p:spPr bwMode="auto">
              <a:xfrm>
                <a:off x="6030" y="1584"/>
                <a:ext cx="18" cy="3240"/>
              </a:xfrm>
              <a:prstGeom prst="line">
                <a:avLst/>
              </a:prstGeom>
              <a:noFill/>
              <a:ln w="9525">
                <a:solidFill>
                  <a:srgbClr val="000000"/>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Line 154"/>
              <p:cNvSpPr>
                <a:spLocks noChangeShapeType="1"/>
              </p:cNvSpPr>
              <p:nvPr/>
            </p:nvSpPr>
            <p:spPr bwMode="auto">
              <a:xfrm>
                <a:off x="4056" y="3024"/>
                <a:ext cx="461" cy="81"/>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Line 153"/>
              <p:cNvSpPr>
                <a:spLocks noChangeShapeType="1"/>
              </p:cNvSpPr>
              <p:nvPr/>
            </p:nvSpPr>
            <p:spPr bwMode="auto">
              <a:xfrm flipH="1" flipV="1">
                <a:off x="3813" y="3968"/>
                <a:ext cx="123" cy="496"/>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AutoShape 152"/>
              <p:cNvSpPr>
                <a:spLocks/>
              </p:cNvSpPr>
              <p:nvPr/>
            </p:nvSpPr>
            <p:spPr bwMode="auto">
              <a:xfrm>
                <a:off x="6141" y="2688"/>
                <a:ext cx="102" cy="776"/>
              </a:xfrm>
              <a:prstGeom prst="rightBrace">
                <a:avLst>
                  <a:gd name="adj1" fmla="val 63399"/>
                  <a:gd name="adj2" fmla="val 50000"/>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AutoShape 151"/>
              <p:cNvSpPr>
                <a:spLocks/>
              </p:cNvSpPr>
              <p:nvPr/>
            </p:nvSpPr>
            <p:spPr bwMode="auto">
              <a:xfrm>
                <a:off x="6146" y="3489"/>
                <a:ext cx="92" cy="1235"/>
              </a:xfrm>
              <a:prstGeom prst="rightBrace">
                <a:avLst>
                  <a:gd name="adj1" fmla="val 111866"/>
                  <a:gd name="adj2" fmla="val 50000"/>
                </a:avLst>
              </a:pr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Text Box 150"/>
              <p:cNvSpPr txBox="1">
                <a:spLocks noChangeArrowheads="1"/>
              </p:cNvSpPr>
              <p:nvPr/>
            </p:nvSpPr>
            <p:spPr bwMode="auto">
              <a:xfrm>
                <a:off x="6672" y="4644"/>
                <a:ext cx="1968"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Output </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78" name="Text Box 149"/>
              <p:cNvSpPr txBox="1">
                <a:spLocks noChangeArrowheads="1"/>
              </p:cNvSpPr>
              <p:nvPr/>
            </p:nvSpPr>
            <p:spPr bwMode="auto">
              <a:xfrm>
                <a:off x="3432" y="1944"/>
                <a:ext cx="2112" cy="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0" i="1"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Decreasing productivity of variable factors</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79" name="Text Box 148"/>
              <p:cNvSpPr txBox="1">
                <a:spLocks noChangeArrowheads="1"/>
              </p:cNvSpPr>
              <p:nvPr/>
            </p:nvSpPr>
            <p:spPr bwMode="auto">
              <a:xfrm>
                <a:off x="1440" y="2124"/>
                <a:ext cx="2112" cy="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0" i="1"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Increasing productivity of variable factors</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0" name="Text Box 147"/>
              <p:cNvSpPr txBox="1">
                <a:spLocks noChangeArrowheads="1"/>
              </p:cNvSpPr>
              <p:nvPr/>
            </p:nvSpPr>
            <p:spPr bwMode="auto">
              <a:xfrm>
                <a:off x="3144" y="4824"/>
                <a:ext cx="528"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Q</a:t>
                </a:r>
                <a:r>
                  <a:rPr kumimoji="0" lang="id-ID" sz="1000" b="0" i="0" u="none" strike="noStrike" cap="none" normalizeH="0" baseline="-3000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1</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1" name="Text Box 146"/>
              <p:cNvSpPr txBox="1">
                <a:spLocks noChangeArrowheads="1"/>
              </p:cNvSpPr>
              <p:nvPr/>
            </p:nvSpPr>
            <p:spPr bwMode="auto">
              <a:xfrm>
                <a:off x="4152" y="4824"/>
                <a:ext cx="528"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Q</a:t>
                </a:r>
                <a:r>
                  <a:rPr kumimoji="0" lang="id-ID" sz="1000" b="0" i="0" u="none" strike="noStrike" cap="none" normalizeH="0" baseline="-3000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2</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2" name="Text Box 145"/>
              <p:cNvSpPr txBox="1">
                <a:spLocks noChangeArrowheads="1"/>
              </p:cNvSpPr>
              <p:nvPr/>
            </p:nvSpPr>
            <p:spPr bwMode="auto">
              <a:xfrm>
                <a:off x="4584" y="4824"/>
                <a:ext cx="528"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Q</a:t>
                </a:r>
                <a:r>
                  <a:rPr kumimoji="0" lang="id-ID" sz="1000" b="0" i="0" u="none" strike="noStrike" cap="none" normalizeH="0" baseline="-3000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3</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3" name="Text Box 144"/>
              <p:cNvSpPr txBox="1">
                <a:spLocks noChangeArrowheads="1"/>
              </p:cNvSpPr>
              <p:nvPr/>
            </p:nvSpPr>
            <p:spPr bwMode="auto">
              <a:xfrm>
                <a:off x="6120" y="3924"/>
                <a:ext cx="79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VC</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4" name="Text Box 143"/>
              <p:cNvSpPr txBox="1">
                <a:spLocks noChangeArrowheads="1"/>
              </p:cNvSpPr>
              <p:nvPr/>
            </p:nvSpPr>
            <p:spPr bwMode="auto">
              <a:xfrm>
                <a:off x="6168" y="2844"/>
                <a:ext cx="79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FC</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5" name="Text Box 142"/>
              <p:cNvSpPr txBox="1">
                <a:spLocks noChangeArrowheads="1"/>
              </p:cNvSpPr>
              <p:nvPr/>
            </p:nvSpPr>
            <p:spPr bwMode="auto">
              <a:xfrm>
                <a:off x="3576" y="4464"/>
                <a:ext cx="79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TVC</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6" name="Text Box 141"/>
              <p:cNvSpPr txBox="1">
                <a:spLocks noChangeArrowheads="1"/>
              </p:cNvSpPr>
              <p:nvPr/>
            </p:nvSpPr>
            <p:spPr bwMode="auto">
              <a:xfrm>
                <a:off x="3432" y="2844"/>
                <a:ext cx="79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TC</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7" name="Text Box 140"/>
              <p:cNvSpPr txBox="1">
                <a:spLocks noChangeArrowheads="1"/>
              </p:cNvSpPr>
              <p:nvPr/>
            </p:nvSpPr>
            <p:spPr bwMode="auto">
              <a:xfrm>
                <a:off x="1344" y="4824"/>
                <a:ext cx="79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0</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88" name="Text Box 139"/>
              <p:cNvSpPr txBox="1">
                <a:spLocks noChangeArrowheads="1"/>
              </p:cNvSpPr>
              <p:nvPr/>
            </p:nvSpPr>
            <p:spPr bwMode="auto">
              <a:xfrm>
                <a:off x="816" y="1044"/>
                <a:ext cx="1536" cy="7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Biaya total (Rp)</a:t>
                </a:r>
                <a:endParaRPr kumimoji="0" lang="id-ID" sz="1800" b="0" i="0" u="none" strike="noStrike" cap="none" normalizeH="0" baseline="0" smtClean="0">
                  <a:ln>
                    <a:noFill/>
                  </a:ln>
                  <a:solidFill>
                    <a:schemeClr val="tx1"/>
                  </a:solidFill>
                  <a:effectLst/>
                  <a:latin typeface="Arial" panose="020B0604020202020204" pitchFamily="34" charset="0"/>
                </a:endParaRPr>
              </a:p>
            </p:txBody>
          </p:sp>
        </p:grpSp>
        <p:grpSp>
          <p:nvGrpSpPr>
            <p:cNvPr id="49" name="Group 119"/>
            <p:cNvGrpSpPr>
              <a:grpSpLocks/>
            </p:cNvGrpSpPr>
            <p:nvPr/>
          </p:nvGrpSpPr>
          <p:grpSpPr bwMode="auto">
            <a:xfrm>
              <a:off x="994" y="3931"/>
              <a:ext cx="7776" cy="6823"/>
              <a:chOff x="994" y="3931"/>
              <a:chExt cx="7776" cy="6823"/>
            </a:xfrm>
          </p:grpSpPr>
          <p:sp>
            <p:nvSpPr>
              <p:cNvPr id="50" name="Line 137"/>
              <p:cNvSpPr>
                <a:spLocks noChangeShapeType="1"/>
              </p:cNvSpPr>
              <p:nvPr/>
            </p:nvSpPr>
            <p:spPr bwMode="auto">
              <a:xfrm flipH="1" flipV="1">
                <a:off x="1834" y="7019"/>
                <a:ext cx="26" cy="319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36"/>
              <p:cNvSpPr>
                <a:spLocks/>
              </p:cNvSpPr>
              <p:nvPr/>
            </p:nvSpPr>
            <p:spPr bwMode="auto">
              <a:xfrm>
                <a:off x="1901" y="8383"/>
                <a:ext cx="4156" cy="1460"/>
              </a:xfrm>
              <a:custGeom>
                <a:avLst/>
                <a:gdLst>
                  <a:gd name="T0" fmla="*/ 0 w 4156"/>
                  <a:gd name="T1" fmla="*/ 0 h 1460"/>
                  <a:gd name="T2" fmla="*/ 776 w 4156"/>
                  <a:gd name="T3" fmla="*/ 837 h 1460"/>
                  <a:gd name="T4" fmla="*/ 2022 w 4156"/>
                  <a:gd name="T5" fmla="*/ 1297 h 1460"/>
                  <a:gd name="T6" fmla="*/ 4156 w 4156"/>
                  <a:gd name="T7" fmla="*/ 1460 h 1460"/>
                </a:gdLst>
                <a:ahLst/>
                <a:cxnLst>
                  <a:cxn ang="0">
                    <a:pos x="T0" y="T1"/>
                  </a:cxn>
                  <a:cxn ang="0">
                    <a:pos x="T2" y="T3"/>
                  </a:cxn>
                  <a:cxn ang="0">
                    <a:pos x="T4" y="T5"/>
                  </a:cxn>
                  <a:cxn ang="0">
                    <a:pos x="T6" y="T7"/>
                  </a:cxn>
                </a:cxnLst>
                <a:rect l="0" t="0" r="r" b="b"/>
                <a:pathLst>
                  <a:path w="4156" h="1460">
                    <a:moveTo>
                      <a:pt x="0" y="0"/>
                    </a:moveTo>
                    <a:cubicBezTo>
                      <a:pt x="219" y="310"/>
                      <a:pt x="439" y="621"/>
                      <a:pt x="776" y="837"/>
                    </a:cubicBezTo>
                    <a:cubicBezTo>
                      <a:pt x="1113" y="1053"/>
                      <a:pt x="1459" y="1193"/>
                      <a:pt x="2022" y="1297"/>
                    </a:cubicBezTo>
                    <a:cubicBezTo>
                      <a:pt x="2585" y="1401"/>
                      <a:pt x="3370" y="1430"/>
                      <a:pt x="4156" y="1460"/>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35"/>
              <p:cNvSpPr>
                <a:spLocks/>
              </p:cNvSpPr>
              <p:nvPr/>
            </p:nvSpPr>
            <p:spPr bwMode="auto">
              <a:xfrm>
                <a:off x="1982" y="7194"/>
                <a:ext cx="3677" cy="1709"/>
              </a:xfrm>
              <a:custGeom>
                <a:avLst/>
                <a:gdLst>
                  <a:gd name="T0" fmla="*/ 0 w 3677"/>
                  <a:gd name="T1" fmla="*/ 735 h 1709"/>
                  <a:gd name="T2" fmla="*/ 1032 w 3677"/>
                  <a:gd name="T3" fmla="*/ 1593 h 1709"/>
                  <a:gd name="T4" fmla="*/ 1869 w 3677"/>
                  <a:gd name="T5" fmla="*/ 1429 h 1709"/>
                  <a:gd name="T6" fmla="*/ 2727 w 3677"/>
                  <a:gd name="T7" fmla="*/ 817 h 1709"/>
                  <a:gd name="T8" fmla="*/ 3677 w 3677"/>
                  <a:gd name="T9" fmla="*/ 0 h 1709"/>
                </a:gdLst>
                <a:ahLst/>
                <a:cxnLst>
                  <a:cxn ang="0">
                    <a:pos x="T0" y="T1"/>
                  </a:cxn>
                  <a:cxn ang="0">
                    <a:pos x="T2" y="T3"/>
                  </a:cxn>
                  <a:cxn ang="0">
                    <a:pos x="T4" y="T5"/>
                  </a:cxn>
                  <a:cxn ang="0">
                    <a:pos x="T6" y="T7"/>
                  </a:cxn>
                  <a:cxn ang="0">
                    <a:pos x="T8" y="T9"/>
                  </a:cxn>
                </a:cxnLst>
                <a:rect l="0" t="0" r="r" b="b"/>
                <a:pathLst>
                  <a:path w="3677" h="1709">
                    <a:moveTo>
                      <a:pt x="0" y="735"/>
                    </a:moveTo>
                    <a:cubicBezTo>
                      <a:pt x="360" y="1106"/>
                      <a:pt x="721" y="1477"/>
                      <a:pt x="1032" y="1593"/>
                    </a:cubicBezTo>
                    <a:cubicBezTo>
                      <a:pt x="1343" y="1709"/>
                      <a:pt x="1586" y="1558"/>
                      <a:pt x="1869" y="1429"/>
                    </a:cubicBezTo>
                    <a:cubicBezTo>
                      <a:pt x="2152" y="1300"/>
                      <a:pt x="2426" y="1055"/>
                      <a:pt x="2727" y="817"/>
                    </a:cubicBezTo>
                    <a:cubicBezTo>
                      <a:pt x="3028" y="579"/>
                      <a:pt x="3352" y="289"/>
                      <a:pt x="3677" y="0"/>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34"/>
              <p:cNvSpPr>
                <a:spLocks/>
              </p:cNvSpPr>
              <p:nvPr/>
            </p:nvSpPr>
            <p:spPr bwMode="auto">
              <a:xfrm>
                <a:off x="2227" y="7546"/>
                <a:ext cx="3309" cy="636"/>
              </a:xfrm>
              <a:custGeom>
                <a:avLst/>
                <a:gdLst>
                  <a:gd name="T0" fmla="*/ 0 w 3360"/>
                  <a:gd name="T1" fmla="*/ 0 h 473"/>
                  <a:gd name="T2" fmla="*/ 439 w 3360"/>
                  <a:gd name="T3" fmla="*/ 296 h 473"/>
                  <a:gd name="T4" fmla="*/ 1522 w 3360"/>
                  <a:gd name="T5" fmla="*/ 449 h 473"/>
                  <a:gd name="T6" fmla="*/ 2707 w 3360"/>
                  <a:gd name="T7" fmla="*/ 439 h 473"/>
                  <a:gd name="T8" fmla="*/ 3360 w 3360"/>
                  <a:gd name="T9" fmla="*/ 398 h 473"/>
                </a:gdLst>
                <a:ahLst/>
                <a:cxnLst>
                  <a:cxn ang="0">
                    <a:pos x="T0" y="T1"/>
                  </a:cxn>
                  <a:cxn ang="0">
                    <a:pos x="T2" y="T3"/>
                  </a:cxn>
                  <a:cxn ang="0">
                    <a:pos x="T4" y="T5"/>
                  </a:cxn>
                  <a:cxn ang="0">
                    <a:pos x="T6" y="T7"/>
                  </a:cxn>
                  <a:cxn ang="0">
                    <a:pos x="T8" y="T9"/>
                  </a:cxn>
                </a:cxnLst>
                <a:rect l="0" t="0" r="r" b="b"/>
                <a:pathLst>
                  <a:path w="3360" h="473">
                    <a:moveTo>
                      <a:pt x="0" y="0"/>
                    </a:moveTo>
                    <a:cubicBezTo>
                      <a:pt x="92" y="110"/>
                      <a:pt x="185" y="221"/>
                      <a:pt x="439" y="296"/>
                    </a:cubicBezTo>
                    <a:cubicBezTo>
                      <a:pt x="693" y="371"/>
                      <a:pt x="1144" y="425"/>
                      <a:pt x="1522" y="449"/>
                    </a:cubicBezTo>
                    <a:cubicBezTo>
                      <a:pt x="1900" y="473"/>
                      <a:pt x="2401" y="448"/>
                      <a:pt x="2707" y="439"/>
                    </a:cubicBezTo>
                    <a:cubicBezTo>
                      <a:pt x="3013" y="430"/>
                      <a:pt x="3186" y="414"/>
                      <a:pt x="3360" y="398"/>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33"/>
              <p:cNvSpPr>
                <a:spLocks/>
              </p:cNvSpPr>
              <p:nvPr/>
            </p:nvSpPr>
            <p:spPr bwMode="auto">
              <a:xfrm>
                <a:off x="2289" y="7245"/>
                <a:ext cx="3309" cy="636"/>
              </a:xfrm>
              <a:custGeom>
                <a:avLst/>
                <a:gdLst>
                  <a:gd name="T0" fmla="*/ 0 w 3360"/>
                  <a:gd name="T1" fmla="*/ 0 h 473"/>
                  <a:gd name="T2" fmla="*/ 439 w 3360"/>
                  <a:gd name="T3" fmla="*/ 296 h 473"/>
                  <a:gd name="T4" fmla="*/ 1522 w 3360"/>
                  <a:gd name="T5" fmla="*/ 449 h 473"/>
                  <a:gd name="T6" fmla="*/ 2707 w 3360"/>
                  <a:gd name="T7" fmla="*/ 439 h 473"/>
                  <a:gd name="T8" fmla="*/ 3360 w 3360"/>
                  <a:gd name="T9" fmla="*/ 398 h 473"/>
                </a:gdLst>
                <a:ahLst/>
                <a:cxnLst>
                  <a:cxn ang="0">
                    <a:pos x="T0" y="T1"/>
                  </a:cxn>
                  <a:cxn ang="0">
                    <a:pos x="T2" y="T3"/>
                  </a:cxn>
                  <a:cxn ang="0">
                    <a:pos x="T4" y="T5"/>
                  </a:cxn>
                  <a:cxn ang="0">
                    <a:pos x="T6" y="T7"/>
                  </a:cxn>
                  <a:cxn ang="0">
                    <a:pos x="T8" y="T9"/>
                  </a:cxn>
                </a:cxnLst>
                <a:rect l="0" t="0" r="r" b="b"/>
                <a:pathLst>
                  <a:path w="3360" h="473">
                    <a:moveTo>
                      <a:pt x="0" y="0"/>
                    </a:moveTo>
                    <a:cubicBezTo>
                      <a:pt x="92" y="110"/>
                      <a:pt x="185" y="221"/>
                      <a:pt x="439" y="296"/>
                    </a:cubicBezTo>
                    <a:cubicBezTo>
                      <a:pt x="693" y="371"/>
                      <a:pt x="1144" y="425"/>
                      <a:pt x="1522" y="449"/>
                    </a:cubicBezTo>
                    <a:cubicBezTo>
                      <a:pt x="1900" y="473"/>
                      <a:pt x="2401" y="448"/>
                      <a:pt x="2707" y="439"/>
                    </a:cubicBezTo>
                    <a:cubicBezTo>
                      <a:pt x="3013" y="430"/>
                      <a:pt x="3186" y="414"/>
                      <a:pt x="3360" y="398"/>
                    </a:cubicBezTo>
                  </a:path>
                </a:pathLst>
              </a:custGeom>
              <a:noFill/>
              <a:ln w="9525">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Line 132"/>
              <p:cNvSpPr>
                <a:spLocks noChangeShapeType="1"/>
              </p:cNvSpPr>
              <p:nvPr/>
            </p:nvSpPr>
            <p:spPr bwMode="auto">
              <a:xfrm>
                <a:off x="1860" y="10164"/>
                <a:ext cx="5035"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Text Box 131"/>
              <p:cNvSpPr txBox="1">
                <a:spLocks noChangeArrowheads="1"/>
              </p:cNvSpPr>
              <p:nvPr/>
            </p:nvSpPr>
            <p:spPr bwMode="auto">
              <a:xfrm>
                <a:off x="6802" y="9934"/>
                <a:ext cx="1968" cy="3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Output </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57" name="Text Box 130"/>
              <p:cNvSpPr txBox="1">
                <a:spLocks noChangeArrowheads="1"/>
              </p:cNvSpPr>
              <p:nvPr/>
            </p:nvSpPr>
            <p:spPr bwMode="auto">
              <a:xfrm>
                <a:off x="3370" y="10214"/>
                <a:ext cx="528"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Q</a:t>
                </a:r>
                <a:r>
                  <a:rPr kumimoji="0" lang="id-ID" sz="1000" b="0" i="0" u="none" strike="noStrike" cap="none" normalizeH="0" baseline="-3000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1</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58" name="Text Box 129"/>
              <p:cNvSpPr txBox="1">
                <a:spLocks noChangeArrowheads="1"/>
              </p:cNvSpPr>
              <p:nvPr/>
            </p:nvSpPr>
            <p:spPr bwMode="auto">
              <a:xfrm>
                <a:off x="4330" y="10214"/>
                <a:ext cx="504"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Q</a:t>
                </a:r>
                <a:r>
                  <a:rPr kumimoji="0" lang="id-ID" sz="1000" b="0" i="0" u="none" strike="noStrike" cap="none" normalizeH="0" baseline="-3000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2</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59" name="Text Box 128"/>
              <p:cNvSpPr txBox="1">
                <a:spLocks noChangeArrowheads="1"/>
              </p:cNvSpPr>
              <p:nvPr/>
            </p:nvSpPr>
            <p:spPr bwMode="auto">
              <a:xfrm>
                <a:off x="4930" y="10214"/>
                <a:ext cx="528"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Q</a:t>
                </a:r>
                <a:r>
                  <a:rPr kumimoji="0" lang="id-ID" sz="1000" b="0" i="0" u="none" strike="noStrike" cap="none" normalizeH="0" baseline="-3000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3</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60" name="Text Box 127"/>
              <p:cNvSpPr txBox="1">
                <a:spLocks noChangeArrowheads="1"/>
              </p:cNvSpPr>
              <p:nvPr/>
            </p:nvSpPr>
            <p:spPr bwMode="auto">
              <a:xfrm>
                <a:off x="1522" y="10034"/>
                <a:ext cx="528"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0</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61" name="Text Box 126"/>
              <p:cNvSpPr txBox="1">
                <a:spLocks noChangeArrowheads="1"/>
              </p:cNvSpPr>
              <p:nvPr/>
            </p:nvSpPr>
            <p:spPr bwMode="auto">
              <a:xfrm>
                <a:off x="5506" y="7874"/>
                <a:ext cx="79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AVC</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62" name="Text Box 125"/>
              <p:cNvSpPr txBox="1">
                <a:spLocks noChangeArrowheads="1"/>
              </p:cNvSpPr>
              <p:nvPr/>
            </p:nvSpPr>
            <p:spPr bwMode="auto">
              <a:xfrm>
                <a:off x="5530" y="7514"/>
                <a:ext cx="79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AC</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63" name="Text Box 124"/>
              <p:cNvSpPr txBox="1">
                <a:spLocks noChangeArrowheads="1"/>
              </p:cNvSpPr>
              <p:nvPr/>
            </p:nvSpPr>
            <p:spPr bwMode="auto">
              <a:xfrm>
                <a:off x="5554" y="6974"/>
                <a:ext cx="79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MC</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64" name="Text Box 123"/>
              <p:cNvSpPr txBox="1">
                <a:spLocks noChangeArrowheads="1"/>
              </p:cNvSpPr>
              <p:nvPr/>
            </p:nvSpPr>
            <p:spPr bwMode="auto">
              <a:xfrm>
                <a:off x="994" y="6434"/>
                <a:ext cx="1728" cy="7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id-ID" sz="1000" b="0" i="0" u="none" strike="noStrike" cap="none" normalizeH="0" baseline="0" smtClean="0">
                    <a:ln>
                      <a:noFill/>
                    </a:ln>
                    <a:solidFill>
                      <a:schemeClr val="tx1"/>
                    </a:solidFill>
                    <a:effectLst/>
                    <a:latin typeface="Arial Narrow" panose="020B0606020202030204" pitchFamily="34" charset="0"/>
                    <a:ea typeface="Calibri" panose="020F0502020204030204"/>
                    <a:cs typeface="Times New Roman" panose="02020603050405020304" pitchFamily="18" charset="0"/>
                  </a:rPr>
                  <a:t>Biaya per unit (Rp)</a:t>
                </a:r>
                <a:endParaRPr kumimoji="0" lang="id-ID" sz="1800" b="0" i="0" u="none" strike="noStrike" cap="none" normalizeH="0" baseline="0" smtClean="0">
                  <a:ln>
                    <a:noFill/>
                  </a:ln>
                  <a:solidFill>
                    <a:schemeClr val="tx1"/>
                  </a:solidFill>
                  <a:effectLst/>
                  <a:latin typeface="Arial" panose="020B0604020202020204" pitchFamily="34" charset="0"/>
                </a:endParaRPr>
              </a:p>
            </p:txBody>
          </p:sp>
          <p:sp>
            <p:nvSpPr>
              <p:cNvPr id="65" name="Line 122"/>
              <p:cNvSpPr>
                <a:spLocks noChangeShapeType="1"/>
              </p:cNvSpPr>
              <p:nvPr/>
            </p:nvSpPr>
            <p:spPr bwMode="auto">
              <a:xfrm flipV="1">
                <a:off x="5098" y="3931"/>
                <a:ext cx="0" cy="63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6" name="Line 121"/>
              <p:cNvSpPr>
                <a:spLocks noChangeShapeType="1"/>
              </p:cNvSpPr>
              <p:nvPr/>
            </p:nvSpPr>
            <p:spPr bwMode="auto">
              <a:xfrm flipV="1">
                <a:off x="4558" y="4111"/>
                <a:ext cx="0" cy="612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Line 120"/>
              <p:cNvSpPr>
                <a:spLocks noChangeShapeType="1"/>
              </p:cNvSpPr>
              <p:nvPr/>
            </p:nvSpPr>
            <p:spPr bwMode="auto">
              <a:xfrm flipV="1">
                <a:off x="3658" y="4111"/>
                <a:ext cx="0" cy="612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grpSp>
      </p:grpSp>
    </p:spTree>
  </p:cSld>
  <p:clrMapOvr>
    <a:masterClrMapping/>
  </p:clrMapOvr>
  <p:transition>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487025"/>
            <a:ext cx="8572560" cy="6494085"/>
          </a:xfrm>
          <a:prstGeom prst="rect">
            <a:avLst/>
          </a:prstGeom>
        </p:spPr>
        <p:txBody>
          <a:bodyPr wrap="square">
            <a:spAutoFit/>
          </a:bodyPr>
          <a:lstStyle/>
          <a:p>
            <a:pPr lvl="0" algn="ctr"/>
            <a:r>
              <a:rPr lang="id-ID" sz="2000" b="1" dirty="0" smtClean="0">
                <a:effectLst>
                  <a:outerShdw blurRad="38100" dist="38100" dir="2700000" algn="tl">
                    <a:srgbClr val="000000">
                      <a:alpha val="43137"/>
                    </a:srgbClr>
                  </a:outerShdw>
                </a:effectLst>
              </a:rPr>
              <a:t>Kurva  Biaya Jangka Panjang</a:t>
            </a:r>
            <a:endParaRPr lang="en-US" sz="2000" b="1" dirty="0" smtClean="0">
              <a:effectLst>
                <a:outerShdw blurRad="38100" dist="38100" dir="2700000" algn="tl">
                  <a:srgbClr val="000000">
                    <a:alpha val="43137"/>
                  </a:srgbClr>
                </a:outerShdw>
              </a:effectLst>
            </a:endParaRPr>
          </a:p>
          <a:p>
            <a:pPr algn="just"/>
            <a:endParaRPr lang="en-US" dirty="0" smtClean="0"/>
          </a:p>
          <a:p>
            <a:pPr algn="just"/>
            <a:r>
              <a:rPr lang="id-ID" dirty="0" smtClean="0"/>
              <a:t>Dalam jangka panjang, suatu perusahaan tidak mempunyai input tetap, oleh karena itu semua biaya jangka panjang adalah variabel. </a:t>
            </a:r>
            <a:r>
              <a:rPr lang="en-US" dirty="0" smtClean="0"/>
              <a:t>S</a:t>
            </a:r>
            <a:r>
              <a:rPr lang="id-ID" dirty="0" smtClean="0"/>
              <a:t>ebagaimana kurva biaya jangka pendek mengggunakan kombinasi</a:t>
            </a:r>
            <a:r>
              <a:rPr lang="en-US" dirty="0" smtClean="0"/>
              <a:t> </a:t>
            </a:r>
            <a:r>
              <a:rPr lang="id-ID" dirty="0" smtClean="0"/>
              <a:t>input yang optimal </a:t>
            </a:r>
            <a:r>
              <a:rPr lang="id-ID" i="1" dirty="0" smtClean="0"/>
              <a:t>(least cost combination)</a:t>
            </a:r>
            <a:r>
              <a:rPr lang="id-ID" dirty="0" smtClean="0"/>
              <a:t> untuk memproduksi setiap tingkat output, maka kurva biaya jangka panjang juga dibuat dengan menggunakan asumsi bahwa sebuah pabrik yang optimal digunakan untuk memproduksi tingkat output tertentu.</a:t>
            </a:r>
            <a:endParaRPr lang="en-US" dirty="0" smtClean="0"/>
          </a:p>
          <a:p>
            <a:pPr algn="just"/>
            <a:endParaRPr lang="en-US" dirty="0" smtClean="0"/>
          </a:p>
          <a:p>
            <a:pPr algn="just"/>
            <a:r>
              <a:rPr lang="id-ID" dirty="0" smtClean="0"/>
              <a:t>Dengan harga input yang konstan dua kali lipat input akan menduakali lipatkan biaya totalnya yang menghasilkan sebuah fungsi biaya total JQ yang linear</a:t>
            </a:r>
            <a:r>
              <a:rPr lang="en-US" dirty="0" smtClean="0"/>
              <a:t>.</a:t>
            </a:r>
            <a:r>
              <a:rPr lang="id-ID" dirty="0" smtClean="0"/>
              <a:t> Jika fungsi produksi sebuah perusahaan bersifat </a:t>
            </a:r>
            <a:r>
              <a:rPr lang="id-ID" i="1" dirty="0" smtClean="0"/>
              <a:t>decreasing returns to scale,</a:t>
            </a:r>
            <a:r>
              <a:rPr lang="id-ID" dirty="0" smtClean="0"/>
              <a:t> input harus lebih dari dua kali lipat untuk menghasilkan output dua kali lipat.</a:t>
            </a:r>
            <a:endParaRPr lang="en-US" dirty="0" smtClean="0"/>
          </a:p>
          <a:p>
            <a:pPr algn="just"/>
            <a:endParaRPr lang="en-US" dirty="0" smtClean="0"/>
          </a:p>
          <a:p>
            <a:pPr algn="just"/>
            <a:r>
              <a:rPr lang="id-ID" dirty="0" smtClean="0"/>
              <a:t>Selanjutnya dengan menganggap harga-harga input tidak bertambah (konstan), fungsi biaya yang berkaitan dengan suatu sistem produksi akan meningkat dengan tingkat kenaikan yang semakin besar, </a:t>
            </a:r>
            <a:endParaRPr lang="en-US" dirty="0" smtClean="0"/>
          </a:p>
          <a:p>
            <a:pPr algn="just"/>
            <a:r>
              <a:rPr lang="id-ID" dirty="0" smtClean="0"/>
              <a:t>Fungsi produksi yang mula-mula menunjukkan </a:t>
            </a:r>
            <a:r>
              <a:rPr lang="id-ID" i="1" dirty="0" smtClean="0"/>
              <a:t>increasing returns</a:t>
            </a:r>
            <a:r>
              <a:rPr lang="id-ID" dirty="0" smtClean="0"/>
              <a:t> dan kemudian </a:t>
            </a:r>
            <a:r>
              <a:rPr lang="id-ID" i="1" dirty="0" smtClean="0"/>
              <a:t>decreasing returns</a:t>
            </a:r>
            <a:r>
              <a:rPr lang="id-ID" dirty="0" smtClean="0"/>
              <a:t>. Di sini proporsi kenaikan biaya </a:t>
            </a:r>
            <a:r>
              <a:rPr lang="id-ID" b="1" dirty="0" smtClean="0"/>
              <a:t>lebih kecil</a:t>
            </a:r>
            <a:r>
              <a:rPr lang="id-ID" i="1" dirty="0" smtClean="0"/>
              <a:t> </a:t>
            </a:r>
            <a:r>
              <a:rPr lang="id-ID" dirty="0" smtClean="0"/>
              <a:t>dari proporsi kenaikan output pada kisaran decreasing </a:t>
            </a:r>
            <a:r>
              <a:rPr lang="id-ID" i="1" dirty="0" smtClean="0"/>
              <a:t>returns to scale</a:t>
            </a:r>
            <a:r>
              <a:rPr lang="id-ID" dirty="0" smtClean="0"/>
              <a:t>, tetapi </a:t>
            </a:r>
            <a:r>
              <a:rPr lang="id-ID" b="1" dirty="0" smtClean="0"/>
              <a:t>lebih besar</a:t>
            </a:r>
            <a:r>
              <a:rPr lang="id-ID" i="1" dirty="0" smtClean="0"/>
              <a:t> </a:t>
            </a:r>
            <a:r>
              <a:rPr lang="id-ID" dirty="0" smtClean="0"/>
              <a:t>pada saat terjadi </a:t>
            </a:r>
            <a:r>
              <a:rPr lang="id-ID" i="1" dirty="0" smtClean="0"/>
              <a:t>decreasing returns to scale</a:t>
            </a:r>
            <a:r>
              <a:rPr lang="id-ID" dirty="0" smtClean="0"/>
              <a:t>.</a:t>
            </a:r>
            <a:endParaRPr lang="en-US" dirty="0" smtClean="0"/>
          </a:p>
          <a:p>
            <a:pPr algn="just"/>
            <a:endParaRPr lang="en-US" dirty="0" smtClean="0"/>
          </a:p>
          <a:p>
            <a:pPr algn="just"/>
            <a:endParaRPr lang="en-US" dirty="0"/>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D:\team 3.jpg"/>
          <p:cNvPicPr>
            <a:picLocks noChangeAspect="1" noChangeArrowheads="1"/>
          </p:cNvPicPr>
          <p:nvPr/>
        </p:nvPicPr>
        <p:blipFill>
          <a:blip r:embed="rId2">
            <a:lum bright="42000" contrast="-55000"/>
          </a:blip>
          <a:srcRect/>
          <a:stretch>
            <a:fillRect/>
          </a:stretch>
        </p:blipFill>
        <p:spPr bwMode="auto">
          <a:xfrm>
            <a:off x="0" y="0"/>
            <a:ext cx="9144000" cy="6858000"/>
          </a:xfrm>
          <a:prstGeom prst="rect">
            <a:avLst/>
          </a:prstGeom>
          <a:noFill/>
        </p:spPr>
      </p:pic>
      <p:pic>
        <p:nvPicPr>
          <p:cNvPr id="7" name="Picture 5" descr="D:\team 3.jpg"/>
          <p:cNvPicPr>
            <a:picLocks noChangeAspect="1" noChangeArrowheads="1"/>
          </p:cNvPicPr>
          <p:nvPr/>
        </p:nvPicPr>
        <p:blipFill>
          <a:blip r:embed="rId2">
            <a:duotone>
              <a:schemeClr val="bg2">
                <a:shade val="45000"/>
                <a:satMod val="135000"/>
              </a:schemeClr>
              <a:prstClr val="white"/>
            </a:duotone>
          </a:blip>
          <a:srcRect l="17969" t="26041" r="16406" b="42709"/>
          <a:stretch>
            <a:fillRect/>
          </a:stretch>
        </p:blipFill>
        <p:spPr bwMode="auto">
          <a:xfrm>
            <a:off x="1643042" y="1785926"/>
            <a:ext cx="6000792" cy="2143140"/>
          </a:xfrm>
          <a:prstGeom prst="rect">
            <a:avLst/>
          </a:prstGeom>
          <a:noFill/>
        </p:spPr>
      </p:pic>
    </p:spTree>
  </p:cSld>
  <p:clrMapOvr>
    <a:masterClrMapping/>
  </p:clrMapOvr>
  <p:transition>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751344"/>
            <a:ext cx="7500990" cy="4093428"/>
          </a:xfrm>
          <a:prstGeom prst="rect">
            <a:avLst/>
          </a:prstGeom>
        </p:spPr>
        <p:txBody>
          <a:bodyPr wrap="square">
            <a:spAutoFit/>
          </a:bodyPr>
          <a:lstStyle/>
          <a:p>
            <a:pPr algn="just"/>
            <a:r>
              <a:rPr lang="id-ID" sz="2000" dirty="0" smtClean="0"/>
              <a:t>Semua hubungan langsung antara fungsi produksi dan fungsi biaya yang dijelaskan di atas didasarkan pada asumsi bahwa harga-harga input adalah konstan. Jika harga-harga input merupakan fungsi dari output, maka fungsi biaya tersebut akan menunjukkan kenyataan itu. Misalnya, fungsi biaya suatu prusahaan pada keadaan </a:t>
            </a:r>
            <a:r>
              <a:rPr lang="id-ID" sz="2000" i="1" dirty="0" smtClean="0"/>
              <a:t>constant returns input</a:t>
            </a:r>
            <a:r>
              <a:rPr lang="id-ID" sz="2000" dirty="0" smtClean="0"/>
              <a:t> yang dibeli, proporsi kenaikan biaya akan lebih besar dari proporsi kenaikan output.</a:t>
            </a:r>
            <a:endParaRPr lang="en-US" sz="2000" dirty="0" smtClean="0"/>
          </a:p>
          <a:p>
            <a:pPr algn="just"/>
            <a:endParaRPr lang="en-US" sz="2000" dirty="0" smtClean="0"/>
          </a:p>
          <a:p>
            <a:pPr algn="just"/>
            <a:r>
              <a:rPr lang="id-ID" sz="2000" dirty="0" smtClean="0"/>
              <a:t>Kemudian, tampak bahwa walupun biaya dan produksi berhubungan, sifat dari harga-harga input harus ditelaah lebih dahulu sebelum kita mencoba untuk menghubungkan sebuah fungsi biasa dengan fungsi produksi yang mendasarinya. Harga-harga input dan produktivitas secara bersama-sama menentukan fungsi biaya total tersebut.</a:t>
            </a:r>
            <a:endParaRPr lang="en-US" sz="2000" dirty="0"/>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nip Diagonal Corner Rectangle 4"/>
          <p:cNvSpPr/>
          <p:nvPr/>
        </p:nvSpPr>
        <p:spPr>
          <a:xfrm>
            <a:off x="500034" y="928670"/>
            <a:ext cx="8143932" cy="2000264"/>
          </a:xfrm>
          <a:prstGeom prst="snip2DiagRect">
            <a:avLst/>
          </a:prstGeom>
        </p:spPr>
        <p:style>
          <a:lnRef idx="2">
            <a:schemeClr val="accent1"/>
          </a:lnRef>
          <a:fillRef idx="1">
            <a:schemeClr val="lt1"/>
          </a:fillRef>
          <a:effectRef idx="0">
            <a:schemeClr val="accent1"/>
          </a:effectRef>
          <a:fontRef idx="minor">
            <a:schemeClr val="dk1"/>
          </a:fontRef>
        </p:style>
        <p:txBody>
          <a:bodyPr rtlCol="0" anchor="ctr"/>
          <a:lstStyle/>
          <a:p>
            <a:pPr indent="539750" algn="just"/>
            <a:r>
              <a:rPr lang="id-ID" sz="2000" dirty="0" smtClean="0">
                <a:effectLst>
                  <a:outerShdw blurRad="38100" dist="38100" dir="2700000" algn="tl">
                    <a:srgbClr val="000000">
                      <a:alpha val="43137"/>
                    </a:srgbClr>
                  </a:outerShdw>
                </a:effectLst>
              </a:rPr>
              <a:t>Akuntan yang terlibat dalam perencanaan, penganalisisan, dan pengambilan keputusan harus bekerja dengan biaya masa depan (</a:t>
            </a:r>
            <a:r>
              <a:rPr lang="id-ID" sz="2000" i="1" dirty="0" smtClean="0">
                <a:effectLst>
                  <a:outerShdw blurRad="38100" dist="38100" dir="2700000" algn="tl">
                    <a:srgbClr val="000000">
                      <a:alpha val="43137"/>
                    </a:srgbClr>
                  </a:outerShdw>
                </a:effectLst>
              </a:rPr>
              <a:t>future</a:t>
            </a:r>
            <a:r>
              <a:rPr lang="id-ID" sz="2000" dirty="0" smtClean="0">
                <a:effectLst>
                  <a:outerShdw blurRad="38100" dist="38100" dir="2700000" algn="tl">
                    <a:srgbClr val="000000">
                      <a:alpha val="43137"/>
                    </a:srgbClr>
                  </a:outerShdw>
                </a:effectLst>
              </a:rPr>
              <a:t>), penggantian (</a:t>
            </a:r>
            <a:r>
              <a:rPr lang="id-ID" sz="2000" i="1" dirty="0" smtClean="0">
                <a:effectLst>
                  <a:outerShdw blurRad="38100" dist="38100" dir="2700000" algn="tl">
                    <a:srgbClr val="000000">
                      <a:alpha val="43137"/>
                    </a:srgbClr>
                  </a:outerShdw>
                </a:effectLst>
              </a:rPr>
              <a:t>replacement</a:t>
            </a:r>
            <a:r>
              <a:rPr lang="id-ID" sz="2000" dirty="0" smtClean="0">
                <a:effectLst>
                  <a:outerShdw blurRad="38100" dist="38100" dir="2700000" algn="tl">
                    <a:srgbClr val="000000">
                      <a:alpha val="43137"/>
                    </a:srgbClr>
                  </a:outerShdw>
                </a:effectLst>
              </a:rPr>
              <a:t>), semu (</a:t>
            </a:r>
            <a:r>
              <a:rPr lang="id-ID" sz="2000" i="1" dirty="0" smtClean="0">
                <a:effectLst>
                  <a:outerShdw blurRad="38100" dist="38100" dir="2700000" algn="tl">
                    <a:srgbClr val="000000">
                      <a:alpha val="43137"/>
                    </a:srgbClr>
                  </a:outerShdw>
                </a:effectLst>
              </a:rPr>
              <a:t>imputed</a:t>
            </a:r>
            <a:r>
              <a:rPr lang="id-ID" sz="2000" dirty="0" smtClean="0">
                <a:effectLst>
                  <a:outerShdw blurRad="38100" dist="38100" dir="2700000" algn="tl">
                    <a:srgbClr val="000000">
                      <a:alpha val="43137"/>
                    </a:srgbClr>
                  </a:outerShdw>
                </a:effectLst>
              </a:rPr>
              <a:t>), deferensial atau biaya kesempatan (</a:t>
            </a:r>
            <a:r>
              <a:rPr lang="id-ID" sz="2000" i="1" dirty="0" smtClean="0">
                <a:effectLst>
                  <a:outerShdw blurRad="38100" dist="38100" dir="2700000" algn="tl">
                    <a:srgbClr val="000000">
                      <a:alpha val="43137"/>
                    </a:srgbClr>
                  </a:outerShdw>
                </a:effectLst>
              </a:rPr>
              <a:t>opportunity</a:t>
            </a:r>
            <a:r>
              <a:rPr lang="id-ID" sz="2000" dirty="0" smtClean="0">
                <a:effectLst>
                  <a:outerShdw blurRad="38100" dist="38100" dir="2700000" algn="tl">
                    <a:srgbClr val="000000">
                      <a:alpha val="43137"/>
                    </a:srgbClr>
                  </a:outerShdw>
                </a:effectLst>
              </a:rPr>
              <a:t>), yang tidak satupun tercatat dan dilaporkan dalam laporan keuangan eksternal</a:t>
            </a:r>
            <a:r>
              <a:rPr lang="en-US" sz="2000" dirty="0" smtClean="0">
                <a:effectLst>
                  <a:outerShdw blurRad="38100" dist="38100" dir="2700000" algn="tl">
                    <a:srgbClr val="000000">
                      <a:alpha val="43137"/>
                    </a:srgbClr>
                  </a:outerShdw>
                </a:effectLst>
              </a:rPr>
              <a:t>.</a:t>
            </a:r>
          </a:p>
          <a:p>
            <a:pPr indent="539750" algn="just"/>
            <a:r>
              <a:rPr lang="en-US" sz="2000" dirty="0" smtClean="0">
                <a:solidFill>
                  <a:schemeClr val="bg1">
                    <a:lumMod val="50000"/>
                  </a:schemeClr>
                </a:solidFill>
                <a:effectLst>
                  <a:outerShdw blurRad="38100" dist="38100" dir="2700000" algn="tl">
                    <a:srgbClr val="000000">
                      <a:alpha val="43137"/>
                    </a:srgbClr>
                  </a:outerShdw>
                </a:effectLst>
              </a:rPr>
              <a:t>-</a:t>
            </a:r>
            <a:r>
              <a:rPr lang="id-ID" sz="2000" dirty="0" smtClean="0">
                <a:solidFill>
                  <a:schemeClr val="bg1">
                    <a:lumMod val="50000"/>
                  </a:schemeClr>
                </a:solidFill>
                <a:effectLst>
                  <a:outerShdw blurRad="38100" dist="38100" dir="2700000" algn="tl">
                    <a:srgbClr val="000000">
                      <a:alpha val="43137"/>
                    </a:srgbClr>
                  </a:outerShdw>
                </a:effectLst>
              </a:rPr>
              <a:t>Usry dan Hammer, 1995 </a:t>
            </a:r>
            <a:endParaRPr lang="en-US" sz="2000" dirty="0">
              <a:solidFill>
                <a:schemeClr val="bg1">
                  <a:lumMod val="50000"/>
                </a:schemeClr>
              </a:solidFill>
              <a:effectLst>
                <a:outerShdw blurRad="38100" dist="38100" dir="2700000" algn="tl">
                  <a:srgbClr val="000000">
                    <a:alpha val="43137"/>
                  </a:srgbClr>
                </a:outerShdw>
              </a:effectLst>
            </a:endParaRPr>
          </a:p>
        </p:txBody>
      </p:sp>
      <p:sp>
        <p:nvSpPr>
          <p:cNvPr id="7" name="Rectangle 6"/>
          <p:cNvSpPr/>
          <p:nvPr/>
        </p:nvSpPr>
        <p:spPr>
          <a:xfrm>
            <a:off x="285720" y="2928934"/>
            <a:ext cx="3714776" cy="1323439"/>
          </a:xfrm>
          <a:prstGeom prst="rect">
            <a:avLst/>
          </a:prstGeom>
        </p:spPr>
        <p:txBody>
          <a:bodyPr wrap="square">
            <a:spAutoFit/>
          </a:bodyPr>
          <a:lstStyle/>
          <a:p>
            <a:pPr algn="ctr"/>
            <a:r>
              <a:rPr lang="id-ID" sz="2000" dirty="0" smtClean="0"/>
              <a:t>Perbedaan konsep biaya dan laba antara akuntan dan ekonom disebabkan karena perbedaan tujuan. </a:t>
            </a:r>
            <a:endParaRPr lang="en-US" sz="2000" dirty="0"/>
          </a:p>
        </p:txBody>
      </p:sp>
      <p:sp>
        <p:nvSpPr>
          <p:cNvPr id="9" name="Rounded Rectangular Callout 8"/>
          <p:cNvSpPr/>
          <p:nvPr/>
        </p:nvSpPr>
        <p:spPr>
          <a:xfrm>
            <a:off x="4357654" y="3286124"/>
            <a:ext cx="4786346" cy="1357322"/>
          </a:xfrm>
          <a:prstGeom prst="wedgeRoundRectCallout">
            <a:avLst>
              <a:gd name="adj1" fmla="val -62487"/>
              <a:gd name="adj2" fmla="val -4061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Akuntan bertujuan untuk menghitung biaya yang menurut mereka “seharusnya” dikurangkan dari pendapatan agar dapat diperoleh laba yang “sebenarnya”. </a:t>
            </a:r>
            <a:endParaRPr lang="en-US" b="1" dirty="0"/>
          </a:p>
        </p:txBody>
      </p:sp>
      <p:sp>
        <p:nvSpPr>
          <p:cNvPr id="10" name="Rounded Rectangular Callout 9"/>
          <p:cNvSpPr/>
          <p:nvPr/>
        </p:nvSpPr>
        <p:spPr>
          <a:xfrm>
            <a:off x="785786" y="4929174"/>
            <a:ext cx="6858048" cy="1928826"/>
          </a:xfrm>
          <a:prstGeom prst="wedgeRoundRectCallout">
            <a:avLst>
              <a:gd name="adj1" fmla="val -33938"/>
              <a:gd name="adj2" fmla="val -8205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Laporan akuntan pada pokoknya ditujukan untuk kantor pajak, sedangkan para akuntan manajerial dan ekonom manajerial seringkali menggunakan konsep-konsep biaya serta laba yang berbeda untuk menjamin agar perusahaan dapat mengambil keputusan terbaik untuk mencapai tujuan perusahaan, yaitu untuk memaksimumkan kekayaan bersihnya</a:t>
            </a:r>
            <a:endParaRPr lang="en-US" b="1" dirty="0"/>
          </a:p>
        </p:txBody>
      </p:sp>
      <p:sp>
        <p:nvSpPr>
          <p:cNvPr id="11" name="Rectangle 10"/>
          <p:cNvSpPr/>
          <p:nvPr/>
        </p:nvSpPr>
        <p:spPr>
          <a:xfrm>
            <a:off x="428596" y="214290"/>
            <a:ext cx="2162708" cy="523220"/>
          </a:xfrm>
          <a:prstGeom prst="rect">
            <a:avLst/>
          </a:prstGeom>
        </p:spPr>
        <p:txBody>
          <a:bodyPr wrap="none">
            <a:spAutoFit/>
          </a:bodyPr>
          <a:lstStyle/>
          <a:p>
            <a:pPr algn="ctr"/>
            <a:r>
              <a:rPr lang="id-ID" sz="2800" b="1" u="sng" dirty="0" smtClean="0">
                <a:solidFill>
                  <a:srgbClr val="0070C0"/>
                </a:solidFill>
              </a:rPr>
              <a:t>Konsep Biaya</a:t>
            </a:r>
            <a:endParaRPr lang="en-US" sz="2800" u="sng" dirty="0">
              <a:solidFill>
                <a:srgbClr val="0070C0"/>
              </a:solidFill>
            </a:endParaRPr>
          </a:p>
        </p:txBody>
      </p:sp>
    </p:spTree>
  </p:cSld>
  <p:clrMapOvr>
    <a:masterClrMapping/>
  </p:clrMapOvr>
  <p:transition>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43240" y="2786058"/>
            <a:ext cx="2625783" cy="523220"/>
          </a:xfrm>
          <a:prstGeom prst="rect">
            <a:avLst/>
          </a:prstGeom>
        </p:spPr>
        <p:txBody>
          <a:bodyPr wrap="none">
            <a:spAutoFit/>
          </a:bodyPr>
          <a:lstStyle/>
          <a:p>
            <a:r>
              <a:rPr lang="id-ID" sz="2800" b="1" dirty="0" smtClean="0"/>
              <a:t>Klasifikasi Biaya </a:t>
            </a:r>
            <a:endParaRPr lang="en-US" sz="2800" dirty="0"/>
          </a:p>
        </p:txBody>
      </p:sp>
      <p:sp>
        <p:nvSpPr>
          <p:cNvPr id="7" name="Rounded Rectangular Callout 6"/>
          <p:cNvSpPr/>
          <p:nvPr/>
        </p:nvSpPr>
        <p:spPr>
          <a:xfrm>
            <a:off x="3643274" y="0"/>
            <a:ext cx="5500726" cy="2286016"/>
          </a:xfrm>
          <a:prstGeom prst="wedgeRoundRectCallout">
            <a:avLst>
              <a:gd name="adj1" fmla="val -19743"/>
              <a:gd name="adj2" fmla="val 72992"/>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Secara luas biaya didefinisikan sebagai pengorbanan sumber ekonomi dalam satuan moneter untuk tujuan tertentu yang tidak dapat lagi dihindari, baik yang telah terjadi maupun yang akan terjadi (Kholmi dan Yuningsih, 2004). </a:t>
            </a:r>
            <a:endParaRPr lang="en-US" sz="2000" dirty="0" smtClean="0"/>
          </a:p>
        </p:txBody>
      </p:sp>
      <p:sp>
        <p:nvSpPr>
          <p:cNvPr id="8" name="Rounded Rectangular Callout 7"/>
          <p:cNvSpPr/>
          <p:nvPr/>
        </p:nvSpPr>
        <p:spPr>
          <a:xfrm>
            <a:off x="0" y="3714752"/>
            <a:ext cx="4357686" cy="3143248"/>
          </a:xfrm>
          <a:prstGeom prst="wedgeRoundRectCallout">
            <a:avLst>
              <a:gd name="adj1" fmla="val 38679"/>
              <a:gd name="adj2" fmla="val -5903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smtClean="0"/>
              <a:t>Biaya dikeluarkan untuk mendapatkan manfaat di masa depan. Pada perusahaan yang berorientasi laba, manfaat masa depan biasanya berarti pendapatan. Jika biaya telah dihabiskan dalam proses pendapatan, maka biaya tersebut dinyatakan expired. Biaya yang telah expired tersebut disebut dengan beban</a:t>
            </a:r>
            <a:endParaRPr lang="en-US" sz="2000" dirty="0"/>
          </a:p>
        </p:txBody>
      </p:sp>
      <p:sp>
        <p:nvSpPr>
          <p:cNvPr id="9" name="Down Arrow 8"/>
          <p:cNvSpPr/>
          <p:nvPr/>
        </p:nvSpPr>
        <p:spPr>
          <a:xfrm>
            <a:off x="7072330" y="2500306"/>
            <a:ext cx="428628" cy="857256"/>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ectangle 9"/>
          <p:cNvSpPr/>
          <p:nvPr/>
        </p:nvSpPr>
        <p:spPr>
          <a:xfrm>
            <a:off x="5357818" y="3380125"/>
            <a:ext cx="3786182" cy="400110"/>
          </a:xfrm>
          <a:prstGeom prst="rect">
            <a:avLst/>
          </a:prstGeom>
        </p:spPr>
        <p:txBody>
          <a:bodyPr wrap="square">
            <a:spAutoFit/>
          </a:bodyPr>
          <a:lstStyle/>
          <a:p>
            <a:pPr algn="r"/>
            <a:r>
              <a:rPr lang="id-ID" sz="2000" dirty="0" smtClean="0"/>
              <a:t>.</a:t>
            </a:r>
            <a:endParaRPr lang="en-US" sz="2000" dirty="0"/>
          </a:p>
        </p:txBody>
      </p:sp>
      <p:sp>
        <p:nvSpPr>
          <p:cNvPr id="11" name="Right Arrow 10"/>
          <p:cNvSpPr/>
          <p:nvPr/>
        </p:nvSpPr>
        <p:spPr>
          <a:xfrm>
            <a:off x="4500562" y="5286388"/>
            <a:ext cx="928694" cy="428628"/>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Rounded Rectangle 12"/>
          <p:cNvSpPr/>
          <p:nvPr/>
        </p:nvSpPr>
        <p:spPr>
          <a:xfrm>
            <a:off x="5572132" y="3857628"/>
            <a:ext cx="3571868" cy="30003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id-ID" sz="2000" b="1" dirty="0" smtClean="0"/>
              <a:t>Biaya dapat diklasifikasikan berdasarkan fungsinya, berdasarkan perilaku biaya, berdasarkan akuntansi pertanggung jawaban, berdasarkan sifat penelusuran terhadap objek biaya.</a:t>
            </a:r>
            <a:endParaRPr lang="en-US" sz="2000" b="1" dirty="0"/>
          </a:p>
        </p:txBody>
      </p:sp>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4611" y="3071810"/>
            <a:ext cx="2714645" cy="830997"/>
          </a:xfrm>
          <a:prstGeom prst="rect">
            <a:avLst/>
          </a:prstGeom>
        </p:spPr>
        <p:txBody>
          <a:bodyPr wrap="square">
            <a:spAutoFit/>
          </a:bodyPr>
          <a:lstStyle/>
          <a:p>
            <a:pPr algn="ctr"/>
            <a:r>
              <a:rPr lang="en-US" sz="2400" b="1" dirty="0" smtClean="0">
                <a:solidFill>
                  <a:srgbClr val="FF0000"/>
                </a:solidFill>
                <a:effectLst>
                  <a:outerShdw blurRad="38100" dist="38100" dir="2700000" algn="tl">
                    <a:srgbClr val="000000">
                      <a:alpha val="43137"/>
                    </a:srgbClr>
                  </a:outerShdw>
                </a:effectLst>
              </a:rPr>
              <a:t>a. </a:t>
            </a:r>
            <a:r>
              <a:rPr lang="id-ID" sz="2400" b="1" dirty="0" smtClean="0">
                <a:solidFill>
                  <a:srgbClr val="FF0000"/>
                </a:solidFill>
                <a:effectLst>
                  <a:outerShdw blurRad="38100" dist="38100" dir="2700000" algn="tl">
                    <a:srgbClr val="000000">
                      <a:alpha val="43137"/>
                    </a:srgbClr>
                  </a:outerShdw>
                </a:effectLst>
              </a:rPr>
              <a:t>Klasifikasi Biaya berdasarkan fungsi</a:t>
            </a:r>
            <a:endParaRPr lang="en-US" sz="2400" b="1" dirty="0">
              <a:solidFill>
                <a:srgbClr val="FF0000"/>
              </a:solidFill>
              <a:effectLst>
                <a:outerShdw blurRad="38100" dist="38100" dir="2700000" algn="tl">
                  <a:srgbClr val="000000">
                    <a:alpha val="43137"/>
                  </a:srgbClr>
                </a:outerShdw>
              </a:effectLst>
            </a:endParaRPr>
          </a:p>
        </p:txBody>
      </p:sp>
      <p:sp>
        <p:nvSpPr>
          <p:cNvPr id="7" name="Oval Callout 6"/>
          <p:cNvSpPr/>
          <p:nvPr/>
        </p:nvSpPr>
        <p:spPr>
          <a:xfrm>
            <a:off x="357158" y="1785926"/>
            <a:ext cx="3500462" cy="785818"/>
          </a:xfrm>
          <a:prstGeom prst="wedgeEllipseCallout">
            <a:avLst>
              <a:gd name="adj1" fmla="val 28144"/>
              <a:gd name="adj2" fmla="val 98553"/>
            </a:avLst>
          </a:prstGeom>
        </p:spPr>
        <p:style>
          <a:lnRef idx="0">
            <a:schemeClr val="accent1"/>
          </a:lnRef>
          <a:fillRef idx="3">
            <a:schemeClr val="accent1"/>
          </a:fillRef>
          <a:effectRef idx="3">
            <a:schemeClr val="accent1"/>
          </a:effectRef>
          <a:fontRef idx="minor">
            <a:schemeClr val="lt1"/>
          </a:fontRef>
        </p:style>
        <p:txBody>
          <a:bodyPr rtlCol="0" anchor="ctr"/>
          <a:lstStyle/>
          <a:p>
            <a:pPr marL="355600" indent="-355600" algn="ctr">
              <a:spcBef>
                <a:spcPts val="600"/>
              </a:spcBef>
              <a:buFont typeface="+mj-lt"/>
              <a:buAutoNum type="arabicPeriod"/>
            </a:pPr>
            <a:r>
              <a:rPr lang="id-ID" sz="2000" dirty="0" smtClean="0"/>
              <a:t>Biaya Produksi</a:t>
            </a:r>
            <a:endParaRPr lang="en-US" sz="2000" dirty="0"/>
          </a:p>
        </p:txBody>
      </p:sp>
      <p:sp>
        <p:nvSpPr>
          <p:cNvPr id="8" name="Rectangle 7"/>
          <p:cNvSpPr/>
          <p:nvPr/>
        </p:nvSpPr>
        <p:spPr>
          <a:xfrm>
            <a:off x="3357554" y="5143512"/>
            <a:ext cx="543739" cy="369332"/>
          </a:xfrm>
          <a:prstGeom prst="rect">
            <a:avLst/>
          </a:prstGeom>
        </p:spPr>
        <p:txBody>
          <a:bodyPr wrap="none">
            <a:spAutoFit/>
          </a:bodyPr>
          <a:lstStyle/>
          <a:p>
            <a:pPr marL="355600" indent="-355600">
              <a:spcBef>
                <a:spcPts val="600"/>
              </a:spcBef>
              <a:buFont typeface="+mj-lt"/>
              <a:buAutoNum type="arabicPeriod"/>
            </a:pPr>
            <a:endParaRPr lang="en-US" dirty="0"/>
          </a:p>
        </p:txBody>
      </p:sp>
      <p:sp>
        <p:nvSpPr>
          <p:cNvPr id="9" name="Oval Callout 8"/>
          <p:cNvSpPr/>
          <p:nvPr/>
        </p:nvSpPr>
        <p:spPr>
          <a:xfrm>
            <a:off x="5214942" y="4143380"/>
            <a:ext cx="3929058" cy="928694"/>
          </a:xfrm>
          <a:prstGeom prst="wedgeEllipseCallout">
            <a:avLst>
              <a:gd name="adj1" fmla="val -41365"/>
              <a:gd name="adj2" fmla="val -6985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000" dirty="0" smtClean="0"/>
              <a:t>2.  </a:t>
            </a:r>
            <a:r>
              <a:rPr lang="id-ID" sz="2000" dirty="0" smtClean="0"/>
              <a:t>Biaya Non produksi </a:t>
            </a:r>
            <a:endParaRPr lang="en-US" sz="2000" dirty="0"/>
          </a:p>
        </p:txBody>
      </p:sp>
      <p:sp>
        <p:nvSpPr>
          <p:cNvPr id="13" name="Rectangle 12"/>
          <p:cNvSpPr/>
          <p:nvPr/>
        </p:nvSpPr>
        <p:spPr>
          <a:xfrm>
            <a:off x="500034" y="714356"/>
            <a:ext cx="2857488" cy="923330"/>
          </a:xfrm>
          <a:prstGeom prst="rect">
            <a:avLst/>
          </a:prstGeom>
        </p:spPr>
        <p:txBody>
          <a:bodyPr wrap="square">
            <a:spAutoFit/>
          </a:bodyPr>
          <a:lstStyle/>
          <a:p>
            <a:pPr algn="ctr"/>
            <a:r>
              <a:rPr lang="id-ID" dirty="0" smtClean="0"/>
              <a:t>berkaitan dengan pembuatan barang dan penyediaan jasa</a:t>
            </a:r>
            <a:endParaRPr lang="en-US" dirty="0"/>
          </a:p>
        </p:txBody>
      </p:sp>
      <p:sp>
        <p:nvSpPr>
          <p:cNvPr id="14" name="Rectangle 13"/>
          <p:cNvSpPr/>
          <p:nvPr/>
        </p:nvSpPr>
        <p:spPr>
          <a:xfrm>
            <a:off x="5357818" y="5286388"/>
            <a:ext cx="3571868" cy="1200329"/>
          </a:xfrm>
          <a:prstGeom prst="rect">
            <a:avLst/>
          </a:prstGeom>
        </p:spPr>
        <p:txBody>
          <a:bodyPr wrap="square">
            <a:spAutoFit/>
          </a:bodyPr>
          <a:lstStyle/>
          <a:p>
            <a:pPr algn="ctr"/>
            <a:r>
              <a:rPr lang="id-ID" dirty="0" smtClean="0"/>
              <a:t>berkaitan dengan fungsi perancangan, pengembangan, administrasi umum, pemasaran, distribusi, dan layanan pelanggan. </a:t>
            </a:r>
            <a:endParaRPr lang="en-US" dirty="0"/>
          </a:p>
        </p:txBody>
      </p:sp>
      <p:sp>
        <p:nvSpPr>
          <p:cNvPr id="17" name="Right Arrow 16"/>
          <p:cNvSpPr/>
          <p:nvPr/>
        </p:nvSpPr>
        <p:spPr>
          <a:xfrm>
            <a:off x="4071934" y="785794"/>
            <a:ext cx="1000132" cy="500066"/>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8" name="Left Arrow 17"/>
          <p:cNvSpPr/>
          <p:nvPr/>
        </p:nvSpPr>
        <p:spPr>
          <a:xfrm>
            <a:off x="3714744" y="5214950"/>
            <a:ext cx="1000132" cy="571504"/>
          </a:xfrm>
          <a:prstGeom prst="lef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9" name="Rectangle 18"/>
          <p:cNvSpPr/>
          <p:nvPr/>
        </p:nvSpPr>
        <p:spPr>
          <a:xfrm>
            <a:off x="5572132" y="357166"/>
            <a:ext cx="2645091" cy="369332"/>
          </a:xfrm>
          <a:prstGeom prst="rect">
            <a:avLst/>
          </a:prstGeom>
        </p:spPr>
        <p:txBody>
          <a:bodyPr wrap="square">
            <a:spAutoFit/>
          </a:bodyPr>
          <a:lstStyle/>
          <a:p>
            <a:pPr marL="723900" indent="-368300">
              <a:spcBef>
                <a:spcPts val="600"/>
              </a:spcBef>
              <a:buNone/>
            </a:pPr>
            <a:r>
              <a:rPr lang="en-US" dirty="0" smtClean="0"/>
              <a:t>a.   </a:t>
            </a:r>
            <a:r>
              <a:rPr lang="id-ID" dirty="0" smtClean="0"/>
              <a:t>Biaya Bahan Baku </a:t>
            </a:r>
            <a:endParaRPr lang="en-US" dirty="0" smtClean="0"/>
          </a:p>
        </p:txBody>
      </p:sp>
      <p:sp>
        <p:nvSpPr>
          <p:cNvPr id="20" name="Rectangle 19"/>
          <p:cNvSpPr/>
          <p:nvPr/>
        </p:nvSpPr>
        <p:spPr>
          <a:xfrm>
            <a:off x="5572132" y="785794"/>
            <a:ext cx="3571868" cy="369332"/>
          </a:xfrm>
          <a:prstGeom prst="rect">
            <a:avLst/>
          </a:prstGeom>
        </p:spPr>
        <p:txBody>
          <a:bodyPr wrap="square">
            <a:spAutoFit/>
          </a:bodyPr>
          <a:lstStyle/>
          <a:p>
            <a:pPr marL="355600" indent="0">
              <a:spcBef>
                <a:spcPts val="600"/>
              </a:spcBef>
              <a:buNone/>
            </a:pPr>
            <a:r>
              <a:rPr lang="en-US" dirty="0" smtClean="0"/>
              <a:t>b.   </a:t>
            </a:r>
            <a:r>
              <a:rPr lang="id-ID" dirty="0" smtClean="0"/>
              <a:t>Biaya Tenaga Kerja Langsung</a:t>
            </a:r>
            <a:endParaRPr lang="en-US" dirty="0" smtClean="0"/>
          </a:p>
        </p:txBody>
      </p:sp>
      <p:sp>
        <p:nvSpPr>
          <p:cNvPr id="21" name="Rectangle 20"/>
          <p:cNvSpPr/>
          <p:nvPr/>
        </p:nvSpPr>
        <p:spPr>
          <a:xfrm>
            <a:off x="5572132" y="1214422"/>
            <a:ext cx="3229370" cy="369332"/>
          </a:xfrm>
          <a:prstGeom prst="rect">
            <a:avLst/>
          </a:prstGeom>
        </p:spPr>
        <p:txBody>
          <a:bodyPr wrap="square">
            <a:spAutoFit/>
          </a:bodyPr>
          <a:lstStyle/>
          <a:p>
            <a:pPr marL="355600" indent="0">
              <a:spcBef>
                <a:spcPts val="600"/>
              </a:spcBef>
              <a:buNone/>
            </a:pPr>
            <a:r>
              <a:rPr lang="en-US" dirty="0" smtClean="0"/>
              <a:t>c.   </a:t>
            </a:r>
            <a:r>
              <a:rPr lang="id-ID" dirty="0" smtClean="0"/>
              <a:t>Biaya Overhead Pabrik </a:t>
            </a:r>
            <a:endParaRPr lang="en-US" dirty="0" smtClean="0"/>
          </a:p>
        </p:txBody>
      </p:sp>
      <p:sp>
        <p:nvSpPr>
          <p:cNvPr id="22" name="Rectangle 21"/>
          <p:cNvSpPr/>
          <p:nvPr/>
        </p:nvSpPr>
        <p:spPr>
          <a:xfrm>
            <a:off x="571472" y="5214950"/>
            <a:ext cx="2207912" cy="369332"/>
          </a:xfrm>
          <a:prstGeom prst="rect">
            <a:avLst/>
          </a:prstGeom>
        </p:spPr>
        <p:txBody>
          <a:bodyPr wrap="none">
            <a:spAutoFit/>
          </a:bodyPr>
          <a:lstStyle/>
          <a:p>
            <a:pPr marL="266700" indent="0">
              <a:spcBef>
                <a:spcPts val="0"/>
              </a:spcBef>
              <a:buNone/>
            </a:pPr>
            <a:r>
              <a:rPr lang="en-US" dirty="0" smtClean="0"/>
              <a:t>a. </a:t>
            </a:r>
            <a:r>
              <a:rPr lang="id-ID" dirty="0" smtClean="0"/>
              <a:t>Biaya penjualan </a:t>
            </a:r>
            <a:endParaRPr lang="en-US" dirty="0" smtClean="0"/>
          </a:p>
        </p:txBody>
      </p:sp>
      <p:sp>
        <p:nvSpPr>
          <p:cNvPr id="23" name="Rectangle 22"/>
          <p:cNvSpPr/>
          <p:nvPr/>
        </p:nvSpPr>
        <p:spPr>
          <a:xfrm>
            <a:off x="571472" y="5643578"/>
            <a:ext cx="2425023" cy="369332"/>
          </a:xfrm>
          <a:prstGeom prst="rect">
            <a:avLst/>
          </a:prstGeom>
        </p:spPr>
        <p:txBody>
          <a:bodyPr wrap="none">
            <a:spAutoFit/>
          </a:bodyPr>
          <a:lstStyle/>
          <a:p>
            <a:pPr marL="266700" indent="0">
              <a:spcBef>
                <a:spcPts val="0"/>
              </a:spcBef>
              <a:buNone/>
            </a:pPr>
            <a:r>
              <a:rPr lang="en-US" dirty="0" smtClean="0"/>
              <a:t>b. </a:t>
            </a:r>
            <a:r>
              <a:rPr lang="id-ID" dirty="0" smtClean="0"/>
              <a:t>Biaya administrasi </a:t>
            </a:r>
            <a:endParaRPr lang="en-US" dirty="0" smtClean="0"/>
          </a:p>
        </p:txBody>
      </p:sp>
    </p:spTree>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Callout 1 (Border and Accent Bar) 4"/>
          <p:cNvSpPr/>
          <p:nvPr/>
        </p:nvSpPr>
        <p:spPr>
          <a:xfrm>
            <a:off x="3714712" y="0"/>
            <a:ext cx="5429288" cy="2071702"/>
          </a:xfrm>
          <a:prstGeom prst="accentBorderCallout1">
            <a:avLst>
              <a:gd name="adj1" fmla="val 18750"/>
              <a:gd name="adj2" fmla="val -8333"/>
              <a:gd name="adj3" fmla="val 129419"/>
              <a:gd name="adj4" fmla="val -27386"/>
            </a:avLst>
          </a:prstGeom>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algn="just">
              <a:spcBef>
                <a:spcPts val="600"/>
              </a:spcBef>
              <a:buNone/>
              <a:tabLst>
                <a:tab pos="179388" algn="l"/>
              </a:tabLst>
            </a:pPr>
            <a:r>
              <a:rPr lang="en-US" sz="2000" b="1" dirty="0" smtClean="0">
                <a:effectLst>
                  <a:outerShdw blurRad="38100" dist="38100" dir="2700000" algn="tl">
                    <a:srgbClr val="000000">
                      <a:alpha val="43137"/>
                    </a:srgbClr>
                  </a:outerShdw>
                </a:effectLst>
              </a:rPr>
              <a:t>a.   </a:t>
            </a:r>
            <a:r>
              <a:rPr lang="id-ID" sz="2000" b="1" dirty="0" smtClean="0">
                <a:effectLst>
                  <a:outerShdw blurRad="38100" dist="38100" dir="2700000" algn="tl">
                    <a:srgbClr val="000000">
                      <a:alpha val="43137"/>
                    </a:srgbClr>
                  </a:outerShdw>
                </a:effectLst>
              </a:rPr>
              <a:t>Biaya Bahan Baku </a:t>
            </a:r>
            <a:endParaRPr lang="en-US" sz="2000" b="1" dirty="0" smtClean="0">
              <a:effectLst>
                <a:outerShdw blurRad="38100" dist="38100" dir="2700000" algn="tl">
                  <a:srgbClr val="000000">
                    <a:alpha val="43137"/>
                  </a:srgbClr>
                </a:outerShdw>
              </a:effectLst>
            </a:endParaRPr>
          </a:p>
          <a:p>
            <a:pPr marL="179388" algn="just">
              <a:spcBef>
                <a:spcPts val="600"/>
              </a:spcBef>
              <a:buNone/>
              <a:tabLst>
                <a:tab pos="179388" algn="l"/>
              </a:tabLst>
            </a:pPr>
            <a:r>
              <a:rPr lang="id-ID" sz="2000" dirty="0" smtClean="0"/>
              <a:t>Bahan baku </a:t>
            </a:r>
            <a:r>
              <a:rPr lang="en-US" sz="2000" dirty="0" smtClean="0"/>
              <a:t>: </a:t>
            </a:r>
            <a:r>
              <a:rPr lang="id-ID" sz="2000" dirty="0" smtClean="0"/>
              <a:t>berbagai macam bahan yang diolah menjadi produk dan pemakainnya dapat diidentifikasi secara langsung. Biaya bahan baku </a:t>
            </a:r>
            <a:r>
              <a:rPr lang="en-US" sz="2000" dirty="0" smtClean="0"/>
              <a:t>:</a:t>
            </a:r>
            <a:r>
              <a:rPr lang="id-ID" sz="2000" dirty="0" smtClean="0"/>
              <a:t> harga perolehan berbagai macam bahan baku yang dipakai dalam kegiatan pengolahan produk. </a:t>
            </a:r>
            <a:endParaRPr lang="en-US" sz="2000" dirty="0" smtClean="0"/>
          </a:p>
        </p:txBody>
      </p:sp>
      <p:sp>
        <p:nvSpPr>
          <p:cNvPr id="6" name="Rectangle 5"/>
          <p:cNvSpPr/>
          <p:nvPr/>
        </p:nvSpPr>
        <p:spPr>
          <a:xfrm>
            <a:off x="0" y="2857496"/>
            <a:ext cx="2099294" cy="400110"/>
          </a:xfrm>
          <a:prstGeom prst="rect">
            <a:avLst/>
          </a:prstGeom>
        </p:spPr>
        <p:txBody>
          <a:bodyPr wrap="none">
            <a:spAutoFit/>
          </a:bodyPr>
          <a:lstStyle/>
          <a:p>
            <a:pPr marL="355600" indent="-355600" algn="ctr">
              <a:spcBef>
                <a:spcPts val="600"/>
              </a:spcBef>
              <a:buFont typeface="+mj-lt"/>
              <a:buAutoNum type="arabicPeriod"/>
            </a:pPr>
            <a:r>
              <a:rPr lang="id-ID" sz="2000" b="1" dirty="0" smtClean="0">
                <a:effectLst>
                  <a:outerShdw blurRad="38100" dist="38100" dir="2700000" algn="tl">
                    <a:srgbClr val="000000">
                      <a:alpha val="43137"/>
                    </a:srgbClr>
                  </a:outerShdw>
                </a:effectLst>
              </a:rPr>
              <a:t>Biaya Produksi</a:t>
            </a:r>
            <a:endParaRPr lang="en-US" sz="2000" b="1" dirty="0">
              <a:effectLst>
                <a:outerShdw blurRad="38100" dist="38100" dir="2700000" algn="tl">
                  <a:srgbClr val="000000">
                    <a:alpha val="43137"/>
                  </a:srgbClr>
                </a:outerShdw>
              </a:effectLst>
            </a:endParaRPr>
          </a:p>
        </p:txBody>
      </p:sp>
      <p:sp>
        <p:nvSpPr>
          <p:cNvPr id="7" name="Line Callout 1 (Border and Accent Bar) 6"/>
          <p:cNvSpPr/>
          <p:nvPr/>
        </p:nvSpPr>
        <p:spPr>
          <a:xfrm>
            <a:off x="3714712" y="2357430"/>
            <a:ext cx="5429288" cy="2071702"/>
          </a:xfrm>
          <a:prstGeom prst="accentBorderCallout1">
            <a:avLst>
              <a:gd name="adj1" fmla="val 18750"/>
              <a:gd name="adj2" fmla="val -8333"/>
              <a:gd name="adj3" fmla="val 35994"/>
              <a:gd name="adj4" fmla="val -27105"/>
            </a:avLst>
          </a:prstGeom>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4150" algn="just">
              <a:spcBef>
                <a:spcPts val="600"/>
              </a:spcBef>
              <a:buNone/>
            </a:pPr>
            <a:r>
              <a:rPr lang="en-US" sz="2000" b="1" dirty="0" smtClean="0">
                <a:effectLst>
                  <a:outerShdw blurRad="38100" dist="38100" dir="2700000" algn="tl">
                    <a:srgbClr val="000000">
                      <a:alpha val="43137"/>
                    </a:srgbClr>
                  </a:outerShdw>
                </a:effectLst>
              </a:rPr>
              <a:t>b.   </a:t>
            </a:r>
            <a:r>
              <a:rPr lang="id-ID" sz="2000" b="1" dirty="0" smtClean="0">
                <a:effectLst>
                  <a:outerShdw blurRad="38100" dist="38100" dir="2700000" algn="tl">
                    <a:srgbClr val="000000">
                      <a:alpha val="43137"/>
                    </a:srgbClr>
                  </a:outerShdw>
                </a:effectLst>
              </a:rPr>
              <a:t>Biaya Tenaga Kerja Langsung</a:t>
            </a:r>
            <a:endParaRPr lang="en-US" sz="2000" b="1" dirty="0" smtClean="0">
              <a:effectLst>
                <a:outerShdw blurRad="38100" dist="38100" dir="2700000" algn="tl">
                  <a:srgbClr val="000000">
                    <a:alpha val="43137"/>
                  </a:srgbClr>
                </a:outerShdw>
              </a:effectLst>
            </a:endParaRPr>
          </a:p>
          <a:p>
            <a:pPr marL="184150" algn="just">
              <a:spcBef>
                <a:spcPts val="600"/>
              </a:spcBef>
              <a:buNone/>
            </a:pPr>
            <a:r>
              <a:rPr lang="id-ID" sz="2000" dirty="0" smtClean="0"/>
              <a:t>Tenaga kerja langsung </a:t>
            </a:r>
            <a:r>
              <a:rPr lang="en-US" sz="2000" dirty="0" smtClean="0"/>
              <a:t>:</a:t>
            </a:r>
            <a:r>
              <a:rPr lang="id-ID" sz="2000" dirty="0" smtClean="0"/>
              <a:t> tenaga kerja yang jasanya dapat diidentifikasi jejak manfaatn</a:t>
            </a:r>
            <a:r>
              <a:rPr lang="en-US" sz="2000" dirty="0" smtClean="0"/>
              <a:t>y</a:t>
            </a:r>
            <a:r>
              <a:rPr lang="id-ID" sz="2000" dirty="0" smtClean="0"/>
              <a:t>a pada produk tertentu. Biaya tenaga kerja langsung </a:t>
            </a:r>
            <a:r>
              <a:rPr lang="en-US" sz="2000" dirty="0" smtClean="0"/>
              <a:t>:</a:t>
            </a:r>
            <a:r>
              <a:rPr lang="id-ID" sz="2000" dirty="0" smtClean="0"/>
              <a:t> balas jasa yang diberikan perusahaan kepada tenaga kerja langsung. </a:t>
            </a:r>
            <a:endParaRPr lang="en-US" sz="2000" dirty="0" smtClean="0"/>
          </a:p>
        </p:txBody>
      </p:sp>
      <p:sp>
        <p:nvSpPr>
          <p:cNvPr id="8" name="Line Callout 1 (Border and Accent Bar) 7"/>
          <p:cNvSpPr/>
          <p:nvPr/>
        </p:nvSpPr>
        <p:spPr>
          <a:xfrm>
            <a:off x="3714712" y="4786298"/>
            <a:ext cx="5429288" cy="2071702"/>
          </a:xfrm>
          <a:prstGeom prst="accentBorderCallout1">
            <a:avLst>
              <a:gd name="adj1" fmla="val 18750"/>
              <a:gd name="adj2" fmla="val -8333"/>
              <a:gd name="adj3" fmla="val -61844"/>
              <a:gd name="adj4" fmla="val -25983"/>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4150" algn="just">
              <a:spcBef>
                <a:spcPts val="600"/>
              </a:spcBef>
              <a:buNone/>
            </a:pPr>
            <a:r>
              <a:rPr lang="en-US" sz="2000" b="1" dirty="0" smtClean="0">
                <a:effectLst>
                  <a:outerShdw blurRad="38100" dist="38100" dir="2700000" algn="tl">
                    <a:srgbClr val="000000">
                      <a:alpha val="43137"/>
                    </a:srgbClr>
                  </a:outerShdw>
                </a:effectLst>
              </a:rPr>
              <a:t>c.   </a:t>
            </a:r>
            <a:r>
              <a:rPr lang="id-ID" sz="2000" b="1" dirty="0" smtClean="0">
                <a:effectLst>
                  <a:outerShdw blurRad="38100" dist="38100" dir="2700000" algn="tl">
                    <a:srgbClr val="000000">
                      <a:alpha val="43137"/>
                    </a:srgbClr>
                  </a:outerShdw>
                </a:effectLst>
              </a:rPr>
              <a:t>Biaya Overhead Pabrik </a:t>
            </a:r>
            <a:endParaRPr lang="en-US" sz="2000" b="1" dirty="0" smtClean="0">
              <a:effectLst>
                <a:outerShdw blurRad="38100" dist="38100" dir="2700000" algn="tl">
                  <a:srgbClr val="000000">
                    <a:alpha val="43137"/>
                  </a:srgbClr>
                </a:outerShdw>
              </a:effectLst>
            </a:endParaRPr>
          </a:p>
          <a:p>
            <a:pPr marL="184150" algn="just">
              <a:spcBef>
                <a:spcPts val="600"/>
              </a:spcBef>
              <a:buNone/>
            </a:pPr>
            <a:r>
              <a:rPr lang="id-ID" sz="2000" dirty="0" smtClean="0"/>
              <a:t>Biaya overhead pabrik adalah biaya produksi selain bahan baku dan biaya tenaga kerja langsung.</a:t>
            </a:r>
            <a:endParaRPr lang="en-US" sz="2000" dirty="0"/>
          </a:p>
        </p:txBody>
      </p:sp>
    </p:spTree>
  </p:cSld>
  <p:clrMapOvr>
    <a:masterClrMapping/>
  </p:clrMapOvr>
  <p:transition>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Callout 1 (Border and Accent Bar) 7"/>
          <p:cNvSpPr/>
          <p:nvPr/>
        </p:nvSpPr>
        <p:spPr>
          <a:xfrm flipH="1">
            <a:off x="0" y="0"/>
            <a:ext cx="5929322" cy="2286016"/>
          </a:xfrm>
          <a:prstGeom prst="accentBorderCallout1">
            <a:avLst>
              <a:gd name="adj1" fmla="val 18750"/>
              <a:gd name="adj2" fmla="val -8333"/>
              <a:gd name="adj3" fmla="val 231844"/>
              <a:gd name="adj4" fmla="val -307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spcBef>
                <a:spcPts val="0"/>
              </a:spcBef>
              <a:buNone/>
            </a:pPr>
            <a:r>
              <a:rPr lang="en-US" sz="2000" dirty="0" smtClean="0"/>
              <a:t>a. </a:t>
            </a:r>
            <a:r>
              <a:rPr lang="id-ID" sz="2000" dirty="0" smtClean="0"/>
              <a:t>Biaya penjualan </a:t>
            </a:r>
            <a:endParaRPr lang="en-US" sz="2000" dirty="0" smtClean="0"/>
          </a:p>
          <a:p>
            <a:pPr marL="812800" indent="0">
              <a:spcBef>
                <a:spcPts val="0"/>
              </a:spcBef>
              <a:buNone/>
            </a:pPr>
            <a:r>
              <a:rPr lang="id-ID" sz="2000" dirty="0" smtClean="0"/>
              <a:t>merupakan biaya-biaya yang diperlukan untuk memasarkan dan mendistribusikan produk atau jasa serta melayani pelanggan. Contoh biaya penjualan meliputi gaji dan komisi tenaga penjual, biaya iklan, dan biaya pengiriman barang. </a:t>
            </a:r>
            <a:endParaRPr lang="en-US" sz="2000" dirty="0" smtClean="0"/>
          </a:p>
        </p:txBody>
      </p:sp>
      <p:sp>
        <p:nvSpPr>
          <p:cNvPr id="10" name="Line Callout 1 (Border and Accent Bar) 9"/>
          <p:cNvSpPr/>
          <p:nvPr/>
        </p:nvSpPr>
        <p:spPr>
          <a:xfrm flipH="1">
            <a:off x="0" y="2571744"/>
            <a:ext cx="5857884" cy="3000396"/>
          </a:xfrm>
          <a:prstGeom prst="accentBorderCallout1">
            <a:avLst>
              <a:gd name="adj1" fmla="val 18750"/>
              <a:gd name="adj2" fmla="val -8333"/>
              <a:gd name="adj3" fmla="val 101597"/>
              <a:gd name="adj4" fmla="val -301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spcBef>
                <a:spcPts val="0"/>
              </a:spcBef>
              <a:buNone/>
            </a:pPr>
            <a:r>
              <a:rPr lang="en-US" sz="2000" dirty="0" smtClean="0"/>
              <a:t>b. </a:t>
            </a:r>
            <a:r>
              <a:rPr lang="id-ID" sz="2000" dirty="0" smtClean="0"/>
              <a:t>Biaya administrasi </a:t>
            </a:r>
            <a:endParaRPr lang="en-US" sz="2000" dirty="0" smtClean="0"/>
          </a:p>
          <a:p>
            <a:pPr marL="812800" indent="0">
              <a:spcBef>
                <a:spcPts val="0"/>
              </a:spcBef>
              <a:buNone/>
            </a:pPr>
            <a:r>
              <a:rPr lang="id-ID" sz="2000" dirty="0" smtClean="0"/>
              <a:t>merupakan seluruh biaya yang berkaitan dengan penelitian, pengembangan, dan administrasi umum pada organisasi yang tidak dapat dibebankan ke pemasaran ataupun produksi. Contoh biaya administrasi adalah biaya perancangan dan pengembangan produk baru, gaji eksekutif perusahaan, gaji pegawai bagian keuangan, dan biaya legal (hukum).</a:t>
            </a:r>
            <a:endParaRPr lang="en-US" sz="2000" dirty="0" smtClean="0"/>
          </a:p>
        </p:txBody>
      </p:sp>
      <p:sp>
        <p:nvSpPr>
          <p:cNvPr id="11" name="Rectangle 10"/>
          <p:cNvSpPr/>
          <p:nvPr/>
        </p:nvSpPr>
        <p:spPr>
          <a:xfrm>
            <a:off x="6528540" y="5786454"/>
            <a:ext cx="2615460" cy="400110"/>
          </a:xfrm>
          <a:prstGeom prst="rect">
            <a:avLst/>
          </a:prstGeom>
        </p:spPr>
        <p:txBody>
          <a:bodyPr wrap="none">
            <a:spAutoFit/>
          </a:bodyPr>
          <a:lstStyle/>
          <a:p>
            <a:pPr algn="ctr"/>
            <a:r>
              <a:rPr lang="en-US" sz="2000" b="1" dirty="0" smtClean="0">
                <a:effectLst>
                  <a:outerShdw blurRad="38100" dist="38100" dir="2700000" algn="tl">
                    <a:srgbClr val="000000">
                      <a:alpha val="43137"/>
                    </a:srgbClr>
                  </a:outerShdw>
                </a:effectLst>
              </a:rPr>
              <a:t>2.  </a:t>
            </a:r>
            <a:r>
              <a:rPr lang="id-ID" sz="2000" b="1" dirty="0" smtClean="0">
                <a:effectLst>
                  <a:outerShdw blurRad="38100" dist="38100" dir="2700000" algn="tl">
                    <a:srgbClr val="000000">
                      <a:alpha val="43137"/>
                    </a:srgbClr>
                  </a:outerShdw>
                </a:effectLst>
              </a:rPr>
              <a:t>Biaya Non produksi </a:t>
            </a:r>
            <a:endParaRPr lang="en-US" sz="2000" b="1" dirty="0">
              <a:effectLst>
                <a:outerShdw blurRad="38100" dist="38100" dir="2700000" algn="tl">
                  <a:srgbClr val="000000">
                    <a:alpha val="43137"/>
                  </a:srgbClr>
                </a:outerShdw>
              </a:effectLst>
            </a:endParaRPr>
          </a:p>
        </p:txBody>
      </p:sp>
    </p:spTree>
  </p:cSld>
  <p:clrMapOvr>
    <a:masterClrMapping/>
  </p:clrMapOvr>
  <p:transition>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86050" y="3000372"/>
            <a:ext cx="3208630" cy="1200329"/>
          </a:xfrm>
          <a:prstGeom prst="rect">
            <a:avLst/>
          </a:prstGeom>
        </p:spPr>
        <p:txBody>
          <a:bodyPr wrap="square">
            <a:spAutoFit/>
          </a:bodyPr>
          <a:lstStyle/>
          <a:p>
            <a:pPr algn="ctr"/>
            <a:r>
              <a:rPr lang="en-US" sz="2400" b="1" dirty="0">
                <a:solidFill>
                  <a:srgbClr val="FF0000"/>
                </a:solidFill>
                <a:effectLst>
                  <a:outerShdw blurRad="38100" dist="38100" dir="2700000" algn="tl">
                    <a:srgbClr val="000000">
                      <a:alpha val="43137"/>
                    </a:srgbClr>
                  </a:outerShdw>
                </a:effectLst>
              </a:rPr>
              <a:t>b. </a:t>
            </a:r>
            <a:r>
              <a:rPr lang="id-ID" sz="2400" b="1" dirty="0">
                <a:solidFill>
                  <a:srgbClr val="FF0000"/>
                </a:solidFill>
                <a:effectLst>
                  <a:outerShdw blurRad="38100" dist="38100" dir="2700000" algn="tl">
                    <a:srgbClr val="000000">
                      <a:alpha val="43137"/>
                    </a:srgbClr>
                  </a:outerShdw>
                </a:effectLst>
              </a:rPr>
              <a:t>Klasifikasi Biaya Sesuai dgn Perilaku Biaya</a:t>
            </a:r>
            <a:endParaRPr lang="en-US" sz="2400" b="1" dirty="0">
              <a:solidFill>
                <a:srgbClr val="FF0000"/>
              </a:solidFill>
              <a:effectLst>
                <a:outerShdw blurRad="38100" dist="38100" dir="2700000" algn="tl">
                  <a:srgbClr val="000000">
                    <a:alpha val="43137"/>
                  </a:srgbClr>
                </a:outerShdw>
              </a:effectLst>
            </a:endParaRPr>
          </a:p>
        </p:txBody>
      </p:sp>
      <p:sp>
        <p:nvSpPr>
          <p:cNvPr id="5" name="Rectangular Callout 4"/>
          <p:cNvSpPr/>
          <p:nvPr/>
        </p:nvSpPr>
        <p:spPr>
          <a:xfrm>
            <a:off x="0" y="0"/>
            <a:ext cx="4143372" cy="2928934"/>
          </a:xfrm>
          <a:prstGeom prst="wedgeRectCallout">
            <a:avLst>
              <a:gd name="adj1" fmla="val 41358"/>
              <a:gd name="adj2" fmla="val 55130"/>
            </a:avLst>
          </a:prstGeom>
          <a:effectLst>
            <a:glow rad="228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just"/>
            <a:r>
              <a:rPr lang="id-ID" dirty="0" smtClean="0"/>
              <a:t>1. Biaya tetap </a:t>
            </a:r>
            <a:endParaRPr lang="en-US" dirty="0" smtClean="0"/>
          </a:p>
          <a:p>
            <a:pPr algn="just"/>
            <a:r>
              <a:rPr lang="id-ID" dirty="0" smtClean="0"/>
              <a:t>adalah suatu biaya yang jumlahnya tetap sama ketika output berubah.  Secara total biaya tetap tidak berubah,</a:t>
            </a:r>
            <a:r>
              <a:rPr lang="en-US" dirty="0" smtClean="0"/>
              <a:t> </a:t>
            </a:r>
            <a:r>
              <a:rPr lang="id-ID" dirty="0" smtClean="0"/>
              <a:t>tetapi biaya tetap per unit produk akan menjadi lebih kecil apabila jumlah aktivitas yang dilakukan dan jumlah produk yang dihasilkan semakin banyak. Contoh biaya tetap adalah biaya penyusutan, biaya sewa gedung dan biaya sewa mesin. </a:t>
            </a:r>
            <a:endParaRPr lang="en-US" dirty="0" smtClean="0"/>
          </a:p>
        </p:txBody>
      </p:sp>
      <p:sp>
        <p:nvSpPr>
          <p:cNvPr id="6" name="Rectangle 5"/>
          <p:cNvSpPr/>
          <p:nvPr/>
        </p:nvSpPr>
        <p:spPr>
          <a:xfrm>
            <a:off x="928662" y="4357694"/>
            <a:ext cx="3071834" cy="1323439"/>
          </a:xfrm>
          <a:prstGeom prst="rect">
            <a:avLst/>
          </a:prstGeom>
        </p:spPr>
        <p:txBody>
          <a:bodyPr wrap="square">
            <a:spAutoFit/>
          </a:bodyPr>
          <a:lstStyle/>
          <a:p>
            <a:pPr algn="ctr"/>
            <a:r>
              <a:rPr lang="id-ID" sz="2000" dirty="0" smtClean="0">
                <a:solidFill>
                  <a:srgbClr val="FF0000"/>
                </a:solidFill>
              </a:rPr>
              <a:t>Perilaku biaya menggambarkan apakah biaya berubah seiring dengan perubahan output</a:t>
            </a:r>
            <a:endParaRPr lang="en-US" sz="2000" dirty="0">
              <a:solidFill>
                <a:srgbClr val="FF0000"/>
              </a:solidFill>
            </a:endParaRPr>
          </a:p>
        </p:txBody>
      </p:sp>
      <p:sp>
        <p:nvSpPr>
          <p:cNvPr id="7" name="Rectangular Callout 6"/>
          <p:cNvSpPr/>
          <p:nvPr/>
        </p:nvSpPr>
        <p:spPr>
          <a:xfrm>
            <a:off x="4929190" y="0"/>
            <a:ext cx="4214810" cy="2714620"/>
          </a:xfrm>
          <a:prstGeom prst="wedgeRectCallout">
            <a:avLst>
              <a:gd name="adj1" fmla="val -29772"/>
              <a:gd name="adj2" fmla="val 74234"/>
            </a:avLst>
          </a:prstGeom>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r>
              <a:rPr lang="id-ID" dirty="0" smtClean="0"/>
              <a:t>2. Biaya Variabel </a:t>
            </a:r>
            <a:endParaRPr lang="en-US" dirty="0" smtClean="0"/>
          </a:p>
          <a:p>
            <a:r>
              <a:rPr lang="id-ID" dirty="0" smtClean="0"/>
              <a:t>adalah biaya yang jumlah total bervariasi secara proporsional terhadap perubahan output. Jadi total biaya variabel akan berubah secara proporsional terhadap perubahan aktivitas tetapi biaya variabel per unit akan tetap konstan. Contoh biaya variabel ini adalah biaya bahan baku langsung dan biaya tenaga kerja langsung. </a:t>
            </a:r>
            <a:endParaRPr lang="en-US" dirty="0" smtClean="0"/>
          </a:p>
        </p:txBody>
      </p:sp>
      <p:sp>
        <p:nvSpPr>
          <p:cNvPr id="8" name="Rectangular Callout 7"/>
          <p:cNvSpPr/>
          <p:nvPr/>
        </p:nvSpPr>
        <p:spPr>
          <a:xfrm>
            <a:off x="4786314" y="4357694"/>
            <a:ext cx="4357686" cy="2500306"/>
          </a:xfrm>
          <a:prstGeom prst="wedgeRectCallout">
            <a:avLst>
              <a:gd name="adj1" fmla="val -58328"/>
              <a:gd name="adj2" fmla="val -47215"/>
            </a:avLst>
          </a:prstGeom>
          <a:effectLst>
            <a:glow rad="228600">
              <a:schemeClr val="accent4">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r>
              <a:rPr lang="id-ID" dirty="0" smtClean="0"/>
              <a:t>3. Biaya Campuran </a:t>
            </a:r>
            <a:endParaRPr lang="en-US" dirty="0" smtClean="0"/>
          </a:p>
          <a:p>
            <a:r>
              <a:rPr lang="id-ID" dirty="0" smtClean="0"/>
              <a:t>adalah biaya yang memiliki komponen tetap dan variable</a:t>
            </a:r>
            <a:r>
              <a:rPr lang="en-US" dirty="0" smtClean="0"/>
              <a:t>.</a:t>
            </a:r>
            <a:r>
              <a:rPr lang="id-ID" dirty="0" smtClean="0"/>
              <a:t> Untuk merencanakan, menganalisis, mengendalikan atau mengevaluasi biaya pada tingkat aktivitas yang berbeda, biaya tetap dan biaya variabel harus dipisahkan. </a:t>
            </a:r>
            <a:endParaRPr lang="en-US" dirty="0"/>
          </a:p>
        </p:txBody>
      </p:sp>
    </p:spTree>
  </p:cSld>
  <p:clrMapOvr>
    <a:masterClrMapping/>
  </p:clrMapOvr>
  <p:transition>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1670" y="214290"/>
            <a:ext cx="4572000" cy="830997"/>
          </a:xfrm>
          <a:prstGeom prst="rect">
            <a:avLst/>
          </a:prstGeom>
        </p:spPr>
        <p:txBody>
          <a:bodyPr>
            <a:spAutoFit/>
          </a:bodyPr>
          <a:lstStyle/>
          <a:p>
            <a:pPr algn="ctr"/>
            <a:r>
              <a:rPr lang="en-US" sz="2400" b="1" dirty="0">
                <a:solidFill>
                  <a:srgbClr val="FF0000"/>
                </a:solidFill>
                <a:effectLst>
                  <a:outerShdw blurRad="38100" dist="38100" dir="2700000" algn="tl">
                    <a:srgbClr val="000000">
                      <a:alpha val="43137"/>
                    </a:srgbClr>
                  </a:outerShdw>
                </a:effectLst>
              </a:rPr>
              <a:t>c. </a:t>
            </a:r>
            <a:r>
              <a:rPr lang="id-ID" sz="2400" b="1" dirty="0">
                <a:solidFill>
                  <a:srgbClr val="FF0000"/>
                </a:solidFill>
                <a:effectLst>
                  <a:outerShdw blurRad="38100" dist="38100" dir="2700000" algn="tl">
                    <a:srgbClr val="000000">
                      <a:alpha val="43137"/>
                    </a:srgbClr>
                  </a:outerShdw>
                </a:effectLst>
              </a:rPr>
              <a:t>Klasifikasi biaya berdasarkan akuntansi pertanggungjawaban </a:t>
            </a:r>
            <a:endParaRPr lang="en-US" sz="2400" b="1" dirty="0">
              <a:solidFill>
                <a:srgbClr val="FF0000"/>
              </a:solidFill>
              <a:effectLst>
                <a:outerShdw blurRad="38100" dist="38100" dir="2700000" algn="tl">
                  <a:srgbClr val="000000">
                    <a:alpha val="43137"/>
                  </a:srgbClr>
                </a:outerShdw>
              </a:effectLst>
            </a:endParaRPr>
          </a:p>
        </p:txBody>
      </p:sp>
      <p:sp>
        <p:nvSpPr>
          <p:cNvPr id="8" name="Flowchart: Card 7"/>
          <p:cNvSpPr/>
          <p:nvPr/>
        </p:nvSpPr>
        <p:spPr>
          <a:xfrm>
            <a:off x="857224" y="1500174"/>
            <a:ext cx="7643866" cy="5000660"/>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875" algn="just"/>
            <a:r>
              <a:rPr lang="id-ID" sz="2000" b="1" dirty="0" smtClean="0">
                <a:effectLst>
                  <a:outerShdw blurRad="38100" dist="38100" dir="2700000" algn="tl">
                    <a:srgbClr val="000000">
                      <a:alpha val="43137"/>
                    </a:srgbClr>
                  </a:outerShdw>
                </a:effectLst>
              </a:rPr>
              <a:t>1. Biaya Terkendali (Controllable cost) </a:t>
            </a:r>
            <a:endParaRPr lang="en-US" sz="2000" b="1" dirty="0" smtClean="0">
              <a:effectLst>
                <a:outerShdw blurRad="38100" dist="38100" dir="2700000" algn="tl">
                  <a:srgbClr val="000000">
                    <a:alpha val="43137"/>
                  </a:srgbClr>
                </a:outerShdw>
              </a:effectLst>
            </a:endParaRPr>
          </a:p>
          <a:p>
            <a:pPr marL="269875" algn="just"/>
            <a:r>
              <a:rPr lang="id-ID" sz="2000" dirty="0" smtClean="0"/>
              <a:t>Biaya terkendali adalah biaya yang secara langsung dapat dikendalikan dan dipengaruhi oleh seorang manajer tertentu dalam jangka waktu tertentu</a:t>
            </a:r>
            <a:r>
              <a:rPr lang="en-US" sz="2000" dirty="0" smtClean="0"/>
              <a:t>.</a:t>
            </a:r>
            <a:r>
              <a:rPr lang="id-ID" sz="2000" dirty="0" smtClean="0"/>
              <a:t> Misalnya biaya iklan dan komisi untuk jasa pemasaran yang menjadi tanggung jawab manajer marketing merupakan biaya yang dapat dikendalikan bagi manajer marketing. </a:t>
            </a:r>
            <a:endParaRPr lang="en-US" sz="2000" dirty="0" smtClean="0"/>
          </a:p>
          <a:p>
            <a:pPr marL="269875" algn="just"/>
            <a:endParaRPr lang="en-US" sz="2000" dirty="0" smtClean="0"/>
          </a:p>
          <a:p>
            <a:pPr marL="269875" algn="just"/>
            <a:r>
              <a:rPr lang="id-ID" sz="2000" b="1" dirty="0" smtClean="0">
                <a:effectLst>
                  <a:outerShdw blurRad="38100" dist="38100" dir="2700000" algn="tl">
                    <a:srgbClr val="000000">
                      <a:alpha val="43137"/>
                    </a:srgbClr>
                  </a:outerShdw>
                </a:effectLst>
              </a:rPr>
              <a:t>2. Biaya Tidak Terkendali (Uncontrollable cost) </a:t>
            </a:r>
            <a:endParaRPr lang="en-US" sz="2000" b="1" dirty="0" smtClean="0">
              <a:effectLst>
                <a:outerShdw blurRad="38100" dist="38100" dir="2700000" algn="tl">
                  <a:srgbClr val="000000">
                    <a:alpha val="43137"/>
                  </a:srgbClr>
                </a:outerShdw>
              </a:effectLst>
            </a:endParaRPr>
          </a:p>
          <a:p>
            <a:pPr marL="269875" algn="just"/>
            <a:r>
              <a:rPr lang="id-ID" sz="2000" dirty="0" smtClean="0"/>
              <a:t>Biaya tidak terkendali adalah biaya yang tidak dapat dipengaruhi oleh seorang manajer tertentu berdasarkan wewenang yang dia miliki dan dalam jangka waktu tertentu. Contoh biaya yang tidak dapat dikendalikan adalah gaji manajer puncak dan biaya tingkat korporasi seperti biaya penelitian dan pelatihan.</a:t>
            </a:r>
            <a:endParaRPr lang="en-US" sz="2000" dirty="0"/>
          </a:p>
        </p:txBody>
      </p:sp>
    </p:spTree>
  </p:cSld>
  <p:clrMapOvr>
    <a:masterClrMapping/>
  </p:clrMapOvr>
  <p:transition>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327</TotalTime>
  <Words>2017</Words>
  <Application>Microsoft Office PowerPoint</Application>
  <PresentationFormat>On-screen Show (4:3)</PresentationFormat>
  <Paragraphs>124</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Lanjutan. . . </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Axioo</cp:lastModifiedBy>
  <cp:revision>34</cp:revision>
  <dcterms:created xsi:type="dcterms:W3CDTF">2014-02-23T13:01:34Z</dcterms:created>
  <dcterms:modified xsi:type="dcterms:W3CDTF">2014-02-23T18:29:26Z</dcterms:modified>
</cp:coreProperties>
</file>