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6FFD-DFCF-4DF6-BCD4-2E7370B558AD}" type="datetimeFigureOut">
              <a:rPr lang="id-ID" smtClean="0"/>
              <a:pPr/>
              <a:t>15/09/2019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090B-9E1E-4EC3-B9B5-AE91FE1B2E1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2632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6FFD-DFCF-4DF6-BCD4-2E7370B558AD}" type="datetimeFigureOut">
              <a:rPr lang="id-ID" smtClean="0"/>
              <a:pPr/>
              <a:t>15/09/2019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090B-9E1E-4EC3-B9B5-AE91FE1B2E1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2520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6FFD-DFCF-4DF6-BCD4-2E7370B558AD}" type="datetimeFigureOut">
              <a:rPr lang="id-ID" smtClean="0"/>
              <a:pPr/>
              <a:t>15/09/2019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090B-9E1E-4EC3-B9B5-AE91FE1B2E1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840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6FFD-DFCF-4DF6-BCD4-2E7370B558AD}" type="datetimeFigureOut">
              <a:rPr lang="id-ID" smtClean="0"/>
              <a:pPr/>
              <a:t>15/09/2019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090B-9E1E-4EC3-B9B5-AE91FE1B2E1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416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6FFD-DFCF-4DF6-BCD4-2E7370B558AD}" type="datetimeFigureOut">
              <a:rPr lang="id-ID" smtClean="0"/>
              <a:pPr/>
              <a:t>15/09/2019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090B-9E1E-4EC3-B9B5-AE91FE1B2E1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191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6FFD-DFCF-4DF6-BCD4-2E7370B558AD}" type="datetimeFigureOut">
              <a:rPr lang="id-ID" smtClean="0"/>
              <a:pPr/>
              <a:t>15/09/2019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090B-9E1E-4EC3-B9B5-AE91FE1B2E1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7234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6FFD-DFCF-4DF6-BCD4-2E7370B558AD}" type="datetimeFigureOut">
              <a:rPr lang="id-ID" smtClean="0"/>
              <a:pPr/>
              <a:t>15/09/2019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090B-9E1E-4EC3-B9B5-AE91FE1B2E1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925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6FFD-DFCF-4DF6-BCD4-2E7370B558AD}" type="datetimeFigureOut">
              <a:rPr lang="id-ID" smtClean="0"/>
              <a:pPr/>
              <a:t>15/09/2019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090B-9E1E-4EC3-B9B5-AE91FE1B2E1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004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6FFD-DFCF-4DF6-BCD4-2E7370B558AD}" type="datetimeFigureOut">
              <a:rPr lang="id-ID" smtClean="0"/>
              <a:pPr/>
              <a:t>15/09/2019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090B-9E1E-4EC3-B9B5-AE91FE1B2E1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093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6FFD-DFCF-4DF6-BCD4-2E7370B558AD}" type="datetimeFigureOut">
              <a:rPr lang="id-ID" smtClean="0"/>
              <a:pPr/>
              <a:t>15/09/2019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090B-9E1E-4EC3-B9B5-AE91FE1B2E1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626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F6FFD-DFCF-4DF6-BCD4-2E7370B558AD}" type="datetimeFigureOut">
              <a:rPr lang="id-ID" smtClean="0"/>
              <a:pPr/>
              <a:t>15/09/2019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2090B-9E1E-4EC3-B9B5-AE91FE1B2E1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508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F6FFD-DFCF-4DF6-BCD4-2E7370B558AD}" type="datetimeFigureOut">
              <a:rPr lang="id-ID" smtClean="0"/>
              <a:pPr/>
              <a:t>15/09/2019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2090B-9E1E-4EC3-B9B5-AE91FE1B2E1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328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066800"/>
          </a:xfrm>
        </p:spPr>
        <p:txBody>
          <a:bodyPr/>
          <a:lstStyle/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Bab 6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295400"/>
          </a:xfrm>
        </p:spPr>
        <p:txBody>
          <a:bodyPr>
            <a:normAutofit/>
          </a:bodyPr>
          <a:lstStyle/>
          <a:p>
            <a:r>
              <a:rPr lang="id-ID" sz="3600" dirty="0" smtClean="0">
                <a:solidFill>
                  <a:schemeClr val="tx1"/>
                </a:solidFill>
                <a:latin typeface="Algerian" pitchFamily="82" charset="0"/>
              </a:rPr>
              <a:t>Pengelolaan Kualitas</a:t>
            </a:r>
            <a:endParaRPr lang="id-ID" sz="3600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850646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Manajemen Kualitas Total(total quality management-TQM)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TQM mengacu pada penekanan kualitas yang meliputi organisasi secara keseluruhan mulai dari pemasok sampai ke pelanggan</a:t>
            </a:r>
          </a:p>
          <a:p>
            <a:pPr marL="0" indent="0">
              <a:buNone/>
            </a:pPr>
            <a:r>
              <a:rPr lang="id-ID" dirty="0" smtClean="0"/>
              <a:t>TQM menekankan pada komitmen oleh manajemen untuk memiliki terus-menerus menuju keunggulann dalam segala aspek barang dan jasa yang penting bagi pelanggan.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35956905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914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>
                <a:latin typeface="Algerian" pitchFamily="82" charset="0"/>
              </a:rPr>
              <a:t>Perbaikan Berkesinambungan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id-ID" sz="2800" dirty="0" smtClean="0"/>
              <a:t>Manajemen operasional adalah pemain kunci dalam membangun budaya kerja yang mendukung perbaikan berkesinambungan.</a:t>
            </a:r>
          </a:p>
          <a:p>
            <a:pPr marL="0" indent="0">
              <a:buNone/>
            </a:pPr>
            <a:r>
              <a:rPr lang="id-ID" sz="2800" dirty="0" smtClean="0"/>
              <a:t>Menurut Walter Shewhart ada 4 proses yaitu 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Perencanaan 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Pelaksanaan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Pengecekan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Tindakan 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63508239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id-ID" dirty="0" smtClean="0">
                <a:solidFill>
                  <a:srgbClr val="7030A0"/>
                </a:solidFill>
              </a:rPr>
              <a:t>Six Sigma/Sigma Enam</a:t>
            </a:r>
            <a:br>
              <a:rPr lang="id-ID" dirty="0" smtClean="0">
                <a:solidFill>
                  <a:srgbClr val="7030A0"/>
                </a:solidFill>
              </a:rPr>
            </a:br>
            <a:endParaRPr lang="id-ID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Dalam arti statistik,menggambarkan proses,</a:t>
            </a:r>
            <a:r>
              <a:rPr lang="en-US" dirty="0" smtClean="0"/>
              <a:t> </a:t>
            </a:r>
            <a:r>
              <a:rPr lang="id-ID" dirty="0" smtClean="0"/>
              <a:t>barang atau jasa dengan kapabilitas yang sangat tinggi.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Definisi TQM yang kedua dari Six Sigma adalah program yang direncanakan untuk mengurangi cacat untuk mengurangi biaya,</a:t>
            </a:r>
            <a:r>
              <a:rPr lang="en-US" dirty="0" smtClean="0"/>
              <a:t> </a:t>
            </a:r>
            <a:r>
              <a:rPr lang="id-ID" dirty="0" smtClean="0"/>
              <a:t>menghemat waktu</a:t>
            </a:r>
            <a:r>
              <a:rPr lang="en-US" dirty="0" smtClean="0"/>
              <a:t> </a:t>
            </a:r>
            <a:r>
              <a:rPr lang="id-ID" dirty="0" smtClean="0"/>
              <a:t>dan meningkatkan kepuasaan pelanggan.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34348080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latin typeface="Aharoni" pitchFamily="2" charset="-79"/>
                <a:cs typeface="Aharoni" pitchFamily="2" charset="-79"/>
              </a:rPr>
              <a:t>Pemberdayaan Karyawan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Pemberdayaan karyawan berarti melibatkan karyawan disetiap langkah dari proses produksi.Cara untuk membangun pemberdayaan karyawan 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Membangun jaringan komunikasi yang melibatkan karyawan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Mengembangkan pengawas yang terbuka dan sportif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Memindahkan tanggung jawabdari kedua manajer dan staf kepada karyawan produksi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Membangun organisasi dengan moral yang tinggi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Menciptakan struktur organisasi yang formal sebagai tim dan siklus kualitas</a:t>
            </a:r>
            <a:endParaRPr lang="id-ID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828206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latin typeface="Bauhaus 93" pitchFamily="82" charset="0"/>
              </a:rPr>
              <a:t>Tolok ukur</a:t>
            </a:r>
            <a:endParaRPr lang="id-ID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/>
              <a:t>Langkah-langkah untuk mengembangkan tolok ukur: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Menentukan apa yang akan dilakukan tolok ukur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Membentuk tim untuk tolok ukur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Mengidentifikasi tolok ukur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Mengumpulkan dan menganalisis informasi tolok ukur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Mengambil tindakan untuk menyamai atau melewati tolok ukur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8405680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Tepat Waktu</a:t>
            </a:r>
            <a:r>
              <a:rPr lang="en-US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(Just-in-time—JIT)</a:t>
            </a:r>
            <a:endParaRPr lang="id-ID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JIT berkaitan dengan tiga cara sebagai berikut: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JIT memotong biaya kualitas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JIT meningkatkan kualitas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Kualitas yang lebih baik berarti persediaan yang lebih rendah,dan lebih baik,lebih mudah untuk menggunakan sistem JIT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509531"/>
      </p:ext>
    </p:extLst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Konsep Taguchi</a:t>
            </a:r>
            <a:endParaRPr lang="id-ID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b="1" dirty="0" smtClean="0"/>
              <a:t>Kekuatan kualitas </a:t>
            </a:r>
            <a:r>
              <a:rPr lang="id-ID" dirty="0" smtClean="0"/>
              <a:t>adalah yang dapat dihasilkan secara seragam dan secara konsisten dalambidang manufakturing dan kondisi lingkungan.</a:t>
            </a:r>
          </a:p>
          <a:p>
            <a:r>
              <a:rPr lang="id-ID" b="1" dirty="0" smtClean="0"/>
              <a:t>Fungsi kerugian kualitas </a:t>
            </a:r>
            <a:r>
              <a:rPr lang="id-ID" dirty="0" smtClean="0"/>
              <a:t>mengidentifikasi seluruh biaya yang berkaitan dengan kualitas yang buruk dan menunjukkan bagaimana biaya tsb meningkat saat produk tsb berpindah menjadi sesuai dengan keinginan pelanggan</a:t>
            </a:r>
          </a:p>
          <a:p>
            <a:r>
              <a:rPr lang="id-ID" b="1" dirty="0" smtClean="0"/>
              <a:t>Kualitas berorientasi sasaran </a:t>
            </a:r>
            <a:r>
              <a:rPr lang="id-ID" dirty="0" smtClean="0"/>
              <a:t>aadalah falfasah dari perbaikan terus-menerus untuk membawa produk tepat pada sasaran</a:t>
            </a:r>
            <a:endParaRPr lang="id-ID" b="1" dirty="0" smtClean="0"/>
          </a:p>
          <a:p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791420362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Pengetahuan dari Alat TQM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Untuk memberdayakan karyawan dan mengimplementasikan TQM sebagai usaha yang berkelanjutan,seluruhnya yang di ddalam organisasi harus dilatih dalam teknik dari TQM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27145443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Alat dari TQM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Alat untuk menghasilkan ide-ide 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Lembar periksa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Diagram pencar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Diagram penyebab dan efek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9442194"/>
      </p:ext>
    </p:extLst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Alat untuk mengatur data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Grafik Pareto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Diagram Alur(diagram proses)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Alat untuk Mengidentifikasi Masalah 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Histogram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Diagram kendali proses statistik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310121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Kualitas dan Strategi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Pengelolaan kualitas dapat membantu dalam membangun strategi yang berhasil dalam diferensiasi,biaya rendah,dan respons.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Kualitas,atau kurangnya kualitas memengaruhi keselurahan organisasi mulai dari pemasok sampai ke pelanggan dan mulai dar desain produk sampai ke pemeliharaan.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Strategi kualitas yang berhasil dimulai dari budaya oerganisasi yang menumbuhkan kualitas,diikuti dengan pemahan atas prinsip-prinsip kualitas,</a:t>
            </a:r>
            <a:r>
              <a:rPr lang="en-US" dirty="0" smtClean="0"/>
              <a:t> </a:t>
            </a:r>
            <a:r>
              <a:rPr lang="id-ID" dirty="0" smtClean="0"/>
              <a:t>kemudian melibatkan karyawan dalam aktivitas-aktivitas tertentu untuk mengimplementasikan kualitas.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5915105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Peran dari Inspeksi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Kapan dan Dimana untuk Inspeksi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Saat berada dipabrik pemasok sementara pemasok sedang melakukan proses produksi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Di fasilitas anda setelah menerima barang dari pemasok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Sebelum proses yang mahal dan tidak dapat diubah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Saat tahap demi tahap proses produksi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Saat produksi atau jasa telah selesai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Sebelum pengiriman ke pelanggan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Pada saat berinteraksi dengan pelanggan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7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4572000" cy="1706562"/>
          </a:xfrm>
          <a:ln>
            <a:solidFill>
              <a:schemeClr val="accent5"/>
            </a:solidFill>
          </a:ln>
        </p:spPr>
        <p:txBody>
          <a:bodyPr>
            <a:noAutofit/>
          </a:bodyPr>
          <a:lstStyle/>
          <a:p>
            <a:pPr marL="0" indent="0"/>
            <a:r>
              <a:rPr lang="id-ID" sz="2800" dirty="0" smtClean="0">
                <a:solidFill>
                  <a:srgbClr val="FF0000"/>
                </a:solidFill>
              </a:rPr>
              <a:t>Inspeksi Sumber</a:t>
            </a:r>
            <a:r>
              <a:rPr lang="id-ID" sz="2400" dirty="0" smtClean="0"/>
              <a:t/>
            </a:r>
            <a:br>
              <a:rPr lang="id-ID" sz="2400" dirty="0" smtClean="0"/>
            </a:b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Adalah pengendalian atau pemantauan pada saat produksi atau pembelian.</a:t>
            </a:r>
            <a:r>
              <a:rPr lang="id-ID" sz="2400" dirty="0" smtClean="0"/>
              <a:t/>
            </a:r>
            <a:br>
              <a:rPr lang="id-ID" sz="2400" dirty="0" smtClean="0"/>
            </a:b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2590800"/>
            <a:ext cx="6248400" cy="243839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2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Inspeksi Industri Jasa</a:t>
            </a:r>
          </a:p>
          <a:p>
            <a:pPr marL="0" indent="0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Dalam pembahasan ini,manajemen operasional harus menentukan dimana inspeksi dibenarkan dan menilai 7 alat TQM berguna saat membuat keputusan.</a:t>
            </a:r>
          </a:p>
          <a:p>
            <a:pPr marL="0" indent="0">
              <a:buNone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103053996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554162"/>
          </a:xfrm>
        </p:spPr>
        <p:txBody>
          <a:bodyPr>
            <a:noAutofit/>
          </a:bodyPr>
          <a:lstStyle/>
          <a:p>
            <a:r>
              <a:rPr lang="id-ID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Inspeksi terhadap Atribut versus Variabel</a:t>
            </a:r>
            <a:endParaRPr lang="id-ID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09800"/>
            <a:ext cx="7162800" cy="28194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Inspeksi atribut mengklasifikasikan sesuatu menjadikan bagus atau cacat sedangkan inspeksi variabel mengukur dimensi tsb sebagai bobot,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kecepatan,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atau kekuatan untuk melihat jika sesuatu berada pada rentang yang dapat diterima.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057629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TQM dan Jasa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 smtClean="0"/>
              <a:t>Manajer operasional memainkan peranan penting dalam mengatasi beberapa aspek utama dari kualitas jasa.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Komponen tak berwujud dari dari beberapa jasa adalah penting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Aspek lain dari jasa dan kualiatas jasa adalah proses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Manajer operasional seharusnya menyadari bahwa ekspektasi pelanggan adalah standar terhadap apa jasa yang dinilai</a:t>
            </a:r>
          </a:p>
          <a:p>
            <a:pPr marL="514350" indent="-514350">
              <a:buFont typeface="+mj-lt"/>
              <a:buAutoNum type="arabicPeriod"/>
            </a:pPr>
            <a:r>
              <a:rPr lang="id-ID" smtClean="0"/>
              <a:t>Manajer harus mengharapan harapan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7491262"/>
      </p:ext>
    </p:extLst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Pendefinisian Kualitas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Berdasarkan pada pengguna</a:t>
            </a:r>
          </a:p>
          <a:p>
            <a:pPr marL="0" indent="0">
              <a:buNone/>
            </a:pPr>
            <a:r>
              <a:rPr lang="id-ID" dirty="0" smtClean="0"/>
              <a:t>Kualitas tersebut “terlihat pada mata yang melihatnya”</a:t>
            </a:r>
          </a:p>
          <a:p>
            <a:r>
              <a:rPr lang="id-ID" dirty="0" smtClean="0"/>
              <a:t>Berdasarkan pada manufacturing</a:t>
            </a:r>
          </a:p>
          <a:p>
            <a:pPr marL="0" indent="0">
              <a:buNone/>
            </a:pPr>
            <a:r>
              <a:rPr lang="id-ID" dirty="0" smtClean="0"/>
              <a:t>Kualitas berarti sesuai dengan standar dan “membuatnya dengan benar pada kali pertama”</a:t>
            </a:r>
          </a:p>
          <a:p>
            <a:r>
              <a:rPr lang="id-ID" dirty="0" smtClean="0"/>
              <a:t>Berdasarkan pada produk</a:t>
            </a:r>
          </a:p>
          <a:p>
            <a:pPr marL="0" indent="0">
              <a:buNone/>
            </a:pPr>
            <a:r>
              <a:rPr lang="id-ID" dirty="0" smtClean="0"/>
              <a:t>Kualitas sebagai variabel yang tepat dan dapat diukur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4817970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b="1" dirty="0" smtClean="0">
                <a:latin typeface="Aharoni" pitchFamily="2" charset="-79"/>
                <a:cs typeface="Aharoni" pitchFamily="2" charset="-79"/>
              </a:rPr>
              <a:t>Implikasi dari Kualitas</a:t>
            </a:r>
            <a:endParaRPr lang="id-ID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 smtClean="0">
                <a:latin typeface="Comic Sans MS" pitchFamily="66" charset="0"/>
              </a:rPr>
              <a:t>3 alasan mengapa kualitas adalah penting 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Comic Sans MS" pitchFamily="66" charset="0"/>
              </a:rPr>
              <a:t>Reputasi Perusahaan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Comic Sans MS" pitchFamily="66" charset="0"/>
              </a:rPr>
              <a:t>Kewajiban Produk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Comic Sans MS" pitchFamily="66" charset="0"/>
              </a:rPr>
              <a:t>Implikasi Global</a:t>
            </a:r>
            <a:endParaRPr lang="id-ID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08513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>
                <a:latin typeface="Comic Sans MS" pitchFamily="66" charset="0"/>
              </a:rPr>
              <a:t>Penghargaan Kualitas Nasional </a:t>
            </a:r>
            <a:endParaRPr lang="id-ID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828800"/>
            <a:ext cx="6324600" cy="2285999"/>
          </a:xfrm>
          <a:solidFill>
            <a:schemeClr val="accent5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id-ID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Suatu bentuk penghargaan yang diterbitkan AS,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id-ID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penghargaan diberi nama dari mantan sekretaris perdagangan Malcolm baldrige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id-ID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25138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6934200" cy="1401762"/>
          </a:xfrm>
        </p:spPr>
        <p:txBody>
          <a:bodyPr>
            <a:noAutofit/>
          </a:bodyPr>
          <a:lstStyle/>
          <a:p>
            <a:r>
              <a:rPr lang="id-ID" sz="3200" dirty="0" smtClean="0">
                <a:latin typeface="Algerian" pitchFamily="82" charset="0"/>
              </a:rPr>
              <a:t>Standar Kualitas Internasional ISO 9000</a:t>
            </a:r>
            <a:br>
              <a:rPr lang="id-ID" sz="3200" dirty="0" smtClean="0">
                <a:latin typeface="Algerian" pitchFamily="82" charset="0"/>
              </a:rPr>
            </a:br>
            <a:endParaRPr lang="id-ID" sz="3200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ISO 9000 adalah kumpulan standar kualitas yang dikembangkan oleh International Organization for Standardization yang memiliki fokus untuk menambah sukses melalui 8 prinsip pengelolaan kualitas,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yaitu: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							</a:t>
            </a:r>
            <a:r>
              <a:rPr lang="en-US" dirty="0" smtClean="0">
                <a:solidFill>
                  <a:schemeClr val="bg1"/>
                </a:solidFill>
              </a:rPr>
              <a:t>       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Next…</a:t>
            </a:r>
            <a:endParaRPr lang="en-US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68161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1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Kepemimpinan manajemen tertinggi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Kepuasan pelanggan 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Perbaikan berkelanjutan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Melibatkan manusia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Analisis proses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Menggunakan dukungan data(data-driven)untuk pengambilan keputusan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Pendekatan sistem untuk manajemen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Hubungan pemasok yang saling menguntungkan</a:t>
            </a:r>
            <a:endParaRPr lang="id-ID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414390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>
                <a:latin typeface="Bauhaus 93" pitchFamily="82" charset="0"/>
              </a:rPr>
              <a:t>Biaya Kualitas (COQ)</a:t>
            </a:r>
            <a:endParaRPr lang="id-ID" sz="4000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 smtClean="0"/>
              <a:t>4 kategori utama dari biaya yang berkaitan dengan kualitas: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Biaya pencegahan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Biaya penilaian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Biaya kegagalan internal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Biaya kegagalan eksternal</a:t>
            </a:r>
          </a:p>
        </p:txBody>
      </p:sp>
    </p:spTree>
    <p:extLst>
      <p:ext uri="{BB962C8B-B14F-4D97-AF65-F5344CB8AC3E}">
        <p14:creationId xmlns:p14="http://schemas.microsoft.com/office/powerpoint/2010/main" val="152727376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>
                <a:latin typeface="Bauhaus 93" pitchFamily="82" charset="0"/>
              </a:rPr>
              <a:t>Pengelolaan Kualitas dan Etika</a:t>
            </a:r>
            <a:endParaRPr lang="id-ID" sz="4000" dirty="0"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Pengembangan produk dengan kualitas buruk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disebabkan rancangan dan proses produksi yang tidak memadai,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mengakibatkan tidak hanya biaya produksi yang lebih tinggi,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tetapi juga menyebabkan cedera,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perkara hukum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dan meningkatkan regulasi pemerintah.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121707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485</Words>
  <Application>Microsoft Office PowerPoint</Application>
  <PresentationFormat>On-screen Show (4:3)</PresentationFormat>
  <Paragraphs>112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Aharoni</vt:lpstr>
      <vt:lpstr>Algerian</vt:lpstr>
      <vt:lpstr>Arial</vt:lpstr>
      <vt:lpstr>Bauhaus 93</vt:lpstr>
      <vt:lpstr>Calibri</vt:lpstr>
      <vt:lpstr>Comic Sans MS</vt:lpstr>
      <vt:lpstr>Tahoma</vt:lpstr>
      <vt:lpstr>Times New Roman</vt:lpstr>
      <vt:lpstr>Office Theme</vt:lpstr>
      <vt:lpstr>Bab 6</vt:lpstr>
      <vt:lpstr>Kualitas dan Strategi</vt:lpstr>
      <vt:lpstr>Pendefinisian Kualitas</vt:lpstr>
      <vt:lpstr>Implikasi dari Kualitas</vt:lpstr>
      <vt:lpstr>Penghargaan Kualitas Nasional </vt:lpstr>
      <vt:lpstr>Standar Kualitas Internasional ISO 9000 </vt:lpstr>
      <vt:lpstr>PowerPoint Presentation</vt:lpstr>
      <vt:lpstr>Biaya Kualitas (COQ)</vt:lpstr>
      <vt:lpstr>Pengelolaan Kualitas dan Etika</vt:lpstr>
      <vt:lpstr>Manajemen Kualitas Total(total quality management-TQM)</vt:lpstr>
      <vt:lpstr>Perbaikan Berkesinambungan</vt:lpstr>
      <vt:lpstr> Six Sigma/Sigma Enam </vt:lpstr>
      <vt:lpstr>Pemberdayaan Karyawan</vt:lpstr>
      <vt:lpstr>Tolok ukur</vt:lpstr>
      <vt:lpstr>Tepat Waktu (Just-in-time—JIT)</vt:lpstr>
      <vt:lpstr>Konsep Taguchi</vt:lpstr>
      <vt:lpstr>Pengetahuan dari Alat TQM </vt:lpstr>
      <vt:lpstr>Alat dari TQM</vt:lpstr>
      <vt:lpstr>PowerPoint Presentation</vt:lpstr>
      <vt:lpstr>Peran dari Inspeksi</vt:lpstr>
      <vt:lpstr>Inspeksi Sumber Adalah pengendalian atau pemantauan pada saat produksi atau pembelian. </vt:lpstr>
      <vt:lpstr>Inspeksi terhadap Atribut versus Variabel</vt:lpstr>
      <vt:lpstr>TQM dan Jasa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6</dc:title>
  <dc:creator>User</dc:creator>
  <cp:lastModifiedBy>V A I O</cp:lastModifiedBy>
  <cp:revision>19</cp:revision>
  <dcterms:created xsi:type="dcterms:W3CDTF">2015-06-24T09:36:17Z</dcterms:created>
  <dcterms:modified xsi:type="dcterms:W3CDTF">2019-09-15T07:16:28Z</dcterms:modified>
</cp:coreProperties>
</file>