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5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49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3/23/2020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ENGLISH SEMANTICS</a:t>
            </a:r>
            <a:endParaRPr lang="en-US" dirty="0"/>
          </a:p>
        </p:txBody>
      </p:sp>
      <p:sp>
        <p:nvSpPr>
          <p:cNvPr id="3" name="Subtitle 2"/>
          <p:cNvSpPr>
            <a:spLocks noGrp="1"/>
          </p:cNvSpPr>
          <p:nvPr>
            <p:ph type="subTitle" idx="1"/>
          </p:nvPr>
        </p:nvSpPr>
        <p:spPr/>
        <p:txBody>
          <a:bodyPr>
            <a:normAutofit fontScale="92500"/>
          </a:bodyPr>
          <a:lstStyle/>
          <a:p>
            <a:r>
              <a:rPr lang="en-US" dirty="0" smtClean="0"/>
              <a:t>Some Fundamental Concepts for Semantics</a:t>
            </a:r>
          </a:p>
          <a:p>
            <a:endParaRPr lang="en-US" dirty="0"/>
          </a:p>
          <a:p>
            <a:r>
              <a:rPr lang="en-US" sz="1500" dirty="0" smtClean="0"/>
              <a:t>                                                                                                                 Dr. Retno </a:t>
            </a:r>
            <a:r>
              <a:rPr lang="en-US" sz="1500" dirty="0" err="1" smtClean="0"/>
              <a:t>Purwani</a:t>
            </a:r>
            <a:r>
              <a:rPr lang="en-US" sz="1500" dirty="0" smtClean="0"/>
              <a:t> Sari, </a:t>
            </a:r>
            <a:r>
              <a:rPr lang="en-US" sz="1500" dirty="0" err="1" smtClean="0"/>
              <a:t>M.Hum</a:t>
            </a:r>
            <a:r>
              <a:rPr lang="en-US" sz="1500" dirty="0" smtClean="0"/>
              <a:t>.</a:t>
            </a:r>
            <a:endParaRPr lang="en-US" sz="1500" dirty="0"/>
          </a:p>
        </p:txBody>
      </p:sp>
    </p:spTree>
    <p:extLst>
      <p:ext uri="{BB962C8B-B14F-4D97-AF65-F5344CB8AC3E}">
        <p14:creationId xmlns:p14="http://schemas.microsoft.com/office/powerpoint/2010/main" val="36563188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Latest Case</a:t>
            </a:r>
            <a:endParaRPr lang="en-US" dirty="0"/>
          </a:p>
        </p:txBody>
      </p:sp>
      <p:pic>
        <p:nvPicPr>
          <p:cNvPr id="4" name="Content Placeholder 3"/>
          <p:cNvPicPr>
            <a:picLocks noGrp="1" noChangeAspect="1"/>
          </p:cNvPicPr>
          <p:nvPr>
            <p:ph idx="1"/>
          </p:nvPr>
        </p:nvPicPr>
        <p:blipFill>
          <a:blip r:embed="rId2"/>
          <a:stretch>
            <a:fillRect/>
          </a:stretch>
        </p:blipFill>
        <p:spPr>
          <a:xfrm>
            <a:off x="3592274" y="1745293"/>
            <a:ext cx="4429125" cy="3778250"/>
          </a:xfrm>
          <a:prstGeom prst="rect">
            <a:avLst/>
          </a:prstGeom>
        </p:spPr>
      </p:pic>
    </p:spTree>
    <p:extLst>
      <p:ext uri="{BB962C8B-B14F-4D97-AF65-F5344CB8AC3E}">
        <p14:creationId xmlns:p14="http://schemas.microsoft.com/office/powerpoint/2010/main" val="18909150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compositional work</a:t>
            </a:r>
            <a:endParaRPr lang="en-US" dirty="0"/>
          </a:p>
        </p:txBody>
      </p:sp>
      <p:sp>
        <p:nvSpPr>
          <p:cNvPr id="3" name="Content Placeholder 2"/>
          <p:cNvSpPr>
            <a:spLocks noGrp="1"/>
          </p:cNvSpPr>
          <p:nvPr>
            <p:ph idx="1"/>
          </p:nvPr>
        </p:nvSpPr>
        <p:spPr/>
        <p:txBody>
          <a:bodyPr/>
          <a:lstStyle/>
          <a:p>
            <a:r>
              <a:rPr lang="en-US" dirty="0" smtClean="0"/>
              <a:t>Killed, crocodile, hunter, the, the</a:t>
            </a:r>
          </a:p>
          <a:p>
            <a:pPr marL="0" indent="0">
              <a:buNone/>
            </a:pPr>
            <a:r>
              <a:rPr lang="en-US" dirty="0" smtClean="0"/>
              <a:t>The hunter killed the crocodile</a:t>
            </a:r>
          </a:p>
          <a:p>
            <a:pPr marL="0" indent="0">
              <a:buNone/>
            </a:pPr>
            <a:r>
              <a:rPr lang="en-US" dirty="0" smtClean="0"/>
              <a:t>The crocodile killed the hunter</a:t>
            </a:r>
          </a:p>
          <a:p>
            <a:pPr marL="0" indent="0">
              <a:buNone/>
            </a:pPr>
            <a:endParaRPr lang="en-US" dirty="0"/>
          </a:p>
          <a:p>
            <a:pPr marL="0" indent="0">
              <a:buNone/>
            </a:pPr>
            <a:r>
              <a:rPr lang="en-US" dirty="0" smtClean="0"/>
              <a:t>Horseback, polo, played, is, on</a:t>
            </a:r>
          </a:p>
          <a:p>
            <a:pPr marL="0" indent="0">
              <a:buNone/>
            </a:pPr>
            <a:r>
              <a:rPr lang="en-US" dirty="0" smtClean="0"/>
              <a:t>Horseback is played on polo.*</a:t>
            </a:r>
          </a:p>
          <a:p>
            <a:pPr marL="0" indent="0">
              <a:buNone/>
            </a:pPr>
            <a:r>
              <a:rPr lang="en-US" dirty="0" smtClean="0"/>
              <a:t>Polo is played on horseback</a:t>
            </a:r>
          </a:p>
          <a:p>
            <a:pPr marL="0" indent="0">
              <a:buNone/>
            </a:pPr>
            <a:endParaRPr lang="en-US" dirty="0"/>
          </a:p>
        </p:txBody>
      </p:sp>
    </p:spTree>
    <p:extLst>
      <p:ext uri="{BB962C8B-B14F-4D97-AF65-F5344CB8AC3E}">
        <p14:creationId xmlns:p14="http://schemas.microsoft.com/office/powerpoint/2010/main" val="33527262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 is significantly underspecified</a:t>
            </a:r>
            <a:endParaRPr lang="en-US" dirty="0"/>
          </a:p>
        </p:txBody>
      </p:sp>
      <p:sp>
        <p:nvSpPr>
          <p:cNvPr id="3" name="Content Placeholder 2"/>
          <p:cNvSpPr>
            <a:spLocks noGrp="1"/>
          </p:cNvSpPr>
          <p:nvPr>
            <p:ph idx="1"/>
          </p:nvPr>
        </p:nvSpPr>
        <p:spPr/>
        <p:txBody>
          <a:bodyPr>
            <a:normAutofit/>
          </a:bodyPr>
          <a:lstStyle/>
          <a:p>
            <a:r>
              <a:rPr lang="en-US" dirty="0" smtClean="0">
                <a:solidFill>
                  <a:srgbClr val="FF0000"/>
                </a:solidFill>
              </a:rPr>
              <a:t>Last night</a:t>
            </a:r>
            <a:r>
              <a:rPr lang="en-US" dirty="0" smtClean="0"/>
              <a:t> the </a:t>
            </a:r>
            <a:r>
              <a:rPr lang="en-US" dirty="0" smtClean="0">
                <a:solidFill>
                  <a:srgbClr val="FF0000"/>
                </a:solidFill>
              </a:rPr>
              <a:t>king</a:t>
            </a:r>
            <a:r>
              <a:rPr lang="en-US" dirty="0" smtClean="0"/>
              <a:t> of France fell of </a:t>
            </a:r>
            <a:r>
              <a:rPr lang="en-US" dirty="0" smtClean="0">
                <a:solidFill>
                  <a:srgbClr val="FF0000"/>
                </a:solidFill>
              </a:rPr>
              <a:t>her</a:t>
            </a:r>
            <a:r>
              <a:rPr lang="en-US" dirty="0" smtClean="0"/>
              <a:t> </a:t>
            </a:r>
            <a:r>
              <a:rPr lang="en-US" dirty="0" smtClean="0">
                <a:solidFill>
                  <a:srgbClr val="FF0000"/>
                </a:solidFill>
              </a:rPr>
              <a:t>bike</a:t>
            </a:r>
            <a:r>
              <a:rPr lang="en-US" dirty="0" smtClean="0"/>
              <a:t> while playing </a:t>
            </a:r>
            <a:r>
              <a:rPr lang="en-US" dirty="0" smtClean="0">
                <a:solidFill>
                  <a:srgbClr val="FF0000"/>
                </a:solidFill>
              </a:rPr>
              <a:t>polo</a:t>
            </a:r>
            <a:r>
              <a:rPr lang="en-US" dirty="0" smtClean="0"/>
              <a:t>.</a:t>
            </a:r>
          </a:p>
          <a:p>
            <a:pPr marL="0" indent="0">
              <a:buNone/>
            </a:pPr>
            <a:r>
              <a:rPr lang="en-US" i="1" dirty="0"/>
              <a:t> </a:t>
            </a:r>
            <a:endParaRPr lang="en-US" dirty="0"/>
          </a:p>
          <a:p>
            <a:pPr marL="0" indent="0">
              <a:buNone/>
            </a:pPr>
            <a:r>
              <a:rPr lang="en-US" dirty="0"/>
              <a:t>The </a:t>
            </a:r>
            <a:r>
              <a:rPr lang="en-US" dirty="0" smtClean="0"/>
              <a:t>sentence may </a:t>
            </a:r>
            <a:r>
              <a:rPr lang="en-US" dirty="0"/>
              <a:t>describes </a:t>
            </a:r>
            <a:r>
              <a:rPr lang="en-US" b="1" dirty="0"/>
              <a:t>falsity</a:t>
            </a:r>
            <a:r>
              <a:rPr lang="en-US" b="1" i="1" dirty="0"/>
              <a:t> </a:t>
            </a:r>
            <a:r>
              <a:rPr lang="en-US" dirty="0"/>
              <a:t>in </a:t>
            </a:r>
            <a:r>
              <a:rPr lang="en-US" b="1" dirty="0"/>
              <a:t>truth condition</a:t>
            </a:r>
            <a:r>
              <a:rPr lang="en-US" dirty="0"/>
              <a:t>. It is </a:t>
            </a:r>
            <a:r>
              <a:rPr lang="en-US" b="1" dirty="0"/>
              <a:t>nonsense</a:t>
            </a:r>
            <a:r>
              <a:rPr lang="en-US" dirty="0"/>
              <a:t>. The value depends on knowledge (both linguistic and non-linguistic) or experience and intuitions of the analyst. It is known that:</a:t>
            </a:r>
          </a:p>
          <a:p>
            <a:pPr marL="0" indent="0">
              <a:buNone/>
            </a:pPr>
            <a:r>
              <a:rPr lang="en-US" dirty="0"/>
              <a:t>	[</a:t>
            </a:r>
            <a:r>
              <a:rPr lang="en-US" dirty="0" err="1"/>
              <a:t>i</a:t>
            </a:r>
            <a:r>
              <a:rPr lang="en-US" dirty="0"/>
              <a:t>]   There is no longer a King of France;</a:t>
            </a:r>
          </a:p>
          <a:p>
            <a:pPr marL="0" indent="0">
              <a:buNone/>
            </a:pPr>
            <a:r>
              <a:rPr lang="en-US" dirty="0"/>
              <a:t>	[ii]  Polo is played on horseback not bikes;</a:t>
            </a:r>
          </a:p>
          <a:p>
            <a:pPr marL="0" indent="0">
              <a:buNone/>
            </a:pPr>
            <a:r>
              <a:rPr lang="en-US" dirty="0" smtClean="0"/>
              <a:t>        [</a:t>
            </a:r>
            <a:r>
              <a:rPr lang="en-US" dirty="0"/>
              <a:t>iii] </a:t>
            </a:r>
            <a:r>
              <a:rPr lang="en-US" i="1" dirty="0"/>
              <a:t>Her</a:t>
            </a:r>
            <a:r>
              <a:rPr lang="en-US" dirty="0"/>
              <a:t> cannot normally refer to a king.</a:t>
            </a:r>
          </a:p>
          <a:p>
            <a:pPr marL="0" indent="0">
              <a:buNone/>
            </a:pPr>
            <a:endParaRPr lang="en-US" dirty="0" smtClean="0"/>
          </a:p>
          <a:p>
            <a:r>
              <a:rPr lang="en-US" dirty="0" err="1" smtClean="0"/>
              <a:t>Covidmoron</a:t>
            </a:r>
            <a:endParaRPr lang="en-US" dirty="0" smtClean="0"/>
          </a:p>
          <a:p>
            <a:pPr marL="0" indent="0">
              <a:buNone/>
            </a:pPr>
            <a:endParaRPr lang="en-US" dirty="0"/>
          </a:p>
        </p:txBody>
      </p:sp>
    </p:spTree>
    <p:extLst>
      <p:ext uri="{BB962C8B-B14F-4D97-AF65-F5344CB8AC3E}">
        <p14:creationId xmlns:p14="http://schemas.microsoft.com/office/powerpoint/2010/main" val="17509805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0" indent="0">
              <a:buNone/>
            </a:pPr>
            <a:r>
              <a:rPr lang="en-US" dirty="0" smtClean="0"/>
              <a:t>Allan, Keith. (2001). </a:t>
            </a:r>
            <a:r>
              <a:rPr lang="en-US" i="1" dirty="0" smtClean="0"/>
              <a:t>Natural Language Semantics. </a:t>
            </a:r>
            <a:r>
              <a:rPr lang="en-US" dirty="0" smtClean="0"/>
              <a:t>USA</a:t>
            </a:r>
            <a:r>
              <a:rPr lang="en-US" dirty="0"/>
              <a:t>: </a:t>
            </a:r>
            <a:r>
              <a:rPr lang="en-US" dirty="0" smtClean="0"/>
              <a:t>Wiley-Blackwell.</a:t>
            </a:r>
          </a:p>
          <a:p>
            <a:pPr marL="0" indent="0">
              <a:buNone/>
            </a:pPr>
            <a:r>
              <a:rPr lang="en-US" dirty="0" smtClean="0"/>
              <a:t>Griffiths, P. (2006). </a:t>
            </a:r>
            <a:r>
              <a:rPr lang="en-US" i="1" dirty="0" smtClean="0"/>
              <a:t>An Introduction to English Semantics and Pragmatics</a:t>
            </a:r>
            <a:r>
              <a:rPr lang="en-US" dirty="0" smtClean="0"/>
              <a:t>. Edinburgh University Press Ltd.</a:t>
            </a:r>
            <a:endParaRPr lang="en-US" dirty="0"/>
          </a:p>
        </p:txBody>
      </p:sp>
    </p:spTree>
    <p:extLst>
      <p:ext uri="{BB962C8B-B14F-4D97-AF65-F5344CB8AC3E}">
        <p14:creationId xmlns:p14="http://schemas.microsoft.com/office/powerpoint/2010/main" val="235295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Definition of Semantics</a:t>
            </a:r>
            <a:endParaRPr lang="en-US" dirty="0"/>
          </a:p>
        </p:txBody>
      </p:sp>
      <p:sp>
        <p:nvSpPr>
          <p:cNvPr id="3" name="Content Placeholder 2"/>
          <p:cNvSpPr>
            <a:spLocks noGrp="1"/>
          </p:cNvSpPr>
          <p:nvPr>
            <p:ph idx="1"/>
          </p:nvPr>
        </p:nvSpPr>
        <p:spPr/>
        <p:txBody>
          <a:bodyPr/>
          <a:lstStyle/>
          <a:p>
            <a:pPr marL="0" indent="0">
              <a:buNone/>
            </a:pPr>
            <a:r>
              <a:rPr lang="en-US" sz="2000" i="1" dirty="0" smtClean="0"/>
              <a:t>“</a:t>
            </a:r>
            <a:r>
              <a:rPr lang="en-US" sz="2000" b="1" i="1" dirty="0" smtClean="0"/>
              <a:t>Semantics</a:t>
            </a:r>
            <a:r>
              <a:rPr lang="en-US" sz="2000" i="1" dirty="0" smtClean="0"/>
              <a:t> is the study of </a:t>
            </a:r>
            <a:r>
              <a:rPr lang="en-US" sz="2000" i="1" u="sng" dirty="0" smtClean="0"/>
              <a:t>meanin</a:t>
            </a:r>
            <a:r>
              <a:rPr lang="en-US" sz="2000" i="1" dirty="0" smtClean="0"/>
              <a:t>g in human language.” </a:t>
            </a:r>
          </a:p>
          <a:p>
            <a:pPr marL="0" indent="0">
              <a:buNone/>
            </a:pPr>
            <a:r>
              <a:rPr lang="en-US" sz="2000" dirty="0" smtClean="0"/>
              <a:t>(Allan, 2001:1)</a:t>
            </a:r>
            <a:endParaRPr lang="en-US" sz="2000" i="1" dirty="0" smtClean="0"/>
          </a:p>
          <a:p>
            <a:pPr marL="0" indent="0">
              <a:buNone/>
            </a:pPr>
            <a:endParaRPr lang="en-US" sz="2000" i="1" dirty="0" smtClean="0"/>
          </a:p>
          <a:p>
            <a:pPr marL="0" indent="0">
              <a:buNone/>
            </a:pPr>
            <a:r>
              <a:rPr lang="en-US" sz="2000" dirty="0" smtClean="0"/>
              <a:t>Characteristics of </a:t>
            </a:r>
            <a:r>
              <a:rPr lang="en-US" sz="2000" i="1" dirty="0" smtClean="0"/>
              <a:t>meaning</a:t>
            </a:r>
            <a:r>
              <a:rPr lang="en-US" sz="2000" dirty="0" smtClean="0"/>
              <a:t>:</a:t>
            </a:r>
          </a:p>
          <a:p>
            <a:pPr marL="457200" indent="-457200">
              <a:buAutoNum type="arabicPeriod"/>
            </a:pPr>
            <a:r>
              <a:rPr lang="en-US" sz="2000" dirty="0" smtClean="0"/>
              <a:t>Compositional</a:t>
            </a:r>
          </a:p>
          <a:p>
            <a:pPr marL="457200" indent="-457200">
              <a:buAutoNum type="arabicPeriod"/>
            </a:pPr>
            <a:r>
              <a:rPr lang="en-US" sz="2000" dirty="0" smtClean="0"/>
              <a:t>Significantly underspecified</a:t>
            </a:r>
            <a:endParaRPr lang="en-US" sz="2000" dirty="0"/>
          </a:p>
        </p:txBody>
      </p:sp>
    </p:spTree>
    <p:extLst>
      <p:ext uri="{BB962C8B-B14F-4D97-AF65-F5344CB8AC3E}">
        <p14:creationId xmlns:p14="http://schemas.microsoft.com/office/powerpoint/2010/main" val="30785429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Language and Linguistic </a:t>
            </a:r>
            <a:r>
              <a:rPr lang="en-US" dirty="0" err="1" smtClean="0"/>
              <a:t>Brances</a:t>
            </a:r>
            <a:endParaRPr lang="en-US"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98539" y="2695422"/>
            <a:ext cx="7019925" cy="107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894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 dirty="0"/>
              <a:t>Phonetics</a:t>
            </a:r>
            <a:br>
              <a:rPr lang="en" dirty="0"/>
            </a:br>
            <a:endParaRPr lang="en-US" dirty="0"/>
          </a:p>
        </p:txBody>
      </p:sp>
      <p:sp>
        <p:nvSpPr>
          <p:cNvPr id="3" name="Content Placeholder 2"/>
          <p:cNvSpPr>
            <a:spLocks noGrp="1"/>
          </p:cNvSpPr>
          <p:nvPr>
            <p:ph idx="1"/>
          </p:nvPr>
        </p:nvSpPr>
        <p:spPr/>
        <p:txBody>
          <a:bodyPr/>
          <a:lstStyle/>
          <a:p>
            <a:r>
              <a:rPr lang="en-US" dirty="0"/>
              <a:t>The physical side of linguistic utterances—the articulation and perception of speech sounds (articulatory, acoustic and auditory)—is the domain of </a:t>
            </a:r>
            <a:r>
              <a:rPr lang="en-US" b="1" dirty="0"/>
              <a:t>phonetics</a:t>
            </a:r>
            <a:r>
              <a:rPr lang="en-US" dirty="0"/>
              <a:t>. It is not a trivial task to study the physical properties of articulatory movements and the physical properties of acoustic phenomena related to spoken language. Thanks to the progress in sciences like acoustics, we have a body of significant findings.</a:t>
            </a:r>
            <a:endParaRPr lang="en" dirty="0"/>
          </a:p>
          <a:p>
            <a:endParaRPr lang="en-US" dirty="0"/>
          </a:p>
        </p:txBody>
      </p:sp>
    </p:spTree>
    <p:extLst>
      <p:ext uri="{BB962C8B-B14F-4D97-AF65-F5344CB8AC3E}">
        <p14:creationId xmlns:p14="http://schemas.microsoft.com/office/powerpoint/2010/main" val="6856192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Phonology</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a:t>What are the smallest</a:t>
            </a:r>
          </a:p>
          <a:p>
            <a:pPr>
              <a:buNone/>
            </a:pPr>
            <a:r>
              <a:rPr lang="en-US" dirty="0"/>
              <a:t>meaning distinguishing units (=phonemes) in a given language?</a:t>
            </a:r>
          </a:p>
          <a:p>
            <a:pPr>
              <a:buNone/>
            </a:pPr>
            <a:r>
              <a:rPr lang="en-US" b="1" dirty="0"/>
              <a:t>                                     c</a:t>
            </a:r>
            <a:r>
              <a:rPr lang="en-US" dirty="0"/>
              <a:t>at</a:t>
            </a:r>
          </a:p>
          <a:p>
            <a:pPr>
              <a:buNone/>
            </a:pPr>
            <a:r>
              <a:rPr lang="en-US" b="1" dirty="0"/>
              <a:t>                                     s</a:t>
            </a:r>
            <a:r>
              <a:rPr lang="en-US" dirty="0"/>
              <a:t>at</a:t>
            </a:r>
          </a:p>
          <a:p>
            <a:pPr>
              <a:buNone/>
            </a:pPr>
            <a:r>
              <a:rPr lang="en-US" b="1" dirty="0"/>
              <a:t>                                     b</a:t>
            </a:r>
            <a:r>
              <a:rPr lang="en-US" dirty="0"/>
              <a:t>at</a:t>
            </a:r>
          </a:p>
          <a:p>
            <a:pPr>
              <a:buNone/>
            </a:pPr>
            <a:r>
              <a:rPr lang="en-US" b="1" dirty="0"/>
              <a:t>                                     m</a:t>
            </a:r>
            <a:r>
              <a:rPr lang="en-US" dirty="0"/>
              <a:t>at</a:t>
            </a:r>
          </a:p>
          <a:p>
            <a:pPr>
              <a:buNone/>
            </a:pPr>
            <a:endParaRPr lang="en-US" dirty="0"/>
          </a:p>
          <a:p>
            <a:pPr>
              <a:buNone/>
            </a:pPr>
            <a:r>
              <a:rPr lang="en-US" dirty="0" smtClean="0"/>
              <a:t>      Speech </a:t>
            </a:r>
            <a:r>
              <a:rPr lang="en-US" dirty="0"/>
              <a:t>sounds as physical entities may be infinitely varied, but when they function as elements in a language, as phonological units, they are highly constrained. Native speakers of any language intuitively know which sequences of speech sounds are words or could be words in their language.</a:t>
            </a:r>
            <a:endParaRPr lang="en" dirty="0"/>
          </a:p>
          <a:p>
            <a:endParaRPr lang="en-US" dirty="0"/>
          </a:p>
        </p:txBody>
      </p:sp>
    </p:spTree>
    <p:extLst>
      <p:ext uri="{BB962C8B-B14F-4D97-AF65-F5344CB8AC3E}">
        <p14:creationId xmlns:p14="http://schemas.microsoft.com/office/powerpoint/2010/main" val="39222708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Morphology</a:t>
            </a:r>
            <a:endParaRPr lang="en-US" dirty="0"/>
          </a:p>
        </p:txBody>
      </p:sp>
      <p:sp>
        <p:nvSpPr>
          <p:cNvPr id="3" name="Content Placeholder 2"/>
          <p:cNvSpPr>
            <a:spLocks noGrp="1"/>
          </p:cNvSpPr>
          <p:nvPr>
            <p:ph idx="1"/>
          </p:nvPr>
        </p:nvSpPr>
        <p:spPr/>
        <p:txBody>
          <a:bodyPr/>
          <a:lstStyle/>
          <a:p>
            <a:r>
              <a:rPr lang="en-US" b="1" dirty="0"/>
              <a:t>Morphology</a:t>
            </a:r>
            <a:r>
              <a:rPr lang="en-US" dirty="0"/>
              <a:t>: the structure of words and the smallest meaning-bearing units and how they combine into words:</a:t>
            </a:r>
          </a:p>
          <a:p>
            <a:pPr marL="0" indent="0">
              <a:buNone/>
            </a:pPr>
            <a:endParaRPr lang="en-US" dirty="0" smtClean="0"/>
          </a:p>
          <a:p>
            <a:pPr marL="0" indent="0">
              <a:buNone/>
            </a:pPr>
            <a:endParaRPr lang="en-US" dirty="0"/>
          </a:p>
        </p:txBody>
      </p:sp>
      <p:pic>
        <p:nvPicPr>
          <p:cNvPr id="5" name="Picture 4"/>
          <p:cNvPicPr>
            <a:picLocks noChangeAspect="1"/>
          </p:cNvPicPr>
          <p:nvPr/>
        </p:nvPicPr>
        <p:blipFill>
          <a:blip r:embed="rId2"/>
          <a:stretch>
            <a:fillRect/>
          </a:stretch>
        </p:blipFill>
        <p:spPr>
          <a:xfrm>
            <a:off x="3620413" y="3146577"/>
            <a:ext cx="5276850" cy="2143125"/>
          </a:xfrm>
          <a:prstGeom prst="rect">
            <a:avLst/>
          </a:prstGeom>
        </p:spPr>
      </p:pic>
    </p:spTree>
    <p:extLst>
      <p:ext uri="{BB962C8B-B14F-4D97-AF65-F5344CB8AC3E}">
        <p14:creationId xmlns:p14="http://schemas.microsoft.com/office/powerpoint/2010/main" val="17631857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Syntax</a:t>
            </a:r>
            <a:endParaRPr lang="en-US" dirty="0"/>
          </a:p>
        </p:txBody>
      </p:sp>
      <p:sp>
        <p:nvSpPr>
          <p:cNvPr id="3" name="Content Placeholder 2"/>
          <p:cNvSpPr>
            <a:spLocks noGrp="1"/>
          </p:cNvSpPr>
          <p:nvPr>
            <p:ph idx="1"/>
          </p:nvPr>
        </p:nvSpPr>
        <p:spPr/>
        <p:txBody>
          <a:bodyPr/>
          <a:lstStyle/>
          <a:p>
            <a:r>
              <a:rPr lang="en-US" b="1" dirty="0"/>
              <a:t>Syntax: </a:t>
            </a:r>
            <a:r>
              <a:rPr lang="en-US" dirty="0"/>
              <a:t>the formation of sentences, how words are combined to larger units than words, to phrases and sentences</a:t>
            </a:r>
          </a:p>
          <a:p>
            <a:endParaRPr lang="en-US" dirty="0"/>
          </a:p>
          <a:p>
            <a:pPr marL="0" indent="0">
              <a:buNone/>
            </a:pPr>
            <a:r>
              <a:rPr lang="en-US" dirty="0" smtClean="0"/>
              <a:t>1. *portrait </a:t>
            </a:r>
            <a:r>
              <a:rPr lang="en-US" dirty="0"/>
              <a:t>Rembrandt painted that a</a:t>
            </a:r>
          </a:p>
          <a:p>
            <a:pPr marL="0" indent="0">
              <a:buNone/>
            </a:pPr>
            <a:r>
              <a:rPr lang="en-US" dirty="0" smtClean="0"/>
              <a:t>2. A </a:t>
            </a:r>
            <a:r>
              <a:rPr lang="en-US" dirty="0"/>
              <a:t>portrait that </a:t>
            </a:r>
            <a:r>
              <a:rPr lang="en-US" dirty="0" err="1"/>
              <a:t>Rembrand</a:t>
            </a:r>
            <a:r>
              <a:rPr lang="en-US" dirty="0"/>
              <a:t> painted</a:t>
            </a:r>
          </a:p>
          <a:p>
            <a:endParaRPr lang="en-US" dirty="0"/>
          </a:p>
        </p:txBody>
      </p:sp>
    </p:spTree>
    <p:extLst>
      <p:ext uri="{BB962C8B-B14F-4D97-AF65-F5344CB8AC3E}">
        <p14:creationId xmlns:p14="http://schemas.microsoft.com/office/powerpoint/2010/main" val="28556758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SEMANTICS</a:t>
            </a:r>
          </a:p>
        </p:txBody>
      </p:sp>
      <p:sp>
        <p:nvSpPr>
          <p:cNvPr id="3" name="Content Placeholder 2"/>
          <p:cNvSpPr>
            <a:spLocks noGrp="1"/>
          </p:cNvSpPr>
          <p:nvPr>
            <p:ph idx="1"/>
          </p:nvPr>
        </p:nvSpPr>
        <p:spPr/>
        <p:txBody>
          <a:bodyPr/>
          <a:lstStyle/>
          <a:p>
            <a:r>
              <a:rPr lang="en-US" dirty="0"/>
              <a:t>the study of MEANING in LANGUAGE</a:t>
            </a:r>
            <a:r>
              <a:rPr lang="en-US" dirty="0" smtClean="0"/>
              <a:t>.</a:t>
            </a:r>
            <a:endParaRPr lang="en-US" dirty="0"/>
          </a:p>
        </p:txBody>
      </p:sp>
    </p:spTree>
    <p:extLst>
      <p:ext uri="{BB962C8B-B14F-4D97-AF65-F5344CB8AC3E}">
        <p14:creationId xmlns:p14="http://schemas.microsoft.com/office/powerpoint/2010/main" val="20047905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Pragmatics</a:t>
            </a:r>
            <a:endParaRPr lang="en-US" dirty="0"/>
          </a:p>
        </p:txBody>
      </p:sp>
      <p:sp>
        <p:nvSpPr>
          <p:cNvPr id="3" name="Content Placeholder 2"/>
          <p:cNvSpPr>
            <a:spLocks noGrp="1"/>
          </p:cNvSpPr>
          <p:nvPr>
            <p:ph idx="1"/>
          </p:nvPr>
        </p:nvSpPr>
        <p:spPr/>
        <p:txBody>
          <a:bodyPr/>
          <a:lstStyle/>
          <a:p>
            <a:r>
              <a:rPr lang="en-US" b="1" dirty="0"/>
              <a:t>Pragmatics </a:t>
            </a:r>
            <a:r>
              <a:rPr lang="en-US" dirty="0"/>
              <a:t>is about the interaction of semantic knowledge with our knowledge of the world, taking into account context of use. </a:t>
            </a:r>
            <a:endParaRPr lang="en-US" dirty="0"/>
          </a:p>
        </p:txBody>
      </p:sp>
    </p:spTree>
    <p:extLst>
      <p:ext uri="{BB962C8B-B14F-4D97-AF65-F5344CB8AC3E}">
        <p14:creationId xmlns:p14="http://schemas.microsoft.com/office/powerpoint/2010/main" val="2041853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324</TotalTime>
  <Words>379</Words>
  <Application>Microsoft Office PowerPoint</Application>
  <PresentationFormat>Widescreen</PresentationFormat>
  <Paragraphs>55</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Gothic</vt:lpstr>
      <vt:lpstr>Wingdings 3</vt:lpstr>
      <vt:lpstr>Wisp</vt:lpstr>
      <vt:lpstr>ENGLISH SEMANTICS</vt:lpstr>
      <vt:lpstr>The Definition of Semantics</vt:lpstr>
      <vt:lpstr>Human Language and Linguistic Brances</vt:lpstr>
      <vt:lpstr>Phonetics </vt:lpstr>
      <vt:lpstr>Phonology</vt:lpstr>
      <vt:lpstr>Morphology</vt:lpstr>
      <vt:lpstr>Syntax</vt:lpstr>
      <vt:lpstr>SEMANTICS</vt:lpstr>
      <vt:lpstr>Pragmatics</vt:lpstr>
      <vt:lpstr>Latest Case</vt:lpstr>
      <vt:lpstr>How does compositional work</vt:lpstr>
      <vt:lpstr>Meaning is significantly underspecified</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SEMANTICS</dc:title>
  <dc:creator>Retno</dc:creator>
  <cp:lastModifiedBy>Retno</cp:lastModifiedBy>
  <cp:revision>14</cp:revision>
  <dcterms:created xsi:type="dcterms:W3CDTF">2020-03-22T20:24:40Z</dcterms:created>
  <dcterms:modified xsi:type="dcterms:W3CDTF">2020-03-23T01:49:12Z</dcterms:modified>
</cp:coreProperties>
</file>