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5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92"/>
  </p:normalViewPr>
  <p:slideViewPr>
    <p:cSldViewPr>
      <p:cViewPr varScale="1">
        <p:scale>
          <a:sx n="42" d="100"/>
          <a:sy n="42" d="100"/>
        </p:scale>
        <p:origin x="132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B57AF-AF42-4F90-A7C1-6522B010D77D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17BE-7DB4-46AD-897E-E72D94FA7B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B57AF-AF42-4F90-A7C1-6522B010D77D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17BE-7DB4-46AD-897E-E72D94FA7B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B57AF-AF42-4F90-A7C1-6522B010D77D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17BE-7DB4-46AD-897E-E72D94FA7B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B57AF-AF42-4F90-A7C1-6522B010D77D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17BE-7DB4-46AD-897E-E72D94FA7B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B57AF-AF42-4F90-A7C1-6522B010D77D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17BE-7DB4-46AD-897E-E72D94FA7B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B57AF-AF42-4F90-A7C1-6522B010D77D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17BE-7DB4-46AD-897E-E72D94FA7B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B57AF-AF42-4F90-A7C1-6522B010D77D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17BE-7DB4-46AD-897E-E72D94FA7B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B57AF-AF42-4F90-A7C1-6522B010D77D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17BE-7DB4-46AD-897E-E72D94FA7B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B57AF-AF42-4F90-A7C1-6522B010D77D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17BE-7DB4-46AD-897E-E72D94FA7B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B57AF-AF42-4F90-A7C1-6522B010D77D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17BE-7DB4-46AD-897E-E72D94FA7B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B57AF-AF42-4F90-A7C1-6522B010D77D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417BE-7DB4-46AD-897E-E72D94FA7B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FB57AF-AF42-4F90-A7C1-6522B010D77D}" type="datetimeFigureOut">
              <a:rPr lang="en-US" smtClean="0"/>
              <a:pPr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417BE-7DB4-46AD-897E-E72D94FA7B4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id.wikipedia.org/wiki/Hukum#cite_ref-8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71480"/>
            <a:ext cx="7772400" cy="5067320"/>
          </a:xfrm>
        </p:spPr>
        <p:txBody>
          <a:bodyPr>
            <a:normAutofit/>
          </a:bodyPr>
          <a:lstStyle/>
          <a:p>
            <a:r>
              <a:rPr lang="en-US" dirty="0" smtClean="0"/>
              <a:t>PENGERTIAN HUKUM, HUKUM MASYARAKAT, DAN SISTEMATIKA HUKUM PERDATA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44824"/>
            <a:ext cx="6400800" cy="3793976"/>
          </a:xfrm>
        </p:spPr>
        <p:txBody>
          <a:bodyPr>
            <a:normAutofit/>
          </a:bodyPr>
          <a:lstStyle/>
          <a:p>
            <a:endParaRPr lang="id-ID" dirty="0" smtClean="0"/>
          </a:p>
          <a:p>
            <a:endParaRPr lang="id-ID" dirty="0"/>
          </a:p>
          <a:p>
            <a:endParaRPr lang="id-ID" dirty="0" smtClean="0"/>
          </a:p>
          <a:p>
            <a:endParaRPr lang="id-ID" dirty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214290"/>
            <a:ext cx="8858312" cy="6429420"/>
          </a:xfrm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357158" y="571480"/>
            <a:ext cx="2000264" cy="5000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MANUSIA MAKHLUK SOSIAL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14678" y="571480"/>
            <a:ext cx="2000264" cy="5000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HIDUP BERMASYARAKAT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215074" y="571480"/>
            <a:ext cx="2000264" cy="5000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KOMUNIKASI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15074" y="1500174"/>
            <a:ext cx="2000264" cy="5000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KEBUTUHAN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28992" y="2428868"/>
            <a:ext cx="2000264" cy="27146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 smtClean="0">
                <a:solidFill>
                  <a:schemeClr val="tx1"/>
                </a:solidFill>
              </a:rPr>
              <a:t>FISIK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Contoh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 err="1" smtClean="0">
                <a:solidFill>
                  <a:schemeClr val="tx1"/>
                </a:solidFill>
              </a:rPr>
              <a:t>makan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minum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melindungi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kejamnya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alam,kawin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Gangguan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 err="1" smtClean="0">
                <a:solidFill>
                  <a:schemeClr val="tx1"/>
                </a:solidFill>
              </a:rPr>
              <a:t>kelaparan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penyakit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pembunuhan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kekerasan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00826" y="2428868"/>
            <a:ext cx="2000264" cy="271464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u="sng" dirty="0" smtClean="0">
                <a:solidFill>
                  <a:schemeClr val="tx1"/>
                </a:solidFill>
              </a:rPr>
              <a:t>EKSISTENSIAL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Contoh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 err="1" smtClean="0">
                <a:solidFill>
                  <a:schemeClr val="tx1"/>
                </a:solidFill>
              </a:rPr>
              <a:t>cinta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kasih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sikap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kebersamaan</a:t>
            </a:r>
            <a:endParaRPr lang="en-US" dirty="0" smtClean="0">
              <a:solidFill>
                <a:schemeClr val="tx1"/>
              </a:solidFill>
            </a:endParaRPr>
          </a:p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Gangguan</a:t>
            </a:r>
            <a:r>
              <a:rPr lang="en-US" dirty="0" smtClean="0">
                <a:solidFill>
                  <a:schemeClr val="tx1"/>
                </a:solidFill>
              </a:rPr>
              <a:t>: rasa </a:t>
            </a:r>
            <a:r>
              <a:rPr lang="en-US" dirty="0" err="1" smtClean="0">
                <a:solidFill>
                  <a:schemeClr val="tx1"/>
                </a:solidFill>
              </a:rPr>
              <a:t>takut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diasingkan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dicemooh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000628" y="5429264"/>
            <a:ext cx="2000264" cy="8572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PRANATA</a:t>
            </a:r>
          </a:p>
          <a:p>
            <a:pPr algn="ctr"/>
            <a:r>
              <a:rPr lang="en-US" sz="800" dirty="0" smtClean="0">
                <a:solidFill>
                  <a:schemeClr val="tx1"/>
                </a:solidFill>
              </a:rPr>
              <a:t>(DALAM MASY. PRIMITIF PUN ADA PRANATA, MENUNJUKKAN PRANATA MEMANG BAG. YG ESENSIAL DLM KEHIDUPAN BERMASYARAKAT MANUSIA</a:t>
            </a:r>
            <a:endParaRPr lang="en-US" sz="800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357554" y="5429264"/>
            <a:ext cx="1285884" cy="5000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RITUAL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358082" y="5429264"/>
            <a:ext cx="1285884" cy="5000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NORMA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500298" y="857232"/>
            <a:ext cx="57150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5429256" y="855644"/>
            <a:ext cx="571504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7107255" y="1302313"/>
            <a:ext cx="215108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5400000">
            <a:off x="7037008" y="2178438"/>
            <a:ext cx="357190" cy="79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7" idx="2"/>
          </p:cNvCxnSpPr>
          <p:nvPr/>
        </p:nvCxnSpPr>
        <p:spPr>
          <a:xfrm rot="5400000">
            <a:off x="5822165" y="964389"/>
            <a:ext cx="357190" cy="242889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4643438" y="5143512"/>
            <a:ext cx="1214446" cy="2143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10800000" flipV="1">
            <a:off x="6143636" y="5143512"/>
            <a:ext cx="1571636" cy="2143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0800000">
            <a:off x="4714876" y="5715016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7016914" y="5742724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ight Arrow 43"/>
          <p:cNvSpPr/>
          <p:nvPr/>
        </p:nvSpPr>
        <p:spPr>
          <a:xfrm rot="18716631">
            <a:off x="7084635" y="6139083"/>
            <a:ext cx="714380" cy="214314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7643834" y="6143644"/>
            <a:ext cx="1071570" cy="357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HUKUM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46" name="Cloud 45"/>
          <p:cNvSpPr/>
          <p:nvPr/>
        </p:nvSpPr>
        <p:spPr>
          <a:xfrm>
            <a:off x="214282" y="1214422"/>
            <a:ext cx="3071834" cy="2786082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err="1" smtClean="0">
                <a:solidFill>
                  <a:schemeClr val="tx1"/>
                </a:solidFill>
              </a:rPr>
              <a:t>Kesalahan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yg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sering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terjadi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adalah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pandangan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yg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menyatakan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bahwa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hukum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baru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ada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karena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adanya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masyarakat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yg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terorganisasikan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14282" y="4071942"/>
            <a:ext cx="3000396" cy="2500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285720" y="4214818"/>
            <a:ext cx="2928958" cy="235745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1600" dirty="0" smtClean="0">
                <a:solidFill>
                  <a:schemeClr val="tx1"/>
                </a:solidFill>
              </a:rPr>
              <a:t>RITUAL : PRANATA YG BERKAITAN DGN HUB MASYARAKAT DGN SESUATU DI LUAR DIRINYA</a:t>
            </a:r>
          </a:p>
          <a:p>
            <a:pPr algn="just"/>
            <a:r>
              <a:rPr lang="en-US" sz="1600" dirty="0" smtClean="0">
                <a:solidFill>
                  <a:schemeClr val="tx1"/>
                </a:solidFill>
              </a:rPr>
              <a:t>NORMA: PRANATA YG BERKAITAN DGN HUB ANTAR INDIVIDU DLM HIDUP BERMASY., TERDIRI ATAS PERINTAH DAN LARANGAN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Cloud 48"/>
          <p:cNvSpPr/>
          <p:nvPr/>
        </p:nvSpPr>
        <p:spPr>
          <a:xfrm>
            <a:off x="3500430" y="1285860"/>
            <a:ext cx="2500330" cy="857256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chemeClr val="tx1"/>
                </a:solidFill>
              </a:rPr>
              <a:t>Hukum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tdk</a:t>
            </a:r>
            <a:r>
              <a:rPr lang="en-US" sz="1200" dirty="0" smtClean="0">
                <a:solidFill>
                  <a:schemeClr val="tx1"/>
                </a:solidFill>
              </a:rPr>
              <a:t> hrs </a:t>
            </a:r>
            <a:r>
              <a:rPr lang="en-US" sz="1200" dirty="0" err="1" smtClean="0">
                <a:solidFill>
                  <a:schemeClr val="tx1"/>
                </a:solidFill>
              </a:rPr>
              <a:t>dikaitkan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dgn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adanya</a:t>
            </a:r>
            <a:r>
              <a:rPr lang="en-US" sz="1200" dirty="0" smtClean="0">
                <a:solidFill>
                  <a:schemeClr val="tx1"/>
                </a:solidFill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</a:rPr>
              <a:t>orgns</a:t>
            </a:r>
            <a:r>
              <a:rPr lang="en-US" sz="1200" dirty="0" smtClean="0">
                <a:solidFill>
                  <a:schemeClr val="tx1"/>
                </a:solidFill>
              </a:rPr>
              <a:t>. formal</a:t>
            </a:r>
            <a:endParaRPr lang="en-US" sz="1200" dirty="0">
              <a:solidFill>
                <a:schemeClr val="tx1"/>
              </a:solidFill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>
            <a:off x="3143240" y="1571612"/>
            <a:ext cx="28575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540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HUKUM DAN KEBIASAAN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642918"/>
            <a:ext cx="8858312" cy="6000792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norma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,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hadir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masy</a:t>
            </a:r>
            <a:r>
              <a:rPr lang="en-US" dirty="0" smtClean="0"/>
              <a:t>.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apapun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masy</a:t>
            </a:r>
            <a:r>
              <a:rPr lang="en-US" dirty="0" smtClean="0"/>
              <a:t>. </a:t>
            </a:r>
            <a:r>
              <a:rPr lang="en-US" dirty="0" err="1" smtClean="0"/>
              <a:t>primitif</a:t>
            </a:r>
            <a:r>
              <a:rPr lang="en-US" dirty="0" smtClean="0"/>
              <a:t> pun </a:t>
            </a:r>
            <a:r>
              <a:rPr lang="en-US" dirty="0" err="1" smtClean="0"/>
              <a:t>sdh</a:t>
            </a:r>
            <a:r>
              <a:rPr lang="en-US" dirty="0" smtClean="0"/>
              <a:t> </a:t>
            </a:r>
            <a:r>
              <a:rPr lang="en-US" dirty="0" err="1" smtClean="0"/>
              <a:t>dijumpai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Menurut</a:t>
            </a:r>
            <a:r>
              <a:rPr lang="en-US" dirty="0" smtClean="0"/>
              <a:t> Malinowski,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masy</a:t>
            </a:r>
            <a:r>
              <a:rPr lang="en-US" dirty="0" smtClean="0"/>
              <a:t>. </a:t>
            </a:r>
            <a:r>
              <a:rPr lang="en-US" dirty="0" err="1" smtClean="0"/>
              <a:t>primitif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timbul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masy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285728"/>
            <a:ext cx="8786874" cy="6286544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err="1" smtClean="0"/>
              <a:t>Kebiasaan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pelihara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sekelompok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Tindakan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dpt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ritual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, </a:t>
            </a:r>
            <a:r>
              <a:rPr lang="en-US" dirty="0" err="1" smtClean="0"/>
              <a:t>contoh</a:t>
            </a:r>
            <a:r>
              <a:rPr lang="en-US" dirty="0" smtClean="0"/>
              <a:t>: </a:t>
            </a:r>
            <a:r>
              <a:rPr lang="en-US" dirty="0" err="1" smtClean="0"/>
              <a:t>kelahiran</a:t>
            </a:r>
            <a:r>
              <a:rPr lang="en-US" dirty="0" smtClean="0"/>
              <a:t>, </a:t>
            </a:r>
            <a:r>
              <a:rPr lang="en-US" dirty="0" err="1" smtClean="0"/>
              <a:t>perkawinan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kematian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sekadar</a:t>
            </a:r>
            <a:r>
              <a:rPr lang="en-US" dirty="0" smtClean="0"/>
              <a:t> </a:t>
            </a:r>
            <a:r>
              <a:rPr lang="en-US" dirty="0" err="1" smtClean="0"/>
              <a:t>norma</a:t>
            </a:r>
            <a:r>
              <a:rPr lang="en-US" dirty="0" smtClean="0"/>
              <a:t> </a:t>
            </a:r>
            <a:r>
              <a:rPr lang="en-US" dirty="0" err="1" smtClean="0"/>
              <a:t>pergaulan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: </a:t>
            </a:r>
            <a:r>
              <a:rPr lang="en-US" dirty="0" err="1" smtClean="0"/>
              <a:t>cara</a:t>
            </a:r>
            <a:r>
              <a:rPr lang="en-US" dirty="0" smtClean="0"/>
              <a:t> berpakaian, </a:t>
            </a:r>
            <a:r>
              <a:rPr lang="en-US" dirty="0" err="1" smtClean="0"/>
              <a:t>perlunya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hadiah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orng</a:t>
            </a:r>
            <a:r>
              <a:rPr lang="en-US" dirty="0" smtClean="0"/>
              <a:t> lain </a:t>
            </a:r>
            <a:r>
              <a:rPr lang="en-US" dirty="0" err="1" smtClean="0"/>
              <a:t>ketika</a:t>
            </a:r>
            <a:r>
              <a:rPr lang="en-US" dirty="0" smtClean="0"/>
              <a:t> </a:t>
            </a:r>
            <a:r>
              <a:rPr lang="en-US" dirty="0" err="1" smtClean="0"/>
              <a:t>melangsungkan</a:t>
            </a:r>
            <a:r>
              <a:rPr lang="en-US" dirty="0" smtClean="0"/>
              <a:t> </a:t>
            </a:r>
            <a:r>
              <a:rPr lang="en-US" dirty="0" err="1" smtClean="0"/>
              <a:t>perkawinan,dll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2 </a:t>
            </a: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dinamika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disadari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tuntutan</a:t>
            </a:r>
            <a:r>
              <a:rPr lang="en-US" dirty="0" smtClean="0"/>
              <a:t> individual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sadar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Tuntutan</a:t>
            </a:r>
            <a:r>
              <a:rPr lang="en-US" dirty="0" smtClean="0"/>
              <a:t> individual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sadar</a:t>
            </a:r>
            <a:r>
              <a:rPr lang="en-US" dirty="0" smtClean="0"/>
              <a:t> </a:t>
            </a:r>
            <a:r>
              <a:rPr lang="en-US" dirty="0" err="1" smtClean="0"/>
              <a:t>itulah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Kesadaran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perlunya</a:t>
            </a:r>
            <a:r>
              <a:rPr lang="en-US" dirty="0" smtClean="0"/>
              <a:t> </a:t>
            </a:r>
            <a:r>
              <a:rPr lang="en-US" dirty="0" err="1" smtClean="0"/>
              <a:t>aturan</a:t>
            </a:r>
            <a:endParaRPr lang="en-US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4286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KESIMPULAN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714356"/>
            <a:ext cx="8715436" cy="5857916"/>
          </a:xfrm>
        </p:spPr>
        <p:txBody>
          <a:bodyPr/>
          <a:lstStyle/>
          <a:p>
            <a:pPr marL="12700" indent="-12700">
              <a:buNone/>
            </a:pP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sesuatu</a:t>
            </a:r>
            <a:r>
              <a:rPr lang="en-US" dirty="0"/>
              <a:t> yang </a:t>
            </a:r>
            <a:r>
              <a:rPr lang="en-US" dirty="0" err="1"/>
              <a:t>abstrak</a:t>
            </a:r>
            <a:r>
              <a:rPr lang="en-US" dirty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/>
              <a:t>dilihat</a:t>
            </a:r>
            <a:r>
              <a:rPr lang="en-US" dirty="0"/>
              <a:t>. </a:t>
            </a:r>
            <a:r>
              <a:rPr lang="en-US" dirty="0" err="1"/>
              <a:t>Namun</a:t>
            </a:r>
            <a:r>
              <a:rPr lang="en-US" dirty="0"/>
              <a:t>,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berperan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,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antarmasyarakat</a:t>
            </a:r>
            <a:r>
              <a:rPr lang="en-US" dirty="0"/>
              <a:t>.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yang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orang yang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yang lain,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peraturan-peraturan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kemasyarakatan</a:t>
            </a:r>
            <a:r>
              <a:rPr lang="en-US" dirty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6146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214290"/>
            <a:ext cx="8858312" cy="64294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 smtClean="0"/>
              <a:t>sistematika</a:t>
            </a:r>
            <a:r>
              <a:rPr lang="en-US" b="1" dirty="0" smtClean="0"/>
              <a:t> </a:t>
            </a:r>
            <a:r>
              <a:rPr lang="en-US" b="1" dirty="0" err="1"/>
              <a:t>hukum</a:t>
            </a:r>
            <a:r>
              <a:rPr lang="en-US" b="1" dirty="0"/>
              <a:t> </a:t>
            </a:r>
            <a:r>
              <a:rPr lang="en-US" b="1" dirty="0" err="1"/>
              <a:t>perdata</a:t>
            </a:r>
            <a:r>
              <a:rPr lang="en-US" b="1" dirty="0"/>
              <a:t> di Indonesia </a:t>
            </a:r>
            <a:r>
              <a:rPr lang="en-US" b="1" dirty="0" err="1"/>
              <a:t>banyak</a:t>
            </a:r>
            <a:r>
              <a:rPr lang="en-US" b="1" dirty="0"/>
              <a:t> </a:t>
            </a:r>
            <a:r>
              <a:rPr lang="en-US" b="1" dirty="0" err="1"/>
              <a:t>macam</a:t>
            </a:r>
            <a:r>
              <a:rPr lang="en-US" b="1" dirty="0"/>
              <a:t> </a:t>
            </a:r>
            <a:r>
              <a:rPr lang="en-US" b="1" dirty="0" err="1"/>
              <a:t>hukum</a:t>
            </a:r>
            <a:r>
              <a:rPr lang="en-US" b="1" dirty="0"/>
              <a:t> yang </a:t>
            </a:r>
            <a:r>
              <a:rPr lang="en-US" b="1" dirty="0" err="1"/>
              <a:t>dikelompokan</a:t>
            </a:r>
            <a:r>
              <a:rPr lang="en-US" b="1" dirty="0"/>
              <a:t> </a:t>
            </a:r>
            <a:r>
              <a:rPr lang="en-US" b="1" dirty="0" err="1"/>
              <a:t>menjadi</a:t>
            </a:r>
            <a:r>
              <a:rPr lang="en-US" b="1" dirty="0"/>
              <a:t> 4 </a:t>
            </a:r>
            <a:r>
              <a:rPr lang="en-US" b="1" dirty="0" err="1" smtClean="0"/>
              <a:t>yaitu</a:t>
            </a:r>
            <a:r>
              <a:rPr lang="en-US" b="1" dirty="0" smtClean="0"/>
              <a:t>: </a:t>
            </a:r>
          </a:p>
          <a:p>
            <a:r>
              <a:rPr lang="en-US" b="1" dirty="0" err="1" smtClean="0"/>
              <a:t>hukum</a:t>
            </a:r>
            <a:r>
              <a:rPr lang="en-US" b="1" dirty="0" smtClean="0"/>
              <a:t> </a:t>
            </a:r>
            <a:r>
              <a:rPr lang="en-US" b="1" dirty="0" err="1"/>
              <a:t>perorangan</a:t>
            </a:r>
            <a:r>
              <a:rPr lang="en-US" b="1" dirty="0"/>
              <a:t> </a:t>
            </a:r>
          </a:p>
          <a:p>
            <a:r>
              <a:rPr lang="en-US" b="1" dirty="0" err="1" smtClean="0"/>
              <a:t>hukum</a:t>
            </a:r>
            <a:r>
              <a:rPr lang="en-US" b="1" dirty="0" smtClean="0"/>
              <a:t> </a:t>
            </a:r>
            <a:r>
              <a:rPr lang="en-US" b="1" dirty="0" err="1" smtClean="0"/>
              <a:t>keluarga</a:t>
            </a:r>
            <a:endParaRPr lang="en-US" b="1" dirty="0" smtClean="0"/>
          </a:p>
          <a:p>
            <a:r>
              <a:rPr lang="en-US" b="1" dirty="0" err="1" smtClean="0"/>
              <a:t>hukum</a:t>
            </a:r>
            <a:r>
              <a:rPr lang="en-US" b="1" dirty="0" smtClean="0"/>
              <a:t> </a:t>
            </a:r>
            <a:r>
              <a:rPr lang="en-US" b="1" dirty="0" err="1"/>
              <a:t>harta</a:t>
            </a:r>
            <a:r>
              <a:rPr lang="en-US" b="1" dirty="0"/>
              <a:t> </a:t>
            </a:r>
            <a:r>
              <a:rPr lang="en-US" b="1" dirty="0" err="1"/>
              <a:t>kekayaan</a:t>
            </a:r>
            <a:r>
              <a:rPr lang="en-US" b="1" dirty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;</a:t>
            </a:r>
          </a:p>
          <a:p>
            <a:r>
              <a:rPr lang="en-US" b="1" dirty="0" smtClean="0"/>
              <a:t> </a:t>
            </a:r>
            <a:r>
              <a:rPr lang="en-US" b="1" dirty="0" err="1"/>
              <a:t>hukum</a:t>
            </a:r>
            <a:r>
              <a:rPr lang="en-US" b="1" dirty="0"/>
              <a:t> </a:t>
            </a:r>
            <a:r>
              <a:rPr lang="en-US" b="1" dirty="0" err="1" smtClean="0"/>
              <a:t>waris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CONTOH KASUS HUKUM PERDATA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642918"/>
            <a:ext cx="8858312" cy="600079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 err="1" smtClean="0"/>
              <a:t>Contoh</a:t>
            </a:r>
            <a:r>
              <a:rPr lang="en-US" b="1" dirty="0" smtClean="0"/>
              <a:t> </a:t>
            </a:r>
            <a:r>
              <a:rPr lang="en-US" b="1" dirty="0" err="1"/>
              <a:t>Hukum</a:t>
            </a:r>
            <a:r>
              <a:rPr lang="en-US" b="1" dirty="0"/>
              <a:t> </a:t>
            </a:r>
            <a:r>
              <a:rPr lang="en-US" b="1" dirty="0" err="1"/>
              <a:t>Perdata</a:t>
            </a:r>
            <a:r>
              <a:rPr lang="en-US" b="1" dirty="0"/>
              <a:t> </a:t>
            </a:r>
            <a:r>
              <a:rPr lang="en-US" b="1" dirty="0" err="1"/>
              <a:t>Perceraian</a:t>
            </a:r>
            <a:r>
              <a:rPr lang="en-US" b="1" dirty="0"/>
              <a:t>: </a:t>
            </a:r>
            <a:r>
              <a:rPr lang="en-US" b="1" dirty="0" err="1"/>
              <a:t>Bila</a:t>
            </a:r>
            <a:r>
              <a:rPr lang="en-US" b="1" dirty="0"/>
              <a:t> </a:t>
            </a:r>
            <a:r>
              <a:rPr lang="en-US" b="1" dirty="0" err="1"/>
              <a:t>terjadi</a:t>
            </a:r>
            <a:r>
              <a:rPr lang="en-US" b="1" dirty="0"/>
              <a:t> </a:t>
            </a:r>
            <a:r>
              <a:rPr lang="en-US" b="1" dirty="0" err="1"/>
              <a:t>suatu</a:t>
            </a:r>
            <a:r>
              <a:rPr lang="en-US" b="1" dirty="0"/>
              <a:t> </a:t>
            </a:r>
            <a:r>
              <a:rPr lang="en-US" b="1" dirty="0" err="1"/>
              <a:t>masalah</a:t>
            </a:r>
            <a:r>
              <a:rPr lang="en-US" b="1" dirty="0"/>
              <a:t> </a:t>
            </a:r>
            <a:r>
              <a:rPr lang="en-US" b="1" dirty="0" err="1"/>
              <a:t>didalam</a:t>
            </a:r>
            <a:r>
              <a:rPr lang="en-US" b="1" dirty="0"/>
              <a:t> </a:t>
            </a:r>
            <a:r>
              <a:rPr lang="en-US" b="1" dirty="0" err="1"/>
              <a:t>suatu</a:t>
            </a:r>
            <a:r>
              <a:rPr lang="en-US" b="1" dirty="0"/>
              <a:t> </a:t>
            </a:r>
            <a:r>
              <a:rPr lang="en-US" b="1" dirty="0" err="1"/>
              <a:t>rumah</a:t>
            </a:r>
            <a:r>
              <a:rPr lang="en-US" b="1" dirty="0"/>
              <a:t> </a:t>
            </a:r>
            <a:r>
              <a:rPr lang="en-US" b="1" dirty="0" err="1"/>
              <a:t>tangga</a:t>
            </a:r>
            <a:r>
              <a:rPr lang="en-US" b="1" dirty="0"/>
              <a:t> yang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menemukan</a:t>
            </a:r>
            <a:r>
              <a:rPr lang="en-US" b="1" dirty="0"/>
              <a:t> </a:t>
            </a:r>
            <a:r>
              <a:rPr lang="en-US" b="1" dirty="0" err="1"/>
              <a:t>solusi</a:t>
            </a:r>
            <a:r>
              <a:rPr lang="en-US" b="1" dirty="0"/>
              <a:t>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jalan</a:t>
            </a:r>
            <a:r>
              <a:rPr lang="en-US" b="1" dirty="0"/>
              <a:t> </a:t>
            </a:r>
            <a:r>
              <a:rPr lang="en-US" b="1" dirty="0" err="1"/>
              <a:t>keluar</a:t>
            </a:r>
            <a:r>
              <a:rPr lang="en-US" b="1" dirty="0"/>
              <a:t>, </a:t>
            </a:r>
            <a:r>
              <a:rPr lang="en-US" b="1" dirty="0" err="1"/>
              <a:t>maka</a:t>
            </a:r>
            <a:r>
              <a:rPr lang="en-US" b="1" dirty="0"/>
              <a:t> </a:t>
            </a:r>
            <a:r>
              <a:rPr lang="en-US" b="1" dirty="0" err="1"/>
              <a:t>sebagai</a:t>
            </a:r>
            <a:r>
              <a:rPr lang="en-US" b="1" dirty="0"/>
              <a:t> </a:t>
            </a:r>
            <a:r>
              <a:rPr lang="en-US" b="1" dirty="0" err="1"/>
              <a:t>jalan</a:t>
            </a:r>
            <a:r>
              <a:rPr lang="en-US" b="1" dirty="0"/>
              <a:t> </a:t>
            </a:r>
            <a:r>
              <a:rPr lang="en-US" b="1" dirty="0" err="1"/>
              <a:t>keluar</a:t>
            </a:r>
            <a:r>
              <a:rPr lang="en-US" b="1" dirty="0"/>
              <a:t> </a:t>
            </a:r>
            <a:r>
              <a:rPr lang="en-US" b="1" dirty="0" err="1"/>
              <a:t>alternatif</a:t>
            </a:r>
            <a:r>
              <a:rPr lang="en-US" b="1" dirty="0"/>
              <a:t> yang </a:t>
            </a:r>
            <a:r>
              <a:rPr lang="en-US" b="1" dirty="0" err="1"/>
              <a:t>diambil</a:t>
            </a:r>
            <a:r>
              <a:rPr lang="en-US" b="1" dirty="0"/>
              <a:t> </a:t>
            </a:r>
            <a:r>
              <a:rPr lang="en-US" b="1" dirty="0" err="1"/>
              <a:t>adalah</a:t>
            </a:r>
            <a:r>
              <a:rPr lang="en-US" b="1" dirty="0"/>
              <a:t> </a:t>
            </a:r>
            <a:r>
              <a:rPr lang="en-US" b="1" dirty="0" err="1"/>
              <a:t>perceraian</a:t>
            </a:r>
            <a:r>
              <a:rPr lang="en-US" b="1" dirty="0"/>
              <a:t>. </a:t>
            </a:r>
            <a:r>
              <a:rPr lang="en-US" b="1" dirty="0" err="1"/>
              <a:t>Suatu</a:t>
            </a:r>
            <a:r>
              <a:rPr lang="en-US" b="1" dirty="0"/>
              <a:t> </a:t>
            </a:r>
            <a:r>
              <a:rPr lang="en-US" b="1" dirty="0" err="1"/>
              <a:t>perceraian</a:t>
            </a:r>
            <a:r>
              <a:rPr lang="en-US" b="1" dirty="0"/>
              <a:t> </a:t>
            </a:r>
            <a:r>
              <a:rPr lang="en-US" b="1" dirty="0" err="1"/>
              <a:t>tersebut</a:t>
            </a:r>
            <a:r>
              <a:rPr lang="en-US" b="1" dirty="0"/>
              <a:t> </a:t>
            </a:r>
            <a:r>
              <a:rPr lang="en-US" b="1" dirty="0" err="1"/>
              <a:t>mungkin</a:t>
            </a:r>
            <a:r>
              <a:rPr lang="en-US" b="1" dirty="0"/>
              <a:t> </a:t>
            </a:r>
            <a:r>
              <a:rPr lang="en-US" b="1" dirty="0" err="1"/>
              <a:t>menjadi</a:t>
            </a:r>
            <a:r>
              <a:rPr lang="en-US" b="1" dirty="0"/>
              <a:t> </a:t>
            </a:r>
            <a:r>
              <a:rPr lang="en-US" b="1" dirty="0" err="1"/>
              <a:t>jalan</a:t>
            </a:r>
            <a:r>
              <a:rPr lang="en-US" b="1" dirty="0"/>
              <a:t> </a:t>
            </a:r>
            <a:r>
              <a:rPr lang="en-US" b="1" dirty="0" err="1"/>
              <a:t>satu-satunya</a:t>
            </a:r>
            <a:r>
              <a:rPr lang="en-US" b="1" dirty="0"/>
              <a:t> yang </a:t>
            </a:r>
            <a:r>
              <a:rPr lang="en-US" b="1" dirty="0" err="1"/>
              <a:t>dapat</a:t>
            </a:r>
            <a:r>
              <a:rPr lang="en-US" b="1" dirty="0"/>
              <a:t> </a:t>
            </a:r>
            <a:r>
              <a:rPr lang="en-US" b="1" dirty="0" err="1"/>
              <a:t>ditempuh</a:t>
            </a:r>
            <a:r>
              <a:rPr lang="en-US" b="1" dirty="0"/>
              <a:t> </a:t>
            </a:r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mengakhiri</a:t>
            </a:r>
            <a:r>
              <a:rPr lang="en-US" b="1" dirty="0"/>
              <a:t> </a:t>
            </a:r>
            <a:r>
              <a:rPr lang="en-US" b="1" dirty="0" err="1"/>
              <a:t>permasalahan</a:t>
            </a:r>
            <a:r>
              <a:rPr lang="en-US" b="1" dirty="0"/>
              <a:t> yang </a:t>
            </a:r>
            <a:r>
              <a:rPr lang="en-US" b="1" dirty="0" err="1"/>
              <a:t>terjadi</a:t>
            </a:r>
            <a:r>
              <a:rPr lang="en-US" b="1" dirty="0"/>
              <a:t> </a:t>
            </a:r>
            <a:r>
              <a:rPr lang="en-US" b="1" dirty="0" err="1"/>
              <a:t>didalam</a:t>
            </a:r>
            <a:r>
              <a:rPr lang="en-US" b="1" dirty="0"/>
              <a:t> </a:t>
            </a:r>
            <a:r>
              <a:rPr lang="en-US" b="1" dirty="0" err="1"/>
              <a:t>rumah</a:t>
            </a:r>
            <a:r>
              <a:rPr lang="en-US" b="1" dirty="0"/>
              <a:t> </a:t>
            </a:r>
            <a:r>
              <a:rPr lang="en-US" b="1" dirty="0" err="1"/>
              <a:t>tangga</a:t>
            </a:r>
            <a:r>
              <a:rPr lang="en-US" b="1" dirty="0"/>
              <a:t> </a:t>
            </a:r>
            <a:r>
              <a:rPr lang="en-US" b="1" dirty="0" err="1"/>
              <a:t>tersebut</a:t>
            </a:r>
            <a:r>
              <a:rPr lang="en-US" b="1" dirty="0"/>
              <a:t>. </a:t>
            </a:r>
            <a:r>
              <a:rPr lang="en-US" b="1" dirty="0" err="1"/>
              <a:t>Kasus</a:t>
            </a:r>
            <a:r>
              <a:rPr lang="en-US" b="1" dirty="0"/>
              <a:t> </a:t>
            </a:r>
            <a:r>
              <a:rPr lang="en-US" b="1" dirty="0" err="1"/>
              <a:t>perceraian</a:t>
            </a:r>
            <a:r>
              <a:rPr lang="en-US" b="1" dirty="0"/>
              <a:t> </a:t>
            </a:r>
            <a:r>
              <a:rPr lang="en-US" b="1" dirty="0" err="1"/>
              <a:t>ini</a:t>
            </a:r>
            <a:r>
              <a:rPr lang="en-US" b="1" dirty="0"/>
              <a:t> </a:t>
            </a:r>
            <a:r>
              <a:rPr lang="en-US" b="1" dirty="0" err="1"/>
              <a:t>merupakan</a:t>
            </a:r>
            <a:r>
              <a:rPr lang="en-US" b="1" dirty="0"/>
              <a:t> </a:t>
            </a:r>
            <a:r>
              <a:rPr lang="en-US" b="1" dirty="0" err="1"/>
              <a:t>salah</a:t>
            </a:r>
            <a:r>
              <a:rPr lang="en-US" b="1" dirty="0"/>
              <a:t> </a:t>
            </a:r>
            <a:r>
              <a:rPr lang="en-US" b="1" dirty="0" err="1"/>
              <a:t>satu</a:t>
            </a:r>
            <a:r>
              <a:rPr lang="en-US" b="1" dirty="0"/>
              <a:t> </a:t>
            </a:r>
            <a:r>
              <a:rPr lang="en-US" b="1" dirty="0" err="1"/>
              <a:t>contoh</a:t>
            </a:r>
            <a:r>
              <a:rPr lang="en-US" b="1" dirty="0"/>
              <a:t> yang </a:t>
            </a:r>
            <a:r>
              <a:rPr lang="en-US" b="1" dirty="0" err="1"/>
              <a:t>masuk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kategori</a:t>
            </a:r>
            <a:r>
              <a:rPr lang="en-US" b="1" dirty="0"/>
              <a:t> </a:t>
            </a:r>
            <a:r>
              <a:rPr lang="en-US" b="1" dirty="0" err="1"/>
              <a:t>hukum</a:t>
            </a:r>
            <a:r>
              <a:rPr lang="en-US" b="1" dirty="0"/>
              <a:t> </a:t>
            </a:r>
            <a:r>
              <a:rPr lang="en-US" b="1" dirty="0" err="1"/>
              <a:t>perdata</a:t>
            </a:r>
            <a:r>
              <a:rPr lang="en-US" b="1" dirty="0"/>
              <a:t>. </a:t>
            </a:r>
          </a:p>
          <a:p>
            <a:pPr marL="0" indent="0">
              <a:buNone/>
            </a:pPr>
            <a:r>
              <a:rPr lang="en-US" b="1" dirty="0" err="1"/>
              <a:t>Contoh</a:t>
            </a:r>
            <a:r>
              <a:rPr lang="en-US" b="1" dirty="0"/>
              <a:t> </a:t>
            </a:r>
            <a:r>
              <a:rPr lang="en-US" b="1" dirty="0" err="1"/>
              <a:t>Hukum</a:t>
            </a:r>
            <a:r>
              <a:rPr lang="en-US" b="1" dirty="0"/>
              <a:t> </a:t>
            </a:r>
            <a:r>
              <a:rPr lang="en-US" b="1" dirty="0" err="1"/>
              <a:t>Perdata</a:t>
            </a:r>
            <a:r>
              <a:rPr lang="en-US" b="1" dirty="0"/>
              <a:t> </a:t>
            </a:r>
            <a:r>
              <a:rPr lang="en-US" b="1" dirty="0" err="1"/>
              <a:t>Warisan</a:t>
            </a:r>
            <a:r>
              <a:rPr lang="en-US" b="1" dirty="0"/>
              <a:t> : </a:t>
            </a:r>
            <a:r>
              <a:rPr lang="en-US" b="1" dirty="0" err="1"/>
              <a:t>Seorang</a:t>
            </a:r>
            <a:r>
              <a:rPr lang="en-US" b="1" dirty="0"/>
              <a:t> ayah yang </a:t>
            </a:r>
            <a:r>
              <a:rPr lang="en-US" b="1" dirty="0" err="1"/>
              <a:t>ingin</a:t>
            </a:r>
            <a:r>
              <a:rPr lang="en-US" b="1" dirty="0"/>
              <a:t> </a:t>
            </a:r>
            <a:r>
              <a:rPr lang="en-US" b="1" dirty="0" err="1"/>
              <a:t>mewariskan</a:t>
            </a:r>
            <a:r>
              <a:rPr lang="en-US" b="1" dirty="0"/>
              <a:t> </a:t>
            </a:r>
            <a:r>
              <a:rPr lang="en-US" b="1" dirty="0" err="1"/>
              <a:t>harta</a:t>
            </a:r>
            <a:r>
              <a:rPr lang="en-US" b="1" dirty="0"/>
              <a:t> </a:t>
            </a:r>
            <a:r>
              <a:rPr lang="en-US" b="1" dirty="0" err="1"/>
              <a:t>bendanya</a:t>
            </a:r>
            <a:r>
              <a:rPr lang="en-US" b="1" dirty="0"/>
              <a:t> </a:t>
            </a:r>
            <a:r>
              <a:rPr lang="en-US" b="1" dirty="0" err="1"/>
              <a:t>ketika</a:t>
            </a:r>
            <a:r>
              <a:rPr lang="en-US" b="1" dirty="0"/>
              <a:t> </a:t>
            </a:r>
            <a:r>
              <a:rPr lang="en-US" b="1" dirty="0" err="1"/>
              <a:t>kelak</a:t>
            </a:r>
            <a:r>
              <a:rPr lang="en-US" b="1" dirty="0"/>
              <a:t> </a:t>
            </a:r>
            <a:r>
              <a:rPr lang="en-US" b="1" dirty="0" err="1"/>
              <a:t>ia</a:t>
            </a:r>
            <a:r>
              <a:rPr lang="en-US" b="1" dirty="0"/>
              <a:t> </a:t>
            </a:r>
            <a:r>
              <a:rPr lang="en-US" b="1" dirty="0" err="1"/>
              <a:t>meninggal</a:t>
            </a:r>
            <a:r>
              <a:rPr lang="en-US" b="1" dirty="0"/>
              <a:t> </a:t>
            </a:r>
            <a:r>
              <a:rPr lang="en-US" b="1" dirty="0" err="1"/>
              <a:t>tentunya</a:t>
            </a:r>
            <a:r>
              <a:rPr lang="en-US" b="1" dirty="0"/>
              <a:t> </a:t>
            </a:r>
            <a:r>
              <a:rPr lang="en-US" b="1" dirty="0" err="1"/>
              <a:t>akan</a:t>
            </a:r>
            <a:r>
              <a:rPr lang="en-US" b="1" dirty="0"/>
              <a:t> </a:t>
            </a:r>
            <a:r>
              <a:rPr lang="en-US" b="1" dirty="0" err="1"/>
              <a:t>menuliskan</a:t>
            </a:r>
            <a:r>
              <a:rPr lang="en-US" b="1" dirty="0"/>
              <a:t> </a:t>
            </a:r>
            <a:r>
              <a:rPr lang="en-US" b="1" dirty="0" err="1"/>
              <a:t>sebuah</a:t>
            </a:r>
            <a:r>
              <a:rPr lang="en-US" b="1" dirty="0"/>
              <a:t> </a:t>
            </a:r>
            <a:r>
              <a:rPr lang="en-US" b="1" dirty="0" err="1"/>
              <a:t>surat</a:t>
            </a:r>
            <a:r>
              <a:rPr lang="en-US" b="1" dirty="0"/>
              <a:t> </a:t>
            </a:r>
            <a:r>
              <a:rPr lang="en-US" b="1" dirty="0" err="1"/>
              <a:t>wasiat</a:t>
            </a:r>
            <a:r>
              <a:rPr lang="en-US" b="1" dirty="0"/>
              <a:t>. </a:t>
            </a:r>
            <a:r>
              <a:rPr lang="en-US" b="1" dirty="0" err="1"/>
              <a:t>Namun</a:t>
            </a:r>
            <a:r>
              <a:rPr lang="en-US" b="1" dirty="0"/>
              <a:t> </a:t>
            </a:r>
            <a:r>
              <a:rPr lang="en-US" b="1" dirty="0" err="1"/>
              <a:t>ketika</a:t>
            </a:r>
            <a:r>
              <a:rPr lang="en-US" b="1" dirty="0"/>
              <a:t> </a:t>
            </a:r>
            <a:r>
              <a:rPr lang="en-US" b="1" dirty="0" err="1"/>
              <a:t>seorang</a:t>
            </a:r>
            <a:r>
              <a:rPr lang="en-US" b="1" dirty="0"/>
              <a:t> ayah </a:t>
            </a:r>
            <a:r>
              <a:rPr lang="en-US" b="1" dirty="0" err="1"/>
              <a:t>tersebut</a:t>
            </a:r>
            <a:r>
              <a:rPr lang="en-US" b="1" dirty="0"/>
              <a:t> </a:t>
            </a:r>
            <a:r>
              <a:rPr lang="en-US" b="1" dirty="0" err="1"/>
              <a:t>telah</a:t>
            </a:r>
            <a:r>
              <a:rPr lang="en-US" b="1" dirty="0"/>
              <a:t> </a:t>
            </a:r>
            <a:r>
              <a:rPr lang="en-US" b="1" dirty="0" err="1"/>
              <a:t>meninggal</a:t>
            </a:r>
            <a:r>
              <a:rPr lang="en-US" b="1" dirty="0"/>
              <a:t>, </a:t>
            </a:r>
            <a:r>
              <a:rPr lang="en-US" b="1" dirty="0" err="1"/>
              <a:t>dimana</a:t>
            </a:r>
            <a:r>
              <a:rPr lang="en-US" b="1" dirty="0"/>
              <a:t> </a:t>
            </a:r>
            <a:r>
              <a:rPr lang="en-US" b="1" dirty="0" err="1"/>
              <a:t>kemudian</a:t>
            </a:r>
            <a:r>
              <a:rPr lang="en-US" b="1" dirty="0"/>
              <a:t> </a:t>
            </a:r>
            <a:r>
              <a:rPr lang="en-US" b="1" dirty="0" err="1"/>
              <a:t>terjadi</a:t>
            </a:r>
            <a:r>
              <a:rPr lang="en-US" b="1" dirty="0"/>
              <a:t> </a:t>
            </a:r>
            <a:r>
              <a:rPr lang="en-US" b="1" dirty="0" err="1"/>
              <a:t>selisih</a:t>
            </a:r>
            <a:r>
              <a:rPr lang="en-US" b="1" dirty="0"/>
              <a:t> </a:t>
            </a:r>
            <a:r>
              <a:rPr lang="en-US" b="1" dirty="0" err="1"/>
              <a:t>paham</a:t>
            </a:r>
            <a:r>
              <a:rPr lang="en-US" b="1" dirty="0"/>
              <a:t> </a:t>
            </a:r>
            <a:r>
              <a:rPr lang="en-US" b="1" dirty="0" err="1"/>
              <a:t>antara</a:t>
            </a:r>
            <a:r>
              <a:rPr lang="en-US" b="1" dirty="0"/>
              <a:t> </a:t>
            </a:r>
            <a:r>
              <a:rPr lang="en-US" b="1" dirty="0" err="1"/>
              <a:t>anak-anaknya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berujung</a:t>
            </a:r>
            <a:r>
              <a:rPr lang="en-US" b="1" dirty="0"/>
              <a:t> </a:t>
            </a:r>
            <a:r>
              <a:rPr lang="en-US" b="1" dirty="0" err="1"/>
              <a:t>kepada</a:t>
            </a:r>
            <a:r>
              <a:rPr lang="en-US" b="1" dirty="0"/>
              <a:t> </a:t>
            </a:r>
            <a:r>
              <a:rPr lang="en-US" b="1" dirty="0" err="1"/>
              <a:t>pelaporan</a:t>
            </a:r>
            <a:r>
              <a:rPr lang="en-US" b="1" dirty="0"/>
              <a:t> </a:t>
            </a:r>
            <a:r>
              <a:rPr lang="en-US" b="1" dirty="0" err="1"/>
              <a:t>salah</a:t>
            </a:r>
            <a:r>
              <a:rPr lang="en-US" b="1" dirty="0"/>
              <a:t> </a:t>
            </a:r>
            <a:r>
              <a:rPr lang="en-US" b="1" dirty="0" err="1"/>
              <a:t>seorang</a:t>
            </a:r>
            <a:r>
              <a:rPr lang="en-US" b="1" dirty="0"/>
              <a:t> </a:t>
            </a:r>
            <a:r>
              <a:rPr lang="en-US" b="1" dirty="0" err="1"/>
              <a:t>anak</a:t>
            </a:r>
            <a:r>
              <a:rPr lang="en-US" b="1" dirty="0"/>
              <a:t> </a:t>
            </a:r>
            <a:r>
              <a:rPr lang="en-US" b="1" dirty="0" err="1"/>
              <a:t>kepada</a:t>
            </a:r>
            <a:r>
              <a:rPr lang="en-US" b="1" dirty="0"/>
              <a:t> </a:t>
            </a:r>
            <a:r>
              <a:rPr lang="en-US" b="1" dirty="0" err="1"/>
              <a:t>pihak</a:t>
            </a:r>
            <a:r>
              <a:rPr lang="en-US" b="1" dirty="0"/>
              <a:t> yang </a:t>
            </a:r>
            <a:r>
              <a:rPr lang="en-US" b="1" dirty="0" err="1"/>
              <a:t>berwenang</a:t>
            </a:r>
            <a:r>
              <a:rPr lang="en-US" b="1" dirty="0"/>
              <a:t> </a:t>
            </a:r>
            <a:r>
              <a:rPr lang="en-US" b="1" dirty="0" err="1"/>
              <a:t>tentang</a:t>
            </a:r>
            <a:r>
              <a:rPr lang="en-US" b="1" dirty="0"/>
              <a:t> </a:t>
            </a:r>
            <a:r>
              <a:rPr lang="en-US" b="1" dirty="0" err="1"/>
              <a:t>perselisihan</a:t>
            </a:r>
            <a:r>
              <a:rPr lang="en-US" b="1" dirty="0"/>
              <a:t> yang </a:t>
            </a:r>
            <a:r>
              <a:rPr lang="en-US" b="1" dirty="0" err="1"/>
              <a:t>terjadi</a:t>
            </a:r>
            <a:r>
              <a:rPr lang="en-US" b="1" dirty="0"/>
              <a:t>, </a:t>
            </a:r>
            <a:r>
              <a:rPr lang="en-US" b="1" dirty="0" err="1"/>
              <a:t>maka</a:t>
            </a:r>
            <a:r>
              <a:rPr lang="en-US" b="1" dirty="0"/>
              <a:t> </a:t>
            </a:r>
            <a:r>
              <a:rPr lang="en-US" b="1" dirty="0" err="1"/>
              <a:t>kasus</a:t>
            </a:r>
            <a:r>
              <a:rPr lang="en-US" b="1" dirty="0"/>
              <a:t> </a:t>
            </a:r>
            <a:r>
              <a:rPr lang="en-US" b="1" dirty="0" err="1"/>
              <a:t>tersebut</a:t>
            </a:r>
            <a:r>
              <a:rPr lang="en-US" b="1" dirty="0"/>
              <a:t> </a:t>
            </a:r>
            <a:r>
              <a:rPr lang="en-US" b="1" dirty="0" err="1"/>
              <a:t>juga</a:t>
            </a:r>
            <a:r>
              <a:rPr lang="en-US" b="1" dirty="0"/>
              <a:t> </a:t>
            </a:r>
            <a:r>
              <a:rPr lang="en-US" b="1" dirty="0" err="1"/>
              <a:t>termasuk</a:t>
            </a:r>
            <a:r>
              <a:rPr lang="en-US" b="1" dirty="0"/>
              <a:t> </a:t>
            </a:r>
            <a:r>
              <a:rPr lang="en-US" b="1" dirty="0" err="1"/>
              <a:t>salah</a:t>
            </a:r>
            <a:r>
              <a:rPr lang="en-US" b="1" dirty="0"/>
              <a:t> </a:t>
            </a:r>
            <a:r>
              <a:rPr lang="en-US" b="1" dirty="0" err="1"/>
              <a:t>satu</a:t>
            </a:r>
            <a:r>
              <a:rPr lang="en-US" b="1" dirty="0"/>
              <a:t> </a:t>
            </a:r>
            <a:r>
              <a:rPr lang="en-US" b="1" dirty="0" err="1"/>
              <a:t>contoh</a:t>
            </a:r>
            <a:r>
              <a:rPr lang="en-US" b="1" dirty="0"/>
              <a:t> </a:t>
            </a:r>
            <a:r>
              <a:rPr lang="en-US" b="1" dirty="0" err="1"/>
              <a:t>kasus</a:t>
            </a:r>
            <a:r>
              <a:rPr lang="en-US" b="1" dirty="0"/>
              <a:t> </a:t>
            </a:r>
            <a:r>
              <a:rPr lang="en-US" b="1" dirty="0" err="1"/>
              <a:t>hukum</a:t>
            </a:r>
            <a:r>
              <a:rPr lang="en-US" b="1" dirty="0"/>
              <a:t> </a:t>
            </a:r>
            <a:r>
              <a:rPr lang="en-US" b="1" dirty="0" err="1"/>
              <a:t>perdata</a:t>
            </a:r>
            <a:r>
              <a:rPr lang="en-US" b="1" dirty="0"/>
              <a:t>. Dan </a:t>
            </a:r>
            <a:r>
              <a:rPr lang="en-US" b="1" dirty="0" err="1"/>
              <a:t>banyak</a:t>
            </a:r>
            <a:r>
              <a:rPr lang="en-US" b="1" dirty="0"/>
              <a:t> </a:t>
            </a:r>
            <a:r>
              <a:rPr lang="en-US" b="1" dirty="0" err="1"/>
              <a:t>lagi</a:t>
            </a:r>
            <a:r>
              <a:rPr lang="en-US" b="1" dirty="0"/>
              <a:t> </a:t>
            </a:r>
            <a:r>
              <a:rPr lang="en-US" b="1" dirty="0" err="1"/>
              <a:t>kasus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hukum</a:t>
            </a:r>
            <a:r>
              <a:rPr lang="en-US" b="1" dirty="0"/>
              <a:t> </a:t>
            </a:r>
            <a:r>
              <a:rPr lang="en-US" b="1" dirty="0" err="1"/>
              <a:t>perdata</a:t>
            </a:r>
            <a:r>
              <a:rPr lang="en-US" b="1" dirty="0"/>
              <a:t> yang </a:t>
            </a:r>
            <a:r>
              <a:rPr lang="en-US" b="1" dirty="0" err="1"/>
              <a:t>sering</a:t>
            </a:r>
            <a:r>
              <a:rPr lang="en-US" b="1" dirty="0"/>
              <a:t> </a:t>
            </a:r>
            <a:r>
              <a:rPr lang="en-US" b="1" dirty="0" err="1"/>
              <a:t>terjadi</a:t>
            </a:r>
            <a:r>
              <a:rPr lang="en-US" b="1" dirty="0"/>
              <a:t> di </a:t>
            </a:r>
            <a:r>
              <a:rPr lang="en-US" b="1" dirty="0" err="1"/>
              <a:t>indonesia</a:t>
            </a:r>
            <a:r>
              <a:rPr lang="en-US" b="1" dirty="0"/>
              <a:t>.</a:t>
            </a:r>
            <a:endParaRPr lang="en-US" i="1" dirty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780928"/>
            <a:ext cx="8229600" cy="792088"/>
          </a:xfrm>
        </p:spPr>
        <p:txBody>
          <a:bodyPr/>
          <a:lstStyle/>
          <a:p>
            <a:r>
              <a:rPr lang="id-ID" dirty="0" smtClean="0"/>
              <a:t>TERIMA KASIH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HUKUM</a:t>
            </a:r>
          </a:p>
          <a:p>
            <a:r>
              <a:rPr lang="en-US" dirty="0" smtClean="0"/>
              <a:t>HUKUM MASYARAKAT</a:t>
            </a:r>
          </a:p>
          <a:p>
            <a:r>
              <a:rPr lang="en-US" dirty="0" smtClean="0"/>
              <a:t>SISTEMATIKA HUKUM PERDATA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324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PENGERTIAN HUKUM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571480"/>
            <a:ext cx="8858312" cy="5929354"/>
          </a:xfrm>
        </p:spPr>
        <p:txBody>
          <a:bodyPr>
            <a:normAutofit fontScale="85000"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 err="1" smtClean="0"/>
              <a:t>Menurut</a:t>
            </a:r>
            <a:r>
              <a:rPr lang="en-US" b="1" dirty="0" smtClean="0"/>
              <a:t> </a:t>
            </a:r>
            <a:r>
              <a:rPr lang="en-US" b="1" dirty="0"/>
              <a:t>Dr. O. NOTOHAMIDJOJO, </a:t>
            </a:r>
            <a:r>
              <a:rPr lang="en-US" b="1" dirty="0" smtClean="0"/>
              <a:t>S.H.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/>
              <a:t>peraturan</a:t>
            </a:r>
            <a:r>
              <a:rPr lang="en-US" dirty="0"/>
              <a:t> yang </a:t>
            </a:r>
            <a:r>
              <a:rPr lang="en-US" dirty="0" err="1"/>
              <a:t>tertulis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tertulis</a:t>
            </a:r>
            <a:r>
              <a:rPr lang="en-US" dirty="0"/>
              <a:t>, yang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memaksa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kelakuan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di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, yang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 smtClean="0"/>
              <a:t>dalam</a:t>
            </a:r>
            <a:r>
              <a:rPr lang="en-US" dirty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(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)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mewujudkan</a:t>
            </a:r>
            <a:r>
              <a:rPr lang="en-US" dirty="0"/>
              <a:t> </a:t>
            </a:r>
            <a:r>
              <a:rPr lang="en-US" dirty="0" err="1"/>
              <a:t>keadilan</a:t>
            </a:r>
            <a:r>
              <a:rPr lang="en-US" dirty="0"/>
              <a:t>, </a:t>
            </a:r>
            <a:r>
              <a:rPr lang="en-US" dirty="0" err="1"/>
              <a:t>tata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damai</a:t>
            </a:r>
            <a:r>
              <a:rPr lang="en-US" dirty="0" smtClean="0"/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err="1" smtClean="0"/>
              <a:t>Menurut</a:t>
            </a:r>
            <a:r>
              <a:rPr lang="en-US" b="1" dirty="0" smtClean="0"/>
              <a:t> </a:t>
            </a:r>
            <a:r>
              <a:rPr lang="en-US" b="1" dirty="0"/>
              <a:t>J.C.T. </a:t>
            </a:r>
            <a:r>
              <a:rPr lang="en-US" b="1" dirty="0" err="1"/>
              <a:t>Simorangkir</a:t>
            </a:r>
            <a:r>
              <a:rPr lang="en-US" b="1" dirty="0"/>
              <a:t>, S.H.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Woerjono</a:t>
            </a:r>
            <a:r>
              <a:rPr lang="en-US" b="1" dirty="0"/>
              <a:t> </a:t>
            </a:r>
            <a:r>
              <a:rPr lang="en-US" b="1" dirty="0" err="1"/>
              <a:t>Sasr</a:t>
            </a:r>
            <a:r>
              <a:rPr lang="en-US" b="1" dirty="0"/>
              <a:t>\</a:t>
            </a:r>
            <a:r>
              <a:rPr lang="en-US" b="1" dirty="0" err="1"/>
              <a:t>tropranoto</a:t>
            </a:r>
            <a:r>
              <a:rPr lang="en-US" b="1" dirty="0"/>
              <a:t>, S.H. </a:t>
            </a:r>
            <a:r>
              <a:rPr lang="en-US" dirty="0"/>
              <a:t>(</a:t>
            </a:r>
            <a:r>
              <a:rPr lang="en-US" dirty="0" err="1"/>
              <a:t>Pelajaran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Indonesia</a:t>
            </a:r>
            <a:r>
              <a:rPr lang="en-US" dirty="0" smtClean="0"/>
              <a:t>) </a:t>
            </a:r>
          </a:p>
          <a:p>
            <a:pPr marL="366713" indent="0" algn="just">
              <a:buNone/>
            </a:pP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/>
              <a:t> Norma, yang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penguasa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penguasa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yang </a:t>
            </a:r>
            <a:r>
              <a:rPr lang="en-US" dirty="0" err="1"/>
              <a:t>berwenang</a:t>
            </a:r>
            <a:r>
              <a:rPr lang="en-US" dirty="0"/>
              <a:t> </a:t>
            </a:r>
            <a:r>
              <a:rPr lang="en-US" dirty="0" err="1"/>
              <a:t>menetapkan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, </a:t>
            </a:r>
            <a:r>
              <a:rPr lang="en-US" dirty="0" err="1"/>
              <a:t>dinyatakan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dianggap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yang </a:t>
            </a:r>
            <a:r>
              <a:rPr lang="en-US" dirty="0" err="1"/>
              <a:t>mengikat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mengadakan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tata</a:t>
            </a:r>
            <a:r>
              <a:rPr lang="en-US" dirty="0"/>
              <a:t> yang </a:t>
            </a:r>
            <a:r>
              <a:rPr lang="en-US" dirty="0" err="1"/>
              <a:t>dikehendaki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penguasa</a:t>
            </a:r>
            <a:r>
              <a:rPr lang="en-US" dirty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kesepahaman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para </a:t>
            </a:r>
            <a:r>
              <a:rPr lang="en-US" dirty="0" err="1"/>
              <a:t>ahli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.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para </a:t>
            </a:r>
            <a:r>
              <a:rPr lang="en-US" dirty="0" err="1"/>
              <a:t>ahli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sarjana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yang </a:t>
            </a:r>
            <a:r>
              <a:rPr lang="en-US" dirty="0" err="1"/>
              <a:t>mencoba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definisi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satupun</a:t>
            </a:r>
            <a:r>
              <a:rPr lang="en-US" dirty="0"/>
              <a:t> </a:t>
            </a:r>
            <a:r>
              <a:rPr lang="en-US" dirty="0" err="1"/>
              <a:t>ahli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sarjana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yang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diterima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 smtClean="0"/>
              <a:t>. (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id.wikipedia.org/wiki/Hukum#cite_ref-8</a:t>
            </a:r>
            <a:r>
              <a:rPr lang="en-US" dirty="0" smtClean="0"/>
              <a:t> - </a:t>
            </a:r>
            <a:r>
              <a:rPr lang="en-US" dirty="0" err="1" smtClean="0"/>
              <a:t>Paragraf</a:t>
            </a:r>
            <a:r>
              <a:rPr lang="en-US" dirty="0" smtClean="0"/>
              <a:t> </a:t>
            </a:r>
            <a:r>
              <a:rPr lang="en-US" dirty="0" err="1" smtClean="0"/>
              <a:t>kedua</a:t>
            </a:r>
            <a:r>
              <a:rPr lang="en-US" dirty="0" smtClean="0"/>
              <a:t>.)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3571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KONSEP HUKUM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571480"/>
            <a:ext cx="8858312" cy="6143668"/>
          </a:xfrm>
        </p:spPr>
        <p:txBody>
          <a:bodyPr/>
          <a:lstStyle/>
          <a:p>
            <a:pPr>
              <a:buNone/>
            </a:pPr>
            <a:endParaRPr lang="en-US" u="sng" dirty="0" smtClean="0"/>
          </a:p>
          <a:p>
            <a:pPr>
              <a:buNone/>
            </a:pPr>
            <a:endParaRPr lang="en-US" u="sng" dirty="0" smtClean="0"/>
          </a:p>
          <a:p>
            <a:pPr>
              <a:buNone/>
            </a:pPr>
            <a:endParaRPr lang="en-US" u="sng" dirty="0" smtClean="0"/>
          </a:p>
          <a:p>
            <a:pPr>
              <a:buNone/>
            </a:pPr>
            <a:endParaRPr lang="en-US" u="sng" dirty="0" smtClean="0"/>
          </a:p>
          <a:p>
            <a:pPr>
              <a:buNone/>
            </a:pPr>
            <a:endParaRPr lang="en-US" u="sng" dirty="0"/>
          </a:p>
        </p:txBody>
      </p:sp>
      <p:sp>
        <p:nvSpPr>
          <p:cNvPr id="4" name="Rectangle 3"/>
          <p:cNvSpPr/>
          <p:nvPr/>
        </p:nvSpPr>
        <p:spPr>
          <a:xfrm>
            <a:off x="2665213" y="964389"/>
            <a:ext cx="1693992" cy="57150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HUKUM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497911" y="1535893"/>
            <a:ext cx="14298" cy="71438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4359205" y="1244727"/>
            <a:ext cx="1357322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13" idx="2"/>
          </p:cNvCxnSpPr>
          <p:nvPr/>
        </p:nvCxnSpPr>
        <p:spPr>
          <a:xfrm flipH="1">
            <a:off x="3497911" y="3212976"/>
            <a:ext cx="14298" cy="8640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547664" y="2284282"/>
            <a:ext cx="3929090" cy="92869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MENGATUR/MEMBATASI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508104" y="884401"/>
            <a:ext cx="2952328" cy="72065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PERINTAH DAN LARANGAN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940152" y="2462877"/>
            <a:ext cx="2286016" cy="57150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MEMAKSA</a:t>
            </a:r>
            <a:endParaRPr lang="en-US" sz="2400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7076314" y="1598781"/>
            <a:ext cx="14298" cy="8640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H="1">
            <a:off x="7062016" y="3068960"/>
            <a:ext cx="14298" cy="8640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5841260" y="3933056"/>
            <a:ext cx="2286016" cy="57150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</a:rPr>
              <a:t>HUKUMAN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531708" y="4077072"/>
            <a:ext cx="3929090" cy="92869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KEPENTINGAN UMUM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BIDANG HUKUM</a:t>
            </a:r>
          </a:p>
          <a:p>
            <a:pPr>
              <a:buFont typeface="Wingdings" pitchFamily="2" charset="2"/>
              <a:buChar char="Ø"/>
            </a:pPr>
            <a:r>
              <a:rPr lang="en-US" sz="2600" dirty="0" smtClean="0"/>
              <a:t>HUKUM PIDANA/HUKUM PUBLIK</a:t>
            </a:r>
          </a:p>
          <a:p>
            <a:pPr>
              <a:buFont typeface="Wingdings" pitchFamily="2" charset="2"/>
              <a:buChar char="Ø"/>
            </a:pPr>
            <a:r>
              <a:rPr lang="en-US" sz="2600" dirty="0" smtClean="0"/>
              <a:t>HUKUM PERDATA/HUKUM PRIVAT</a:t>
            </a:r>
          </a:p>
          <a:p>
            <a:pPr>
              <a:buFont typeface="Wingdings" pitchFamily="2" charset="2"/>
              <a:buChar char="Ø"/>
            </a:pPr>
            <a:r>
              <a:rPr lang="en-US" sz="2600" dirty="0" smtClean="0"/>
              <a:t>HUKUM ACARA</a:t>
            </a:r>
          </a:p>
          <a:p>
            <a:pPr>
              <a:buFont typeface="Wingdings" pitchFamily="2" charset="2"/>
              <a:buChar char="Ø"/>
            </a:pPr>
            <a:r>
              <a:rPr lang="en-US" sz="2600" dirty="0" smtClean="0"/>
              <a:t>HUKUM TATA NEGARA</a:t>
            </a:r>
          </a:p>
          <a:p>
            <a:pPr>
              <a:buFont typeface="Wingdings" pitchFamily="2" charset="2"/>
              <a:buChar char="Ø"/>
            </a:pPr>
            <a:r>
              <a:rPr lang="id-ID" sz="2600" dirty="0" smtClean="0"/>
              <a:t>HUKUM ADMINISTRASI NEGARA</a:t>
            </a:r>
          </a:p>
          <a:p>
            <a:pPr>
              <a:buFont typeface="Wingdings" pitchFamily="2" charset="2"/>
              <a:buChar char="Ø"/>
            </a:pPr>
            <a:r>
              <a:rPr lang="id-ID" sz="2600" dirty="0" smtClean="0"/>
              <a:t>HUKUM INTERNASIONAL</a:t>
            </a:r>
          </a:p>
          <a:p>
            <a:pPr>
              <a:buFont typeface="Wingdings" pitchFamily="2" charset="2"/>
              <a:buChar char="Ø"/>
            </a:pPr>
            <a:r>
              <a:rPr lang="id-ID" sz="2600" dirty="0" smtClean="0"/>
              <a:t>HUKUM ADAT</a:t>
            </a:r>
          </a:p>
          <a:p>
            <a:pPr>
              <a:buFont typeface="Wingdings" pitchFamily="2" charset="2"/>
              <a:buChar char="Ø"/>
            </a:pPr>
            <a:r>
              <a:rPr lang="id-ID" sz="2600" dirty="0" smtClean="0"/>
              <a:t>HUKUM AGAMA</a:t>
            </a:r>
          </a:p>
          <a:p>
            <a:pPr>
              <a:buFont typeface="Wingdings" pitchFamily="2" charset="2"/>
              <a:buChar char="Ø"/>
            </a:pPr>
            <a:r>
              <a:rPr lang="id-ID" sz="2600" dirty="0" smtClean="0"/>
              <a:t>HUKUM AGRARIA</a:t>
            </a:r>
          </a:p>
          <a:p>
            <a:pPr>
              <a:buFont typeface="Wingdings" pitchFamily="2" charset="2"/>
              <a:buChar char="Ø"/>
            </a:pPr>
            <a:r>
              <a:rPr lang="id-ID" sz="2600" dirty="0" smtClean="0"/>
              <a:t>HUKUM LINGKUNGAN</a:t>
            </a:r>
          </a:p>
          <a:p>
            <a:pPr>
              <a:buFont typeface="Wingdings" pitchFamily="2" charset="2"/>
              <a:buChar char="Ø"/>
            </a:pPr>
            <a:r>
              <a:rPr lang="id-ID" sz="2600" dirty="0" smtClean="0"/>
              <a:t>HUKUM BISNIS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634082"/>
          </a:xfrm>
        </p:spPr>
        <p:txBody>
          <a:bodyPr>
            <a:normAutofit fontScale="90000"/>
          </a:bodyPr>
          <a:lstStyle/>
          <a:p>
            <a:pPr algn="l"/>
            <a:r>
              <a:rPr lang="id-ID" dirty="0" smtClean="0"/>
              <a:t>SISTEM HUKUM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61662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id-ID" dirty="0" smtClean="0"/>
              <a:t>SISTEM HUKUM EROPA KONTINENTAL</a:t>
            </a:r>
          </a:p>
          <a:p>
            <a:pPr>
              <a:buFont typeface="Wingdings" pitchFamily="2" charset="2"/>
              <a:buChar char="Ø"/>
            </a:pPr>
            <a:r>
              <a:rPr lang="id-ID" dirty="0" smtClean="0"/>
              <a:t>SISTEM HUKUM ANGLO-SAXON</a:t>
            </a:r>
          </a:p>
          <a:p>
            <a:pPr>
              <a:buFont typeface="Wingdings" pitchFamily="2" charset="2"/>
              <a:buChar char="Ø"/>
            </a:pPr>
            <a:r>
              <a:rPr lang="id-ID" dirty="0" smtClean="0"/>
              <a:t>SISTEM HUKUM ADAT/KEBIASAAN</a:t>
            </a:r>
          </a:p>
          <a:p>
            <a:pPr>
              <a:buFont typeface="Wingdings" pitchFamily="2" charset="2"/>
              <a:buChar char="Ø"/>
            </a:pPr>
            <a:r>
              <a:rPr lang="id-ID" dirty="0" smtClean="0"/>
              <a:t>SISTEM HUKUM AGAMA</a:t>
            </a:r>
          </a:p>
          <a:p>
            <a:pPr>
              <a:buFont typeface="Wingdings" pitchFamily="2" charset="2"/>
              <a:buChar char="Ø"/>
            </a:pPr>
            <a:endParaRPr lang="id-ID" dirty="0"/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	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5529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229600" cy="432048"/>
          </a:xfrm>
        </p:spPr>
        <p:txBody>
          <a:bodyPr>
            <a:normAutofit fontScale="90000"/>
          </a:bodyPr>
          <a:lstStyle/>
          <a:p>
            <a:pPr algn="l"/>
            <a:r>
              <a:rPr lang="id-ID" dirty="0" smtClean="0"/>
              <a:t>TUJUAN-TUJUAN HUKUM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620688"/>
            <a:ext cx="8712968" cy="5976664"/>
          </a:xfrm>
        </p:spPr>
        <p:txBody>
          <a:bodyPr>
            <a:normAutofit/>
          </a:bodyPr>
          <a:lstStyle/>
          <a:p>
            <a:pPr algn="just"/>
            <a:r>
              <a:rPr lang="en-US" sz="2000" dirty="0" err="1" smtClean="0"/>
              <a:t>Menjamin</a:t>
            </a:r>
            <a:r>
              <a:rPr lang="en-US" sz="2000" dirty="0" smtClean="0"/>
              <a:t> </a:t>
            </a:r>
            <a:r>
              <a:rPr lang="en-US" sz="2000" dirty="0" err="1"/>
              <a:t>adanya</a:t>
            </a:r>
            <a:r>
              <a:rPr lang="en-US" sz="2000" dirty="0"/>
              <a:t> </a:t>
            </a:r>
            <a:r>
              <a:rPr lang="en-US" sz="2000" dirty="0" err="1"/>
              <a:t>keseimbangan</a:t>
            </a:r>
            <a:r>
              <a:rPr lang="en-US" sz="2000" dirty="0"/>
              <a:t> agar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pola</a:t>
            </a:r>
            <a:r>
              <a:rPr lang="en-US" sz="2000" dirty="0"/>
              <a:t> </a:t>
            </a:r>
            <a:r>
              <a:rPr lang="en-US" sz="2000" dirty="0" err="1"/>
              <a:t>hubungan</a:t>
            </a:r>
            <a:r>
              <a:rPr lang="en-US" sz="2000" dirty="0"/>
              <a:t> </a:t>
            </a:r>
            <a:r>
              <a:rPr lang="en-US" sz="2000" dirty="0" err="1"/>
              <a:t>antarmasyarakat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terjadi</a:t>
            </a:r>
            <a:r>
              <a:rPr lang="en-US" sz="2000" dirty="0"/>
              <a:t> </a:t>
            </a:r>
            <a:r>
              <a:rPr lang="en-US" sz="2000" dirty="0" err="1"/>
              <a:t>kekacauan</a:t>
            </a:r>
            <a:r>
              <a:rPr lang="en-US" sz="2000" dirty="0" smtClean="0"/>
              <a:t>.</a:t>
            </a:r>
          </a:p>
          <a:p>
            <a:pPr algn="just"/>
            <a:r>
              <a:rPr lang="en-US" sz="2000" dirty="0" err="1"/>
              <a:t>U</a:t>
            </a:r>
            <a:r>
              <a:rPr lang="en-US" sz="2000" dirty="0" err="1" smtClean="0"/>
              <a:t>ntuk</a:t>
            </a:r>
            <a:r>
              <a:rPr lang="en-US" sz="2000" dirty="0" smtClean="0"/>
              <a:t> </a:t>
            </a:r>
            <a:r>
              <a:rPr lang="en-US" sz="2000" dirty="0" err="1"/>
              <a:t>menjamin</a:t>
            </a:r>
            <a:r>
              <a:rPr lang="en-US" sz="2000" dirty="0"/>
              <a:t> </a:t>
            </a:r>
            <a:r>
              <a:rPr lang="en-US" sz="2000" dirty="0" err="1"/>
              <a:t>adanya</a:t>
            </a:r>
            <a:r>
              <a:rPr lang="en-US" sz="2000" dirty="0"/>
              <a:t> </a:t>
            </a:r>
            <a:r>
              <a:rPr lang="en-US" sz="2000" dirty="0" err="1"/>
              <a:t>kepastian</a:t>
            </a:r>
            <a:r>
              <a:rPr lang="en-US" sz="2000" dirty="0"/>
              <a:t> </a:t>
            </a:r>
            <a:r>
              <a:rPr lang="en-US" sz="2000" dirty="0" err="1"/>
              <a:t>hukum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masyarakat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hukum</a:t>
            </a:r>
            <a:r>
              <a:rPr lang="en-US" sz="2000" dirty="0"/>
              <a:t> </a:t>
            </a:r>
            <a:r>
              <a:rPr lang="en-US" sz="2000" dirty="0" err="1"/>
              <a:t>harus</a:t>
            </a:r>
            <a:r>
              <a:rPr lang="en-US" sz="2000" dirty="0"/>
              <a:t> </a:t>
            </a:r>
            <a:r>
              <a:rPr lang="en-US" sz="2000" dirty="0" err="1"/>
              <a:t>bersendikan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keadilan</a:t>
            </a:r>
            <a:r>
              <a:rPr lang="en-US" sz="2000" dirty="0"/>
              <a:t>, </a:t>
            </a:r>
            <a:r>
              <a:rPr lang="en-US" sz="2000" dirty="0" err="1"/>
              <a:t>yaitu</a:t>
            </a:r>
            <a:r>
              <a:rPr lang="en-US" sz="2000" dirty="0"/>
              <a:t> </a:t>
            </a:r>
            <a:r>
              <a:rPr lang="en-US" sz="2000" dirty="0" err="1"/>
              <a:t>asas-asas</a:t>
            </a:r>
            <a:r>
              <a:rPr lang="en-US" sz="2000" dirty="0"/>
              <a:t> </a:t>
            </a:r>
            <a:r>
              <a:rPr lang="en-US" sz="2000" dirty="0" err="1"/>
              <a:t>keadilan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masyarakat</a:t>
            </a:r>
            <a:r>
              <a:rPr lang="en-US" sz="2000" dirty="0"/>
              <a:t> </a:t>
            </a:r>
            <a:r>
              <a:rPr lang="en-US" sz="2000" dirty="0" err="1"/>
              <a:t>itu</a:t>
            </a:r>
            <a:r>
              <a:rPr lang="en-US" sz="2000" dirty="0"/>
              <a:t>.</a:t>
            </a:r>
            <a:r>
              <a:rPr lang="id-ID" sz="2000" dirty="0" smtClean="0"/>
              <a:t> </a:t>
            </a:r>
          </a:p>
          <a:p>
            <a:pPr algn="just"/>
            <a:r>
              <a:rPr lang="en-US" sz="2000" dirty="0" err="1"/>
              <a:t>M</a:t>
            </a:r>
            <a:r>
              <a:rPr lang="en-US" sz="2000" dirty="0" err="1" smtClean="0"/>
              <a:t>encarikan</a:t>
            </a:r>
            <a:r>
              <a:rPr lang="en-US" sz="2000" dirty="0" smtClean="0"/>
              <a:t> </a:t>
            </a:r>
            <a:r>
              <a:rPr lang="en-US" sz="2000" dirty="0" err="1"/>
              <a:t>keseimbangan</a:t>
            </a:r>
            <a:r>
              <a:rPr lang="en-US" sz="2000" dirty="0"/>
              <a:t> </a:t>
            </a:r>
            <a:r>
              <a:rPr lang="en-US" sz="2000" dirty="0" err="1"/>
              <a:t>antara</a:t>
            </a:r>
            <a:r>
              <a:rPr lang="en-US" sz="2000" dirty="0"/>
              <a:t> </a:t>
            </a:r>
            <a:r>
              <a:rPr lang="en-US" sz="2000" dirty="0" err="1"/>
              <a:t>berbagai</a:t>
            </a:r>
            <a:r>
              <a:rPr lang="en-US" sz="2000" dirty="0"/>
              <a:t> </a:t>
            </a:r>
            <a:r>
              <a:rPr lang="en-US" sz="2000" dirty="0" err="1"/>
              <a:t>kepentingan</a:t>
            </a:r>
            <a:r>
              <a:rPr lang="en-US" sz="2000" dirty="0"/>
              <a:t> yang </a:t>
            </a:r>
            <a:r>
              <a:rPr lang="en-US" sz="2000" dirty="0" err="1"/>
              <a:t>bertentangan</a:t>
            </a:r>
            <a:r>
              <a:rPr lang="en-US" sz="2000" dirty="0"/>
              <a:t> </a:t>
            </a:r>
            <a:r>
              <a:rPr lang="en-US" sz="2000" dirty="0" err="1"/>
              <a:t>satu</a:t>
            </a:r>
            <a:r>
              <a:rPr lang="en-US" sz="2000" dirty="0"/>
              <a:t> </a:t>
            </a:r>
            <a:r>
              <a:rPr lang="en-US" sz="2000" dirty="0" err="1"/>
              <a:t>sama</a:t>
            </a:r>
            <a:r>
              <a:rPr lang="en-US" sz="2000" dirty="0"/>
              <a:t> lain,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mendapatkan</a:t>
            </a:r>
            <a:r>
              <a:rPr lang="en-US" sz="2000" dirty="0"/>
              <a:t> </a:t>
            </a:r>
            <a:r>
              <a:rPr lang="en-US" sz="2000" dirty="0" err="1"/>
              <a:t>keadilan</a:t>
            </a:r>
            <a:r>
              <a:rPr lang="en-US" sz="2000" dirty="0"/>
              <a:t>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juga</a:t>
            </a:r>
            <a:r>
              <a:rPr lang="en-US" sz="2000" dirty="0"/>
              <a:t> </a:t>
            </a:r>
            <a:r>
              <a:rPr lang="en-US" sz="2000" dirty="0" err="1"/>
              <a:t>mendapatkan</a:t>
            </a:r>
            <a:r>
              <a:rPr lang="en-US" sz="2000" dirty="0"/>
              <a:t> </a:t>
            </a:r>
            <a:r>
              <a:rPr lang="en-US" sz="2000" dirty="0" err="1"/>
              <a:t>keseimbangan</a:t>
            </a:r>
            <a:r>
              <a:rPr lang="en-US" sz="2000" dirty="0"/>
              <a:t> </a:t>
            </a:r>
            <a:r>
              <a:rPr lang="en-US" sz="2000" dirty="0" err="1"/>
              <a:t>lagi</a:t>
            </a:r>
            <a:r>
              <a:rPr lang="en-US" sz="2000" dirty="0"/>
              <a:t> </a:t>
            </a:r>
            <a:r>
              <a:rPr lang="en-US" sz="2000" dirty="0" err="1"/>
              <a:t>antara</a:t>
            </a:r>
            <a:r>
              <a:rPr lang="en-US" sz="2000" dirty="0"/>
              <a:t> </a:t>
            </a:r>
            <a:r>
              <a:rPr lang="en-US" sz="2000" dirty="0" err="1"/>
              <a:t>tuntutan</a:t>
            </a:r>
            <a:r>
              <a:rPr lang="en-US" sz="2000" dirty="0"/>
              <a:t> </a:t>
            </a:r>
            <a:r>
              <a:rPr lang="en-US" sz="2000" dirty="0" err="1"/>
              <a:t>keadilan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 </a:t>
            </a:r>
            <a:r>
              <a:rPr lang="en-US" sz="2000" dirty="0" err="1"/>
              <a:t>dengan</a:t>
            </a:r>
            <a:r>
              <a:rPr lang="en-US" sz="2000" dirty="0"/>
              <a:t> </a:t>
            </a:r>
            <a:r>
              <a:rPr lang="en-US" sz="2000" dirty="0" err="1"/>
              <a:t>tuntutan</a:t>
            </a:r>
            <a:r>
              <a:rPr lang="en-US" sz="2000" dirty="0"/>
              <a:t> </a:t>
            </a:r>
            <a:r>
              <a:rPr lang="en-US" sz="2000" dirty="0" err="1"/>
              <a:t>ketertiban</a:t>
            </a:r>
            <a:r>
              <a:rPr lang="en-US" sz="2000" dirty="0"/>
              <a:t> </a:t>
            </a:r>
            <a:r>
              <a:rPr lang="en-US" sz="2000" dirty="0" err="1"/>
              <a:t>atau</a:t>
            </a:r>
            <a:r>
              <a:rPr lang="en-US" sz="2000" dirty="0"/>
              <a:t> </a:t>
            </a:r>
            <a:r>
              <a:rPr lang="en-US" sz="2000" dirty="0" err="1"/>
              <a:t>kepastian</a:t>
            </a:r>
            <a:r>
              <a:rPr lang="en-US" sz="2000" dirty="0"/>
              <a:t> </a:t>
            </a:r>
            <a:r>
              <a:rPr lang="en-US" sz="2000" dirty="0" err="1"/>
              <a:t>hukum</a:t>
            </a:r>
            <a:r>
              <a:rPr lang="en-US" sz="2000" dirty="0"/>
              <a:t>. ( Prof. </a:t>
            </a:r>
            <a:r>
              <a:rPr lang="en-US" sz="2000" dirty="0" err="1"/>
              <a:t>Subekti</a:t>
            </a:r>
            <a:r>
              <a:rPr lang="en-US" sz="2000" dirty="0"/>
              <a:t> S.H., </a:t>
            </a:r>
            <a:r>
              <a:rPr lang="en-US" sz="2000" dirty="0" err="1"/>
              <a:t>Dasar-Dasar</a:t>
            </a:r>
            <a:r>
              <a:rPr lang="en-US" sz="2000" dirty="0"/>
              <a:t> </a:t>
            </a:r>
            <a:r>
              <a:rPr lang="en-US" sz="2000" dirty="0" err="1"/>
              <a:t>Hukum</a:t>
            </a:r>
            <a:r>
              <a:rPr lang="en-US" sz="2000" dirty="0"/>
              <a:t>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Pengadilan</a:t>
            </a:r>
            <a:r>
              <a:rPr lang="en-US" sz="2000" dirty="0" smtClean="0"/>
              <a:t>).</a:t>
            </a:r>
          </a:p>
          <a:p>
            <a:pPr algn="just"/>
            <a:r>
              <a:rPr lang="en-US" sz="2000" dirty="0" err="1" smtClean="0"/>
              <a:t>Semata-mata</a:t>
            </a:r>
            <a:r>
              <a:rPr lang="en-US" sz="2000" dirty="0" smtClean="0"/>
              <a:t>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mencapai</a:t>
            </a:r>
            <a:r>
              <a:rPr lang="en-US" sz="2000" dirty="0"/>
              <a:t> </a:t>
            </a:r>
            <a:r>
              <a:rPr lang="en-US" sz="2000" dirty="0" err="1"/>
              <a:t>keadilan</a:t>
            </a:r>
            <a:r>
              <a:rPr lang="en-US" sz="2000" dirty="0"/>
              <a:t>. (</a:t>
            </a:r>
            <a:r>
              <a:rPr lang="en-US" sz="2000" dirty="0" err="1"/>
              <a:t>Geny</a:t>
            </a:r>
            <a:r>
              <a:rPr lang="en-US" sz="2000" dirty="0"/>
              <a:t>, Science et technique en droit </a:t>
            </a:r>
            <a:r>
              <a:rPr lang="en-US" sz="2000" dirty="0" err="1"/>
              <a:t>prive</a:t>
            </a:r>
            <a:r>
              <a:rPr lang="en-US" sz="2000" dirty="0"/>
              <a:t> </a:t>
            </a:r>
            <a:r>
              <a:rPr lang="en-US" sz="2000" dirty="0" err="1"/>
              <a:t>positif</a:t>
            </a:r>
            <a:r>
              <a:rPr lang="en-US" sz="20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874513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HUKUM MASYARAKAT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764704"/>
            <a:ext cx="8712968" cy="590465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id-ID" dirty="0" smtClean="0"/>
              <a:t>Menurut </a:t>
            </a:r>
            <a:r>
              <a:rPr lang="id-ID" b="1" dirty="0" smtClean="0"/>
              <a:t>SOERJONO SOEKANTO</a:t>
            </a:r>
            <a:r>
              <a:rPr lang="id-ID" dirty="0" smtClean="0"/>
              <a:t>, masyarakat pada umumnya memiliki ciri-ciri antara lain sebagai berikut:</a:t>
            </a:r>
          </a:p>
          <a:p>
            <a:r>
              <a:rPr lang="id-ID" dirty="0" smtClean="0"/>
              <a:t>Manusia yang hidup bersama, sekurang-kurangnya terdiri atas dua orang.</a:t>
            </a:r>
          </a:p>
          <a:p>
            <a:r>
              <a:rPr lang="id-ID" dirty="0" smtClean="0"/>
              <a:t>Bercampur atau bergaul dalam jangka waktu yang cukup lama. Sebagai akibat dari berhubungan bersama, timbul sistem komunikasi dan peraturan yang mengatur hubungan </a:t>
            </a:r>
            <a:r>
              <a:rPr lang="id-ID" dirty="0" err="1" smtClean="0"/>
              <a:t>antarmanusia</a:t>
            </a:r>
            <a:r>
              <a:rPr lang="id-ID" dirty="0" smtClean="0"/>
              <a:t>.</a:t>
            </a:r>
          </a:p>
          <a:p>
            <a:r>
              <a:rPr lang="id-ID" dirty="0" smtClean="0"/>
              <a:t>Sadar bahwa mereka merupakan suatu kesatuan.</a:t>
            </a:r>
          </a:p>
          <a:p>
            <a:r>
              <a:rPr lang="id-ID" dirty="0" smtClean="0"/>
              <a:t>Merupakan suatu sistem hidup bersama. Sistem kehidupan bersama menimbulkan kebudayaan karena mereka merasa dirinya terkait satu sama lain.</a:t>
            </a:r>
          </a:p>
          <a:p>
            <a:pPr marL="0" indent="0">
              <a:buNone/>
            </a:pPr>
            <a:endParaRPr lang="id-ID" dirty="0" smtClean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81645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3121</TotalTime>
  <Words>596</Words>
  <Application>Microsoft Office PowerPoint</Application>
  <PresentationFormat>On-screen Show (4:3)</PresentationFormat>
  <Paragraphs>99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Office Theme</vt:lpstr>
      <vt:lpstr>PENGERTIAN HUKUM, HUKUM MASYARAKAT, DAN SISTEMATIKA HUKUM PERDATA</vt:lpstr>
      <vt:lpstr>PowerPoint Presentation</vt:lpstr>
      <vt:lpstr>PENGERTIAN HUKUM</vt:lpstr>
      <vt:lpstr>PowerPoint Presentation</vt:lpstr>
      <vt:lpstr>KONSEP HUKUM</vt:lpstr>
      <vt:lpstr>PowerPoint Presentation</vt:lpstr>
      <vt:lpstr>SISTEM HUKUM</vt:lpstr>
      <vt:lpstr>TUJUAN-TUJUAN HUKUM</vt:lpstr>
      <vt:lpstr>HUKUM MASYARAKAT</vt:lpstr>
      <vt:lpstr>PowerPoint Presentation</vt:lpstr>
      <vt:lpstr>HUKUM DAN KEBIASAAN</vt:lpstr>
      <vt:lpstr>PowerPoint Presentation</vt:lpstr>
      <vt:lpstr>KESIMPULAN</vt:lpstr>
      <vt:lpstr>PowerPoint Presentation</vt:lpstr>
      <vt:lpstr>CONTOH KASUS HUKUM PERDATA</vt:lpstr>
      <vt:lpstr>TERIMA KASIH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ILMU HUKUM</dc:title>
  <dc:creator>polsek muncar</dc:creator>
  <cp:lastModifiedBy>HP</cp:lastModifiedBy>
  <cp:revision>77</cp:revision>
  <dcterms:created xsi:type="dcterms:W3CDTF">2016-11-02T21:19:29Z</dcterms:created>
  <dcterms:modified xsi:type="dcterms:W3CDTF">2020-03-23T02:30:39Z</dcterms:modified>
</cp:coreProperties>
</file>