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7"/>
  </p:notesMasterIdLst>
  <p:sldIdLst>
    <p:sldId id="277"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9" r:id="rId20"/>
    <p:sldId id="280" r:id="rId21"/>
    <p:sldId id="281" r:id="rId22"/>
    <p:sldId id="282" r:id="rId23"/>
    <p:sldId id="274" r:id="rId24"/>
    <p:sldId id="275" r:id="rId25"/>
    <p:sldId id="284"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2446D"/>
    <a:srgbClr val="000000"/>
    <a:srgbClr val="F55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showGuides="1">
      <p:cViewPr>
        <p:scale>
          <a:sx n="87" d="100"/>
          <a:sy n="87" d="100"/>
        </p:scale>
        <p:origin x="-206" y="8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1A0A820-BD32-457B-8437-17B8C0993F41}" type="slidenum">
              <a:rPr lang="en-US"/>
              <a:pPr>
                <a:defRPr/>
              </a:pPr>
              <a:t>‹#›</a:t>
            </a:fld>
            <a:endParaRPr lang="en-US"/>
          </a:p>
        </p:txBody>
      </p:sp>
    </p:spTree>
    <p:extLst>
      <p:ext uri="{BB962C8B-B14F-4D97-AF65-F5344CB8AC3E}">
        <p14:creationId xmlns:p14="http://schemas.microsoft.com/office/powerpoint/2010/main" val="1592063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DAA68-8907-44EB-8406-6993579D5B22}" type="slidenum">
              <a:rPr lang="en-US" smtClean="0">
                <a:latin typeface="Arial" charset="0"/>
              </a:rPr>
              <a:pPr/>
              <a:t>1</a:t>
            </a:fld>
            <a:endParaRPr lang="en-US" smtClean="0">
              <a:latin typeface="Arial" charset="0"/>
            </a:endParaRPr>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C104766-7FF0-42B8-BA90-9343AB6FC2C2}" type="slidenum">
              <a:rPr lang="en-US" sz="1200">
                <a:latin typeface="Arial" charset="0"/>
              </a:rPr>
              <a:pPr algn="r" eaLnBrk="1" hangingPunct="1"/>
              <a:t>1</a:t>
            </a:fld>
            <a:endParaRPr lang="en-US" sz="1200">
              <a:latin typeface="Arial" charset="0"/>
            </a:endParaRPr>
          </a:p>
        </p:txBody>
      </p:sp>
      <p:sp>
        <p:nvSpPr>
          <p:cNvPr id="28676" name="Rectangle 2"/>
          <p:cNvSpPr>
            <a:spLocks noRo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994B993-DCFC-48E5-A9FE-462330AF8F0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21800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FADC08B-588C-41EF-92EA-BCC267C6094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54006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6F9106A-1D77-44E8-9E44-24F14FF33A5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0290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AE81264-43EC-4BC0-BA94-2E985E3A6E2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42162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62F837B-CAE8-4406-BCC2-C5EAA43A577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7659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43A38EB7-96CF-4F85-A49E-97D0296A15F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9501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FECEDD5-8803-478C-80E8-5132EEA0D36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11666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F7C8951-F35D-4322-83B6-CFEAF22DEEE8}"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13976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C010888D-22DC-47F1-B431-B52256F6BBF1}"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75089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C64139C3-AD65-472E-BA6C-161A3F7819B9}"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11379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6DF4E2AD-6D36-4CAB-A75A-959C0331BF5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2108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486166B-816D-493E-9E95-366A9A2F5803}"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stCondLst>
                                            <p:cond delay="0"/>
                                          </p:stCondLst>
                                        </p:cTn>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stCondLst>
                                            <p:cond delay="0"/>
                                          </p:stCondLst>
                                        </p:cTn>
                                        <p:tgtEl>
                                          <p:spTgt spid="3">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stCondLst>
                                            <p:cond delay="0"/>
                                          </p:stCondLst>
                                        </p:cTn>
                                        <p:tgtEl>
                                          <p:spTgt spid="3">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stCondLst>
                                            <p:cond delay="0"/>
                                          </p:stCondLst>
                                        </p:cTn>
                                        <p:tgtEl>
                                          <p:spTgt spid="3">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stCondLst>
                                            <p:cond delay="0"/>
                                          </p:stCondLst>
                                        </p:cTn>
                                        <p:tgtEl>
                                          <p:spTgt spid="3">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Lst>
      </p:bldP>
    </p:bldLst>
  </p:timing>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gradFill rotWithShape="1">
            <a:gsLst>
              <a:gs pos="0">
                <a:schemeClr val="folHlink"/>
              </a:gs>
              <a:gs pos="100000">
                <a:schemeClr val="folHlink">
                  <a:gamma/>
                  <a:shade val="46275"/>
                  <a:invGamma/>
                </a:schemeClr>
              </a:gs>
            </a:gsLst>
            <a:lin ang="5400000" scaled="1"/>
          </a:gradFill>
          <a:ln w="9525">
            <a:noFill/>
            <a:miter lim="800000"/>
            <a:headEnd/>
            <a:tailEnd/>
          </a:ln>
          <a:effectLst/>
        </p:spPr>
        <p:txBody>
          <a:bodyPr wrap="none" anchor="ctr"/>
          <a:lstStyle/>
          <a:p>
            <a:pPr eaLnBrk="1" hangingPunct="1">
              <a:defRPr/>
            </a:pPr>
            <a:endParaRPr lang="en-US" sz="3600" dirty="0">
              <a:latin typeface="Arial" charset="0"/>
            </a:endParaRPr>
          </a:p>
        </p:txBody>
      </p:sp>
      <p:sp>
        <p:nvSpPr>
          <p:cNvPr id="2051" name="Rectangle 5"/>
          <p:cNvSpPr>
            <a:spLocks noChangeArrowheads="1"/>
          </p:cNvSpPr>
          <p:nvPr/>
        </p:nvSpPr>
        <p:spPr bwMode="auto">
          <a:xfrm>
            <a:off x="0" y="5867400"/>
            <a:ext cx="9144000" cy="838200"/>
          </a:xfrm>
          <a:prstGeom prst="rect">
            <a:avLst/>
          </a:prstGeom>
          <a:gradFill rotWithShape="1">
            <a:gsLst>
              <a:gs pos="0">
                <a:schemeClr val="tx1">
                  <a:alpha val="0"/>
                </a:schemeClr>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atin typeface="Arial" charset="0"/>
            </a:endParaRPr>
          </a:p>
        </p:txBody>
      </p:sp>
      <p:sp>
        <p:nvSpPr>
          <p:cNvPr id="2052" name="Rectangle 6"/>
          <p:cNvSpPr>
            <a:spLocks noChangeArrowheads="1"/>
          </p:cNvSpPr>
          <p:nvPr/>
        </p:nvSpPr>
        <p:spPr bwMode="auto">
          <a:xfrm>
            <a:off x="0" y="6248400"/>
            <a:ext cx="9144000" cy="609600"/>
          </a:xfrm>
          <a:prstGeom prst="rect">
            <a:avLst/>
          </a:prstGeom>
          <a:gradFill rotWithShape="1">
            <a:gsLst>
              <a:gs pos="0">
                <a:srgbClr val="C24E00"/>
              </a:gs>
              <a:gs pos="100000">
                <a:srgbClr val="FF6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atin typeface="Arial" charset="0"/>
            </a:endParaRPr>
          </a:p>
        </p:txBody>
      </p:sp>
      <p:sp>
        <p:nvSpPr>
          <p:cNvPr id="43015" name="Rectangle 8"/>
          <p:cNvSpPr>
            <a:spLocks noGrp="1" noChangeArrowheads="1"/>
          </p:cNvSpPr>
          <p:nvPr>
            <p:ph type="ctrTitle" idx="4294967295"/>
          </p:nvPr>
        </p:nvSpPr>
        <p:spPr>
          <a:xfrm>
            <a:off x="4267200" y="1981200"/>
            <a:ext cx="4876800" cy="1905000"/>
          </a:xfrm>
        </p:spPr>
        <p:txBody>
          <a:bodyPr/>
          <a:lstStyle/>
          <a:p>
            <a:pPr algn="r" eaLnBrk="1" fontAlgn="auto" hangingPunct="1">
              <a:spcAft>
                <a:spcPts val="0"/>
              </a:spcAft>
              <a:defRPr/>
            </a:pPr>
            <a:r>
              <a:rPr lang="en-US" sz="5400" b="1">
                <a:solidFill>
                  <a:schemeClr val="bg1"/>
                </a:solidFill>
              </a:rPr>
              <a:t/>
            </a:r>
            <a:br>
              <a:rPr lang="en-US" sz="5400" b="1">
                <a:solidFill>
                  <a:schemeClr val="bg1"/>
                </a:solidFill>
              </a:rPr>
            </a:br>
            <a:endParaRPr lang="en-US" sz="5400" b="1">
              <a:solidFill>
                <a:schemeClr val="bg1"/>
              </a:solidFill>
            </a:endParaRPr>
          </a:p>
        </p:txBody>
      </p:sp>
      <p:sp>
        <p:nvSpPr>
          <p:cNvPr id="2054" name="Rectangle 9"/>
          <p:cNvSpPr>
            <a:spLocks noChangeArrowheads="1"/>
          </p:cNvSpPr>
          <p:nvPr/>
        </p:nvSpPr>
        <p:spPr bwMode="auto">
          <a:xfrm>
            <a:off x="0" y="6781800"/>
            <a:ext cx="9144000" cy="76200"/>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atin typeface="Arial" charset="0"/>
            </a:endParaRPr>
          </a:p>
        </p:txBody>
      </p:sp>
      <p:sp>
        <p:nvSpPr>
          <p:cNvPr id="3085" name="Oval 13"/>
          <p:cNvSpPr>
            <a:spLocks noChangeArrowheads="1"/>
          </p:cNvSpPr>
          <p:nvPr/>
        </p:nvSpPr>
        <p:spPr bwMode="auto">
          <a:xfrm>
            <a:off x="8499475" y="6086475"/>
            <a:ext cx="134938"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56" name="Oval 14"/>
          <p:cNvSpPr>
            <a:spLocks noChangeArrowheads="1"/>
          </p:cNvSpPr>
          <p:nvPr/>
        </p:nvSpPr>
        <p:spPr bwMode="auto">
          <a:xfrm>
            <a:off x="8724900" y="6086475"/>
            <a:ext cx="136525"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57" name="Oval 15"/>
          <p:cNvSpPr>
            <a:spLocks noChangeArrowheads="1"/>
          </p:cNvSpPr>
          <p:nvPr/>
        </p:nvSpPr>
        <p:spPr bwMode="auto">
          <a:xfrm>
            <a:off x="8951913" y="6086475"/>
            <a:ext cx="134937"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58" name="Oval 16"/>
          <p:cNvSpPr>
            <a:spLocks noChangeArrowheads="1"/>
          </p:cNvSpPr>
          <p:nvPr/>
        </p:nvSpPr>
        <p:spPr bwMode="auto">
          <a:xfrm>
            <a:off x="8499475" y="5889625"/>
            <a:ext cx="134938"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59" name="Oval 17"/>
          <p:cNvSpPr>
            <a:spLocks noChangeArrowheads="1"/>
          </p:cNvSpPr>
          <p:nvPr/>
        </p:nvSpPr>
        <p:spPr bwMode="auto">
          <a:xfrm>
            <a:off x="8724900" y="5889625"/>
            <a:ext cx="136525"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60" name="Oval 18"/>
          <p:cNvSpPr>
            <a:spLocks noChangeArrowheads="1"/>
          </p:cNvSpPr>
          <p:nvPr/>
        </p:nvSpPr>
        <p:spPr bwMode="auto">
          <a:xfrm>
            <a:off x="8951913" y="5889625"/>
            <a:ext cx="134937"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61" name="Oval 19"/>
          <p:cNvSpPr>
            <a:spLocks noChangeArrowheads="1"/>
          </p:cNvSpPr>
          <p:nvPr/>
        </p:nvSpPr>
        <p:spPr bwMode="auto">
          <a:xfrm>
            <a:off x="8274050" y="5889625"/>
            <a:ext cx="134938" cy="138113"/>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62" name="Oval 20"/>
          <p:cNvSpPr>
            <a:spLocks noChangeArrowheads="1"/>
          </p:cNvSpPr>
          <p:nvPr/>
        </p:nvSpPr>
        <p:spPr bwMode="auto">
          <a:xfrm>
            <a:off x="8499475" y="5692775"/>
            <a:ext cx="134938" cy="138113"/>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63" name="Oval 21"/>
          <p:cNvSpPr>
            <a:spLocks noChangeArrowheads="1"/>
          </p:cNvSpPr>
          <p:nvPr/>
        </p:nvSpPr>
        <p:spPr bwMode="auto">
          <a:xfrm>
            <a:off x="8724900" y="5692775"/>
            <a:ext cx="136525"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64" name="Oval 22"/>
          <p:cNvSpPr>
            <a:spLocks noChangeArrowheads="1"/>
          </p:cNvSpPr>
          <p:nvPr/>
        </p:nvSpPr>
        <p:spPr bwMode="auto">
          <a:xfrm>
            <a:off x="8951913" y="5692775"/>
            <a:ext cx="134937"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65" name="Oval 23"/>
          <p:cNvSpPr>
            <a:spLocks noChangeArrowheads="1"/>
          </p:cNvSpPr>
          <p:nvPr/>
        </p:nvSpPr>
        <p:spPr bwMode="auto">
          <a:xfrm>
            <a:off x="8274050" y="5692775"/>
            <a:ext cx="134938" cy="138113"/>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3096" name="Oval 24"/>
          <p:cNvSpPr>
            <a:spLocks noChangeArrowheads="1"/>
          </p:cNvSpPr>
          <p:nvPr/>
        </p:nvSpPr>
        <p:spPr bwMode="auto">
          <a:xfrm>
            <a:off x="8047038" y="5692775"/>
            <a:ext cx="134937" cy="138113"/>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67" name="Oval 25"/>
          <p:cNvSpPr>
            <a:spLocks noChangeArrowheads="1"/>
          </p:cNvSpPr>
          <p:nvPr/>
        </p:nvSpPr>
        <p:spPr bwMode="auto">
          <a:xfrm>
            <a:off x="8497888" y="5495925"/>
            <a:ext cx="136525" cy="138113"/>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68" name="Oval 26"/>
          <p:cNvSpPr>
            <a:spLocks noChangeArrowheads="1"/>
          </p:cNvSpPr>
          <p:nvPr/>
        </p:nvSpPr>
        <p:spPr bwMode="auto">
          <a:xfrm>
            <a:off x="8724900" y="5495925"/>
            <a:ext cx="134938" cy="138113"/>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69" name="Oval 27"/>
          <p:cNvSpPr>
            <a:spLocks noChangeArrowheads="1"/>
          </p:cNvSpPr>
          <p:nvPr/>
        </p:nvSpPr>
        <p:spPr bwMode="auto">
          <a:xfrm>
            <a:off x="8950325" y="5495925"/>
            <a:ext cx="136525" cy="138113"/>
          </a:xfrm>
          <a:prstGeom prst="ellipse">
            <a:avLst/>
          </a:prstGeom>
          <a:solidFill>
            <a:srgbClr val="000066">
              <a:alpha val="70195"/>
            </a:srgbClr>
          </a:solidFill>
          <a:ln w="9525">
            <a:solidFill>
              <a:srgbClr val="000066"/>
            </a:solidFill>
            <a:round/>
            <a:headEnd/>
            <a:tailEnd/>
          </a:ln>
        </p:spPr>
        <p:txBody>
          <a:bodyPr wrap="none" anchor="ctr"/>
          <a:lstStyle/>
          <a:p>
            <a:pPr eaLnBrk="1" hangingPunct="1"/>
            <a:endParaRPr lang="en-US">
              <a:latin typeface="Arial" charset="0"/>
            </a:endParaRPr>
          </a:p>
        </p:txBody>
      </p:sp>
      <p:sp>
        <p:nvSpPr>
          <p:cNvPr id="2070" name="Oval 28"/>
          <p:cNvSpPr>
            <a:spLocks noChangeArrowheads="1"/>
          </p:cNvSpPr>
          <p:nvPr/>
        </p:nvSpPr>
        <p:spPr bwMode="auto">
          <a:xfrm>
            <a:off x="8272463" y="5495925"/>
            <a:ext cx="134937" cy="138113"/>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71" name="Oval 29"/>
          <p:cNvSpPr>
            <a:spLocks noChangeArrowheads="1"/>
          </p:cNvSpPr>
          <p:nvPr/>
        </p:nvSpPr>
        <p:spPr bwMode="auto">
          <a:xfrm>
            <a:off x="8497888" y="5299075"/>
            <a:ext cx="134937"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72" name="Oval 30"/>
          <p:cNvSpPr>
            <a:spLocks noChangeArrowheads="1"/>
          </p:cNvSpPr>
          <p:nvPr/>
        </p:nvSpPr>
        <p:spPr bwMode="auto">
          <a:xfrm>
            <a:off x="8723313" y="5299075"/>
            <a:ext cx="134937" cy="136525"/>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73" name="Oval 31"/>
          <p:cNvSpPr>
            <a:spLocks noChangeArrowheads="1"/>
          </p:cNvSpPr>
          <p:nvPr/>
        </p:nvSpPr>
        <p:spPr bwMode="auto">
          <a:xfrm>
            <a:off x="8948738" y="5299075"/>
            <a:ext cx="136525" cy="136525"/>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74" name="Oval 32"/>
          <p:cNvSpPr>
            <a:spLocks noChangeArrowheads="1"/>
          </p:cNvSpPr>
          <p:nvPr/>
        </p:nvSpPr>
        <p:spPr bwMode="auto">
          <a:xfrm>
            <a:off x="8270875" y="5299075"/>
            <a:ext cx="134938"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75" name="Oval 33"/>
          <p:cNvSpPr>
            <a:spLocks noChangeArrowheads="1"/>
          </p:cNvSpPr>
          <p:nvPr/>
        </p:nvSpPr>
        <p:spPr bwMode="auto">
          <a:xfrm>
            <a:off x="8045450" y="5299075"/>
            <a:ext cx="134938"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2076" name="Oval 34"/>
          <p:cNvSpPr>
            <a:spLocks noChangeArrowheads="1"/>
          </p:cNvSpPr>
          <p:nvPr/>
        </p:nvSpPr>
        <p:spPr bwMode="auto">
          <a:xfrm>
            <a:off x="8497888" y="5102225"/>
            <a:ext cx="134937"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77" name="Oval 35"/>
          <p:cNvSpPr>
            <a:spLocks noChangeArrowheads="1"/>
          </p:cNvSpPr>
          <p:nvPr/>
        </p:nvSpPr>
        <p:spPr bwMode="auto">
          <a:xfrm>
            <a:off x="8723313" y="5102225"/>
            <a:ext cx="134937"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78" name="Oval 36"/>
          <p:cNvSpPr>
            <a:spLocks noChangeArrowheads="1"/>
          </p:cNvSpPr>
          <p:nvPr/>
        </p:nvSpPr>
        <p:spPr bwMode="auto">
          <a:xfrm>
            <a:off x="8948738" y="5102225"/>
            <a:ext cx="136525" cy="136525"/>
          </a:xfrm>
          <a:prstGeom prst="ellipse">
            <a:avLst/>
          </a:prstGeom>
          <a:solidFill>
            <a:schemeClr val="hlink">
              <a:alpha val="70195"/>
            </a:schemeClr>
          </a:solidFill>
          <a:ln w="9525">
            <a:solidFill>
              <a:schemeClr val="hlink"/>
            </a:solidFill>
            <a:round/>
            <a:headEnd/>
            <a:tailEnd/>
          </a:ln>
        </p:spPr>
        <p:txBody>
          <a:bodyPr wrap="none" anchor="ctr"/>
          <a:lstStyle/>
          <a:p>
            <a:pPr eaLnBrk="1" hangingPunct="1"/>
            <a:endParaRPr lang="en-US">
              <a:latin typeface="Arial" charset="0"/>
            </a:endParaRPr>
          </a:p>
        </p:txBody>
      </p:sp>
      <p:sp>
        <p:nvSpPr>
          <p:cNvPr id="2079" name="Oval 37"/>
          <p:cNvSpPr>
            <a:spLocks noChangeArrowheads="1"/>
          </p:cNvSpPr>
          <p:nvPr/>
        </p:nvSpPr>
        <p:spPr bwMode="auto">
          <a:xfrm>
            <a:off x="8270875" y="5102225"/>
            <a:ext cx="134938"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2080" name="Oval 38"/>
          <p:cNvSpPr>
            <a:spLocks noChangeArrowheads="1"/>
          </p:cNvSpPr>
          <p:nvPr/>
        </p:nvSpPr>
        <p:spPr bwMode="auto">
          <a:xfrm>
            <a:off x="8497888" y="4905375"/>
            <a:ext cx="134937"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2081" name="Oval 39"/>
          <p:cNvSpPr>
            <a:spLocks noChangeArrowheads="1"/>
          </p:cNvSpPr>
          <p:nvPr/>
        </p:nvSpPr>
        <p:spPr bwMode="auto">
          <a:xfrm>
            <a:off x="8723313" y="4905375"/>
            <a:ext cx="134937"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82" name="Oval 40"/>
          <p:cNvSpPr>
            <a:spLocks noChangeArrowheads="1"/>
          </p:cNvSpPr>
          <p:nvPr/>
        </p:nvSpPr>
        <p:spPr bwMode="auto">
          <a:xfrm>
            <a:off x="8948738" y="4905375"/>
            <a:ext cx="136525" cy="136525"/>
          </a:xfrm>
          <a:prstGeom prst="ellipse">
            <a:avLst/>
          </a:prstGeom>
          <a:solidFill>
            <a:srgbClr val="FFFF00">
              <a:alpha val="70195"/>
            </a:srgbClr>
          </a:solidFill>
          <a:ln w="9525">
            <a:solidFill>
              <a:srgbClr val="FFFF00"/>
            </a:solidFill>
            <a:round/>
            <a:headEnd/>
            <a:tailEnd/>
          </a:ln>
        </p:spPr>
        <p:txBody>
          <a:bodyPr wrap="none" anchor="ctr"/>
          <a:lstStyle/>
          <a:p>
            <a:pPr eaLnBrk="1" hangingPunct="1"/>
            <a:endParaRPr lang="en-US">
              <a:latin typeface="Arial" charset="0"/>
            </a:endParaRPr>
          </a:p>
        </p:txBody>
      </p:sp>
      <p:sp>
        <p:nvSpPr>
          <p:cNvPr id="2083" name="Oval 41"/>
          <p:cNvSpPr>
            <a:spLocks noChangeArrowheads="1"/>
          </p:cNvSpPr>
          <p:nvPr/>
        </p:nvSpPr>
        <p:spPr bwMode="auto">
          <a:xfrm>
            <a:off x="8270875" y="4905375"/>
            <a:ext cx="134938"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2084" name="Oval 42"/>
          <p:cNvSpPr>
            <a:spLocks noChangeArrowheads="1"/>
          </p:cNvSpPr>
          <p:nvPr/>
        </p:nvSpPr>
        <p:spPr bwMode="auto">
          <a:xfrm>
            <a:off x="8723313" y="4708525"/>
            <a:ext cx="134937"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2085" name="Oval 43"/>
          <p:cNvSpPr>
            <a:spLocks noChangeArrowheads="1"/>
          </p:cNvSpPr>
          <p:nvPr/>
        </p:nvSpPr>
        <p:spPr bwMode="auto">
          <a:xfrm>
            <a:off x="8270875" y="4708525"/>
            <a:ext cx="134938" cy="136525"/>
          </a:xfrm>
          <a:prstGeom prst="ellipse">
            <a:avLst/>
          </a:prstGeom>
          <a:solidFill>
            <a:schemeClr val="bg1">
              <a:alpha val="70195"/>
            </a:schemeClr>
          </a:solidFill>
          <a:ln w="9525">
            <a:solidFill>
              <a:schemeClr val="bg1"/>
            </a:solidFill>
            <a:round/>
            <a:headEnd/>
            <a:tailEnd/>
          </a:ln>
        </p:spPr>
        <p:txBody>
          <a:bodyPr wrap="none" anchor="ctr"/>
          <a:lstStyle/>
          <a:p>
            <a:pPr eaLnBrk="1" hangingPunct="1"/>
            <a:endParaRPr lang="en-US">
              <a:latin typeface="Arial" charset="0"/>
            </a:endParaRPr>
          </a:p>
        </p:txBody>
      </p:sp>
      <p:sp>
        <p:nvSpPr>
          <p:cNvPr id="3116" name="Line 44"/>
          <p:cNvSpPr>
            <a:spLocks noChangeShapeType="1"/>
          </p:cNvSpPr>
          <p:nvPr/>
        </p:nvSpPr>
        <p:spPr bwMode="auto">
          <a:xfrm flipH="1">
            <a:off x="8216900" y="4572000"/>
            <a:ext cx="22225" cy="1684338"/>
          </a:xfrm>
          <a:prstGeom prst="line">
            <a:avLst/>
          </a:prstGeom>
          <a:noFill/>
          <a:ln w="1905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7" name="Line 45"/>
          <p:cNvSpPr>
            <a:spLocks noChangeShapeType="1"/>
          </p:cNvSpPr>
          <p:nvPr/>
        </p:nvSpPr>
        <p:spPr bwMode="auto">
          <a:xfrm>
            <a:off x="7518400" y="5060950"/>
            <a:ext cx="1752600" cy="1588"/>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2088" name="Picture 47" descr="LOGO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0"/>
            <a:ext cx="12192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 name="Line 48"/>
          <p:cNvSpPr>
            <a:spLocks noChangeShapeType="1"/>
          </p:cNvSpPr>
          <p:nvPr/>
        </p:nvSpPr>
        <p:spPr bwMode="auto">
          <a:xfrm>
            <a:off x="1295400" y="531813"/>
            <a:ext cx="6510338" cy="17462"/>
          </a:xfrm>
          <a:prstGeom prst="line">
            <a:avLst/>
          </a:prstGeom>
          <a:noFill/>
          <a:ln w="38100" cmpd="dbl">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Rectangle 15"/>
          <p:cNvSpPr>
            <a:spLocks noChangeArrowheads="1"/>
          </p:cNvSpPr>
          <p:nvPr/>
        </p:nvSpPr>
        <p:spPr bwMode="auto">
          <a:xfrm>
            <a:off x="1981200" y="2667000"/>
            <a:ext cx="665321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400" b="1" dirty="0">
                <a:solidFill>
                  <a:srgbClr val="FF0000"/>
                </a:solidFill>
                <a:effectLst>
                  <a:outerShdw blurRad="38100" dist="38100" dir="2700000" algn="tl">
                    <a:srgbClr val="000000"/>
                  </a:outerShdw>
                </a:effectLst>
              </a:rPr>
              <a:t>MEDIA MASSA</a:t>
            </a:r>
            <a:br>
              <a:rPr lang="en-US" sz="2400" b="1" dirty="0">
                <a:solidFill>
                  <a:srgbClr val="FF0000"/>
                </a:solidFill>
                <a:effectLst>
                  <a:outerShdw blurRad="38100" dist="38100" dir="2700000" algn="tl">
                    <a:srgbClr val="000000"/>
                  </a:outerShdw>
                </a:effectLst>
              </a:rPr>
            </a:br>
            <a:r>
              <a:rPr lang="en-US" sz="2400" b="1" dirty="0">
                <a:solidFill>
                  <a:srgbClr val="FF0000"/>
                </a:solidFill>
                <a:effectLst>
                  <a:outerShdw blurRad="38100" dist="38100" dir="2700000" algn="tl">
                    <a:srgbClr val="000000"/>
                  </a:outerShdw>
                </a:effectLst>
              </a:rPr>
              <a:t>DAN</a:t>
            </a:r>
            <a:br>
              <a:rPr lang="en-US" sz="2400" b="1" dirty="0">
                <a:solidFill>
                  <a:srgbClr val="FF0000"/>
                </a:solidFill>
                <a:effectLst>
                  <a:outerShdw blurRad="38100" dist="38100" dir="2700000" algn="tl">
                    <a:srgbClr val="000000"/>
                  </a:outerShdw>
                </a:effectLst>
              </a:rPr>
            </a:br>
            <a:r>
              <a:rPr lang="en-US" sz="2400" b="1" dirty="0">
                <a:solidFill>
                  <a:srgbClr val="FF0000"/>
                </a:solidFill>
                <a:effectLst>
                  <a:outerShdw blurRad="38100" dist="38100" dir="2700000" algn="tl">
                    <a:srgbClr val="000000"/>
                  </a:outerShdw>
                </a:effectLst>
              </a:rPr>
              <a:t>TANTANGAN PERUBAHAN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43015"/>
                                        </p:tgtEl>
                                      </p:cBhvr>
                                    </p:animEffect>
                                    <p:animScale>
                                      <p:cBhvr>
                                        <p:cTn id="7" dur="250" autoRev="1" fill="hold"/>
                                        <p:tgtEl>
                                          <p:spTgt spid="43015"/>
                                        </p:tgtEl>
                                      </p:cBhvr>
                                      <p:by x="105000" y="105000"/>
                                    </p:animScale>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3116"/>
                                        </p:tgtEl>
                                        <p:attrNameLst>
                                          <p:attrName>style.visibility</p:attrName>
                                        </p:attrNameLst>
                                      </p:cBhvr>
                                      <p:to>
                                        <p:strVal val="visible"/>
                                      </p:to>
                                    </p:set>
                                    <p:animEffect transition="in" filter="slide(fromBottom)">
                                      <p:cBhvr>
                                        <p:cTn id="11" dur="1000"/>
                                        <p:tgtEl>
                                          <p:spTgt spid="3116"/>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3117"/>
                                        </p:tgtEl>
                                        <p:attrNameLst>
                                          <p:attrName>style.visibility</p:attrName>
                                        </p:attrNameLst>
                                      </p:cBhvr>
                                      <p:to>
                                        <p:strVal val="visible"/>
                                      </p:to>
                                    </p:set>
                                    <p:animEffect transition="in" filter="slide(fromRight)">
                                      <p:cBhvr>
                                        <p:cTn id="14" dur="1000"/>
                                        <p:tgtEl>
                                          <p:spTgt spid="3117"/>
                                        </p:tgtEl>
                                      </p:cBhvr>
                                    </p:animEffect>
                                  </p:childTnLst>
                                </p:cTn>
                              </p:par>
                            </p:childTnLst>
                          </p:cTn>
                        </p:par>
                        <p:par>
                          <p:cTn id="15" fill="hold" nodeType="afterGroup">
                            <p:stCondLst>
                              <p:cond delay="1500"/>
                            </p:stCondLst>
                            <p:childTnLst>
                              <p:par>
                                <p:cTn id="16" presetID="26" presetClass="entr" presetSubtype="0" fill="hold" grpId="0" nodeType="afterEffect">
                                  <p:stCondLst>
                                    <p:cond delay="0"/>
                                  </p:stCondLst>
                                  <p:childTnLst>
                                    <p:set>
                                      <p:cBhvr>
                                        <p:cTn id="17" dur="1" fill="hold">
                                          <p:stCondLst>
                                            <p:cond delay="0"/>
                                          </p:stCondLst>
                                        </p:cTn>
                                        <p:tgtEl>
                                          <p:spTgt spid="3096"/>
                                        </p:tgtEl>
                                        <p:attrNameLst>
                                          <p:attrName>style.visibility</p:attrName>
                                        </p:attrNameLst>
                                      </p:cBhvr>
                                      <p:to>
                                        <p:strVal val="visible"/>
                                      </p:to>
                                    </p:set>
                                    <p:animEffect transition="in" filter="wipe(down)">
                                      <p:cBhvr>
                                        <p:cTn id="18" dur="580">
                                          <p:stCondLst>
                                            <p:cond delay="0"/>
                                          </p:stCondLst>
                                        </p:cTn>
                                        <p:tgtEl>
                                          <p:spTgt spid="3096"/>
                                        </p:tgtEl>
                                      </p:cBhvr>
                                    </p:animEffect>
                                    <p:anim calcmode="lin" valueType="num">
                                      <p:cBhvr>
                                        <p:cTn id="19" dur="1822" tmFilter="0,0; 0.14,0.36; 0.43,0.73; 0.71,0.91; 1.0,1.0">
                                          <p:stCondLst>
                                            <p:cond delay="0"/>
                                          </p:stCondLst>
                                        </p:cTn>
                                        <p:tgtEl>
                                          <p:spTgt spid="309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09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09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09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096"/>
                                        </p:tgtEl>
                                        <p:attrNameLst>
                                          <p:attrName>ppt_y</p:attrName>
                                        </p:attrNameLst>
                                      </p:cBhvr>
                                      <p:tavLst>
                                        <p:tav tm="0" fmla="#ppt_y-sin(pi*$)/81">
                                          <p:val>
                                            <p:fltVal val="0"/>
                                          </p:val>
                                        </p:tav>
                                        <p:tav tm="100000">
                                          <p:val>
                                            <p:fltVal val="1"/>
                                          </p:val>
                                        </p:tav>
                                      </p:tavLst>
                                    </p:anim>
                                    <p:animScale>
                                      <p:cBhvr>
                                        <p:cTn id="24" dur="26">
                                          <p:stCondLst>
                                            <p:cond delay="650"/>
                                          </p:stCondLst>
                                        </p:cTn>
                                        <p:tgtEl>
                                          <p:spTgt spid="3096"/>
                                        </p:tgtEl>
                                      </p:cBhvr>
                                      <p:to x="100000" y="60000"/>
                                    </p:animScale>
                                    <p:animScale>
                                      <p:cBhvr>
                                        <p:cTn id="25" dur="166" decel="50000">
                                          <p:stCondLst>
                                            <p:cond delay="676"/>
                                          </p:stCondLst>
                                        </p:cTn>
                                        <p:tgtEl>
                                          <p:spTgt spid="3096"/>
                                        </p:tgtEl>
                                      </p:cBhvr>
                                      <p:to x="100000" y="100000"/>
                                    </p:animScale>
                                    <p:animScale>
                                      <p:cBhvr>
                                        <p:cTn id="26" dur="26">
                                          <p:stCondLst>
                                            <p:cond delay="1312"/>
                                          </p:stCondLst>
                                        </p:cTn>
                                        <p:tgtEl>
                                          <p:spTgt spid="3096"/>
                                        </p:tgtEl>
                                      </p:cBhvr>
                                      <p:to x="100000" y="80000"/>
                                    </p:animScale>
                                    <p:animScale>
                                      <p:cBhvr>
                                        <p:cTn id="27" dur="166" decel="50000">
                                          <p:stCondLst>
                                            <p:cond delay="1338"/>
                                          </p:stCondLst>
                                        </p:cTn>
                                        <p:tgtEl>
                                          <p:spTgt spid="3096"/>
                                        </p:tgtEl>
                                      </p:cBhvr>
                                      <p:to x="100000" y="100000"/>
                                    </p:animScale>
                                    <p:animScale>
                                      <p:cBhvr>
                                        <p:cTn id="28" dur="26">
                                          <p:stCondLst>
                                            <p:cond delay="1642"/>
                                          </p:stCondLst>
                                        </p:cTn>
                                        <p:tgtEl>
                                          <p:spTgt spid="3096"/>
                                        </p:tgtEl>
                                      </p:cBhvr>
                                      <p:to x="100000" y="90000"/>
                                    </p:animScale>
                                    <p:animScale>
                                      <p:cBhvr>
                                        <p:cTn id="29" dur="166" decel="50000">
                                          <p:stCondLst>
                                            <p:cond delay="1668"/>
                                          </p:stCondLst>
                                        </p:cTn>
                                        <p:tgtEl>
                                          <p:spTgt spid="3096"/>
                                        </p:tgtEl>
                                      </p:cBhvr>
                                      <p:to x="100000" y="100000"/>
                                    </p:animScale>
                                    <p:animScale>
                                      <p:cBhvr>
                                        <p:cTn id="30" dur="26">
                                          <p:stCondLst>
                                            <p:cond delay="1808"/>
                                          </p:stCondLst>
                                        </p:cTn>
                                        <p:tgtEl>
                                          <p:spTgt spid="3096"/>
                                        </p:tgtEl>
                                      </p:cBhvr>
                                      <p:to x="100000" y="95000"/>
                                    </p:animScale>
                                    <p:animScale>
                                      <p:cBhvr>
                                        <p:cTn id="31" dur="166" decel="50000">
                                          <p:stCondLst>
                                            <p:cond delay="1834"/>
                                          </p:stCondLst>
                                        </p:cTn>
                                        <p:tgtEl>
                                          <p:spTgt spid="3096"/>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085"/>
                                        </p:tgtEl>
                                        <p:attrNameLst>
                                          <p:attrName>style.visibility</p:attrName>
                                        </p:attrNameLst>
                                      </p:cBhvr>
                                      <p:to>
                                        <p:strVal val="visible"/>
                                      </p:to>
                                    </p:set>
                                    <p:animEffect transition="in" filter="wipe(down)">
                                      <p:cBhvr>
                                        <p:cTn id="34" dur="580">
                                          <p:stCondLst>
                                            <p:cond delay="0"/>
                                          </p:stCondLst>
                                        </p:cTn>
                                        <p:tgtEl>
                                          <p:spTgt spid="3085"/>
                                        </p:tgtEl>
                                      </p:cBhvr>
                                    </p:animEffect>
                                    <p:anim calcmode="lin" valueType="num">
                                      <p:cBhvr>
                                        <p:cTn id="35" dur="1822" tmFilter="0,0; 0.14,0.36; 0.43,0.73; 0.71,0.91; 1.0,1.0">
                                          <p:stCondLst>
                                            <p:cond delay="0"/>
                                          </p:stCondLst>
                                        </p:cTn>
                                        <p:tgtEl>
                                          <p:spTgt spid="3085"/>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085"/>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085"/>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085"/>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085"/>
                                        </p:tgtEl>
                                        <p:attrNameLst>
                                          <p:attrName>ppt_y</p:attrName>
                                        </p:attrNameLst>
                                      </p:cBhvr>
                                      <p:tavLst>
                                        <p:tav tm="0" fmla="#ppt_y-sin(pi*$)/81">
                                          <p:val>
                                            <p:fltVal val="0"/>
                                          </p:val>
                                        </p:tav>
                                        <p:tav tm="100000">
                                          <p:val>
                                            <p:fltVal val="1"/>
                                          </p:val>
                                        </p:tav>
                                      </p:tavLst>
                                    </p:anim>
                                    <p:animScale>
                                      <p:cBhvr>
                                        <p:cTn id="40" dur="26">
                                          <p:stCondLst>
                                            <p:cond delay="650"/>
                                          </p:stCondLst>
                                        </p:cTn>
                                        <p:tgtEl>
                                          <p:spTgt spid="3085"/>
                                        </p:tgtEl>
                                      </p:cBhvr>
                                      <p:to x="100000" y="60000"/>
                                    </p:animScale>
                                    <p:animScale>
                                      <p:cBhvr>
                                        <p:cTn id="41" dur="166" decel="50000">
                                          <p:stCondLst>
                                            <p:cond delay="676"/>
                                          </p:stCondLst>
                                        </p:cTn>
                                        <p:tgtEl>
                                          <p:spTgt spid="3085"/>
                                        </p:tgtEl>
                                      </p:cBhvr>
                                      <p:to x="100000" y="100000"/>
                                    </p:animScale>
                                    <p:animScale>
                                      <p:cBhvr>
                                        <p:cTn id="42" dur="26">
                                          <p:stCondLst>
                                            <p:cond delay="1312"/>
                                          </p:stCondLst>
                                        </p:cTn>
                                        <p:tgtEl>
                                          <p:spTgt spid="3085"/>
                                        </p:tgtEl>
                                      </p:cBhvr>
                                      <p:to x="100000" y="80000"/>
                                    </p:animScale>
                                    <p:animScale>
                                      <p:cBhvr>
                                        <p:cTn id="43" dur="166" decel="50000">
                                          <p:stCondLst>
                                            <p:cond delay="1338"/>
                                          </p:stCondLst>
                                        </p:cTn>
                                        <p:tgtEl>
                                          <p:spTgt spid="3085"/>
                                        </p:tgtEl>
                                      </p:cBhvr>
                                      <p:to x="100000" y="100000"/>
                                    </p:animScale>
                                    <p:animScale>
                                      <p:cBhvr>
                                        <p:cTn id="44" dur="26">
                                          <p:stCondLst>
                                            <p:cond delay="1642"/>
                                          </p:stCondLst>
                                        </p:cTn>
                                        <p:tgtEl>
                                          <p:spTgt spid="3085"/>
                                        </p:tgtEl>
                                      </p:cBhvr>
                                      <p:to x="100000" y="90000"/>
                                    </p:animScale>
                                    <p:animScale>
                                      <p:cBhvr>
                                        <p:cTn id="45" dur="166" decel="50000">
                                          <p:stCondLst>
                                            <p:cond delay="1668"/>
                                          </p:stCondLst>
                                        </p:cTn>
                                        <p:tgtEl>
                                          <p:spTgt spid="3085"/>
                                        </p:tgtEl>
                                      </p:cBhvr>
                                      <p:to x="100000" y="100000"/>
                                    </p:animScale>
                                    <p:animScale>
                                      <p:cBhvr>
                                        <p:cTn id="46" dur="26">
                                          <p:stCondLst>
                                            <p:cond delay="1808"/>
                                          </p:stCondLst>
                                        </p:cTn>
                                        <p:tgtEl>
                                          <p:spTgt spid="3085"/>
                                        </p:tgtEl>
                                      </p:cBhvr>
                                      <p:to x="100000" y="95000"/>
                                    </p:animScale>
                                    <p:animScale>
                                      <p:cBhvr>
                                        <p:cTn id="47" dur="166" decel="50000">
                                          <p:stCondLst>
                                            <p:cond delay="1834"/>
                                          </p:stCondLst>
                                        </p:cTn>
                                        <p:tgtEl>
                                          <p:spTgt spid="308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3085" grpId="0" animBg="1"/>
      <p:bldP spid="3096" grpId="0" animBg="1"/>
      <p:bldP spid="3116" grpId="0" animBg="1"/>
      <p:bldP spid="3117"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914400" y="457200"/>
            <a:ext cx="7772400" cy="1470025"/>
          </a:xfrm>
        </p:spPr>
        <p:txBody>
          <a:bodyPr/>
          <a:lstStyle/>
          <a:p>
            <a:pPr eaLnBrk="1" fontAlgn="auto" hangingPunct="1">
              <a:spcAft>
                <a:spcPts val="0"/>
              </a:spcAft>
              <a:defRPr/>
            </a:pPr>
            <a:r>
              <a:rPr lang="en-US" sz="3200"/>
              <a:t>DAMPAK – DAMPAK TERHADAP MEDIA</a:t>
            </a:r>
          </a:p>
        </p:txBody>
      </p:sp>
      <p:sp>
        <p:nvSpPr>
          <p:cNvPr id="25603" name="Rectangle 3"/>
          <p:cNvSpPr>
            <a:spLocks noGrp="1" noChangeArrowheads="1"/>
          </p:cNvSpPr>
          <p:nvPr>
            <p:ph type="subTitle" idx="1"/>
          </p:nvPr>
        </p:nvSpPr>
        <p:spPr>
          <a:xfrm>
            <a:off x="1371600" y="2743200"/>
            <a:ext cx="6400800" cy="1676400"/>
          </a:xfrm>
        </p:spPr>
        <p:txBody>
          <a:bodyPr/>
          <a:lstStyle/>
          <a:p>
            <a:pPr algn="just" eaLnBrk="1" hangingPunct="1">
              <a:lnSpc>
                <a:spcPct val="80000"/>
              </a:lnSpc>
            </a:pPr>
            <a:r>
              <a:rPr lang="en-US" sz="1800" smtClean="0">
                <a:solidFill>
                  <a:srgbClr val="FF0000"/>
                </a:solidFill>
              </a:rPr>
              <a:t>Media sama seperti institusi – institusi lainnya berubah akibat :</a:t>
            </a:r>
          </a:p>
          <a:p>
            <a:pPr algn="just" eaLnBrk="1" hangingPunct="1">
              <a:lnSpc>
                <a:spcPct val="80000"/>
              </a:lnSpc>
            </a:pPr>
            <a:r>
              <a:rPr lang="en-US" sz="1800" smtClean="0">
                <a:solidFill>
                  <a:srgbClr val="FF0000"/>
                </a:solidFill>
              </a:rPr>
              <a:t>perkembangan demokrasi </a:t>
            </a:r>
          </a:p>
          <a:p>
            <a:pPr algn="just" eaLnBrk="1" hangingPunct="1">
              <a:lnSpc>
                <a:spcPct val="80000"/>
              </a:lnSpc>
            </a:pPr>
            <a:r>
              <a:rPr lang="en-US" sz="1800" smtClean="0">
                <a:solidFill>
                  <a:srgbClr val="FF0000"/>
                </a:solidFill>
              </a:rPr>
              <a:t>revolusi industri dan teknologi, </a:t>
            </a:r>
          </a:p>
          <a:p>
            <a:pPr algn="just" eaLnBrk="1" hangingPunct="1">
              <a:lnSpc>
                <a:spcPct val="80000"/>
              </a:lnSpc>
            </a:pPr>
            <a:r>
              <a:rPr lang="en-US" sz="1800" smtClean="0">
                <a:solidFill>
                  <a:srgbClr val="FF0000"/>
                </a:solidFill>
              </a:rPr>
              <a:t>serta bermunculannya kota – kota,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grpId="0" nodeType="clickEffect">
                                  <p:stCondLst>
                                    <p:cond delay="0"/>
                                  </p:stCondLst>
                                  <p:childTnLst>
                                    <p:set>
                                      <p:cBhvr rctx="PPT">
                                        <p:cTn id="6" dur="indefinite"/>
                                        <p:tgtEl>
                                          <p:spTgt spid="25603">
                                            <p:txEl>
                                              <p:pRg st="0" end="0"/>
                                            </p:txEl>
                                          </p:spTgt>
                                        </p:tgtEl>
                                        <p:attrNameLst>
                                          <p:attrName>style.opacity</p:attrName>
                                        </p:attrNameLst>
                                      </p:cBhvr>
                                      <p:to>
                                        <p:strVal val="0.25"/>
                                      </p:to>
                                    </p:set>
                                    <p:animEffect filter="image" prLst="opacity: 0.25">
                                      <p:cBhvr rctx="IE">
                                        <p:cTn id="7" dur="indefinite"/>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grpId="0" nodeType="clickEffect">
                                  <p:stCondLst>
                                    <p:cond delay="0"/>
                                  </p:stCondLst>
                                  <p:childTnLst>
                                    <p:set>
                                      <p:cBhvr rctx="PPT">
                                        <p:cTn id="11" dur="indefinite"/>
                                        <p:tgtEl>
                                          <p:spTgt spid="25603">
                                            <p:txEl>
                                              <p:pRg st="1" end="1"/>
                                            </p:txEl>
                                          </p:spTgt>
                                        </p:tgtEl>
                                        <p:attrNameLst>
                                          <p:attrName>style.opacity</p:attrName>
                                        </p:attrNameLst>
                                      </p:cBhvr>
                                      <p:to>
                                        <p:strVal val="0.25"/>
                                      </p:to>
                                    </p:set>
                                    <p:animEffect filter="image" prLst="opacity: 0.25">
                                      <p:cBhvr rctx="IE">
                                        <p:cTn id="12" dur="indefinite"/>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25603">
                                            <p:txEl>
                                              <p:pRg st="2" end="2"/>
                                            </p:txEl>
                                          </p:spTgt>
                                        </p:tgtEl>
                                        <p:attrNameLst>
                                          <p:attrName>style.opacity</p:attrName>
                                        </p:attrNameLst>
                                      </p:cBhvr>
                                      <p:to>
                                        <p:strVal val="0.25"/>
                                      </p:to>
                                    </p:set>
                                    <p:animEffect filter="image" prLst="opacity: 0.25">
                                      <p:cBhvr rctx="IE">
                                        <p:cTn id="17" dur="indefinite"/>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mph" presetSubtype="0" grpId="0" nodeType="clickEffect">
                                  <p:stCondLst>
                                    <p:cond delay="0"/>
                                  </p:stCondLst>
                                  <p:childTnLst>
                                    <p:set>
                                      <p:cBhvr rctx="PPT">
                                        <p:cTn id="21" dur="indefinite"/>
                                        <p:tgtEl>
                                          <p:spTgt spid="25603">
                                            <p:txEl>
                                              <p:pRg st="3" end="3"/>
                                            </p:txEl>
                                          </p:spTgt>
                                        </p:tgtEl>
                                        <p:attrNameLst>
                                          <p:attrName>style.opacity</p:attrName>
                                        </p:attrNameLst>
                                      </p:cBhvr>
                                      <p:to>
                                        <p:strVal val="0.25"/>
                                      </p:to>
                                    </p:set>
                                    <p:animEffect filter="image" prLst="opacity: 0.25">
                                      <p:cBhvr rctx="IE">
                                        <p:cTn id="22" dur="indefinite"/>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mph" presetSubtype="0" grpId="1" nodeType="clickEffect">
                                  <p:stCondLst>
                                    <p:cond delay="0"/>
                                  </p:stCondLst>
                                  <p:endCondLst>
                                    <p:cond evt="onNext" delay="0">
                                      <p:tgtEl>
                                        <p:sldTgt/>
                                      </p:tgtEl>
                                    </p:cond>
                                  </p:endCondLst>
                                  <p:childTnLst>
                                    <p:set>
                                      <p:cBhvr rctx="PPT">
                                        <p:cTn id="26" dur="indefinite"/>
                                        <p:tgtEl>
                                          <p:spTgt spid="25603">
                                            <p:txEl>
                                              <p:pRg st="0" end="0"/>
                                            </p:txEl>
                                          </p:spTgt>
                                        </p:tgtEl>
                                        <p:attrNameLst>
                                          <p:attrName>style.opacity</p:attrName>
                                        </p:attrNameLst>
                                      </p:cBhvr>
                                      <p:to>
                                        <p:strVal val="1.0"/>
                                      </p:to>
                                    </p:set>
                                    <p:animEffect filter="image" prLst="opacity: 1.0">
                                      <p:cBhvr rctx="IE">
                                        <p:cTn id="27" dur="indefinite"/>
                                        <p:tgtEl>
                                          <p:spTgt spid="2560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mph" presetSubtype="0" grpId="1" nodeType="clickEffect">
                                  <p:stCondLst>
                                    <p:cond delay="0"/>
                                  </p:stCondLst>
                                  <p:endCondLst>
                                    <p:cond evt="onNext" delay="0">
                                      <p:tgtEl>
                                        <p:sldTgt/>
                                      </p:tgtEl>
                                    </p:cond>
                                  </p:endCondLst>
                                  <p:childTnLst>
                                    <p:set>
                                      <p:cBhvr rctx="PPT">
                                        <p:cTn id="31" dur="indefinite"/>
                                        <p:tgtEl>
                                          <p:spTgt spid="25603">
                                            <p:txEl>
                                              <p:pRg st="1" end="1"/>
                                            </p:txEl>
                                          </p:spTgt>
                                        </p:tgtEl>
                                        <p:attrNameLst>
                                          <p:attrName>style.opacity</p:attrName>
                                        </p:attrNameLst>
                                      </p:cBhvr>
                                      <p:to>
                                        <p:strVal val="1.0"/>
                                      </p:to>
                                    </p:set>
                                    <p:animEffect filter="image" prLst="opacity: 1.0">
                                      <p:cBhvr rctx="IE">
                                        <p:cTn id="32" dur="indefinite"/>
                                        <p:tgtEl>
                                          <p:spTgt spid="25603">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mph" presetSubtype="0" grpId="1" nodeType="clickEffect">
                                  <p:stCondLst>
                                    <p:cond delay="0"/>
                                  </p:stCondLst>
                                  <p:endCondLst>
                                    <p:cond evt="onNext" delay="0">
                                      <p:tgtEl>
                                        <p:sldTgt/>
                                      </p:tgtEl>
                                    </p:cond>
                                  </p:endCondLst>
                                  <p:childTnLst>
                                    <p:set>
                                      <p:cBhvr rctx="PPT">
                                        <p:cTn id="36" dur="indefinite"/>
                                        <p:tgtEl>
                                          <p:spTgt spid="25603">
                                            <p:txEl>
                                              <p:pRg st="2" end="2"/>
                                            </p:txEl>
                                          </p:spTgt>
                                        </p:tgtEl>
                                        <p:attrNameLst>
                                          <p:attrName>style.opacity</p:attrName>
                                        </p:attrNameLst>
                                      </p:cBhvr>
                                      <p:to>
                                        <p:strVal val="1.0"/>
                                      </p:to>
                                    </p:set>
                                    <p:animEffect filter="image" prLst="opacity: 1.0">
                                      <p:cBhvr rctx="IE">
                                        <p:cTn id="37" dur="indefinite"/>
                                        <p:tgtEl>
                                          <p:spTgt spid="25603">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mph" presetSubtype="0" grpId="1" nodeType="clickEffect">
                                  <p:stCondLst>
                                    <p:cond delay="0"/>
                                  </p:stCondLst>
                                  <p:endCondLst>
                                    <p:cond evt="onNext" delay="0">
                                      <p:tgtEl>
                                        <p:sldTgt/>
                                      </p:tgtEl>
                                    </p:cond>
                                  </p:endCondLst>
                                  <p:childTnLst>
                                    <p:set>
                                      <p:cBhvr rctx="PPT">
                                        <p:cTn id="41" dur="indefinite"/>
                                        <p:tgtEl>
                                          <p:spTgt spid="25603">
                                            <p:txEl>
                                              <p:pRg st="3" end="3"/>
                                            </p:txEl>
                                          </p:spTgt>
                                        </p:tgtEl>
                                        <p:attrNameLst>
                                          <p:attrName>style.opacity</p:attrName>
                                        </p:attrNameLst>
                                      </p:cBhvr>
                                      <p:to>
                                        <p:strVal val="1.0"/>
                                      </p:to>
                                    </p:set>
                                    <p:animEffect filter="image" prLst="opacity: 1.0">
                                      <p:cBhvr rctx="IE">
                                        <p:cTn id="42" dur="indefinite"/>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allAtOnce"/>
      <p:bldP spid="25603" grpI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990600" y="609600"/>
            <a:ext cx="7340600" cy="914400"/>
          </a:xfrm>
        </p:spPr>
        <p:txBody>
          <a:bodyPr/>
          <a:lstStyle/>
          <a:p>
            <a:pPr eaLnBrk="1" fontAlgn="auto" hangingPunct="1">
              <a:spcAft>
                <a:spcPts val="0"/>
              </a:spcAft>
              <a:defRPr/>
            </a:pPr>
            <a:r>
              <a:rPr lang="en-US" sz="3200"/>
              <a:t>BISNIS JURNALISME</a:t>
            </a:r>
          </a:p>
        </p:txBody>
      </p:sp>
      <p:sp>
        <p:nvSpPr>
          <p:cNvPr id="26627" name="Rectangle 3"/>
          <p:cNvSpPr>
            <a:spLocks noGrp="1" noChangeArrowheads="1"/>
          </p:cNvSpPr>
          <p:nvPr>
            <p:ph type="subTitle" idx="1"/>
          </p:nvPr>
        </p:nvSpPr>
        <p:spPr>
          <a:xfrm>
            <a:off x="1600200" y="1905000"/>
            <a:ext cx="6400800" cy="3200400"/>
          </a:xfrm>
        </p:spPr>
        <p:txBody>
          <a:bodyPr/>
          <a:lstStyle/>
          <a:p>
            <a:pPr algn="just" eaLnBrk="1" hangingPunct="1">
              <a:lnSpc>
                <a:spcPct val="80000"/>
              </a:lnSpc>
            </a:pPr>
            <a:r>
              <a:rPr lang="en-US" sz="2800" smtClean="0">
                <a:solidFill>
                  <a:schemeClr val="tx1"/>
                </a:solidFill>
              </a:rPr>
              <a:t>jurnalisme dewasa ini identik dengan bisnis akibat dorongan berbagi dorongan diatas, jurnalisme telah tumbuh sebahagi bisnis yang sangat besar, kekuatan – kekuatan itu pula yang mengubah isi media, cara – cara pengelolaannya menstandarkan prodaknya, dan memeprluas jangakauannya kepada khalayak.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1000"/>
                                        <p:tgtEl>
                                          <p:spTgt spid="26626"/>
                                        </p:tgtEl>
                                      </p:cBhvr>
                                    </p:animEffect>
                                    <p:anim calcmode="lin" valueType="num">
                                      <p:cBhvr>
                                        <p:cTn id="8" dur="1000" fill="hold"/>
                                        <p:tgtEl>
                                          <p:spTgt spid="26626"/>
                                        </p:tgtEl>
                                        <p:attrNameLst>
                                          <p:attrName>ppt_x</p:attrName>
                                        </p:attrNameLst>
                                      </p:cBhvr>
                                      <p:tavLst>
                                        <p:tav tm="0">
                                          <p:val>
                                            <p:strVal val="#ppt_x"/>
                                          </p:val>
                                        </p:tav>
                                        <p:tav tm="100000">
                                          <p:val>
                                            <p:strVal val="#ppt_x"/>
                                          </p:val>
                                        </p:tav>
                                      </p:tavLst>
                                    </p:anim>
                                    <p:anim calcmode="lin" valueType="num">
                                      <p:cBhvr>
                                        <p:cTn id="9" dur="1000" fill="hold"/>
                                        <p:tgtEl>
                                          <p:spTgt spid="2662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 calcmode="lin" valueType="num">
                                      <p:cBhvr additive="base">
                                        <p:cTn id="14" dur="500" fill="hold">
                                          <p:stCondLst>
                                            <p:cond delay="0"/>
                                          </p:stCondLst>
                                        </p:cTn>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stCondLst>
                                            <p:cond delay="0"/>
                                          </p:stCondLst>
                                        </p:cTn>
                                        <p:tgtEl>
                                          <p:spTgt spid="2662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rev="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09600" y="228600"/>
            <a:ext cx="7772400" cy="1143000"/>
          </a:xfrm>
        </p:spPr>
        <p:txBody>
          <a:bodyPr/>
          <a:lstStyle/>
          <a:p>
            <a:pPr eaLnBrk="1" fontAlgn="auto" hangingPunct="1">
              <a:spcAft>
                <a:spcPts val="0"/>
              </a:spcAft>
              <a:defRPr/>
            </a:pPr>
            <a:r>
              <a:rPr lang="en-US" sz="3200"/>
              <a:t>DUKUNGAN KEUANGAN MEDIA</a:t>
            </a:r>
          </a:p>
        </p:txBody>
      </p:sp>
      <p:sp>
        <p:nvSpPr>
          <p:cNvPr id="27651" name="Rectangle 3"/>
          <p:cNvSpPr>
            <a:spLocks noGrp="1" noChangeArrowheads="1"/>
          </p:cNvSpPr>
          <p:nvPr>
            <p:ph type="subTitle" idx="1"/>
          </p:nvPr>
        </p:nvSpPr>
        <p:spPr>
          <a:xfrm>
            <a:off x="1371600" y="1524000"/>
            <a:ext cx="6400800" cy="4953000"/>
          </a:xfrm>
        </p:spPr>
        <p:txBody>
          <a:bodyPr/>
          <a:lstStyle/>
          <a:p>
            <a:pPr algn="just" eaLnBrk="1" hangingPunct="1">
              <a:lnSpc>
                <a:spcPct val="80000"/>
              </a:lnSpc>
            </a:pPr>
            <a:r>
              <a:rPr lang="en-US" sz="1800" smtClean="0">
                <a:solidFill>
                  <a:srgbClr val="FF0000"/>
                </a:solidFill>
              </a:rPr>
              <a:t>Ada 3 sumbernya : </a:t>
            </a:r>
          </a:p>
          <a:p>
            <a:pPr algn="just" eaLnBrk="1" hangingPunct="1">
              <a:lnSpc>
                <a:spcPct val="80000"/>
              </a:lnSpc>
              <a:buFont typeface="Arial" charset="0"/>
              <a:buChar char="►"/>
            </a:pPr>
            <a:r>
              <a:rPr lang="en-US" sz="1800" smtClean="0">
                <a:solidFill>
                  <a:srgbClr val="FF0000"/>
                </a:solidFill>
              </a:rPr>
              <a:t>yang utama subsidi pemerintah, partai politik, kelompok keagamaan, serikat buruh,perusahaan atau indistri,yayasan atau kepentingan tertentu.</a:t>
            </a:r>
          </a:p>
          <a:p>
            <a:pPr algn="just" eaLnBrk="1" hangingPunct="1">
              <a:lnSpc>
                <a:spcPct val="80000"/>
              </a:lnSpc>
              <a:buFont typeface="Arial" charset="0"/>
              <a:buChar char="►"/>
            </a:pPr>
            <a:r>
              <a:rPr lang="en-US" sz="1800" smtClean="0">
                <a:solidFill>
                  <a:srgbClr val="FF0000"/>
                </a:solidFill>
              </a:rPr>
              <a:t>Yang kedua konsumen atau khalayak yang tidak hanya mengganti biaya produksi namun juga memberi keuntungan kepada pemilik dan pengelola media.</a:t>
            </a:r>
          </a:p>
          <a:p>
            <a:pPr algn="just" eaLnBrk="1" hangingPunct="1">
              <a:lnSpc>
                <a:spcPct val="80000"/>
              </a:lnSpc>
              <a:buFont typeface="Arial" charset="0"/>
              <a:buChar char="►"/>
            </a:pPr>
            <a:r>
              <a:rPr lang="en-US" sz="1800" smtClean="0">
                <a:solidFill>
                  <a:srgbClr val="FF0000"/>
                </a:solidFill>
              </a:rPr>
              <a:t>Yang ketiga adalah iklan atau penjualan ruang atau kolom, koran dan majalah atau waktu siaran televisi dan radio	</a:t>
            </a:r>
          </a:p>
          <a:p>
            <a:pPr algn="just" eaLnBrk="1" hangingPunct="1">
              <a:lnSpc>
                <a:spcPct val="80000"/>
              </a:lnSpc>
            </a:pPr>
            <a:r>
              <a:rPr lang="en-US" sz="1800" smtClean="0">
                <a:solidFill>
                  <a:srgbClr val="FF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left)">
                                      <p:cBhvr>
                                        <p:cTn id="12" dur="5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wipe(left)">
                                      <p:cBhvr>
                                        <p:cTn id="17" dur="5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wipe(left)">
                                      <p:cBhvr>
                                        <p:cTn id="22" dur="500"/>
                                        <p:tgtEl>
                                          <p:spTgt spid="276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wipe(left)">
                                      <p:cBhvr>
                                        <p:cTn id="27" dur="500"/>
                                        <p:tgtEl>
                                          <p:spTgt spid="276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Effect transition="in" filter="wipe(left)">
                                      <p:cBhvr>
                                        <p:cTn id="32"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838200"/>
            <a:ext cx="7772400" cy="1470025"/>
          </a:xfrm>
        </p:spPr>
        <p:txBody>
          <a:bodyPr/>
          <a:lstStyle/>
          <a:p>
            <a:pPr eaLnBrk="1" fontAlgn="auto" hangingPunct="1">
              <a:spcAft>
                <a:spcPts val="0"/>
              </a:spcAft>
              <a:defRPr/>
            </a:pPr>
            <a:r>
              <a:rPr lang="en-US" sz="3200"/>
              <a:t>MEDIA SEBAGAI PEMBUJUK</a:t>
            </a:r>
            <a:r>
              <a:rPr lang="en-US"/>
              <a:t> </a:t>
            </a:r>
          </a:p>
        </p:txBody>
      </p:sp>
      <p:sp>
        <p:nvSpPr>
          <p:cNvPr id="28675" name="Rectangle 3"/>
          <p:cNvSpPr>
            <a:spLocks noGrp="1" noChangeArrowheads="1"/>
          </p:cNvSpPr>
          <p:nvPr>
            <p:ph type="subTitle" idx="1"/>
          </p:nvPr>
        </p:nvSpPr>
        <p:spPr>
          <a:xfrm>
            <a:off x="1371600" y="2438400"/>
            <a:ext cx="6400800" cy="3200400"/>
          </a:xfrm>
        </p:spPr>
        <p:txBody>
          <a:bodyPr/>
          <a:lstStyle/>
          <a:p>
            <a:pPr algn="just" eaLnBrk="1" hangingPunct="1">
              <a:lnSpc>
                <a:spcPct val="80000"/>
              </a:lnSpc>
            </a:pPr>
            <a:r>
              <a:rPr lang="en-US" sz="1800" smtClean="0">
                <a:solidFill>
                  <a:srgbClr val="FF0000"/>
                </a:solidFill>
              </a:rPr>
              <a:t>Dewasa ini, disetiap sudut kehidupan selalu ada bujukan membeli, yang halus maupun yang terang – terangan.bahkan kolom tajuk rencana di koran – koran pun kadang disisipi dengan promosi atau iklan terselubung penonton sudah tidak kaget kalau di tengah – tengah acarannya nyanyian yang indah muncul iklan shampo. </a:t>
            </a:r>
          </a:p>
          <a:p>
            <a:pPr algn="just" eaLnBrk="1" hangingPunct="1">
              <a:lnSpc>
                <a:spcPct val="80000"/>
              </a:lnSpc>
            </a:pPr>
            <a:endParaRPr lang="en-US" sz="1800" smtClean="0">
              <a:solidFill>
                <a:srgbClr val="FF0000"/>
              </a:solidFill>
            </a:endParaRPr>
          </a:p>
          <a:p>
            <a:pPr algn="just" eaLnBrk="1" hangingPunct="1">
              <a:lnSpc>
                <a:spcPct val="80000"/>
              </a:lnSpc>
            </a:pPr>
            <a:r>
              <a:rPr lang="en-US" sz="1800" smtClean="0">
                <a:solidFill>
                  <a:srgbClr val="FF0000"/>
                </a:solidFill>
              </a:rPr>
              <a:t>Sekitar 50 persen halaman majalah juga bertabur iklan mulai dari iklan mobil, kulkas, sikat gigi, detergen dan sebagainya. Bujukan – bujukan itu bersumber dari para pengiklan, specialis humas dan berbagai profesi lain yang semuanya menggunakan media massa untuk mencetak penjualan. Bujukan juga datang dari media sendiri baik itu mengenai mutu medianya sendiri atau prduk sampingannya.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randombar(horizontal)">
                                      <p:cBhvr>
                                        <p:cTn id="7" dur="1000">
                                          <p:stCondLst>
                                            <p:cond delay="0"/>
                                          </p:stCondLst>
                                        </p:cTn>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12" dur="1000">
                                          <p:stCondLst>
                                            <p:cond delay="0"/>
                                          </p:stCondLst>
                                        </p:cTn>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randombar(horizontal)">
                                      <p:cBhvr>
                                        <p:cTn id="17" dur="1000">
                                          <p:stCondLst>
                                            <p:cond delay="0"/>
                                          </p:stCondLst>
                                        </p:cTn>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838200" y="762000"/>
            <a:ext cx="7772400" cy="1470025"/>
          </a:xfrm>
        </p:spPr>
        <p:txBody>
          <a:bodyPr/>
          <a:lstStyle/>
          <a:p>
            <a:pPr eaLnBrk="1" fontAlgn="auto" hangingPunct="1">
              <a:spcAft>
                <a:spcPts val="0"/>
              </a:spcAft>
              <a:defRPr/>
            </a:pPr>
            <a:r>
              <a:rPr lang="en-US" sz="3200"/>
              <a:t>MARAKNYA ANEKA BUJUKAN</a:t>
            </a:r>
          </a:p>
        </p:txBody>
      </p:sp>
      <p:sp>
        <p:nvSpPr>
          <p:cNvPr id="29699" name="Rectangle 3"/>
          <p:cNvSpPr>
            <a:spLocks noGrp="1" noChangeArrowheads="1"/>
          </p:cNvSpPr>
          <p:nvPr>
            <p:ph type="subTitle" idx="1"/>
          </p:nvPr>
        </p:nvSpPr>
        <p:spPr>
          <a:xfrm>
            <a:off x="1371600" y="2438400"/>
            <a:ext cx="6400800" cy="3200400"/>
          </a:xfrm>
        </p:spPr>
        <p:txBody>
          <a:bodyPr/>
          <a:lstStyle/>
          <a:p>
            <a:pPr algn="just" eaLnBrk="1" hangingPunct="1">
              <a:lnSpc>
                <a:spcPct val="80000"/>
              </a:lnSpc>
            </a:pPr>
            <a:r>
              <a:rPr lang="en-US" sz="1800" smtClean="0">
                <a:solidFill>
                  <a:srgbClr val="FF0000"/>
                </a:solidFill>
              </a:rPr>
              <a:t>	Dalam bukunya yang berjudul THE NEW INDUSTRIAL STATE,JOHN KENETH GALBRAITH mengatakan dari subuh hingga tengah malam orang – orang terus diberitahu tentang adanya berbagai macam barang dan jasa.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9698"/>
                                        </p:tgtEl>
                                        <p:attrNameLst>
                                          <p:attrName>ppt_x</p:attrName>
                                          <p:attrName>ppt_y</p:attrName>
                                        </p:attrNameLst>
                                      </p:cBhvr>
                                    </p:animMotion>
                                  </p:childTnLst>
                                </p:cTn>
                              </p:par>
                              <p:par>
                                <p:cTn id="7" presetID="7" presetClass="path" presetSubtype="0" accel="50000" decel="50000" fill="hold" grpId="0" nodeType="withEffect">
                                  <p:stCondLst>
                                    <p:cond delay="0"/>
                                  </p:stCondLst>
                                  <p:childTnLst>
                                    <p:animMotion origin="layout" path="M 0.0 0.0  L 0.25 0.0  L 0.25 0.33295  L 0.0 0.33295  L 0.0 0.0  Z" pathEditMode="relative" ptsTypes="">
                                      <p:cBhvr>
                                        <p:cTn id="8" dur="2000" fill="hold"/>
                                        <p:tgtEl>
                                          <p:spTgt spid="29699">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subTitle" idx="1"/>
          </p:nvPr>
        </p:nvSpPr>
        <p:spPr>
          <a:xfrm>
            <a:off x="1371600" y="1371600"/>
            <a:ext cx="6400800" cy="4419600"/>
          </a:xfrm>
        </p:spPr>
        <p:txBody>
          <a:bodyPr/>
          <a:lstStyle/>
          <a:p>
            <a:pPr marL="609600" indent="-609600" algn="just" eaLnBrk="1" hangingPunct="1">
              <a:lnSpc>
                <a:spcPct val="80000"/>
              </a:lnSpc>
            </a:pPr>
            <a:r>
              <a:rPr lang="en-US" sz="1600" b="1" smtClean="0">
                <a:solidFill>
                  <a:srgbClr val="FF0000"/>
                </a:solidFill>
              </a:rPr>
              <a:t>Ada 3 macam persuasi yang dilakukan media massa :</a:t>
            </a:r>
          </a:p>
          <a:p>
            <a:pPr marL="609600" indent="-609600" algn="just" eaLnBrk="1" hangingPunct="1">
              <a:lnSpc>
                <a:spcPct val="80000"/>
              </a:lnSpc>
            </a:pPr>
            <a:endParaRPr lang="en-US" sz="1600" b="1" smtClean="0">
              <a:solidFill>
                <a:srgbClr val="FF0000"/>
              </a:solidFill>
            </a:endParaRPr>
          </a:p>
          <a:p>
            <a:pPr marL="609600" indent="-609600" algn="just" eaLnBrk="1" hangingPunct="1">
              <a:lnSpc>
                <a:spcPct val="80000"/>
              </a:lnSpc>
              <a:buFontTx/>
              <a:buAutoNum type="arabicPeriod"/>
            </a:pPr>
            <a:r>
              <a:rPr lang="en-US" sz="1600" smtClean="0">
                <a:solidFill>
                  <a:srgbClr val="FF0000"/>
                </a:solidFill>
              </a:rPr>
              <a:t>Iklan, yang sering dipadukan dengan teknik – teknik kehumasan.</a:t>
            </a:r>
          </a:p>
          <a:p>
            <a:pPr marL="609600" indent="-609600" algn="just" eaLnBrk="1" hangingPunct="1">
              <a:lnSpc>
                <a:spcPct val="80000"/>
              </a:lnSpc>
              <a:buFontTx/>
              <a:buAutoNum type="arabicPeriod"/>
            </a:pPr>
            <a:endParaRPr lang="en-US" sz="1600" smtClean="0">
              <a:solidFill>
                <a:srgbClr val="FF0000"/>
              </a:solidFill>
            </a:endParaRPr>
          </a:p>
          <a:p>
            <a:pPr marL="609600" indent="-609600" algn="just" eaLnBrk="1" hangingPunct="1">
              <a:lnSpc>
                <a:spcPct val="80000"/>
              </a:lnSpc>
              <a:buFontTx/>
              <a:buAutoNum type="arabicPeriod"/>
            </a:pPr>
            <a:r>
              <a:rPr lang="en-US" sz="1600" smtClean="0">
                <a:solidFill>
                  <a:srgbClr val="FF0000"/>
                </a:solidFill>
              </a:rPr>
              <a:t>Anjuran – anjuran dalam tajuk rencana, kolom opini, dan artikel – artikel interpretatif yang mendorong pembaca untuk mengambil kesimpulan tertentu</a:t>
            </a:r>
          </a:p>
          <a:p>
            <a:pPr marL="609600" indent="-609600" algn="just" eaLnBrk="1" hangingPunct="1">
              <a:lnSpc>
                <a:spcPct val="80000"/>
              </a:lnSpc>
              <a:buFontTx/>
              <a:buAutoNum type="arabicPeriod"/>
            </a:pPr>
            <a:endParaRPr lang="en-US" sz="1600" smtClean="0">
              <a:solidFill>
                <a:srgbClr val="FF0000"/>
              </a:solidFill>
            </a:endParaRPr>
          </a:p>
          <a:p>
            <a:pPr marL="609600" indent="-609600" algn="just" eaLnBrk="1" hangingPunct="1">
              <a:lnSpc>
                <a:spcPct val="80000"/>
              </a:lnSpc>
              <a:buFontTx/>
              <a:buAutoNum type="arabicPeriod"/>
            </a:pPr>
            <a:r>
              <a:rPr lang="en-US" sz="1600" smtClean="0">
                <a:solidFill>
                  <a:srgbClr val="FF0000"/>
                </a:solidFill>
              </a:rPr>
              <a:t>Aneka artikel impormatif atau hiburan yang secara tersirat mengandung bujukan tersirat</a:t>
            </a:r>
          </a:p>
          <a:p>
            <a:pPr marL="609600" indent="-609600" algn="just" eaLnBrk="1" hangingPunct="1">
              <a:lnSpc>
                <a:spcPct val="80000"/>
              </a:lnSpc>
              <a:buFontTx/>
              <a:buNone/>
            </a:pPr>
            <a:r>
              <a:rPr lang="en-US" sz="1600" smtClean="0">
                <a:solidFill>
                  <a:srgbClr val="FF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457200" y="381000"/>
            <a:ext cx="7772400" cy="1470025"/>
          </a:xfrm>
        </p:spPr>
        <p:txBody>
          <a:bodyPr/>
          <a:lstStyle/>
          <a:p>
            <a:pPr eaLnBrk="1" fontAlgn="auto" hangingPunct="1">
              <a:spcAft>
                <a:spcPts val="0"/>
              </a:spcAft>
              <a:defRPr/>
            </a:pPr>
            <a:r>
              <a:rPr lang="en-US" sz="3200"/>
              <a:t>MEDIA SEBAGAI PENYAMPAI</a:t>
            </a:r>
            <a:br>
              <a:rPr lang="en-US" sz="3200"/>
            </a:br>
            <a:r>
              <a:rPr lang="en-US" sz="3200"/>
              <a:t> DAN PENAFSIR INFORMASI</a:t>
            </a:r>
          </a:p>
        </p:txBody>
      </p:sp>
      <p:sp>
        <p:nvSpPr>
          <p:cNvPr id="35843" name="Rectangle 3"/>
          <p:cNvSpPr>
            <a:spLocks noGrp="1" noChangeArrowheads="1"/>
          </p:cNvSpPr>
          <p:nvPr>
            <p:ph type="subTitle" idx="1"/>
          </p:nvPr>
        </p:nvSpPr>
        <p:spPr>
          <a:xfrm>
            <a:off x="914400" y="2819400"/>
            <a:ext cx="6400800" cy="3124200"/>
          </a:xfrm>
        </p:spPr>
        <p:txBody>
          <a:bodyPr/>
          <a:lstStyle/>
          <a:p>
            <a:pPr algn="just" eaLnBrk="1" hangingPunct="1">
              <a:lnSpc>
                <a:spcPct val="80000"/>
              </a:lnSpc>
            </a:pPr>
            <a:r>
              <a:rPr lang="en-US" sz="1800" smtClean="0">
                <a:solidFill>
                  <a:srgbClr val="FF0000"/>
                </a:solidFill>
              </a:rPr>
              <a:t>	Pada pertengahan 1930-an,struktur laporan para wartawan sudah baku. Tugas wartawan adalah mengolah naskah berita secara jelas dan padat, dimulai dengan uraian tentang siapa,apa,kapan dan dimana suatu peristiwa terjadi.</a:t>
            </a:r>
          </a:p>
          <a:p>
            <a:pPr algn="just" eaLnBrk="1" hangingPunct="1">
              <a:lnSpc>
                <a:spcPct val="80000"/>
              </a:lnSpc>
            </a:pPr>
            <a:r>
              <a:rPr lang="en-US" sz="1800" smtClean="0">
                <a:solidFill>
                  <a:srgbClr val="FF0000"/>
                </a:solidFill>
              </a:rPr>
              <a:t>	Mau tidak mau para wartawan pun mulai mengubah struktur tulisannya. Mereka mulai menjadi penafsir berita dengan mendahulukan ulasan tentang alasan dan makna suatu peristiwa ketimbang tentang peristiwanya sendiri.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768" decel="100000"/>
                                        <p:tgtEl>
                                          <p:spTgt spid="35844"/>
                                        </p:tgtEl>
                                      </p:cBhvr>
                                    </p:animEffect>
                                    <p:animScale>
                                      <p:cBhvr>
                                        <p:cTn id="8" dur="768" decel="100000"/>
                                        <p:tgtEl>
                                          <p:spTgt spid="35844"/>
                                        </p:tgtEl>
                                      </p:cBhvr>
                                      <p:from x="10000" y="10000"/>
                                      <p:to x="200000" y="450000"/>
                                    </p:animScale>
                                    <p:animScale>
                                      <p:cBhvr>
                                        <p:cTn id="9" dur="1230" accel="100000" fill="hold">
                                          <p:stCondLst>
                                            <p:cond delay="768"/>
                                          </p:stCondLst>
                                        </p:cTn>
                                        <p:tgtEl>
                                          <p:spTgt spid="35844"/>
                                        </p:tgtEl>
                                      </p:cBhvr>
                                      <p:from x="200000" y="450000"/>
                                      <p:to x="100000" y="100000"/>
                                    </p:animScale>
                                    <p:set>
                                      <p:cBhvr>
                                        <p:cTn id="10" dur="768" fill="hold"/>
                                        <p:tgtEl>
                                          <p:spTgt spid="35844"/>
                                        </p:tgtEl>
                                        <p:attrNameLst>
                                          <p:attrName>ppt_x</p:attrName>
                                        </p:attrNameLst>
                                      </p:cBhvr>
                                      <p:to>
                                        <p:strVal val="(0.5)"/>
                                      </p:to>
                                    </p:set>
                                    <p:anim from="(0.5)" to="(#ppt_x)" calcmode="lin" valueType="num">
                                      <p:cBhvr>
                                        <p:cTn id="11" dur="1230" accel="100000" fill="hold">
                                          <p:stCondLst>
                                            <p:cond delay="768"/>
                                          </p:stCondLst>
                                        </p:cTn>
                                        <p:tgtEl>
                                          <p:spTgt spid="35844"/>
                                        </p:tgtEl>
                                        <p:attrNameLst>
                                          <p:attrName>ppt_x</p:attrName>
                                        </p:attrNameLst>
                                      </p:cBhvr>
                                    </p:anim>
                                    <p:set>
                                      <p:cBhvr>
                                        <p:cTn id="12" dur="768" fill="hold"/>
                                        <p:tgtEl>
                                          <p:spTgt spid="35844"/>
                                        </p:tgtEl>
                                        <p:attrNameLst>
                                          <p:attrName>ppt_y</p:attrName>
                                        </p:attrNameLst>
                                      </p:cBhvr>
                                      <p:to>
                                        <p:strVal val="(#ppt_y+0.4)"/>
                                      </p:to>
                                    </p:set>
                                    <p:anim from="(#ppt_y+0.4)" to="(#ppt_y)" calcmode="lin" valueType="num">
                                      <p:cBhvr>
                                        <p:cTn id="13" dur="1230" accel="100000" fill="hold">
                                          <p:stCondLst>
                                            <p:cond delay="768"/>
                                          </p:stCondLst>
                                        </p:cTn>
                                        <p:tgtEl>
                                          <p:spTgt spid="3584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5843">
                                            <p:txEl>
                                              <p:pRg st="0" end="0"/>
                                            </p:txEl>
                                          </p:spTgt>
                                        </p:tgtEl>
                                        <p:attrNameLst>
                                          <p:attrName>style.visibility</p:attrName>
                                        </p:attrNameLst>
                                      </p:cBhvr>
                                      <p:to>
                                        <p:strVal val="visible"/>
                                      </p:to>
                                    </p:set>
                                    <p:anim calcmode="lin" valueType="num">
                                      <p:cBhvr>
                                        <p:cTn id="18"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58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584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5843">
                                            <p:txEl>
                                              <p:pRg st="1" end="1"/>
                                            </p:txEl>
                                          </p:spTgt>
                                        </p:tgtEl>
                                        <p:attrNameLst>
                                          <p:attrName>style.visibility</p:attrName>
                                        </p:attrNameLst>
                                      </p:cBhvr>
                                      <p:to>
                                        <p:strVal val="visible"/>
                                      </p:to>
                                    </p:set>
                                    <p:anim calcmode="lin" valueType="num">
                                      <p:cBhvr>
                                        <p:cTn id="25" dur="5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584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a:xfrm>
            <a:off x="457200" y="228600"/>
            <a:ext cx="7772400" cy="685800"/>
          </a:xfrm>
        </p:spPr>
        <p:txBody>
          <a:bodyPr>
            <a:normAutofit/>
          </a:bodyPr>
          <a:lstStyle/>
          <a:p>
            <a:pPr eaLnBrk="1" fontAlgn="auto" hangingPunct="1">
              <a:spcAft>
                <a:spcPts val="0"/>
              </a:spcAft>
              <a:defRPr/>
            </a:pPr>
            <a:r>
              <a:rPr lang="en-US" sz="3200"/>
              <a:t>Majalah sebagai penyampai dan penafsir pesan</a:t>
            </a:r>
          </a:p>
        </p:txBody>
      </p:sp>
      <p:sp>
        <p:nvSpPr>
          <p:cNvPr id="18435" name="Rectangle 3"/>
          <p:cNvSpPr>
            <a:spLocks noGrp="1" noChangeArrowheads="1"/>
          </p:cNvSpPr>
          <p:nvPr>
            <p:ph type="subTitle" idx="1"/>
          </p:nvPr>
        </p:nvSpPr>
        <p:spPr>
          <a:xfrm>
            <a:off x="1066800" y="1524000"/>
            <a:ext cx="6400800" cy="4724400"/>
          </a:xfrm>
        </p:spPr>
        <p:txBody>
          <a:bodyPr/>
          <a:lstStyle/>
          <a:p>
            <a:pPr algn="just" eaLnBrk="1" hangingPunct="1">
              <a:lnSpc>
                <a:spcPct val="80000"/>
              </a:lnSpc>
            </a:pPr>
            <a:r>
              <a:rPr lang="en-US" sz="1800" smtClean="0">
                <a:solidFill>
                  <a:srgbClr val="FF0000"/>
                </a:solidFill>
              </a:rPr>
              <a:t>Majalah lebih dahulu melakukan jurnalisme interpretatif ketimbang koran ataupun kantor-kantor berita. </a:t>
            </a:r>
          </a:p>
          <a:p>
            <a:pPr algn="just" eaLnBrk="1" hangingPunct="1">
              <a:lnSpc>
                <a:spcPct val="80000"/>
              </a:lnSpc>
            </a:pPr>
            <a:r>
              <a:rPr lang="en-US" sz="1800" smtClean="0">
                <a:solidFill>
                  <a:srgbClr val="FF0000"/>
                </a:solidFill>
              </a:rPr>
              <a:t>Bagi majalah, interfretasi justru menjadi sajian utama. </a:t>
            </a:r>
          </a:p>
          <a:p>
            <a:pPr algn="just" eaLnBrk="1" hangingPunct="1">
              <a:lnSpc>
                <a:spcPct val="80000"/>
              </a:lnSpc>
            </a:pPr>
            <a:endParaRPr lang="en-US" sz="1800" smtClean="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609600" y="762000"/>
            <a:ext cx="7772400" cy="990600"/>
          </a:xfrm>
        </p:spPr>
        <p:txBody>
          <a:bodyPr>
            <a:normAutofit fontScale="90000"/>
          </a:bodyPr>
          <a:lstStyle/>
          <a:p>
            <a:pPr eaLnBrk="1" fontAlgn="auto" hangingPunct="1">
              <a:spcAft>
                <a:spcPts val="0"/>
              </a:spcAft>
              <a:defRPr/>
            </a:pPr>
            <a:r>
              <a:rPr lang="en-US" sz="3200"/>
              <a:t>MEDIA SIARAN SEBAGAI PENYAMPAI INFORMASI</a:t>
            </a:r>
          </a:p>
        </p:txBody>
      </p:sp>
      <p:sp>
        <p:nvSpPr>
          <p:cNvPr id="19459" name="Rectangle 5"/>
          <p:cNvSpPr>
            <a:spLocks noGrp="1" noChangeArrowheads="1"/>
          </p:cNvSpPr>
          <p:nvPr>
            <p:ph type="subTitle" idx="1"/>
          </p:nvPr>
        </p:nvSpPr>
        <p:spPr>
          <a:xfrm>
            <a:off x="1371600" y="1752600"/>
            <a:ext cx="6400800" cy="4191000"/>
          </a:xfrm>
        </p:spPr>
        <p:txBody>
          <a:bodyPr/>
          <a:lstStyle/>
          <a:p>
            <a:pPr marL="381000" indent="-381000" algn="just" eaLnBrk="1" hangingPunct="1">
              <a:lnSpc>
                <a:spcPct val="80000"/>
              </a:lnSpc>
            </a:pPr>
            <a:r>
              <a:rPr lang="en-US" sz="1800" smtClean="0">
                <a:solidFill>
                  <a:srgbClr val="FF0000"/>
                </a:solidFill>
              </a:rPr>
              <a:t>	Sejak awal radius sudah memiliki tanda – tanda akan berkembang menjadi media informasi DONALD E.BROWN dari Arizona State University merinci perkembangan radio dalam empat tahapan sebagai berikut :</a:t>
            </a:r>
          </a:p>
          <a:p>
            <a:pPr marL="381000" indent="-381000" algn="just" eaLnBrk="1" hangingPunct="1">
              <a:lnSpc>
                <a:spcPct val="80000"/>
              </a:lnSpc>
            </a:pPr>
            <a:endParaRPr lang="en-US" sz="1800" smtClean="0">
              <a:solidFill>
                <a:srgbClr val="FF0000"/>
              </a:solidFill>
            </a:endParaRPr>
          </a:p>
          <a:p>
            <a:pPr marL="381000" indent="-381000" algn="just" eaLnBrk="1" hangingPunct="1">
              <a:lnSpc>
                <a:spcPct val="80000"/>
              </a:lnSpc>
              <a:buFontTx/>
              <a:buAutoNum type="arabicPeriod"/>
            </a:pPr>
            <a:r>
              <a:rPr lang="en-US" sz="1800" smtClean="0">
                <a:solidFill>
                  <a:srgbClr val="FF0000"/>
                </a:solidFill>
              </a:rPr>
              <a:t>Visi Sarnoff</a:t>
            </a:r>
          </a:p>
          <a:p>
            <a:pPr marL="381000" indent="-381000" algn="just" eaLnBrk="1" hangingPunct="1">
              <a:lnSpc>
                <a:spcPct val="80000"/>
              </a:lnSpc>
              <a:buFontTx/>
              <a:buAutoNum type="arabicPeriod"/>
            </a:pPr>
            <a:r>
              <a:rPr lang="en-US" sz="1800" smtClean="0">
                <a:solidFill>
                  <a:srgbClr val="FF0000"/>
                </a:solidFill>
              </a:rPr>
              <a:t>Perang pers radio</a:t>
            </a:r>
          </a:p>
          <a:p>
            <a:pPr marL="381000" indent="-381000" algn="just" eaLnBrk="1" hangingPunct="1">
              <a:lnSpc>
                <a:spcPct val="80000"/>
              </a:lnSpc>
              <a:buFontTx/>
              <a:buAutoNum type="arabicPeriod"/>
            </a:pPr>
            <a:r>
              <a:rPr lang="en-US" sz="1800" smtClean="0">
                <a:solidFill>
                  <a:srgbClr val="FF0000"/>
                </a:solidFill>
              </a:rPr>
              <a:t>Massa jasa berita radio</a:t>
            </a:r>
          </a:p>
          <a:p>
            <a:pPr marL="381000" indent="-381000" algn="just" eaLnBrk="1" hangingPunct="1">
              <a:lnSpc>
                <a:spcPct val="80000"/>
              </a:lnSpc>
              <a:buFontTx/>
              <a:buAutoNum type="arabicPeriod"/>
            </a:pPr>
            <a:r>
              <a:rPr lang="en-US" sz="1800" smtClean="0">
                <a:solidFill>
                  <a:srgbClr val="FF0000"/>
                </a:solidFill>
              </a:rPr>
              <a:t>Kemunculan berita televisi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228600" y="152400"/>
            <a:ext cx="7772400" cy="1143000"/>
          </a:xfrm>
        </p:spPr>
        <p:txBody>
          <a:bodyPr/>
          <a:lstStyle/>
          <a:p>
            <a:pPr eaLnBrk="1" fontAlgn="auto" hangingPunct="1">
              <a:spcAft>
                <a:spcPts val="0"/>
              </a:spcAft>
              <a:defRPr/>
            </a:pPr>
            <a:r>
              <a:rPr lang="en-US" sz="3200"/>
              <a:t>Visi Sarnoff</a:t>
            </a:r>
          </a:p>
        </p:txBody>
      </p:sp>
      <p:sp>
        <p:nvSpPr>
          <p:cNvPr id="20483" name="Rectangle 5"/>
          <p:cNvSpPr>
            <a:spLocks noGrp="1" noChangeArrowheads="1"/>
          </p:cNvSpPr>
          <p:nvPr>
            <p:ph type="subTitle" idx="1"/>
          </p:nvPr>
        </p:nvSpPr>
        <p:spPr>
          <a:xfrm>
            <a:off x="1143000" y="1600200"/>
            <a:ext cx="6400800" cy="3733800"/>
          </a:xfrm>
        </p:spPr>
        <p:txBody>
          <a:bodyPr/>
          <a:lstStyle/>
          <a:p>
            <a:pPr algn="just" eaLnBrk="1" hangingPunct="1">
              <a:lnSpc>
                <a:spcPct val="80000"/>
              </a:lnSpc>
            </a:pPr>
            <a:r>
              <a:rPr lang="en-US" smtClean="0">
                <a:solidFill>
                  <a:srgbClr val="FF0000"/>
                </a:solidFill>
              </a:rPr>
              <a:t>	Pada tahun 1916, David Sarnoff, ilmuwan yang baru berusia 25 tahun mengirim memo kepada atasannya di perusahaannya di mana ia bekerja:”saya punya rencana untuk mengembangkan sesuatu yang akan menjadikan radio sebagai ‘alat rumah tangga’.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ChangeArrowheads="1"/>
          </p:cNvSpPr>
          <p:nvPr/>
        </p:nvSpPr>
        <p:spPr bwMode="auto">
          <a:xfrm>
            <a:off x="1663700" y="215900"/>
            <a:ext cx="61118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en-US" sz="3200" b="1">
              <a:solidFill>
                <a:schemeClr val="tx2"/>
              </a:solidFill>
              <a:latin typeface="Arial" charset="0"/>
            </a:endParaRPr>
          </a:p>
        </p:txBody>
      </p:sp>
      <p:sp>
        <p:nvSpPr>
          <p:cNvPr id="12295" name="Rectangle 7"/>
          <p:cNvSpPr>
            <a:spLocks noChangeArrowheads="1"/>
          </p:cNvSpPr>
          <p:nvPr/>
        </p:nvSpPr>
        <p:spPr bwMode="auto">
          <a:xfrm>
            <a:off x="1752600" y="1676400"/>
            <a:ext cx="5638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lnSpc>
                <a:spcPct val="90000"/>
              </a:lnSpc>
              <a:spcBef>
                <a:spcPct val="20000"/>
              </a:spcBef>
              <a:spcAft>
                <a:spcPct val="45000"/>
              </a:spcAft>
            </a:pPr>
            <a:endParaRPr lang="en-US" sz="2200">
              <a:latin typeface="Arial" charset="0"/>
            </a:endParaRPr>
          </a:p>
        </p:txBody>
      </p:sp>
      <p:pic>
        <p:nvPicPr>
          <p:cNvPr id="12296" name="Picture 8" descr="s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900" y="-3175"/>
            <a:ext cx="5810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9" descr="s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581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84" name="Rectangle 16"/>
          <p:cNvSpPr>
            <a:spLocks noChangeArrowheads="1"/>
          </p:cNvSpPr>
          <p:nvPr/>
        </p:nvSpPr>
        <p:spPr bwMode="auto">
          <a:xfrm>
            <a:off x="1524000" y="1524000"/>
            <a:ext cx="6781800" cy="258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just">
              <a:defRPr/>
            </a:pPr>
            <a:endParaRPr lang="en-US" dirty="0">
              <a:solidFill>
                <a:srgbClr val="FF0000"/>
              </a:solidFill>
              <a:effectLst>
                <a:outerShdw blurRad="38100" dist="38100" dir="2700000" algn="tl">
                  <a:srgbClr val="000000"/>
                </a:outerShdw>
              </a:effectLst>
              <a:latin typeface="Verdana" pitchFamily="34" charset="0"/>
            </a:endParaRPr>
          </a:p>
          <a:p>
            <a:pPr lvl="1" algn="just">
              <a:defRPr/>
            </a:pPr>
            <a:r>
              <a:rPr lang="en-US" dirty="0" err="1">
                <a:solidFill>
                  <a:srgbClr val="FF0000"/>
                </a:solidFill>
                <a:effectLst>
                  <a:outerShdw blurRad="38100" dist="38100" dir="2700000" algn="tl">
                    <a:srgbClr val="000000"/>
                  </a:outerShdw>
                </a:effectLst>
                <a:latin typeface="Verdana" pitchFamily="34" charset="0"/>
              </a:rPr>
              <a:t>Sejak</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orde</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baru</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mulai</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melihat</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adanya</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hal-hal</a:t>
            </a:r>
            <a:r>
              <a:rPr lang="en-US" dirty="0">
                <a:solidFill>
                  <a:srgbClr val="FF0000"/>
                </a:solidFill>
                <a:effectLst>
                  <a:outerShdw blurRad="38100" dist="38100" dir="2700000" algn="tl">
                    <a:srgbClr val="000000"/>
                  </a:outerShdw>
                </a:effectLst>
                <a:latin typeface="Verdana" pitchFamily="34" charset="0"/>
              </a:rPr>
              <a:t> yang </a:t>
            </a:r>
            <a:r>
              <a:rPr lang="en-US" dirty="0" err="1">
                <a:solidFill>
                  <a:srgbClr val="FF0000"/>
                </a:solidFill>
                <a:effectLst>
                  <a:outerShdw blurRad="38100" dist="38100" dir="2700000" algn="tl">
                    <a:srgbClr val="000000"/>
                  </a:outerShdw>
                </a:effectLst>
                <a:latin typeface="Verdana" pitchFamily="34" charset="0"/>
              </a:rPr>
              <a:t>merugikan</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dari</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kebebasan</a:t>
            </a:r>
            <a:r>
              <a:rPr lang="en-US" dirty="0">
                <a:solidFill>
                  <a:srgbClr val="FF0000"/>
                </a:solidFill>
                <a:effectLst>
                  <a:outerShdw blurRad="38100" dist="38100" dir="2700000" algn="tl">
                    <a:srgbClr val="000000"/>
                  </a:outerShdw>
                </a:effectLst>
                <a:latin typeface="Verdana" pitchFamily="34" charset="0"/>
              </a:rPr>
              <a:t> media</a:t>
            </a:r>
          </a:p>
          <a:p>
            <a:pPr lvl="1" algn="just">
              <a:defRPr/>
            </a:pPr>
            <a:r>
              <a:rPr lang="en-US" dirty="0">
                <a:solidFill>
                  <a:srgbClr val="FF0000"/>
                </a:solidFill>
                <a:effectLst>
                  <a:outerShdw blurRad="38100" dist="38100" dir="2700000" algn="tl">
                    <a:srgbClr val="000000"/>
                  </a:outerShdw>
                </a:effectLst>
                <a:latin typeface="Verdana" pitchFamily="34" charset="0"/>
              </a:rPr>
              <a:t> </a:t>
            </a:r>
          </a:p>
          <a:p>
            <a:pPr lvl="1" algn="just">
              <a:defRPr/>
            </a:pPr>
            <a:r>
              <a:rPr lang="en-US" dirty="0">
                <a:solidFill>
                  <a:srgbClr val="FF0000"/>
                </a:solidFill>
                <a:effectLst>
                  <a:outerShdw blurRad="38100" dist="38100" dir="2700000" algn="tl">
                    <a:srgbClr val="000000"/>
                  </a:outerShdw>
                </a:effectLst>
                <a:latin typeface="Verdana" pitchFamily="34" charset="0"/>
              </a:rPr>
              <a:t>Media </a:t>
            </a:r>
            <a:r>
              <a:rPr lang="en-US" dirty="0" err="1">
                <a:solidFill>
                  <a:srgbClr val="FF0000"/>
                </a:solidFill>
                <a:effectLst>
                  <a:outerShdw blurRad="38100" dist="38100" dir="2700000" algn="tl">
                    <a:srgbClr val="000000"/>
                  </a:outerShdw>
                </a:effectLst>
                <a:latin typeface="Verdana" pitchFamily="34" charset="0"/>
              </a:rPr>
              <a:t>menjalankan</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fungsi</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kontrol</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sosial</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mandul</a:t>
            </a:r>
            <a:r>
              <a:rPr lang="en-US" dirty="0">
                <a:solidFill>
                  <a:srgbClr val="FF0000"/>
                </a:solidFill>
                <a:effectLst>
                  <a:outerShdw blurRad="38100" dist="38100" dir="2700000" algn="tl">
                    <a:srgbClr val="000000"/>
                  </a:outerShdw>
                </a:effectLst>
                <a:latin typeface="Verdana" pitchFamily="34" charset="0"/>
              </a:rPr>
              <a:t>/</a:t>
            </a:r>
            <a:r>
              <a:rPr lang="en-US" dirty="0" err="1">
                <a:solidFill>
                  <a:srgbClr val="FF0000"/>
                </a:solidFill>
                <a:effectLst>
                  <a:outerShdw blurRad="38100" dist="38100" dir="2700000" algn="tl">
                    <a:srgbClr val="000000"/>
                  </a:outerShdw>
                </a:effectLst>
                <a:latin typeface="Verdana" pitchFamily="34" charset="0"/>
              </a:rPr>
              <a:t>tidak</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berjalan</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semestinya</a:t>
            </a:r>
            <a:endParaRPr lang="en-US" dirty="0">
              <a:solidFill>
                <a:srgbClr val="FF0000"/>
              </a:solidFill>
              <a:effectLst>
                <a:outerShdw blurRad="38100" dist="38100" dir="2700000" algn="tl">
                  <a:srgbClr val="000000"/>
                </a:outerShdw>
              </a:effectLst>
              <a:latin typeface="Verdana" pitchFamily="34" charset="0"/>
            </a:endParaRPr>
          </a:p>
          <a:p>
            <a:pPr lvl="1" algn="just">
              <a:defRPr/>
            </a:pPr>
            <a:endParaRPr lang="en-US" dirty="0">
              <a:solidFill>
                <a:srgbClr val="FF0000"/>
              </a:solidFill>
              <a:effectLst>
                <a:outerShdw blurRad="38100" dist="38100" dir="2700000" algn="tl">
                  <a:srgbClr val="000000"/>
                </a:outerShdw>
              </a:effectLst>
              <a:latin typeface="Verdana" pitchFamily="34" charset="0"/>
            </a:endParaRPr>
          </a:p>
          <a:p>
            <a:pPr lvl="1" algn="just">
              <a:defRPr/>
            </a:pPr>
            <a:r>
              <a:rPr lang="en-US" dirty="0" err="1">
                <a:solidFill>
                  <a:srgbClr val="FF0000"/>
                </a:solidFill>
                <a:effectLst>
                  <a:outerShdw blurRad="38100" dist="38100" dir="2700000" algn="tl">
                    <a:srgbClr val="000000"/>
                  </a:outerShdw>
                </a:effectLst>
                <a:latin typeface="Verdana" pitchFamily="34" charset="0"/>
              </a:rPr>
              <a:t>Pasca</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reformasi</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kebebasan</a:t>
            </a:r>
            <a:r>
              <a:rPr lang="en-US" dirty="0">
                <a:solidFill>
                  <a:srgbClr val="FF0000"/>
                </a:solidFill>
                <a:effectLst>
                  <a:outerShdw blurRad="38100" dist="38100" dir="2700000" algn="tl">
                    <a:srgbClr val="000000"/>
                  </a:outerShdw>
                </a:effectLst>
                <a:latin typeface="Verdana" pitchFamily="34" charset="0"/>
              </a:rPr>
              <a:t> media </a:t>
            </a:r>
            <a:r>
              <a:rPr lang="en-US" dirty="0" err="1">
                <a:solidFill>
                  <a:srgbClr val="FF0000"/>
                </a:solidFill>
                <a:effectLst>
                  <a:outerShdw blurRad="38100" dist="38100" dir="2700000" algn="tl">
                    <a:srgbClr val="000000"/>
                  </a:outerShdw>
                </a:effectLst>
                <a:latin typeface="Verdana" pitchFamily="34" charset="0"/>
              </a:rPr>
              <a:t>ibarat</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kuda</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lepas</a:t>
            </a:r>
            <a:r>
              <a:rPr lang="en-US" dirty="0">
                <a:solidFill>
                  <a:srgbClr val="FF0000"/>
                </a:solidFill>
                <a:effectLst>
                  <a:outerShdw blurRad="38100" dist="38100" dir="2700000" algn="tl">
                    <a:srgbClr val="000000"/>
                  </a:outerShdw>
                </a:effectLst>
                <a:latin typeface="Verdana" pitchFamily="34" charset="0"/>
              </a:rPr>
              <a:t> </a:t>
            </a:r>
            <a:r>
              <a:rPr lang="en-US" dirty="0" err="1">
                <a:solidFill>
                  <a:srgbClr val="FF0000"/>
                </a:solidFill>
                <a:effectLst>
                  <a:outerShdw blurRad="38100" dist="38100" dir="2700000" algn="tl">
                    <a:srgbClr val="000000"/>
                  </a:outerShdw>
                </a:effectLst>
                <a:latin typeface="Verdana" pitchFamily="34" charset="0"/>
              </a:rPr>
              <a:t>kendali</a:t>
            </a:r>
            <a:r>
              <a:rPr lang="en-US" dirty="0">
                <a:solidFill>
                  <a:srgbClr val="FF0000"/>
                </a:solidFill>
                <a:effectLst>
                  <a:outerShdw blurRad="38100" dist="38100" dir="2700000" algn="tl">
                    <a:srgbClr val="000000"/>
                  </a:outerShdw>
                </a:effectLst>
                <a:latin typeface="Verdana"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nodeType="afterEffect">
                                  <p:stCondLst>
                                    <p:cond delay="0"/>
                                  </p:stCondLst>
                                  <p:childTnLst>
                                    <p:animMotion origin="layout" path="M 0.88628 -4.81481E-6 L 4.72222E-6 -4.81481E-6 " pathEditMode="relative" rAng="0" ptsTypes="AA">
                                      <p:cBhvr>
                                        <p:cTn id="6" dur="500" fill="hold"/>
                                        <p:tgtEl>
                                          <p:spTgt spid="12296"/>
                                        </p:tgtEl>
                                        <p:attrNameLst>
                                          <p:attrName>ppt_x</p:attrName>
                                          <p:attrName>ppt_y</p:attrName>
                                        </p:attrNameLst>
                                      </p:cBhvr>
                                      <p:rCtr x="-44323" y="0"/>
                                    </p:animMotion>
                                  </p:childTnLst>
                                </p:cTn>
                              </p:par>
                              <p:par>
                                <p:cTn id="7" presetID="35" presetClass="path" presetSubtype="0" accel="50000" decel="50000" fill="hold" nodeType="withEffect">
                                  <p:stCondLst>
                                    <p:cond delay="0"/>
                                  </p:stCondLst>
                                  <p:childTnLst>
                                    <p:animMotion origin="layout" path="M 0.82795 -0.00185 L 1.38889E-6 3.7037E-7 " pathEditMode="relative" rAng="0" ptsTypes="AA">
                                      <p:cBhvr>
                                        <p:cTn id="8" dur="500" fill="hold"/>
                                        <p:tgtEl>
                                          <p:spTgt spid="12297"/>
                                        </p:tgtEl>
                                        <p:attrNameLst>
                                          <p:attrName>ppt_x</p:attrName>
                                          <p:attrName>ppt_y</p:attrName>
                                        </p:attrNameLst>
                                      </p:cBhvr>
                                      <p:rCtr x="-41406" y="93"/>
                                    </p:animMotion>
                                  </p:childTnLst>
                                </p:cTn>
                              </p:par>
                            </p:childTnLst>
                          </p:cTn>
                        </p:par>
                        <p:par>
                          <p:cTn id="9" fill="hold" nodeType="afterGroup">
                            <p:stCondLst>
                              <p:cond delay="500"/>
                            </p:stCondLst>
                            <p:childTnLst>
                              <p:par>
                                <p:cTn id="10" presetID="63" presetClass="path" presetSubtype="0" accel="50000" decel="50000" fill="hold" nodeType="afterEffect">
                                  <p:stCondLst>
                                    <p:cond delay="0"/>
                                  </p:stCondLst>
                                  <p:childTnLst>
                                    <p:animMotion origin="layout" path="M -8.33333E-7 3.7037E-7 L 0.69323 -0.00185 " pathEditMode="relative" rAng="0" ptsTypes="AA">
                                      <p:cBhvr>
                                        <p:cTn id="11" dur="500" fill="hold"/>
                                        <p:tgtEl>
                                          <p:spTgt spid="12297"/>
                                        </p:tgtEl>
                                        <p:attrNameLst>
                                          <p:attrName>ppt_x</p:attrName>
                                          <p:attrName>ppt_y</p:attrName>
                                        </p:attrNameLst>
                                      </p:cBhvr>
                                      <p:rCtr x="34653" y="-93"/>
                                    </p:animMotion>
                                  </p:childTnLst>
                                </p:cTn>
                              </p:par>
                              <p:par>
                                <p:cTn id="12" presetID="18" presetClass="entr" presetSubtype="3" fill="hold" grpId="0" nodeType="withEffect" nodePh="1">
                                  <p:stCondLst>
                                    <p:cond delay="0"/>
                                  </p:stCondLst>
                                  <p:endCondLst>
                                    <p:cond evt="begin" delay="0">
                                      <p:tn val="12"/>
                                    </p:cond>
                                  </p:endCondLst>
                                  <p:childTnLst>
                                    <p:set>
                                      <p:cBhvr>
                                        <p:cTn id="13" dur="1" fill="hold">
                                          <p:stCondLst>
                                            <p:cond delay="0"/>
                                          </p:stCondLst>
                                        </p:cTn>
                                        <p:tgtEl>
                                          <p:spTgt spid="12294"/>
                                        </p:tgtEl>
                                        <p:attrNameLst>
                                          <p:attrName>style.visibility</p:attrName>
                                        </p:attrNameLst>
                                      </p:cBhvr>
                                      <p:to>
                                        <p:strVal val="visible"/>
                                      </p:to>
                                    </p:set>
                                    <p:animEffect transition="in" filter="strips(upRight)">
                                      <p:cBhvr>
                                        <p:cTn id="14" dur="500"/>
                                        <p:tgtEl>
                                          <p:spTgt spid="12294"/>
                                        </p:tgtEl>
                                      </p:cBhvr>
                                    </p:animEffect>
                                  </p:childTnLst>
                                </p:cTn>
                              </p:par>
                            </p:childTnLst>
                          </p:cTn>
                        </p:par>
                        <p:par>
                          <p:cTn id="15" fill="hold" nodeType="afterGroup">
                            <p:stCondLst>
                              <p:cond delay="1000"/>
                            </p:stCondLst>
                            <p:childTnLst>
                              <p:par>
                                <p:cTn id="16" presetID="26" presetClass="emph" presetSubtype="0" fill="hold" nodeType="afterEffect" nodePh="1">
                                  <p:stCondLst>
                                    <p:cond delay="0"/>
                                  </p:stCondLst>
                                  <p:endCondLst>
                                    <p:cond evt="begin" delay="0">
                                      <p:tn val="16"/>
                                    </p:cond>
                                  </p:endCondLst>
                                  <p:childTnLst>
                                    <p:animEffect transition="out" filter="fade">
                                      <p:cBhvr>
                                        <p:cTn id="17" dur="500" tmFilter="0, 0; .2, .5; .8, .5; 1, 0"/>
                                        <p:tgtEl>
                                          <p:spTgt spid="12295">
                                            <p:txEl>
                                              <p:pRg st="0" end="0"/>
                                            </p:txEl>
                                          </p:spTgt>
                                        </p:tgtEl>
                                      </p:cBhvr>
                                    </p:animEffect>
                                    <p:animScale>
                                      <p:cBhvr>
                                        <p:cTn id="18" dur="250" autoRev="1" fill="hold"/>
                                        <p:tgtEl>
                                          <p:spTgt spid="1229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52400" y="304800"/>
            <a:ext cx="7772400" cy="1143000"/>
          </a:xfrm>
        </p:spPr>
        <p:txBody>
          <a:bodyPr/>
          <a:lstStyle/>
          <a:p>
            <a:pPr eaLnBrk="1" fontAlgn="auto" hangingPunct="1">
              <a:spcAft>
                <a:spcPts val="0"/>
              </a:spcAft>
              <a:defRPr/>
            </a:pPr>
            <a:r>
              <a:rPr lang="en-US" sz="3200"/>
              <a:t>Perang Pers Radio</a:t>
            </a:r>
          </a:p>
        </p:txBody>
      </p:sp>
      <p:sp>
        <p:nvSpPr>
          <p:cNvPr id="51203" name="Rectangle 3"/>
          <p:cNvSpPr>
            <a:spLocks noGrp="1" noChangeArrowheads="1"/>
          </p:cNvSpPr>
          <p:nvPr>
            <p:ph type="subTitle" idx="1"/>
          </p:nvPr>
        </p:nvSpPr>
        <p:spPr>
          <a:xfrm>
            <a:off x="1066800" y="1600200"/>
            <a:ext cx="6400800" cy="4343400"/>
          </a:xfrm>
        </p:spPr>
        <p:txBody>
          <a:bodyPr/>
          <a:lstStyle/>
          <a:p>
            <a:pPr algn="just" eaLnBrk="1" hangingPunct="1">
              <a:lnSpc>
                <a:spcPct val="80000"/>
              </a:lnSpc>
            </a:pPr>
            <a:r>
              <a:rPr lang="en-US" sz="1800" smtClean="0">
                <a:solidFill>
                  <a:srgbClr val="FF0000"/>
                </a:solidFill>
              </a:rPr>
              <a:t>Radio tumbuh sangat pesat pada tahun 1920-an</a:t>
            </a:r>
          </a:p>
          <a:p>
            <a:pPr algn="just" eaLnBrk="1" hangingPunct="1">
              <a:lnSpc>
                <a:spcPct val="80000"/>
              </a:lnSpc>
            </a:pPr>
            <a:r>
              <a:rPr lang="en-US" sz="1800" smtClean="0">
                <a:solidFill>
                  <a:srgbClr val="FF0000"/>
                </a:solidFill>
              </a:rPr>
              <a:t>Sebenarnya saat itu radio tidak terlalu berminat pada urusan-urusan publik yang biasa diliput koran. </a:t>
            </a:r>
          </a:p>
          <a:p>
            <a:pPr algn="just" eaLnBrk="1" hangingPunct="1">
              <a:lnSpc>
                <a:spcPct val="80000"/>
              </a:lnSpc>
            </a:pPr>
            <a:r>
              <a:rPr lang="en-US" sz="1800" smtClean="0">
                <a:solidFill>
                  <a:srgbClr val="FF0000"/>
                </a:solidFill>
              </a:rPr>
              <a:t>Namun pada akhir 1920-an ada sejumlah stasiun radio yang mulai melirik pemberitaan sebagai usaha inti sehingga persaingan dengan koran pun terjadi dan memuncak di tahun 1933.para pengelola radio membentuk asosiasi dan kantor berita sendiri karena kantor berita yang lain menolak untuk memasok berita untuk radio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04800" y="304800"/>
            <a:ext cx="7772400" cy="1470025"/>
          </a:xfrm>
        </p:spPr>
        <p:txBody>
          <a:bodyPr/>
          <a:lstStyle/>
          <a:p>
            <a:pPr eaLnBrk="1" fontAlgn="auto" hangingPunct="1">
              <a:spcAft>
                <a:spcPts val="0"/>
              </a:spcAft>
              <a:defRPr/>
            </a:pPr>
            <a:r>
              <a:rPr lang="en-US" sz="3200" dirty="0" err="1"/>
              <a:t>Masa</a:t>
            </a:r>
            <a:r>
              <a:rPr lang="en-US" sz="3200" dirty="0"/>
              <a:t> </a:t>
            </a:r>
            <a:r>
              <a:rPr lang="en-US" sz="3200" dirty="0" smtClean="0"/>
              <a:t>Jaya </a:t>
            </a:r>
            <a:r>
              <a:rPr lang="en-US" sz="3200" dirty="0" err="1"/>
              <a:t>Berita</a:t>
            </a:r>
            <a:r>
              <a:rPr lang="en-US" sz="3200" dirty="0"/>
              <a:t> Radio</a:t>
            </a:r>
          </a:p>
        </p:txBody>
      </p:sp>
      <p:sp>
        <p:nvSpPr>
          <p:cNvPr id="52227" name="Rectangle 3"/>
          <p:cNvSpPr>
            <a:spLocks noGrp="1" noChangeArrowheads="1"/>
          </p:cNvSpPr>
          <p:nvPr>
            <p:ph type="subTitle" idx="1"/>
          </p:nvPr>
        </p:nvSpPr>
        <p:spPr>
          <a:xfrm>
            <a:off x="1295400" y="2057400"/>
            <a:ext cx="6400800" cy="4038600"/>
          </a:xfrm>
        </p:spPr>
        <p:txBody>
          <a:bodyPr/>
          <a:lstStyle/>
          <a:p>
            <a:pPr algn="just" eaLnBrk="1" hangingPunct="1">
              <a:lnSpc>
                <a:spcPct val="80000"/>
              </a:lnSpc>
            </a:pPr>
            <a:r>
              <a:rPr lang="en-US" smtClean="0">
                <a:solidFill>
                  <a:srgbClr val="FF0000"/>
                </a:solidFill>
              </a:rPr>
              <a:t>Masa jaya pemberitaan radio terjadi di tahun 1938. masyarakat lebih suka mendengarkan radio untuk menyimak berita-berita tentang krisis di Munich, perang dahsyat di Eropa yang dilaporkan secara langsung oleh para reporter radio. Di Eropa, Paul White dan Edward R. Murrow dari CBS aktif meliput. Di dalam negri, Lowell Thomas, Boake Carter, Elmer Davis dan H.V. Kaltenborn mendukung dengan ulasan dan komentar.</a:t>
            </a:r>
          </a:p>
          <a:p>
            <a:pPr algn="just" eaLnBrk="1" hangingPunct="1">
              <a:lnSpc>
                <a:spcPct val="80000"/>
              </a:lnSpc>
            </a:pPr>
            <a:r>
              <a:rPr lang="en-US" smtClean="0">
                <a:solidFill>
                  <a:srgbClr val="FF0000"/>
                </a:solidFill>
              </a:rPr>
              <a:t>Ketika As terjun ke Perang Dunia Kedua, radio tela mapan sebagai media penyampaian pesan dan penafsir informasi. Berbagai survei menunjukkan betapa masyarakat AS memilih radio sebagai sumber informasi. Dominasi radio goyah pada era usai perang dengan munculnya televisi</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2000" fill="hold"/>
                                        <p:tgtEl>
                                          <p:spTgt spid="52226"/>
                                        </p:tgtEl>
                                        <p:attrNameLst>
                                          <p:attrName>ppt_w</p:attrName>
                                        </p:attrNameLst>
                                      </p:cBhvr>
                                      <p:tavLst>
                                        <p:tav tm="0">
                                          <p:val>
                                            <p:strVal val="#ppt_w*2.5"/>
                                          </p:val>
                                        </p:tav>
                                        <p:tav tm="100000">
                                          <p:val>
                                            <p:strVal val="#ppt_w"/>
                                          </p:val>
                                        </p:tav>
                                      </p:tavLst>
                                    </p:anim>
                                    <p:anim calcmode="lin" valueType="num">
                                      <p:cBhvr>
                                        <p:cTn id="8" dur="2000" fill="hold"/>
                                        <p:tgtEl>
                                          <p:spTgt spid="52226"/>
                                        </p:tgtEl>
                                        <p:attrNameLst>
                                          <p:attrName>ppt_h</p:attrName>
                                        </p:attrNameLst>
                                      </p:cBhvr>
                                      <p:tavLst>
                                        <p:tav tm="0">
                                          <p:val>
                                            <p:strVal val="#ppt_h"/>
                                          </p:val>
                                        </p:tav>
                                        <p:tav tm="100000">
                                          <p:val>
                                            <p:strVal val="#ppt_h"/>
                                          </p:val>
                                        </p:tav>
                                      </p:tavLst>
                                    </p:anim>
                                    <p:anim calcmode="lin" valueType="num">
                                      <p:cBhvr>
                                        <p:cTn id="9" dur="2000" fill="hold"/>
                                        <p:tgtEl>
                                          <p:spTgt spid="5222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222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22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2227">
                                            <p:txEl>
                                              <p:pRg st="0" end="0"/>
                                            </p:txEl>
                                          </p:spTgt>
                                        </p:tgtEl>
                                        <p:attrNameLst>
                                          <p:attrName>style.visibility</p:attrName>
                                        </p:attrNameLst>
                                      </p:cBhvr>
                                      <p:to>
                                        <p:strVal val="visible"/>
                                      </p:to>
                                    </p:set>
                                    <p:animEffect transition="in" filter="wipe(left)">
                                      <p:cBhvr>
                                        <p:cTn id="16" dur="500"/>
                                        <p:tgtEl>
                                          <p:spTgt spid="5222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27">
                                            <p:txEl>
                                              <p:pRg st="1" end="1"/>
                                            </p:txEl>
                                          </p:spTgt>
                                        </p:tgtEl>
                                        <p:attrNameLst>
                                          <p:attrName>style.visibility</p:attrName>
                                        </p:attrNameLst>
                                      </p:cBhvr>
                                      <p:to>
                                        <p:strVal val="visible"/>
                                      </p:to>
                                    </p:set>
                                    <p:animEffect transition="in" filter="wipe(left)">
                                      <p:cBhvr>
                                        <p:cTn id="21"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304800"/>
            <a:ext cx="7772400" cy="990600"/>
          </a:xfrm>
        </p:spPr>
        <p:txBody>
          <a:bodyPr/>
          <a:lstStyle/>
          <a:p>
            <a:pPr eaLnBrk="1" fontAlgn="auto" hangingPunct="1">
              <a:spcAft>
                <a:spcPts val="0"/>
              </a:spcAft>
              <a:defRPr/>
            </a:pPr>
            <a:r>
              <a:rPr lang="en-US" sz="3200"/>
              <a:t>Kemunculan Berita Televisi</a:t>
            </a:r>
          </a:p>
        </p:txBody>
      </p:sp>
      <p:sp>
        <p:nvSpPr>
          <p:cNvPr id="53251" name="Rectangle 3"/>
          <p:cNvSpPr>
            <a:spLocks noGrp="1" noChangeArrowheads="1"/>
          </p:cNvSpPr>
          <p:nvPr>
            <p:ph type="subTitle" idx="1"/>
          </p:nvPr>
        </p:nvSpPr>
        <p:spPr>
          <a:xfrm>
            <a:off x="1524000" y="1524000"/>
            <a:ext cx="6400800" cy="4724400"/>
          </a:xfrm>
        </p:spPr>
        <p:txBody>
          <a:bodyPr/>
          <a:lstStyle/>
          <a:p>
            <a:pPr algn="just" eaLnBrk="1" hangingPunct="1">
              <a:lnSpc>
                <a:spcPct val="80000"/>
              </a:lnSpc>
            </a:pPr>
            <a:r>
              <a:rPr lang="en-US" sz="1800" smtClean="0">
                <a:solidFill>
                  <a:srgbClr val="FF0000"/>
                </a:solidFill>
              </a:rPr>
              <a:t>	Teknologi televisi tumbuh pesat pada akhir 1940-an.para reporter televisi,yang umumnya sebelumnya adalah reporter radio,melakukan pemberitaan intensif sehingga mendesak peran radio.</a:t>
            </a:r>
          </a:p>
          <a:p>
            <a:pPr algn="just" eaLnBrk="1" hangingPunct="1">
              <a:lnSpc>
                <a:spcPct val="80000"/>
              </a:lnSpc>
            </a:pPr>
            <a:r>
              <a:rPr lang="en-US" sz="1800" smtClean="0">
                <a:solidFill>
                  <a:srgbClr val="FF0000"/>
                </a:solidFill>
              </a:rPr>
              <a:t>Karena sifatnya yang menarik mata, sebagian besar siaran televisi adala non berita.Namun peran televisi sebagai media berita terus berkembang. Banyak siaran berita televisi yang sangat diminati karena cepat,lugas dan lengkap dalam meliput sesuatu.</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3250"/>
                                        </p:tgtEl>
                                        <p:attrNameLst>
                                          <p:attrName>ppt_x</p:attrName>
                                          <p:attrName>ppt_y</p:attrName>
                                        </p:attrNameLst>
                                      </p:cBhvr>
                                    </p:animMotion>
                                  </p:childTnLst>
                                </p:cTn>
                              </p:par>
                              <p:par>
                                <p:cTn id="7" presetID="7" presetClass="path" presetSubtype="0" accel="50000" decel="50000" fill="hold" grpId="0" nodeType="withEffect">
                                  <p:stCondLst>
                                    <p:cond delay="0"/>
                                  </p:stCondLst>
                                  <p:childTnLst>
                                    <p:animMotion origin="layout" path="M 0.0 0.0  L 0.25 0.0  L 0.25 0.33295  L 0.0 0.33295  L 0.0 0.0  Z" pathEditMode="relative" ptsTypes="">
                                      <p:cBhvr>
                                        <p:cTn id="8" dur="2000" fill="hold"/>
                                        <p:tgtEl>
                                          <p:spTgt spid="53251">
                                            <p:txEl>
                                              <p:pRg st="0" end="0"/>
                                            </p:txEl>
                                          </p:spTgt>
                                        </p:tgtEl>
                                        <p:attrNameLst>
                                          <p:attrName>ppt_x</p:attrName>
                                          <p:attrName>ppt_y</p:attrName>
                                        </p:attrNameLst>
                                      </p:cBhvr>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path" presetSubtype="0" accel="50000" decel="50000" fill="hold" grpId="0" nodeType="clickEffect">
                                  <p:stCondLst>
                                    <p:cond delay="0"/>
                                  </p:stCondLst>
                                  <p:childTnLst>
                                    <p:animMotion origin="layout" path="M 0.0 0.0  L 0.25 0.0  L 0.25 0.33295  L 0.0 0.33295  L 0.0 0.0  Z" pathEditMode="relative" ptsTypes="">
                                      <p:cBhvr>
                                        <p:cTn id="12" dur="2000" fill="hold"/>
                                        <p:tgtEl>
                                          <p:spTgt spid="53251">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762000" y="457200"/>
            <a:ext cx="7772400" cy="1066800"/>
          </a:xfrm>
        </p:spPr>
        <p:txBody>
          <a:bodyPr/>
          <a:lstStyle/>
          <a:p>
            <a:pPr eaLnBrk="1" fontAlgn="auto" hangingPunct="1">
              <a:spcAft>
                <a:spcPts val="0"/>
              </a:spcAft>
              <a:defRPr/>
            </a:pPr>
            <a:r>
              <a:rPr lang="en-US" sz="3200"/>
              <a:t>MEDIA SIARAN SEBAGAI PENAFSIR INFORMASI</a:t>
            </a:r>
          </a:p>
        </p:txBody>
      </p:sp>
      <p:sp>
        <p:nvSpPr>
          <p:cNvPr id="39939" name="Rectangle 3"/>
          <p:cNvSpPr>
            <a:spLocks noGrp="1" noChangeArrowheads="1"/>
          </p:cNvSpPr>
          <p:nvPr>
            <p:ph type="subTitle" idx="1"/>
          </p:nvPr>
        </p:nvSpPr>
        <p:spPr>
          <a:xfrm>
            <a:off x="1371600" y="1828800"/>
            <a:ext cx="6400800" cy="3810000"/>
          </a:xfrm>
        </p:spPr>
        <p:txBody>
          <a:bodyPr/>
          <a:lstStyle/>
          <a:p>
            <a:pPr algn="just" eaLnBrk="1" hangingPunct="1">
              <a:lnSpc>
                <a:spcPct val="80000"/>
              </a:lnSpc>
            </a:pPr>
            <a:r>
              <a:rPr lang="en-US" sz="1800" smtClean="0">
                <a:solidFill>
                  <a:srgbClr val="FF0000"/>
                </a:solidFill>
              </a:rPr>
              <a:t>	Penelitian menunjukan bahwa televisi adalah media informasi pertama bagi orang Amerika sebagai penyampai informasi media siaran memang unggul. Namun kurang menggembirakan para jurnalis televisi karena sebagai penafsir informasi media ini kurang berhasil Walter Cronkite dari CBS menyebutnya sebagai krisis komunikasi karena kebanyakan kota hanya memiliki satu koran sebagai penafsir berita, dan kedudukan monopoli seperti ini acap kali disalah gunakan.ia mengeluh karena dalam media siaran tidak pernah tersedia cukup waktu untuk menampilkan pendapat dari berbagai sisi atas suatu hal.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ppt_x</p:attrName>
                                        </p:attrNameLst>
                                      </p:cBhvr>
                                      <p:tavLst>
                                        <p:tav tm="0">
                                          <p:val>
                                            <p:strVal val="#ppt_x-.2"/>
                                          </p:val>
                                        </p:tav>
                                        <p:tav tm="100000">
                                          <p:val>
                                            <p:strVal val="#ppt_x"/>
                                          </p:val>
                                        </p:tav>
                                      </p:tavLst>
                                    </p:anim>
                                    <p:anim calcmode="lin" valueType="num">
                                      <p:cBhvr>
                                        <p:cTn id="8" dur="1000" fill="hold"/>
                                        <p:tgtEl>
                                          <p:spTgt spid="39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9939">
                                            <p:txEl>
                                              <p:pRg st="0" end="0"/>
                                            </p:txEl>
                                          </p:spTgt>
                                        </p:tgtEl>
                                        <p:attrNameLst>
                                          <p:attrName>style.visibility</p:attrName>
                                        </p:attrNameLst>
                                      </p:cBhvr>
                                      <p:to>
                                        <p:strVal val="visible"/>
                                      </p:to>
                                    </p:set>
                                    <p:animEffect transition="in" filter="fade">
                                      <p:cBhvr>
                                        <p:cTn id="14" dur="500"/>
                                        <p:tgtEl>
                                          <p:spTgt spid="39939">
                                            <p:txEl>
                                              <p:pRg st="0" end="0"/>
                                            </p:txEl>
                                          </p:spTgt>
                                        </p:tgtEl>
                                      </p:cBhvr>
                                    </p:animEffect>
                                    <p:anim calcmode="lin" valueType="num">
                                      <p:cBhvr>
                                        <p:cTn id="15"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99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09600" y="609600"/>
            <a:ext cx="7772400" cy="914400"/>
          </a:xfrm>
        </p:spPr>
        <p:txBody>
          <a:bodyPr/>
          <a:lstStyle/>
          <a:p>
            <a:pPr eaLnBrk="1" fontAlgn="auto" hangingPunct="1">
              <a:spcAft>
                <a:spcPts val="0"/>
              </a:spcAft>
              <a:defRPr/>
            </a:pPr>
            <a:r>
              <a:rPr lang="en-US" sz="3200"/>
              <a:t>BERBAGAI PERAN MEDIA</a:t>
            </a:r>
          </a:p>
        </p:txBody>
      </p:sp>
      <p:sp>
        <p:nvSpPr>
          <p:cNvPr id="40963" name="Rectangle 3"/>
          <p:cNvSpPr>
            <a:spLocks noGrp="1" noChangeArrowheads="1"/>
          </p:cNvSpPr>
          <p:nvPr>
            <p:ph type="subTitle" idx="1"/>
          </p:nvPr>
        </p:nvSpPr>
        <p:spPr>
          <a:xfrm>
            <a:off x="1371600" y="1981200"/>
            <a:ext cx="6400800" cy="3657600"/>
          </a:xfrm>
        </p:spPr>
        <p:txBody>
          <a:bodyPr/>
          <a:lstStyle/>
          <a:p>
            <a:pPr algn="just" eaLnBrk="1" hangingPunct="1">
              <a:lnSpc>
                <a:spcPct val="80000"/>
              </a:lnSpc>
            </a:pPr>
            <a:r>
              <a:rPr lang="en-US" smtClean="0">
                <a:solidFill>
                  <a:srgbClr val="FF0000"/>
                </a:solidFill>
              </a:rPr>
              <a:t>Ditengah sengitnya persaingan memperebutkan uang pengiklan dan perhatian publik, media telah mengembangkan dari berbagai sejumlah peran kalau media siaran memberi perhatian pada suatu peristiwa, biasanya waktu dan perhatian untuk peristiwa lain berkurang. </a:t>
            </a:r>
          </a:p>
          <a:p>
            <a:pPr algn="just" eaLnBrk="1" hangingPunct="1">
              <a:lnSpc>
                <a:spcPct val="80000"/>
              </a:lnSpc>
            </a:pPr>
            <a:r>
              <a:rPr lang="en-US" smtClean="0">
                <a:solidFill>
                  <a:srgbClr val="FF0000"/>
                </a:solidFill>
              </a:rPr>
              <a:t>Agenda media massa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762000" y="457200"/>
            <a:ext cx="7772400" cy="1066800"/>
          </a:xfrm>
        </p:spPr>
        <p:txBody>
          <a:bodyPr/>
          <a:lstStyle/>
          <a:p>
            <a:pPr eaLnBrk="1" fontAlgn="auto" hangingPunct="1">
              <a:spcAft>
                <a:spcPts val="0"/>
              </a:spcAft>
              <a:defRPr/>
            </a:pPr>
            <a:r>
              <a:rPr lang="en-US" sz="3200" b="1" dirty="0"/>
              <a:t>MEDIA,HIBURAN,DAN </a:t>
            </a:r>
            <a:r>
              <a:rPr lang="en-US" sz="3200" b="1" dirty="0" smtClean="0"/>
              <a:t>BUDAYA</a:t>
            </a:r>
            <a:br>
              <a:rPr lang="en-US" sz="3200" b="1" dirty="0" smtClean="0"/>
            </a:br>
            <a:endParaRPr lang="en-US" sz="3200" b="1" dirty="0"/>
          </a:p>
        </p:txBody>
      </p:sp>
      <p:sp>
        <p:nvSpPr>
          <p:cNvPr id="2" name="Subtitle 1"/>
          <p:cNvSpPr>
            <a:spLocks noGrp="1"/>
          </p:cNvSpPr>
          <p:nvPr>
            <p:ph type="subTitle" idx="1"/>
          </p:nvPr>
        </p:nvSpPr>
        <p:spPr>
          <a:xfrm>
            <a:off x="1341438" y="1828800"/>
            <a:ext cx="6461125" cy="1066800"/>
          </a:xfrm>
        </p:spPr>
        <p:txBody>
          <a:bodyPr rtlCol="0">
            <a:normAutofit lnSpcReduction="10000"/>
          </a:bodyPr>
          <a:lstStyle/>
          <a:p>
            <a:pPr eaLnBrk="1" fontAlgn="auto" hangingPunct="1">
              <a:spcAft>
                <a:spcPts val="0"/>
              </a:spcAft>
              <a:buFont typeface="Arial" pitchFamily="34" charset="0"/>
              <a:buNone/>
              <a:defRPr/>
            </a:pPr>
            <a:r>
              <a:rPr lang="en-US" dirty="0" err="1" smtClean="0">
                <a:solidFill>
                  <a:srgbClr val="FF0000"/>
                </a:solidFill>
              </a:rPr>
              <a:t>Hiburan</a:t>
            </a:r>
            <a:r>
              <a:rPr lang="en-US" dirty="0" smtClean="0">
                <a:solidFill>
                  <a:srgbClr val="FF0000"/>
                </a:solidFill>
              </a:rPr>
              <a:t> yang </a:t>
            </a:r>
            <a:r>
              <a:rPr lang="en-US" dirty="0" err="1" smtClean="0">
                <a:solidFill>
                  <a:srgbClr val="FF0000"/>
                </a:solidFill>
              </a:rPr>
              <a:t>seragam</a:t>
            </a:r>
            <a:endParaRPr lang="en-US" dirty="0" smtClean="0">
              <a:solidFill>
                <a:srgbClr val="FF0000"/>
              </a:solidFill>
            </a:endParaRPr>
          </a:p>
          <a:p>
            <a:pPr eaLnBrk="1" fontAlgn="auto" hangingPunct="1">
              <a:spcAft>
                <a:spcPts val="0"/>
              </a:spcAft>
              <a:buFont typeface="Arial" pitchFamily="34" charset="0"/>
              <a:buNone/>
              <a:defRPr/>
            </a:pPr>
            <a:r>
              <a:rPr lang="en-US" dirty="0" err="1" smtClean="0">
                <a:solidFill>
                  <a:srgbClr val="FF0000"/>
                </a:solidFill>
              </a:rPr>
              <a:t>Budaya</a:t>
            </a:r>
            <a:r>
              <a:rPr lang="en-US" dirty="0" smtClean="0">
                <a:solidFill>
                  <a:srgbClr val="FF0000"/>
                </a:solidFill>
              </a:rPr>
              <a:t> </a:t>
            </a:r>
            <a:r>
              <a:rPr lang="en-US" dirty="0" err="1" smtClean="0">
                <a:solidFill>
                  <a:srgbClr val="FF0000"/>
                </a:solidFill>
              </a:rPr>
              <a:t>kontemporer</a:t>
            </a:r>
            <a:endParaRPr lang="en-US" dirty="0" smtClean="0">
              <a:solidFill>
                <a:srgbClr val="FF0000"/>
              </a:solidFill>
            </a:endParaRPr>
          </a:p>
          <a:p>
            <a:pPr eaLnBrk="1" fontAlgn="auto" hangingPunct="1">
              <a:spcAft>
                <a:spcPts val="0"/>
              </a:spcAft>
              <a:buFont typeface="Arial" pitchFamily="34" charset="0"/>
              <a:buNone/>
              <a:defRPr/>
            </a:pPr>
            <a:r>
              <a:rPr lang="en-US" dirty="0" err="1" smtClean="0">
                <a:solidFill>
                  <a:srgbClr val="FF0000"/>
                </a:solidFill>
              </a:rPr>
              <a:t>Penetrasi</a:t>
            </a:r>
            <a:r>
              <a:rPr lang="en-US" dirty="0" smtClean="0">
                <a:solidFill>
                  <a:srgbClr val="FF0000"/>
                </a:solidFill>
              </a:rPr>
              <a:t> </a:t>
            </a:r>
            <a:r>
              <a:rPr lang="en-US" dirty="0" err="1" smtClean="0">
                <a:solidFill>
                  <a:srgbClr val="FF0000"/>
                </a:solidFill>
              </a:rPr>
              <a:t>nilai</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533400" y="152400"/>
            <a:ext cx="7772400" cy="1470025"/>
          </a:xfrm>
        </p:spPr>
        <p:txBody>
          <a:bodyPr/>
          <a:lstStyle/>
          <a:p>
            <a:pPr eaLnBrk="1" fontAlgn="auto" hangingPunct="1">
              <a:spcAft>
                <a:spcPts val="0"/>
              </a:spcAft>
              <a:defRPr/>
            </a:pPr>
            <a:r>
              <a:rPr lang="en-US" sz="3200" b="1" dirty="0" smtClean="0"/>
              <a:t>The fourth state ?</a:t>
            </a:r>
            <a:endParaRPr lang="en-US" sz="2800" b="1" dirty="0"/>
          </a:p>
        </p:txBody>
      </p:sp>
      <p:sp>
        <p:nvSpPr>
          <p:cNvPr id="4099" name="Rectangle 12"/>
          <p:cNvSpPr>
            <a:spLocks noGrp="1" noChangeArrowheads="1"/>
          </p:cNvSpPr>
          <p:nvPr>
            <p:ph type="subTitle" idx="1"/>
          </p:nvPr>
        </p:nvSpPr>
        <p:spPr>
          <a:xfrm>
            <a:off x="1295400" y="1600200"/>
            <a:ext cx="6400800" cy="4191000"/>
          </a:xfrm>
        </p:spPr>
        <p:txBody>
          <a:bodyPr/>
          <a:lstStyle/>
          <a:p>
            <a:pPr algn="just" eaLnBrk="1" hangingPunct="1">
              <a:lnSpc>
                <a:spcPct val="80000"/>
              </a:lnSpc>
            </a:pPr>
            <a:r>
              <a:rPr lang="en-US" sz="1800" b="1" smtClean="0">
                <a:solidFill>
                  <a:srgbClr val="FF0000"/>
                </a:solidFill>
              </a:rPr>
              <a:t>	Jerome Barron guru besar ilmu hukum pada Universitas George Washington dalam artikelnya yang berjudul :</a:t>
            </a:r>
          </a:p>
          <a:p>
            <a:pPr algn="just" eaLnBrk="1" hangingPunct="1">
              <a:lnSpc>
                <a:spcPct val="80000"/>
              </a:lnSpc>
            </a:pPr>
            <a:r>
              <a:rPr lang="en-US" sz="1800" b="1" smtClean="0">
                <a:solidFill>
                  <a:srgbClr val="FF0000"/>
                </a:solidFill>
              </a:rPr>
              <a:t>“Access to the press – A New First amandement Right” menyatakan bahwa :</a:t>
            </a:r>
          </a:p>
          <a:p>
            <a:pPr algn="just" eaLnBrk="1" hangingPunct="1">
              <a:lnSpc>
                <a:spcPct val="80000"/>
              </a:lnSpc>
            </a:pPr>
            <a:r>
              <a:rPr lang="en-US" sz="1800" b="1" smtClean="0">
                <a:solidFill>
                  <a:srgbClr val="FF0000"/>
                </a:solidFill>
              </a:rPr>
              <a:t>	“Media massa ternyata juga turut terlibat, dan karenaya diperlukan intervensi hukum agar setiap gagasan baik atau buruk, bisa menemukan ruang tanpa dibatasi waktu siar dan kolom koran yang kenyataannya dihargai secara ketat.”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ctrTitle"/>
          </p:nvPr>
        </p:nvSpPr>
        <p:spPr>
          <a:xfrm>
            <a:off x="609600" y="304800"/>
            <a:ext cx="7772400" cy="1470025"/>
          </a:xfrm>
        </p:spPr>
        <p:txBody>
          <a:bodyPr/>
          <a:lstStyle/>
          <a:p>
            <a:pPr eaLnBrk="1" fontAlgn="auto" hangingPunct="1">
              <a:spcAft>
                <a:spcPts val="0"/>
              </a:spcAft>
              <a:defRPr/>
            </a:pPr>
            <a:r>
              <a:rPr lang="en-US" sz="3200"/>
              <a:t>PEMECAHAN MASALAH</a:t>
            </a:r>
          </a:p>
        </p:txBody>
      </p:sp>
      <p:sp>
        <p:nvSpPr>
          <p:cNvPr id="8196" name="Rectangle 4"/>
          <p:cNvSpPr>
            <a:spLocks noGrp="1" noChangeArrowheads="1"/>
          </p:cNvSpPr>
          <p:nvPr>
            <p:ph type="subTitle" idx="1"/>
          </p:nvPr>
        </p:nvSpPr>
        <p:spPr>
          <a:xfrm>
            <a:off x="1295400" y="1828800"/>
            <a:ext cx="6400800" cy="2590800"/>
          </a:xfrm>
        </p:spPr>
        <p:txBody>
          <a:bodyPr/>
          <a:lstStyle/>
          <a:p>
            <a:pPr marL="609600" indent="-609600" algn="just" eaLnBrk="1" hangingPunct="1">
              <a:lnSpc>
                <a:spcPct val="80000"/>
              </a:lnSpc>
              <a:buFont typeface="Arial" charset="0"/>
              <a:buChar char="►"/>
            </a:pPr>
            <a:r>
              <a:rPr lang="en-US" sz="1800" b="1" smtClean="0">
                <a:solidFill>
                  <a:srgbClr val="FF0000"/>
                </a:solidFill>
              </a:rPr>
              <a:t>Ciptakan sebentuk jurnalisme baru.</a:t>
            </a:r>
          </a:p>
          <a:p>
            <a:pPr marL="609600" indent="-609600" algn="just" eaLnBrk="1" hangingPunct="1">
              <a:lnSpc>
                <a:spcPct val="80000"/>
              </a:lnSpc>
              <a:buFont typeface="Arial" charset="0"/>
              <a:buChar char="►"/>
            </a:pPr>
            <a:r>
              <a:rPr lang="en-US" sz="1800" b="1" smtClean="0">
                <a:solidFill>
                  <a:srgbClr val="FF0000"/>
                </a:solidFill>
              </a:rPr>
              <a:t>Citizen journalism</a:t>
            </a:r>
          </a:p>
          <a:p>
            <a:pPr marL="609600" indent="-609600" algn="just" eaLnBrk="1" hangingPunct="1">
              <a:lnSpc>
                <a:spcPct val="80000"/>
              </a:lnSpc>
              <a:buFont typeface="Arial" charset="0"/>
              <a:buChar char="►"/>
            </a:pPr>
            <a:r>
              <a:rPr lang="en-US" sz="1800" b="1" smtClean="0">
                <a:solidFill>
                  <a:srgbClr val="FF0000"/>
                </a:solidFill>
              </a:rPr>
              <a:t>Rekrut petugas khusus guna melayani berbagai keluhan atas isi dan mutu liputan/ pemberitaan</a:t>
            </a:r>
          </a:p>
          <a:p>
            <a:pPr marL="609600" indent="-609600" algn="just" eaLnBrk="1" hangingPunct="1">
              <a:lnSpc>
                <a:spcPct val="80000"/>
              </a:lnSpc>
              <a:buFont typeface="Arial" charset="0"/>
              <a:buChar char="►"/>
            </a:pPr>
            <a:r>
              <a:rPr lang="en-US" sz="1800" b="1" smtClean="0">
                <a:solidFill>
                  <a:srgbClr val="FF0000"/>
                </a:solidFill>
              </a:rPr>
              <a:t>Desentralisasi kewenangan melibatkan wakil-wakil masyarakat dan adakan pertemuan dengan pengelola pers setiap enam bulan sekali.</a:t>
            </a:r>
          </a:p>
          <a:p>
            <a:pPr marL="609600" indent="-609600" algn="just" eaLnBrk="1" hangingPunct="1">
              <a:lnSpc>
                <a:spcPct val="80000"/>
              </a:lnSpc>
              <a:buFont typeface="Arial" charset="0"/>
              <a:buChar char="►"/>
            </a:pPr>
            <a:r>
              <a:rPr lang="en-US" sz="1800" b="1" smtClean="0">
                <a:solidFill>
                  <a:srgbClr val="FF0000"/>
                </a:solidFill>
              </a:rPr>
              <a:t>Dewan Pers, KPI, LSF, Editor????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fontAlgn="auto" hangingPunct="1">
              <a:spcAft>
                <a:spcPts val="0"/>
              </a:spcAft>
              <a:defRPr/>
            </a:pPr>
            <a:r>
              <a:rPr lang="en-US" sz="2400"/>
              <a:t>JURNALISME CETAK</a:t>
            </a:r>
          </a:p>
        </p:txBody>
      </p:sp>
      <p:sp>
        <p:nvSpPr>
          <p:cNvPr id="14339" name="Rectangle 3"/>
          <p:cNvSpPr>
            <a:spLocks noGrp="1" noRot="1" noChangeArrowheads="1"/>
          </p:cNvSpPr>
          <p:nvPr>
            <p:ph idx="1"/>
          </p:nvPr>
        </p:nvSpPr>
        <p:spPr/>
        <p:txBody>
          <a:bodyPr/>
          <a:lstStyle/>
          <a:p>
            <a:pPr algn="just" eaLnBrk="1" hangingPunct="1">
              <a:lnSpc>
                <a:spcPct val="80000"/>
              </a:lnSpc>
              <a:buFont typeface="Arial" charset="0"/>
              <a:buNone/>
            </a:pPr>
            <a:r>
              <a:rPr lang="en-US" sz="2400" b="1" smtClean="0">
                <a:solidFill>
                  <a:srgbClr val="FF0000"/>
                </a:solidFill>
              </a:rPr>
              <a:t>		Historical moment :</a:t>
            </a:r>
          </a:p>
          <a:p>
            <a:pPr algn="just" eaLnBrk="1" hangingPunct="1">
              <a:lnSpc>
                <a:spcPct val="80000"/>
              </a:lnSpc>
              <a:buFont typeface="Arial" charset="0"/>
              <a:buNone/>
            </a:pPr>
            <a:r>
              <a:rPr lang="en-US" sz="2400" b="1" smtClean="0">
                <a:solidFill>
                  <a:srgbClr val="FF0000"/>
                </a:solidFill>
              </a:rPr>
              <a:t>		</a:t>
            </a:r>
          </a:p>
          <a:p>
            <a:pPr algn="just" eaLnBrk="1" hangingPunct="1">
              <a:lnSpc>
                <a:spcPct val="80000"/>
              </a:lnSpc>
              <a:buFont typeface="Arial" charset="0"/>
              <a:buNone/>
            </a:pPr>
            <a:r>
              <a:rPr lang="en-US" sz="2400" b="1" smtClean="0">
                <a:solidFill>
                  <a:srgbClr val="FF0000"/>
                </a:solidFill>
              </a:rPr>
              <a:t>	Jurnalisme sudah lahir sebelum Willam Caxton mendirikan korannya di westminster pada tahun 1476, meskipun kemunculan pers di Inggris memang menjadi pemicu munculnya jurnalisme alam pengertiannya yang utuh. Dimasa sebelumnya fungsi koran hanya dilayani secara terbatas oleh pamfletan selebaran.</a:t>
            </a:r>
          </a:p>
          <a:p>
            <a:pPr algn="just" eaLnBrk="1" hangingPunct="1">
              <a:lnSpc>
                <a:spcPct val="80000"/>
              </a:lnSpc>
              <a:buFont typeface="Arial" charset="0"/>
              <a:buNone/>
            </a:pPr>
            <a:r>
              <a:rPr lang="en-US" sz="2400" b="1" smtClean="0">
                <a:solidFill>
                  <a:srgbClr val="FF0000"/>
                </a:solidFill>
              </a:rPr>
              <a:t>	 	Peran media cetak sangatlah penting apalagi untuk negara-bangsa modern sebagai alat pertukaran dan penyebaran informasi gagasan dan hiburan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533400" y="381000"/>
            <a:ext cx="7772400" cy="914400"/>
          </a:xfrm>
        </p:spPr>
        <p:txBody>
          <a:bodyPr/>
          <a:lstStyle/>
          <a:p>
            <a:pPr eaLnBrk="1" fontAlgn="auto" hangingPunct="1">
              <a:spcAft>
                <a:spcPts val="0"/>
              </a:spcAft>
              <a:defRPr/>
            </a:pPr>
            <a:r>
              <a:rPr lang="en-US" sz="3200"/>
              <a:t>KOMUNIKASI MASSA</a:t>
            </a:r>
          </a:p>
        </p:txBody>
      </p:sp>
      <p:sp>
        <p:nvSpPr>
          <p:cNvPr id="15365" name="Rectangle 5"/>
          <p:cNvSpPr>
            <a:spLocks noGrp="1" noChangeArrowheads="1"/>
          </p:cNvSpPr>
          <p:nvPr>
            <p:ph type="subTitle" idx="1"/>
          </p:nvPr>
        </p:nvSpPr>
        <p:spPr>
          <a:xfrm>
            <a:off x="1143000" y="2590800"/>
            <a:ext cx="6400800" cy="2971800"/>
          </a:xfrm>
        </p:spPr>
        <p:txBody>
          <a:bodyPr/>
          <a:lstStyle/>
          <a:p>
            <a:pPr algn="just" eaLnBrk="1" hangingPunct="1">
              <a:lnSpc>
                <a:spcPct val="80000"/>
              </a:lnSpc>
            </a:pPr>
            <a:r>
              <a:rPr lang="en-US" smtClean="0">
                <a:solidFill>
                  <a:srgbClr val="FF0000"/>
                </a:solidFill>
              </a:rPr>
              <a:t>Pengertian : Merupakan bentuk komunikasi yang menggunakan saluran (media) dalam mengubungkan komunikator dan komunikan secara massal berjumlah banyak bertempat tinggal jauh (terpencar) sangat heterogen dan menimbulkan efek tertentu.</a:t>
            </a:r>
          </a:p>
          <a:p>
            <a:pPr algn="just" eaLnBrk="1" hangingPunct="1">
              <a:lnSpc>
                <a:spcPct val="80000"/>
              </a:lnSpc>
            </a:pPr>
            <a:endParaRPr lang="en-US" smtClean="0">
              <a:solidFill>
                <a:srgbClr val="FF0000"/>
              </a:solidFill>
            </a:endParaRPr>
          </a:p>
          <a:p>
            <a:pPr algn="just" eaLnBrk="1" hangingPunct="1">
              <a:lnSpc>
                <a:spcPct val="80000"/>
              </a:lnSpc>
            </a:pPr>
            <a:r>
              <a:rPr lang="en-US" smtClean="0">
                <a:solidFill>
                  <a:srgbClr val="FF0000"/>
                </a:solidFill>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2000" fill="hold"/>
                                        <p:tgtEl>
                                          <p:spTgt spid="15364"/>
                                        </p:tgtEl>
                                        <p:attrNameLst>
                                          <p:attrName>ppt_w</p:attrName>
                                        </p:attrNameLst>
                                      </p:cBhvr>
                                      <p:tavLst>
                                        <p:tav tm="0">
                                          <p:val>
                                            <p:strVal val="#ppt_w"/>
                                          </p:val>
                                        </p:tav>
                                        <p:tav tm="100000">
                                          <p:val>
                                            <p:strVal val="#ppt_w"/>
                                          </p:val>
                                        </p:tav>
                                      </p:tavLst>
                                    </p:anim>
                                    <p:anim calcmode="lin" valueType="num">
                                      <p:cBhvr>
                                        <p:cTn id="8" dur="2000" fill="hold"/>
                                        <p:tgtEl>
                                          <p:spTgt spid="1536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364"/>
                                        </p:tgtEl>
                                        <p:attrNameLst>
                                          <p:attrName>ppt_x</p:attrName>
                                        </p:attrNameLst>
                                      </p:cBhvr>
                                      <p:tavLst>
                                        <p:tav tm="0">
                                          <p:val>
                                            <p:strVal val="#ppt_x-.4"/>
                                          </p:val>
                                        </p:tav>
                                        <p:tav tm="100000">
                                          <p:val>
                                            <p:strVal val="#ppt_x"/>
                                          </p:val>
                                        </p:tav>
                                      </p:tavLst>
                                    </p:anim>
                                    <p:anim calcmode="lin" valueType="num">
                                      <p:cBhvr>
                                        <p:cTn id="10" dur="2000" fill="hold"/>
                                        <p:tgtEl>
                                          <p:spTgt spid="1536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5365">
                                            <p:txEl>
                                              <p:pRg st="0" end="0"/>
                                            </p:txEl>
                                          </p:spTgt>
                                        </p:tgtEl>
                                        <p:attrNameLst>
                                          <p:attrName>style.visibility</p:attrName>
                                        </p:attrNameLst>
                                      </p:cBhvr>
                                      <p:to>
                                        <p:strVal val="visible"/>
                                      </p:to>
                                    </p:set>
                                    <p:animEffect transition="in" filter="fade">
                                      <p:cBhvr>
                                        <p:cTn id="15" dur="500">
                                          <p:stCondLst>
                                            <p:cond delay="0"/>
                                          </p:stCondLst>
                                        </p:cTn>
                                        <p:tgtEl>
                                          <p:spTgt spid="15365">
                                            <p:txEl>
                                              <p:pRg st="0" end="0"/>
                                            </p:txEl>
                                          </p:spTgt>
                                        </p:tgtEl>
                                      </p:cBhvr>
                                    </p:animEffect>
                                    <p:anim calcmode="lin" valueType="num">
                                      <p:cBhvr>
                                        <p:cTn id="16" dur="500" fill="hold">
                                          <p:stCondLst>
                                            <p:cond delay="0"/>
                                          </p:stCondLst>
                                        </p:cTn>
                                        <p:tgtEl>
                                          <p:spTgt spid="1536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536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5365">
                                            <p:txEl>
                                              <p:pRg st="2" end="2"/>
                                            </p:txEl>
                                          </p:spTgt>
                                        </p:tgtEl>
                                        <p:attrNameLst>
                                          <p:attrName>style.visibility</p:attrName>
                                        </p:attrNameLst>
                                      </p:cBhvr>
                                      <p:to>
                                        <p:strVal val="visible"/>
                                      </p:to>
                                    </p:set>
                                    <p:animEffect transition="in" filter="fade">
                                      <p:cBhvr>
                                        <p:cTn id="22" dur="500">
                                          <p:stCondLst>
                                            <p:cond delay="0"/>
                                          </p:stCondLst>
                                        </p:cTn>
                                        <p:tgtEl>
                                          <p:spTgt spid="15365">
                                            <p:txEl>
                                              <p:pRg st="2" end="2"/>
                                            </p:txEl>
                                          </p:spTgt>
                                        </p:tgtEl>
                                      </p:cBhvr>
                                    </p:animEffect>
                                    <p:anim calcmode="lin" valueType="num">
                                      <p:cBhvr>
                                        <p:cTn id="23" dur="500" fill="hold">
                                          <p:stCondLst>
                                            <p:cond delay="0"/>
                                          </p:stCondLst>
                                        </p:cTn>
                                        <p:tgtEl>
                                          <p:spTgt spid="15365">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536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457200" y="152400"/>
            <a:ext cx="7772400" cy="1470025"/>
          </a:xfrm>
        </p:spPr>
        <p:txBody>
          <a:bodyPr/>
          <a:lstStyle/>
          <a:p>
            <a:pPr eaLnBrk="1" fontAlgn="auto" hangingPunct="1">
              <a:spcAft>
                <a:spcPts val="0"/>
              </a:spcAft>
              <a:defRPr/>
            </a:pPr>
            <a:r>
              <a:rPr lang="en-US" sz="3200"/>
              <a:t>KARATERISTIK MEDIA MASSA</a:t>
            </a:r>
          </a:p>
        </p:txBody>
      </p:sp>
      <p:sp>
        <p:nvSpPr>
          <p:cNvPr id="17413" name="Rectangle 5"/>
          <p:cNvSpPr>
            <a:spLocks noGrp="1" noChangeArrowheads="1"/>
          </p:cNvSpPr>
          <p:nvPr>
            <p:ph type="subTitle" idx="1"/>
          </p:nvPr>
        </p:nvSpPr>
        <p:spPr>
          <a:xfrm>
            <a:off x="990600" y="1981200"/>
            <a:ext cx="6400800" cy="2971800"/>
          </a:xfrm>
        </p:spPr>
        <p:txBody>
          <a:bodyPr/>
          <a:lstStyle/>
          <a:p>
            <a:pPr marL="609600" indent="-609600" algn="just" eaLnBrk="1" hangingPunct="1">
              <a:lnSpc>
                <a:spcPct val="80000"/>
              </a:lnSpc>
              <a:buFontTx/>
              <a:buAutoNum type="arabicPeriod"/>
            </a:pPr>
            <a:r>
              <a:rPr lang="en-US" smtClean="0">
                <a:solidFill>
                  <a:srgbClr val="FF0000"/>
                </a:solidFill>
              </a:rPr>
              <a:t>Komunikasi massa bersifat satu arah</a:t>
            </a:r>
          </a:p>
          <a:p>
            <a:pPr marL="609600" indent="-609600" algn="just" eaLnBrk="1" hangingPunct="1">
              <a:lnSpc>
                <a:spcPct val="80000"/>
              </a:lnSpc>
              <a:buFontTx/>
              <a:buAutoNum type="arabicPeriod"/>
            </a:pPr>
            <a:r>
              <a:rPr lang="en-US" smtClean="0">
                <a:solidFill>
                  <a:srgbClr val="FF0000"/>
                </a:solidFill>
              </a:rPr>
              <a:t>Selalu ada proses seleksi</a:t>
            </a:r>
          </a:p>
          <a:p>
            <a:pPr marL="609600" indent="-609600" algn="just" eaLnBrk="1" hangingPunct="1">
              <a:lnSpc>
                <a:spcPct val="80000"/>
              </a:lnSpc>
              <a:buFontTx/>
              <a:buAutoNum type="arabicPeriod"/>
            </a:pPr>
            <a:r>
              <a:rPr lang="en-US" smtClean="0">
                <a:solidFill>
                  <a:srgbClr val="FF0000"/>
                </a:solidFill>
              </a:rPr>
              <a:t>Karena media mampu menjangkau khalayak secara luas, jumlah media yang tidak terlalu banyak sehingga kompetisi selalu berlangsung ketat</a:t>
            </a:r>
          </a:p>
          <a:p>
            <a:pPr marL="609600" indent="-609600" algn="just" eaLnBrk="1" hangingPunct="1">
              <a:lnSpc>
                <a:spcPct val="80000"/>
              </a:lnSpc>
              <a:buFontTx/>
              <a:buAutoNum type="arabicPeriod"/>
            </a:pPr>
            <a:r>
              <a:rPr lang="en-US" smtClean="0">
                <a:solidFill>
                  <a:srgbClr val="FF0000"/>
                </a:solidFill>
              </a:rPr>
              <a:t>Untuk meraih khalayak sebanyak mmungkin, harus berusaha membidik sasaran tertentu</a:t>
            </a:r>
          </a:p>
          <a:p>
            <a:pPr marL="609600" indent="-609600" algn="just" eaLnBrk="1" hangingPunct="1">
              <a:lnSpc>
                <a:spcPct val="80000"/>
              </a:lnSpc>
              <a:buFontTx/>
              <a:buAutoNum type="arabicPeriod"/>
            </a:pPr>
            <a:r>
              <a:rPr lang="en-US" smtClean="0">
                <a:solidFill>
                  <a:srgbClr val="FF0000"/>
                </a:solidFill>
              </a:rPr>
              <a:t>Kommunikasi dilakukan ole institusi sosial yang harus peka  terhadap kondisi lingkungannya.</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800" decel="100000"/>
                                        <p:tgtEl>
                                          <p:spTgt spid="17412"/>
                                        </p:tgtEl>
                                      </p:cBhvr>
                                    </p:animEffect>
                                    <p:anim calcmode="lin" valueType="num">
                                      <p:cBhvr>
                                        <p:cTn id="8" dur="800" decel="100000" fill="hold"/>
                                        <p:tgtEl>
                                          <p:spTgt spid="17412"/>
                                        </p:tgtEl>
                                        <p:attrNameLst>
                                          <p:attrName>style.rotation</p:attrName>
                                        </p:attrNameLst>
                                      </p:cBhvr>
                                      <p:tavLst>
                                        <p:tav tm="0">
                                          <p:val>
                                            <p:fltVal val="-90"/>
                                          </p:val>
                                        </p:tav>
                                        <p:tav tm="100000">
                                          <p:val>
                                            <p:fltVal val="0"/>
                                          </p:val>
                                        </p:tav>
                                      </p:tavLst>
                                    </p:anim>
                                    <p:anim calcmode="lin" valueType="num">
                                      <p:cBhvr>
                                        <p:cTn id="9" dur="800" decel="100000" fill="hold"/>
                                        <p:tgtEl>
                                          <p:spTgt spid="17412"/>
                                        </p:tgtEl>
                                        <p:attrNameLst>
                                          <p:attrName>ppt_x</p:attrName>
                                        </p:attrNameLst>
                                      </p:cBhvr>
                                      <p:tavLst>
                                        <p:tav tm="0">
                                          <p:val>
                                            <p:strVal val="#ppt_x+0.4"/>
                                          </p:val>
                                        </p:tav>
                                        <p:tav tm="100000">
                                          <p:val>
                                            <p:strVal val="#ppt_x-0.05"/>
                                          </p:val>
                                        </p:tav>
                                      </p:tavLst>
                                    </p:anim>
                                    <p:anim calcmode="lin" valueType="num">
                                      <p:cBhvr>
                                        <p:cTn id="10" dur="800" decel="100000" fill="hold"/>
                                        <p:tgtEl>
                                          <p:spTgt spid="1741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13">
                                            <p:txEl>
                                              <p:pRg st="0" end="0"/>
                                            </p:txEl>
                                          </p:spTgt>
                                        </p:tgtEl>
                                        <p:attrNameLst>
                                          <p:attrName>style.visibility</p:attrName>
                                        </p:attrNameLst>
                                      </p:cBhvr>
                                      <p:to>
                                        <p:strVal val="visible"/>
                                      </p:to>
                                    </p:set>
                                    <p:animEffect transition="in" filter="fade">
                                      <p:cBhvr>
                                        <p:cTn id="17" dur="1000"/>
                                        <p:tgtEl>
                                          <p:spTgt spid="17413">
                                            <p:txEl>
                                              <p:pRg st="0" end="0"/>
                                            </p:txEl>
                                          </p:spTgt>
                                        </p:tgtEl>
                                      </p:cBhvr>
                                    </p:animEffect>
                                    <p:anim calcmode="lin" valueType="num">
                                      <p:cBhvr>
                                        <p:cTn id="18" dur="1000" fill="hold"/>
                                        <p:tgtEl>
                                          <p:spTgt spid="1741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413">
                                            <p:txEl>
                                              <p:pRg st="1" end="1"/>
                                            </p:txEl>
                                          </p:spTgt>
                                        </p:tgtEl>
                                        <p:attrNameLst>
                                          <p:attrName>style.visibility</p:attrName>
                                        </p:attrNameLst>
                                      </p:cBhvr>
                                      <p:to>
                                        <p:strVal val="visible"/>
                                      </p:to>
                                    </p:set>
                                    <p:animEffect transition="in" filter="fade">
                                      <p:cBhvr>
                                        <p:cTn id="24" dur="1000"/>
                                        <p:tgtEl>
                                          <p:spTgt spid="17413">
                                            <p:txEl>
                                              <p:pRg st="1" end="1"/>
                                            </p:txEl>
                                          </p:spTgt>
                                        </p:tgtEl>
                                      </p:cBhvr>
                                    </p:animEffect>
                                    <p:anim calcmode="lin" valueType="num">
                                      <p:cBhvr>
                                        <p:cTn id="25" dur="1000" fill="hold"/>
                                        <p:tgtEl>
                                          <p:spTgt spid="1741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74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7413">
                                            <p:txEl>
                                              <p:pRg st="2" end="2"/>
                                            </p:txEl>
                                          </p:spTgt>
                                        </p:tgtEl>
                                        <p:attrNameLst>
                                          <p:attrName>style.visibility</p:attrName>
                                        </p:attrNameLst>
                                      </p:cBhvr>
                                      <p:to>
                                        <p:strVal val="visible"/>
                                      </p:to>
                                    </p:set>
                                    <p:animEffect transition="in" filter="fade">
                                      <p:cBhvr>
                                        <p:cTn id="31" dur="1000"/>
                                        <p:tgtEl>
                                          <p:spTgt spid="17413">
                                            <p:txEl>
                                              <p:pRg st="2" end="2"/>
                                            </p:txEl>
                                          </p:spTgt>
                                        </p:tgtEl>
                                      </p:cBhvr>
                                    </p:animEffect>
                                    <p:anim calcmode="lin" valueType="num">
                                      <p:cBhvr>
                                        <p:cTn id="32" dur="1000" fill="hold"/>
                                        <p:tgtEl>
                                          <p:spTgt spid="1741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74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7413">
                                            <p:txEl>
                                              <p:pRg st="3" end="3"/>
                                            </p:txEl>
                                          </p:spTgt>
                                        </p:tgtEl>
                                        <p:attrNameLst>
                                          <p:attrName>style.visibility</p:attrName>
                                        </p:attrNameLst>
                                      </p:cBhvr>
                                      <p:to>
                                        <p:strVal val="visible"/>
                                      </p:to>
                                    </p:set>
                                    <p:animEffect transition="in" filter="fade">
                                      <p:cBhvr>
                                        <p:cTn id="38" dur="1000"/>
                                        <p:tgtEl>
                                          <p:spTgt spid="17413">
                                            <p:txEl>
                                              <p:pRg st="3" end="3"/>
                                            </p:txEl>
                                          </p:spTgt>
                                        </p:tgtEl>
                                      </p:cBhvr>
                                    </p:animEffect>
                                    <p:anim calcmode="lin" valueType="num">
                                      <p:cBhvr>
                                        <p:cTn id="39" dur="1000" fill="hold"/>
                                        <p:tgtEl>
                                          <p:spTgt spid="1741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4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7413">
                                            <p:txEl>
                                              <p:pRg st="4" end="4"/>
                                            </p:txEl>
                                          </p:spTgt>
                                        </p:tgtEl>
                                        <p:attrNameLst>
                                          <p:attrName>style.visibility</p:attrName>
                                        </p:attrNameLst>
                                      </p:cBhvr>
                                      <p:to>
                                        <p:strVal val="visible"/>
                                      </p:to>
                                    </p:set>
                                    <p:animEffect transition="in" filter="fade">
                                      <p:cBhvr>
                                        <p:cTn id="45" dur="1000"/>
                                        <p:tgtEl>
                                          <p:spTgt spid="17413">
                                            <p:txEl>
                                              <p:pRg st="4" end="4"/>
                                            </p:txEl>
                                          </p:spTgt>
                                        </p:tgtEl>
                                      </p:cBhvr>
                                    </p:animEffect>
                                    <p:anim calcmode="lin" valueType="num">
                                      <p:cBhvr>
                                        <p:cTn id="46" dur="1000" fill="hold"/>
                                        <p:tgtEl>
                                          <p:spTgt spid="1741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74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4"/>
          <p:cNvSpPr>
            <a:spLocks noGrp="1" noChangeArrowheads="1"/>
          </p:cNvSpPr>
          <p:nvPr>
            <p:ph type="ctrTitle"/>
          </p:nvPr>
        </p:nvSpPr>
        <p:spPr>
          <a:xfrm>
            <a:off x="457200" y="0"/>
            <a:ext cx="7772400" cy="1470025"/>
          </a:xfrm>
        </p:spPr>
        <p:txBody>
          <a:bodyPr/>
          <a:lstStyle/>
          <a:p>
            <a:pPr eaLnBrk="1" fontAlgn="auto" hangingPunct="1">
              <a:spcAft>
                <a:spcPts val="0"/>
              </a:spcAft>
              <a:defRPr/>
            </a:pPr>
            <a:r>
              <a:rPr lang="en-US" sz="3200"/>
              <a:t>MEDIA DEWASA INI</a:t>
            </a:r>
          </a:p>
        </p:txBody>
      </p:sp>
      <p:sp>
        <p:nvSpPr>
          <p:cNvPr id="19461" name="Rectangle 5"/>
          <p:cNvSpPr>
            <a:spLocks noGrp="1" noChangeArrowheads="1"/>
          </p:cNvSpPr>
          <p:nvPr>
            <p:ph type="subTitle" idx="1"/>
          </p:nvPr>
        </p:nvSpPr>
        <p:spPr>
          <a:xfrm>
            <a:off x="1143000" y="1676400"/>
            <a:ext cx="6400800" cy="4953000"/>
          </a:xfrm>
        </p:spPr>
        <p:txBody>
          <a:bodyPr/>
          <a:lstStyle/>
          <a:p>
            <a:pPr marL="609600" indent="-609600" algn="just" eaLnBrk="1" hangingPunct="1">
              <a:lnSpc>
                <a:spcPct val="80000"/>
              </a:lnSpc>
              <a:buFontTx/>
              <a:buAutoNum type="arabicPeriod"/>
            </a:pPr>
            <a:r>
              <a:rPr lang="en-US" sz="1800" smtClean="0">
                <a:solidFill>
                  <a:srgbClr val="FF0000"/>
                </a:solidFill>
              </a:rPr>
              <a:t>Koran : pada saat ini di prediksikan akan segera berakhir.kalau bertahan pun perannya tidak akan banyak berpengaruh lagi,namun iklan yang diraih koran masih lebih besar di bandingkan radio dan televisi setiap tahunnya koran mengambil 30% belanja iklan di AS yang jumlahnya US$20 miliar, Indonesia???</a:t>
            </a:r>
          </a:p>
          <a:p>
            <a:pPr marL="609600" indent="-609600" algn="just" eaLnBrk="1" hangingPunct="1">
              <a:lnSpc>
                <a:spcPct val="80000"/>
              </a:lnSpc>
              <a:buFontTx/>
              <a:buAutoNum type="arabicPeriod"/>
            </a:pPr>
            <a:r>
              <a:rPr lang="en-US" sz="1800" smtClean="0">
                <a:solidFill>
                  <a:srgbClr val="FF0000"/>
                </a:solidFill>
              </a:rPr>
              <a:t>Majalah : masih sama dengan koran juga harus berusaha keras menyesuaikan diri dengan kondisi-kondisi baru an majalah yang mampu bertahan adalah majalah yang bersifat khusus.</a:t>
            </a:r>
          </a:p>
          <a:p>
            <a:pPr marL="609600" indent="-609600" algn="just" eaLnBrk="1" hangingPunct="1">
              <a:lnSpc>
                <a:spcPct val="80000"/>
              </a:lnSpc>
              <a:buFontTx/>
              <a:buAutoNum type="arabicPeriod"/>
            </a:pPr>
            <a:r>
              <a:rPr lang="en-US" sz="1800" smtClean="0">
                <a:solidFill>
                  <a:srgbClr val="FF0000"/>
                </a:solidFill>
              </a:rPr>
              <a:t>Media siaran : Radio makin terdesak oleh televisi, namun masih memiliki penggemar.</a:t>
            </a:r>
          </a:p>
          <a:p>
            <a:pPr marL="609600" indent="-609600" algn="just" eaLnBrk="1" hangingPunct="1">
              <a:lnSpc>
                <a:spcPct val="80000"/>
              </a:lnSpc>
              <a:buFontTx/>
              <a:buAutoNum type="arabicPeriod"/>
            </a:pPr>
            <a:r>
              <a:rPr lang="en-US" sz="1800" smtClean="0">
                <a:solidFill>
                  <a:srgbClr val="FF0000"/>
                </a:solidFill>
              </a:rPr>
              <a:t>Televisi : media yang paling dominan di seluruh dunia, dan sampai sekarang masih terus berkembang</a:t>
            </a:r>
          </a:p>
          <a:p>
            <a:pPr marL="609600" indent="-609600" algn="just" eaLnBrk="1" hangingPunct="1">
              <a:lnSpc>
                <a:spcPct val="80000"/>
              </a:lnSpc>
              <a:buFontTx/>
              <a:buAutoNum type="arabicPeriod"/>
            </a:pPr>
            <a:r>
              <a:rPr lang="en-US" sz="1800" smtClean="0">
                <a:solidFill>
                  <a:srgbClr val="FF0000"/>
                </a:solidFill>
              </a:rPr>
              <a:t>Film : sungguh mengherankan film yang begitu di gandrungi generasi muda justru merosot karena berbagai faktor.</a:t>
            </a:r>
          </a:p>
          <a:p>
            <a:pPr marL="609600" indent="-609600" algn="just" eaLnBrk="1" hangingPunct="1">
              <a:lnSpc>
                <a:spcPct val="80000"/>
              </a:lnSpc>
              <a:buFontTx/>
              <a:buAutoNum type="arabicPeriod"/>
            </a:pPr>
            <a:r>
              <a:rPr lang="en-US" sz="1800" smtClean="0">
                <a:solidFill>
                  <a:srgbClr val="FF0000"/>
                </a:solidFill>
              </a:rPr>
              <a:t>Buku-buku : Kontras dengan film, buku terus tumbuh pesat, meskipun di masa sebelumnya bisnis buku tidak pernah marak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dissolve">
                                      <p:cBhvr>
                                        <p:cTn id="7" dur="5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1">
                                            <p:txEl>
                                              <p:pRg st="0" end="0"/>
                                            </p:txEl>
                                          </p:spTgt>
                                        </p:tgtEl>
                                        <p:attrNameLst>
                                          <p:attrName>style.visibility</p:attrName>
                                        </p:attrNameLst>
                                      </p:cBhvr>
                                      <p:to>
                                        <p:strVal val="visible"/>
                                      </p:to>
                                    </p:set>
                                    <p:animEffect transition="in" filter="dissolve">
                                      <p:cBhvr>
                                        <p:cTn id="12" dur="500"/>
                                        <p:tgtEl>
                                          <p:spTgt spid="1946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61">
                                            <p:txEl>
                                              <p:pRg st="1" end="1"/>
                                            </p:txEl>
                                          </p:spTgt>
                                        </p:tgtEl>
                                        <p:attrNameLst>
                                          <p:attrName>style.visibility</p:attrName>
                                        </p:attrNameLst>
                                      </p:cBhvr>
                                      <p:to>
                                        <p:strVal val="visible"/>
                                      </p:to>
                                    </p:set>
                                    <p:animEffect transition="in" filter="dissolve">
                                      <p:cBhvr>
                                        <p:cTn id="17" dur="500"/>
                                        <p:tgtEl>
                                          <p:spTgt spid="1946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61">
                                            <p:txEl>
                                              <p:pRg st="2" end="2"/>
                                            </p:txEl>
                                          </p:spTgt>
                                        </p:tgtEl>
                                        <p:attrNameLst>
                                          <p:attrName>style.visibility</p:attrName>
                                        </p:attrNameLst>
                                      </p:cBhvr>
                                      <p:to>
                                        <p:strVal val="visible"/>
                                      </p:to>
                                    </p:set>
                                    <p:animEffect transition="in" filter="dissolve">
                                      <p:cBhvr>
                                        <p:cTn id="22" dur="500"/>
                                        <p:tgtEl>
                                          <p:spTgt spid="1946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61">
                                            <p:txEl>
                                              <p:pRg st="3" end="3"/>
                                            </p:txEl>
                                          </p:spTgt>
                                        </p:tgtEl>
                                        <p:attrNameLst>
                                          <p:attrName>style.visibility</p:attrName>
                                        </p:attrNameLst>
                                      </p:cBhvr>
                                      <p:to>
                                        <p:strVal val="visible"/>
                                      </p:to>
                                    </p:set>
                                    <p:animEffect transition="in" filter="dissolve">
                                      <p:cBhvr>
                                        <p:cTn id="27" dur="500"/>
                                        <p:tgtEl>
                                          <p:spTgt spid="1946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461">
                                            <p:txEl>
                                              <p:pRg st="4" end="4"/>
                                            </p:txEl>
                                          </p:spTgt>
                                        </p:tgtEl>
                                        <p:attrNameLst>
                                          <p:attrName>style.visibility</p:attrName>
                                        </p:attrNameLst>
                                      </p:cBhvr>
                                      <p:to>
                                        <p:strVal val="visible"/>
                                      </p:to>
                                    </p:set>
                                    <p:animEffect transition="in" filter="dissolve">
                                      <p:cBhvr>
                                        <p:cTn id="32" dur="500"/>
                                        <p:tgtEl>
                                          <p:spTgt spid="1946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61">
                                            <p:txEl>
                                              <p:pRg st="5" end="5"/>
                                            </p:txEl>
                                          </p:spTgt>
                                        </p:tgtEl>
                                        <p:attrNameLst>
                                          <p:attrName>style.visibility</p:attrName>
                                        </p:attrNameLst>
                                      </p:cBhvr>
                                      <p:to>
                                        <p:strVal val="visible"/>
                                      </p:to>
                                    </p:set>
                                    <p:animEffect transition="in" filter="dissolve">
                                      <p:cBhvr>
                                        <p:cTn id="37" dur="500"/>
                                        <p:tgtEl>
                                          <p:spTgt spid="194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609600" y="457200"/>
            <a:ext cx="7772400" cy="1470025"/>
          </a:xfrm>
        </p:spPr>
        <p:txBody>
          <a:bodyPr/>
          <a:lstStyle/>
          <a:p>
            <a:pPr eaLnBrk="1" fontAlgn="auto" hangingPunct="1">
              <a:spcAft>
                <a:spcPts val="0"/>
              </a:spcAft>
              <a:defRPr/>
            </a:pPr>
            <a:r>
              <a:rPr lang="en-US" sz="3200"/>
              <a:t>MEDIA DAN LINGKUNGAN SOSIAL EKONOMI</a:t>
            </a:r>
          </a:p>
        </p:txBody>
      </p:sp>
      <p:sp>
        <p:nvSpPr>
          <p:cNvPr id="10243" name="Subtitle 1"/>
          <p:cNvSpPr>
            <a:spLocks noGrp="1"/>
          </p:cNvSpPr>
          <p:nvPr>
            <p:ph type="subTitle" idx="1"/>
          </p:nvPr>
        </p:nvSpPr>
        <p:spPr>
          <a:xfrm>
            <a:off x="1981200" y="2895600"/>
            <a:ext cx="5013325" cy="1905000"/>
          </a:xfrm>
        </p:spPr>
        <p:txBody>
          <a:bodyPr/>
          <a:lstStyle/>
          <a:p>
            <a:pPr eaLnBrk="1" hangingPunct="1"/>
            <a:r>
              <a:rPr lang="en-US" b="1" smtClean="0">
                <a:solidFill>
                  <a:srgbClr val="FF0000"/>
                </a:solidFill>
              </a:rPr>
              <a:t>Capitalisme media</a:t>
            </a:r>
          </a:p>
          <a:p>
            <a:pPr eaLnBrk="1" hangingPunct="1"/>
            <a:r>
              <a:rPr lang="en-US" b="1" smtClean="0">
                <a:solidFill>
                  <a:srgbClr val="FF0000"/>
                </a:solidFill>
              </a:rPr>
              <a:t>Media oligarkhi</a:t>
            </a:r>
          </a:p>
          <a:p>
            <a:pPr eaLnBrk="1" hangingPunct="1"/>
            <a:r>
              <a:rPr lang="en-US" b="1" smtClean="0">
                <a:solidFill>
                  <a:srgbClr val="FF0000"/>
                </a:solidFill>
              </a:rPr>
              <a:t>Konglomerasi media</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945</TotalTime>
  <Words>925</Words>
  <Application>Microsoft Office PowerPoint</Application>
  <PresentationFormat>On-screen Show (4:3)</PresentationFormat>
  <Paragraphs>107</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Tahoma</vt:lpstr>
      <vt:lpstr>Arial</vt:lpstr>
      <vt:lpstr>Cambria</vt:lpstr>
      <vt:lpstr>Calibri</vt:lpstr>
      <vt:lpstr>Verdana</vt:lpstr>
      <vt:lpstr>Adjacency</vt:lpstr>
      <vt:lpstr> </vt:lpstr>
      <vt:lpstr>PowerPoint Presentation</vt:lpstr>
      <vt:lpstr>The fourth state ?</vt:lpstr>
      <vt:lpstr>PEMECAHAN MASALAH</vt:lpstr>
      <vt:lpstr>JURNALISME CETAK</vt:lpstr>
      <vt:lpstr>KOMUNIKASI MASSA</vt:lpstr>
      <vt:lpstr>KARATERISTIK MEDIA MASSA</vt:lpstr>
      <vt:lpstr>MEDIA DEWASA INI</vt:lpstr>
      <vt:lpstr>MEDIA DAN LINGKUNGAN SOSIAL EKONOMI</vt:lpstr>
      <vt:lpstr>DAMPAK – DAMPAK TERHADAP MEDIA</vt:lpstr>
      <vt:lpstr>BISNIS JURNALISME</vt:lpstr>
      <vt:lpstr>DUKUNGAN KEUANGAN MEDIA</vt:lpstr>
      <vt:lpstr>MEDIA SEBAGAI PEMBUJUK </vt:lpstr>
      <vt:lpstr>MARAKNYA ANEKA BUJUKAN</vt:lpstr>
      <vt:lpstr>PowerPoint Presentation</vt:lpstr>
      <vt:lpstr>MEDIA SEBAGAI PENYAMPAI  DAN PENAFSIR INFORMASI</vt:lpstr>
      <vt:lpstr>Majalah sebagai penyampai dan penafsir pesan</vt:lpstr>
      <vt:lpstr>MEDIA SIARAN SEBAGAI PENYAMPAI INFORMASI</vt:lpstr>
      <vt:lpstr>Visi Sarnoff</vt:lpstr>
      <vt:lpstr>Perang Pers Radio</vt:lpstr>
      <vt:lpstr>Masa Jaya Berita Radio</vt:lpstr>
      <vt:lpstr>Kemunculan Berita Televisi</vt:lpstr>
      <vt:lpstr>MEDIA SIARAN SEBAGAI PENAFSIR INFORMASI</vt:lpstr>
      <vt:lpstr>BERBAGAI PERAN MEDIA</vt:lpstr>
      <vt:lpstr>MEDIA,HIBURAN,DAN BUDAYA </vt:lpstr>
    </vt:vector>
  </TitlesOfParts>
  <Company>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MASSA DAN TANTANGAN PERUBAHAN</dc:title>
  <dc:creator>ajah</dc:creator>
  <cp:lastModifiedBy>acer</cp:lastModifiedBy>
  <cp:revision>45</cp:revision>
  <dcterms:created xsi:type="dcterms:W3CDTF">2008-07-16T07:59:22Z</dcterms:created>
  <dcterms:modified xsi:type="dcterms:W3CDTF">2020-03-15T17:41:38Z</dcterms:modified>
</cp:coreProperties>
</file>