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5999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2717-61B4-4833-9E4A-1F51E61AC557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5313" y="1143000"/>
            <a:ext cx="5667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967A-9651-4EE9-9AEF-A0B5501B0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1143000"/>
            <a:ext cx="5667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terdiri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sejumlah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berinteraksi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kesatuan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Komponen-komponen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elemen-elemen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bagian-bagian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menjalankan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keseluruhan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)Batas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membatasi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Batas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memungkinkan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dipandang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kesatuan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Batas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bersifat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menguntungkan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merugikan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menguntungkan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dijaga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dipelihara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merugikan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dikendalikan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mengganggu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kelangsungan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InterfaceInterface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penghubung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memungkinkan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mengalirkan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 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Maintenance input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beroperasi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 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diproses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menghasilkan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diklasifikasikan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berguna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pembuangan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lain.</a:t>
            </a:r>
          </a:p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menentukan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dibutuhkan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dihasilkan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967A-9651-4EE9-9AEF-A0B5501B02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499" y="1803405"/>
            <a:ext cx="9764991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499" y="3632201"/>
            <a:ext cx="976499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4243" y="4314328"/>
            <a:ext cx="3008247" cy="374642"/>
          </a:xfrm>
        </p:spPr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7499" y="4323846"/>
            <a:ext cx="661499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7492" y="1430867"/>
            <a:ext cx="2834997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134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26" y="4697361"/>
            <a:ext cx="11184178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540" y="941440"/>
            <a:ext cx="11183978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50" y="5516716"/>
            <a:ext cx="11182489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073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50" y="753533"/>
            <a:ext cx="11182489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750" y="3649134"/>
            <a:ext cx="10469519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952" y="381001"/>
            <a:ext cx="3008247" cy="365125"/>
          </a:xfrm>
        </p:spPr>
        <p:txBody>
          <a:bodyPr/>
          <a:lstStyle>
            <a:lvl1pPr algn="r">
              <a:defRPr/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750" y="379942"/>
            <a:ext cx="72254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5949" y="381001"/>
            <a:ext cx="665290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534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50" y="753534"/>
            <a:ext cx="1049124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47497" y="3365557"/>
            <a:ext cx="9913743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750" y="3959863"/>
            <a:ext cx="1049124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952" y="381001"/>
            <a:ext cx="3008247" cy="365125"/>
          </a:xfrm>
        </p:spPr>
        <p:txBody>
          <a:bodyPr/>
          <a:lstStyle>
            <a:lvl1pPr algn="r">
              <a:defRPr/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750" y="379942"/>
            <a:ext cx="72254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5949" y="381001"/>
            <a:ext cx="665290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187" y="933450"/>
            <a:ext cx="62999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51802" y="2701290"/>
            <a:ext cx="62999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54465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8" y="1124702"/>
            <a:ext cx="10485714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750" y="3648316"/>
            <a:ext cx="10484130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952" y="378884"/>
            <a:ext cx="3008247" cy="365125"/>
          </a:xfrm>
        </p:spPr>
        <p:txBody>
          <a:bodyPr/>
          <a:lstStyle>
            <a:lvl1pPr algn="r">
              <a:defRPr/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750" y="378884"/>
            <a:ext cx="72254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5949" y="381001"/>
            <a:ext cx="665290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282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92498" y="762000"/>
            <a:ext cx="889874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08749" y="2202080"/>
            <a:ext cx="3572097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08748" y="2904565"/>
            <a:ext cx="3572097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995" y="2201333"/>
            <a:ext cx="3572097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989" y="2904067"/>
            <a:ext cx="3572097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21242" y="2192866"/>
            <a:ext cx="3572097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21243" y="2904565"/>
            <a:ext cx="3572097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536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92498" y="762000"/>
            <a:ext cx="88987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11662" y="4191001"/>
            <a:ext cx="3567084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11662" y="2362200"/>
            <a:ext cx="356708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11662" y="4873765"/>
            <a:ext cx="356708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0642" y="4191001"/>
            <a:ext cx="356434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20641" y="2362200"/>
            <a:ext cx="356435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20643" y="4873764"/>
            <a:ext cx="3564349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19104" y="4191001"/>
            <a:ext cx="35721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319232" y="2362200"/>
            <a:ext cx="356325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19104" y="4873762"/>
            <a:ext cx="356797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468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750" y="2194560"/>
            <a:ext cx="11182489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074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64991" y="745067"/>
            <a:ext cx="2126248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749" y="745068"/>
            <a:ext cx="8478743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952" y="379942"/>
            <a:ext cx="3008247" cy="365125"/>
          </a:xfrm>
        </p:spPr>
        <p:txBody>
          <a:bodyPr/>
          <a:lstStyle>
            <a:lvl1pPr algn="r">
              <a:defRPr/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750" y="381001"/>
            <a:ext cx="72254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5949" y="381001"/>
            <a:ext cx="665290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959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422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5999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50" y="753534"/>
            <a:ext cx="1118248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749" y="3641726"/>
            <a:ext cx="1084124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952" y="381001"/>
            <a:ext cx="3008247" cy="365125"/>
          </a:xfrm>
        </p:spPr>
        <p:txBody>
          <a:bodyPr/>
          <a:lstStyle>
            <a:lvl1pPr algn="r">
              <a:defRPr/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750" y="381002"/>
            <a:ext cx="722545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5949" y="381001"/>
            <a:ext cx="665290" cy="365125"/>
          </a:xfrm>
        </p:spPr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0133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749" y="2194560"/>
            <a:ext cx="5512495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194560"/>
            <a:ext cx="5512495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814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97" y="762000"/>
            <a:ext cx="8898742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009" y="2183802"/>
            <a:ext cx="524998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750" y="3132667"/>
            <a:ext cx="5489526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994" y="2183802"/>
            <a:ext cx="52762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32667"/>
            <a:ext cx="551249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656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642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728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49" y="1524000"/>
            <a:ext cx="4252496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752" y="746760"/>
            <a:ext cx="6728487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49" y="3124200"/>
            <a:ext cx="4252496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880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49" y="1524000"/>
            <a:ext cx="710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03" y="751242"/>
            <a:ext cx="3766935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49" y="3124200"/>
            <a:ext cx="7103243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33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9988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97" y="764373"/>
            <a:ext cx="889874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750" y="2194561"/>
            <a:ext cx="1118248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82992" y="6356351"/>
            <a:ext cx="3008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B34B-33CA-4230-A9B3-3E5390BEB4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0" y="6355846"/>
            <a:ext cx="8032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6242" y="381001"/>
            <a:ext cx="2834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4011-9E07-468F-8482-B93D9CEA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pull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Konsep</a:t>
            </a:r>
            <a:r>
              <a:rPr lang="en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ID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Dasar</a:t>
            </a:r>
            <a:r>
              <a:rPr lang="en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ID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sistem</a:t>
            </a:r>
            <a:r>
              <a:rPr lang="en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en-ID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Informasi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594" y="4039737"/>
            <a:ext cx="9448800" cy="1119116"/>
          </a:xfrm>
        </p:spPr>
        <p:txBody>
          <a:bodyPr>
            <a:normAutofit lnSpcReduction="10000"/>
          </a:bodyPr>
          <a:lstStyle/>
          <a:p>
            <a:pPr algn="ctr"/>
            <a:r>
              <a:rPr lang="en-ID" b="1" dirty="0" err="1" smtClean="0">
                <a:latin typeface="Bahnschrift SemiBold" panose="020B0502040204020203" pitchFamily="34" charset="0"/>
              </a:rPr>
              <a:t>Pertemuan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Ke</a:t>
            </a:r>
            <a:r>
              <a:rPr lang="en-ID" b="1" dirty="0" smtClean="0">
                <a:latin typeface="Bahnschrift SemiBold" panose="020B0502040204020203" pitchFamily="34" charset="0"/>
              </a:rPr>
              <a:t> -2</a:t>
            </a:r>
          </a:p>
          <a:p>
            <a:pPr algn="ctr"/>
            <a:r>
              <a:rPr lang="en-ID" b="1" dirty="0" err="1" smtClean="0">
                <a:latin typeface="Bahnschrift SemiBold" panose="020B0502040204020203" pitchFamily="34" charset="0"/>
              </a:rPr>
              <a:t>Sistem</a:t>
            </a:r>
            <a:r>
              <a:rPr lang="en-ID" b="1" dirty="0" smtClean="0">
                <a:latin typeface="Bahnschrift SemiBold" panose="020B0502040204020203" pitchFamily="34" charset="0"/>
              </a:rPr>
              <a:t> </a:t>
            </a:r>
            <a:r>
              <a:rPr lang="en-ID" b="1" dirty="0" err="1" smtClean="0">
                <a:latin typeface="Bahnschrift SemiBold" panose="020B0502040204020203" pitchFamily="34" charset="0"/>
              </a:rPr>
              <a:t>Informasi</a:t>
            </a:r>
            <a:endParaRPr lang="en-ID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en-ID" b="1" dirty="0" smtClean="0">
                <a:latin typeface="Bahnschrift SemiBold" panose="020B0502040204020203" pitchFamily="34" charset="0"/>
              </a:rPr>
              <a:t>Rani </a:t>
            </a:r>
            <a:r>
              <a:rPr lang="en-ID" b="1" dirty="0" err="1" smtClean="0">
                <a:latin typeface="Bahnschrift SemiBold" panose="020B0502040204020203" pitchFamily="34" charset="0"/>
              </a:rPr>
              <a:t>Susanto</a:t>
            </a:r>
            <a:r>
              <a:rPr lang="en-ID" b="1" dirty="0" smtClean="0">
                <a:latin typeface="Bahnschrift SemiBold" panose="020B0502040204020203" pitchFamily="34" charset="0"/>
              </a:rPr>
              <a:t>, </a:t>
            </a:r>
            <a:r>
              <a:rPr lang="en-ID" b="1" dirty="0" err="1" smtClean="0">
                <a:latin typeface="Bahnschrift SemiBold" panose="020B0502040204020203" pitchFamily="34" charset="0"/>
              </a:rPr>
              <a:t>S.Kom</a:t>
            </a:r>
            <a:r>
              <a:rPr lang="en-ID" b="1" dirty="0" smtClean="0">
                <a:latin typeface="Bahnschrift SemiBold" panose="020B0502040204020203" pitchFamily="34" charset="0"/>
              </a:rPr>
              <a:t>., </a:t>
            </a:r>
            <a:r>
              <a:rPr lang="en-ID" b="1" dirty="0" err="1" smtClean="0">
                <a:latin typeface="Bahnschrift SemiBold" panose="020B0502040204020203" pitchFamily="34" charset="0"/>
              </a:rPr>
              <a:t>M.Kom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36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1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Block</a:t>
            </a:r>
            <a:endParaRPr lang="en-US" sz="11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950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</a:t>
            </a:r>
            <a:r>
              <a:rPr lang="en-ID" b="1" spc="300" dirty="0" err="1" smtClean="0"/>
              <a:t>Masukan</a:t>
            </a:r>
            <a:r>
              <a:rPr lang="en-ID" b="1" spc="300" dirty="0" smtClean="0"/>
              <a:t> (input block)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Model (model block)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</a:t>
            </a:r>
            <a:r>
              <a:rPr lang="en-ID" b="1" spc="300" dirty="0" err="1" smtClean="0"/>
              <a:t>Keluaran</a:t>
            </a:r>
            <a:r>
              <a:rPr lang="en-ID" b="1" spc="300" dirty="0" smtClean="0"/>
              <a:t> (output block)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</a:t>
            </a:r>
            <a:r>
              <a:rPr lang="en-ID" b="1" spc="300" dirty="0" err="1" smtClean="0"/>
              <a:t>Teknologi</a:t>
            </a:r>
            <a:r>
              <a:rPr lang="en-ID" b="1" spc="300" dirty="0" smtClean="0"/>
              <a:t> (technology block)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Basis Data (database block)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D" b="1" spc="300" dirty="0" smtClean="0"/>
              <a:t>Blok </a:t>
            </a:r>
            <a:r>
              <a:rPr lang="en-ID" b="1" spc="300" dirty="0" err="1" smtClean="0"/>
              <a:t>Kendali</a:t>
            </a:r>
            <a:r>
              <a:rPr lang="en-ID" b="1" spc="300" dirty="0" smtClean="0"/>
              <a:t> (control block)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3354843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97" y="1103085"/>
            <a:ext cx="8898742" cy="954315"/>
          </a:xfrm>
        </p:spPr>
        <p:txBody>
          <a:bodyPr>
            <a:normAutofit fontScale="90000"/>
          </a:bodyPr>
          <a:lstStyle/>
          <a:p>
            <a:r>
              <a:rPr lang="en-ID" b="1" spc="300" dirty="0"/>
              <a:t>Blok </a:t>
            </a:r>
            <a:r>
              <a:rPr lang="en-ID" b="1" spc="300" dirty="0" err="1"/>
              <a:t>Masukan</a:t>
            </a:r>
            <a:r>
              <a:rPr lang="en-ID" b="1" spc="300" dirty="0"/>
              <a:t> (input block)</a:t>
            </a:r>
            <a:br>
              <a:rPr lang="en-ID" b="1" spc="3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D" spc="300" dirty="0" smtClean="0"/>
              <a:t>Input </a:t>
            </a:r>
            <a:r>
              <a:rPr lang="en-ID" spc="300" dirty="0" err="1" smtClean="0"/>
              <a:t>mewakili</a:t>
            </a:r>
            <a:r>
              <a:rPr lang="en-ID" spc="300" dirty="0" smtClean="0"/>
              <a:t> data yang </a:t>
            </a:r>
            <a:r>
              <a:rPr lang="en-ID" spc="300" dirty="0" err="1" smtClean="0"/>
              <a:t>dimasukan</a:t>
            </a:r>
            <a:r>
              <a:rPr lang="en-ID" spc="300" dirty="0" smtClean="0"/>
              <a:t> </a:t>
            </a:r>
            <a:r>
              <a:rPr lang="en-ID" spc="300" dirty="0" err="1" smtClean="0"/>
              <a:t>ke</a:t>
            </a:r>
            <a:r>
              <a:rPr lang="en-ID" spc="300" dirty="0" smtClean="0"/>
              <a:t> </a:t>
            </a:r>
            <a:r>
              <a:rPr lang="en-ID" spc="300" dirty="0" err="1" smtClean="0"/>
              <a:t>dalam</a:t>
            </a:r>
            <a:r>
              <a:rPr lang="en-ID" spc="300" dirty="0" smtClean="0"/>
              <a:t> </a:t>
            </a:r>
            <a:r>
              <a:rPr lang="en-ID" spc="300" dirty="0" err="1" smtClean="0"/>
              <a:t>Sistem</a:t>
            </a:r>
            <a:r>
              <a:rPr lang="en-ID" spc="300" dirty="0" smtClean="0"/>
              <a:t> </a:t>
            </a:r>
            <a:r>
              <a:rPr lang="en-ID" spc="300" dirty="0" err="1" smtClean="0"/>
              <a:t>Informasi</a:t>
            </a:r>
            <a:endParaRPr lang="en-ID" spc="300" dirty="0" smtClean="0"/>
          </a:p>
          <a:p>
            <a:pPr algn="just">
              <a:lnSpc>
                <a:spcPct val="150000"/>
              </a:lnSpc>
            </a:pPr>
            <a:r>
              <a:rPr lang="en-ID" spc="300" dirty="0" err="1" smtClean="0"/>
              <a:t>Termasuk</a:t>
            </a:r>
            <a:r>
              <a:rPr lang="en-ID" spc="300" dirty="0" smtClean="0"/>
              <a:t> </a:t>
            </a:r>
            <a:r>
              <a:rPr lang="en-ID" spc="300" dirty="0" err="1" smtClean="0"/>
              <a:t>metode</a:t>
            </a:r>
            <a:r>
              <a:rPr lang="en-ID" spc="300" dirty="0" smtClean="0"/>
              <a:t> – </a:t>
            </a:r>
            <a:r>
              <a:rPr lang="en-ID" spc="300" dirty="0" err="1" smtClean="0"/>
              <a:t>metode</a:t>
            </a:r>
            <a:r>
              <a:rPr lang="en-ID" spc="300" dirty="0" smtClean="0"/>
              <a:t> </a:t>
            </a:r>
            <a:r>
              <a:rPr lang="en-ID" spc="300" dirty="0" err="1" smtClean="0"/>
              <a:t>dan</a:t>
            </a:r>
            <a:r>
              <a:rPr lang="en-ID" spc="300" dirty="0" smtClean="0"/>
              <a:t> media yang </a:t>
            </a:r>
            <a:r>
              <a:rPr lang="en-ID" spc="300" dirty="0" err="1" smtClean="0"/>
              <a:t>digunakan</a:t>
            </a:r>
            <a:r>
              <a:rPr lang="en-ID" spc="300" dirty="0" smtClean="0"/>
              <a:t> </a:t>
            </a:r>
            <a:r>
              <a:rPr lang="en-ID" spc="300" dirty="0" err="1" smtClean="0"/>
              <a:t>untuk</a:t>
            </a:r>
            <a:r>
              <a:rPr lang="en-ID" spc="300" dirty="0" smtClean="0"/>
              <a:t> </a:t>
            </a:r>
            <a:r>
              <a:rPr lang="en-ID" spc="300" dirty="0" err="1" smtClean="0"/>
              <a:t>menangkap</a:t>
            </a:r>
            <a:r>
              <a:rPr lang="en-ID" spc="300" dirty="0" smtClean="0"/>
              <a:t> data yang </a:t>
            </a:r>
            <a:r>
              <a:rPr lang="en-ID" spc="300" dirty="0" err="1" smtClean="0"/>
              <a:t>akan</a:t>
            </a:r>
            <a:r>
              <a:rPr lang="en-ID" spc="300" dirty="0" smtClean="0"/>
              <a:t> </a:t>
            </a:r>
            <a:r>
              <a:rPr lang="en-ID" spc="300" dirty="0" err="1" smtClean="0"/>
              <a:t>dimasukan</a:t>
            </a:r>
            <a:endParaRPr lang="en-ID" spc="300" dirty="0" smtClean="0"/>
          </a:p>
          <a:p>
            <a:pPr algn="just">
              <a:lnSpc>
                <a:spcPct val="150000"/>
              </a:lnSpc>
            </a:pPr>
            <a:r>
              <a:rPr lang="en-ID" spc="300" dirty="0" err="1" smtClean="0"/>
              <a:t>Berupa</a:t>
            </a:r>
            <a:r>
              <a:rPr lang="en-ID" spc="300" dirty="0" smtClean="0"/>
              <a:t> </a:t>
            </a:r>
            <a:r>
              <a:rPr lang="en-ID" spc="300" dirty="0" err="1" smtClean="0"/>
              <a:t>dokumen</a:t>
            </a:r>
            <a:r>
              <a:rPr lang="en-ID" spc="300" dirty="0" smtClean="0"/>
              <a:t> </a:t>
            </a:r>
            <a:r>
              <a:rPr lang="en-ID" spc="300" dirty="0" err="1" smtClean="0"/>
              <a:t>dasar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6272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spc="300" dirty="0"/>
              <a:t>Blok Model (model block</a:t>
            </a:r>
            <a:r>
              <a:rPr lang="en-ID" b="1" spc="3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ID" spc="300" dirty="0" err="1" smtClean="0"/>
              <a:t>Terdiri</a:t>
            </a:r>
            <a:r>
              <a:rPr lang="en-ID" spc="300" dirty="0" smtClean="0"/>
              <a:t> </a:t>
            </a:r>
            <a:r>
              <a:rPr lang="en-ID" spc="300" dirty="0" err="1" smtClean="0"/>
              <a:t>dari</a:t>
            </a:r>
            <a:r>
              <a:rPr lang="en-ID" spc="300" dirty="0" smtClean="0"/>
              <a:t> </a:t>
            </a:r>
            <a:r>
              <a:rPr lang="en-ID" spc="300" dirty="0" err="1" smtClean="0"/>
              <a:t>kombinasi</a:t>
            </a:r>
            <a:r>
              <a:rPr lang="en-ID" spc="300" dirty="0" smtClean="0"/>
              <a:t> </a:t>
            </a:r>
            <a:r>
              <a:rPr lang="en-ID" spc="300" dirty="0" err="1" smtClean="0"/>
              <a:t>prosedur</a:t>
            </a:r>
            <a:r>
              <a:rPr lang="en-ID" spc="300" dirty="0" smtClean="0"/>
              <a:t>, </a:t>
            </a:r>
            <a:r>
              <a:rPr lang="en-ID" spc="300" dirty="0" err="1" smtClean="0"/>
              <a:t>logika</a:t>
            </a:r>
            <a:r>
              <a:rPr lang="en-ID" spc="300" dirty="0" smtClean="0"/>
              <a:t> </a:t>
            </a:r>
            <a:r>
              <a:rPr lang="en-ID" spc="300" dirty="0" err="1" smtClean="0"/>
              <a:t>dan</a:t>
            </a:r>
            <a:r>
              <a:rPr lang="en-ID" spc="300" dirty="0" smtClean="0"/>
              <a:t> </a:t>
            </a:r>
            <a:r>
              <a:rPr lang="en-ID" spc="300" dirty="0" err="1" smtClean="0"/>
              <a:t>metode</a:t>
            </a:r>
            <a:r>
              <a:rPr lang="en-ID" spc="300" dirty="0" smtClean="0"/>
              <a:t> </a:t>
            </a:r>
            <a:r>
              <a:rPr lang="en-ID" spc="300" dirty="0" err="1" smtClean="0"/>
              <a:t>matematik</a:t>
            </a:r>
            <a:r>
              <a:rPr lang="en-ID" spc="300" dirty="0" smtClean="0"/>
              <a:t> yang </a:t>
            </a:r>
            <a:r>
              <a:rPr lang="en-ID" spc="300" dirty="0" err="1" smtClean="0"/>
              <a:t>akan</a:t>
            </a:r>
            <a:r>
              <a:rPr lang="en-ID" spc="300" dirty="0" smtClean="0"/>
              <a:t> </a:t>
            </a:r>
            <a:r>
              <a:rPr lang="en-ID" spc="300" dirty="0" err="1" smtClean="0"/>
              <a:t>memanipulasi</a:t>
            </a:r>
            <a:r>
              <a:rPr lang="en-ID" spc="300" dirty="0" smtClean="0"/>
              <a:t> data input </a:t>
            </a:r>
            <a:r>
              <a:rPr lang="en-ID" spc="300" dirty="0" err="1" smtClean="0"/>
              <a:t>dan</a:t>
            </a:r>
            <a:r>
              <a:rPr lang="en-ID" spc="300" dirty="0" smtClean="0"/>
              <a:t> data yang </a:t>
            </a:r>
            <a:r>
              <a:rPr lang="en-ID" spc="300" dirty="0" err="1" smtClean="0"/>
              <a:t>tersimpan</a:t>
            </a:r>
            <a:r>
              <a:rPr lang="en-ID" spc="300" dirty="0" smtClean="0"/>
              <a:t> di basis data </a:t>
            </a:r>
            <a:r>
              <a:rPr lang="en-ID" spc="300" dirty="0" err="1" smtClean="0"/>
              <a:t>dengan</a:t>
            </a:r>
            <a:r>
              <a:rPr lang="en-ID" spc="300" dirty="0" smtClean="0"/>
              <a:t> </a:t>
            </a:r>
            <a:r>
              <a:rPr lang="en-ID" spc="300" dirty="0" err="1" smtClean="0"/>
              <a:t>cara</a:t>
            </a:r>
            <a:r>
              <a:rPr lang="en-ID" spc="300" dirty="0" smtClean="0"/>
              <a:t> </a:t>
            </a:r>
            <a:r>
              <a:rPr lang="en-ID" spc="300" dirty="0" err="1" smtClean="0"/>
              <a:t>tertentu</a:t>
            </a:r>
            <a:r>
              <a:rPr lang="en-ID" spc="300" dirty="0" smtClean="0"/>
              <a:t> </a:t>
            </a:r>
            <a:r>
              <a:rPr lang="en-ID" spc="300" dirty="0" err="1" smtClean="0"/>
              <a:t>untuk</a:t>
            </a:r>
            <a:r>
              <a:rPr lang="en-ID" spc="300" dirty="0" smtClean="0"/>
              <a:t> </a:t>
            </a:r>
            <a:r>
              <a:rPr lang="en-ID" spc="300" dirty="0" err="1" smtClean="0"/>
              <a:t>menghasilkan</a:t>
            </a:r>
            <a:r>
              <a:rPr lang="en-ID" spc="300" dirty="0" smtClean="0"/>
              <a:t> </a:t>
            </a:r>
            <a:r>
              <a:rPr lang="en-ID" spc="300" dirty="0" err="1" smtClean="0"/>
              <a:t>keluaran</a:t>
            </a:r>
            <a:r>
              <a:rPr lang="en-ID" spc="300" dirty="0" smtClean="0"/>
              <a:t> yang </a:t>
            </a:r>
            <a:r>
              <a:rPr lang="en-ID" spc="300" dirty="0" err="1" smtClean="0"/>
              <a:t>diinginkan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1460609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spc="300" dirty="0"/>
              <a:t>Blok </a:t>
            </a:r>
            <a:r>
              <a:rPr lang="en-ID" b="1" spc="300" dirty="0" err="1"/>
              <a:t>Keluaran</a:t>
            </a:r>
            <a:r>
              <a:rPr lang="en-ID" b="1" spc="300" dirty="0"/>
              <a:t> (output block</a:t>
            </a:r>
            <a:r>
              <a:rPr lang="en-ID" b="1" spc="300" dirty="0" smtClean="0"/>
              <a:t>)</a:t>
            </a:r>
            <a:br>
              <a:rPr lang="en-ID" b="1" spc="3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ID" spc="300" dirty="0" err="1" smtClean="0"/>
              <a:t>Produk</a:t>
            </a:r>
            <a:r>
              <a:rPr lang="en-ID" spc="300" dirty="0" smtClean="0"/>
              <a:t> yang </a:t>
            </a:r>
            <a:r>
              <a:rPr lang="en-ID" spc="300" dirty="0" err="1" smtClean="0"/>
              <a:t>dihasilkan</a:t>
            </a:r>
            <a:r>
              <a:rPr lang="en-ID" spc="300" dirty="0" smtClean="0"/>
              <a:t> system </a:t>
            </a:r>
            <a:r>
              <a:rPr lang="en-ID" spc="300" dirty="0" err="1" smtClean="0"/>
              <a:t>informasi</a:t>
            </a:r>
            <a:r>
              <a:rPr lang="en-ID" spc="300" dirty="0" smtClean="0"/>
              <a:t> </a:t>
            </a:r>
            <a:r>
              <a:rPr lang="en-ID" spc="300" dirty="0" err="1" smtClean="0"/>
              <a:t>adalah</a:t>
            </a:r>
            <a:r>
              <a:rPr lang="en-ID" spc="300" dirty="0" smtClean="0"/>
              <a:t> </a:t>
            </a:r>
            <a:r>
              <a:rPr lang="en-ID" spc="300" dirty="0" err="1" smtClean="0"/>
              <a:t>keluaran</a:t>
            </a:r>
            <a:r>
              <a:rPr lang="en-ID" spc="300" dirty="0" smtClean="0"/>
              <a:t> yang </a:t>
            </a:r>
            <a:r>
              <a:rPr lang="en-ID" spc="300" dirty="0" err="1" smtClean="0"/>
              <a:t>merupakan</a:t>
            </a:r>
            <a:r>
              <a:rPr lang="en-ID" spc="300" dirty="0" smtClean="0"/>
              <a:t> </a:t>
            </a:r>
            <a:r>
              <a:rPr lang="en-ID" spc="300" dirty="0" err="1" smtClean="0"/>
              <a:t>informasi</a:t>
            </a:r>
            <a:r>
              <a:rPr lang="en-ID" spc="300" dirty="0" smtClean="0"/>
              <a:t> yang </a:t>
            </a:r>
            <a:r>
              <a:rPr lang="en-ID" spc="300" dirty="0" err="1" smtClean="0"/>
              <a:t>berkualitas</a:t>
            </a:r>
            <a:r>
              <a:rPr lang="en-ID" spc="300" dirty="0" smtClean="0"/>
              <a:t> </a:t>
            </a:r>
            <a:r>
              <a:rPr lang="en-ID" spc="300" dirty="0" err="1" smtClean="0"/>
              <a:t>dan</a:t>
            </a:r>
            <a:r>
              <a:rPr lang="en-ID" spc="300" dirty="0" smtClean="0"/>
              <a:t> </a:t>
            </a:r>
            <a:r>
              <a:rPr lang="en-ID" spc="300" dirty="0" err="1" smtClean="0"/>
              <a:t>dokumentasi</a:t>
            </a:r>
            <a:r>
              <a:rPr lang="en-ID" spc="300" dirty="0" smtClean="0"/>
              <a:t> yang </a:t>
            </a:r>
            <a:r>
              <a:rPr lang="en-ID" spc="300" dirty="0" err="1" smtClean="0"/>
              <a:t>berguna</a:t>
            </a:r>
            <a:r>
              <a:rPr lang="en-ID" spc="300" dirty="0" smtClean="0"/>
              <a:t> </a:t>
            </a:r>
            <a:r>
              <a:rPr lang="en-ID" spc="300" dirty="0" err="1" smtClean="0"/>
              <a:t>untuk</a:t>
            </a:r>
            <a:r>
              <a:rPr lang="en-ID" spc="300" dirty="0" smtClean="0"/>
              <a:t> </a:t>
            </a:r>
            <a:r>
              <a:rPr lang="en-ID" spc="300" dirty="0" err="1" smtClean="0"/>
              <a:t>semua</a:t>
            </a:r>
            <a:r>
              <a:rPr lang="en-ID" spc="300" dirty="0" smtClean="0"/>
              <a:t> </a:t>
            </a:r>
            <a:r>
              <a:rPr lang="en-ID" spc="300" dirty="0" err="1" smtClean="0"/>
              <a:t>tingkatan</a:t>
            </a:r>
            <a:r>
              <a:rPr lang="en-ID" spc="300" dirty="0" smtClean="0"/>
              <a:t> </a:t>
            </a:r>
            <a:r>
              <a:rPr lang="en-ID" spc="300" dirty="0" err="1" smtClean="0"/>
              <a:t>manajemen</a:t>
            </a:r>
            <a:r>
              <a:rPr lang="en-ID" spc="300" dirty="0" smtClean="0"/>
              <a:t> </a:t>
            </a:r>
            <a:r>
              <a:rPr lang="en-ID" spc="300" dirty="0" err="1" smtClean="0"/>
              <a:t>dan</a:t>
            </a:r>
            <a:r>
              <a:rPr lang="en-ID" spc="300" dirty="0" smtClean="0"/>
              <a:t> </a:t>
            </a:r>
            <a:r>
              <a:rPr lang="en-ID" spc="300" dirty="0" err="1" smtClean="0"/>
              <a:t>semua</a:t>
            </a:r>
            <a:r>
              <a:rPr lang="en-ID" spc="300" dirty="0" smtClean="0"/>
              <a:t> </a:t>
            </a:r>
            <a:r>
              <a:rPr lang="en-ID" spc="300" dirty="0" err="1" smtClean="0"/>
              <a:t>pemakai</a:t>
            </a:r>
            <a:r>
              <a:rPr lang="en-ID" spc="300" dirty="0" smtClean="0"/>
              <a:t> </a:t>
            </a:r>
            <a:r>
              <a:rPr lang="en-ID" spc="300" dirty="0" err="1" smtClean="0"/>
              <a:t>sistem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1137006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spc="300" dirty="0"/>
              <a:t>Blok </a:t>
            </a:r>
            <a:r>
              <a:rPr lang="en-ID" b="1" spc="300" dirty="0" err="1"/>
              <a:t>Teknologi</a:t>
            </a:r>
            <a:r>
              <a:rPr lang="en-ID" b="1" spc="300" dirty="0"/>
              <a:t> (technology block)</a:t>
            </a:r>
            <a:br>
              <a:rPr lang="en-ID" b="1" spc="3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menerima</a:t>
            </a:r>
            <a:r>
              <a:rPr lang="en-ID" dirty="0" smtClean="0"/>
              <a:t> Input, </a:t>
            </a:r>
            <a:r>
              <a:rPr lang="en-ID" dirty="0" err="1" smtClean="0"/>
              <a:t>menjalankan</a:t>
            </a:r>
            <a:r>
              <a:rPr lang="en-ID" dirty="0" smtClean="0"/>
              <a:t> model, </a:t>
            </a:r>
            <a:r>
              <a:rPr lang="en-ID" dirty="0" err="1" smtClean="0"/>
              <a:t>menyimpan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mengakses</a:t>
            </a:r>
            <a:r>
              <a:rPr lang="en-ID" dirty="0" smtClean="0"/>
              <a:t> data, </a:t>
            </a:r>
            <a:r>
              <a:rPr lang="en-ID" dirty="0" err="1" smtClean="0"/>
              <a:t>menghasilkan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mengirimkan</a:t>
            </a:r>
            <a:r>
              <a:rPr lang="en-ID" dirty="0" smtClean="0"/>
              <a:t> </a:t>
            </a:r>
            <a:r>
              <a:rPr lang="en-ID" dirty="0" err="1" smtClean="0"/>
              <a:t>keluaran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pengendalian</a:t>
            </a:r>
            <a:r>
              <a:rPr lang="en-ID" dirty="0" smtClean="0"/>
              <a:t> </a:t>
            </a:r>
            <a:r>
              <a:rPr lang="en-ID" dirty="0" err="1" smtClean="0"/>
              <a:t>diri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keseluruhan</a:t>
            </a:r>
            <a:endParaRPr lang="en-ID" dirty="0" smtClean="0"/>
          </a:p>
          <a:p>
            <a:pPr algn="just">
              <a:lnSpc>
                <a:spcPct val="150000"/>
              </a:lnSpc>
            </a:pPr>
            <a:r>
              <a:rPr lang="en-ID" dirty="0" err="1" smtClean="0"/>
              <a:t>Teknologi</a:t>
            </a:r>
            <a:r>
              <a:rPr lang="en-ID" dirty="0" smtClean="0"/>
              <a:t> </a:t>
            </a:r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:</a:t>
            </a:r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Teknisi</a:t>
            </a:r>
            <a:r>
              <a:rPr lang="en-ID" dirty="0" smtClean="0"/>
              <a:t> (</a:t>
            </a:r>
            <a:r>
              <a:rPr lang="en-ID" dirty="0" err="1" smtClean="0"/>
              <a:t>humanware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brainware</a:t>
            </a:r>
            <a:r>
              <a:rPr lang="en-ID" dirty="0" smtClean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Keras</a:t>
            </a:r>
            <a:r>
              <a:rPr lang="en-ID" dirty="0" smtClean="0"/>
              <a:t> (hardware)</a:t>
            </a:r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Lunak</a:t>
            </a:r>
            <a:r>
              <a:rPr lang="en-ID" dirty="0" smtClean="0"/>
              <a:t> (software)</a:t>
            </a:r>
          </a:p>
        </p:txBody>
      </p:sp>
    </p:spTree>
    <p:extLst>
      <p:ext uri="{BB962C8B-B14F-4D97-AF65-F5344CB8AC3E}">
        <p14:creationId xmlns:p14="http://schemas.microsoft.com/office/powerpoint/2010/main" val="3535936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spc="300" dirty="0"/>
              <a:t>Blok Basis Data (database block</a:t>
            </a:r>
            <a:r>
              <a:rPr lang="en-ID" b="1" spc="3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ID" b="1" spc="300" dirty="0" smtClean="0"/>
              <a:t>Kumpulan </a:t>
            </a:r>
            <a:r>
              <a:rPr lang="en-ID" b="1" spc="300" dirty="0" err="1" smtClean="0"/>
              <a:t>dari</a:t>
            </a:r>
            <a:r>
              <a:rPr lang="en-ID" b="1" spc="300" dirty="0" smtClean="0"/>
              <a:t> data yang </a:t>
            </a:r>
            <a:r>
              <a:rPr lang="en-ID" b="1" spc="300" dirty="0" err="1" smtClean="0"/>
              <a:t>saling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berhubungan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satu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dengan</a:t>
            </a:r>
            <a:r>
              <a:rPr lang="en-ID" b="1" spc="300" dirty="0" smtClean="0"/>
              <a:t> yang </a:t>
            </a:r>
            <a:r>
              <a:rPr lang="en-ID" b="1" spc="300" dirty="0" err="1" smtClean="0"/>
              <a:t>lainnya</a:t>
            </a:r>
            <a:endParaRPr lang="en-ID" b="1" spc="300" dirty="0" smtClean="0"/>
          </a:p>
          <a:p>
            <a:pPr algn="just">
              <a:lnSpc>
                <a:spcPct val="200000"/>
              </a:lnSpc>
            </a:pPr>
            <a:r>
              <a:rPr lang="en-ID" b="1" spc="300" dirty="0" err="1" smtClean="0"/>
              <a:t>Tersimpan</a:t>
            </a:r>
            <a:r>
              <a:rPr lang="en-ID" b="1" spc="300" dirty="0" smtClean="0"/>
              <a:t> di </a:t>
            </a:r>
            <a:r>
              <a:rPr lang="en-ID" b="1" spc="300" dirty="0" err="1" smtClean="0"/>
              <a:t>perangkat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keras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komputer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dan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digunakan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perangkat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lunak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untuk</a:t>
            </a:r>
            <a:r>
              <a:rPr lang="en-ID" b="1" spc="300" dirty="0" smtClean="0"/>
              <a:t> </a:t>
            </a:r>
            <a:r>
              <a:rPr lang="en-ID" b="1" spc="300" dirty="0" err="1" smtClean="0"/>
              <a:t>memanipulasinya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4265820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spc="300" dirty="0"/>
              <a:t>Blok </a:t>
            </a:r>
            <a:r>
              <a:rPr lang="en-ID" b="1" spc="300" dirty="0" err="1"/>
              <a:t>Kendali</a:t>
            </a:r>
            <a:r>
              <a:rPr lang="en-ID" b="1" spc="300" dirty="0"/>
              <a:t> (control block)</a:t>
            </a:r>
            <a:br>
              <a:rPr lang="en-ID" b="1" spc="3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50" y="1785257"/>
            <a:ext cx="11182489" cy="443342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mengendalikan</a:t>
            </a:r>
            <a:r>
              <a:rPr lang="en-ID" dirty="0" smtClean="0"/>
              <a:t>/</a:t>
            </a:r>
            <a:r>
              <a:rPr lang="en-ID" dirty="0" err="1" smtClean="0"/>
              <a:t>mencegah</a:t>
            </a:r>
            <a:r>
              <a:rPr lang="en-ID" dirty="0" smtClean="0"/>
              <a:t> factor yang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merusak</a:t>
            </a:r>
            <a:r>
              <a:rPr lang="en-ID" dirty="0" smtClean="0"/>
              <a:t> system</a:t>
            </a:r>
          </a:p>
          <a:p>
            <a:pPr algn="just">
              <a:lnSpc>
                <a:spcPct val="150000"/>
              </a:lnSpc>
            </a:pPr>
            <a:r>
              <a:rPr lang="en-ID" dirty="0" err="1" smtClean="0"/>
              <a:t>Faktor</a:t>
            </a:r>
            <a:r>
              <a:rPr lang="en-ID" dirty="0" smtClean="0"/>
              <a:t> yang </a:t>
            </a:r>
            <a:r>
              <a:rPr lang="en-ID" dirty="0" err="1" smtClean="0"/>
              <a:t>merusak</a:t>
            </a:r>
            <a:r>
              <a:rPr lang="en-ID" dirty="0" smtClean="0"/>
              <a:t> system </a:t>
            </a:r>
            <a:r>
              <a:rPr lang="en-ID" dirty="0" err="1" smtClean="0"/>
              <a:t>informasi</a:t>
            </a:r>
            <a:r>
              <a:rPr lang="en-ID" dirty="0" smtClean="0"/>
              <a:t> :</a:t>
            </a:r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Bencana</a:t>
            </a:r>
            <a:r>
              <a:rPr lang="en-ID" dirty="0" smtClean="0"/>
              <a:t> </a:t>
            </a:r>
            <a:r>
              <a:rPr lang="en-ID" dirty="0" err="1" smtClean="0"/>
              <a:t>alam</a:t>
            </a:r>
            <a:endParaRPr lang="en-ID" dirty="0" smtClean="0"/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Temperatur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endParaRPr lang="en-ID" dirty="0" smtClean="0"/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Kecurangan</a:t>
            </a:r>
            <a:r>
              <a:rPr lang="en-ID" dirty="0" smtClean="0"/>
              <a:t>, </a:t>
            </a:r>
            <a:r>
              <a:rPr lang="en-ID" dirty="0" err="1" smtClean="0"/>
              <a:t>ketidakefisienan</a:t>
            </a:r>
            <a:endParaRPr lang="en-ID" dirty="0" smtClean="0"/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Kejanggalan</a:t>
            </a:r>
            <a:r>
              <a:rPr lang="en-ID" dirty="0" smtClean="0"/>
              <a:t> system</a:t>
            </a:r>
          </a:p>
          <a:p>
            <a:pPr lvl="1" algn="just">
              <a:lnSpc>
                <a:spcPct val="150000"/>
              </a:lnSpc>
            </a:pPr>
            <a:r>
              <a:rPr lang="en-ID" dirty="0" err="1" smtClean="0"/>
              <a:t>Sabotase</a:t>
            </a:r>
            <a:r>
              <a:rPr lang="en-ID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ID" dirty="0" err="1" smtClean="0"/>
              <a:t>Pengendalian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mencegah</a:t>
            </a:r>
            <a:r>
              <a:rPr lang="en-ID" dirty="0" smtClean="0"/>
              <a:t> </a:t>
            </a:r>
            <a:r>
              <a:rPr lang="en-ID" dirty="0" err="1" smtClean="0"/>
              <a:t>bila</a:t>
            </a:r>
            <a:r>
              <a:rPr lang="en-ID" dirty="0" smtClean="0"/>
              <a:t> </a:t>
            </a:r>
            <a:r>
              <a:rPr lang="en-ID" dirty="0" err="1" smtClean="0"/>
              <a:t>terlanjur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kesalahan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langsung</a:t>
            </a:r>
            <a:r>
              <a:rPr lang="en-ID" dirty="0" smtClean="0"/>
              <a:t> </a:t>
            </a:r>
            <a:r>
              <a:rPr lang="en-ID" dirty="0" err="1" smtClean="0"/>
              <a:t>diatasi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91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sil gambar untuk terima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4" y="397381"/>
            <a:ext cx="5127626" cy="51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terimakasi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48" y="2599305"/>
            <a:ext cx="4642409" cy="31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53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35" y="105010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1026"/>
            <a:ext cx="12599988" cy="5262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35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94" y="459573"/>
            <a:ext cx="8610600" cy="1293028"/>
          </a:xfrm>
        </p:spPr>
        <p:txBody>
          <a:bodyPr/>
          <a:lstStyle/>
          <a:p>
            <a:r>
              <a:rPr lang="id-ID" dirty="0" smtClean="0"/>
              <a:t>DEFINISI SISTEM</a:t>
            </a:r>
            <a:endParaRPr lang="id-ID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7" y="2006621"/>
            <a:ext cx="5242380" cy="45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data:image/jpeg;base64,/9j/4AAQSkZJRgABAQAAAQABAAD/2wCEAAkGBxQPEA8PDxAQDxUVEBAQDxAPDxQQDw8VFBQWFhQRFRQYHSkgGBslGxUVITEhJikrLi4uFx8zODMsNygtLisBCgoKDg0OGxAQGiwkICQsNi0sLC8vLCwsLDYsNCwsLSwvLCwsLywvLCwsLCwsLCwsLCwsLDQsLCwsLCwsLCwsLP/AABEIAMkA+gMBEQACEQEDEQH/xAAcAAABBQEBAQAAAAAAAAAAAAAAAQIFBgcEAwj/xABOEAABAwIBBQgNCgQEBwEAAAABAAIDBBESBQYHITETUWFxc4GhshUWIjM0QVNUkZKx0dIUIyQyNUJScnSDF5OzwSViosJEY4LD4eLwQ//EABsBAQACAwEBAAAAAAAAAAAAAAABBQIEBgMH/8QAOBEAAQMBAgwDCQACAwEAAAAAAAECAxEEBRITFCExMjNRUnGBsUFhkRUiIzShwdHh8CRCYnLxU//aAAwDAQACEQMRAD8A1rOPOGGgjD5iS51xHE3W+Qje3gPGT/4XvBZ3zOo31Ne0WlkDau9DM8q6QquYncnNpm+JsYDn24XuG3iAVxHd8TdbOpRy3nM9fdzIQEuWah5u6pqHcc7z/dbSQxpoanohqLaJV0uX1UYzKczfqzzN4pnj+6lYmL/qnoQk8if7L6klk/OytiIDKqV1yBaU7sDwd3c+heL7JA5M7U6Zux7x220NWiOXrn7m5Bc2dSKgBACAEAIDKM9MuGoqSI3EMiuyMtNrn7z+ci3EAuhsVnSOP3kzrpOQvO2LLNRq5m5k+6kbTZeqY/qVMw4HSF7fQ64Xu6zQu0tQ1WW60M0PX1r3Jekz8qmfX3Kbfxswu9LLDoWs+7YV0VT+8zdjvq0N1qL0/BN0WkSM6poHs4Y3CQcdjYjpWq+63Jqur9Dfiv2Nddqpyz/gsNBnLSz2DJ2A/hf827iAda/MtKSyTM0t+5YxW+zy6r065u5LLXNwEAIAQAgBACAEAIAQAgBACAEAIAQGC51ZUNXVzSk3GIsiHibG0kNA9vGSums0SRxo31OTtcyyyq70IlbBrF2yPo4nmY2SaVlOHAODMJkksdmIXAHFdVst5MYtGpUtYbqe9tXLQkX6LDbVWC/DBq668kvT/j9f0ey3P/z+n7I46PaqGaFw3OZgljxGN1nNbiFyWut4t669faET2qmhaHj7MlY9FSipU1pUZ0AIAQAgBAV3PfLPyanLWG0kt2MttaPvP9GrjIW7YYMbJVdCFZelrxENE1nZk+6mT2XQnHAhIIAQBZAd2T8sz0/eZnsH4b3Z6huOheUkEcms1DYhtc0Oo5U7emgtOTNITxYVMQePxxdy71TqPpCr5brRdRfUt4L8cmaVtfNPwXHI+XYKsHcX3IF3McC17eMH2hVs1nki10Luz2yG0bNeniSS8DZBACAEAIAQAgBACAEAIAQAgPnKeIsc5jtRa5zXDeINiusatUqhxjmq1VRfAYFJibJm/n1TVDGNmeKeSwDmydywnfa/ZbjsVQT2GRi+6lUOms94RSImEtF8y1RyBwDmuDgdhaQQecLSVFTMpvIqLoHKCQQAgBACAa9waCSQAASSdgA2lSiVzIQqoiVUx/OXKprKh8uvCO4iG8wbDxnbzrpLNDiY0b4+JxNutS2iZX+GhORFWWwaYlkICyASykBZAIhIIC56MB8/Of8AlDrBVl6ajeZe3FtH8jR1SHTAgBACAEAIAQAgBACAEAIAQGV6RM1HslfWQNL43kvma0XMTz9Z9vwnbfxG6urDa0VqRu0po8yhvGxORyysTMukoatCoBAdNDlCWnOKGWSI/wCR5aDxjYedYPjY9KOSp6RyvjWrVoXvNjSM7E2KusQbAVDRYt4XtGojhFuJVlou5KYUXoW1lvRa4Mvr+TS2uBAIIIIuCNYI31Tl2UrKWfLoppYhTtOCR7MRlOvCSL2w6laRXcj2I7C0puKGe+XRyOYjNC00/o5v4gv82Z/MPuXp7MbxfQ8vbr+BPX9D26Qj46Uc03/qo9lpx/T9k+3V/wDn9f0cmXc8zUwOhZEYsVg9xeHXb42jUNurmuvSCwYt+Eq1oeNrvdZolja2ldPIqVlYlLQSyALKQJZCAsgEsgEshAllILrowHztQf8Als6x9yq701G8y/uHXfyQ0RUp0oIAQAgBACAEAIAQAgBACAEAICu5XzKpKolzotyedr4TgJO+R9UnjC24rbNHmRap5mnNYYZc6pRfIp2VtGUrAXU0zZv8kg3N/EHbCeOy34rzauZ6UK2W6XJnjWvkUeqpnxPdHK1zHtNnNcLEFWTXI5Kt0FU9jmOVrkop5LIxNj0ZZQM1CGuNzFI6EE/hADm+gOtzLn7wjRk1U8c50t2yK+Ci+GYpmXm/S6rl5euVbWfZN5Ic3bE/yH/9lOHCvaprUEwpUUDClRQTClSKBhU1IoJhSooNwqSKCWQiglkICykgSyAuujBvzlSf8kY9Jd7lVXpqt6l/cKe8/p9zQVTnSAgBACAEAIAQAgBACAEAIAQEKc6qVs8lNJMIpGODTuvcMdcA3a86vHbWQVsZLKrEeiVRdxrZXEj1Yq0VN5MMeHAFpDgdhBuDzrwVKaTYRa6Bygkx7SdWxTVjdxLXlkQZK5puC4OccNxtIB/t4lfXcxzYve8VzHOXnIx8qYPgmcqCsCtNZ0TQFtHK8/fqHFvCGsaL+m/oVFebqyonkdFdTVSFV3qVvLrfpVTy8vWKsYNk3khRWpPjv5qcOFetTwwQwqRghhSpGCJhQYImFKkUEwqakYIhalSMEaWqamNBC1TUxoNLUqRQaQpIoXbRj9eq/LF7XqrvTQ3r9i+uHWk6fcvypzowQAgBACAEAIAQAgBACAEAIDA86JsddWO2/SJgOJry0dAC6ezJSJqeSHJWt2FM9fNSPgqHxm8b3xnfY4tPQvVzUdpSp4te5uqtD1myhK8YXzSvHja6VzgeYlQkbEzoiehks0ipRXL6nMszzO/IuSJayVsMDbk2xO+5GPG5x8Q9q8ppmxNwnHtBA+Z2C1Ddcj5ObSwRU8f1WNtc7XHa5x4SSTzrmpZFker18Tq4okiYjE8DNctt+k1PLy9Yq8gX4beSHMWlPjP5qcWFetTwwQwpUYIYUqMETClSMETCpqRQQtSpFBpapqRgiFqkxoNLUIoNLVNTFUGlqmpiqBG9zHBzHOY4a2uaS1w4iNiKiKlFIRVatWrRS15Gz5kjsyqbuzfKNAbKOMbHdHOq+a7muzx5vLwLizXzIzNMlU3+P4X6F5ydlKKpbjhka8eO2pzeBzTrCqZInxrRyUOghtEczcKNanWvM9gQAgPCtrI4GGSZ7Y2jaXHoG+eALNkbnrgtSqnnLKyJuE9aIUHL+fb33jpAY27DK4fOO/KNjePbxK3s93ImeTP5eBz1rvlzvdhzJv8AHp/eh2ZqZ6Y8MFYQHbGTnUHcD948Pp4fK12Cnvxen4Pe772wvhzafBfz+S8qqL4EAIAQAgKllPR7Szuc8brE5zi5xZJcEk3Js8HoW9HeErEpmUr5bthetc6f3mQ02iwfcqyN4OgBPpDh7FsJei+LfqazroTwf9P2eTdFh8dYOaAn/esvaicP1/Rilzrx/T9knQ6M6dhBmllm/wAoIjYfRr6V4vvORdVEQ92XVEmsqr9C3ZPyfFTMEcEbIm7zRa/CTtJ4StB8jnrVy1LGONkaUalEOpYGZl2WW/SajlpesVfQr8NvJDmLQnxXc1OLCvWp40DClRQMKVFBMKVIoGFTUig0tSpFBC1TUig0tSpFBC1TUxoMLVNTFUGlqkxVBpapqYKgwtU1MVQfS1D4XiSJ7o3DY5pseI744Coe1r0o5KoTG98TsJi0UvOQM92vtHV2jdsEo7278w+6eHZxKptF3q33o8/l4nQWO+Gu92bMu/w/XbkXEPBFwQRa4IOq2/dVtPAu6pSpVcv57Rw3ZT2nfsxX+ZYeMfW5vSrCz3e9+d+ZPqVFrveOKrYveX6J+enqZ7lPKMtS/HM8vPiB+q0bzW7AFcRRMjSjEoc1PaJJ3YUi1ONep4ggLhmhneYMMFSS6LYyQ63RcB32+ziVbbLCj/fj07t/7Lu7b0WOkcq+74Lu/XY0pUZ1AIAQAgBACAEAIAQAgMyywPpFRy0nWKvYdm3kc3aE+K7mpx2XoeVAsgoJZCKBZBQSykUEwoRQQtSpFBC1TUig0tU1MVQaWqamKoMLVNTFUGlqmpgqDC1SYqgwtU1MFQYWqamCoe3y6URbgJXiO99zxHDxcXBsWOLZhYdM+8zx0qMxeEuDuOSy9DwGkKSBCEIEUgRCTeGbBxBcip9CTQOQkEAIAQFb0iSFuTagtJabw2LSQR88zxhbdhRFnbXz7KadvVUs7lTy7oY38ul8rL/Md710GLbuQ5rGv4l9S26MKl76+zpHuG4SGznkja3xFaN4takOZPEsbse502dfA1tUR0AIDNcrj6RPy0nWKu4dm3kc9OnxXc1OTCvU8aBhQUEsgoFkFBLIRQTCpFBLIRQQhCKCFqkig0tU1IVBpapMFQYWqamKoMLVNTBUGFqmpiqDC1SeaoMc1ZVMFQ8y1SYKgwhSYiEKSBpCECKQbuzYOILkVPoaaByEggBACArOkf7MqeOD+tGtywbdvXsppXh8u7p3QxVdEcuW/RZ4f+xL7WqvvLY9Szurb9DYVQnRAgM4ysPpE/KydYq6i2beRQTJ8R3NTlwr0PKgYUFBMKCgWQigllIoJZCKCWUighCEUGkKSKCEIRQaQpMaDSFNTFUGFqkxVBhapqYKgwtU1MFQ8yFkYKgxzVNTzVDzc1ZVMFQYQpMBpCkgaUIN2ZsHEFyan0NNA5QSCAEAICs6R/syp44P60a3LBt29eymleHy7undDFV0Ry5b9Fnh/wCxL7WqvvLY9Szurb9DYVQnRAgM8yqPn5+Vk6xVzFqN5FFMnxHczlsvQ86BhQUEwoRQMKCglkqKCWUkUEIQig0hSRQQhCKDSFJFBpCkig0hDGg0tUkUGFqkwVBhasqmCoMc1TUwVDzc1ZHmqHm5qmpgqHm4LI81QYQpMBpCkhTdGbBxBckp9CTQOQkEAIAQFZ0j/ZlTxwf1o1uWDbt69lNK8Pl3dO6GKrojly36LPD/ANiX2tVfeWx6lndW36GwqhOiBAUDKg+fm5WTrFW8WonIpJk+I7mcuFeh50DCgoGFBQSyEUEspFBLIRQQtUig0hCKCEKSKDSEMaDSFJFBpCkigwhSY0GkKTGgwhSYqgxzVJgqHm5qyPNUPNwWRgqHm4KUPNUPNwWSHmqHm4KTzU3RmwcQXJqfQk0CoSCAEAICs6R/syp44P60a3LBt29eymleHy7undDFV0Ry5b9Fnh/7Evtaq+8tj1LO6tv0NhVCdECAoeUh89Nyr+sVbRL7icimlT33czmss6mFAspqKBZKkUEsgoJZCKCFqkUEIQig0hSRQaQhFBpCkig0hSY0GkKSKDSFJFBhCkxoNIUmNBhCkxVDzcFJ5qh5uCyMFQ83BZHmqHm4KUPJUPJ4WSHm5MxuLNg4guUU79NAqEggBACArOkf7MqeOD+tGtywbdvXsppXh8u7p3QxVdEcuW/RZ4f+xL7WqvvLY9Szurb9DYVQnRAgKNlEfPTco/rFWseonIqJddeZz2WZ5hZAJhQBhQCWUgQhKkUGkKSKCEIRQaQpIoNIUkUGkKSKDCEMaDSFJFBhCkxoNIUmNBhCkxVBjgsjFUPNwUnmqHm4LI81Q8nBZHmqHk8LJDycmY25mwcQXKqd4mgVCQQAgBAVnSP9mVPHB/WjW5YNu3r2U0rw+Xd07oYquiOXLfos8P8A2Jfa1V95bHqWd1bfobCqE6IEBSsoj56XlH9Yq0j1E5FTInvrzOfCsqmFBLKRQLIKCWQgSyASykgQtQDSFJAhCmpFBhCkig0hCKDSFJiMIUkUGEKTFUGkKTEYQpMVQYQsjFRjgpMFQ83BShgqHk4LJDyVDycFkh5OQ2pmwcQXLqdymgVCQQAgBAcmVcnR1UT4JgXMdhxAOLScLg4axr2gLOOR0bsJuk85I2yNVrtCkD/D6h8k/wDnSe9bXtCff9ENX2bZ931U7cj5p01HJu0DHNdhLbmRzhY2vqJ4AvOW1yytwXLmPWGxxROwmJnJxaxsggOV+TonEuMbSSSSdesleiSvTNU81iYq1VBvYuLybelMc/eRiY9wdi4vJt6Uxz94xMe4OxcPk29KY5+8YmPcHYqHybelMc/eMTHuE7FQ+Sb0qcc/eMRHuDsVD5JvSmOfvGIj3B2Jh8k3pTHP3jER7g7Ew+Sb0pjpN4xEe4TsRD5JvSmOk3kYiPcHYeDyTelMfJvGTx7hOw8Hkm9KY+TeMnj4Q7DQeRb0pj5N4yeLhE7CweRb0qcfJvIyaLhDsJB5FnSmUSbxk0XCJ2Dp/Is6UyiTiGSxcKB2Cp/Is6UyiXiIyWHhQTsDT+QZ0+9TlMvEMkh4UE7AU3kGdPvTKZeIjJIeFA7X6byDOn3plMvEMjg4UE7XabzdnT70yqbiUjIrPwIJ2t0vm8fT71OVTcSkZBZ+BCVC1zbBACAEAIDnqq6OLvkjWcBOs8Q2rxltEUW0ciHrHDJJqoqkfJnLANjnO4mH+9lpOvezJoVV6KbKXdOvgidRrc54Dt3QcbPcVil8Wbxr6GS3bN5ep0wZbgfslaPz3Z1lsR3jZn6Hp1zdzxfYp26W+mfsd0sgY1z3GwaC5x3gBclbyJVaIairRKqQPbtQ+dN9ST4Vs5FPw9jUy+z8XcO3ah86b6knwpkU/D2GX2fi7h27UPnTfUk+FMin4ewy+z8XcO3ah86b6knwpkU/D2GX2fi7h27UPnTfUk+FMin4ewy+z8XckslZYhqw51PIJQ0hriGuFiRe2sBeMkL41o9KHvFMyVKsWp5ZVzhpqR4jqJhG4txAFrjcXIvqB8YKyjs8kiVYlTGW0xRLR60OLt2ofOm+pJ8K9Min4ex5ZfZ+LuHbtQ+dN9ST4UyKfh7DL7Pxdw7dqHzpvqSfCmRT8PYZfZ+LuHbtQ+dN9ST4UyKfh7DL7PxdyRyTluCrx/J5RLgw47NcMOK9toG8V5SwSRUw0pU9op45a4C1od0sga1znGwALid4AXJXmiVWiHqq0SqkB27UPnTfUk+FbORT8PY1Mvs/F3Dt2ofOm+pJ8KZFPw9hl9n4u4du1D5031JPhTIp+HsTl9n4u5YQVqm2CAEBAzZ40THOY6paC1xa4YHmxBsRcN16wtlLHMqVRvY1Vt0CLRXdxnbtQ+dN9ST4VORT8PYxy+z8XcO3ah86b6knwpkU/D2GX2fi7k/G8OAcNYIBB3wdi1lSmY20Wuc5MpZXgpQDUTMivsDnd07ibtPMs44nyaqVPOSaOPXWh5ZMy9T1RwwTxyHbhBs+2/hNjZZSQSR6zaER2iKTUcikkvE9iuZx5cMZMMJs63dv8bb/AHW8NvH/APCjvO8XRriolz+K7vJP766LWw2JHpjJNHghVXOJJJJJO0k3J4yudVVVaqXKJRKIIgBQBY23LRvkD0lZNTCcib1IctEVTQsreDz8jL1CvoEWu3mcfLqO5Hz0F1ZxoIAQAgBAajoh7xVcs3qKlvTXbyL+6Nm7mQ2lvwuH9OOu9bF2bNeZrXttG8ijqyKkEAIAQGkaHv8Ajf2P+4qi9P8AXr9i7uf/AH6fcv2VO8T8lJ1SquPXTmW8movI+eQurONBACA3LMjKPymhp3k3c1u5P38Ufc3PGADzrmrZHi5lTr6nV2KXGQtXp6E8tY2iOzhyj8lpZ5/GyM4eF51MHrEL1gjxkiN3njPJi43P3IYATfWde+TtK6g5FVqCkgQoSfQYqRDS7qRcMp90I3w1l7dC5XBwpMHep2GFgx4W5DKSx0kcWUqgxSPqKvcR8pBdTwx6wXlt9gIOrYA1XdUa5YWVRGpXNpUoURXNSd9FVzqZ9CILPAJXVRh+TNkpYm1MdTQB0cTg0txMI2YrOJBFtbCNfiNdgo3CrRy0o7OocmErlZSrUqitzJy/txY6TSXGI4xLG4vwN3Qt1NLrDEQN691qOu11VwVzG429WYKYSZzknkL3OedrnOcec3Xy97le5XL4rX1PobGo1qNTwGLAkvdDkOGNovG2Q2F3PAdc74B1BdhBdtnjalWoq71znOS22Z7lzqibkzHS7J0R2wxH9tvuXutkgXSxvoh5JaJU0OX1U5Jc34S5rmtMZDmu7g2Bsb2sdS1nXXZ1cjkSiotc3l5aD2bb5kRWqteZJSxh7XNcLhwLXDfBFiFZItFqhpKiKlFIPtLofNWes/4ls5bPxGrkNn4SvZ+ZtUtNRSSwQNjeHxgODnEgF4B2neW1YrTK+VGudVDTt1lhjhVzW0Uy9XRQln0eZNiqqsxzxiRu4vdhJIFw5tjqPCVpW6R0cVWrRam/d0TJJcF6VShpXaXQ+as9Z/xKoy2fiLvIbPwkjkrJENIHNp4xEHEOcASbkC19ZXjJK+RavWp7RQsiSjEoZrpb8Lh/TjrvVxdmzXmUt7bRvIo6sipNU0d5Fp56Fr5qeGV26SDE+NrnWB1C5VJbppGTUa5UOgu+CJ8CK5qKpZu1mj8zp/5LfctPKZuJfU3clh4E9A7WaPzOn/kt9yZTNxL6jJYeBPQ66DJkNPi3CGOHFbFubA3Fa9r227T6V5vle/WVVPRkTI9VEQXKneJ+Sk6pSPXTmTJqLyPnkLqzjT3oaR0zxGzaWyOA38DHPt/pWD3oxKqZxxq92Ch4LMwNE0RZRs6opSdoE7BwizX9BZ6FU3pHma/oXV0S60fU0xU5dmfaW8pYYoKUHW9xlf8AlZqaDxkk/wDSrS7I6uV+7MVF7S0YjE8c5mCuihOivpDDI6J/1m4cQ3iWgkc17cywY9HtwkPSSNY3YKnMVmYH0IynEtKInbHwBjuJzLH2rlVcrZMJPBTsEajo8FfFDLBemNPk6vwxNgrW1DZHsc6KaK/dMAaDe+sjxayDayutpWaLPVtKeKKUVcXSGXMjXVr4Kn9+z1OUBHHU5Nye4VYqJCIDGx4fCx312PLmjFq1XvYd0SRsWOLwnNml93B0+ZONwWugh97C0eXMs1Jo5pxHGJCS/A3dC09yXWGIjgvdajrxkqtNBusuyLBTC0kbXU5ilkjOrC4gcX3T6LFfNZ41ilcxfBf/AD6HewyJIxHJ4oeC8j0JfJ2cMsIDTaVo1AO1OA3g733VlZr1mhTBX3k89Pr+jSnsEci4SZl/vAm6XOeJ2p4dEeEYm+ke5W0V8QPzOq3t9Cuku2VurRSZhma8BzHBwOwtNwrRj2vTCatUNFzHNWjkoo9ZGIICq6Tfs6X88PXC3bv26dTQvL5dehjK6E5kuWinw936eTrMVfeWx6/ks7q268vwa8qE6IEBk+lvwuH9OOu9Xl2bNeZQXttG8ijqyKkv+ZmedPRUoglbMXB73dwxpbZx1ay4Kqtdiklkwm0Lmx2+KGJGOrUnf4l0n4Kj+W34lrezZd6f3Q2fasO5f7qH8S6T8FR/Lb8SezZd6f3Qe1Ydy/3UseQcsx1sO7wh4bicyzwA64tfUCd9ak0LonYLjdgnbMzCboPfKneJ+Sk6pWMeunMzk1F5HzyF1ZxpPZifaNJf8bx6Y3Batt2DjcsHzDTjzjyf8lq6iC1g2Q4PyO7pn+khelnkxkaOPK0xYuVzT0zUyj8lrKeYmzRIGya7DA/uXE8QN+ZY2mPGROaZWSXFTNcb0uZOsMNz5yl8pr53A3ax24s4o9RtwF2I866Sxx4uFE35/U5a3y4ydV3ZvQ8M0sm/Kq2niIu3GHyb2BndOHPa3OsrVJi4lcYWOLGTNaPz1+0KzlT7AosmxbyMrd8w7mQhWyap9FUHeouTZ1QuTfrKdkzVQKuijmbhmjjlG9IwPA4daNe5q1atA9jXpRyVGUWTYYL7jDFFfbucbWX47DWpfI9+sqqYsiYzVREOpYHoRWWsjNqQHA4HgWDvERvOVdbrvbaUwkzOTx+ym5ZbY6HMudCpVmS5Yfrxm34m90z0jZzrm5rHPDrt6pnT+5l3FaYpdVenicS1TYFUkHTQVz4HY4zb8TfuuG8Qvez2mSB2Exengp5TQslbguT9F+oaoTRskbscNnjB8Y9K7GzzNmjSRvic1NEsT1Yvge69jzKrpN+zpfzw9cLdu/bp1NC8vl16GMroTmS5aKfD3fp5OsxV95bHr+Szurbry/BryoTogQGT6W/C4f04671eXZs15lBe20byKOrIqQQAgBAbDos8A/el/sqC8dt0OkuvYdSy5U7xPyUnVK049dOZvSai8j55C6s40ncxvtGk5Q9Vy1bZsHG5YPmGli0t5OwzQVIGp7DE/wDMzW2/GCfVWpdklWqzdnNy9oqOa/fmKArUpzZqXOK2RxWk922AsJPjlHzYvxvseIrnnWf/ACcX4V+mnsdO20/4uN8afXR3MZXQnMGj6I8m+EVRG9BGfQ5/+zpVRecmqzqXd0xa0i8ipZ6/aFZyp9gW9ZNi3kV9u+YdzIQrZNU+iqDvUXJs6oXJv1lOyZqoe6xMgQAgBACA4azJEMt8UYB/E3uXekbedak1hgm1m596ZlNiK1yx6F6FNyxk400mC+IEYmHxkcPCuXttlWzSYFappRS+stoSZmF4+JwrUNgt+Zr7wvG9Kbc7WrpbkcqwuTc77IUd6J8VF8vyT6uStKrpN+zpfzw9cLdu/bp1NC8vl16GMroTmS5aKfD3fp5OsxV95bHr+Szurbry/BryoTogQGT6W/C4f04671eXZs15lBe20byKOrIqTYdGDQcntuAfnZfFwrn7wX4y8jpbtT/HTqW3cxvD0BaVVN+iBuY3h6AlVFEFAts1KCTmyp3ifkpOqVnHrpzMJNReR88hdWcaTmY5/wARpOU/2uWrbNg427D8w01HSDk75RQTWF3R2nb/ANH1v9JcqaxSYEyeeYvrfFjIF8s/p+jEl0ZyxINys4UjqP7pnE977zMJbxXwnmXjikxuM8qHuk64nFedSPXseBu+aGTfktFTxEWdgxyb+J/dEHivbmXM2qTGSq462yRYuFrTIs8z/iFZyzvYFe2TYt5HO275h3MhCtk1T6KoO9Rcmzqhcm/WU7Jmqh7rEyBACAq9XnE+KeVlmvYH2APcuFgL2I4b7Vz816yw2h7aIrUXl9S4ju9kkLXVotDqizqiP1myN5g4dBWwy+oF1kVPqeLrslTQqKPfnPABq3R3AGW9pWa3zZkTNVen5MUu2ZdNPUrOV8ompkxkYQBha3bYcJ31QWy1raZMNUomhELazWdIGYOk4lqmwXbNamLKcE6i9xfzGwHQAeddXdMSx2dFX/Za/j6HP3hIj5qJ4ZiYVmaJVdJv2dL+eHrhbt37dOpoXl8uvQxldCcyXLRT4e79PJ1mKvvLY9fyWd1bdeX4NeVCdECAyfS34XD+nHXery7NmvMoL22jeRR1ZFSX7M3PSCipRBKyZzg97rsa0ts46trgqu1WKSWTCaqFxY7fHDEjHItSc/ibS+TqfUZ8a1vZku9P7obXtWHcv91D+JtL5Op9Rnxp7Ml3p/dB7Vh3L/dSVzdzvhr5HRQslaWsMhMjWgWBA8Tjr1heE9kfC3CcqGxZ7bHO5WtRSXyp3ifkpOqV4R66czYk1F5HzyF1ZxpN5lfaFHyo9hWta9g7kbdh+YbzNze0OBaRcEEEb4O0LmkWh1SpU+fcs0JpqiaA/ckc0X8Yv3J5xY866qJ+MYjt5x88eLkVm5TjXoeRL5pZN+VVtPERduMPk3sDO6cDx2tzrXtUmLiVxs2OLGTNb/ZjeVzJ1hhGeXh9Zyzl0tk2LeRytu+YdzIUrZNU+iqDvUXJs6oXJv1lOyZqoe6xMgQAgM8yrE5ssrnsc0GR5Bc0gEFxIsSuJtbHtle5yKlXLpTzOos7mrG1Gqi0RDjutap7iqSB0bC82aC47zQXH0BS1qvWjUqvlnIc5GpVVoT+SM23OIfUDC0a9zv3TuPeHTxK5sd0vcqOmzJu8V5+RW2m8GomDFnXeWwCy6QpBUBVNJp/w6X88PXC3bv26dTQvL5dehjOLhXQnNULlopP0936eTrMVfeWx6/ksrq2y8vwa+qE6IEBk+ls/S4f04671eXZs15lBe21TkUbFwqyKqgYuFBQMXCgoGLhQULzojP0yb9M7+pGq289mnP8lrdO1dyNOyr3ifkZOqVTR66cy8k1F5HzwHcK6s46hNZluHZCj1//ALD2Fa1r2LuRtWHbt5m7rmjqjJ9LGT9zqo6gahLHZ3C+OwJ9Us9CvLskwo1Zu+5z96xUkR6eP2KNi4VZFXQ0fRFk65qKo+K0DD6Hv/2dKqL0k1Wdfx9y6umLWkXl+fsaUqgujB88j/iFZyzl0tk2LeRytt27uZDF3Ctk1aH0TQd6i5NnVC5N+sp2TNVDoWJkCAEA1+w8RUO0EppKVl36xXL3jpL+yaCMp/rBV0WshuP1S+ZH72F2Fk2Zzdp1zuW0a4IAQAgBACAEAIAQAgBACAEAIAQAgBACAEAIAQAgBACAEAIAQAgP/9k="/>
          <p:cNvSpPr>
            <a:spLocks noChangeAspect="1" noChangeArrowheads="1"/>
          </p:cNvSpPr>
          <p:nvPr/>
        </p:nvSpPr>
        <p:spPr bwMode="auto">
          <a:xfrm>
            <a:off x="395472" y="-92505"/>
            <a:ext cx="365370" cy="2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08" tIns="34404" rIns="68808" bIns="34404" numCol="1" anchor="t" anchorCtr="0" compatLnSpc="1">
            <a:prstTxWarp prst="textNoShape">
              <a:avLst/>
            </a:prstTxWarp>
          </a:bodyPr>
          <a:lstStyle/>
          <a:p>
            <a:endParaRPr lang="id-ID" sz="1355"/>
          </a:p>
        </p:txBody>
      </p:sp>
      <p:sp>
        <p:nvSpPr>
          <p:cNvPr id="7" name="Rectangle 6"/>
          <p:cNvSpPr/>
          <p:nvPr/>
        </p:nvSpPr>
        <p:spPr>
          <a:xfrm>
            <a:off x="6034120" y="1864383"/>
            <a:ext cx="5937891" cy="24180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id-ID" sz="2408" dirty="0"/>
              <a:t>Sekumpulan Elemen yang saling berkaitan dan saling mempengaruhi dalam kegiatan bersama untuk mencapai suatu tujuan.</a:t>
            </a:r>
          </a:p>
        </p:txBody>
      </p:sp>
    </p:spTree>
    <p:extLst>
      <p:ext uri="{BB962C8B-B14F-4D97-AF65-F5344CB8AC3E}">
        <p14:creationId xmlns:p14="http://schemas.microsoft.com/office/powerpoint/2010/main" val="554582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58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1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2861"/>
            <a:ext cx="12599988" cy="5262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480" y="575690"/>
            <a:ext cx="8610600" cy="1293028"/>
          </a:xfrm>
        </p:spPr>
        <p:txBody>
          <a:bodyPr/>
          <a:lstStyle/>
          <a:p>
            <a:r>
              <a:rPr lang="en-ID" sz="4800" dirty="0" err="1" smtClean="0"/>
              <a:t>elemen</a:t>
            </a:r>
            <a:r>
              <a:rPr lang="id-ID" sz="4800" dirty="0" smtClean="0"/>
              <a:t> </a:t>
            </a:r>
            <a:r>
              <a:rPr lang="id-ID" sz="4800" dirty="0"/>
              <a:t>SISTEM </a:t>
            </a:r>
          </a:p>
        </p:txBody>
      </p:sp>
      <p:sp>
        <p:nvSpPr>
          <p:cNvPr id="6" name="AutoShape 4" descr="data:image/jpeg;base64,/9j/4AAQSkZJRgABAQAAAQABAAD/2wCEAAkGBxQPEA8PDxAQDxUVEBAQDxAPDxQQDw8VFBQWFhQRFRQYHSkgGBslGxUVITEhJikrLi4uFx8zODMsNygtLisBCgoKDg0OGxAQGiwkICQsNi0sLC8vLCwsLDYsNCwsLSwvLCwsLywvLCwsLCwsLCwsLCwsLDQsLCwsLCwsLCwsLP/AABEIAMkA+gMBEQACEQEDEQH/xAAcAAABBQEBAQAAAAAAAAAAAAAAAQIFBgcEAwj/xABOEAABAwIBBQgNCgQEBwEAAAABAAIDBBESBQYHITETUWFxc4GhshUWIjM0QVNUkZKx0dIUIyQyNUJScnSDF5OzwSViosJEY4LD4eLwQ//EABsBAQACAwEBAAAAAAAAAAAAAAABBQIEBgMH/8QAOBEAAQMBAgwDCQACAwEAAAAAAAECAxEEBRITFCExMjNRUnGBsUFhkRUiIzShwdHh8CRCYnLxU//aAAwDAQACEQMRAD8A1rOPOGGgjD5iS51xHE3W+Qje3gPGT/4XvBZ3zOo31Ne0WlkDau9DM8q6QquYncnNpm+JsYDn24XuG3iAVxHd8TdbOpRy3nM9fdzIQEuWah5u6pqHcc7z/dbSQxpoanohqLaJV0uX1UYzKczfqzzN4pnj+6lYmL/qnoQk8if7L6klk/OytiIDKqV1yBaU7sDwd3c+heL7JA5M7U6Zux7x220NWiOXrn7m5Bc2dSKgBACAEAIDKM9MuGoqSI3EMiuyMtNrn7z+ci3EAuhsVnSOP3kzrpOQvO2LLNRq5m5k+6kbTZeqY/qVMw4HSF7fQ64Xu6zQu0tQ1WW60M0PX1r3Jekz8qmfX3Kbfxswu9LLDoWs+7YV0VT+8zdjvq0N1qL0/BN0WkSM6poHs4Y3CQcdjYjpWq+63Jqur9Dfiv2Nddqpyz/gsNBnLSz2DJ2A/hf827iAda/MtKSyTM0t+5YxW+zy6r065u5LLXNwEAIAQAgBACAEAIAQAgBACAEAIAQGC51ZUNXVzSk3GIsiHibG0kNA9vGSums0SRxo31OTtcyyyq70IlbBrF2yPo4nmY2SaVlOHAODMJkksdmIXAHFdVst5MYtGpUtYbqe9tXLQkX6LDbVWC/DBq668kvT/j9f0ey3P/z+n7I46PaqGaFw3OZgljxGN1nNbiFyWut4t669faET2qmhaHj7MlY9FSipU1pUZ0AIAQAgBAV3PfLPyanLWG0kt2MttaPvP9GrjIW7YYMbJVdCFZelrxENE1nZk+6mT2XQnHAhIIAQBZAd2T8sz0/eZnsH4b3Z6huOheUkEcms1DYhtc0Oo5U7emgtOTNITxYVMQePxxdy71TqPpCr5brRdRfUt4L8cmaVtfNPwXHI+XYKsHcX3IF3McC17eMH2hVs1nki10Luz2yG0bNeniSS8DZBACAEAIAQAgBACAEAIAQAgPnKeIsc5jtRa5zXDeINiusatUqhxjmq1VRfAYFJibJm/n1TVDGNmeKeSwDmydywnfa/ZbjsVQT2GRi+6lUOms94RSImEtF8y1RyBwDmuDgdhaQQecLSVFTMpvIqLoHKCQQAgBACAa9waCSQAASSdgA2lSiVzIQqoiVUx/OXKprKh8uvCO4iG8wbDxnbzrpLNDiY0b4+JxNutS2iZX+GhORFWWwaYlkICyASykBZAIhIIC56MB8/Of8AlDrBVl6ajeZe3FtH8jR1SHTAgBACAEAIAQAgBACAEAIAQGV6RM1HslfWQNL43kvma0XMTz9Z9vwnbfxG6urDa0VqRu0po8yhvGxORyysTMukoatCoBAdNDlCWnOKGWSI/wCR5aDxjYedYPjY9KOSp6RyvjWrVoXvNjSM7E2KusQbAVDRYt4XtGojhFuJVlou5KYUXoW1lvRa4Mvr+TS2uBAIIIIuCNYI31Tl2UrKWfLoppYhTtOCR7MRlOvCSL2w6laRXcj2I7C0puKGe+XRyOYjNC00/o5v4gv82Z/MPuXp7MbxfQ8vbr+BPX9D26Qj46Uc03/qo9lpx/T9k+3V/wDn9f0cmXc8zUwOhZEYsVg9xeHXb42jUNurmuvSCwYt+Eq1oeNrvdZolja2ldPIqVlYlLQSyALKQJZCAsgEsgEshAllILrowHztQf8Als6x9yq701G8y/uHXfyQ0RUp0oIAQAgBACAEAIAQAgBACAEAICu5XzKpKolzotyedr4TgJO+R9UnjC24rbNHmRap5mnNYYZc6pRfIp2VtGUrAXU0zZv8kg3N/EHbCeOy34rzauZ6UK2W6XJnjWvkUeqpnxPdHK1zHtNnNcLEFWTXI5Kt0FU9jmOVrkop5LIxNj0ZZQM1CGuNzFI6EE/hADm+gOtzLn7wjRk1U8c50t2yK+Ci+GYpmXm/S6rl5euVbWfZN5Ic3bE/yH/9lOHCvaprUEwpUUDClRQTClSKBhU1IoJhSooNwqSKCWQiglkICykgSyAuujBvzlSf8kY9Jd7lVXpqt6l/cKe8/p9zQVTnSAgBACAEAIAQAgBACAEAIAQEKc6qVs8lNJMIpGODTuvcMdcA3a86vHbWQVsZLKrEeiVRdxrZXEj1Yq0VN5MMeHAFpDgdhBuDzrwVKaTYRa6Bygkx7SdWxTVjdxLXlkQZK5puC4OccNxtIB/t4lfXcxzYve8VzHOXnIx8qYPgmcqCsCtNZ0TQFtHK8/fqHFvCGsaL+m/oVFebqyonkdFdTVSFV3qVvLrfpVTy8vWKsYNk3khRWpPjv5qcOFetTwwQwqRghhSpGCJhQYImFKkUEwqakYIhalSMEaWqamNBC1TUxoNLUqRQaQpIoXbRj9eq/LF7XqrvTQ3r9i+uHWk6fcvypzowQAgBACAEAIAQAgBACAEAIDA86JsddWO2/SJgOJry0dAC6ezJSJqeSHJWt2FM9fNSPgqHxm8b3xnfY4tPQvVzUdpSp4te5uqtD1myhK8YXzSvHja6VzgeYlQkbEzoiehks0ipRXL6nMszzO/IuSJayVsMDbk2xO+5GPG5x8Q9q8ppmxNwnHtBA+Z2C1Ddcj5ObSwRU8f1WNtc7XHa5x4SSTzrmpZFker18Tq4okiYjE8DNctt+k1PLy9Yq8gX4beSHMWlPjP5qcWFetTwwQwpUYIYUqMETClSMETCpqRQQtSpFBpapqRgiFqkxoNLUIoNLVNTFUGlqmpiqBG9zHBzHOY4a2uaS1w4iNiKiKlFIRVatWrRS15Gz5kjsyqbuzfKNAbKOMbHdHOq+a7muzx5vLwLizXzIzNMlU3+P4X6F5ydlKKpbjhka8eO2pzeBzTrCqZInxrRyUOghtEczcKNanWvM9gQAgPCtrI4GGSZ7Y2jaXHoG+eALNkbnrgtSqnnLKyJuE9aIUHL+fb33jpAY27DK4fOO/KNjePbxK3s93ImeTP5eBz1rvlzvdhzJv8AHp/eh2ZqZ6Y8MFYQHbGTnUHcD948Pp4fK12Cnvxen4Pe772wvhzafBfz+S8qqL4EAIAQAgKllPR7Szuc8brE5zi5xZJcEk3Js8HoW9HeErEpmUr5bthetc6f3mQ02iwfcqyN4OgBPpDh7FsJei+LfqazroTwf9P2eTdFh8dYOaAn/esvaicP1/Rilzrx/T9knQ6M6dhBmllm/wAoIjYfRr6V4vvORdVEQ92XVEmsqr9C3ZPyfFTMEcEbIm7zRa/CTtJ4StB8jnrVy1LGONkaUalEOpYGZl2WW/SajlpesVfQr8NvJDmLQnxXc1OLCvWp40DClRQMKVFBMKVIoGFTUig0tSpFBC1TUig0tSpFBC1TUxoMLVNTFUGlqkxVBpapqYKgwtU1MVQfS1D4XiSJ7o3DY5pseI744Coe1r0o5KoTG98TsJi0UvOQM92vtHV2jdsEo7278w+6eHZxKptF3q33o8/l4nQWO+Gu92bMu/w/XbkXEPBFwQRa4IOq2/dVtPAu6pSpVcv57Rw3ZT2nfsxX+ZYeMfW5vSrCz3e9+d+ZPqVFrveOKrYveX6J+enqZ7lPKMtS/HM8vPiB+q0bzW7AFcRRMjSjEoc1PaJJ3YUi1ONep4ggLhmhneYMMFSS6LYyQ63RcB32+ziVbbLCj/fj07t/7Lu7b0WOkcq+74Lu/XY0pUZ1AIAQAgBACAEAIAQAgMyywPpFRy0nWKvYdm3kc3aE+K7mpx2XoeVAsgoJZCKBZBQSykUEwoRQQtSpFBC1TUig0tU1MVQaWqamKoMLVNTFUGlqmpgqDC1SYqgwtU1MFQYWqamCoe3y6URbgJXiO99zxHDxcXBsWOLZhYdM+8zx0qMxeEuDuOSy9DwGkKSBCEIEUgRCTeGbBxBcip9CTQOQkEAIAQFb0iSFuTagtJabw2LSQR88zxhbdhRFnbXz7KadvVUs7lTy7oY38ul8rL/Md710GLbuQ5rGv4l9S26MKl76+zpHuG4SGznkja3xFaN4takOZPEsbse502dfA1tUR0AIDNcrj6RPy0nWKu4dm3kc9OnxXc1OTCvU8aBhQUEsgoFkFBLIRQTCpFBLIRQQhCKCFqkig0tU1IVBpapMFQYWqamKoMLVNTBUGFqmpiqDC1SeaoMc1ZVMFQ8y1SYKgwhSYiEKSBpCECKQbuzYOILkVPoaaByEggBACArOkf7MqeOD+tGtywbdvXsppXh8u7p3QxVdEcuW/RZ4f+xL7WqvvLY9Szurb9DYVQnRAgM4ysPpE/KydYq6i2beRQTJ8R3NTlwr0PKgYUFBMKCgWQigllIoJZCKCWUighCEUGkKSKCEIRQaQpMaDSFNTFUGFqkxVBhapqYKgwtU1MFQ8yFkYKgxzVNTzVDzc1ZVMFQYQpMBpCkgaUIN2ZsHEFyan0NNA5QSCAEAICs6R/syp44P60a3LBt29eymleHy7undDFV0Ry5b9Fnh/wCxL7WqvvLY9Szurb9DYVQnRAgM8yqPn5+Vk6xVzFqN5FFMnxHczlsvQ86BhQUEwoRQMKCglkqKCWUkUEIQig0hSRQQhCKDSFJFBpCkig0hDGg0tUkUGFqkwVBhasqmCoMc1TUwVDzc1ZHmqHm5qmpgqHm4LI81QYQpMBpCkhTdGbBxBckp9CTQOQkEAIAQFZ0j/ZlTxwf1o1uWDbt69lNK8Pl3dO6GKrojly36LPD/ANiX2tVfeWx6lndW36GwqhOiBAUDKg+fm5WTrFW8WonIpJk+I7mcuFeh50DCgoGFBQSyEUEspFBLIRQQtUig0hCKCEKSKDSEMaDSFJFBpCkigwhSY0GkKTGgwhSYqgxzVJgqHm5qyPNUPNwWRgqHm4KUPNUPNwWSHmqHm4KTzU3RmwcQXJqfQk0CoSCAEAICs6R/syp44P60a3LBt29eymleHy7undDFV0Ry5b9Fnh/7Evtaq+8tj1LO6tv0NhVCdECAoeUh89Nyr+sVbRL7icimlT33czmss6mFAspqKBZKkUEsgoJZCKCFqkUEIQig0hSRQaQhFBpCkig0hSY0GkKSKDSFJFBhCkxoNIUmNBhCkxVDzcFJ5qh5uCyMFQ83BZHmqHm4KUPJUPJ4WSHm5MxuLNg4guUU79NAqEggBACArOkf7MqeOD+tGtywbdvXsppXh8u7p3QxVdEcuW/RZ4f+xL7WqvvLY9Szurb9DYVQnRAgKNlEfPTco/rFWseonIqJddeZz2WZ5hZAJhQBhQCWUgQhKkUGkKSKCEIRQaQpIoNIUkUGkKSKDCEMaDSFJFBhCkxoNIUmNBhCkxVBjgsjFUPNwUnmqHm4LI81Q8nBZHmqHk8LJDycmY25mwcQXKqd4mgVCQQAgBAVnSP9mVPHB/WjW5YNu3r2U0rw+Xd07oYquiOXLfos8P8A2Jfa1V95bHqWd1bfobCqE6IEBSsoj56XlH9Yq0j1E5FTInvrzOfCsqmFBLKRQLIKCWQgSyASykgQtQDSFJAhCmpFBhCkig0hCKDSFJiMIUkUGEKTFUGkKTEYQpMVQYQsjFRjgpMFQ83BShgqHk4LJDyVDycFkh5OQ2pmwcQXLqdymgVCQQAgBAcmVcnR1UT4JgXMdhxAOLScLg4axr2gLOOR0bsJuk85I2yNVrtCkD/D6h8k/wDnSe9bXtCff9ENX2bZ931U7cj5p01HJu0DHNdhLbmRzhY2vqJ4AvOW1yytwXLmPWGxxROwmJnJxaxsggOV+TonEuMbSSSSdesleiSvTNU81iYq1VBvYuLybelMc/eRiY9wdi4vJt6Uxz94xMe4OxcPk29KY5+8YmPcHYqHybelMc/eMTHuE7FQ+Sb0qcc/eMRHuDsVD5JvSmOfvGIj3B2Jh8k3pTHP3jER7g7Ew+Sb0pjpN4xEe4TsRD5JvSmOk3kYiPcHYeDyTelMfJvGTx7hOw8Hkm9KY+TeMnj4Q7DQeRb0pj5N4yeLhE7CweRb0qcfJvIyaLhDsJB5FnSmUSbxk0XCJ2Dp/Is6UyiTiGSxcKB2Cp/Is6UyiXiIyWHhQTsDT+QZ0+9TlMvEMkh4UE7AU3kGdPvTKZeIjJIeFA7X6byDOn3plMvEMjg4UE7XabzdnT70yqbiUjIrPwIJ2t0vm8fT71OVTcSkZBZ+BCVC1zbBACAEAIDnqq6OLvkjWcBOs8Q2rxltEUW0ciHrHDJJqoqkfJnLANjnO4mH+9lpOvezJoVV6KbKXdOvgidRrc54Dt3QcbPcVil8Wbxr6GS3bN5ep0wZbgfslaPz3Z1lsR3jZn6Hp1zdzxfYp26W+mfsd0sgY1z3GwaC5x3gBclbyJVaIairRKqQPbtQ+dN9ST4Vs5FPw9jUy+z8XcO3ah86b6knwpkU/D2GX2fi7h27UPnTfUk+FMin4ewy+z8XcO3ah86b6knwpkU/D2GX2fi7h27UPnTfUk+FMin4ewy+z8XckslZYhqw51PIJQ0hriGuFiRe2sBeMkL41o9KHvFMyVKsWp5ZVzhpqR4jqJhG4txAFrjcXIvqB8YKyjs8kiVYlTGW0xRLR60OLt2ofOm+pJ8K9Min4ex5ZfZ+LuHbtQ+dN9ST4UyKfh7DL7Pxdw7dqHzpvqSfCmRT8PYZfZ+LuHbtQ+dN9ST4UyKfh7DL7PxdyRyTluCrx/J5RLgw47NcMOK9toG8V5SwSRUw0pU9op45a4C1od0sga1znGwALid4AXJXmiVWiHqq0SqkB27UPnTfUk+FbORT8PY1Mvs/F3Dt2ofOm+pJ8KZFPw9hl9n4u4du1D5031JPhTIp+HsTl9n4u5YQVqm2CAEBAzZ40THOY6paC1xa4YHmxBsRcN16wtlLHMqVRvY1Vt0CLRXdxnbtQ+dN9ST4VORT8PYxy+z8XcO3ah86b6knwpkU/D2GX2fi7k/G8OAcNYIBB3wdi1lSmY20Wuc5MpZXgpQDUTMivsDnd07ibtPMs44nyaqVPOSaOPXWh5ZMy9T1RwwTxyHbhBs+2/hNjZZSQSR6zaER2iKTUcikkvE9iuZx5cMZMMJs63dv8bb/AHW8NvH/APCjvO8XRriolz+K7vJP766LWw2JHpjJNHghVXOJJJJJO0k3J4yudVVVaqXKJRKIIgBQBY23LRvkD0lZNTCcib1IctEVTQsreDz8jL1CvoEWu3mcfLqO5Hz0F1ZxoIAQAgBAajoh7xVcs3qKlvTXbyL+6Nm7mQ2lvwuH9OOu9bF2bNeZrXttG8ijqyKkEAIAQGkaHv8Ajf2P+4qi9P8AXr9i7uf/AH6fcv2VO8T8lJ1SquPXTmW8movI+eQurONBACA3LMjKPymhp3k3c1u5P38Ufc3PGADzrmrZHi5lTr6nV2KXGQtXp6E8tY2iOzhyj8lpZ5/GyM4eF51MHrEL1gjxkiN3njPJi43P3IYATfWde+TtK6g5FVqCkgQoSfQYqRDS7qRcMp90I3w1l7dC5XBwpMHep2GFgx4W5DKSx0kcWUqgxSPqKvcR8pBdTwx6wXlt9gIOrYA1XdUa5YWVRGpXNpUoURXNSd9FVzqZ9CILPAJXVRh+TNkpYm1MdTQB0cTg0txMI2YrOJBFtbCNfiNdgo3CrRy0o7OocmErlZSrUqitzJy/txY6TSXGI4xLG4vwN3Qt1NLrDEQN691qOu11VwVzG429WYKYSZzknkL3OedrnOcec3Xy97le5XL4rX1PobGo1qNTwGLAkvdDkOGNovG2Q2F3PAdc74B1BdhBdtnjalWoq71znOS22Z7lzqibkzHS7J0R2wxH9tvuXutkgXSxvoh5JaJU0OX1U5Jc34S5rmtMZDmu7g2Bsb2sdS1nXXZ1cjkSiotc3l5aD2bb5kRWqteZJSxh7XNcLhwLXDfBFiFZItFqhpKiKlFIPtLofNWes/4ls5bPxGrkNn4SvZ+ZtUtNRSSwQNjeHxgODnEgF4B2neW1YrTK+VGudVDTt1lhjhVzW0Uy9XRQln0eZNiqqsxzxiRu4vdhJIFw5tjqPCVpW6R0cVWrRam/d0TJJcF6VShpXaXQ+as9Z/xKoy2fiLvIbPwkjkrJENIHNp4xEHEOcASbkC19ZXjJK+RavWp7RQsiSjEoZrpb8Lh/TjrvVxdmzXmUt7bRvIo6sipNU0d5Fp56Fr5qeGV26SDE+NrnWB1C5VJbppGTUa5UOgu+CJ8CK5qKpZu1mj8zp/5LfctPKZuJfU3clh4E9A7WaPzOn/kt9yZTNxL6jJYeBPQ66DJkNPi3CGOHFbFubA3Fa9r227T6V5vle/WVVPRkTI9VEQXKneJ+Sk6pSPXTmTJqLyPnkLqzjT3oaR0zxGzaWyOA38DHPt/pWD3oxKqZxxq92Ch4LMwNE0RZRs6opSdoE7BwizX9BZ6FU3pHma/oXV0S60fU0xU5dmfaW8pYYoKUHW9xlf8AlZqaDxkk/wDSrS7I6uV+7MVF7S0YjE8c5mCuihOivpDDI6J/1m4cQ3iWgkc17cywY9HtwkPSSNY3YKnMVmYH0IynEtKInbHwBjuJzLH2rlVcrZMJPBTsEajo8FfFDLBemNPk6vwxNgrW1DZHsc6KaK/dMAaDe+sjxayDayutpWaLPVtKeKKUVcXSGXMjXVr4Kn9+z1OUBHHU5Nye4VYqJCIDGx4fCx312PLmjFq1XvYd0SRsWOLwnNml93B0+ZONwWugh97C0eXMs1Jo5pxHGJCS/A3dC09yXWGIjgvdajrxkqtNBusuyLBTC0kbXU5ilkjOrC4gcX3T6LFfNZ41ilcxfBf/AD6HewyJIxHJ4oeC8j0JfJ2cMsIDTaVo1AO1OA3g733VlZr1mhTBX3k89Pr+jSnsEci4SZl/vAm6XOeJ2p4dEeEYm+ke5W0V8QPzOq3t9Cuku2VurRSZhma8BzHBwOwtNwrRj2vTCatUNFzHNWjkoo9ZGIICq6Tfs6X88PXC3bv26dTQvL5dehjK6E5kuWinw936eTrMVfeWx6/ks7q268vwa8qE6IEBk+lvwuH9OOu9Xl2bNeZQXttG8ijqyKkv+ZmedPRUoglbMXB73dwxpbZx1ay4Kqtdiklkwm0Lmx2+KGJGOrUnf4l0n4Kj+W34lrezZd6f3Q2fasO5f7qH8S6T8FR/Lb8SezZd6f3Qe1Ydy/3UseQcsx1sO7wh4bicyzwA64tfUCd9ak0LonYLjdgnbMzCboPfKneJ+Sk6pWMeunMzk1F5HzyF1ZxpPZifaNJf8bx6Y3Batt2DjcsHzDTjzjyf8lq6iC1g2Q4PyO7pn+khelnkxkaOPK0xYuVzT0zUyj8lrKeYmzRIGya7DA/uXE8QN+ZY2mPGROaZWSXFTNcb0uZOsMNz5yl8pr53A3ax24s4o9RtwF2I866Sxx4uFE35/U5a3y4ydV3ZvQ8M0sm/Kq2niIu3GHyb2BndOHPa3OsrVJi4lcYWOLGTNaPz1+0KzlT7AosmxbyMrd8w7mQhWyap9FUHeouTZ1QuTfrKdkzVQKuijmbhmjjlG9IwPA4daNe5q1atA9jXpRyVGUWTYYL7jDFFfbucbWX47DWpfI9+sqqYsiYzVREOpYHoRWWsjNqQHA4HgWDvERvOVdbrvbaUwkzOTx+ym5ZbY6HMudCpVmS5Yfrxm34m90z0jZzrm5rHPDrt6pnT+5l3FaYpdVenicS1TYFUkHTQVz4HY4zb8TfuuG8Qvez2mSB2Exengp5TQslbguT9F+oaoTRskbscNnjB8Y9K7GzzNmjSRvic1NEsT1Yvge69jzKrpN+zpfzw9cLdu/bp1NC8vl16GMroTmS5aKfD3fp5OsxV95bHr+Szurbry/BryoTogQGT6W/C4f04671eXZs15lBe20byKOrIqQQAgBAbDos8A/el/sqC8dt0OkuvYdSy5U7xPyUnVK049dOZvSai8j55C6s40ncxvtGk5Q9Vy1bZsHG5YPmGli0t5OwzQVIGp7DE/wDMzW2/GCfVWpdklWqzdnNy9oqOa/fmKArUpzZqXOK2RxWk922AsJPjlHzYvxvseIrnnWf/ACcX4V+mnsdO20/4uN8afXR3MZXQnMGj6I8m+EVRG9BGfQ5/+zpVRecmqzqXd0xa0i8ipZ6/aFZyp9gW9ZNi3kV9u+YdzIQrZNU+iqDvUXJs6oXJv1lOyZqoe6xMgQAgBACA4azJEMt8UYB/E3uXekbedak1hgm1m596ZlNiK1yx6F6FNyxk400mC+IEYmHxkcPCuXttlWzSYFappRS+stoSZmF4+JwrUNgt+Zr7wvG9Kbc7WrpbkcqwuTc77IUd6J8VF8vyT6uStKrpN+zpfzw9cLdu/bp1NC8vl16GMroTmS5aKfD3fp5OsxV95bHr+Szurbry/BryoTogQGT6W/C4f04671eXZs15lBe20byKOrIqTYdGDQcntuAfnZfFwrn7wX4y8jpbtT/HTqW3cxvD0BaVVN+iBuY3h6AlVFEFAts1KCTmyp3ifkpOqVnHrpzMJNReR88hdWcaTmY5/wARpOU/2uWrbNg427D8w01HSDk75RQTWF3R2nb/ANH1v9JcqaxSYEyeeYvrfFjIF8s/p+jEl0ZyxINys4UjqP7pnE977zMJbxXwnmXjikxuM8qHuk64nFedSPXseBu+aGTfktFTxEWdgxyb+J/dEHivbmXM2qTGSq462yRYuFrTIs8z/iFZyzvYFe2TYt5HO275h3MhCtk1T6KoO9Rcmzqhcm/WU7Jmqh7rEyBACAq9XnE+KeVlmvYH2APcuFgL2I4b7Vz816yw2h7aIrUXl9S4ju9kkLXVotDqizqiP1myN5g4dBWwy+oF1kVPqeLrslTQqKPfnPABq3R3AGW9pWa3zZkTNVen5MUu2ZdNPUrOV8ompkxkYQBha3bYcJ31QWy1raZMNUomhELazWdIGYOk4lqmwXbNamLKcE6i9xfzGwHQAeddXdMSx2dFX/Za/j6HP3hIj5qJ4ZiYVmaJVdJv2dL+eHrhbt37dOpoXl8uvQxldCcyXLRT4e79PJ1mKvvLY9fyWd1bdeX4NeVCdECAyfS34XD+nHXery7NmvMoL22jeRR1ZFSX7M3PSCipRBKyZzg97rsa0ts46trgqu1WKSWTCaqFxY7fHDEjHItSc/ibS+TqfUZ8a1vZku9P7obXtWHcv91D+JtL5Op9Rnxp7Ml3p/dB7Vh3L/dSVzdzvhr5HRQslaWsMhMjWgWBA8Tjr1heE9kfC3CcqGxZ7bHO5WtRSXyp3ifkpOqV4R66czYk1F5HzyF1ZxpN5lfaFHyo9hWta9g7kbdh+YbzNze0OBaRcEEEb4O0LmkWh1SpU+fcs0JpqiaA/ckc0X8Yv3J5xY866qJ+MYjt5x88eLkVm5TjXoeRL5pZN+VVtPERduMPk3sDO6cDx2tzrXtUmLiVxs2OLGTNb/ZjeVzJ1hhGeXh9Zyzl0tk2LeRytu+YdzIUrZNU+iqDvUXJs6oXJv1lOyZqoe6xMgQAgM8yrE5ssrnsc0GR5Bc0gEFxIsSuJtbHtle5yKlXLpTzOos7mrG1Gqi0RDjutap7iqSB0bC82aC47zQXH0BS1qvWjUqvlnIc5GpVVoT+SM23OIfUDC0a9zv3TuPeHTxK5sd0vcqOmzJu8V5+RW2m8GomDFnXeWwCy6QpBUBVNJp/w6X88PXC3bv26dTQvL5dehjOLhXQnNULlopP0936eTrMVfeWx6/ksrq2y8vwa+qE6IEBk+ls/S4f04671eXZs15lBe21TkUbFwqyKqgYuFBQMXCgoGLhQULzojP0yb9M7+pGq289mnP8lrdO1dyNOyr3ifkZOqVTR66cy8k1F5HzwHcK6s46hNZluHZCj1//ALD2Fa1r2LuRtWHbt5m7rmjqjJ9LGT9zqo6gahLHZ3C+OwJ9Us9CvLskwo1Zu+5z96xUkR6eP2KNi4VZFXQ0fRFk65qKo+K0DD6Hv/2dKqL0k1Wdfx9y6umLWkXl+fsaUqgujB88j/iFZyzl0tk2LeRytt27uZDF3Ctk1aH0TQd6i5NnVC5N+sp2TNVDoWJkCAEA1+w8RUO0EppKVl36xXL3jpL+yaCMp/rBV0WshuP1S+ZH72F2Fk2Zzdp1zuW0a4IAQAgBACAEAIAQAgBACAEAIAQAgBACAEAIAQAgBACAEAIAQAgP/9k="/>
          <p:cNvSpPr>
            <a:spLocks noChangeAspect="1" noChangeArrowheads="1"/>
          </p:cNvSpPr>
          <p:nvPr/>
        </p:nvSpPr>
        <p:spPr bwMode="auto">
          <a:xfrm>
            <a:off x="395472" y="-92505"/>
            <a:ext cx="365370" cy="2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08" tIns="34404" rIns="68808" bIns="34404" numCol="1" anchor="t" anchorCtr="0" compatLnSpc="1">
            <a:prstTxWarp prst="textNoShape">
              <a:avLst/>
            </a:prstTxWarp>
          </a:bodyPr>
          <a:lstStyle/>
          <a:p>
            <a:endParaRPr lang="id-ID" sz="1600"/>
          </a:p>
        </p:txBody>
      </p:sp>
      <p:sp>
        <p:nvSpPr>
          <p:cNvPr id="7" name="Rounded Rectangle 6"/>
          <p:cNvSpPr/>
          <p:nvPr/>
        </p:nvSpPr>
        <p:spPr>
          <a:xfrm>
            <a:off x="760843" y="1722145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/>
              <a:t>Komponen </a:t>
            </a:r>
            <a:r>
              <a:rPr lang="en-ID" sz="1600" b="1" dirty="0" err="1"/>
              <a:t>Sistem</a:t>
            </a:r>
            <a:r>
              <a:rPr lang="en-ID" sz="1600" b="1" dirty="0"/>
              <a:t> </a:t>
            </a:r>
            <a:endParaRPr lang="id-ID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50965" y="2291097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Boundary</a:t>
            </a:r>
            <a:r>
              <a:rPr lang="id-ID" sz="1600" b="1" dirty="0"/>
              <a:t> (Batasan Sistem)</a:t>
            </a:r>
            <a:endParaRPr lang="id-ID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750964" y="2887626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Environment</a:t>
            </a:r>
            <a:r>
              <a:rPr lang="id-ID" sz="1600" b="1" dirty="0"/>
              <a:t> (lingkungan Luar Sistem)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750965" y="3429001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Interface</a:t>
            </a:r>
            <a:r>
              <a:rPr lang="id-ID" sz="1600" b="1" dirty="0"/>
              <a:t> (Penghubung Sistem)</a:t>
            </a:r>
            <a:r>
              <a:rPr lang="id-ID" sz="1600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843" y="3997953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Input</a:t>
            </a:r>
            <a:r>
              <a:rPr lang="id-ID" sz="1600" b="1" dirty="0"/>
              <a:t> (Masukan)</a:t>
            </a:r>
            <a:endParaRPr lang="id-ID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60843" y="4566905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Output</a:t>
            </a:r>
            <a:r>
              <a:rPr lang="id-ID" sz="1600" b="1" dirty="0"/>
              <a:t> (Keluaran)</a:t>
            </a:r>
            <a:endParaRPr lang="id-ID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60843" y="5135858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/>
              <a:t>Proses (Pengolahan Sistem)</a:t>
            </a:r>
            <a:endParaRPr lang="id-ID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750965" y="5704810"/>
            <a:ext cx="11122543" cy="49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i="1" dirty="0"/>
              <a:t>Objective</a:t>
            </a:r>
            <a:r>
              <a:rPr lang="id-ID" sz="1600" b="1" dirty="0"/>
              <a:t> </a:t>
            </a:r>
            <a:r>
              <a:rPr lang="id-ID" sz="1600" b="1" i="1" dirty="0"/>
              <a:t>and</a:t>
            </a:r>
            <a:r>
              <a:rPr lang="id-ID" sz="1600" b="1" dirty="0"/>
              <a:t> </a:t>
            </a:r>
            <a:r>
              <a:rPr lang="id-ID" sz="1600" b="1" i="1" dirty="0"/>
              <a:t>Goal</a:t>
            </a:r>
            <a:r>
              <a:rPr lang="id-ID" sz="1600" b="1" dirty="0"/>
              <a:t> (Sasaran dan Tujuan Sistem)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96472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38" y="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 smtClean="0">
              <a:solidFill>
                <a:schemeClr val="bg1"/>
              </a:solidFill>
            </a:endParaRPr>
          </a:p>
          <a:p>
            <a:endParaRPr lang="en-ID" dirty="0">
              <a:solidFill>
                <a:schemeClr val="bg1"/>
              </a:solidFill>
            </a:endParaRPr>
          </a:p>
          <a:p>
            <a:endParaRPr lang="en-ID" dirty="0" smtClean="0">
              <a:solidFill>
                <a:schemeClr val="bg1"/>
              </a:solidFill>
            </a:endParaRPr>
          </a:p>
          <a:p>
            <a:r>
              <a:rPr lang="en-ID" dirty="0" smtClean="0">
                <a:solidFill>
                  <a:schemeClr val="bg1"/>
                </a:solidFill>
              </a:rPr>
              <a:t>Hal yang </a:t>
            </a:r>
            <a:r>
              <a:rPr lang="en-ID" dirty="0" err="1" smtClean="0">
                <a:solidFill>
                  <a:schemeClr val="bg1"/>
                </a:solidFill>
              </a:rPr>
              <a:t>sangat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penting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bagi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manajemen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dalam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mengambil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keputusan</a:t>
            </a:r>
            <a:endParaRPr lang="en-ID" dirty="0" smtClean="0">
              <a:solidFill>
                <a:schemeClr val="bg1"/>
              </a:solidFill>
            </a:endParaRPr>
          </a:p>
          <a:p>
            <a:r>
              <a:rPr lang="en-ID" dirty="0" err="1" smtClean="0">
                <a:solidFill>
                  <a:schemeClr val="bg1"/>
                </a:solidFill>
              </a:rPr>
              <a:t>Hasil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pengolahan</a:t>
            </a:r>
            <a:r>
              <a:rPr lang="en-ID" dirty="0" smtClean="0">
                <a:solidFill>
                  <a:schemeClr val="bg1"/>
                </a:solidFill>
              </a:rPr>
              <a:t> data yang </a:t>
            </a:r>
            <a:r>
              <a:rPr lang="en-ID" dirty="0" err="1" smtClean="0">
                <a:solidFill>
                  <a:schemeClr val="bg1"/>
                </a:solidFill>
              </a:rPr>
              <a:t>dibutuhkan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oleh</a:t>
            </a:r>
            <a:r>
              <a:rPr lang="en-ID" dirty="0" smtClean="0">
                <a:solidFill>
                  <a:schemeClr val="bg1"/>
                </a:solidFill>
              </a:rPr>
              <a:t> user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5" y="488601"/>
            <a:ext cx="4288385" cy="2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8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D" sz="2400" dirty="0" err="1" smtClean="0"/>
              <a:t>Akurat</a:t>
            </a:r>
            <a:r>
              <a:rPr lang="en-ID" sz="2400" dirty="0" smtClean="0"/>
              <a:t> (</a:t>
            </a:r>
            <a:r>
              <a:rPr lang="en-ID" sz="2400" dirty="0" err="1" smtClean="0"/>
              <a:t>bebas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 </a:t>
            </a:r>
            <a:r>
              <a:rPr lang="en-ID" sz="2400" dirty="0" err="1" smtClean="0"/>
              <a:t>kesalahan</a:t>
            </a:r>
            <a:r>
              <a:rPr lang="en-ID" sz="24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ID" sz="2400" dirty="0" err="1" smtClean="0"/>
              <a:t>Tepat</a:t>
            </a:r>
            <a:r>
              <a:rPr lang="en-ID" sz="2400" dirty="0" smtClean="0"/>
              <a:t> </a:t>
            </a:r>
            <a:r>
              <a:rPr lang="en-ID" sz="2400" dirty="0" err="1" smtClean="0"/>
              <a:t>pada</a:t>
            </a:r>
            <a:r>
              <a:rPr lang="en-ID" sz="2400" dirty="0" smtClean="0"/>
              <a:t> </a:t>
            </a:r>
            <a:r>
              <a:rPr lang="en-ID" sz="2400" dirty="0" err="1" smtClean="0"/>
              <a:t>waktunya</a:t>
            </a:r>
            <a:endParaRPr lang="en-ID" sz="2400" dirty="0" smtClean="0"/>
          </a:p>
          <a:p>
            <a:pPr>
              <a:lnSpc>
                <a:spcPct val="200000"/>
              </a:lnSpc>
            </a:pPr>
            <a:r>
              <a:rPr lang="en-ID" sz="2400" dirty="0" err="1" smtClean="0"/>
              <a:t>Relevan</a:t>
            </a:r>
            <a:r>
              <a:rPr lang="en-ID" sz="2400" dirty="0" smtClean="0"/>
              <a:t> (</a:t>
            </a:r>
            <a:r>
              <a:rPr lang="en-ID" sz="2400" dirty="0" err="1" smtClean="0"/>
              <a:t>bermanfaat</a:t>
            </a:r>
            <a:r>
              <a:rPr lang="en-ID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56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I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I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</a:t>
            </a:r>
            <a:r>
              <a:rPr lang="en-ID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17" y="33444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01D17D"/>
    </a:accent1>
    <a:accent2>
      <a:srgbClr val="84C72A"/>
    </a:accent2>
    <a:accent3>
      <a:srgbClr val="E1D126"/>
    </a:accent3>
    <a:accent4>
      <a:srgbClr val="E29932"/>
    </a:accent4>
    <a:accent5>
      <a:srgbClr val="E56526"/>
    </a:accent5>
    <a:accent6>
      <a:srgbClr val="D63731"/>
    </a:accent6>
    <a:hlink>
      <a:srgbClr val="35FA7F"/>
    </a:hlink>
    <a:folHlink>
      <a:srgbClr val="BAFC85"/>
    </a:folHlink>
  </a:clrScheme>
</a:themeOverride>
</file>

<file path=ppt/theme/themeOverride2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01D17D"/>
    </a:accent1>
    <a:accent2>
      <a:srgbClr val="84C72A"/>
    </a:accent2>
    <a:accent3>
      <a:srgbClr val="E1D126"/>
    </a:accent3>
    <a:accent4>
      <a:srgbClr val="E29932"/>
    </a:accent4>
    <a:accent5>
      <a:srgbClr val="E56526"/>
    </a:accent5>
    <a:accent6>
      <a:srgbClr val="D63731"/>
    </a:accent6>
    <a:hlink>
      <a:srgbClr val="35FA7F"/>
    </a:hlink>
    <a:folHlink>
      <a:srgbClr val="BAFC85"/>
    </a:folHlink>
  </a:clrScheme>
</a:themeOverride>
</file>

<file path=ppt/theme/themeOverride3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01D17D"/>
    </a:accent1>
    <a:accent2>
      <a:srgbClr val="84C72A"/>
    </a:accent2>
    <a:accent3>
      <a:srgbClr val="E1D126"/>
    </a:accent3>
    <a:accent4>
      <a:srgbClr val="E29932"/>
    </a:accent4>
    <a:accent5>
      <a:srgbClr val="E56526"/>
    </a:accent5>
    <a:accent6>
      <a:srgbClr val="D63731"/>
    </a:accent6>
    <a:hlink>
      <a:srgbClr val="35FA7F"/>
    </a:hlink>
    <a:folHlink>
      <a:srgbClr val="BAFC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525</Words>
  <Application>Microsoft Office PowerPoint</Application>
  <PresentationFormat>Custom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Bahnschrift SemiBold</vt:lpstr>
      <vt:lpstr>Calibri</vt:lpstr>
      <vt:lpstr>Century Gothic</vt:lpstr>
      <vt:lpstr>Vapor Trail</vt:lpstr>
      <vt:lpstr>Konsep Dasar sistem Informasi</vt:lpstr>
      <vt:lpstr>SISTEM</vt:lpstr>
      <vt:lpstr>DEFINISI SISTEM</vt:lpstr>
      <vt:lpstr>PowerPoint Presentation</vt:lpstr>
      <vt:lpstr>elemen SISTEM </vt:lpstr>
      <vt:lpstr>informasi</vt:lpstr>
      <vt:lpstr>PowerPoint Presentation</vt:lpstr>
      <vt:lpstr>Sistem Harus ?</vt:lpstr>
      <vt:lpstr>Konsep dasar SISTEM informasi</vt:lpstr>
      <vt:lpstr>PowerPoint Presentation</vt:lpstr>
      <vt:lpstr>PowerPoint Presentation</vt:lpstr>
      <vt:lpstr>Blok Masukan (input block) </vt:lpstr>
      <vt:lpstr>Blok Model (model block)</vt:lpstr>
      <vt:lpstr>Blok Keluaran (output block) </vt:lpstr>
      <vt:lpstr>Blok Teknologi (technology block) </vt:lpstr>
      <vt:lpstr>Blok Basis Data (database block)</vt:lpstr>
      <vt:lpstr>Blok Kendali (control block)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sistem Informasi</dc:title>
  <dc:creator>Windows User</dc:creator>
  <cp:lastModifiedBy>Windows User</cp:lastModifiedBy>
  <cp:revision>15</cp:revision>
  <dcterms:created xsi:type="dcterms:W3CDTF">2018-03-20T01:03:07Z</dcterms:created>
  <dcterms:modified xsi:type="dcterms:W3CDTF">2018-03-21T04:45:03Z</dcterms:modified>
</cp:coreProperties>
</file>