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6"/>
  </p:handoutMasterIdLst>
  <p:sldIdLst>
    <p:sldId id="263"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0" d="100"/>
          <a:sy n="70" d="100"/>
        </p:scale>
        <p:origin x="-691"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8788377-54E8-4730-90B2-ADE4C8B2337F}" type="datetimeFigureOut">
              <a:rPr lang="id-ID"/>
              <a:pPr>
                <a:defRPr/>
              </a:pPr>
              <a:t>23/03/2020</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B97C827-4490-4BB0-B9E2-3252DC2B1B26}" type="slidenum">
              <a:rPr lang="id-ID"/>
              <a:pPr>
                <a:defRPr/>
              </a:pPr>
              <a:t>‹#›</a:t>
            </a:fld>
            <a:endParaRPr lang="id-ID"/>
          </a:p>
        </p:txBody>
      </p:sp>
    </p:spTree>
    <p:extLst>
      <p:ext uri="{BB962C8B-B14F-4D97-AF65-F5344CB8AC3E}">
        <p14:creationId xmlns:p14="http://schemas.microsoft.com/office/powerpoint/2010/main" val="20759480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F72A2492-238E-4EF2-94F1-D76420F25386}" type="datetimeFigureOut">
              <a:rPr lang="en-US"/>
              <a:pPr>
                <a:defRPr/>
              </a:pPr>
              <a:t>3/23/2020</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2FD50139-FECC-489B-B269-EAC17F72FC6D}" type="slidenum">
              <a:rPr lang="en-US"/>
              <a:pPr>
                <a:defRPr/>
              </a:pPr>
              <a:t>‹#›</a:t>
            </a:fld>
            <a:endParaRPr lang="en-US"/>
          </a:p>
        </p:txBody>
      </p:sp>
    </p:spTree>
    <p:extLst>
      <p:ext uri="{BB962C8B-B14F-4D97-AF65-F5344CB8AC3E}">
        <p14:creationId xmlns:p14="http://schemas.microsoft.com/office/powerpoint/2010/main" val="3012805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EBDBBC4-F366-4F1D-9829-F377E3821B8E}" type="datetimeFigureOut">
              <a:rPr lang="en-US"/>
              <a:pPr>
                <a:defRPr/>
              </a:pPr>
              <a:t>3/23/2020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41AEBC5-BB5E-4892-9EB1-0D6F3394F2B8}" type="slidenum">
              <a:rPr lang="en-US"/>
              <a:pPr>
                <a:defRPr/>
              </a:pPr>
              <a:t>‹#›</a:t>
            </a:fld>
            <a:endParaRPr lang="en-US"/>
          </a:p>
        </p:txBody>
      </p:sp>
    </p:spTree>
    <p:extLst>
      <p:ext uri="{BB962C8B-B14F-4D97-AF65-F5344CB8AC3E}">
        <p14:creationId xmlns:p14="http://schemas.microsoft.com/office/powerpoint/2010/main" val="267675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EEDEAA-2B5F-40A1-9921-D9A765D36757}" type="datetimeFigureOut">
              <a:rPr lang="en-US"/>
              <a:pPr>
                <a:defRPr/>
              </a:pPr>
              <a:t>3/23/2020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397F149-AD64-4432-AB4E-7046F2FFCF4F}" type="slidenum">
              <a:rPr lang="en-US"/>
              <a:pPr>
                <a:defRPr/>
              </a:pPr>
              <a:t>‹#›</a:t>
            </a:fld>
            <a:endParaRPr lang="en-US"/>
          </a:p>
        </p:txBody>
      </p:sp>
    </p:spTree>
    <p:extLst>
      <p:ext uri="{BB962C8B-B14F-4D97-AF65-F5344CB8AC3E}">
        <p14:creationId xmlns:p14="http://schemas.microsoft.com/office/powerpoint/2010/main" val="2403523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48DBDF1-6326-4738-9929-7E6811C2656C}" type="datetimeFigureOut">
              <a:rPr lang="en-US"/>
              <a:pPr>
                <a:defRPr/>
              </a:pPr>
              <a:t>3/23/2020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BBFBDCE-7296-49B0-8BAD-F42E7EE71D7A}" type="slidenum">
              <a:rPr lang="en-US"/>
              <a:pPr>
                <a:defRPr/>
              </a:pPr>
              <a:t>‹#›</a:t>
            </a:fld>
            <a:endParaRPr lang="en-US"/>
          </a:p>
        </p:txBody>
      </p:sp>
    </p:spTree>
    <p:extLst>
      <p:ext uri="{BB962C8B-B14F-4D97-AF65-F5344CB8AC3E}">
        <p14:creationId xmlns:p14="http://schemas.microsoft.com/office/powerpoint/2010/main" val="416978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74C73637-D4B3-4222-A037-9E2375A8CB14}" type="datetimeFigureOut">
              <a:rPr lang="en-US"/>
              <a:pPr>
                <a:defRPr/>
              </a:pPr>
              <a:t>3/23/2020</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2C6EB023-2A85-4FAC-BFF3-8ABAEF28C6B7}" type="slidenum">
              <a:rPr lang="en-US"/>
              <a:pPr>
                <a:defRPr/>
              </a:pPr>
              <a:t>‹#›</a:t>
            </a:fld>
            <a:endParaRPr lang="en-US"/>
          </a:p>
        </p:txBody>
      </p:sp>
    </p:spTree>
    <p:extLst>
      <p:ext uri="{BB962C8B-B14F-4D97-AF65-F5344CB8AC3E}">
        <p14:creationId xmlns:p14="http://schemas.microsoft.com/office/powerpoint/2010/main" val="424000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0E50ED3-1300-4C08-A661-F39CBD4043A1}" type="datetimeFigureOut">
              <a:rPr lang="en-US"/>
              <a:pPr>
                <a:defRPr/>
              </a:pPr>
              <a:t>3/23/2020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A5C8D67-ECB0-4D40-BDE5-1228C534A407}" type="slidenum">
              <a:rPr lang="en-US"/>
              <a:pPr>
                <a:defRPr/>
              </a:pPr>
              <a:t>‹#›</a:t>
            </a:fld>
            <a:endParaRPr lang="en-US"/>
          </a:p>
        </p:txBody>
      </p:sp>
    </p:spTree>
    <p:extLst>
      <p:ext uri="{BB962C8B-B14F-4D97-AF65-F5344CB8AC3E}">
        <p14:creationId xmlns:p14="http://schemas.microsoft.com/office/powerpoint/2010/main" val="3523602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010FE320-13B6-4BC7-95FE-AFE16613B976}" type="datetimeFigureOut">
              <a:rPr lang="en-US"/>
              <a:pPr>
                <a:defRPr/>
              </a:pPr>
              <a:t>3/23/2020</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08569085-2400-4BD4-B587-E6F007EB8F8D}" type="slidenum">
              <a:rPr lang="en-US"/>
              <a:pPr>
                <a:defRPr/>
              </a:pPr>
              <a:t>‹#›</a:t>
            </a:fld>
            <a:endParaRPr lang="en-US"/>
          </a:p>
        </p:txBody>
      </p:sp>
    </p:spTree>
    <p:extLst>
      <p:ext uri="{BB962C8B-B14F-4D97-AF65-F5344CB8AC3E}">
        <p14:creationId xmlns:p14="http://schemas.microsoft.com/office/powerpoint/2010/main" val="283219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8103F9D-5B5F-43D5-ADCE-114740C1B624}" type="datetimeFigureOut">
              <a:rPr lang="en-US"/>
              <a:pPr>
                <a:defRPr/>
              </a:pPr>
              <a:t>3/23/2020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75B752E-58D3-4FD5-B845-AB52D77B9699}" type="slidenum">
              <a:rPr lang="en-US"/>
              <a:pPr>
                <a:defRPr/>
              </a:pPr>
              <a:t>‹#›</a:t>
            </a:fld>
            <a:endParaRPr lang="en-US"/>
          </a:p>
        </p:txBody>
      </p:sp>
    </p:spTree>
    <p:extLst>
      <p:ext uri="{BB962C8B-B14F-4D97-AF65-F5344CB8AC3E}">
        <p14:creationId xmlns:p14="http://schemas.microsoft.com/office/powerpoint/2010/main" val="387371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371359BB-B110-41C9-9A0B-C26A2F9574F9}" type="datetimeFigureOut">
              <a:rPr lang="en-US"/>
              <a:pPr>
                <a:defRPr/>
              </a:pPr>
              <a:t>3/23/2020</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0FA33F0D-01A7-4031-9F02-5533AEAA49ED}" type="slidenum">
              <a:rPr lang="en-US"/>
              <a:pPr>
                <a:defRPr/>
              </a:pPr>
              <a:t>‹#›</a:t>
            </a:fld>
            <a:endParaRPr lang="en-US"/>
          </a:p>
        </p:txBody>
      </p:sp>
    </p:spTree>
    <p:extLst>
      <p:ext uri="{BB962C8B-B14F-4D97-AF65-F5344CB8AC3E}">
        <p14:creationId xmlns:p14="http://schemas.microsoft.com/office/powerpoint/2010/main" val="37247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7300EDB-7BDD-4981-B246-7ADFE6634B4A}" type="datetimeFigureOut">
              <a:rPr lang="en-US"/>
              <a:pPr>
                <a:defRPr/>
              </a:pPr>
              <a:t>3/23/2020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85D7467-7FE4-4CEC-9A18-CBBA9DB34AA4}" type="slidenum">
              <a:rPr lang="en-US"/>
              <a:pPr>
                <a:defRPr/>
              </a:pPr>
              <a:t>‹#›</a:t>
            </a:fld>
            <a:endParaRPr lang="en-US"/>
          </a:p>
        </p:txBody>
      </p:sp>
    </p:spTree>
    <p:extLst>
      <p:ext uri="{BB962C8B-B14F-4D97-AF65-F5344CB8AC3E}">
        <p14:creationId xmlns:p14="http://schemas.microsoft.com/office/powerpoint/2010/main" val="34633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9DB8519B-9874-4245-85C8-32D2431C3B16}" type="datetimeFigureOut">
              <a:rPr lang="en-US"/>
              <a:pPr>
                <a:defRPr/>
              </a:pPr>
              <a:t>3/23/2020</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A58514EB-9A6E-4BD7-8AAE-EFE3D74F8659}" type="slidenum">
              <a:rPr lang="en-US"/>
              <a:pPr>
                <a:defRPr/>
              </a:pPr>
              <a:t>‹#›</a:t>
            </a:fld>
            <a:endParaRPr lang="en-US"/>
          </a:p>
        </p:txBody>
      </p:sp>
    </p:spTree>
    <p:extLst>
      <p:ext uri="{BB962C8B-B14F-4D97-AF65-F5344CB8AC3E}">
        <p14:creationId xmlns:p14="http://schemas.microsoft.com/office/powerpoint/2010/main" val="244353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E9227941-7522-465C-8CF1-B7F012085ED3}" type="datetimeFigureOut">
              <a:rPr lang="en-US"/>
              <a:pPr>
                <a:defRPr/>
              </a:pPr>
              <a:t>3/23/2020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cs typeface="+mn-cs"/>
              </a:defRPr>
            </a:lvl1pPr>
            <a:extLst/>
          </a:lstStyle>
          <a:p>
            <a:pPr>
              <a:defRPr/>
            </a:pPr>
            <a:fld id="{C4F35A99-FC5C-4DCD-9A1A-E382816D727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7" r:id="rId1"/>
    <p:sldLayoutId id="2147483702" r:id="rId2"/>
    <p:sldLayoutId id="2147483708" r:id="rId3"/>
    <p:sldLayoutId id="2147483709" r:id="rId4"/>
    <p:sldLayoutId id="2147483710" r:id="rId5"/>
    <p:sldLayoutId id="2147483703" r:id="rId6"/>
    <p:sldLayoutId id="2147483711" r:id="rId7"/>
    <p:sldLayoutId id="2147483704" r:id="rId8"/>
    <p:sldLayoutId id="2147483712" r:id="rId9"/>
    <p:sldLayoutId id="2147483705" r:id="rId10"/>
    <p:sldLayoutId id="2147483706"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35846"/>
            <a:ext cx="7315200" cy="5355312"/>
          </a:xfrm>
          <a:prstGeom prst="rect">
            <a:avLst/>
          </a:prstGeom>
        </p:spPr>
        <p:txBody>
          <a:bodyPr wrap="square">
            <a:spAutoFit/>
          </a:bodyPr>
          <a:lstStyle/>
          <a:p>
            <a:r>
              <a:rPr lang="en-US" dirty="0" smtClean="0"/>
              <a:t>PRINSIP KOMUNIKASI MANUSIA</a:t>
            </a:r>
            <a:br>
              <a:rPr lang="en-US" dirty="0" smtClean="0"/>
            </a:br>
            <a:r>
              <a:rPr lang="en-US" dirty="0" smtClean="0"/>
              <a:t/>
            </a:r>
            <a:br>
              <a:rPr lang="en-US" dirty="0" smtClean="0"/>
            </a:br>
            <a:r>
              <a:rPr lang="en-US" dirty="0" smtClean="0"/>
              <a:t>1. </a:t>
            </a:r>
            <a:r>
              <a:rPr lang="en-US" dirty="0" err="1" smtClean="0"/>
              <a:t>Komunikasi</a:t>
            </a:r>
            <a:r>
              <a:rPr lang="en-US" dirty="0" smtClean="0"/>
              <a:t> </a:t>
            </a:r>
            <a:r>
              <a:rPr lang="en-US" dirty="0" err="1" smtClean="0"/>
              <a:t>adalah</a:t>
            </a:r>
            <a:r>
              <a:rPr lang="en-US" dirty="0" smtClean="0"/>
              <a:t> </a:t>
            </a:r>
            <a:r>
              <a:rPr lang="en-US" dirty="0" err="1" smtClean="0"/>
              <a:t>paket</a:t>
            </a:r>
            <a:r>
              <a:rPr lang="en-US" dirty="0" smtClean="0"/>
              <a:t> </a:t>
            </a:r>
            <a:r>
              <a:rPr lang="en-US" dirty="0" err="1" smtClean="0"/>
              <a:t>isyarat</a:t>
            </a:r>
            <a:r>
              <a:rPr lang="en-US" dirty="0" smtClean="0"/>
              <a:t/>
            </a:r>
            <a:br>
              <a:rPr lang="en-US" dirty="0" smtClean="0"/>
            </a:br>
            <a:r>
              <a:rPr lang="en-US" dirty="0" smtClean="0"/>
              <a:t/>
            </a:r>
            <a:br>
              <a:rPr lang="en-US" dirty="0" smtClean="0"/>
            </a:br>
            <a:r>
              <a:rPr lang="en-US" dirty="0" smtClean="0"/>
              <a:t>2  </a:t>
            </a:r>
            <a:r>
              <a:rPr lang="en-US" dirty="0" err="1" smtClean="0"/>
              <a:t>Komunikasi</a:t>
            </a:r>
            <a:r>
              <a:rPr lang="en-US" dirty="0" smtClean="0"/>
              <a:t> </a:t>
            </a:r>
            <a:r>
              <a:rPr lang="en-US" dirty="0" err="1" smtClean="0"/>
              <a:t>adalah</a:t>
            </a:r>
            <a:r>
              <a:rPr lang="en-US" dirty="0" smtClean="0"/>
              <a:t> Proses </a:t>
            </a:r>
            <a:r>
              <a:rPr lang="en-US" dirty="0" err="1" smtClean="0"/>
              <a:t>Penyesuaian</a:t>
            </a:r>
            <a:r>
              <a:rPr lang="en-US" dirty="0" smtClean="0"/>
              <a:t/>
            </a:r>
            <a:br>
              <a:rPr lang="en-US" dirty="0" smtClean="0"/>
            </a:br>
            <a:r>
              <a:rPr lang="en-US" dirty="0" smtClean="0"/>
              <a:t/>
            </a:r>
            <a:br>
              <a:rPr lang="en-US" dirty="0" smtClean="0"/>
            </a:br>
            <a:r>
              <a:rPr lang="en-US" dirty="0" smtClean="0"/>
              <a:t>3. </a:t>
            </a:r>
            <a:r>
              <a:rPr lang="en-US" dirty="0" err="1" smtClean="0"/>
              <a:t>Komunikasi</a:t>
            </a:r>
            <a:r>
              <a:rPr lang="en-US" dirty="0" smtClean="0"/>
              <a:t> </a:t>
            </a:r>
            <a:r>
              <a:rPr lang="en-US" dirty="0" err="1" smtClean="0"/>
              <a:t>Mencakup</a:t>
            </a:r>
            <a:r>
              <a:rPr lang="en-US" dirty="0" smtClean="0"/>
              <a:t> </a:t>
            </a:r>
            <a:r>
              <a:rPr lang="en-US" dirty="0" err="1" smtClean="0"/>
              <a:t>Dimensi</a:t>
            </a:r>
            <a:r>
              <a:rPr lang="en-US" dirty="0" smtClean="0"/>
              <a:t> Isi </a:t>
            </a:r>
            <a:r>
              <a:rPr lang="en-US" dirty="0" err="1" smtClean="0"/>
              <a:t>dan</a:t>
            </a:r>
            <a:r>
              <a:rPr lang="en-US" dirty="0" smtClean="0"/>
              <a:t> </a:t>
            </a:r>
            <a:r>
              <a:rPr lang="en-US" dirty="0" err="1" smtClean="0"/>
              <a:t>Hubungan</a:t>
            </a:r>
            <a:r>
              <a:rPr lang="en-US" dirty="0" smtClean="0"/>
              <a:t/>
            </a:r>
            <a:br>
              <a:rPr lang="en-US" dirty="0" smtClean="0"/>
            </a:br>
            <a:r>
              <a:rPr lang="en-US" dirty="0" smtClean="0"/>
              <a:t/>
            </a:r>
            <a:br>
              <a:rPr lang="en-US" dirty="0" smtClean="0"/>
            </a:br>
            <a:r>
              <a:rPr lang="en-US" dirty="0" smtClean="0"/>
              <a:t>4. </a:t>
            </a:r>
            <a:r>
              <a:rPr lang="en-US" dirty="0" err="1" smtClean="0"/>
              <a:t>Komunikasi</a:t>
            </a:r>
            <a:r>
              <a:rPr lang="en-US" dirty="0" smtClean="0"/>
              <a:t> </a:t>
            </a:r>
            <a:r>
              <a:rPr lang="en-US" dirty="0" err="1" smtClean="0"/>
              <a:t>melibatkan</a:t>
            </a:r>
            <a:r>
              <a:rPr lang="en-US" dirty="0" smtClean="0"/>
              <a:t> </a:t>
            </a:r>
            <a:r>
              <a:rPr lang="en-US" dirty="0" err="1" smtClean="0"/>
              <a:t>Transaksi</a:t>
            </a:r>
            <a:r>
              <a:rPr lang="en-US" dirty="0" smtClean="0"/>
              <a:t> </a:t>
            </a:r>
            <a:r>
              <a:rPr lang="en-US" dirty="0" err="1" smtClean="0"/>
              <a:t>Simetris</a:t>
            </a:r>
            <a:r>
              <a:rPr lang="en-US" dirty="0" smtClean="0"/>
              <a:t> </a:t>
            </a:r>
            <a:r>
              <a:rPr lang="en-US" dirty="0" err="1" smtClean="0"/>
              <a:t>dan</a:t>
            </a:r>
            <a:r>
              <a:rPr lang="en-US" dirty="0" smtClean="0"/>
              <a:t>   </a:t>
            </a:r>
            <a:br>
              <a:rPr lang="en-US" dirty="0" smtClean="0"/>
            </a:br>
            <a:r>
              <a:rPr lang="en-US" dirty="0" smtClean="0"/>
              <a:t>    </a:t>
            </a:r>
            <a:r>
              <a:rPr lang="en-US" dirty="0" err="1" smtClean="0"/>
              <a:t>Komplementer</a:t>
            </a:r>
            <a:r>
              <a:rPr lang="en-US" dirty="0" smtClean="0"/>
              <a:t/>
            </a:r>
            <a:br>
              <a:rPr lang="en-US" dirty="0" smtClean="0"/>
            </a:br>
            <a:r>
              <a:rPr lang="en-US" dirty="0" smtClean="0"/>
              <a:t/>
            </a:r>
            <a:br>
              <a:rPr lang="en-US" dirty="0" smtClean="0"/>
            </a:br>
            <a:r>
              <a:rPr lang="en-US" dirty="0" smtClean="0"/>
              <a:t>5. </a:t>
            </a:r>
            <a:r>
              <a:rPr lang="en-US" dirty="0" err="1" smtClean="0"/>
              <a:t>Komunikasi</a:t>
            </a:r>
            <a:r>
              <a:rPr lang="en-US" dirty="0" smtClean="0"/>
              <a:t> </a:t>
            </a:r>
            <a:r>
              <a:rPr lang="en-US" dirty="0" err="1" smtClean="0"/>
              <a:t>adalah</a:t>
            </a:r>
            <a:r>
              <a:rPr lang="en-US" dirty="0" smtClean="0"/>
              <a:t> Proses </a:t>
            </a:r>
            <a:r>
              <a:rPr lang="en-US" dirty="0" err="1" smtClean="0"/>
              <a:t>Transaksional</a:t>
            </a:r>
            <a:r>
              <a:rPr lang="en-US" dirty="0" smtClean="0"/>
              <a:t/>
            </a:r>
            <a:br>
              <a:rPr lang="en-US" dirty="0" smtClean="0"/>
            </a:br>
            <a:r>
              <a:rPr lang="en-US" dirty="0" smtClean="0"/>
              <a:t> </a:t>
            </a:r>
            <a:br>
              <a:rPr lang="en-US" dirty="0" smtClean="0"/>
            </a:br>
            <a:r>
              <a:rPr lang="en-US" dirty="0" smtClean="0"/>
              <a:t>6.Komunikasi </a:t>
            </a:r>
            <a:r>
              <a:rPr lang="en-US" dirty="0" err="1" smtClean="0"/>
              <a:t>Tidak</a:t>
            </a:r>
            <a:r>
              <a:rPr lang="en-US" dirty="0" smtClean="0"/>
              <a:t> </a:t>
            </a:r>
            <a:r>
              <a:rPr lang="en-US" dirty="0" err="1" smtClean="0"/>
              <a:t>Terhindarkan</a:t>
            </a:r>
            <a:r>
              <a:rPr lang="en-US" dirty="0" smtClean="0"/>
              <a:t/>
            </a:r>
            <a:br>
              <a:rPr lang="en-US" dirty="0" smtClean="0"/>
            </a:br>
            <a:r>
              <a:rPr lang="en-US" dirty="0" smtClean="0"/>
              <a:t/>
            </a:r>
            <a:br>
              <a:rPr lang="en-US" dirty="0" smtClean="0"/>
            </a:br>
            <a:r>
              <a:rPr lang="en-US" dirty="0" smtClean="0"/>
              <a:t>7. </a:t>
            </a:r>
            <a:r>
              <a:rPr lang="en-US" dirty="0" err="1" smtClean="0"/>
              <a:t>Komunikasi</a:t>
            </a:r>
            <a:r>
              <a:rPr lang="en-US" dirty="0" smtClean="0"/>
              <a:t> </a:t>
            </a:r>
            <a:r>
              <a:rPr lang="en-US" dirty="0" err="1" smtClean="0"/>
              <a:t>bersifat</a:t>
            </a:r>
            <a:r>
              <a:rPr lang="en-US" dirty="0" smtClean="0"/>
              <a:t> </a:t>
            </a:r>
            <a:r>
              <a:rPr lang="en-US" dirty="0" err="1" smtClean="0"/>
              <a:t>tidak</a:t>
            </a:r>
            <a:r>
              <a:rPr lang="en-US" dirty="0" smtClean="0"/>
              <a:t> </a:t>
            </a:r>
            <a:r>
              <a:rPr lang="en-US" dirty="0" err="1" smtClean="0"/>
              <a:t>Reversibel</a:t>
            </a:r>
            <a:r>
              <a:rPr lang="en-US" dirty="0" smtClean="0"/>
              <a:t/>
            </a:r>
            <a:br>
              <a:rPr lang="en-US" dirty="0" smtClean="0"/>
            </a:br>
            <a:r>
              <a:rPr lang="en-US" dirty="0" smtClean="0"/>
              <a:t/>
            </a:r>
            <a:br>
              <a:rPr lang="en-US" dirty="0" smtClean="0"/>
            </a:br>
            <a:r>
              <a:rPr lang="en-US" dirty="0" smtClean="0"/>
              <a:t>8. </a:t>
            </a:r>
            <a:r>
              <a:rPr lang="en-US" dirty="0" err="1" smtClean="0"/>
              <a:t>berlangsung</a:t>
            </a:r>
            <a:r>
              <a:rPr lang="en-US" dirty="0" smtClean="0"/>
              <a:t> </a:t>
            </a:r>
            <a:r>
              <a:rPr lang="en-US" dirty="0" err="1" smtClean="0"/>
              <a:t>terus</a:t>
            </a:r>
            <a:r>
              <a:rPr lang="en-US" dirty="0" smtClean="0"/>
              <a:t> </a:t>
            </a:r>
            <a:r>
              <a:rPr lang="en-US" dirty="0" err="1" smtClean="0"/>
              <a:t>menerus</a:t>
            </a:r>
            <a:r>
              <a:rPr lang="en-US" dirty="0" smtClean="0"/>
              <a:t> </a:t>
            </a:r>
            <a:br>
              <a:rPr lang="en-US" dirty="0" smtClean="0"/>
            </a:br>
            <a:r>
              <a:rPr lang="en-US" dirty="0" smtClean="0"/>
              <a:t> </a:t>
            </a:r>
            <a:endParaRPr lang="en-US" dirty="0"/>
          </a:p>
        </p:txBody>
      </p:sp>
    </p:spTree>
    <p:extLst>
      <p:ext uri="{BB962C8B-B14F-4D97-AF65-F5344CB8AC3E}">
        <p14:creationId xmlns:p14="http://schemas.microsoft.com/office/powerpoint/2010/main" val="177675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200" dirty="0" smtClean="0">
                <a:solidFill>
                  <a:schemeClr val="tx2">
                    <a:satMod val="200000"/>
                  </a:schemeClr>
                </a:solidFill>
              </a:rPr>
              <a:t>TUJUAN – TUJUAN KOMUNIKA</a:t>
            </a:r>
            <a:r>
              <a:rPr lang="id-ID" sz="3200" smtClean="0">
                <a:solidFill>
                  <a:schemeClr val="tx2">
                    <a:satMod val="200000"/>
                  </a:schemeClr>
                </a:solidFill>
              </a:rPr>
              <a:t>S</a:t>
            </a:r>
            <a:r>
              <a:rPr lang="en-US" sz="3200" smtClean="0">
                <a:solidFill>
                  <a:schemeClr val="tx2">
                    <a:satMod val="200000"/>
                  </a:schemeClr>
                </a:solidFill>
              </a:rPr>
              <a:t>I </a:t>
            </a:r>
            <a:r>
              <a:rPr lang="en-US" sz="3200" dirty="0" smtClean="0">
                <a:solidFill>
                  <a:schemeClr val="tx2">
                    <a:satMod val="200000"/>
                  </a:schemeClr>
                </a:solidFill>
              </a:rPr>
              <a:t>ANTAR PRIBADI YANG DIURAIKAN DIATAS DAPAT DILIHAT DARI DUA PERSPEKTIF YAITU :</a:t>
            </a:r>
            <a:br>
              <a:rPr lang="en-US" sz="3200" dirty="0" smtClean="0">
                <a:solidFill>
                  <a:schemeClr val="tx2">
                    <a:satMod val="200000"/>
                  </a:schemeClr>
                </a:solidFill>
              </a:rPr>
            </a:br>
            <a:endParaRPr lang="en-US" sz="3200" dirty="0">
              <a:solidFill>
                <a:schemeClr val="tx2">
                  <a:satMod val="200000"/>
                </a:schemeClr>
              </a:solidFill>
            </a:endParaRPr>
          </a:p>
        </p:txBody>
      </p:sp>
      <p:sp>
        <p:nvSpPr>
          <p:cNvPr id="9219" name="Content Placeholder 2"/>
          <p:cNvSpPr>
            <a:spLocks noGrp="1"/>
          </p:cNvSpPr>
          <p:nvPr>
            <p:ph idx="1"/>
          </p:nvPr>
        </p:nvSpPr>
        <p:spPr>
          <a:xfrm>
            <a:off x="914400" y="2057400"/>
            <a:ext cx="7772400" cy="4572000"/>
          </a:xfrm>
        </p:spPr>
        <p:txBody>
          <a:bodyPr/>
          <a:lstStyle/>
          <a:p>
            <a:pPr algn="just">
              <a:buFont typeface="Wingdings" pitchFamily="2" charset="2"/>
              <a:buNone/>
            </a:pPr>
            <a:r>
              <a:rPr lang="en-US" sz="1800" smtClean="0"/>
              <a:t>A. </a:t>
            </a:r>
            <a:r>
              <a:rPr lang="en-US" sz="2000" smtClean="0"/>
              <a:t>TUJUAN – TUJUAN INI DAPAT DILIHAT SEBAGAI FAKTOR – FAKTOR MOTIVASI ATAU SEBAGAI ALASAN –ALASAN MENGAPA KITA TERLIBAT DALAM KOMUNIKASI ANTARPRIBADI. DENGAN DEMIKIAN, KITA DAPAT MENGATAKAN BAHWA KITA MEMBANTU ORANG LAIN UNTUK MENGUBAH SIKAP DAN PERILAKU SESEORANG.</a:t>
            </a:r>
          </a:p>
          <a:p>
            <a:pPr algn="just"/>
            <a:endParaRPr lang="en-US" sz="2000" smtClean="0"/>
          </a:p>
          <a:p>
            <a:pPr algn="just">
              <a:buFont typeface="Wingdings" pitchFamily="2" charset="2"/>
              <a:buNone/>
            </a:pPr>
            <a:r>
              <a:rPr lang="en-US" sz="2000" smtClean="0"/>
              <a:t>B. TUJUAN – TUJUAN INI DAPAT DIPANDANG SEBAGAI HASIL EFEK UMUM DARI KOMUNIKASI ANTARPRIBADI. DENGAN DEMIKIAN KITA DAPAT MENGATAKAN BAHWA SEBAGAI SUATU HASIL DARI KOMUNIKASI ANTAR PRIBADI KITA DAPAT MENGENAL DIRI KITA SENDIRI, MEMBUAT HUBUNGAN LEBIH BAIK  BERMAKNA  DAN MEMPEROLEH PENGETAHUAN TENTANG DUNIA LUAR</a:t>
            </a:r>
            <a:r>
              <a:rPr lang="en-US" sz="1800" smtClean="0"/>
              <a:t>.</a:t>
            </a:r>
          </a:p>
        </p:txBody>
      </p:sp>
    </p:spTree>
    <p:extLst>
      <p:ext uri="{BB962C8B-B14F-4D97-AF65-F5344CB8AC3E}">
        <p14:creationId xmlns:p14="http://schemas.microsoft.com/office/powerpoint/2010/main" val="131398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066800"/>
            <a:ext cx="7772400" cy="762000"/>
          </a:xfrm>
        </p:spPr>
        <p:txBody>
          <a:bodyPr/>
          <a:lstStyle/>
          <a:p>
            <a:pPr fontAlgn="auto">
              <a:spcAft>
                <a:spcPts val="0"/>
              </a:spcAft>
              <a:defRPr/>
            </a:pPr>
            <a:r>
              <a:rPr lang="en-US" sz="2400" smtClean="0">
                <a:solidFill>
                  <a:schemeClr val="tx2">
                    <a:satMod val="200000"/>
                  </a:schemeClr>
                </a:solidFill>
              </a:rPr>
              <a:t>Pentingnya  komunikasi  antarpribadi  (Johnson, 1981)</a:t>
            </a:r>
          </a:p>
        </p:txBody>
      </p:sp>
      <p:sp>
        <p:nvSpPr>
          <p:cNvPr id="8195" name="Subtitle 2"/>
          <p:cNvSpPr>
            <a:spLocks noGrp="1"/>
          </p:cNvSpPr>
          <p:nvPr>
            <p:ph type="subTitle" idx="1"/>
          </p:nvPr>
        </p:nvSpPr>
        <p:spPr>
          <a:xfrm>
            <a:off x="685800" y="2057400"/>
            <a:ext cx="8001000" cy="3276600"/>
          </a:xfrm>
        </p:spPr>
        <p:txBody>
          <a:bodyPr/>
          <a:lstStyle/>
          <a:p>
            <a:pPr marL="514350" indent="-514350">
              <a:spcBef>
                <a:spcPct val="0"/>
              </a:spcBef>
              <a:buFont typeface="Calibri" pitchFamily="34" charset="0"/>
              <a:buAutoNum type="arabicPeriod"/>
            </a:pPr>
            <a:r>
              <a:rPr lang="en-US" b="1" smtClean="0"/>
              <a:t>Membantu perkembangan intelektual  dan sosial kita</a:t>
            </a:r>
          </a:p>
          <a:p>
            <a:pPr marL="514350" indent="-514350">
              <a:spcBef>
                <a:spcPct val="0"/>
              </a:spcBef>
              <a:buFont typeface="Calibri" pitchFamily="34" charset="0"/>
              <a:buAutoNum type="arabicPeriod"/>
            </a:pPr>
            <a:r>
              <a:rPr lang="en-US" b="1" smtClean="0"/>
              <a:t>Identitas atau jatidiri terbentuk dalam  dan lewat komunikasi  dengan orang lain.</a:t>
            </a:r>
          </a:p>
          <a:p>
            <a:pPr marL="514350" indent="-514350">
              <a:spcBef>
                <a:spcPct val="0"/>
              </a:spcBef>
              <a:buFont typeface="Calibri" pitchFamily="34" charset="0"/>
              <a:buAutoNum type="arabicPeriod"/>
            </a:pPr>
            <a:r>
              <a:rPr lang="en-US" b="1" smtClean="0"/>
              <a:t>Dalam memahami realitas sekeliling  kita dan menguji kebenaran kesan-kesan dan pengertian yg kita miliki  tentang dunia di sekitar kita</a:t>
            </a:r>
          </a:p>
          <a:p>
            <a:pPr marL="514350" indent="-514350">
              <a:spcBef>
                <a:spcPct val="0"/>
              </a:spcBef>
              <a:buFont typeface="Calibri" pitchFamily="34" charset="0"/>
              <a:buAutoNum type="arabicPeriod"/>
            </a:pPr>
            <a:r>
              <a:rPr lang="en-US" b="1" smtClean="0"/>
              <a:t>Kesehatan mental kita sebagian besar juga ditentukan oleh kualitas komunikasi atau hubungan kita dengan orang lain, lebih2 org yg merupakan tokoh2 signifikans dalam hidup kita</a:t>
            </a:r>
          </a:p>
          <a:p>
            <a:pPr marL="514350" indent="-514350">
              <a:spcBef>
                <a:spcPct val="0"/>
              </a:spcBef>
              <a:buFont typeface="Calibri" pitchFamily="34" charset="0"/>
              <a:buAutoNum type="arabicPeriod"/>
            </a:pPr>
            <a:endParaRPr lang="en-US" b="1" smtClean="0"/>
          </a:p>
        </p:txBody>
      </p:sp>
    </p:spTree>
    <p:extLst>
      <p:ext uri="{BB962C8B-B14F-4D97-AF65-F5344CB8AC3E}">
        <p14:creationId xmlns:p14="http://schemas.microsoft.com/office/powerpoint/2010/main" val="2911165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fontAlgn="auto">
              <a:spcAft>
                <a:spcPts val="0"/>
              </a:spcAft>
              <a:defRPr/>
            </a:pPr>
            <a:r>
              <a:rPr lang="en-US" smtClean="0">
                <a:solidFill>
                  <a:schemeClr val="tx2">
                    <a:satMod val="200000"/>
                  </a:schemeClr>
                </a:solidFill>
              </a:rPr>
              <a:t>Keterampilan dasar komunikasi</a:t>
            </a:r>
          </a:p>
        </p:txBody>
      </p:sp>
      <p:sp>
        <p:nvSpPr>
          <p:cNvPr id="3" name="Content Placeholder 2"/>
          <p:cNvSpPr>
            <a:spLocks noGrp="1"/>
          </p:cNvSpPr>
          <p:nvPr>
            <p:ph idx="1"/>
          </p:nvPr>
        </p:nvSpPr>
        <p:spPr/>
        <p:txBody>
          <a:bodyPr rtlCol="0">
            <a:normAutofit fontScale="85000" lnSpcReduction="20000"/>
          </a:bodyPr>
          <a:lstStyle/>
          <a:p>
            <a:pPr marL="548640" indent="-411480" fontAlgn="auto">
              <a:spcAft>
                <a:spcPts val="0"/>
              </a:spcAft>
              <a:buClr>
                <a:schemeClr val="tx1">
                  <a:shade val="95000"/>
                </a:schemeClr>
              </a:buClr>
              <a:buFont typeface="Arial" pitchFamily="34" charset="0"/>
              <a:buChar char="•"/>
              <a:defRPr/>
            </a:pPr>
            <a:r>
              <a:rPr lang="en-US" b="1" dirty="0" smtClean="0"/>
              <a:t>Kita </a:t>
            </a:r>
            <a:r>
              <a:rPr lang="en-US" b="1" dirty="0" err="1" smtClean="0"/>
              <a:t>harus</a:t>
            </a:r>
            <a:r>
              <a:rPr lang="en-US" b="1" dirty="0" smtClean="0"/>
              <a:t> </a:t>
            </a:r>
            <a:r>
              <a:rPr lang="en-US" b="1" dirty="0" err="1" smtClean="0"/>
              <a:t>mampu</a:t>
            </a:r>
            <a:r>
              <a:rPr lang="en-US" b="1" dirty="0" smtClean="0"/>
              <a:t> </a:t>
            </a:r>
            <a:r>
              <a:rPr lang="en-US" b="1" dirty="0" err="1" smtClean="0"/>
              <a:t>saling</a:t>
            </a:r>
            <a:r>
              <a:rPr lang="en-US" b="1" dirty="0" smtClean="0"/>
              <a:t> </a:t>
            </a:r>
            <a:r>
              <a:rPr lang="en-US" b="1" dirty="0" err="1" smtClean="0"/>
              <a:t>memahami</a:t>
            </a:r>
            <a:r>
              <a:rPr lang="en-US" b="1" dirty="0" smtClean="0"/>
              <a:t>, </a:t>
            </a:r>
            <a:r>
              <a:rPr lang="en-US" b="1" dirty="0" err="1" smtClean="0"/>
              <a:t>yaitu</a:t>
            </a:r>
            <a:r>
              <a:rPr lang="en-US" b="1" dirty="0" smtClean="0"/>
              <a:t> </a:t>
            </a:r>
            <a:r>
              <a:rPr lang="en-US" b="1" dirty="0" err="1" smtClean="0"/>
              <a:t>sikap</a:t>
            </a:r>
            <a:r>
              <a:rPr lang="en-US" b="1" dirty="0" smtClean="0"/>
              <a:t> </a:t>
            </a:r>
            <a:r>
              <a:rPr lang="en-US" b="1" dirty="0" err="1" smtClean="0"/>
              <a:t>percaya</a:t>
            </a:r>
            <a:r>
              <a:rPr lang="en-US" b="1" dirty="0" smtClean="0"/>
              <a:t>, </a:t>
            </a:r>
            <a:r>
              <a:rPr lang="en-US" b="1" dirty="0" err="1" smtClean="0"/>
              <a:t>pembukaan</a:t>
            </a:r>
            <a:r>
              <a:rPr lang="en-US" b="1" dirty="0" smtClean="0"/>
              <a:t> </a:t>
            </a:r>
            <a:r>
              <a:rPr lang="en-US" b="1" dirty="0" err="1" smtClean="0"/>
              <a:t>diri</a:t>
            </a:r>
            <a:r>
              <a:rPr lang="en-US" b="1" dirty="0" smtClean="0"/>
              <a:t>, </a:t>
            </a:r>
            <a:r>
              <a:rPr lang="en-US" b="1" dirty="0" err="1" smtClean="0"/>
              <a:t>keinsyafan</a:t>
            </a:r>
            <a:r>
              <a:rPr lang="en-US" b="1" dirty="0" smtClean="0"/>
              <a:t> </a:t>
            </a:r>
            <a:r>
              <a:rPr lang="en-US" b="1" dirty="0" err="1" smtClean="0"/>
              <a:t>diri</a:t>
            </a:r>
            <a:r>
              <a:rPr lang="en-US" b="1" dirty="0" smtClean="0"/>
              <a:t>, </a:t>
            </a:r>
            <a:r>
              <a:rPr lang="en-US" b="1" dirty="0" err="1" smtClean="0"/>
              <a:t>dan</a:t>
            </a:r>
            <a:r>
              <a:rPr lang="en-US" b="1" dirty="0" smtClean="0"/>
              <a:t> </a:t>
            </a:r>
            <a:r>
              <a:rPr lang="en-US" b="1" dirty="0" err="1" smtClean="0"/>
              <a:t>penerimaan</a:t>
            </a:r>
            <a:r>
              <a:rPr lang="en-US" b="1" dirty="0" smtClean="0"/>
              <a:t> </a:t>
            </a:r>
            <a:r>
              <a:rPr lang="en-US" b="1" dirty="0" err="1" smtClean="0"/>
              <a:t>diri</a:t>
            </a:r>
            <a:endParaRPr lang="en-US" b="1" dirty="0" smtClean="0"/>
          </a:p>
          <a:p>
            <a:pPr marL="548640" indent="-411480" fontAlgn="auto">
              <a:spcAft>
                <a:spcPts val="0"/>
              </a:spcAft>
              <a:buClr>
                <a:schemeClr val="tx1">
                  <a:shade val="95000"/>
                </a:schemeClr>
              </a:buClr>
              <a:buFont typeface="Arial" pitchFamily="34" charset="0"/>
              <a:buChar char="•"/>
              <a:defRPr/>
            </a:pPr>
            <a:r>
              <a:rPr lang="en-US" b="1" dirty="0" smtClean="0"/>
              <a:t>Kita </a:t>
            </a:r>
            <a:r>
              <a:rPr lang="en-US" b="1" dirty="0" err="1" smtClean="0"/>
              <a:t>harus</a:t>
            </a:r>
            <a:r>
              <a:rPr lang="en-US" b="1" dirty="0" smtClean="0"/>
              <a:t> </a:t>
            </a:r>
            <a:r>
              <a:rPr lang="en-US" b="1" dirty="0" err="1" smtClean="0"/>
              <a:t>mampu</a:t>
            </a:r>
            <a:r>
              <a:rPr lang="en-US" b="1" dirty="0" smtClean="0"/>
              <a:t> </a:t>
            </a:r>
            <a:r>
              <a:rPr lang="en-US" b="1" dirty="0" err="1" smtClean="0"/>
              <a:t>mengkomunikasikan</a:t>
            </a:r>
            <a:r>
              <a:rPr lang="en-US" b="1" dirty="0" smtClean="0"/>
              <a:t> </a:t>
            </a:r>
            <a:r>
              <a:rPr lang="en-US" b="1" dirty="0" err="1" smtClean="0"/>
              <a:t>pikiran</a:t>
            </a:r>
            <a:r>
              <a:rPr lang="en-US" b="1" dirty="0" smtClean="0"/>
              <a:t> </a:t>
            </a:r>
            <a:r>
              <a:rPr lang="en-US" b="1" dirty="0" err="1" smtClean="0"/>
              <a:t>dan</a:t>
            </a:r>
            <a:r>
              <a:rPr lang="en-US" b="1" dirty="0" smtClean="0"/>
              <a:t> </a:t>
            </a:r>
            <a:r>
              <a:rPr lang="en-US" b="1" dirty="0" err="1" smtClean="0"/>
              <a:t>perasaan</a:t>
            </a:r>
            <a:r>
              <a:rPr lang="en-US" b="1" dirty="0" smtClean="0"/>
              <a:t> </a:t>
            </a:r>
            <a:r>
              <a:rPr lang="en-US" b="1" dirty="0" err="1" smtClean="0"/>
              <a:t>kita</a:t>
            </a:r>
            <a:r>
              <a:rPr lang="en-US" b="1" dirty="0" smtClean="0"/>
              <a:t> </a:t>
            </a:r>
            <a:r>
              <a:rPr lang="en-US" b="1" dirty="0" err="1" smtClean="0"/>
              <a:t>secara</a:t>
            </a:r>
            <a:r>
              <a:rPr lang="en-US" b="1" dirty="0" smtClean="0"/>
              <a:t> </a:t>
            </a:r>
            <a:r>
              <a:rPr lang="en-US" b="1" dirty="0" err="1" smtClean="0"/>
              <a:t>tepat</a:t>
            </a:r>
            <a:r>
              <a:rPr lang="en-US" b="1" dirty="0" smtClean="0"/>
              <a:t> </a:t>
            </a:r>
            <a:r>
              <a:rPr lang="en-US" b="1" dirty="0" err="1" smtClean="0"/>
              <a:t>dan</a:t>
            </a:r>
            <a:r>
              <a:rPr lang="en-US" b="1" dirty="0" smtClean="0"/>
              <a:t> </a:t>
            </a:r>
            <a:r>
              <a:rPr lang="en-US" b="1" dirty="0" err="1" smtClean="0"/>
              <a:t>jelas</a:t>
            </a:r>
            <a:endParaRPr lang="en-US" b="1" dirty="0" smtClean="0"/>
          </a:p>
          <a:p>
            <a:pPr marL="548640" indent="-411480" fontAlgn="auto">
              <a:spcAft>
                <a:spcPts val="0"/>
              </a:spcAft>
              <a:buClr>
                <a:schemeClr val="tx1">
                  <a:shade val="95000"/>
                </a:schemeClr>
              </a:buClr>
              <a:buFont typeface="Arial" pitchFamily="34" charset="0"/>
              <a:buChar char="•"/>
              <a:defRPr/>
            </a:pPr>
            <a:r>
              <a:rPr lang="en-US" b="1" dirty="0" smtClean="0"/>
              <a:t>Kita </a:t>
            </a:r>
            <a:r>
              <a:rPr lang="en-US" b="1" dirty="0" err="1" smtClean="0"/>
              <a:t>harus</a:t>
            </a:r>
            <a:r>
              <a:rPr lang="en-US" b="1" dirty="0" smtClean="0"/>
              <a:t> </a:t>
            </a:r>
            <a:r>
              <a:rPr lang="en-US" b="1" dirty="0" err="1" smtClean="0"/>
              <a:t>mampu</a:t>
            </a:r>
            <a:r>
              <a:rPr lang="en-US" b="1" dirty="0" smtClean="0"/>
              <a:t> </a:t>
            </a:r>
            <a:r>
              <a:rPr lang="en-US" b="1" dirty="0" err="1" smtClean="0"/>
              <a:t>saling</a:t>
            </a:r>
            <a:r>
              <a:rPr lang="en-US" b="1" dirty="0" smtClean="0"/>
              <a:t> </a:t>
            </a:r>
            <a:r>
              <a:rPr lang="en-US" b="1" dirty="0" err="1" smtClean="0"/>
              <a:t>menerima</a:t>
            </a:r>
            <a:r>
              <a:rPr lang="en-US" b="1" dirty="0" smtClean="0"/>
              <a:t> </a:t>
            </a:r>
            <a:r>
              <a:rPr lang="en-US" b="1" dirty="0" err="1" smtClean="0"/>
              <a:t>dan</a:t>
            </a:r>
            <a:r>
              <a:rPr lang="en-US" b="1" dirty="0" smtClean="0"/>
              <a:t> </a:t>
            </a:r>
            <a:r>
              <a:rPr lang="en-US" b="1" dirty="0" err="1" smtClean="0"/>
              <a:t>saling</a:t>
            </a:r>
            <a:r>
              <a:rPr lang="en-US" b="1" dirty="0" smtClean="0"/>
              <a:t> </a:t>
            </a:r>
            <a:r>
              <a:rPr lang="en-US" b="1" dirty="0" err="1" smtClean="0"/>
              <a:t>memberiKan</a:t>
            </a:r>
            <a:r>
              <a:rPr lang="en-US" b="1" dirty="0" smtClean="0"/>
              <a:t> </a:t>
            </a:r>
            <a:r>
              <a:rPr lang="en-US" b="1" dirty="0" err="1" smtClean="0"/>
              <a:t>dukungan</a:t>
            </a:r>
            <a:r>
              <a:rPr lang="en-US" b="1" dirty="0" smtClean="0"/>
              <a:t> </a:t>
            </a:r>
            <a:r>
              <a:rPr lang="en-US" b="1" dirty="0" err="1" smtClean="0"/>
              <a:t>pada</a:t>
            </a:r>
            <a:r>
              <a:rPr lang="en-US" b="1" dirty="0" smtClean="0"/>
              <a:t> </a:t>
            </a:r>
            <a:r>
              <a:rPr lang="en-US" b="1" dirty="0" err="1" smtClean="0"/>
              <a:t>orang</a:t>
            </a:r>
            <a:r>
              <a:rPr lang="en-US" b="1" dirty="0" smtClean="0"/>
              <a:t> lain </a:t>
            </a:r>
            <a:r>
              <a:rPr lang="en-US" b="1" dirty="0" err="1" smtClean="0"/>
              <a:t>atau</a:t>
            </a:r>
            <a:r>
              <a:rPr lang="en-US" b="1" dirty="0" smtClean="0"/>
              <a:t> </a:t>
            </a:r>
            <a:r>
              <a:rPr lang="en-US" b="1" dirty="0" err="1" smtClean="0"/>
              <a:t>saling</a:t>
            </a:r>
            <a:r>
              <a:rPr lang="en-US" b="1" dirty="0" smtClean="0"/>
              <a:t> </a:t>
            </a:r>
            <a:r>
              <a:rPr lang="en-US" b="1" dirty="0" err="1" smtClean="0"/>
              <a:t>menolong</a:t>
            </a:r>
            <a:endParaRPr lang="en-US" b="1" dirty="0" smtClean="0"/>
          </a:p>
          <a:p>
            <a:pPr marL="548640" indent="-411480" fontAlgn="auto">
              <a:spcAft>
                <a:spcPts val="0"/>
              </a:spcAft>
              <a:buClr>
                <a:schemeClr val="tx1">
                  <a:shade val="95000"/>
                </a:schemeClr>
              </a:buClr>
              <a:buFont typeface="Arial" pitchFamily="34" charset="0"/>
              <a:buChar char="•"/>
              <a:defRPr/>
            </a:pPr>
            <a:r>
              <a:rPr lang="en-US" b="1" dirty="0" smtClean="0"/>
              <a:t>Kita </a:t>
            </a:r>
            <a:r>
              <a:rPr lang="en-US" b="1" dirty="0" err="1" smtClean="0"/>
              <a:t>harus</a:t>
            </a:r>
            <a:r>
              <a:rPr lang="en-US" b="1" dirty="0" smtClean="0"/>
              <a:t> </a:t>
            </a:r>
            <a:r>
              <a:rPr lang="en-US" b="1" dirty="0" err="1" smtClean="0"/>
              <a:t>mampu</a:t>
            </a:r>
            <a:r>
              <a:rPr lang="en-US" b="1" dirty="0" smtClean="0"/>
              <a:t> </a:t>
            </a:r>
            <a:r>
              <a:rPr lang="en-US" b="1" dirty="0" err="1" smtClean="0"/>
              <a:t>memecahkan</a:t>
            </a:r>
            <a:r>
              <a:rPr lang="en-US" b="1" dirty="0" smtClean="0"/>
              <a:t> </a:t>
            </a:r>
            <a:r>
              <a:rPr lang="en-US" b="1" dirty="0" err="1" smtClean="0"/>
              <a:t>konflik</a:t>
            </a:r>
            <a:r>
              <a:rPr lang="en-US" b="1" dirty="0" smtClean="0"/>
              <a:t> </a:t>
            </a:r>
            <a:r>
              <a:rPr lang="en-US" b="1" dirty="0" err="1" smtClean="0"/>
              <a:t>dan</a:t>
            </a:r>
            <a:r>
              <a:rPr lang="en-US" b="1" dirty="0" smtClean="0"/>
              <a:t> bentuk2 </a:t>
            </a:r>
            <a:r>
              <a:rPr lang="en-US" b="1" dirty="0" err="1" smtClean="0"/>
              <a:t>masalah</a:t>
            </a:r>
            <a:r>
              <a:rPr lang="en-US" b="1" dirty="0" smtClean="0"/>
              <a:t> </a:t>
            </a:r>
            <a:r>
              <a:rPr lang="en-US" b="1" dirty="0" err="1" smtClean="0"/>
              <a:t>antarpribadi</a:t>
            </a:r>
            <a:r>
              <a:rPr lang="en-US" b="1" dirty="0" smtClean="0"/>
              <a:t> lain yang </a:t>
            </a:r>
            <a:r>
              <a:rPr lang="en-US" b="1" dirty="0" err="1" smtClean="0"/>
              <a:t>memungkinkan</a:t>
            </a:r>
            <a:r>
              <a:rPr lang="en-US" b="1" dirty="0" smtClean="0"/>
              <a:t> </a:t>
            </a:r>
            <a:r>
              <a:rPr lang="en-US" b="1" dirty="0" err="1" smtClean="0"/>
              <a:t>muncul</a:t>
            </a:r>
            <a:r>
              <a:rPr lang="en-US" b="1" dirty="0" smtClean="0"/>
              <a:t> </a:t>
            </a:r>
            <a:r>
              <a:rPr lang="en-US" b="1" dirty="0" err="1" smtClean="0"/>
              <a:t>dalam</a:t>
            </a:r>
            <a:r>
              <a:rPr lang="en-US" b="1" dirty="0" smtClean="0"/>
              <a:t> </a:t>
            </a:r>
            <a:r>
              <a:rPr lang="en-US" b="1" dirty="0" err="1" smtClean="0"/>
              <a:t>komunikasi</a:t>
            </a:r>
            <a:r>
              <a:rPr lang="en-US" b="1" dirty="0" smtClean="0"/>
              <a:t> </a:t>
            </a:r>
            <a:r>
              <a:rPr lang="en-US" b="1" dirty="0" err="1" smtClean="0"/>
              <a:t>kita</a:t>
            </a:r>
            <a:r>
              <a:rPr lang="en-US" b="1" dirty="0" smtClean="0"/>
              <a:t> </a:t>
            </a:r>
            <a:r>
              <a:rPr lang="en-US" b="1" dirty="0" err="1" smtClean="0"/>
              <a:t>dgn</a:t>
            </a:r>
            <a:r>
              <a:rPr lang="en-US" b="1" dirty="0" smtClean="0"/>
              <a:t> org lain , </a:t>
            </a:r>
            <a:r>
              <a:rPr lang="en-US" b="1" dirty="0" err="1" smtClean="0"/>
              <a:t>melalui</a:t>
            </a:r>
            <a:r>
              <a:rPr lang="en-US" b="1" dirty="0" smtClean="0"/>
              <a:t> cara2 </a:t>
            </a:r>
            <a:r>
              <a:rPr lang="en-US" b="1" dirty="0" err="1" smtClean="0"/>
              <a:t>yg</a:t>
            </a:r>
            <a:r>
              <a:rPr lang="en-US" b="1" dirty="0" smtClean="0"/>
              <a:t> </a:t>
            </a:r>
            <a:r>
              <a:rPr lang="en-US" b="1" dirty="0" err="1" smtClean="0"/>
              <a:t>konstruktif</a:t>
            </a:r>
            <a:r>
              <a:rPr lang="en-US" b="1" dirty="0" smtClean="0"/>
              <a:t>.</a:t>
            </a:r>
          </a:p>
        </p:txBody>
      </p:sp>
    </p:spTree>
    <p:extLst>
      <p:ext uri="{BB962C8B-B14F-4D97-AF65-F5344CB8AC3E}">
        <p14:creationId xmlns:p14="http://schemas.microsoft.com/office/powerpoint/2010/main" val="247817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chemeClr val="tx2">
                    <a:satMod val="200000"/>
                  </a:schemeClr>
                </a:solidFill>
              </a:rPr>
              <a:t>TUJUAN KOMUNIKASI ANTAR PRIBADI</a:t>
            </a:r>
            <a:endParaRPr lang="en-US" sz="3200" dirty="0">
              <a:solidFill>
                <a:schemeClr val="tx2">
                  <a:satMod val="200000"/>
                </a:schemeClr>
              </a:solidFill>
            </a:endParaRPr>
          </a:p>
        </p:txBody>
      </p:sp>
      <p:sp>
        <p:nvSpPr>
          <p:cNvPr id="10243" name="Content Placeholder 2"/>
          <p:cNvSpPr>
            <a:spLocks noGrp="1"/>
          </p:cNvSpPr>
          <p:nvPr>
            <p:ph idx="1"/>
          </p:nvPr>
        </p:nvSpPr>
        <p:spPr>
          <a:xfrm>
            <a:off x="914400" y="1371600"/>
            <a:ext cx="7772400" cy="4984750"/>
          </a:xfrm>
        </p:spPr>
        <p:txBody>
          <a:bodyPr/>
          <a:lstStyle/>
          <a:p>
            <a:pPr>
              <a:buFont typeface="Wingdings" pitchFamily="2" charset="2"/>
              <a:buNone/>
            </a:pPr>
            <a:r>
              <a:rPr lang="en-US" sz="1800" b="1" smtClean="0"/>
              <a:t>1</a:t>
            </a:r>
            <a:r>
              <a:rPr lang="en-US" b="1" smtClean="0"/>
              <a:t>. MENGENAL DIRI SENDIRI DAN ORANG LAIN.</a:t>
            </a:r>
          </a:p>
          <a:p>
            <a:pPr>
              <a:buFont typeface="Wingdings" pitchFamily="2" charset="2"/>
              <a:buNone/>
            </a:pPr>
            <a:r>
              <a:rPr lang="en-US" b="1" smtClean="0"/>
              <a:t>2. MENGETAHUI DUNIA LUAR</a:t>
            </a:r>
          </a:p>
          <a:p>
            <a:pPr>
              <a:buFont typeface="Wingdings" pitchFamily="2" charset="2"/>
              <a:buNone/>
            </a:pPr>
            <a:r>
              <a:rPr lang="en-US" b="1" smtClean="0"/>
              <a:t>3. MENCIPTAKAN DAN MEMELIHARA HUBUNGAN MENJADI BERMAKNA.</a:t>
            </a:r>
          </a:p>
          <a:p>
            <a:pPr>
              <a:buFont typeface="Wingdings" pitchFamily="2" charset="2"/>
              <a:buNone/>
            </a:pPr>
            <a:r>
              <a:rPr lang="en-US" b="1" smtClean="0"/>
              <a:t>4. MENGUBAH SIKAP DAN PERILAKU.</a:t>
            </a:r>
          </a:p>
          <a:p>
            <a:pPr>
              <a:buFont typeface="Wingdings" pitchFamily="2" charset="2"/>
              <a:buNone/>
            </a:pPr>
            <a:r>
              <a:rPr lang="en-US" b="1" smtClean="0"/>
              <a:t>5. BERMAIN DAN MENCARI HUBUNGAN.</a:t>
            </a:r>
          </a:p>
          <a:p>
            <a:pPr>
              <a:buFont typeface="Wingdings" pitchFamily="2" charset="2"/>
              <a:buNone/>
            </a:pPr>
            <a:r>
              <a:rPr lang="en-US" b="1" smtClean="0"/>
              <a:t>6. MEMBANTU.</a:t>
            </a:r>
          </a:p>
        </p:txBody>
      </p:sp>
    </p:spTree>
    <p:extLst>
      <p:ext uri="{BB962C8B-B14F-4D97-AF65-F5344CB8AC3E}">
        <p14:creationId xmlns:p14="http://schemas.microsoft.com/office/powerpoint/2010/main" val="1697184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400" b="1" dirty="0" smtClean="0">
                <a:solidFill>
                  <a:schemeClr val="tx2">
                    <a:satMod val="200000"/>
                  </a:schemeClr>
                </a:solidFill>
              </a:rPr>
              <a:t>TUJUAN – TUJUAN KOMUNIKA</a:t>
            </a:r>
            <a:r>
              <a:rPr lang="id-ID" sz="2400" b="1" dirty="0" smtClean="0">
                <a:solidFill>
                  <a:schemeClr val="tx2">
                    <a:satMod val="200000"/>
                  </a:schemeClr>
                </a:solidFill>
              </a:rPr>
              <a:t>S</a:t>
            </a:r>
            <a:r>
              <a:rPr lang="en-US" sz="2400" b="1" dirty="0" smtClean="0">
                <a:solidFill>
                  <a:schemeClr val="tx2">
                    <a:satMod val="200000"/>
                  </a:schemeClr>
                </a:solidFill>
              </a:rPr>
              <a:t>I ANTAR PRIBADI YANG DIURAIKAN DIATAS DAPAT DILIHAT DARI DUA PERSPEKTIF YAITU :</a:t>
            </a:r>
            <a:br>
              <a:rPr lang="en-US" sz="2400" b="1" dirty="0" smtClean="0">
                <a:solidFill>
                  <a:schemeClr val="tx2">
                    <a:satMod val="200000"/>
                  </a:schemeClr>
                </a:solidFill>
              </a:rPr>
            </a:br>
            <a:endParaRPr lang="en-US" sz="2400" b="1" dirty="0">
              <a:solidFill>
                <a:schemeClr val="tx2">
                  <a:satMod val="200000"/>
                </a:schemeClr>
              </a:solidFill>
            </a:endParaRPr>
          </a:p>
        </p:txBody>
      </p:sp>
      <p:sp>
        <p:nvSpPr>
          <p:cNvPr id="11267" name="Content Placeholder 2"/>
          <p:cNvSpPr>
            <a:spLocks noGrp="1"/>
          </p:cNvSpPr>
          <p:nvPr>
            <p:ph idx="1"/>
          </p:nvPr>
        </p:nvSpPr>
        <p:spPr>
          <a:xfrm>
            <a:off x="914400" y="2057400"/>
            <a:ext cx="7772400" cy="4572000"/>
          </a:xfrm>
        </p:spPr>
        <p:txBody>
          <a:bodyPr/>
          <a:lstStyle/>
          <a:p>
            <a:pPr algn="just">
              <a:buFont typeface="Wingdings" pitchFamily="2" charset="2"/>
              <a:buNone/>
            </a:pPr>
            <a:r>
              <a:rPr lang="en-US" sz="1800" b="1" smtClean="0"/>
              <a:t>A. </a:t>
            </a:r>
            <a:r>
              <a:rPr lang="en-US" sz="2000" b="1" smtClean="0"/>
              <a:t>TUJUAN – TUJUAN INI DAPAT DILIHAT SEBAGAI FAKTOR – FAKTOR MOTIVASI ATAU SEBAGAI ALASAN –ALASAN MENGAPA KITA TERLIBAT DALAM KOMUNIKASI ANTARPRIBADI. DENGAN DEMIKIAN, KITA DAPAT MENGATAKAN BAHWA KITA MEMBANTU ORANG LAIN UNTUK MENGUBAH SIKAP DAN PERILAKU  SESEORANG.</a:t>
            </a:r>
          </a:p>
          <a:p>
            <a:pPr algn="just"/>
            <a:endParaRPr lang="en-US" sz="2000" b="1" smtClean="0"/>
          </a:p>
          <a:p>
            <a:pPr algn="just">
              <a:buFont typeface="Wingdings" pitchFamily="2" charset="2"/>
              <a:buNone/>
            </a:pPr>
            <a:r>
              <a:rPr lang="en-US" sz="2000" b="1" smtClean="0"/>
              <a:t>B. TUJUAN – TUJUAN INI DAPAT DIPANDANG SEBAGAI HASIL EFEK UMUM DARI KOMUNIKASI ANTARPRIBADI. DENGAN DEMIKIAN KITA DAPAT MENGATAKAN BAHWA SEBAGAI SUATU HASIL DARI KOMUNIKASI ANTAR PRIBADI KITA DAPAT MENGENAL DIRI KITA SENDIRI, MEMBUAT HUBUNGAN LEBIH BAIK  BERMAKNA  DAN MEMPEROLEH PENGETAHUAN TENTANG DUNIA LUAR</a:t>
            </a:r>
            <a:r>
              <a:rPr lang="en-US" sz="1800" b="1" smtClean="0"/>
              <a:t>.</a:t>
            </a:r>
          </a:p>
        </p:txBody>
      </p:sp>
    </p:spTree>
    <p:extLst>
      <p:ext uri="{BB962C8B-B14F-4D97-AF65-F5344CB8AC3E}">
        <p14:creationId xmlns:p14="http://schemas.microsoft.com/office/powerpoint/2010/main" val="221913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a:bodyPr>
          <a:lstStyle/>
          <a:p>
            <a:pPr fontAlgn="auto">
              <a:spcAft>
                <a:spcPts val="0"/>
              </a:spcAft>
              <a:defRPr/>
            </a:pPr>
            <a:r>
              <a:rPr lang="en-US" sz="3200" dirty="0" smtClean="0">
                <a:solidFill>
                  <a:schemeClr val="tx2">
                    <a:satMod val="200000"/>
                  </a:schemeClr>
                </a:solidFill>
              </a:rPr>
              <a:t>KOMUNIKASI ANTAR PRIBADI</a:t>
            </a:r>
            <a:endParaRPr lang="en-US" sz="3200" dirty="0">
              <a:solidFill>
                <a:schemeClr val="tx2">
                  <a:satMod val="200000"/>
                </a:schemeClr>
              </a:solidFill>
            </a:endParaRPr>
          </a:p>
        </p:txBody>
      </p:sp>
      <p:sp>
        <p:nvSpPr>
          <p:cNvPr id="8195" name="Subtitle 2"/>
          <p:cNvSpPr>
            <a:spLocks noGrp="1"/>
          </p:cNvSpPr>
          <p:nvPr>
            <p:ph type="subTitle" idx="1"/>
          </p:nvPr>
        </p:nvSpPr>
        <p:spPr>
          <a:xfrm>
            <a:off x="1371600" y="1143000"/>
            <a:ext cx="6477000" cy="4800600"/>
          </a:xfrm>
        </p:spPr>
        <p:txBody>
          <a:bodyPr/>
          <a:lstStyle/>
          <a:p>
            <a:pPr algn="just">
              <a:spcBef>
                <a:spcPct val="0"/>
              </a:spcBef>
            </a:pPr>
            <a:r>
              <a:rPr lang="en-US" sz="1800" dirty="0" smtClean="0"/>
              <a:t>DEFINISI :</a:t>
            </a:r>
          </a:p>
          <a:p>
            <a:pPr algn="just">
              <a:spcBef>
                <a:spcPct val="0"/>
              </a:spcBef>
            </a:pPr>
            <a:r>
              <a:rPr lang="en-US" sz="1800" dirty="0" smtClean="0"/>
              <a:t>MENURUT JOSEPH A.DEVITO DALAM BUKUNYA “THE </a:t>
            </a:r>
            <a:r>
              <a:rPr lang="en-US" sz="1800" i="1" dirty="0" smtClean="0"/>
              <a:t>INTERPERSONAL COMMUNICATION BOOK”</a:t>
            </a:r>
            <a:r>
              <a:rPr lang="en-US" sz="1800" dirty="0" smtClean="0"/>
              <a:t> MENDEFINISIKAN KOMUNIKASI </a:t>
            </a:r>
            <a:r>
              <a:rPr lang="en-US" sz="1800" dirty="0" smtClean="0"/>
              <a:t> ANTAR PRIBADI </a:t>
            </a:r>
            <a:r>
              <a:rPr lang="en-US" sz="1800" dirty="0" smtClean="0"/>
              <a:t>SEBAGAI :</a:t>
            </a:r>
          </a:p>
          <a:p>
            <a:pPr algn="just">
              <a:spcBef>
                <a:spcPct val="0"/>
              </a:spcBef>
            </a:pPr>
            <a:endParaRPr lang="en-US" sz="1800" dirty="0" smtClean="0"/>
          </a:p>
          <a:p>
            <a:pPr algn="just">
              <a:spcBef>
                <a:spcPct val="0"/>
              </a:spcBef>
            </a:pPr>
            <a:r>
              <a:rPr lang="en-US" sz="1800" dirty="0" smtClean="0"/>
              <a:t>	“PROSES PENGIRIMAN DAN PENERIMAAN PESAN-PESAN ANTARA DUA ORANG ATAU DIANTARA SEKELOMPOK KECIL ORANG - ORANG, DENGAN BEBERAPA  EFEK DAN BEBERAPA UMPAN BALIK SEKETIKA”.</a:t>
            </a:r>
          </a:p>
          <a:p>
            <a:pPr algn="just">
              <a:spcBef>
                <a:spcPct val="0"/>
              </a:spcBef>
            </a:pPr>
            <a:endParaRPr lang="en-US" sz="1800" dirty="0" smtClean="0"/>
          </a:p>
          <a:p>
            <a:pPr algn="just">
              <a:spcBef>
                <a:spcPct val="0"/>
              </a:spcBef>
            </a:pPr>
            <a:r>
              <a:rPr lang="en-US" sz="1800" dirty="0" smtClean="0"/>
              <a:t>PENTINGNYA SITUASI KOMUNIKASI ANTAR PRIBADI IALAH KARENA PROSESNYA MEMUNGKINKAN BERLANGSUNG SECARA DIALOGIS, DIMANA SELALU LEBIH BAIK DARIPADA SECARA MONOLOGIS.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200" dirty="0" smtClean="0">
                <a:solidFill>
                  <a:schemeClr val="tx2">
                    <a:satMod val="200000"/>
                  </a:schemeClr>
                </a:solidFill>
              </a:rPr>
              <a:t>KARAKTERISTIK  KOMUNIKASI ANTAR PRIBADI </a:t>
            </a:r>
            <a:endParaRPr lang="en-US" sz="3200" dirty="0">
              <a:solidFill>
                <a:schemeClr val="tx2">
                  <a:satMod val="200000"/>
                </a:schemeClr>
              </a:solidFill>
            </a:endParaRPr>
          </a:p>
        </p:txBody>
      </p:sp>
      <p:sp>
        <p:nvSpPr>
          <p:cNvPr id="3" name="Content Placeholder 2"/>
          <p:cNvSpPr>
            <a:spLocks noGrp="1"/>
          </p:cNvSpPr>
          <p:nvPr>
            <p:ph idx="1"/>
          </p:nvPr>
        </p:nvSpPr>
        <p:spPr>
          <a:xfrm>
            <a:off x="914400" y="1295400"/>
            <a:ext cx="7772400" cy="5181600"/>
          </a:xfrm>
        </p:spPr>
        <p:txBody>
          <a:bodyPr>
            <a:normAutofit fontScale="92500"/>
          </a:bodyPr>
          <a:lstStyle/>
          <a:p>
            <a:pPr marL="411480" algn="just" fontAlgn="auto">
              <a:spcAft>
                <a:spcPts val="0"/>
              </a:spcAft>
              <a:buFont typeface="Wingdings"/>
              <a:buNone/>
              <a:defRPr/>
            </a:pPr>
            <a:r>
              <a:rPr lang="en-US" sz="1800" dirty="0" smtClean="0"/>
              <a:t>1. </a:t>
            </a:r>
            <a:r>
              <a:rPr lang="en-US" sz="2400" dirty="0" smtClean="0"/>
              <a:t>KOMUNIKASI ANTAR PRIBADI TERJADI DIMANA DAN KAPAN SAJA</a:t>
            </a:r>
          </a:p>
          <a:p>
            <a:pPr marL="411480" algn="just" fontAlgn="auto">
              <a:spcAft>
                <a:spcPts val="0"/>
              </a:spcAft>
              <a:buFont typeface="Wingdings"/>
              <a:buNone/>
              <a:defRPr/>
            </a:pPr>
            <a:r>
              <a:rPr lang="en-US" sz="2400" dirty="0" smtClean="0"/>
              <a:t>2. KOMUNIKASI ANTAR PRIBADI, PROSES  YANG  SINAMBUNG</a:t>
            </a:r>
          </a:p>
          <a:p>
            <a:pPr marL="411480" algn="just" fontAlgn="auto">
              <a:spcAft>
                <a:spcPts val="0"/>
              </a:spcAft>
              <a:buFont typeface="Wingdings"/>
              <a:buNone/>
              <a:defRPr/>
            </a:pPr>
            <a:r>
              <a:rPr lang="en-US" sz="2400" dirty="0" smtClean="0"/>
              <a:t>3. KOMUNIKASI ANTAR PRIBADI  MEMPUNYAI  TUJUAN</a:t>
            </a:r>
          </a:p>
          <a:p>
            <a:pPr marL="411480" algn="just" fontAlgn="auto">
              <a:spcAft>
                <a:spcPts val="0"/>
              </a:spcAft>
              <a:buFont typeface="Wingdings"/>
              <a:buNone/>
              <a:defRPr/>
            </a:pPr>
            <a:r>
              <a:rPr lang="en-US" sz="2400" dirty="0" smtClean="0"/>
              <a:t>4. KOMUNIKASI ANTAR PRIBADI MENGHASILKAN  HUBUNGAN YANG TIMBAL BALIK, DAN MENCIPTAKAN SERTA MEMPERTUKARKAN   MAKNA.</a:t>
            </a:r>
          </a:p>
          <a:p>
            <a:pPr marL="411480" algn="just" fontAlgn="auto">
              <a:spcAft>
                <a:spcPts val="0"/>
              </a:spcAft>
              <a:buFont typeface="Wingdings"/>
              <a:buNone/>
              <a:defRPr/>
            </a:pPr>
            <a:r>
              <a:rPr lang="en-US" sz="2400" dirty="0" smtClean="0"/>
              <a:t>5. KOMUNIKASI ANTAR PRIBADI MERUPAKAN SESUATU YANG DIPELAJARI</a:t>
            </a:r>
          </a:p>
          <a:p>
            <a:pPr marL="411480" algn="just" fontAlgn="auto">
              <a:spcAft>
                <a:spcPts val="0"/>
              </a:spcAft>
              <a:buFont typeface="Wingdings"/>
              <a:buNone/>
              <a:defRPr/>
            </a:pPr>
            <a:r>
              <a:rPr lang="en-US" sz="2400" dirty="0" smtClean="0"/>
              <a:t>6. KOMUNIKASI ANTAR PRIBADI DAPAT MERAMALKAN SESUATU</a:t>
            </a:r>
          </a:p>
          <a:p>
            <a:pPr marL="411480" algn="just" fontAlgn="auto">
              <a:spcAft>
                <a:spcPts val="0"/>
              </a:spcAft>
              <a:buFont typeface="Wingdings"/>
              <a:buNone/>
              <a:defRPr/>
            </a:pPr>
            <a:r>
              <a:rPr lang="en-US" sz="2400" dirty="0" smtClean="0"/>
              <a:t>7. KOMUNIKASI ANTAR PRIBADI SERING DAN DAPAT DIMULAI </a:t>
            </a:r>
            <a:r>
              <a:rPr lang="en-US" sz="2400" smtClean="0"/>
              <a:t>DENGAN  MELAKUKAN   KESALAHAN</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3200" dirty="0" smtClean="0">
                <a:solidFill>
                  <a:schemeClr val="tx2">
                    <a:satMod val="200000"/>
                  </a:schemeClr>
                </a:solidFill>
              </a:rPr>
              <a:t>TUJUAN KOMUNIKASI ANTAR PRIBADI</a:t>
            </a:r>
            <a:endParaRPr lang="en-US" sz="3200" dirty="0">
              <a:solidFill>
                <a:schemeClr val="tx2">
                  <a:satMod val="200000"/>
                </a:schemeClr>
              </a:solidFill>
            </a:endParaRPr>
          </a:p>
        </p:txBody>
      </p:sp>
      <p:sp>
        <p:nvSpPr>
          <p:cNvPr id="10243" name="Content Placeholder 2"/>
          <p:cNvSpPr>
            <a:spLocks noGrp="1"/>
          </p:cNvSpPr>
          <p:nvPr>
            <p:ph idx="1"/>
          </p:nvPr>
        </p:nvSpPr>
        <p:spPr>
          <a:xfrm>
            <a:off x="914400" y="1371600"/>
            <a:ext cx="7772400" cy="4984750"/>
          </a:xfrm>
        </p:spPr>
        <p:txBody>
          <a:bodyPr/>
          <a:lstStyle/>
          <a:p>
            <a:pPr>
              <a:buFont typeface="Wingdings" pitchFamily="2" charset="2"/>
              <a:buNone/>
            </a:pPr>
            <a:r>
              <a:rPr lang="en-US" sz="1800" smtClean="0"/>
              <a:t>1</a:t>
            </a:r>
            <a:r>
              <a:rPr lang="en-US" sz="2800" smtClean="0"/>
              <a:t>. MENGENAL DIRI SENDIRI DAN ORANG LAIN.</a:t>
            </a:r>
          </a:p>
          <a:p>
            <a:pPr>
              <a:buFont typeface="Wingdings" pitchFamily="2" charset="2"/>
              <a:buNone/>
            </a:pPr>
            <a:r>
              <a:rPr lang="en-US" sz="2800" smtClean="0"/>
              <a:t>2. MENGETAHUI DUNIA LUAR</a:t>
            </a:r>
          </a:p>
          <a:p>
            <a:pPr>
              <a:buFont typeface="Wingdings" pitchFamily="2" charset="2"/>
              <a:buNone/>
            </a:pPr>
            <a:r>
              <a:rPr lang="en-US" sz="2800" smtClean="0"/>
              <a:t>3. MENCIPTAKAN DAN MEMELIHARA HUBUNGAN MENJADI BERMAKNA.</a:t>
            </a:r>
          </a:p>
          <a:p>
            <a:pPr>
              <a:buFont typeface="Wingdings" pitchFamily="2" charset="2"/>
              <a:buNone/>
            </a:pPr>
            <a:r>
              <a:rPr lang="en-US" sz="2800" smtClean="0"/>
              <a:t>4. MENGUBAH SIKAP DAN PERILAKU.</a:t>
            </a:r>
          </a:p>
          <a:p>
            <a:pPr>
              <a:buFont typeface="Wingdings" pitchFamily="2" charset="2"/>
              <a:buNone/>
            </a:pPr>
            <a:r>
              <a:rPr lang="en-US" sz="2800" smtClean="0"/>
              <a:t>5. BERMAIN DAN MENCARI HUBUNGAN.</a:t>
            </a:r>
          </a:p>
          <a:p>
            <a:pPr>
              <a:buFont typeface="Wingdings" pitchFamily="2" charset="2"/>
              <a:buNone/>
            </a:pPr>
            <a:r>
              <a:rPr lang="en-US" sz="2800" smtClean="0"/>
              <a:t>6. MEMBANTU.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200" dirty="0" smtClean="0">
                <a:solidFill>
                  <a:schemeClr val="tx2">
                    <a:satMod val="200000"/>
                  </a:schemeClr>
                </a:solidFill>
              </a:rPr>
              <a:t>TUJUAN – TUJUAN KOMUNIKAI ANTAR PRIBADI YANG DIURAIKAN DIATAS DAPAT DILIHAT DARI DUA PERSPEKTIF YAITU :</a:t>
            </a:r>
            <a:br>
              <a:rPr lang="en-US" sz="3200" dirty="0" smtClean="0">
                <a:solidFill>
                  <a:schemeClr val="tx2">
                    <a:satMod val="200000"/>
                  </a:schemeClr>
                </a:solidFill>
              </a:rPr>
            </a:br>
            <a:endParaRPr lang="en-US" sz="3200" dirty="0">
              <a:solidFill>
                <a:schemeClr val="tx2">
                  <a:satMod val="200000"/>
                </a:schemeClr>
              </a:solidFill>
            </a:endParaRPr>
          </a:p>
        </p:txBody>
      </p:sp>
      <p:sp>
        <p:nvSpPr>
          <p:cNvPr id="11267" name="Content Placeholder 2"/>
          <p:cNvSpPr>
            <a:spLocks noGrp="1"/>
          </p:cNvSpPr>
          <p:nvPr>
            <p:ph idx="1"/>
          </p:nvPr>
        </p:nvSpPr>
        <p:spPr>
          <a:xfrm>
            <a:off x="914400" y="2057400"/>
            <a:ext cx="7772400" cy="4572000"/>
          </a:xfrm>
        </p:spPr>
        <p:txBody>
          <a:bodyPr/>
          <a:lstStyle/>
          <a:p>
            <a:pPr algn="just">
              <a:buFont typeface="Wingdings" pitchFamily="2" charset="2"/>
              <a:buNone/>
            </a:pPr>
            <a:r>
              <a:rPr lang="en-US" sz="1800" smtClean="0"/>
              <a:t>A. </a:t>
            </a:r>
            <a:r>
              <a:rPr lang="en-US" sz="2000" smtClean="0"/>
              <a:t>TUJUAN – TUJUAN INI DAPAT DILIHAT SEBAGAI FAKTOR – FAKTOR MOTIVASI ATAU SEBAGAI ALASAN –ALASAN MENGAPA KITA TERLIBAT DALAM KOMUNIKASI ANTARPRIBADI. DENGAN DEMIKIAN, KITA DAPAT MENGATAKAN BAHWA KITA MEMBANTU ORANG LAIN UNTUK MENGUBAH SIKAP DAN PERILAKU SESEORANG.</a:t>
            </a:r>
          </a:p>
          <a:p>
            <a:pPr algn="just"/>
            <a:endParaRPr lang="en-US" sz="2000" smtClean="0"/>
          </a:p>
          <a:p>
            <a:pPr algn="just">
              <a:buFont typeface="Wingdings" pitchFamily="2" charset="2"/>
              <a:buNone/>
            </a:pPr>
            <a:r>
              <a:rPr lang="en-US" sz="2000" smtClean="0"/>
              <a:t>B. TUJUAN – TUJUAN INI DAPAT DIPANDANG SEBAGAI HASIL EFEK UMUM DARI KOMUNIKASI ANTARPRIBADI. DENGAN DEMIKIAN KITA DAPAT MENGATAKAN BAHWA SEBAGAI SUATU HASIL DARI KOMUNIKASI ANTAR PRIBADI KITA DAPAT MENGENAL DIRI KITA SENDIRI, MEMBUAT HUBUNGAN LEBIH BAIK  BERMAKNA  DAN MEMPEROLEH PENGETAHUAN TENTANG DUNIA LUAR</a:t>
            </a:r>
            <a:r>
              <a:rPr lang="en-US" sz="180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924800" cy="914400"/>
          </a:xfrm>
        </p:spPr>
        <p:txBody>
          <a:bodyPr>
            <a:normAutofit fontScale="90000"/>
          </a:bodyPr>
          <a:lstStyle/>
          <a:p>
            <a:pPr fontAlgn="auto">
              <a:spcAft>
                <a:spcPts val="0"/>
              </a:spcAft>
              <a:defRPr/>
            </a:pPr>
            <a:r>
              <a:rPr lang="en-US" sz="3200" dirty="0" smtClean="0">
                <a:solidFill>
                  <a:schemeClr val="tx2">
                    <a:satMod val="200000"/>
                  </a:schemeClr>
                </a:solidFill>
              </a:rPr>
              <a:t>KARAKTERISTIK EFEKTIVITAS KOMUNIKASI ANTAR PRIBADI</a:t>
            </a:r>
            <a:endParaRPr lang="en-US" sz="3200" dirty="0">
              <a:solidFill>
                <a:schemeClr val="tx2">
                  <a:satMod val="200000"/>
                </a:schemeClr>
              </a:solidFill>
            </a:endParaRPr>
          </a:p>
        </p:txBody>
      </p:sp>
      <p:sp>
        <p:nvSpPr>
          <p:cNvPr id="12291" name="Content Placeholder 2"/>
          <p:cNvSpPr>
            <a:spLocks noGrp="1"/>
          </p:cNvSpPr>
          <p:nvPr>
            <p:ph idx="1"/>
          </p:nvPr>
        </p:nvSpPr>
        <p:spPr>
          <a:xfrm>
            <a:off x="609600" y="914400"/>
            <a:ext cx="8153400" cy="5562600"/>
          </a:xfrm>
        </p:spPr>
        <p:txBody>
          <a:bodyPr/>
          <a:lstStyle/>
          <a:p>
            <a:pPr>
              <a:buFont typeface="Wingdings" pitchFamily="2" charset="2"/>
              <a:buNone/>
            </a:pPr>
            <a:r>
              <a:rPr lang="en-US" sz="1800" smtClean="0"/>
              <a:t>	YOSEPH DEVITO MENGEMUKAKAN 2 PERSPEKTIF UNTUK MELIHAT EFEKTIVITAS KOMUNIKASI ANTAR PRIBADI SEBAGAI BERIKUT :</a:t>
            </a:r>
          </a:p>
          <a:p>
            <a:pPr>
              <a:buFont typeface="Wingdings" pitchFamily="2" charset="2"/>
              <a:buNone/>
            </a:pPr>
            <a:r>
              <a:rPr lang="en-US" sz="1800" smtClean="0"/>
              <a:t>1. PERSPEKTIF HUMANISTIK, YANG MENCAKUP :</a:t>
            </a:r>
          </a:p>
          <a:p>
            <a:pPr>
              <a:buFont typeface="Wingdings" pitchFamily="2" charset="2"/>
              <a:buNone/>
            </a:pPr>
            <a:r>
              <a:rPr lang="en-US" sz="1800" smtClean="0"/>
              <a:t>	A. KETERBUKAAN</a:t>
            </a:r>
          </a:p>
          <a:p>
            <a:pPr>
              <a:buFont typeface="Wingdings" pitchFamily="2" charset="2"/>
              <a:buNone/>
            </a:pPr>
            <a:r>
              <a:rPr lang="en-US" sz="1800" smtClean="0"/>
              <a:t>	B. PERILAKU SUPORTIF</a:t>
            </a:r>
          </a:p>
          <a:p>
            <a:pPr lvl="1"/>
            <a:r>
              <a:rPr lang="en-US" sz="1400" smtClean="0"/>
              <a:t>- DESKRIPTIF</a:t>
            </a:r>
          </a:p>
          <a:p>
            <a:pPr lvl="1"/>
            <a:r>
              <a:rPr lang="en-US" sz="1400" smtClean="0"/>
              <a:t>- SPONTANITAS</a:t>
            </a:r>
          </a:p>
          <a:p>
            <a:pPr lvl="1"/>
            <a:r>
              <a:rPr lang="en-US" sz="1400" smtClean="0"/>
              <a:t>- PROFESIONALISME</a:t>
            </a:r>
          </a:p>
          <a:p>
            <a:pPr>
              <a:buFont typeface="Wingdings" pitchFamily="2" charset="2"/>
              <a:buNone/>
            </a:pPr>
            <a:r>
              <a:rPr lang="en-US" sz="1800" smtClean="0"/>
              <a:t>	C. PERILAKU POSITIF</a:t>
            </a:r>
          </a:p>
          <a:p>
            <a:pPr>
              <a:buFont typeface="Wingdings" pitchFamily="2" charset="2"/>
              <a:buNone/>
            </a:pPr>
            <a:r>
              <a:rPr lang="en-US" sz="1800" smtClean="0"/>
              <a:t>	D. EMPATI</a:t>
            </a:r>
          </a:p>
          <a:p>
            <a:pPr>
              <a:buFont typeface="Wingdings" pitchFamily="2" charset="2"/>
              <a:buNone/>
            </a:pPr>
            <a:r>
              <a:rPr lang="en-US" sz="1800" smtClean="0"/>
              <a:t>	E. KESAMAAN</a:t>
            </a:r>
          </a:p>
          <a:p>
            <a:pPr>
              <a:buFont typeface="Wingdings" pitchFamily="2" charset="2"/>
              <a:buNone/>
            </a:pPr>
            <a:endParaRPr lang="en-US" sz="700" smtClean="0"/>
          </a:p>
          <a:p>
            <a:pPr>
              <a:buFont typeface="Wingdings" pitchFamily="2" charset="2"/>
              <a:buNone/>
            </a:pPr>
            <a:r>
              <a:rPr lang="en-US" sz="1800" smtClean="0"/>
              <a:t>2. PERSPEKTIF PRAGMATIS, YANG MENCAKUP :</a:t>
            </a:r>
          </a:p>
          <a:p>
            <a:pPr>
              <a:buFont typeface="Wingdings" pitchFamily="2" charset="2"/>
              <a:buNone/>
            </a:pPr>
            <a:r>
              <a:rPr lang="en-US" sz="1800" smtClean="0"/>
              <a:t>	A. BERSIKAP   YAKIN</a:t>
            </a:r>
          </a:p>
          <a:p>
            <a:pPr>
              <a:buFont typeface="Wingdings" pitchFamily="2" charset="2"/>
              <a:buNone/>
            </a:pPr>
            <a:r>
              <a:rPr lang="en-US" sz="1800" smtClean="0"/>
              <a:t>	B. KEBERSAMAAN </a:t>
            </a:r>
          </a:p>
          <a:p>
            <a:pPr>
              <a:buFont typeface="Wingdings" pitchFamily="2" charset="2"/>
              <a:buNone/>
            </a:pPr>
            <a:r>
              <a:rPr lang="en-US" sz="1800" smtClean="0"/>
              <a:t>	C. MANAJEMEN INTERAKSI</a:t>
            </a:r>
          </a:p>
          <a:p>
            <a:pPr>
              <a:buFont typeface="Wingdings" pitchFamily="2" charset="2"/>
              <a:buNone/>
            </a:pPr>
            <a:r>
              <a:rPr lang="en-US" sz="1800" smtClean="0"/>
              <a:t>	D. PERILAKU EKSPRESIF</a:t>
            </a:r>
          </a:p>
          <a:p>
            <a:pPr>
              <a:buFont typeface="Wingdings" pitchFamily="2" charset="2"/>
              <a:buNone/>
            </a:pPr>
            <a:r>
              <a:rPr lang="en-US" sz="1800" smtClean="0"/>
              <a:t>	E. ORIENTASI PADA ORANG LAIN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fontScale="90000"/>
          </a:bodyPr>
          <a:lstStyle/>
          <a:p>
            <a:pPr fontAlgn="auto">
              <a:spcAft>
                <a:spcPts val="0"/>
              </a:spcAft>
              <a:defRPr/>
            </a:pPr>
            <a:r>
              <a:rPr lang="en-US" sz="3200" dirty="0" smtClean="0">
                <a:solidFill>
                  <a:schemeClr val="tx2">
                    <a:satMod val="200000"/>
                  </a:schemeClr>
                </a:solidFill>
              </a:rPr>
              <a:t>JENIS – JENIS HUBUNGAN ANTAR PRIBADI</a:t>
            </a:r>
            <a:endParaRPr lang="en-US" sz="3200" dirty="0">
              <a:solidFill>
                <a:schemeClr val="tx2">
                  <a:satMod val="200000"/>
                </a:schemeClr>
              </a:solidFill>
            </a:endParaRPr>
          </a:p>
        </p:txBody>
      </p:sp>
      <p:sp>
        <p:nvSpPr>
          <p:cNvPr id="13315" name="Content Placeholder 2"/>
          <p:cNvSpPr>
            <a:spLocks noGrp="1"/>
          </p:cNvSpPr>
          <p:nvPr>
            <p:ph idx="1"/>
          </p:nvPr>
        </p:nvSpPr>
        <p:spPr>
          <a:xfrm>
            <a:off x="914400" y="1143000"/>
            <a:ext cx="7772400" cy="5213350"/>
          </a:xfrm>
        </p:spPr>
        <p:txBody>
          <a:bodyPr/>
          <a:lstStyle/>
          <a:p>
            <a:pPr>
              <a:buFont typeface="Wingdings" pitchFamily="2" charset="2"/>
              <a:buNone/>
            </a:pPr>
            <a:r>
              <a:rPr lang="en-US" sz="2800" smtClean="0"/>
              <a:t>	ADA 6 JENIS ATAU TAHAP  HUBUNGAN ANTAR PRIBADI :</a:t>
            </a:r>
          </a:p>
          <a:p>
            <a:pPr>
              <a:buFont typeface="Wingdings" pitchFamily="2" charset="2"/>
              <a:buNone/>
            </a:pPr>
            <a:endParaRPr lang="en-US" sz="2800" smtClean="0"/>
          </a:p>
          <a:p>
            <a:pPr>
              <a:buFont typeface="Wingdings" pitchFamily="2" charset="2"/>
              <a:buNone/>
            </a:pPr>
            <a:r>
              <a:rPr lang="en-US" sz="2800" smtClean="0"/>
              <a:t>1. TAHAP PERKENALAN</a:t>
            </a:r>
          </a:p>
          <a:p>
            <a:pPr>
              <a:buFont typeface="Wingdings" pitchFamily="2" charset="2"/>
              <a:buNone/>
            </a:pPr>
            <a:r>
              <a:rPr lang="en-US" sz="2800" smtClean="0"/>
              <a:t>2. TAHAP PERSAHABATAN</a:t>
            </a:r>
          </a:p>
          <a:p>
            <a:pPr>
              <a:buFont typeface="Wingdings" pitchFamily="2" charset="2"/>
              <a:buNone/>
            </a:pPr>
            <a:r>
              <a:rPr lang="en-US" sz="2800" smtClean="0"/>
              <a:t>3. TAHAP KEAKRABAN DAN KEINTIMAN</a:t>
            </a:r>
          </a:p>
          <a:p>
            <a:pPr>
              <a:buFont typeface="Wingdings" pitchFamily="2" charset="2"/>
              <a:buNone/>
            </a:pPr>
            <a:r>
              <a:rPr lang="en-US" sz="2800" smtClean="0"/>
              <a:t>4. HUBUNGAN SUAMI DENGAN ISTRI</a:t>
            </a:r>
          </a:p>
          <a:p>
            <a:pPr>
              <a:buFont typeface="Wingdings" pitchFamily="2" charset="2"/>
              <a:buNone/>
            </a:pPr>
            <a:r>
              <a:rPr lang="en-US" sz="2800" smtClean="0"/>
              <a:t>5. HUBUNGAN ORANG TUA DAN ANAK</a:t>
            </a:r>
          </a:p>
          <a:p>
            <a:pPr>
              <a:buFont typeface="Wingdings" pitchFamily="2" charset="2"/>
              <a:buNone/>
            </a:pPr>
            <a:r>
              <a:rPr lang="en-US" sz="2800" smtClean="0"/>
              <a:t>6. HUBUNGAN PERSAUDARAAN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14400"/>
          </a:xfrm>
        </p:spPr>
        <p:txBody>
          <a:bodyPr/>
          <a:lstStyle/>
          <a:p>
            <a:pPr fontAlgn="auto">
              <a:spcAft>
                <a:spcPts val="0"/>
              </a:spcAft>
              <a:defRPr/>
            </a:pPr>
            <a:r>
              <a:rPr lang="en-US" sz="3600" dirty="0" smtClean="0">
                <a:solidFill>
                  <a:schemeClr val="tx2">
                    <a:satMod val="200000"/>
                  </a:schemeClr>
                </a:solidFill>
              </a:rPr>
              <a:t>MENGENAL KOMUNIKASI ANTAR PRIBADI</a:t>
            </a:r>
            <a:endParaRPr lang="en-US" sz="3600" dirty="0">
              <a:solidFill>
                <a:schemeClr val="tx2">
                  <a:satMod val="200000"/>
                </a:schemeClr>
              </a:solidFill>
            </a:endParaRPr>
          </a:p>
        </p:txBody>
      </p:sp>
      <p:sp>
        <p:nvSpPr>
          <p:cNvPr id="14339" name="Content Placeholder 2"/>
          <p:cNvSpPr>
            <a:spLocks noGrp="1"/>
          </p:cNvSpPr>
          <p:nvPr>
            <p:ph idx="1"/>
          </p:nvPr>
        </p:nvSpPr>
        <p:spPr>
          <a:xfrm>
            <a:off x="914400" y="1143000"/>
            <a:ext cx="7772400" cy="5213350"/>
          </a:xfrm>
        </p:spPr>
        <p:txBody>
          <a:bodyPr/>
          <a:lstStyle/>
          <a:p>
            <a:pPr>
              <a:buFont typeface="Wingdings" pitchFamily="2" charset="2"/>
              <a:buNone/>
            </a:pPr>
            <a:r>
              <a:rPr lang="en-US" sz="3600" smtClean="0"/>
              <a:t>FENOMENA KESEHARIAN :</a:t>
            </a:r>
          </a:p>
          <a:p>
            <a:endParaRPr lang="en-US" sz="2400" smtClean="0"/>
          </a:p>
          <a:p>
            <a:r>
              <a:rPr lang="en-US" sz="2400" smtClean="0"/>
              <a:t>KOMUNIKASI ANTAR PRIBADI</a:t>
            </a:r>
          </a:p>
          <a:p>
            <a:endParaRPr lang="en-US" sz="2400" smtClean="0"/>
          </a:p>
          <a:p>
            <a:r>
              <a:rPr lang="en-US" sz="2400" smtClean="0"/>
              <a:t>KOMUNIKASI KELOMPOK</a:t>
            </a:r>
          </a:p>
          <a:p>
            <a:endParaRPr lang="en-US" sz="2400" smtClean="0"/>
          </a:p>
          <a:p>
            <a:r>
              <a:rPr lang="en-US" sz="2400" smtClean="0"/>
              <a:t>KOMUNIKASI PUBLIK</a:t>
            </a:r>
          </a:p>
          <a:p>
            <a:endParaRPr lang="en-US" sz="2400" smtClean="0"/>
          </a:p>
          <a:p>
            <a:r>
              <a:rPr lang="en-US" sz="2400" smtClean="0"/>
              <a:t>KOMUNIKASI ORGANISASI</a:t>
            </a:r>
          </a:p>
          <a:p>
            <a:endParaRPr lang="en-US" sz="2400" smtClean="0"/>
          </a:p>
          <a:p>
            <a:r>
              <a:rPr lang="en-US" sz="2400" smtClean="0"/>
              <a:t>PROSES KOMUNIKASI MASSA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3200" dirty="0" smtClean="0">
                <a:solidFill>
                  <a:schemeClr val="tx2">
                    <a:satMod val="200000"/>
                  </a:schemeClr>
                </a:solidFill>
              </a:rPr>
              <a:t>TUJUAN KOMUNIKASI ANTAR PRIBADI</a:t>
            </a:r>
            <a:endParaRPr lang="en-US" sz="3200" dirty="0">
              <a:solidFill>
                <a:schemeClr val="tx2">
                  <a:satMod val="200000"/>
                </a:schemeClr>
              </a:solidFill>
            </a:endParaRPr>
          </a:p>
        </p:txBody>
      </p:sp>
      <p:sp>
        <p:nvSpPr>
          <p:cNvPr id="8195" name="Content Placeholder 2"/>
          <p:cNvSpPr>
            <a:spLocks noGrp="1"/>
          </p:cNvSpPr>
          <p:nvPr>
            <p:ph idx="1"/>
          </p:nvPr>
        </p:nvSpPr>
        <p:spPr>
          <a:xfrm>
            <a:off x="914400" y="1371600"/>
            <a:ext cx="7772400" cy="4984750"/>
          </a:xfrm>
        </p:spPr>
        <p:txBody>
          <a:bodyPr/>
          <a:lstStyle/>
          <a:p>
            <a:pPr>
              <a:buFont typeface="Wingdings" pitchFamily="2" charset="2"/>
              <a:buNone/>
            </a:pPr>
            <a:r>
              <a:rPr lang="en-US" sz="1800" smtClean="0"/>
              <a:t>1</a:t>
            </a:r>
            <a:r>
              <a:rPr lang="en-US" sz="2800" smtClean="0"/>
              <a:t>. MENGENAL DIRI SENDIRI DAN ORANG LAIN.</a:t>
            </a:r>
          </a:p>
          <a:p>
            <a:pPr>
              <a:buFont typeface="Wingdings" pitchFamily="2" charset="2"/>
              <a:buNone/>
            </a:pPr>
            <a:r>
              <a:rPr lang="en-US" sz="2800" smtClean="0"/>
              <a:t>2. MENGETAHUI DUNIA LUAR</a:t>
            </a:r>
          </a:p>
          <a:p>
            <a:pPr>
              <a:buFont typeface="Wingdings" pitchFamily="2" charset="2"/>
              <a:buNone/>
            </a:pPr>
            <a:r>
              <a:rPr lang="en-US" sz="2800" smtClean="0"/>
              <a:t>3. MENCIPTAKAN DAN MEMELIHARA HUBUNGAN MENJADI BERMAKNA.</a:t>
            </a:r>
          </a:p>
          <a:p>
            <a:pPr>
              <a:buFont typeface="Wingdings" pitchFamily="2" charset="2"/>
              <a:buNone/>
            </a:pPr>
            <a:r>
              <a:rPr lang="en-US" sz="2800" smtClean="0"/>
              <a:t>4. MENGUBAH SIKAP DAN PERILAKU.</a:t>
            </a:r>
          </a:p>
          <a:p>
            <a:pPr>
              <a:buFont typeface="Wingdings" pitchFamily="2" charset="2"/>
              <a:buNone/>
            </a:pPr>
            <a:r>
              <a:rPr lang="en-US" sz="2800" smtClean="0"/>
              <a:t>5. BERMAIN DAN MENCARI HUBUNGAN.</a:t>
            </a:r>
          </a:p>
          <a:p>
            <a:pPr>
              <a:buFont typeface="Wingdings" pitchFamily="2" charset="2"/>
              <a:buNone/>
            </a:pPr>
            <a:r>
              <a:rPr lang="en-US" sz="2800" smtClean="0"/>
              <a:t>6. MEMBANTU.</a:t>
            </a:r>
          </a:p>
        </p:txBody>
      </p:sp>
    </p:spTree>
    <p:extLst>
      <p:ext uri="{BB962C8B-B14F-4D97-AF65-F5344CB8AC3E}">
        <p14:creationId xmlns:p14="http://schemas.microsoft.com/office/powerpoint/2010/main" val="3265588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892</TotalTime>
  <Words>737</Words>
  <Application>Microsoft Office PowerPoint</Application>
  <PresentationFormat>On-screen Show (4:3)</PresentationFormat>
  <Paragraphs>98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Corbel</vt:lpstr>
      <vt:lpstr>Arial</vt:lpstr>
      <vt:lpstr>Consolas</vt:lpstr>
      <vt:lpstr>Wingdings</vt:lpstr>
      <vt:lpstr>Wingdings 2</vt:lpstr>
      <vt:lpstr>Wingdings 3</vt:lpstr>
      <vt:lpstr>Calibri</vt:lpstr>
      <vt:lpstr>Metro</vt:lpstr>
      <vt:lpstr>PowerPoint Presentation</vt:lpstr>
      <vt:lpstr>KOMUNIKASI ANTAR PRIBADI</vt:lpstr>
      <vt:lpstr>KARAKTERISTIK  KOMUNIKASI ANTAR PRIBADI </vt:lpstr>
      <vt:lpstr>TUJUAN KOMUNIKASI ANTAR PRIBADI</vt:lpstr>
      <vt:lpstr>TUJUAN – TUJUAN KOMUNIKAI ANTAR PRIBADI YANG DIURAIKAN DIATAS DAPAT DILIHAT DARI DUA PERSPEKTIF YAITU : </vt:lpstr>
      <vt:lpstr>KARAKTERISTIK EFEKTIVITAS KOMUNIKASI ANTAR PRIBADI</vt:lpstr>
      <vt:lpstr>JENIS – JENIS HUBUNGAN ANTAR PRIBADI</vt:lpstr>
      <vt:lpstr>MENGENAL KOMUNIKASI ANTAR PRIBADI</vt:lpstr>
      <vt:lpstr>TUJUAN KOMUNIKASI ANTAR PRIBADI</vt:lpstr>
      <vt:lpstr>TUJUAN – TUJUAN KOMUNIKASI ANTAR PRIBADI YANG DIURAIKAN DIATAS DAPAT DILIHAT DARI DUA PERSPEKTIF YAITU : </vt:lpstr>
      <vt:lpstr>Pentingnya  komunikasi  antarpribadi  (Johnson, 1981)</vt:lpstr>
      <vt:lpstr>Keterampilan dasar komunikasi</vt:lpstr>
      <vt:lpstr>TUJUAN KOMUNIKASI ANTAR PRIBADI</vt:lpstr>
      <vt:lpstr>TUJUAN – TUJUAN KOMUNIKASI ANTAR PRIBADI YANG DIURAIKAN DIATAS DAPAT DILIHAT DARI DUA PERSPEKTIF YAITU : </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PRIBADI</dc:title>
  <dc:creator>Universitas Komputer Indonesia</dc:creator>
  <cp:lastModifiedBy>acer</cp:lastModifiedBy>
  <cp:revision>97</cp:revision>
  <dcterms:created xsi:type="dcterms:W3CDTF">2010-01-11T16:19:10Z</dcterms:created>
  <dcterms:modified xsi:type="dcterms:W3CDTF">2020-03-23T06:35:46Z</dcterms:modified>
</cp:coreProperties>
</file>