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42"/>
  </p:notes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315" r:id="rId33"/>
    <p:sldId id="316" r:id="rId34"/>
    <p:sldId id="317" r:id="rId35"/>
    <p:sldId id="318" r:id="rId36"/>
    <p:sldId id="319" r:id="rId37"/>
    <p:sldId id="320" r:id="rId38"/>
    <p:sldId id="321" r:id="rId39"/>
    <p:sldId id="322" r:id="rId40"/>
    <p:sldId id="323" r:id="rId4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2FA814-DFC3-420E-9C03-26CF6CE0A471}">
  <a:tblStyle styleId="{952FA814-DFC3-420E-9C03-26CF6CE0A47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E32D62-956A-4C1F-8826-39B1A7B2F926}" type="doc">
      <dgm:prSet loTypeId="urn:microsoft.com/office/officeart/2008/layout/PictureAccent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ID"/>
        </a:p>
      </dgm:t>
    </dgm:pt>
    <dgm:pt modelId="{37D1451C-3DF3-48DA-A62E-BCE9254DC742}">
      <dgm:prSet phldrT="[Text]" custT="1"/>
      <dgm:spPr/>
      <dgm:t>
        <a:bodyPr/>
        <a:lstStyle/>
        <a:p>
          <a:pPr algn="l"/>
          <a:r>
            <a:rPr lang="en-ID" sz="4000" dirty="0" err="1"/>
            <a:t>Mahasiswa</a:t>
          </a:r>
          <a:r>
            <a:rPr lang="en-ID" sz="4000" dirty="0"/>
            <a:t> </a:t>
          </a:r>
          <a:r>
            <a:rPr lang="en-ID" sz="4000" dirty="0" err="1"/>
            <a:t>dapat</a:t>
          </a:r>
          <a:r>
            <a:rPr lang="en-ID" sz="4000" dirty="0"/>
            <a:t> : </a:t>
          </a:r>
        </a:p>
      </dgm:t>
    </dgm:pt>
    <dgm:pt modelId="{2FA20DA4-1707-4E4E-9DC5-1EA5A4CBD438}" type="parTrans" cxnId="{E8E2C527-6F30-4E4D-883D-8FFADC87A4E2}">
      <dgm:prSet/>
      <dgm:spPr/>
      <dgm:t>
        <a:bodyPr/>
        <a:lstStyle/>
        <a:p>
          <a:endParaRPr lang="en-ID"/>
        </a:p>
      </dgm:t>
    </dgm:pt>
    <dgm:pt modelId="{90B37EC4-E2EE-45C3-9594-B9CC26AEDF2F}" type="sibTrans" cxnId="{E8E2C527-6F30-4E4D-883D-8FFADC87A4E2}">
      <dgm:prSet/>
      <dgm:spPr/>
      <dgm:t>
        <a:bodyPr/>
        <a:lstStyle/>
        <a:p>
          <a:endParaRPr lang="en-ID"/>
        </a:p>
      </dgm:t>
    </dgm:pt>
    <dgm:pt modelId="{EF986314-0F4A-4565-8DFC-5171EE4EB1AB}">
      <dgm:prSet phldrT="[Text]"/>
      <dgm:spPr/>
      <dgm:t>
        <a:bodyPr/>
        <a:lstStyle/>
        <a:p>
          <a:r>
            <a:rPr lang="en-ID" dirty="0" err="1"/>
            <a:t>menyusun</a:t>
          </a:r>
          <a:r>
            <a:rPr lang="en-ID" dirty="0"/>
            <a:t> formula </a:t>
          </a:r>
          <a:r>
            <a:rPr lang="en-ID" dirty="0" err="1"/>
            <a:t>proposisi</a:t>
          </a:r>
          <a:r>
            <a:rPr lang="en-ID" dirty="0"/>
            <a:t> </a:t>
          </a:r>
          <a:r>
            <a:rPr lang="en-ID" dirty="0" err="1"/>
            <a:t>sederhana</a:t>
          </a:r>
          <a:r>
            <a:rPr lang="en-ID" dirty="0"/>
            <a:t> </a:t>
          </a:r>
          <a:r>
            <a:rPr lang="en-ID" dirty="0" err="1"/>
            <a:t>dari</a:t>
          </a:r>
          <a:r>
            <a:rPr lang="en-ID" dirty="0"/>
            <a:t> </a:t>
          </a:r>
          <a:r>
            <a:rPr lang="en-ID" dirty="0" err="1"/>
            <a:t>bahasa</a:t>
          </a:r>
          <a:r>
            <a:rPr lang="en-ID" dirty="0"/>
            <a:t> </a:t>
          </a:r>
          <a:r>
            <a:rPr lang="en-ID" dirty="0" err="1"/>
            <a:t>alami</a:t>
          </a:r>
          <a:r>
            <a:rPr lang="en-ID" dirty="0"/>
            <a:t> </a:t>
          </a:r>
        </a:p>
      </dgm:t>
    </dgm:pt>
    <dgm:pt modelId="{90676897-A70C-4FD7-AF4F-0AF7662D9CC4}" type="parTrans" cxnId="{82CCDE27-2BD7-4C2C-993A-6E0FCBF89BAE}">
      <dgm:prSet/>
      <dgm:spPr/>
      <dgm:t>
        <a:bodyPr/>
        <a:lstStyle/>
        <a:p>
          <a:endParaRPr lang="en-ID"/>
        </a:p>
      </dgm:t>
    </dgm:pt>
    <dgm:pt modelId="{EA43723C-50ED-4ECE-80CA-B94290DB52C8}" type="sibTrans" cxnId="{82CCDE27-2BD7-4C2C-993A-6E0FCBF89BAE}">
      <dgm:prSet/>
      <dgm:spPr/>
      <dgm:t>
        <a:bodyPr/>
        <a:lstStyle/>
        <a:p>
          <a:endParaRPr lang="en-ID"/>
        </a:p>
      </dgm:t>
    </dgm:pt>
    <dgm:pt modelId="{35F96702-DBF7-46F6-8536-A2C764BDE660}">
      <dgm:prSet phldrT="[Text]"/>
      <dgm:spPr/>
      <dgm:t>
        <a:bodyPr/>
        <a:lstStyle/>
        <a:p>
          <a:r>
            <a:rPr lang="en-ID" dirty="0" err="1"/>
            <a:t>menentukan</a:t>
          </a:r>
          <a:r>
            <a:rPr lang="en-ID" dirty="0"/>
            <a:t> </a:t>
          </a:r>
          <a:r>
            <a:rPr lang="en-ID" dirty="0" err="1"/>
            <a:t>validitas</a:t>
          </a:r>
          <a:r>
            <a:rPr lang="en-ID" dirty="0"/>
            <a:t> </a:t>
          </a:r>
          <a:r>
            <a:rPr lang="en-ID" dirty="0" err="1"/>
            <a:t>proposisi</a:t>
          </a:r>
          <a:r>
            <a:rPr lang="en-ID" dirty="0"/>
            <a:t> </a:t>
          </a:r>
          <a:r>
            <a:rPr lang="en-ID" dirty="0" err="1"/>
            <a:t>majemuk</a:t>
          </a:r>
          <a:r>
            <a:rPr lang="en-ID" dirty="0"/>
            <a:t> </a:t>
          </a:r>
          <a:r>
            <a:rPr lang="en-ID" dirty="0" err="1"/>
            <a:t>menggunakan</a:t>
          </a:r>
          <a:r>
            <a:rPr lang="en-ID" dirty="0"/>
            <a:t> </a:t>
          </a:r>
          <a:r>
            <a:rPr lang="en-ID" dirty="0" err="1"/>
            <a:t>tabel</a:t>
          </a:r>
          <a:r>
            <a:rPr lang="en-ID" dirty="0"/>
            <a:t> </a:t>
          </a:r>
          <a:r>
            <a:rPr lang="en-ID" dirty="0" err="1"/>
            <a:t>kebenaran</a:t>
          </a:r>
          <a:endParaRPr lang="en-ID" dirty="0"/>
        </a:p>
      </dgm:t>
    </dgm:pt>
    <dgm:pt modelId="{545A8302-DBB3-4612-B50F-47BEF7FD5C71}" type="parTrans" cxnId="{DD73BC9B-C2CF-4B9E-BC27-59D3E2C0CBFD}">
      <dgm:prSet/>
      <dgm:spPr/>
      <dgm:t>
        <a:bodyPr/>
        <a:lstStyle/>
        <a:p>
          <a:endParaRPr lang="en-ID"/>
        </a:p>
      </dgm:t>
    </dgm:pt>
    <dgm:pt modelId="{0FACFB9B-0063-46FA-AA52-F5783872D545}" type="sibTrans" cxnId="{DD73BC9B-C2CF-4B9E-BC27-59D3E2C0CBFD}">
      <dgm:prSet/>
      <dgm:spPr/>
      <dgm:t>
        <a:bodyPr/>
        <a:lstStyle/>
        <a:p>
          <a:endParaRPr lang="en-ID"/>
        </a:p>
      </dgm:t>
    </dgm:pt>
    <dgm:pt modelId="{21D7B5CC-AF69-43FA-9B7E-8DF038CADCEE}" type="pres">
      <dgm:prSet presAssocID="{0EE32D62-956A-4C1F-8826-39B1A7B2F926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4B9D2BFF-AB69-4B33-AA1D-FB8EC4D159C8}" type="pres">
      <dgm:prSet presAssocID="{37D1451C-3DF3-48DA-A62E-BCE9254DC742}" presName="root" presStyleCnt="0">
        <dgm:presLayoutVars>
          <dgm:chMax/>
          <dgm:chPref val="4"/>
        </dgm:presLayoutVars>
      </dgm:prSet>
      <dgm:spPr/>
    </dgm:pt>
    <dgm:pt modelId="{BFE960F9-5A7B-47D9-9723-CA1E6516A2D9}" type="pres">
      <dgm:prSet presAssocID="{37D1451C-3DF3-48DA-A62E-BCE9254DC742}" presName="rootComposite" presStyleCnt="0">
        <dgm:presLayoutVars/>
      </dgm:prSet>
      <dgm:spPr/>
    </dgm:pt>
    <dgm:pt modelId="{467B6877-E532-49AF-9E69-6EDDA0E83F18}" type="pres">
      <dgm:prSet presAssocID="{37D1451C-3DF3-48DA-A62E-BCE9254DC742}" presName="rootText" presStyleLbl="node0" presStyleIdx="0" presStyleCnt="1">
        <dgm:presLayoutVars>
          <dgm:chMax/>
          <dgm:chPref val="4"/>
        </dgm:presLayoutVars>
      </dgm:prSet>
      <dgm:spPr/>
    </dgm:pt>
    <dgm:pt modelId="{CE45F15C-363C-4575-80E4-191FF650C1C1}" type="pres">
      <dgm:prSet presAssocID="{37D1451C-3DF3-48DA-A62E-BCE9254DC742}" presName="childShape" presStyleCnt="0">
        <dgm:presLayoutVars>
          <dgm:chMax val="0"/>
          <dgm:chPref val="0"/>
        </dgm:presLayoutVars>
      </dgm:prSet>
      <dgm:spPr/>
    </dgm:pt>
    <dgm:pt modelId="{96A441E1-32B6-457F-93B7-282FB8517C57}" type="pres">
      <dgm:prSet presAssocID="{EF986314-0F4A-4565-8DFC-5171EE4EB1AB}" presName="childComposite" presStyleCnt="0">
        <dgm:presLayoutVars>
          <dgm:chMax val="0"/>
          <dgm:chPref val="0"/>
        </dgm:presLayoutVars>
      </dgm:prSet>
      <dgm:spPr/>
    </dgm:pt>
    <dgm:pt modelId="{93DDDF7A-4716-4EF0-8FDA-EF4ADDC90AA7}" type="pres">
      <dgm:prSet presAssocID="{EF986314-0F4A-4565-8DFC-5171EE4EB1AB}" presName="Image" presStyleLbl="node1" presStyleIdx="0" presStyleCnt="2"/>
      <dgm:spPr/>
    </dgm:pt>
    <dgm:pt modelId="{FF57D793-EDE0-4AA9-B94C-125BE47E88B2}" type="pres">
      <dgm:prSet presAssocID="{EF986314-0F4A-4565-8DFC-5171EE4EB1AB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</dgm:pt>
    <dgm:pt modelId="{5F0FD43D-EE8C-4E75-833B-413949EC523B}" type="pres">
      <dgm:prSet presAssocID="{35F96702-DBF7-46F6-8536-A2C764BDE660}" presName="childComposite" presStyleCnt="0">
        <dgm:presLayoutVars>
          <dgm:chMax val="0"/>
          <dgm:chPref val="0"/>
        </dgm:presLayoutVars>
      </dgm:prSet>
      <dgm:spPr/>
    </dgm:pt>
    <dgm:pt modelId="{29C27E97-F702-4569-AA76-8933F3520FF1}" type="pres">
      <dgm:prSet presAssocID="{35F96702-DBF7-46F6-8536-A2C764BDE660}" presName="Image" presStyleLbl="node1" presStyleIdx="1" presStyleCnt="2"/>
      <dgm:spPr/>
    </dgm:pt>
    <dgm:pt modelId="{C12E209F-64A6-4217-A272-F6F5C82E2C55}" type="pres">
      <dgm:prSet presAssocID="{35F96702-DBF7-46F6-8536-A2C764BDE660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532C570B-70F6-4221-8FD9-17020CDEBA3C}" type="presOf" srcId="{EF986314-0F4A-4565-8DFC-5171EE4EB1AB}" destId="{FF57D793-EDE0-4AA9-B94C-125BE47E88B2}" srcOrd="0" destOrd="0" presId="urn:microsoft.com/office/officeart/2008/layout/PictureAccentList"/>
    <dgm:cxn modelId="{77A64114-B3A8-432B-811B-E355FD350A8B}" type="presOf" srcId="{37D1451C-3DF3-48DA-A62E-BCE9254DC742}" destId="{467B6877-E532-49AF-9E69-6EDDA0E83F18}" srcOrd="0" destOrd="0" presId="urn:microsoft.com/office/officeart/2008/layout/PictureAccentList"/>
    <dgm:cxn modelId="{E8E2C527-6F30-4E4D-883D-8FFADC87A4E2}" srcId="{0EE32D62-956A-4C1F-8826-39B1A7B2F926}" destId="{37D1451C-3DF3-48DA-A62E-BCE9254DC742}" srcOrd="0" destOrd="0" parTransId="{2FA20DA4-1707-4E4E-9DC5-1EA5A4CBD438}" sibTransId="{90B37EC4-E2EE-45C3-9594-B9CC26AEDF2F}"/>
    <dgm:cxn modelId="{82CCDE27-2BD7-4C2C-993A-6E0FCBF89BAE}" srcId="{37D1451C-3DF3-48DA-A62E-BCE9254DC742}" destId="{EF986314-0F4A-4565-8DFC-5171EE4EB1AB}" srcOrd="0" destOrd="0" parTransId="{90676897-A70C-4FD7-AF4F-0AF7662D9CC4}" sibTransId="{EA43723C-50ED-4ECE-80CA-B94290DB52C8}"/>
    <dgm:cxn modelId="{DD73BC9B-C2CF-4B9E-BC27-59D3E2C0CBFD}" srcId="{37D1451C-3DF3-48DA-A62E-BCE9254DC742}" destId="{35F96702-DBF7-46F6-8536-A2C764BDE660}" srcOrd="1" destOrd="0" parTransId="{545A8302-DBB3-4612-B50F-47BEF7FD5C71}" sibTransId="{0FACFB9B-0063-46FA-AA52-F5783872D545}"/>
    <dgm:cxn modelId="{8A4869BD-FA8D-42C1-A9C2-6E912EF326A9}" type="presOf" srcId="{0EE32D62-956A-4C1F-8826-39B1A7B2F926}" destId="{21D7B5CC-AF69-43FA-9B7E-8DF038CADCEE}" srcOrd="0" destOrd="0" presId="urn:microsoft.com/office/officeart/2008/layout/PictureAccentList"/>
    <dgm:cxn modelId="{3944BCF9-CEB6-4BA8-A00C-3E4D32438720}" type="presOf" srcId="{35F96702-DBF7-46F6-8536-A2C764BDE660}" destId="{C12E209F-64A6-4217-A272-F6F5C82E2C55}" srcOrd="0" destOrd="0" presId="urn:microsoft.com/office/officeart/2008/layout/PictureAccentList"/>
    <dgm:cxn modelId="{41BFA6F6-3506-4621-B604-8285F8219171}" type="presParOf" srcId="{21D7B5CC-AF69-43FA-9B7E-8DF038CADCEE}" destId="{4B9D2BFF-AB69-4B33-AA1D-FB8EC4D159C8}" srcOrd="0" destOrd="0" presId="urn:microsoft.com/office/officeart/2008/layout/PictureAccentList"/>
    <dgm:cxn modelId="{67208D53-9B68-4016-8025-E2E7F0D58F3C}" type="presParOf" srcId="{4B9D2BFF-AB69-4B33-AA1D-FB8EC4D159C8}" destId="{BFE960F9-5A7B-47D9-9723-CA1E6516A2D9}" srcOrd="0" destOrd="0" presId="urn:microsoft.com/office/officeart/2008/layout/PictureAccentList"/>
    <dgm:cxn modelId="{7D7E50CC-CB6E-46A2-9C4B-24D29A260023}" type="presParOf" srcId="{BFE960F9-5A7B-47D9-9723-CA1E6516A2D9}" destId="{467B6877-E532-49AF-9E69-6EDDA0E83F18}" srcOrd="0" destOrd="0" presId="urn:microsoft.com/office/officeart/2008/layout/PictureAccentList"/>
    <dgm:cxn modelId="{6BED83DB-CCBA-467C-AD2E-6120389BA7FA}" type="presParOf" srcId="{4B9D2BFF-AB69-4B33-AA1D-FB8EC4D159C8}" destId="{CE45F15C-363C-4575-80E4-191FF650C1C1}" srcOrd="1" destOrd="0" presId="urn:microsoft.com/office/officeart/2008/layout/PictureAccentList"/>
    <dgm:cxn modelId="{BBC10BA6-0D0C-482F-A0AA-2238B34DAD8F}" type="presParOf" srcId="{CE45F15C-363C-4575-80E4-191FF650C1C1}" destId="{96A441E1-32B6-457F-93B7-282FB8517C57}" srcOrd="0" destOrd="0" presId="urn:microsoft.com/office/officeart/2008/layout/PictureAccentList"/>
    <dgm:cxn modelId="{B8077D15-C438-44F9-9EFD-CD4DB8610462}" type="presParOf" srcId="{96A441E1-32B6-457F-93B7-282FB8517C57}" destId="{93DDDF7A-4716-4EF0-8FDA-EF4ADDC90AA7}" srcOrd="0" destOrd="0" presId="urn:microsoft.com/office/officeart/2008/layout/PictureAccentList"/>
    <dgm:cxn modelId="{1117223E-28BF-4048-8E5A-8660BD7873E3}" type="presParOf" srcId="{96A441E1-32B6-457F-93B7-282FB8517C57}" destId="{FF57D793-EDE0-4AA9-B94C-125BE47E88B2}" srcOrd="1" destOrd="0" presId="urn:microsoft.com/office/officeart/2008/layout/PictureAccentList"/>
    <dgm:cxn modelId="{47982E54-902B-4DFA-80E2-A76340F60C5E}" type="presParOf" srcId="{CE45F15C-363C-4575-80E4-191FF650C1C1}" destId="{5F0FD43D-EE8C-4E75-833B-413949EC523B}" srcOrd="1" destOrd="0" presId="urn:microsoft.com/office/officeart/2008/layout/PictureAccentList"/>
    <dgm:cxn modelId="{C29369FB-75A8-4CC7-9032-E242C37A01E0}" type="presParOf" srcId="{5F0FD43D-EE8C-4E75-833B-413949EC523B}" destId="{29C27E97-F702-4569-AA76-8933F3520FF1}" srcOrd="0" destOrd="0" presId="urn:microsoft.com/office/officeart/2008/layout/PictureAccentList"/>
    <dgm:cxn modelId="{EA525644-396A-4307-B473-6A6802B00F47}" type="presParOf" srcId="{5F0FD43D-EE8C-4E75-833B-413949EC523B}" destId="{C12E209F-64A6-4217-A272-F6F5C82E2C55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B6877-E532-49AF-9E69-6EDDA0E83F18}">
      <dsp:nvSpPr>
        <dsp:cNvPr id="0" name=""/>
        <dsp:cNvSpPr/>
      </dsp:nvSpPr>
      <dsp:spPr>
        <a:xfrm>
          <a:off x="0" y="400049"/>
          <a:ext cx="6587639" cy="1143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50800" rIns="76200" bIns="508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4000" kern="1200" dirty="0" err="1"/>
            <a:t>Mahasiswa</a:t>
          </a:r>
          <a:r>
            <a:rPr lang="en-ID" sz="4000" kern="1200" dirty="0"/>
            <a:t> </a:t>
          </a:r>
          <a:r>
            <a:rPr lang="en-ID" sz="4000" kern="1200" dirty="0" err="1"/>
            <a:t>dapat</a:t>
          </a:r>
          <a:r>
            <a:rPr lang="en-ID" sz="4000" kern="1200" dirty="0"/>
            <a:t> : </a:t>
          </a:r>
        </a:p>
      </dsp:txBody>
      <dsp:txXfrm>
        <a:off x="33477" y="433526"/>
        <a:ext cx="6520685" cy="1076046"/>
      </dsp:txXfrm>
    </dsp:sp>
    <dsp:sp modelId="{93DDDF7A-4716-4EF0-8FDA-EF4ADDC90AA7}">
      <dsp:nvSpPr>
        <dsp:cNvPr id="0" name=""/>
        <dsp:cNvSpPr/>
      </dsp:nvSpPr>
      <dsp:spPr>
        <a:xfrm>
          <a:off x="0" y="1748790"/>
          <a:ext cx="1143000" cy="1143000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57D793-EDE0-4AA9-B94C-125BE47E88B2}">
      <dsp:nvSpPr>
        <dsp:cNvPr id="0" name=""/>
        <dsp:cNvSpPr/>
      </dsp:nvSpPr>
      <dsp:spPr>
        <a:xfrm>
          <a:off x="1211580" y="1748790"/>
          <a:ext cx="5376060" cy="1143000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 err="1"/>
            <a:t>menyusun</a:t>
          </a:r>
          <a:r>
            <a:rPr lang="en-ID" sz="2100" kern="1200" dirty="0"/>
            <a:t> formula </a:t>
          </a:r>
          <a:r>
            <a:rPr lang="en-ID" sz="2100" kern="1200" dirty="0" err="1"/>
            <a:t>proposisi</a:t>
          </a:r>
          <a:r>
            <a:rPr lang="en-ID" sz="2100" kern="1200" dirty="0"/>
            <a:t> </a:t>
          </a:r>
          <a:r>
            <a:rPr lang="en-ID" sz="2100" kern="1200" dirty="0" err="1"/>
            <a:t>sederhana</a:t>
          </a:r>
          <a:r>
            <a:rPr lang="en-ID" sz="2100" kern="1200" dirty="0"/>
            <a:t> </a:t>
          </a:r>
          <a:r>
            <a:rPr lang="en-ID" sz="2100" kern="1200" dirty="0" err="1"/>
            <a:t>dari</a:t>
          </a:r>
          <a:r>
            <a:rPr lang="en-ID" sz="2100" kern="1200" dirty="0"/>
            <a:t> </a:t>
          </a:r>
          <a:r>
            <a:rPr lang="en-ID" sz="2100" kern="1200" dirty="0" err="1"/>
            <a:t>bahasa</a:t>
          </a:r>
          <a:r>
            <a:rPr lang="en-ID" sz="2100" kern="1200" dirty="0"/>
            <a:t> </a:t>
          </a:r>
          <a:r>
            <a:rPr lang="en-ID" sz="2100" kern="1200" dirty="0" err="1"/>
            <a:t>alami</a:t>
          </a:r>
          <a:r>
            <a:rPr lang="en-ID" sz="2100" kern="1200" dirty="0"/>
            <a:t> </a:t>
          </a:r>
        </a:p>
      </dsp:txBody>
      <dsp:txXfrm>
        <a:off x="1267387" y="1804597"/>
        <a:ext cx="5264446" cy="1031386"/>
      </dsp:txXfrm>
    </dsp:sp>
    <dsp:sp modelId="{29C27E97-F702-4569-AA76-8933F3520FF1}">
      <dsp:nvSpPr>
        <dsp:cNvPr id="0" name=""/>
        <dsp:cNvSpPr/>
      </dsp:nvSpPr>
      <dsp:spPr>
        <a:xfrm>
          <a:off x="0" y="3028950"/>
          <a:ext cx="1143000" cy="1143000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2E209F-64A6-4217-A272-F6F5C82E2C55}">
      <dsp:nvSpPr>
        <dsp:cNvPr id="0" name=""/>
        <dsp:cNvSpPr/>
      </dsp:nvSpPr>
      <dsp:spPr>
        <a:xfrm>
          <a:off x="1211580" y="3028950"/>
          <a:ext cx="5376060" cy="1143000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D" sz="2100" kern="1200" dirty="0" err="1"/>
            <a:t>menentukan</a:t>
          </a:r>
          <a:r>
            <a:rPr lang="en-ID" sz="2100" kern="1200" dirty="0"/>
            <a:t> </a:t>
          </a:r>
          <a:r>
            <a:rPr lang="en-ID" sz="2100" kern="1200" dirty="0" err="1"/>
            <a:t>validitas</a:t>
          </a:r>
          <a:r>
            <a:rPr lang="en-ID" sz="2100" kern="1200" dirty="0"/>
            <a:t> </a:t>
          </a:r>
          <a:r>
            <a:rPr lang="en-ID" sz="2100" kern="1200" dirty="0" err="1"/>
            <a:t>proposisi</a:t>
          </a:r>
          <a:r>
            <a:rPr lang="en-ID" sz="2100" kern="1200" dirty="0"/>
            <a:t> </a:t>
          </a:r>
          <a:r>
            <a:rPr lang="en-ID" sz="2100" kern="1200" dirty="0" err="1"/>
            <a:t>majemuk</a:t>
          </a:r>
          <a:r>
            <a:rPr lang="en-ID" sz="2100" kern="1200" dirty="0"/>
            <a:t> </a:t>
          </a:r>
          <a:r>
            <a:rPr lang="en-ID" sz="2100" kern="1200" dirty="0" err="1"/>
            <a:t>menggunakan</a:t>
          </a:r>
          <a:r>
            <a:rPr lang="en-ID" sz="2100" kern="1200" dirty="0"/>
            <a:t> </a:t>
          </a:r>
          <a:r>
            <a:rPr lang="en-ID" sz="2100" kern="1200" dirty="0" err="1"/>
            <a:t>tabel</a:t>
          </a:r>
          <a:r>
            <a:rPr lang="en-ID" sz="2100" kern="1200" dirty="0"/>
            <a:t> </a:t>
          </a:r>
          <a:r>
            <a:rPr lang="en-ID" sz="2100" kern="1200" dirty="0" err="1"/>
            <a:t>kebenaran</a:t>
          </a:r>
          <a:endParaRPr lang="en-ID" sz="2100" kern="1200" dirty="0"/>
        </a:p>
      </dsp:txBody>
      <dsp:txXfrm>
        <a:off x="1267387" y="3084757"/>
        <a:ext cx="5264446" cy="1031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721425" y="3785246"/>
            <a:ext cx="5216700" cy="15465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1pPr>
            <a:lvl2pPr lvl="1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2pPr>
            <a:lvl3pPr lvl="2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3pPr>
            <a:lvl4pPr lvl="3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4pPr>
            <a:lvl5pPr lvl="4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5pPr>
            <a:lvl6pPr lvl="5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6pPr>
            <a:lvl7pPr lvl="6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7pPr>
            <a:lvl8pPr lvl="7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8pPr>
            <a:lvl9pPr lvl="8">
              <a:spcBef>
                <a:spcPts val="0"/>
              </a:spcBef>
              <a:buClr>
                <a:srgbClr val="2185C5"/>
              </a:buClr>
              <a:buSzPct val="100000"/>
              <a:defRPr sz="4800">
                <a:solidFill>
                  <a:srgbClr val="2185C5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5938246" y="3377550"/>
            <a:ext cx="7218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6659861" y="3377550"/>
            <a:ext cx="7218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-1" y="3377550"/>
            <a:ext cx="7218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" name="Shape 13"/>
          <p:cNvSpPr/>
          <p:nvPr/>
        </p:nvSpPr>
        <p:spPr>
          <a:xfrm>
            <a:off x="721425" y="3377550"/>
            <a:ext cx="52167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53238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047704" y="5323800"/>
            <a:ext cx="3047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6096271" y="5323800"/>
            <a:ext cx="3047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" y="5323800"/>
            <a:ext cx="3047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1710425" y="2882400"/>
            <a:ext cx="5723700" cy="10932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 rtl="0">
              <a:spcBef>
                <a:spcPts val="0"/>
              </a:spcBef>
              <a:defRPr i="1"/>
            </a:lvl1pPr>
            <a:lvl2pPr lvl="1" algn="ctr" rtl="0">
              <a:spcBef>
                <a:spcPts val="0"/>
              </a:spcBef>
              <a:defRPr i="1"/>
            </a:lvl2pPr>
            <a:lvl3pPr lvl="2" algn="ctr" rtl="0">
              <a:spcBef>
                <a:spcPts val="0"/>
              </a:spcBef>
              <a:defRPr i="1"/>
            </a:lvl3pPr>
            <a:lvl4pPr lvl="3" algn="ctr" rtl="0">
              <a:spcBef>
                <a:spcPts val="0"/>
              </a:spcBef>
              <a:defRPr i="1"/>
            </a:lvl4pPr>
            <a:lvl5pPr lvl="4" algn="ctr" rtl="0">
              <a:spcBef>
                <a:spcPts val="0"/>
              </a:spcBef>
              <a:defRPr i="1"/>
            </a:lvl5pPr>
            <a:lvl6pPr lvl="5" algn="ctr" rtl="0">
              <a:spcBef>
                <a:spcPts val="0"/>
              </a:spcBef>
              <a:defRPr i="1"/>
            </a:lvl6pPr>
            <a:lvl7pPr lvl="6" algn="ctr" rtl="0">
              <a:spcBef>
                <a:spcPts val="0"/>
              </a:spcBef>
              <a:defRPr i="1"/>
            </a:lvl7pPr>
            <a:lvl8pPr lvl="7" algn="ctr" rtl="0">
              <a:spcBef>
                <a:spcPts val="0"/>
              </a:spcBef>
              <a:defRPr i="1"/>
            </a:lvl8pPr>
            <a:lvl9pPr lvl="8" algn="ctr">
              <a:spcBef>
                <a:spcPts val="0"/>
              </a:spcBef>
              <a:defRPr i="1"/>
            </a:lvl9pPr>
          </a:lstStyle>
          <a:p>
            <a:endParaRPr/>
          </a:p>
        </p:txBody>
      </p:sp>
      <p:sp>
        <p:nvSpPr>
          <p:cNvPr id="23" name="Shape 23"/>
          <p:cNvSpPr txBox="1"/>
          <p:nvPr/>
        </p:nvSpPr>
        <p:spPr>
          <a:xfrm>
            <a:off x="3593400" y="1575225"/>
            <a:ext cx="1957200" cy="871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9600" b="1">
                <a:solidFill>
                  <a:srgbClr val="97ABBC"/>
                </a:solidFill>
              </a:rPr>
              <a:t>“</a:t>
            </a:r>
          </a:p>
        </p:txBody>
      </p:sp>
      <p:sp>
        <p:nvSpPr>
          <p:cNvPr id="24" name="Shape 24"/>
          <p:cNvSpPr/>
          <p:nvPr/>
        </p:nvSpPr>
        <p:spPr>
          <a:xfrm>
            <a:off x="5723283" y="2132900"/>
            <a:ext cx="17103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434177" y="2132900"/>
            <a:ext cx="17103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>
            <a:off x="0" y="2132900"/>
            <a:ext cx="17103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/>
          <p:nvPr/>
        </p:nvSpPr>
        <p:spPr>
          <a:xfrm>
            <a:off x="1710425" y="2132900"/>
            <a:ext cx="17103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893700" y="6199950"/>
            <a:ext cx="6462600" cy="467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360"/>
              </a:spcBef>
              <a:buClr>
                <a:srgbClr val="2185C5"/>
              </a:buClr>
              <a:buSzPct val="100000"/>
              <a:buNone/>
              <a:defRPr sz="1400">
                <a:solidFill>
                  <a:srgbClr val="2185C5"/>
                </a:solidFill>
              </a:defRPr>
            </a:lvl1pPr>
          </a:lstStyle>
          <a:p>
            <a:endParaRPr/>
          </a:p>
        </p:txBody>
      </p:sp>
      <p:sp>
        <p:nvSpPr>
          <p:cNvPr id="60" name="Shape 60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1" name="Shape 61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/>
        </p:nvSpPr>
        <p:spPr>
          <a:xfrm>
            <a:off x="7356366" y="6755100"/>
            <a:ext cx="893700" cy="102900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8250312" y="6755100"/>
            <a:ext cx="893700" cy="102900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0" y="6755100"/>
            <a:ext cx="893700" cy="1029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893710" y="6755100"/>
            <a:ext cx="6462600" cy="1029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inverted">
    <p:bg>
      <p:bgPr>
        <a:solidFill>
          <a:srgbClr val="22222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-55075" y="-50800"/>
            <a:ext cx="3312625" cy="6952867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</p:sp>
      <p:sp>
        <p:nvSpPr>
          <p:cNvPr id="97" name="Shape 97"/>
          <p:cNvSpPr/>
          <p:nvPr/>
        </p:nvSpPr>
        <p:spPr>
          <a:xfrm flipH="1">
            <a:off x="-903537" y="-23415"/>
            <a:ext cx="1759200" cy="9988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98" name="Shape 98"/>
          <p:cNvSpPr/>
          <p:nvPr/>
        </p:nvSpPr>
        <p:spPr>
          <a:xfrm flipH="1">
            <a:off x="472133" y="-12700"/>
            <a:ext cx="518400" cy="998800"/>
          </a:xfrm>
          <a:prstGeom prst="parallelogram">
            <a:avLst>
              <a:gd name="adj" fmla="val 75009"/>
            </a:avLst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99" name="Shape 99"/>
          <p:cNvSpPr/>
          <p:nvPr/>
        </p:nvSpPr>
        <p:spPr>
          <a:xfrm flipH="1">
            <a:off x="990374" y="6567800"/>
            <a:ext cx="8369700" cy="304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975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</a:pPr>
            <a:fld id="{00000000-1234-1234-1234-123412341234}" type="slidenum">
              <a:rPr lang="en" smtClean="0"/>
              <a:pPr>
                <a:spcBef>
                  <a:spcPts val="0"/>
                </a:spcBef>
              </a:pPr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4539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rgbClr val="97ABBC"/>
              </a:buClr>
              <a:buSzPct val="100000"/>
              <a:buFont typeface="Raleway"/>
              <a:buNone/>
              <a:defRPr sz="3600">
                <a:solidFill>
                  <a:srgbClr val="97ABBC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677480"/>
              </a:buClr>
              <a:buSzPct val="100000"/>
              <a:buFont typeface="Lato"/>
              <a:buChar char="▷"/>
              <a:defRPr sz="30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buChar char="○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480"/>
              </a:spcBef>
              <a:buClr>
                <a:srgbClr val="677480"/>
              </a:buClr>
              <a:buSzPct val="100000"/>
              <a:buFont typeface="Lato"/>
              <a:buChar char="■"/>
              <a:defRPr sz="24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●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○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360"/>
              </a:spcBef>
              <a:buClr>
                <a:srgbClr val="677480"/>
              </a:buClr>
              <a:buSzPct val="100000"/>
              <a:buFont typeface="Lato"/>
              <a:buChar char="■"/>
              <a:defRPr sz="1800">
                <a:solidFill>
                  <a:srgbClr val="677480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5" r:id="rId5"/>
    <p:sldLayoutId id="2147483656" r:id="rId6"/>
    <p:sldLayoutId id="2147483659" r:id="rId7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19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>
                <a:solidFill>
                  <a:schemeClr val="accent1">
                    <a:lumMod val="20000"/>
                    <a:lumOff val="80000"/>
                  </a:schemeClr>
                </a:solidFill>
                <a:cs typeface="Times New Roman" pitchFamily="18" charset="0"/>
              </a:rPr>
              <a:t>LOGIKA PROPOSISI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745C1B4D-252D-487E-BF9A-2744BD1E64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D"/>
              <a:t>MK Logika Matematika</a:t>
            </a:r>
          </a:p>
          <a:p>
            <a:r>
              <a:rPr lang="en-ID"/>
              <a:t>Nelly Indriani Widiastuti S.Si., M.T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62000" y="4495800"/>
            <a:ext cx="7620000" cy="1828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b="1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D8C0CE9-E2DA-496C-B620-02CD4882379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5926" y="152400"/>
            <a:ext cx="14478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010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375" y="1143000"/>
            <a:ext cx="7343100" cy="533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i="1"/>
              <a:t>“x &lt; y jika dan hanya jika y &gt; x.”</a:t>
            </a:r>
            <a:endParaRPr lang="en-US" sz="2400" b="1" i="1"/>
          </a:p>
        </p:txBody>
      </p:sp>
      <p:sp>
        <p:nvSpPr>
          <p:cNvPr id="121859" name="Rectangle 3"/>
          <p:cNvSpPr>
            <a:spLocks noChangeArrowheads="1"/>
          </p:cNvSpPr>
          <p:nvPr/>
        </p:nvSpPr>
        <p:spPr bwMode="auto">
          <a:xfrm>
            <a:off x="457200" y="2427512"/>
            <a:ext cx="67056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pernyataan ?</a:t>
            </a:r>
          </a:p>
        </p:txBody>
      </p:sp>
      <p:sp>
        <p:nvSpPr>
          <p:cNvPr id="121860" name="Rectangle 4"/>
          <p:cNvSpPr>
            <a:spLocks noChangeArrowheads="1"/>
          </p:cNvSpPr>
          <p:nvPr/>
        </p:nvSpPr>
        <p:spPr bwMode="auto">
          <a:xfrm>
            <a:off x="7620000" y="2427512"/>
            <a:ext cx="11430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21861" name="Rectangle 5"/>
          <p:cNvSpPr>
            <a:spLocks noChangeArrowheads="1"/>
          </p:cNvSpPr>
          <p:nvPr/>
        </p:nvSpPr>
        <p:spPr bwMode="auto">
          <a:xfrm>
            <a:off x="457200" y="3037112"/>
            <a:ext cx="68580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proposisi ?</a:t>
            </a:r>
          </a:p>
        </p:txBody>
      </p:sp>
      <p:sp>
        <p:nvSpPr>
          <p:cNvPr id="121862" name="Rectangle 6"/>
          <p:cNvSpPr>
            <a:spLocks noChangeArrowheads="1"/>
          </p:cNvSpPr>
          <p:nvPr/>
        </p:nvSpPr>
        <p:spPr bwMode="auto">
          <a:xfrm>
            <a:off x="7620000" y="3037112"/>
            <a:ext cx="11430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21863" name="Rectangle 7"/>
          <p:cNvSpPr>
            <a:spLocks noChangeArrowheads="1"/>
          </p:cNvSpPr>
          <p:nvPr/>
        </p:nvSpPr>
        <p:spPr bwMode="auto">
          <a:xfrm>
            <a:off x="457200" y="4256312"/>
            <a:ext cx="4800600" cy="12954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nilai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kebenaran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dari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proposisi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?</a:t>
            </a:r>
          </a:p>
        </p:txBody>
      </p:sp>
      <p:sp>
        <p:nvSpPr>
          <p:cNvPr id="121864" name="Rectangle 8"/>
          <p:cNvSpPr>
            <a:spLocks noChangeArrowheads="1"/>
          </p:cNvSpPr>
          <p:nvPr/>
        </p:nvSpPr>
        <p:spPr bwMode="auto">
          <a:xfrm>
            <a:off x="6934200" y="4561112"/>
            <a:ext cx="17526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BENAR</a:t>
            </a:r>
          </a:p>
        </p:txBody>
      </p:sp>
      <p:sp>
        <p:nvSpPr>
          <p:cNvPr id="121865" name="Rectangle 9"/>
          <p:cNvSpPr>
            <a:spLocks noChangeArrowheads="1"/>
          </p:cNvSpPr>
          <p:nvPr/>
        </p:nvSpPr>
        <p:spPr bwMode="auto">
          <a:xfrm>
            <a:off x="457200" y="3646712"/>
            <a:ext cx="5562600" cy="1447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endParaRPr lang="en-US" sz="3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C13790B-7A78-48E2-B127-24654B186C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2218"/>
            <a:ext cx="2941320" cy="71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533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18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18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1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18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1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1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build="p" bldLvl="2" autoUpdateAnimBg="0"/>
      <p:bldP spid="121859" grpId="0" build="p" bldLvl="2" autoUpdateAnimBg="0"/>
      <p:bldP spid="121860" grpId="0" build="p" bldLvl="2" autoUpdateAnimBg="0"/>
      <p:bldP spid="121861" grpId="0" build="p" bldLvl="2" autoUpdateAnimBg="0"/>
      <p:bldP spid="121862" grpId="0" build="p" bldLvl="2" autoUpdateAnimBg="0"/>
      <p:bldP spid="121863" grpId="0" autoUpdateAnimBg="0"/>
      <p:bldP spid="121864" grpId="0" build="p" bldLvl="2" autoUpdateAnimBg="0"/>
      <p:bldP spid="121865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Formulasi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>
                <a:cs typeface="Times New Roman" panose="02020603050405020304" pitchFamily="18" charset="0"/>
              </a:rPr>
              <a:t>Proposisi dilambangkan dengan huruf kecil </a:t>
            </a:r>
            <a:r>
              <a:rPr lang="en-US" i="1">
                <a:cs typeface="Times New Roman" panose="02020603050405020304" pitchFamily="18" charset="0"/>
              </a:rPr>
              <a:t>p</a:t>
            </a:r>
            <a:r>
              <a:rPr lang="en-US">
                <a:cs typeface="Times New Roman" panose="02020603050405020304" pitchFamily="18" charset="0"/>
              </a:rPr>
              <a:t>, </a:t>
            </a:r>
            <a:r>
              <a:rPr lang="en-US" i="1">
                <a:cs typeface="Times New Roman" panose="02020603050405020304" pitchFamily="18" charset="0"/>
              </a:rPr>
              <a:t>q</a:t>
            </a:r>
            <a:r>
              <a:rPr lang="en-US">
                <a:cs typeface="Times New Roman" panose="02020603050405020304" pitchFamily="18" charset="0"/>
              </a:rPr>
              <a:t>, </a:t>
            </a:r>
            <a:r>
              <a:rPr lang="en-US" i="1">
                <a:cs typeface="Times New Roman" panose="02020603050405020304" pitchFamily="18" charset="0"/>
              </a:rPr>
              <a:t>r</a:t>
            </a:r>
            <a:r>
              <a:rPr lang="en-US">
                <a:cs typeface="Times New Roman" panose="02020603050405020304" pitchFamily="18" charset="0"/>
              </a:rPr>
              <a:t>, …. </a:t>
            </a:r>
          </a:p>
          <a:p>
            <a:pPr algn="just" eaLnBrk="1" hangingPunct="1">
              <a:buFontTx/>
              <a:buNone/>
            </a:pPr>
            <a:endParaRPr lang="en-US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>
                <a:cs typeface="Times New Roman" panose="02020603050405020304" pitchFamily="18" charset="0"/>
              </a:rPr>
              <a:t>Contoh:</a:t>
            </a:r>
          </a:p>
          <a:p>
            <a:pPr algn="just" eaLnBrk="1" hangingPunct="1">
              <a:buFontTx/>
              <a:buNone/>
            </a:pPr>
            <a:r>
              <a:rPr lang="en-US" i="1">
                <a:cs typeface="Times New Roman" panose="02020603050405020304" pitchFamily="18" charset="0"/>
              </a:rPr>
              <a:t>	p </a:t>
            </a:r>
            <a:r>
              <a:rPr lang="en-US">
                <a:cs typeface="Times New Roman" panose="02020603050405020304" pitchFamily="18" charset="0"/>
              </a:rPr>
              <a:t>:  13 adalah bilangan ganjil.</a:t>
            </a:r>
          </a:p>
          <a:p>
            <a:pPr algn="just" eaLnBrk="1" hangingPunct="1">
              <a:buFontTx/>
              <a:buNone/>
            </a:pPr>
            <a:r>
              <a:rPr lang="en-US">
                <a:cs typeface="Times New Roman" panose="02020603050405020304" pitchFamily="18" charset="0"/>
              </a:rPr>
              <a:t>	</a:t>
            </a:r>
            <a:r>
              <a:rPr lang="en-US" i="1">
                <a:cs typeface="Times New Roman" panose="02020603050405020304" pitchFamily="18" charset="0"/>
              </a:rPr>
              <a:t>q </a:t>
            </a:r>
            <a:r>
              <a:rPr lang="en-US">
                <a:cs typeface="Times New Roman" panose="02020603050405020304" pitchFamily="18" charset="0"/>
              </a:rPr>
              <a:t>:  Soekarno adalah alumnus UGM.</a:t>
            </a:r>
          </a:p>
          <a:p>
            <a:pPr algn="just" eaLnBrk="1" hangingPunct="1">
              <a:buFontTx/>
              <a:buNone/>
            </a:pPr>
            <a:r>
              <a:rPr lang="en-US">
                <a:cs typeface="Times New Roman" panose="02020603050405020304" pitchFamily="18" charset="0"/>
              </a:rPr>
              <a:t>	</a:t>
            </a:r>
            <a:r>
              <a:rPr lang="en-US" i="1">
                <a:cs typeface="Times New Roman" panose="02020603050405020304" pitchFamily="18" charset="0"/>
              </a:rPr>
              <a:t>r </a:t>
            </a:r>
            <a:r>
              <a:rPr lang="en-US">
                <a:cs typeface="Times New Roman" panose="02020603050405020304" pitchFamily="18" charset="0"/>
              </a:rPr>
              <a:t>:  2 + 2 = 4</a:t>
            </a:r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040A397-F8EB-4F76-A9E0-CD8DBFC83E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2218"/>
            <a:ext cx="2941320" cy="71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6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>
                <a:cs typeface="Times New Roman" pitchFamily="18" charset="0"/>
              </a:rPr>
              <a:t>Mengkombinasikan Proposisi</a:t>
            </a:r>
            <a:endParaRPr lang="en-US" sz="2800"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700" y="1599221"/>
            <a:ext cx="6462600" cy="47364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2400">
                <a:cs typeface="Times New Roman" panose="02020603050405020304" pitchFamily="18" charset="0"/>
              </a:rPr>
              <a:t>Misalkan 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dan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 adalah proposisi.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1. </a:t>
            </a:r>
            <a:r>
              <a:rPr lang="en-US" sz="2400" b="1">
                <a:cs typeface="Times New Roman" panose="02020603050405020304" pitchFamily="18" charset="0"/>
              </a:rPr>
              <a:t>Konjungsi</a:t>
            </a:r>
            <a:r>
              <a:rPr lang="en-US" sz="2400">
                <a:cs typeface="Times New Roman" panose="02020603050405020304" pitchFamily="18" charset="0"/>
              </a:rPr>
              <a:t> (</a:t>
            </a:r>
            <a:r>
              <a:rPr lang="en-US" sz="2400" i="1">
                <a:cs typeface="Times New Roman" panose="02020603050405020304" pitchFamily="18" charset="0"/>
              </a:rPr>
              <a:t>conjunction</a:t>
            </a:r>
            <a:r>
              <a:rPr lang="en-US" sz="2400">
                <a:cs typeface="Times New Roman" panose="02020603050405020304" pitchFamily="18" charset="0"/>
              </a:rPr>
              <a:t>):</a:t>
            </a:r>
            <a:r>
              <a:rPr lang="en-US" sz="2400" i="1">
                <a:cs typeface="Times New Roman" panose="02020603050405020304" pitchFamily="18" charset="0"/>
              </a:rPr>
              <a:t>  p</a:t>
            </a:r>
            <a:r>
              <a:rPr lang="en-US" sz="2400">
                <a:cs typeface="Times New Roman" panose="02020603050405020304" pitchFamily="18" charset="0"/>
              </a:rPr>
              <a:t> dan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endParaRPr lang="en-US" sz="240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           	Notasi  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,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2.</a:t>
            </a:r>
            <a:r>
              <a:rPr lang="en-US" sz="2400" b="1">
                <a:cs typeface="Times New Roman" panose="02020603050405020304" pitchFamily="18" charset="0"/>
              </a:rPr>
              <a:t>  Disjungsi</a:t>
            </a:r>
            <a:r>
              <a:rPr lang="en-US" sz="2400">
                <a:cs typeface="Times New Roman" panose="02020603050405020304" pitchFamily="18" charset="0"/>
              </a:rPr>
              <a:t> (</a:t>
            </a:r>
            <a:r>
              <a:rPr lang="en-US" sz="2400" i="1">
                <a:cs typeface="Times New Roman" panose="02020603050405020304" pitchFamily="18" charset="0"/>
              </a:rPr>
              <a:t>disjunction</a:t>
            </a:r>
            <a:r>
              <a:rPr lang="en-US" sz="2400">
                <a:cs typeface="Times New Roman" panose="02020603050405020304" pitchFamily="18" charset="0"/>
              </a:rPr>
              <a:t>): 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atau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endParaRPr lang="en-US" sz="240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     	Notasi: 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endParaRPr lang="en-US" sz="240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3.  </a:t>
            </a:r>
            <a:r>
              <a:rPr lang="en-US" sz="2400" b="1">
                <a:cs typeface="Times New Roman" panose="02020603050405020304" pitchFamily="18" charset="0"/>
              </a:rPr>
              <a:t>Ingkaran</a:t>
            </a:r>
            <a:r>
              <a:rPr lang="en-US" sz="2400">
                <a:cs typeface="Times New Roman" panose="02020603050405020304" pitchFamily="18" charset="0"/>
              </a:rPr>
              <a:t> (</a:t>
            </a:r>
            <a:r>
              <a:rPr lang="en-US" sz="2400" i="1">
                <a:cs typeface="Times New Roman" panose="02020603050405020304" pitchFamily="18" charset="0"/>
              </a:rPr>
              <a:t>negation</a:t>
            </a:r>
            <a:r>
              <a:rPr lang="en-US" sz="2400">
                <a:cs typeface="Times New Roman" panose="02020603050405020304" pitchFamily="18" charset="0"/>
              </a:rPr>
              <a:t>) dari 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:  tidak 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           Notasi: </a:t>
            </a:r>
            <a:r>
              <a:rPr lang="en-US" sz="2400"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endParaRPr lang="en-US" sz="240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 </a:t>
            </a:r>
          </a:p>
          <a:p>
            <a:pPr marL="342900" indent="-342900" algn="just">
              <a:lnSpc>
                <a:spcPct val="90000"/>
              </a:lnSpc>
            </a:pP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dan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 disebut </a:t>
            </a:r>
            <a:r>
              <a:rPr lang="en-US" sz="2400" b="1">
                <a:cs typeface="Times New Roman" panose="02020603050405020304" pitchFamily="18" charset="0"/>
              </a:rPr>
              <a:t>proposisi atomik</a:t>
            </a:r>
            <a:endParaRPr lang="en-US" sz="2400"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</a:pPr>
            <a:r>
              <a:rPr lang="en-US" sz="2400">
                <a:cs typeface="Times New Roman" panose="02020603050405020304" pitchFamily="18" charset="0"/>
              </a:rPr>
              <a:t>Kombinasi 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dengan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 menghasilkan </a:t>
            </a:r>
            <a:r>
              <a:rPr lang="en-US" sz="2400" b="1">
                <a:cs typeface="Times New Roman" panose="02020603050405020304" pitchFamily="18" charset="0"/>
              </a:rPr>
              <a:t>proposisi majemuk</a:t>
            </a:r>
            <a:r>
              <a:rPr lang="en-US" sz="2400">
                <a:cs typeface="Times New Roman" panose="02020603050405020304" pitchFamily="18" charset="0"/>
              </a:rPr>
              <a:t> (</a:t>
            </a:r>
            <a:r>
              <a:rPr lang="en-US" sz="2400" i="1">
                <a:cs typeface="Times New Roman" panose="02020603050405020304" pitchFamily="18" charset="0"/>
              </a:rPr>
              <a:t>compound proposition)</a:t>
            </a:r>
            <a:endParaRPr lang="en-US" sz="2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713A08-6B85-48C5-9706-4C3A720D71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2218"/>
            <a:ext cx="2941320" cy="71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813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8215" y="430679"/>
            <a:ext cx="7219786" cy="4736400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sz="2000" b="1">
                <a:cs typeface="Times New Roman" panose="02020603050405020304" pitchFamily="18" charset="0"/>
              </a:rPr>
              <a:t>Contoh 3. </a:t>
            </a:r>
            <a:r>
              <a:rPr lang="en-US" sz="2000">
                <a:cs typeface="Times New Roman" panose="02020603050405020304" pitchFamily="18" charset="0"/>
              </a:rPr>
              <a:t>Diketahui proposisi-proposisi berikut:</a:t>
            </a:r>
            <a:r>
              <a:rPr lang="en-US" sz="2400">
                <a:cs typeface="Times New Roman" panose="02020603050405020304" pitchFamily="18" charset="0"/>
              </a:rPr>
              <a:t>				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sz="2000" i="1">
                <a:cs typeface="Times New Roman" panose="02020603050405020304" pitchFamily="18" charset="0"/>
              </a:rPr>
              <a:t>p</a:t>
            </a:r>
            <a:r>
              <a:rPr lang="en-US" sz="2000">
                <a:cs typeface="Times New Roman" panose="02020603050405020304" pitchFamily="18" charset="0"/>
              </a:rPr>
              <a:t> : Hari ini hujan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sz="2000" i="1">
                <a:cs typeface="Times New Roman" panose="02020603050405020304" pitchFamily="18" charset="0"/>
              </a:rPr>
              <a:t>q</a:t>
            </a:r>
            <a:r>
              <a:rPr lang="en-US" sz="2000">
                <a:cs typeface="Times New Roman" panose="02020603050405020304" pitchFamily="18" charset="0"/>
              </a:rPr>
              <a:t> : Murid-murid diliburkan dari sekolah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sz="2000"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sz="2000">
                <a:cs typeface="Times New Roman" panose="02020603050405020304" pitchFamily="18" charset="0"/>
              </a:rPr>
              <a:t>     </a:t>
            </a:r>
            <a:r>
              <a:rPr lang="en-US" sz="2000" i="1">
                <a:cs typeface="Times New Roman" panose="02020603050405020304" pitchFamily="18" charset="0"/>
              </a:rPr>
              <a:t>p</a:t>
            </a:r>
            <a:r>
              <a:rPr lang="en-US" sz="2000">
                <a:cs typeface="Times New Roman" panose="02020603050405020304" pitchFamily="18" charset="0"/>
              </a:rPr>
              <a:t> </a:t>
            </a:r>
            <a:r>
              <a:rPr lang="en-US" sz="2000"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000">
                <a:cs typeface="Times New Roman" panose="02020603050405020304" pitchFamily="18" charset="0"/>
              </a:rPr>
              <a:t> </a:t>
            </a:r>
            <a:r>
              <a:rPr lang="en-US" sz="2000" i="1">
                <a:cs typeface="Times New Roman" panose="02020603050405020304" pitchFamily="18" charset="0"/>
              </a:rPr>
              <a:t>q</a:t>
            </a:r>
            <a:r>
              <a:rPr lang="en-US" sz="2000">
                <a:cs typeface="Times New Roman" panose="02020603050405020304" pitchFamily="18" charset="0"/>
              </a:rPr>
              <a:t> : Hari ini hujan </a:t>
            </a:r>
            <a:r>
              <a:rPr lang="en-US" sz="2000" b="1">
                <a:cs typeface="Times New Roman" panose="02020603050405020304" pitchFamily="18" charset="0"/>
              </a:rPr>
              <a:t>dan</a:t>
            </a:r>
            <a:r>
              <a:rPr lang="en-US" sz="2000">
                <a:cs typeface="Times New Roman" panose="02020603050405020304" pitchFamily="18" charset="0"/>
              </a:rPr>
              <a:t> murid-murid diliburkan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sz="2000">
                <a:cs typeface="Times New Roman" panose="02020603050405020304" pitchFamily="18" charset="0"/>
              </a:rPr>
              <a:t>		dari sekolah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sz="2000" i="1">
                <a:cs typeface="Times New Roman" panose="02020603050405020304" pitchFamily="18" charset="0"/>
              </a:rPr>
              <a:t>     p</a:t>
            </a:r>
            <a:r>
              <a:rPr lang="en-US" sz="2000">
                <a:cs typeface="Times New Roman" panose="02020603050405020304" pitchFamily="18" charset="0"/>
              </a:rPr>
              <a:t> </a:t>
            </a:r>
            <a:r>
              <a:rPr lang="en-US" sz="2000"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sz="2000">
                <a:cs typeface="Times New Roman" panose="02020603050405020304" pitchFamily="18" charset="0"/>
              </a:rPr>
              <a:t> </a:t>
            </a:r>
            <a:r>
              <a:rPr lang="en-US" sz="2000" i="1">
                <a:cs typeface="Times New Roman" panose="02020603050405020304" pitchFamily="18" charset="0"/>
              </a:rPr>
              <a:t>q</a:t>
            </a:r>
            <a:r>
              <a:rPr lang="en-US" sz="2000">
                <a:cs typeface="Times New Roman" panose="02020603050405020304" pitchFamily="18" charset="0"/>
              </a:rPr>
              <a:t>  : Hari ini hujan </a:t>
            </a:r>
            <a:r>
              <a:rPr lang="en-US" sz="2000" b="1">
                <a:cs typeface="Times New Roman" panose="02020603050405020304" pitchFamily="18" charset="0"/>
              </a:rPr>
              <a:t>atau</a:t>
            </a:r>
            <a:r>
              <a:rPr lang="en-US" sz="2000">
                <a:cs typeface="Times New Roman" panose="02020603050405020304" pitchFamily="18" charset="0"/>
              </a:rPr>
              <a:t> murid-murid diliburkan 			dari  sekolah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sz="2000">
                <a:cs typeface="Times New Roman" panose="02020603050405020304" pitchFamily="18" charset="0"/>
              </a:rPr>
              <a:t>    </a:t>
            </a:r>
            <a:r>
              <a:rPr lang="en-US" sz="2000">
                <a:cs typeface="Times New Roman" panose="02020603050405020304" pitchFamily="18" charset="0"/>
                <a:sym typeface="Symbol" panose="05050102010706020507" pitchFamily="18" charset="2"/>
              </a:rPr>
              <a:t></a:t>
            </a:r>
            <a:r>
              <a:rPr lang="en-US" sz="2000" i="1">
                <a:cs typeface="Times New Roman" panose="02020603050405020304" pitchFamily="18" charset="0"/>
              </a:rPr>
              <a:t>p</a:t>
            </a:r>
            <a:r>
              <a:rPr lang="en-US" sz="2000">
                <a:cs typeface="Times New Roman" panose="02020603050405020304" pitchFamily="18" charset="0"/>
              </a:rPr>
              <a:t>	   : </a:t>
            </a:r>
            <a:r>
              <a:rPr lang="en-US" sz="2000" b="1">
                <a:cs typeface="Times New Roman" panose="02020603050405020304" pitchFamily="18" charset="0"/>
              </a:rPr>
              <a:t>Tidak benar </a:t>
            </a:r>
            <a:r>
              <a:rPr lang="en-US" sz="2000">
                <a:cs typeface="Times New Roman" panose="02020603050405020304" pitchFamily="18" charset="0"/>
              </a:rPr>
              <a:t>hari ini hujan (atau: Hari ini </a:t>
            </a:r>
            <a:r>
              <a:rPr lang="en-US" sz="2000" i="1">
                <a:cs typeface="Times New Roman" panose="02020603050405020304" pitchFamily="18" charset="0"/>
              </a:rPr>
              <a:t>tidak</a:t>
            </a:r>
            <a:r>
              <a:rPr lang="en-US" sz="2000">
                <a:cs typeface="Times New Roman" panose="02020603050405020304" pitchFamily="18" charset="0"/>
              </a:rPr>
              <a:t> 	       hujan)			</a:t>
            </a:r>
          </a:p>
          <a:p>
            <a:pPr algn="just" eaLnBrk="1" hangingPunct="1">
              <a:lnSpc>
                <a:spcPct val="150000"/>
              </a:lnSpc>
              <a:buFontTx/>
              <a:buNone/>
            </a:pPr>
            <a:r>
              <a:rPr lang="en-US" sz="2400" b="1">
                <a:cs typeface="Times New Roman" panose="02020603050405020304" pitchFamily="18" charset="0"/>
              </a:rPr>
              <a:t> </a:t>
            </a:r>
            <a:endParaRPr lang="en-US" sz="2400"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sz="240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08BD96-F71D-485A-A711-D885C43797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2218"/>
            <a:ext cx="2941320" cy="71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461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1" name="Object 4"/>
          <p:cNvGraphicFramePr>
            <a:graphicFrameLocks noChangeAspect="1"/>
          </p:cNvGraphicFramePr>
          <p:nvPr/>
        </p:nvGraphicFramePr>
        <p:xfrm>
          <a:off x="1143000" y="1295400"/>
          <a:ext cx="7620000" cy="5186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3" imgW="5587654" imgH="4309920" progId="Word.Document.8">
                  <p:embed/>
                </p:oleObj>
              </mc:Choice>
              <mc:Fallback>
                <p:oleObj name="Document" r:id="rId3" imgW="5587654" imgH="4309920" progId="Word.Document.8">
                  <p:embed/>
                  <p:pic>
                    <p:nvPicPr>
                      <p:cNvPr id="174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295400"/>
                        <a:ext cx="7620000" cy="5186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C63AF1A9-DB28-4B5B-8FB2-DFAF64760E5D}"/>
              </a:ext>
            </a:extLst>
          </p:cNvPr>
          <p:cNvSpPr txBox="1"/>
          <p:nvPr/>
        </p:nvSpPr>
        <p:spPr>
          <a:xfrm>
            <a:off x="1295400" y="609600"/>
            <a:ext cx="38304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Dosis"/>
              </a:rPr>
              <a:t>TABEL KEBENARAN</a:t>
            </a:r>
            <a:endParaRPr lang="en-ID" sz="3600" b="1" dirty="0">
              <a:solidFill>
                <a:schemeClr val="bg1"/>
              </a:solidFill>
              <a:latin typeface="Dosis"/>
            </a:endParaRPr>
          </a:p>
          <a:p>
            <a:endParaRPr lang="en-ID" sz="3600" dirty="0">
              <a:solidFill>
                <a:schemeClr val="bg1"/>
              </a:solidFill>
              <a:latin typeface="Dosis"/>
            </a:endParaRPr>
          </a:p>
        </p:txBody>
      </p:sp>
    </p:spTree>
    <p:extLst>
      <p:ext uri="{BB962C8B-B14F-4D97-AF65-F5344CB8AC3E}">
        <p14:creationId xmlns:p14="http://schemas.microsoft.com/office/powerpoint/2010/main" val="4009333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8435" name="Object 4"/>
          <p:cNvGraphicFramePr>
            <a:graphicFrameLocks noChangeAspect="1"/>
          </p:cNvGraphicFramePr>
          <p:nvPr/>
        </p:nvGraphicFramePr>
        <p:xfrm>
          <a:off x="914400" y="1528763"/>
          <a:ext cx="8113713" cy="500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3" imgW="5587654" imgH="3462480" progId="Word.Document.8">
                  <p:embed/>
                </p:oleObj>
              </mc:Choice>
              <mc:Fallback>
                <p:oleObj name="Document" r:id="rId3" imgW="5587654" imgH="3462480" progId="Word.Document.8">
                  <p:embed/>
                  <p:pic>
                    <p:nvPicPr>
                      <p:cNvPr id="1843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528763"/>
                        <a:ext cx="8113713" cy="500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8589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8825" y="589143"/>
            <a:ext cx="5723700" cy="1093200"/>
          </a:xfrm>
        </p:spPr>
        <p:txBody>
          <a:bodyPr/>
          <a:lstStyle/>
          <a:p>
            <a:pPr>
              <a:buNone/>
            </a:pPr>
            <a:r>
              <a:rPr lang="en-US" sz="2800">
                <a:cs typeface="Times New Roman" panose="02020603050405020304" pitchFamily="18" charset="0"/>
              </a:rPr>
              <a:t>Proposisi majemuk disebut </a:t>
            </a:r>
            <a:r>
              <a:rPr lang="en-US" sz="2800" b="1">
                <a:cs typeface="Times New Roman" panose="02020603050405020304" pitchFamily="18" charset="0"/>
              </a:rPr>
              <a:t>tautologi</a:t>
            </a:r>
            <a:r>
              <a:rPr lang="en-US" sz="2800">
                <a:cs typeface="Times New Roman" panose="02020603050405020304" pitchFamily="18" charset="0"/>
              </a:rPr>
              <a:t> jika ia benar untuk semua kemungkinan</a:t>
            </a:r>
          </a:p>
          <a:p>
            <a:pPr>
              <a:buNone/>
            </a:pPr>
            <a:endParaRPr lang="en-US" sz="2800">
              <a:cs typeface="Times New Roman" panose="02020603050405020304" pitchFamily="18" charset="0"/>
            </a:endParaRPr>
          </a:p>
          <a:p>
            <a:pPr>
              <a:buNone/>
            </a:pPr>
            <a:endParaRPr lang="en-US" sz="2800"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800">
                <a:cs typeface="Times New Roman" panose="02020603050405020304" pitchFamily="18" charset="0"/>
              </a:rPr>
              <a:t>Proposisi majemuk disebut </a:t>
            </a:r>
            <a:r>
              <a:rPr lang="en-US" sz="2800" b="1">
                <a:cs typeface="Times New Roman" panose="02020603050405020304" pitchFamily="18" charset="0"/>
              </a:rPr>
              <a:t>kontradiksi</a:t>
            </a:r>
            <a:r>
              <a:rPr lang="en-US" sz="2800">
                <a:cs typeface="Times New Roman" panose="02020603050405020304" pitchFamily="18" charset="0"/>
              </a:rPr>
              <a:t> jika ia salah untuk semua kemungkinan. </a:t>
            </a:r>
          </a:p>
          <a:p>
            <a:pPr>
              <a:buNone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886214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0483" name="Object 5"/>
          <p:cNvGraphicFramePr>
            <a:graphicFrameLocks noChangeAspect="1"/>
          </p:cNvGraphicFramePr>
          <p:nvPr/>
        </p:nvGraphicFramePr>
        <p:xfrm>
          <a:off x="647700" y="1524000"/>
          <a:ext cx="7848600" cy="305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Document" r:id="rId3" imgW="5472038" imgH="2176200" progId="Word.Document.8">
                  <p:embed/>
                </p:oleObj>
              </mc:Choice>
              <mc:Fallback>
                <p:oleObj name="Document" r:id="rId3" imgW="5472038" imgH="2176200" progId="Word.Document.8">
                  <p:embed/>
                  <p:pic>
                    <p:nvPicPr>
                      <p:cNvPr id="2048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" y="1524000"/>
                        <a:ext cx="7848600" cy="305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879081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1507" name="Object 4"/>
          <p:cNvGraphicFramePr>
            <a:graphicFrameLocks noChangeAspect="1"/>
          </p:cNvGraphicFramePr>
          <p:nvPr/>
        </p:nvGraphicFramePr>
        <p:xfrm>
          <a:off x="415925" y="1446213"/>
          <a:ext cx="8229600" cy="292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ocument" r:id="rId3" imgW="5815656" imgH="2075760" progId="Word.Document.8">
                  <p:embed/>
                </p:oleObj>
              </mc:Choice>
              <mc:Fallback>
                <p:oleObj name="Document" r:id="rId3" imgW="5815656" imgH="2075760" progId="Word.Document.8">
                  <p:embed/>
                  <p:pic>
                    <p:nvPicPr>
                      <p:cNvPr id="2150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925" y="1446213"/>
                        <a:ext cx="8229600" cy="292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5503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2531" name="Object 4"/>
          <p:cNvGraphicFramePr>
            <a:graphicFrameLocks noChangeAspect="1"/>
          </p:cNvGraphicFramePr>
          <p:nvPr/>
        </p:nvGraphicFramePr>
        <p:xfrm>
          <a:off x="1092610" y="1447800"/>
          <a:ext cx="7772400" cy="512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Document" r:id="rId3" imgW="5829300" imgH="4114800" progId="Word.Document.8">
                  <p:embed/>
                </p:oleObj>
              </mc:Choice>
              <mc:Fallback>
                <p:oleObj name="Document" r:id="rId3" imgW="5829300" imgH="4114800" progId="Word.Document.8">
                  <p:embed/>
                  <p:pic>
                    <p:nvPicPr>
                      <p:cNvPr id="2253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2610" y="1447800"/>
                        <a:ext cx="7772400" cy="512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ounded Rectangle 1"/>
          <p:cNvSpPr/>
          <p:nvPr/>
        </p:nvSpPr>
        <p:spPr>
          <a:xfrm>
            <a:off x="3505200" y="4191000"/>
            <a:ext cx="1143000" cy="22653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495900" y="4173794"/>
            <a:ext cx="1333500" cy="2265363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109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3FA0D6-E32D-4947-B98E-3F9465E70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sz="3600" b="1" dirty="0"/>
              <a:t>TUJUAN PEMBELAJARAN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C11D2A-DDD1-4725-A3BD-78FFE5DE808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D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DD597B6-6AA8-4DAF-983E-2016BDB380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2875723"/>
              </p:ext>
            </p:extLst>
          </p:nvPr>
        </p:nvGraphicFramePr>
        <p:xfrm>
          <a:off x="1718160" y="1600200"/>
          <a:ext cx="658764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6030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000" dirty="0" err="1"/>
              <a:t>Hukum-hukum</a:t>
            </a:r>
            <a:r>
              <a:rPr lang="en-US" sz="4000" dirty="0"/>
              <a:t> </a:t>
            </a:r>
            <a:r>
              <a:rPr lang="en-US" sz="4000" dirty="0" err="1"/>
              <a:t>Logika</a:t>
            </a:r>
            <a:endParaRPr lang="en-US" sz="4000" dirty="0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074420" y="1447800"/>
          <a:ext cx="753722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Document" r:id="rId3" imgW="5629656" imgH="3653028" progId="Word.Document.8">
                  <p:embed/>
                </p:oleObj>
              </mc:Choice>
              <mc:Fallback>
                <p:oleObj name="Document" r:id="rId3" imgW="5629656" imgH="3653028" progId="Word.Document.8">
                  <p:embed/>
                  <p:pic>
                    <p:nvPicPr>
                      <p:cNvPr id="235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420" y="1447800"/>
                        <a:ext cx="7537220" cy="449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9768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4579" name="Object 4"/>
          <p:cNvGraphicFramePr>
            <a:graphicFrameLocks noChangeAspect="1"/>
          </p:cNvGraphicFramePr>
          <p:nvPr/>
        </p:nvGraphicFramePr>
        <p:xfrm>
          <a:off x="152400" y="1752600"/>
          <a:ext cx="8153400" cy="298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Document" r:id="rId3" imgW="5629656" imgH="2106168" progId="Word.Document.8">
                  <p:embed/>
                </p:oleObj>
              </mc:Choice>
              <mc:Fallback>
                <p:oleObj name="Document" r:id="rId3" imgW="5629656" imgH="2106168" progId="Word.Document.8">
                  <p:embed/>
                  <p:pic>
                    <p:nvPicPr>
                      <p:cNvPr id="2457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752600"/>
                        <a:ext cx="8153400" cy="298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7276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/>
              <a:t>Soal Latihan 1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sz="2400" dirty="0" err="1">
                <a:cs typeface="Times New Roman" panose="02020603050405020304" pitchFamily="18" charset="0"/>
              </a:rPr>
              <a:t>Diberikan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pernyataan</a:t>
            </a:r>
            <a:r>
              <a:rPr lang="en-US" sz="2400" dirty="0">
                <a:cs typeface="Times New Roman" panose="02020603050405020304" pitchFamily="18" charset="0"/>
              </a:rPr>
              <a:t> “</a:t>
            </a:r>
            <a:r>
              <a:rPr lang="en-US" sz="2400" dirty="0" err="1">
                <a:cs typeface="Times New Roman" panose="02020603050405020304" pitchFamily="18" charset="0"/>
              </a:rPr>
              <a:t>Tidak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benar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bahwa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dia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belajar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Algoritma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tetapi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tidak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belajar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Matematika</a:t>
            </a:r>
            <a:r>
              <a:rPr lang="en-US" sz="2400" dirty="0">
                <a:cs typeface="Times New Roman" panose="02020603050405020304" pitchFamily="18" charset="0"/>
              </a:rPr>
              <a:t>”.</a:t>
            </a:r>
          </a:p>
          <a:p>
            <a:pPr eaLnBrk="1" hangingPunct="1">
              <a:buFontTx/>
              <a:buNone/>
            </a:pPr>
            <a:endParaRPr lang="en-US" sz="24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(a)  </a:t>
            </a:r>
            <a:r>
              <a:rPr lang="en-US" sz="2400" dirty="0" err="1">
                <a:cs typeface="Times New Roman" panose="02020603050405020304" pitchFamily="18" charset="0"/>
              </a:rPr>
              <a:t>Nyatakan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pernyataan</a:t>
            </a:r>
            <a:r>
              <a:rPr lang="en-US" sz="2400" dirty="0"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cs typeface="Times New Roman" panose="02020603050405020304" pitchFamily="18" charset="0"/>
              </a:rPr>
              <a:t>atas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dalam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notasi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simbolik</a:t>
            </a:r>
            <a:r>
              <a:rPr lang="en-US" sz="2400" dirty="0"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cs typeface="Times New Roman" panose="02020603050405020304" pitchFamily="18" charset="0"/>
              </a:rPr>
              <a:t>ekspresi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logika</a:t>
            </a:r>
            <a:r>
              <a:rPr lang="en-US" sz="2400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Tx/>
              <a:buNone/>
            </a:pPr>
            <a:endParaRPr lang="en-US" sz="2400" dirty="0">
              <a:cs typeface="Times New Roman" panose="020206030504050203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(b)  </a:t>
            </a:r>
            <a:r>
              <a:rPr lang="en-US" sz="2400" dirty="0" err="1">
                <a:cs typeface="Times New Roman" panose="02020603050405020304" pitchFamily="18" charset="0"/>
              </a:rPr>
              <a:t>Berikan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pernyataan</a:t>
            </a:r>
            <a:r>
              <a:rPr lang="en-US" sz="2400" dirty="0"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cs typeface="Times New Roman" panose="02020603050405020304" pitchFamily="18" charset="0"/>
              </a:rPr>
              <a:t>ekivalen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secara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logika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dengan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pernyataan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tsb</a:t>
            </a:r>
            <a:r>
              <a:rPr lang="en-US" sz="2400" dirty="0"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cs typeface="Times New Roman" panose="02020603050405020304" pitchFamily="18" charset="0"/>
              </a:rPr>
              <a:t>Petunjuk</a:t>
            </a:r>
            <a:r>
              <a:rPr lang="en-US" sz="2400" dirty="0"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cs typeface="Times New Roman" panose="02020603050405020304" pitchFamily="18" charset="0"/>
              </a:rPr>
              <a:t>gunakan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hukum</a:t>
            </a:r>
            <a:r>
              <a:rPr lang="en-US" sz="2400" dirty="0">
                <a:cs typeface="Times New Roman" panose="02020603050405020304" pitchFamily="18" charset="0"/>
              </a:rPr>
              <a:t> De Morgan)</a:t>
            </a:r>
          </a:p>
          <a:p>
            <a:pPr eaLnBrk="1" hangingPunct="1">
              <a:buFontTx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1262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3700" y="274650"/>
            <a:ext cx="7422986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/>
              <a:t>Penyelesaian Soal Latihan 1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Tx/>
              <a:buNone/>
            </a:pPr>
            <a:r>
              <a:rPr lang="en-US" sz="2800">
                <a:cs typeface="Times New Roman" panose="02020603050405020304" pitchFamily="18" charset="0"/>
              </a:rPr>
              <a:t>	</a:t>
            </a:r>
            <a:r>
              <a:rPr lang="en-US" sz="2400">
                <a:cs typeface="Times New Roman" panose="02020603050405020304" pitchFamily="18" charset="0"/>
              </a:rPr>
              <a:t>Misalkan </a:t>
            </a:r>
          </a:p>
          <a:p>
            <a:pPr algn="just" eaLnBrk="1" hangingPunct="1">
              <a:buFontTx/>
              <a:buNone/>
            </a:pPr>
            <a:r>
              <a:rPr lang="en-US" sz="2400" i="1">
                <a:cs typeface="Times New Roman" panose="02020603050405020304" pitchFamily="18" charset="0"/>
              </a:rPr>
              <a:t>	  	p </a:t>
            </a:r>
            <a:r>
              <a:rPr lang="en-US" sz="2400">
                <a:cs typeface="Times New Roman" panose="02020603050405020304" pitchFamily="18" charset="0"/>
              </a:rPr>
              <a:t>:  Dia belajar Algoritma</a:t>
            </a:r>
          </a:p>
          <a:p>
            <a:pPr algn="just" eaLnBrk="1" hangingPunct="1"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    	</a:t>
            </a:r>
            <a:r>
              <a:rPr lang="en-US" sz="2400" i="1">
                <a:cs typeface="Times New Roman" panose="02020603050405020304" pitchFamily="18" charset="0"/>
              </a:rPr>
              <a:t>q </a:t>
            </a:r>
            <a:r>
              <a:rPr lang="en-US" sz="2400">
                <a:cs typeface="Times New Roman" panose="02020603050405020304" pitchFamily="18" charset="0"/>
              </a:rPr>
              <a:t>:  Dia belajar Matematika</a:t>
            </a:r>
          </a:p>
          <a:p>
            <a:pPr algn="just" eaLnBrk="1" hangingPunct="1"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maka, </a:t>
            </a:r>
          </a:p>
          <a:p>
            <a:pPr algn="just" eaLnBrk="1" hangingPunct="1"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(a) ~ (</a:t>
            </a:r>
            <a:r>
              <a:rPr lang="en-US" sz="2400" i="1">
                <a:cs typeface="Times New Roman" panose="02020603050405020304" pitchFamily="18" charset="0"/>
              </a:rPr>
              <a:t>p </a:t>
            </a:r>
            <a:r>
              <a:rPr lang="en-US" sz="2400"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400">
                <a:cs typeface="Times New Roman" panose="02020603050405020304" pitchFamily="18" charset="0"/>
              </a:rPr>
              <a:t> ~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) </a:t>
            </a:r>
          </a:p>
          <a:p>
            <a:pPr algn="just" eaLnBrk="1" hangingPunct="1"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(b) ~ (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>
                <a:cs typeface="Times New Roman" panose="02020603050405020304" pitchFamily="18" charset="0"/>
                <a:sym typeface="Symbol" panose="05050102010706020507" pitchFamily="18" charset="2"/>
              </a:rPr>
              <a:t></a:t>
            </a:r>
            <a:r>
              <a:rPr lang="en-US" sz="2400">
                <a:cs typeface="Times New Roman" panose="02020603050405020304" pitchFamily="18" charset="0"/>
              </a:rPr>
              <a:t> ~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) </a:t>
            </a:r>
            <a:r>
              <a:rPr lang="en-US" sz="2400">
                <a:cs typeface="Times New Roman" panose="02020603050405020304" pitchFamily="18" charset="0"/>
                <a:sym typeface="Symbol" panose="05050102010706020507" pitchFamily="18" charset="2"/>
              </a:rPr>
              <a:t></a:t>
            </a:r>
            <a:r>
              <a:rPr lang="en-US" sz="2400">
                <a:cs typeface="Times New Roman" panose="02020603050405020304" pitchFamily="18" charset="0"/>
              </a:rPr>
              <a:t> ~ 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>
                <a:cs typeface="Times New Roman" panose="02020603050405020304" pitchFamily="18" charset="0"/>
                <a:sym typeface="Symbol" panose="05050102010706020507" pitchFamily="18" charset="2"/>
              </a:rPr>
              <a:t>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  (Hukum De Morgan)</a:t>
            </a:r>
          </a:p>
          <a:p>
            <a:pPr eaLnBrk="1" hangingPunct="1"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dengan kata lain: “Dia tidak belajar Algoritma atau belajar Matematika” </a:t>
            </a:r>
          </a:p>
        </p:txBody>
      </p:sp>
    </p:spTree>
    <p:extLst>
      <p:ext uri="{BB962C8B-B14F-4D97-AF65-F5344CB8AC3E}">
        <p14:creationId xmlns:p14="http://schemas.microsoft.com/office/powerpoint/2010/main" val="18191530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600" b="1"/>
              <a:t>Disjungsi Eksklusif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Kata “atau” (</a:t>
            </a:r>
            <a:r>
              <a:rPr lang="en-US" sz="2400" i="1">
                <a:cs typeface="Times New Roman" panose="02020603050405020304" pitchFamily="18" charset="0"/>
              </a:rPr>
              <a:t>or</a:t>
            </a:r>
            <a:r>
              <a:rPr lang="en-US" sz="2400">
                <a:cs typeface="Times New Roman" panose="02020603050405020304" pitchFamily="18" charset="0"/>
              </a:rPr>
              <a:t>) dalam operasi logika digunakan dalam salah satu dari dua cara: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240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i="1">
                <a:cs typeface="Times New Roman" panose="02020603050405020304" pitchFamily="18" charset="0"/>
              </a:rPr>
              <a:t>1. Inclusive or</a:t>
            </a:r>
            <a:endParaRPr lang="en-US" sz="240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   “atau” berarti “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atau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 atau keduanya”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    Contoh: “Tenaga IT yang dibutuhkan menguasai  			Bahasa  C++ atau Java”.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 i="1">
                <a:cs typeface="Times New Roman" panose="02020603050405020304" pitchFamily="18" charset="0"/>
              </a:rPr>
              <a:t>2.   Exclusive or</a:t>
            </a:r>
            <a:r>
              <a:rPr lang="en-US" sz="240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          “atau” berarti “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atau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 tetapi bukan keduanya”.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     Contoh:  “Ia dihukum 5 tahun atau denda 10 juta”. 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221234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8675" name="Object 4"/>
          <p:cNvGraphicFramePr>
            <a:graphicFrameLocks noChangeAspect="1"/>
          </p:cNvGraphicFramePr>
          <p:nvPr/>
        </p:nvGraphicFramePr>
        <p:xfrm>
          <a:off x="762000" y="1391481"/>
          <a:ext cx="7772400" cy="445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Document" r:id="rId3" imgW="5486400" imgH="3212592" progId="Word.Document.8">
                  <p:embed/>
                </p:oleObj>
              </mc:Choice>
              <mc:Fallback>
                <p:oleObj name="Document" r:id="rId3" imgW="5486400" imgH="3212592" progId="Word.Document.8">
                  <p:embed/>
                  <p:pic>
                    <p:nvPicPr>
                      <p:cNvPr id="2867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391481"/>
                        <a:ext cx="7772400" cy="445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75272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3600" b="1">
                <a:cs typeface="Times New Roman" pitchFamily="18" charset="0"/>
              </a:rPr>
              <a:t>Proposisi Bersyarat </a:t>
            </a:r>
            <a:br>
              <a:rPr lang="en-US" sz="3600" b="1">
                <a:cs typeface="Times New Roman" pitchFamily="18" charset="0"/>
              </a:rPr>
            </a:br>
            <a:r>
              <a:rPr lang="en-US" sz="3600" b="1">
                <a:cs typeface="Times New Roman" pitchFamily="18" charset="0"/>
              </a:rPr>
              <a:t>(kondisional atau implikasi)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US" sz="2400">
                <a:cs typeface="Times New Roman" panose="02020603050405020304" pitchFamily="18" charset="0"/>
              </a:rPr>
              <a:t>Bentuk proposisi: “jika 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, maka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”</a:t>
            </a:r>
          </a:p>
          <a:p>
            <a:pPr algn="just" eaLnBrk="1" hangingPunct="1"/>
            <a:r>
              <a:rPr lang="en-US" sz="2400">
                <a:cs typeface="Times New Roman" panose="02020603050405020304" pitchFamily="18" charset="0"/>
              </a:rPr>
              <a:t>Notasi: 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endParaRPr lang="en-US" sz="240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US" sz="2400">
                <a:cs typeface="Times New Roman" panose="02020603050405020304" pitchFamily="18" charset="0"/>
              </a:rPr>
              <a:t>Proposisi </a:t>
            </a:r>
            <a:r>
              <a:rPr lang="en-US" sz="2400" i="1">
                <a:cs typeface="Times New Roman" panose="02020603050405020304" pitchFamily="18" charset="0"/>
              </a:rPr>
              <a:t>p</a:t>
            </a:r>
            <a:r>
              <a:rPr lang="en-US" sz="2400">
                <a:cs typeface="Times New Roman" panose="02020603050405020304" pitchFamily="18" charset="0"/>
              </a:rPr>
              <a:t> disebut </a:t>
            </a:r>
            <a:r>
              <a:rPr lang="en-US" sz="2400" b="1">
                <a:cs typeface="Times New Roman" panose="02020603050405020304" pitchFamily="18" charset="0"/>
              </a:rPr>
              <a:t>hipotesis</a:t>
            </a:r>
            <a:r>
              <a:rPr lang="en-US" sz="2400">
                <a:cs typeface="Times New Roman" panose="02020603050405020304" pitchFamily="18" charset="0"/>
              </a:rPr>
              <a:t>, </a:t>
            </a:r>
            <a:r>
              <a:rPr lang="en-US" sz="2400" b="1">
                <a:cs typeface="Times New Roman" panose="02020603050405020304" pitchFamily="18" charset="0"/>
              </a:rPr>
              <a:t>antesenden</a:t>
            </a:r>
            <a:r>
              <a:rPr lang="en-US" sz="2400">
                <a:cs typeface="Times New Roman" panose="02020603050405020304" pitchFamily="18" charset="0"/>
              </a:rPr>
              <a:t>, </a:t>
            </a:r>
            <a:r>
              <a:rPr lang="en-US" sz="2400" b="1">
                <a:cs typeface="Times New Roman" panose="02020603050405020304" pitchFamily="18" charset="0"/>
              </a:rPr>
              <a:t>premis</a:t>
            </a:r>
            <a:r>
              <a:rPr lang="en-US" sz="2400">
                <a:cs typeface="Times New Roman" panose="02020603050405020304" pitchFamily="18" charset="0"/>
              </a:rPr>
              <a:t>,  </a:t>
            </a:r>
            <a:r>
              <a:rPr lang="en-US" sz="2400" b="1">
                <a:cs typeface="Times New Roman" panose="02020603050405020304" pitchFamily="18" charset="0"/>
              </a:rPr>
              <a:t>sebab</a:t>
            </a:r>
          </a:p>
          <a:p>
            <a:pPr algn="just" eaLnBrk="1" hangingPunct="1"/>
            <a:r>
              <a:rPr lang="en-US" sz="2400">
                <a:cs typeface="Times New Roman" panose="02020603050405020304" pitchFamily="18" charset="0"/>
              </a:rPr>
              <a:t>Proposisi </a:t>
            </a:r>
            <a:r>
              <a:rPr lang="en-US" sz="2400" i="1">
                <a:cs typeface="Times New Roman" panose="02020603050405020304" pitchFamily="18" charset="0"/>
              </a:rPr>
              <a:t>q</a:t>
            </a:r>
            <a:r>
              <a:rPr lang="en-US" sz="2400">
                <a:cs typeface="Times New Roman" panose="02020603050405020304" pitchFamily="18" charset="0"/>
              </a:rPr>
              <a:t> disebut </a:t>
            </a:r>
            <a:r>
              <a:rPr lang="en-US" sz="2400" b="1">
                <a:cs typeface="Times New Roman" panose="02020603050405020304" pitchFamily="18" charset="0"/>
              </a:rPr>
              <a:t>konklusi, precedence, konsekuen</a:t>
            </a:r>
            <a:r>
              <a:rPr lang="en-US" sz="2400">
                <a:cs typeface="Times New Roman" panose="02020603050405020304" pitchFamily="18" charset="0"/>
              </a:rPr>
              <a:t>, </a:t>
            </a:r>
            <a:r>
              <a:rPr lang="en-US" sz="2400" b="1">
                <a:cs typeface="Times New Roman" panose="02020603050405020304" pitchFamily="18" charset="0"/>
              </a:rPr>
              <a:t> akibat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3459227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algn="just" eaLnBrk="1" hangingPunct="1">
              <a:buFont typeface="+mj-lt"/>
              <a:buAutoNum type="alphaLcPeriod"/>
            </a:pPr>
            <a:r>
              <a:rPr lang="en-US" sz="2400" dirty="0" err="1">
                <a:cs typeface="Times New Roman" panose="02020603050405020304" pitchFamily="18" charset="0"/>
              </a:rPr>
              <a:t>Jika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saya</a:t>
            </a:r>
            <a:r>
              <a:rPr lang="en-US" sz="2400" dirty="0">
                <a:cs typeface="Times New Roman" panose="02020603050405020304" pitchFamily="18" charset="0"/>
              </a:rPr>
              <a:t> lulus </a:t>
            </a:r>
            <a:r>
              <a:rPr lang="en-US" sz="2400" dirty="0" err="1">
                <a:cs typeface="Times New Roman" panose="02020603050405020304" pitchFamily="18" charset="0"/>
              </a:rPr>
              <a:t>ujian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cs typeface="Times New Roman" panose="02020603050405020304" pitchFamily="18" charset="0"/>
              </a:rPr>
              <a:t>maka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saya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mendapat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hadiah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dari</a:t>
            </a:r>
            <a:r>
              <a:rPr lang="en-US" sz="2400" dirty="0">
                <a:cs typeface="Times New Roman" panose="02020603050405020304" pitchFamily="18" charset="0"/>
              </a:rPr>
              <a:t> ayah</a:t>
            </a:r>
          </a:p>
          <a:p>
            <a:pPr marL="457200" indent="-457200" algn="just" eaLnBrk="1" hangingPunct="1">
              <a:buFont typeface="+mj-lt"/>
              <a:buAutoNum type="alphaLcPeriod"/>
            </a:pPr>
            <a:r>
              <a:rPr lang="en-US" sz="2400" dirty="0" err="1">
                <a:cs typeface="Times New Roman" panose="02020603050405020304" pitchFamily="18" charset="0"/>
              </a:rPr>
              <a:t>Jika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suhu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mencapai</a:t>
            </a:r>
            <a:r>
              <a:rPr lang="en-US" sz="2400" dirty="0">
                <a:cs typeface="Times New Roman" panose="02020603050405020304" pitchFamily="18" charset="0"/>
              </a:rPr>
              <a:t> 80</a:t>
            </a:r>
            <a:r>
              <a:rPr 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</a:t>
            </a:r>
            <a:r>
              <a:rPr lang="en-US" sz="2400" dirty="0">
                <a:cs typeface="Times New Roman" panose="02020603050405020304" pitchFamily="18" charset="0"/>
              </a:rPr>
              <a:t>C, </a:t>
            </a:r>
            <a:r>
              <a:rPr lang="en-US" sz="2400" dirty="0" err="1">
                <a:cs typeface="Times New Roman" panose="02020603050405020304" pitchFamily="18" charset="0"/>
              </a:rPr>
              <a:t>maka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i="1" dirty="0">
                <a:cs typeface="Times New Roman" panose="02020603050405020304" pitchFamily="18" charset="0"/>
              </a:rPr>
              <a:t>alarm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berbunyi</a:t>
            </a:r>
            <a:endParaRPr lang="en-US" sz="2400" dirty="0"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buFont typeface="+mj-lt"/>
              <a:buAutoNum type="alphaLcPeriod"/>
            </a:pPr>
            <a:r>
              <a:rPr lang="en-US" sz="2400" dirty="0" err="1">
                <a:cs typeface="Times New Roman" panose="02020603050405020304" pitchFamily="18" charset="0"/>
              </a:rPr>
              <a:t>Jika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anda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tidak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mendaftar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ulang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cs typeface="Times New Roman" panose="02020603050405020304" pitchFamily="18" charset="0"/>
              </a:rPr>
              <a:t>maka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anda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dianggap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mengundurkan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diri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48098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04900" y="368100"/>
            <a:ext cx="6972300" cy="998800"/>
          </a:xfrm>
        </p:spPr>
        <p:txBody>
          <a:bodyPr/>
          <a:lstStyle/>
          <a:p>
            <a:pPr marL="68580" eaLnBrk="1" fontAlgn="auto" hangingPunct="1">
              <a:spcAft>
                <a:spcPts val="0"/>
              </a:spcAft>
              <a:defRPr/>
            </a:pPr>
            <a:r>
              <a:rPr lang="en-US" sz="2800">
                <a:latin typeface="Arno Pro Smbd Caption" pitchFamily="18" charset="0"/>
                <a:cs typeface="Times New Roman" pitchFamily="18" charset="0"/>
              </a:rPr>
              <a:t>Cara-cara mengekspresikan implikasi </a:t>
            </a:r>
            <a:r>
              <a:rPr lang="en-US" sz="2800" i="1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80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Arno Pro Smbd Captio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800" i="1">
                <a:latin typeface="Arno Pro Smbd Caption" pitchFamily="18" charset="0"/>
                <a:cs typeface="Times New Roman" pitchFamily="18" charset="0"/>
              </a:rPr>
              <a:t>q</a:t>
            </a:r>
            <a:endParaRPr lang="en-US" sz="2800" dirty="0">
              <a:latin typeface="Arno Pro Smbd Caption" pitchFamily="18" charset="0"/>
              <a:cs typeface="Times New Roman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900" y="1703500"/>
            <a:ext cx="8091900" cy="4864400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400" b="1" dirty="0" err="1">
                <a:latin typeface="Arno Pro Smbd Caption" pitchFamily="18" charset="0"/>
                <a:cs typeface="Times New Roman" pitchFamily="18" charset="0"/>
              </a:rPr>
              <a:t>Jika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Arno Pro Smbd Caption" pitchFamily="18" charset="0"/>
                <a:cs typeface="Times New Roman" pitchFamily="18" charset="0"/>
              </a:rPr>
              <a:t>maka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Arno Pro Smbd Caption" pitchFamily="18" charset="0"/>
                <a:cs typeface="Times New Roman" pitchFamily="18" charset="0"/>
              </a:rPr>
              <a:t>q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	</a:t>
            </a:r>
            <a:endParaRPr lang="id-ID" sz="2400" b="1" dirty="0">
              <a:latin typeface="Arno Pro Smbd Caption" pitchFamily="18" charset="0"/>
              <a:cs typeface="Times New Roman" pitchFamily="18" charset="0"/>
            </a:endParaRPr>
          </a:p>
          <a:p>
            <a:pPr marL="44132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400" dirty="0">
                <a:cs typeface="Times New Roman" pitchFamily="18" charset="0"/>
              </a:rPr>
              <a:t>Contoh :  </a:t>
            </a:r>
            <a:r>
              <a:rPr lang="en-US" sz="2400" dirty="0" err="1">
                <a:cs typeface="Times New Roman" pitchFamily="18" charset="0"/>
              </a:rPr>
              <a:t>Jika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hari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hujan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maka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tanaman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tumbuh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subur</a:t>
            </a:r>
            <a:r>
              <a:rPr lang="en-US" sz="2400" dirty="0">
                <a:cs typeface="Times New Roman" pitchFamily="18" charset="0"/>
              </a:rPr>
              <a:t>.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400" b="1" dirty="0" err="1">
                <a:latin typeface="Arno Pro Smbd Caption" pitchFamily="18" charset="0"/>
                <a:cs typeface="Times New Roman" pitchFamily="18" charset="0"/>
              </a:rPr>
              <a:t>Jika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, </a:t>
            </a:r>
            <a:r>
              <a:rPr lang="en-US" sz="2400" b="1" i="1" dirty="0">
                <a:latin typeface="Arno Pro Smbd Caption" pitchFamily="18" charset="0"/>
                <a:cs typeface="Times New Roman" pitchFamily="18" charset="0"/>
              </a:rPr>
              <a:t>q</a:t>
            </a:r>
            <a:endParaRPr lang="id-ID" sz="2400" b="1" i="1" dirty="0">
              <a:latin typeface="Arno Pro Smbd Caption" pitchFamily="18" charset="0"/>
              <a:cs typeface="Times New Roman" pitchFamily="18" charset="0"/>
            </a:endParaRPr>
          </a:p>
          <a:p>
            <a:pPr marL="44132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400" dirty="0">
                <a:cs typeface="Times New Roman" pitchFamily="18" charset="0"/>
              </a:rPr>
              <a:t>Contoh </a:t>
            </a:r>
            <a:r>
              <a:rPr lang="id-ID" sz="2400" dirty="0">
                <a:latin typeface="Arno Pro Smbd Captio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cs typeface="Times New Roman" pitchFamily="18" charset="0"/>
              </a:rPr>
              <a:t>Jika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tekanan</a:t>
            </a:r>
            <a:r>
              <a:rPr lang="en-US" sz="2400" dirty="0">
                <a:cs typeface="Times New Roman" pitchFamily="18" charset="0"/>
              </a:rPr>
              <a:t> gas </a:t>
            </a:r>
            <a:r>
              <a:rPr lang="en-US" sz="2400" dirty="0" err="1">
                <a:cs typeface="Times New Roman" pitchFamily="18" charset="0"/>
              </a:rPr>
              <a:t>diperbesar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mobil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melaju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kencang</a:t>
            </a:r>
            <a:r>
              <a:rPr lang="en-US" sz="24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4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Arno Pro Smbd Caption" pitchFamily="18" charset="0"/>
                <a:cs typeface="Times New Roman" pitchFamily="18" charset="0"/>
              </a:rPr>
              <a:t>mengakibatkan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Arno Pro Smbd Caption" pitchFamily="18" charset="0"/>
                <a:cs typeface="Times New Roman" pitchFamily="18" charset="0"/>
              </a:rPr>
              <a:t>q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Arno Pro Smbd Caption" pitchFamily="18" charset="0"/>
                <a:cs typeface="Times New Roman" pitchFamily="18" charset="0"/>
              </a:rPr>
              <a:t>	(</a:t>
            </a:r>
            <a:r>
              <a:rPr lang="en-US" sz="2400" i="1" dirty="0">
                <a:latin typeface="Arno Pro Smbd Caption" pitchFamily="18" charset="0"/>
                <a:cs typeface="Times New Roman" pitchFamily="18" charset="0"/>
              </a:rPr>
              <a:t>p implies q</a:t>
            </a:r>
            <a:r>
              <a:rPr lang="en-US" sz="2400" dirty="0">
                <a:latin typeface="Arno Pro Smbd Caption" pitchFamily="18" charset="0"/>
                <a:cs typeface="Times New Roman" pitchFamily="18" charset="0"/>
              </a:rPr>
              <a:t>)</a:t>
            </a:r>
            <a:endParaRPr lang="id-ID" sz="2400" dirty="0">
              <a:latin typeface="Arno Pro Smbd Caption" pitchFamily="18" charset="0"/>
              <a:cs typeface="Times New Roman" pitchFamily="18" charset="0"/>
            </a:endParaRPr>
          </a:p>
          <a:p>
            <a:pPr marL="44132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400" dirty="0">
                <a:cs typeface="Times New Roman" pitchFamily="18" charset="0"/>
              </a:rPr>
              <a:t>Contoh : </a:t>
            </a:r>
            <a:r>
              <a:rPr lang="en-US" sz="2400" dirty="0">
                <a:cs typeface="Times New Roman" pitchFamily="18" charset="0"/>
              </a:rPr>
              <a:t>Es yang </a:t>
            </a:r>
            <a:r>
              <a:rPr lang="en-US" sz="2400" dirty="0" err="1">
                <a:cs typeface="Times New Roman" pitchFamily="18" charset="0"/>
              </a:rPr>
              <a:t>mencair</a:t>
            </a:r>
            <a:r>
              <a:rPr lang="en-US" sz="2400" dirty="0">
                <a:cs typeface="Times New Roman" pitchFamily="18" charset="0"/>
              </a:rPr>
              <a:t> di </a:t>
            </a:r>
            <a:r>
              <a:rPr lang="en-US" sz="2400" dirty="0" err="1">
                <a:cs typeface="Times New Roman" pitchFamily="18" charset="0"/>
              </a:rPr>
              <a:t>kutub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mengakibatkan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permukaan</a:t>
            </a:r>
            <a:r>
              <a:rPr lang="en-US" sz="2400" dirty="0">
                <a:cs typeface="Times New Roman" pitchFamily="18" charset="0"/>
              </a:rPr>
              <a:t> air </a:t>
            </a:r>
            <a:r>
              <a:rPr lang="en-US" sz="2400" dirty="0" err="1">
                <a:cs typeface="Times New Roman" pitchFamily="18" charset="0"/>
              </a:rPr>
              <a:t>laut</a:t>
            </a:r>
            <a:r>
              <a:rPr lang="en-US" sz="2400" dirty="0">
                <a:cs typeface="Times New Roman" pitchFamily="18" charset="0"/>
              </a:rPr>
              <a:t> naik.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400" b="1" i="1" dirty="0">
                <a:latin typeface="Arno Pro Smbd Caption" pitchFamily="18" charset="0"/>
                <a:cs typeface="Times New Roman" pitchFamily="18" charset="0"/>
              </a:rPr>
              <a:t>q </a:t>
            </a:r>
            <a:r>
              <a:rPr lang="en-US" sz="2400" b="1" dirty="0" err="1">
                <a:latin typeface="Arno Pro Smbd Caption" pitchFamily="18" charset="0"/>
                <a:cs typeface="Times New Roman" pitchFamily="18" charset="0"/>
              </a:rPr>
              <a:t>jika</a:t>
            </a:r>
            <a:r>
              <a:rPr lang="en-US" sz="24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endParaRPr lang="id-ID" sz="2400" b="1" i="1" dirty="0">
              <a:latin typeface="Arno Pro Smbd Caption" pitchFamily="18" charset="0"/>
              <a:cs typeface="Times New Roman" pitchFamily="18" charset="0"/>
            </a:endParaRPr>
          </a:p>
          <a:p>
            <a:pPr marL="441325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400" dirty="0">
                <a:cs typeface="Times New Roman" pitchFamily="18" charset="0"/>
              </a:rPr>
              <a:t>Contoh : </a:t>
            </a:r>
            <a:r>
              <a:rPr lang="en-US" sz="2400" dirty="0">
                <a:cs typeface="Times New Roman" pitchFamily="18" charset="0"/>
              </a:rPr>
              <a:t>Orang </a:t>
            </a:r>
            <a:r>
              <a:rPr lang="en-US" sz="2400" dirty="0" err="1">
                <a:cs typeface="Times New Roman" pitchFamily="18" charset="0"/>
              </a:rPr>
              <a:t>itu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mau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berangkat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jika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ia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diberi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ongkos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jalan</a:t>
            </a:r>
            <a:r>
              <a:rPr lang="en-US" sz="2400" dirty="0"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048176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00" y="274650"/>
            <a:ext cx="7422986" cy="1143000"/>
          </a:xfrm>
        </p:spPr>
        <p:txBody>
          <a:bodyPr/>
          <a:lstStyle/>
          <a:p>
            <a:pPr>
              <a:defRPr/>
            </a:pPr>
            <a:r>
              <a:rPr lang="en-US" sz="2800">
                <a:latin typeface="Arno Pro Smbd Caption" pitchFamily="18" charset="0"/>
                <a:cs typeface="Times New Roman" pitchFamily="18" charset="0"/>
              </a:rPr>
              <a:t>Cara-cara mengekspresikan implikasi </a:t>
            </a:r>
            <a:r>
              <a:rPr lang="en-US" sz="2800" i="1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80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800">
                <a:latin typeface="Arno Pro Smbd Caption" pitchFamily="18" charset="0"/>
                <a:cs typeface="Times New Roman" pitchFamily="18" charset="0"/>
                <a:sym typeface="Symbol" pitchFamily="18" charset="2"/>
              </a:rPr>
              <a:t></a:t>
            </a:r>
            <a:r>
              <a:rPr lang="en-US" sz="280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800" i="1">
                <a:latin typeface="Arno Pro Smbd Caption" pitchFamily="18" charset="0"/>
                <a:cs typeface="Times New Roman" pitchFamily="18" charset="0"/>
              </a:rPr>
              <a:t>q</a:t>
            </a:r>
            <a:r>
              <a:rPr lang="en-US" sz="2800">
                <a:latin typeface="Arno Pro Smbd Caption" pitchFamily="18" charset="0"/>
                <a:cs typeface="Times New Roman" pitchFamily="18" charset="0"/>
              </a:rPr>
              <a:t>:</a:t>
            </a:r>
            <a:r>
              <a:rPr lang="id-ID" sz="2800">
                <a:latin typeface="Arno Pro Smbd Caption" pitchFamily="18" charset="0"/>
                <a:cs typeface="Times New Roman" pitchFamily="18" charset="0"/>
              </a:rPr>
              <a:t> (lanjutan)</a:t>
            </a:r>
            <a:endParaRPr lang="en-US" sz="280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893699" y="1417650"/>
            <a:ext cx="7263329" cy="4736400"/>
          </a:xfrm>
        </p:spPr>
        <p:txBody>
          <a:bodyPr rtlCol="0">
            <a:noAutofit/>
          </a:bodyPr>
          <a:lstStyle/>
          <a:p>
            <a:pPr marL="0" algn="just" eaLnBrk="1" fontAlgn="auto" hangingPunct="1">
              <a:spcAft>
                <a:spcPts val="0"/>
              </a:spcAft>
              <a:defRPr/>
            </a:pP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hanya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jika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q</a:t>
            </a:r>
            <a:endParaRPr lang="id-ID" sz="2000" b="1" i="1" dirty="0">
              <a:latin typeface="Arno Pro Smbd Caption" pitchFamily="18" charset="0"/>
              <a:cs typeface="Times New Roman" pitchFamily="18" charset="0"/>
            </a:endParaRPr>
          </a:p>
          <a:p>
            <a:pPr marL="539750" indent="0" algn="just" eaLnBrk="1" fontAlgn="auto" hangingPunct="1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id-ID" sz="2000" dirty="0">
                <a:cs typeface="Times New Roman" pitchFamily="18" charset="0"/>
              </a:rPr>
              <a:t>Contoh : </a:t>
            </a:r>
            <a:r>
              <a:rPr lang="en-US" sz="2000" dirty="0">
                <a:cs typeface="Times New Roman" pitchFamily="18" charset="0"/>
              </a:rPr>
              <a:t>Ahmad </a:t>
            </a:r>
            <a:r>
              <a:rPr lang="en-US" sz="2000" dirty="0" err="1">
                <a:cs typeface="Times New Roman" pitchFamily="18" charset="0"/>
              </a:rPr>
              <a:t>bisa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mengambil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matakuliah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Teori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Bahasa</a:t>
            </a:r>
            <a:r>
              <a:rPr lang="en-US" sz="2000" dirty="0">
                <a:cs typeface="Times New Roman" pitchFamily="18" charset="0"/>
              </a:rPr>
              <a:t> Formal </a:t>
            </a:r>
            <a:r>
              <a:rPr lang="en-US" sz="2000" dirty="0" err="1">
                <a:cs typeface="Times New Roman" pitchFamily="18" charset="0"/>
              </a:rPr>
              <a:t>hanya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jika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ia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sudah</a:t>
            </a:r>
            <a:r>
              <a:rPr lang="en-US" sz="2000" dirty="0">
                <a:cs typeface="Times New Roman" pitchFamily="18" charset="0"/>
              </a:rPr>
              <a:t> lulus </a:t>
            </a:r>
            <a:r>
              <a:rPr lang="en-US" sz="2000" dirty="0" err="1">
                <a:cs typeface="Times New Roman" pitchFamily="18" charset="0"/>
              </a:rPr>
              <a:t>matakuliah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Matematika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Diskrit</a:t>
            </a:r>
            <a:r>
              <a:rPr lang="en-US" sz="20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syarat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cukup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untuk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q  </a:t>
            </a:r>
          </a:p>
          <a:p>
            <a:pPr marL="114300" indent="246063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Arno Pro Smbd Caption" pitchFamily="18" charset="0"/>
                <a:cs typeface="Times New Roman" pitchFamily="18" charset="0"/>
              </a:rPr>
              <a:t>hipotesis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no Pro Smbd Caption" pitchFamily="18" charset="0"/>
                <a:cs typeface="Times New Roman" pitchFamily="18" charset="0"/>
              </a:rPr>
              <a:t>menyatakan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syarat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cukup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(</a:t>
            </a:r>
            <a:r>
              <a:rPr lang="en-US" sz="2000" i="1" dirty="0">
                <a:latin typeface="Arno Pro Smbd Caption" pitchFamily="18" charset="0"/>
                <a:cs typeface="Times New Roman" pitchFamily="18" charset="0"/>
              </a:rPr>
              <a:t>sufficient condition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))</a:t>
            </a:r>
          </a:p>
          <a:p>
            <a:pPr marL="114300" indent="246063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000" dirty="0">
                <a:cs typeface="Times New Roman" pitchFamily="18" charset="0"/>
              </a:rPr>
              <a:t>Contoh : </a:t>
            </a:r>
            <a:r>
              <a:rPr lang="en-US" sz="2000" dirty="0" err="1">
                <a:cs typeface="Times New Roman" pitchFamily="18" charset="0"/>
              </a:rPr>
              <a:t>Syarat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cukup</a:t>
            </a:r>
            <a:r>
              <a:rPr lang="en-US" sz="2000" dirty="0">
                <a:cs typeface="Times New Roman" pitchFamily="18" charset="0"/>
              </a:rPr>
              <a:t> agar lulus </a:t>
            </a:r>
            <a:r>
              <a:rPr lang="en-US" sz="2000" dirty="0" err="1">
                <a:cs typeface="Times New Roman" pitchFamily="18" charset="0"/>
              </a:rPr>
              <a:t>ujian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adalah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nilai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err="1">
                <a:cs typeface="Times New Roman" pitchFamily="18" charset="0"/>
              </a:rPr>
              <a:t>akhir</a:t>
            </a:r>
            <a:r>
              <a:rPr lang="en-US" sz="2000">
                <a:cs typeface="Times New Roman" pitchFamily="18" charset="0"/>
              </a:rPr>
              <a:t>  	         &gt;=</a:t>
            </a:r>
            <a:r>
              <a:rPr lang="en-US" sz="2000" dirty="0">
                <a:cs typeface="Times New Roman" pitchFamily="18" charset="0"/>
              </a:rPr>
              <a:t>60.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q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syarat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perlu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untuk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p   </a:t>
            </a:r>
            <a:r>
              <a:rPr lang="en-US" sz="2000" i="1" dirty="0">
                <a:latin typeface="Arno Pro Smbd Caption" pitchFamily="18" charset="0"/>
                <a:cs typeface="Times New Roman" pitchFamily="18" charset="0"/>
              </a:rPr>
              <a:t> </a:t>
            </a:r>
          </a:p>
          <a:p>
            <a:pPr marL="114300" indent="246063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Arno Pro Smbd Caption" pitchFamily="18" charset="0"/>
                <a:cs typeface="Times New Roman" pitchFamily="18" charset="0"/>
              </a:rPr>
              <a:t>konklusi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no Pro Smbd Caption" pitchFamily="18" charset="0"/>
                <a:cs typeface="Times New Roman" pitchFamily="18" charset="0"/>
              </a:rPr>
              <a:t>menyatakan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syarat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perlu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 (</a:t>
            </a:r>
            <a:r>
              <a:rPr lang="en-US" sz="2000" i="1" dirty="0">
                <a:latin typeface="Arno Pro Smbd Caption" pitchFamily="18" charset="0"/>
                <a:cs typeface="Times New Roman" pitchFamily="18" charset="0"/>
              </a:rPr>
              <a:t>necessary condition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) )</a:t>
            </a:r>
            <a:endParaRPr lang="id-ID" sz="2000" dirty="0">
              <a:latin typeface="Arno Pro Smbd Caption" pitchFamily="18" charset="0"/>
              <a:cs typeface="Times New Roman" pitchFamily="18" charset="0"/>
            </a:endParaRPr>
          </a:p>
          <a:p>
            <a:pPr marL="539750" lvl="1" indent="0" algn="just" eaLnBrk="1" fontAlgn="auto" hangingPunct="1"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id-ID" sz="1800" dirty="0">
                <a:cs typeface="Times New Roman" pitchFamily="18" charset="0"/>
              </a:rPr>
              <a:t>Contoh : </a:t>
            </a:r>
            <a:r>
              <a:rPr lang="en-US" sz="1800" dirty="0" err="1">
                <a:cs typeface="Times New Roman" pitchFamily="18" charset="0"/>
              </a:rPr>
              <a:t>Syarat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perlu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bagi</a:t>
            </a:r>
            <a:r>
              <a:rPr lang="en-US" sz="1800" dirty="0">
                <a:cs typeface="Times New Roman" pitchFamily="18" charset="0"/>
              </a:rPr>
              <a:t> Indonesia agar </a:t>
            </a:r>
            <a:r>
              <a:rPr lang="en-US" sz="1800" dirty="0" err="1">
                <a:cs typeface="Times New Roman" pitchFamily="18" charset="0"/>
              </a:rPr>
              <a:t>ikut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Piala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Dunia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adalah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dengan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mengontrak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pemain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asing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kenamaan</a:t>
            </a:r>
            <a:r>
              <a:rPr lang="en-US" sz="18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q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Arno Pro Smbd Caption" pitchFamily="18" charset="0"/>
                <a:cs typeface="Times New Roman" pitchFamily="18" charset="0"/>
              </a:rPr>
              <a:t>bilamana</a:t>
            </a:r>
            <a:r>
              <a:rPr lang="en-US" sz="2000" b="1" dirty="0">
                <a:latin typeface="Arno Pro Smbd Caption" pitchFamily="18" charset="0"/>
                <a:cs typeface="Times New Roman" pitchFamily="18" charset="0"/>
              </a:rPr>
              <a:t> </a:t>
            </a:r>
            <a:r>
              <a:rPr lang="en-US" sz="2000" b="1" i="1" dirty="0">
                <a:latin typeface="Arno Pro Smbd Caption" pitchFamily="18" charset="0"/>
                <a:cs typeface="Times New Roman" pitchFamily="18" charset="0"/>
              </a:rPr>
              <a:t>p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	(</a:t>
            </a:r>
            <a:r>
              <a:rPr lang="en-US" sz="2000" i="1" dirty="0">
                <a:latin typeface="Arno Pro Smbd Caption" pitchFamily="18" charset="0"/>
                <a:cs typeface="Times New Roman" pitchFamily="18" charset="0"/>
              </a:rPr>
              <a:t>q whenever p</a:t>
            </a:r>
            <a:r>
              <a:rPr lang="en-US" sz="2000" dirty="0">
                <a:latin typeface="Arno Pro Smbd Caption" pitchFamily="18" charset="0"/>
                <a:cs typeface="Times New Roman" pitchFamily="18" charset="0"/>
              </a:rPr>
              <a:t>)</a:t>
            </a:r>
            <a:endParaRPr lang="id-ID" sz="2000" dirty="0">
              <a:latin typeface="Arno Pro Smbd Caption" pitchFamily="18" charset="0"/>
              <a:cs typeface="Times New Roman" pitchFamily="18" charset="0"/>
            </a:endParaRPr>
          </a:p>
          <a:p>
            <a:pPr marL="68263" indent="471488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id-ID" sz="2000" dirty="0">
                <a:cs typeface="Times New Roman" pitchFamily="18" charset="0"/>
              </a:rPr>
              <a:t>Contoh : </a:t>
            </a:r>
            <a:r>
              <a:rPr lang="en-US" sz="2000" dirty="0" err="1">
                <a:cs typeface="Times New Roman" pitchFamily="18" charset="0"/>
              </a:rPr>
              <a:t>Banjir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bandang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terjadi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bilamana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hutan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ditebangi</a:t>
            </a:r>
            <a:r>
              <a:rPr lang="en-US" sz="2000" dirty="0">
                <a:cs typeface="Times New Roman" pitchFamily="18" charset="0"/>
              </a:rPr>
              <a:t>.</a:t>
            </a:r>
            <a:r>
              <a:rPr lang="en-US" sz="900" dirty="0">
                <a:cs typeface="Times New Roman" pitchFamily="18" charset="0"/>
              </a:rPr>
              <a:t>	</a:t>
            </a:r>
            <a:endParaRPr lang="en-US" sz="2000" dirty="0">
              <a:latin typeface="Arno Pro Smbd Caption" pitchFamily="18" charset="0"/>
            </a:endParaRPr>
          </a:p>
          <a:p>
            <a:pPr marL="0" indent="0" eaLnBrk="1" fontAlgn="auto" hangingPunct="1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91102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7F1F9FE-0B08-45F1-8957-65174B9BCEF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ID" sz="3200" dirty="0"/>
              <a:t>MATERI AJAR</a:t>
            </a:r>
            <a:br>
              <a:rPr lang="en-ID" sz="3200" dirty="0"/>
            </a:br>
            <a:r>
              <a:rPr lang="en-ID" sz="3200" dirty="0"/>
              <a:t>&gt;&gt; </a:t>
            </a:r>
            <a:r>
              <a:rPr lang="en-ID" sz="3200" dirty="0" err="1"/>
              <a:t>Pengenalan</a:t>
            </a:r>
            <a:r>
              <a:rPr lang="en-ID" sz="3200" dirty="0"/>
              <a:t> </a:t>
            </a:r>
            <a:r>
              <a:rPr lang="en-ID" sz="3200" dirty="0" err="1"/>
              <a:t>proposisi</a:t>
            </a:r>
            <a:br>
              <a:rPr lang="en-ID" sz="3200" dirty="0"/>
            </a:br>
            <a:r>
              <a:rPr lang="en-ID" sz="3200" dirty="0"/>
              <a:t>&gt;&gt; </a:t>
            </a:r>
            <a:r>
              <a:rPr lang="en-ID" sz="3200" dirty="0" err="1"/>
              <a:t>Formulasi</a:t>
            </a:r>
            <a:r>
              <a:rPr lang="en-ID" sz="3200" dirty="0"/>
              <a:t> </a:t>
            </a:r>
            <a:r>
              <a:rPr lang="en-ID" sz="3200" dirty="0" err="1"/>
              <a:t>proposisi</a:t>
            </a:r>
            <a:br>
              <a:rPr lang="en-ID" sz="3200" dirty="0"/>
            </a:br>
            <a:r>
              <a:rPr lang="en-ID" sz="3200" dirty="0"/>
              <a:t>&gt;&gt; </a:t>
            </a:r>
            <a:r>
              <a:rPr lang="en-ID" sz="3200" dirty="0" err="1"/>
              <a:t>Tabel</a:t>
            </a:r>
            <a:r>
              <a:rPr lang="en-ID" sz="3200" dirty="0"/>
              <a:t> </a:t>
            </a:r>
            <a:r>
              <a:rPr lang="en-ID" sz="3200" dirty="0" err="1"/>
              <a:t>kebenaran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42308546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3795" name="Object 4"/>
          <p:cNvGraphicFramePr>
            <a:graphicFrameLocks noChangeAspect="1"/>
          </p:cNvGraphicFramePr>
          <p:nvPr/>
        </p:nvGraphicFramePr>
        <p:xfrm>
          <a:off x="685800" y="1455800"/>
          <a:ext cx="7772400" cy="50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Document" r:id="rId3" imgW="5486400" imgH="3912108" progId="Word.Document.8">
                  <p:embed/>
                </p:oleObj>
              </mc:Choice>
              <mc:Fallback>
                <p:oleObj name="Document" r:id="rId3" imgW="5486400" imgH="3912108" progId="Word.Document.8">
                  <p:embed/>
                  <p:pic>
                    <p:nvPicPr>
                      <p:cNvPr id="3379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55800"/>
                        <a:ext cx="7772400" cy="502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576177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19" name="Object 4"/>
          <p:cNvGraphicFramePr>
            <a:graphicFrameLocks noChangeAspect="1"/>
          </p:cNvGraphicFramePr>
          <p:nvPr/>
        </p:nvGraphicFramePr>
        <p:xfrm>
          <a:off x="914400" y="-7374"/>
          <a:ext cx="7748588" cy="6610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Document" r:id="rId3" imgW="6839712" imgH="5839968" progId="Word.Document.8">
                  <p:embed/>
                </p:oleObj>
              </mc:Choice>
              <mc:Fallback>
                <p:oleObj name="Document" r:id="rId3" imgW="6839712" imgH="5839968" progId="Word.Document.8">
                  <p:embed/>
                  <p:pic>
                    <p:nvPicPr>
                      <p:cNvPr id="3481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-7374"/>
                        <a:ext cx="7748588" cy="6610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39419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sz="2400" dirty="0" err="1"/>
              <a:t>Perhatikan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implikasi</a:t>
            </a:r>
            <a:r>
              <a:rPr lang="en-US" sz="2400" dirty="0"/>
              <a:t> yang </a:t>
            </a:r>
            <a:r>
              <a:rPr lang="en-US" sz="2400" dirty="0" err="1"/>
              <a:t>dipentingkan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kebenaran</a:t>
            </a:r>
            <a:r>
              <a:rPr lang="en-US" sz="2400" dirty="0"/>
              <a:t> </a:t>
            </a:r>
            <a:r>
              <a:rPr lang="en-US" sz="2400" dirty="0" err="1"/>
              <a:t>premis</a:t>
            </a:r>
            <a:r>
              <a:rPr lang="en-US" sz="2400" dirty="0"/>
              <a:t> dan </a:t>
            </a:r>
            <a:r>
              <a:rPr lang="en-US" sz="2400" dirty="0" err="1"/>
              <a:t>konsekuen</a:t>
            </a:r>
            <a:r>
              <a:rPr lang="en-US" sz="2400" dirty="0"/>
              <a:t>,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sebab</a:t>
            </a:r>
            <a:r>
              <a:rPr lang="en-US" sz="2400" dirty="0"/>
              <a:t> dan </a:t>
            </a:r>
            <a:r>
              <a:rPr lang="en-US" sz="2400" dirty="0" err="1"/>
              <a:t>akibat</a:t>
            </a:r>
            <a:r>
              <a:rPr lang="en-US" sz="2400" dirty="0"/>
              <a:t> </a:t>
            </a:r>
            <a:r>
              <a:rPr lang="en-US" sz="2400" dirty="0" err="1"/>
              <a:t>diantara</a:t>
            </a:r>
            <a:r>
              <a:rPr lang="en-US" sz="2400" dirty="0"/>
              <a:t> </a:t>
            </a:r>
            <a:r>
              <a:rPr lang="en-US" sz="2400" dirty="0" err="1"/>
              <a:t>keduanya</a:t>
            </a:r>
            <a:r>
              <a:rPr lang="en-US" sz="2400" dirty="0"/>
              <a:t>.</a:t>
            </a:r>
          </a:p>
          <a:p>
            <a:pPr marL="342900" indent="-342900"/>
            <a:endParaRPr lang="en-US" sz="2400" dirty="0"/>
          </a:p>
          <a:p>
            <a:pPr marL="342900" indent="-342900"/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implikasi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valid </a:t>
            </a:r>
            <a:r>
              <a:rPr lang="en-US" sz="2400" dirty="0" err="1"/>
              <a:t>meskipun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bahasa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mempunyai</a:t>
            </a:r>
            <a:r>
              <a:rPr lang="en-US" sz="2400" dirty="0"/>
              <a:t> </a:t>
            </a:r>
            <a:r>
              <a:rPr lang="en-US" sz="2400" dirty="0" err="1"/>
              <a:t>makna</a:t>
            </a:r>
            <a:r>
              <a:rPr lang="en-US" sz="2400" dirty="0"/>
              <a:t>:</a:t>
            </a:r>
          </a:p>
          <a:p>
            <a:pPr marL="342900" indent="-342900"/>
            <a:endParaRPr lang="en-US" sz="2400" dirty="0"/>
          </a:p>
          <a:p>
            <a:pPr>
              <a:buNone/>
            </a:pPr>
            <a:r>
              <a:rPr lang="en-US" sz="2400" dirty="0"/>
              <a:t>	“</a:t>
            </a:r>
            <a:r>
              <a:rPr lang="en-US" sz="2400" dirty="0" err="1"/>
              <a:t>Jika</a:t>
            </a:r>
            <a:r>
              <a:rPr lang="en-US" sz="2400" dirty="0"/>
              <a:t> 1 + 1 = 2 </a:t>
            </a:r>
            <a:r>
              <a:rPr lang="en-US" sz="2400" dirty="0" err="1"/>
              <a:t>maka</a:t>
            </a:r>
            <a:r>
              <a:rPr lang="en-US" sz="2400" dirty="0"/>
              <a:t> Paris </a:t>
            </a:r>
            <a:r>
              <a:rPr lang="en-US" sz="2400" dirty="0" err="1"/>
              <a:t>ibukota</a:t>
            </a:r>
            <a:r>
              <a:rPr lang="en-US" sz="2400" dirty="0"/>
              <a:t> </a:t>
            </a:r>
            <a:r>
              <a:rPr lang="en-US" sz="2400" dirty="0" err="1"/>
              <a:t>Perancis</a:t>
            </a:r>
            <a:r>
              <a:rPr lang="en-US" sz="2400" dirty="0"/>
              <a:t>”</a:t>
            </a:r>
          </a:p>
          <a:p>
            <a:pPr>
              <a:buNone/>
            </a:pPr>
            <a:r>
              <a:rPr lang="en-US" sz="2400" dirty="0"/>
              <a:t>	“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i="1" dirty="0"/>
              <a:t>n </a:t>
            </a:r>
            <a:r>
              <a:rPr lang="en-US" sz="2400" dirty="0" err="1"/>
              <a:t>bilangan</a:t>
            </a:r>
            <a:r>
              <a:rPr lang="en-US" sz="2400" dirty="0"/>
              <a:t> </a:t>
            </a:r>
            <a:r>
              <a:rPr lang="en-US" sz="2400" dirty="0" err="1"/>
              <a:t>bulat</a:t>
            </a:r>
            <a:r>
              <a:rPr lang="en-US" sz="2400" dirty="0"/>
              <a:t>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hujan</a:t>
            </a:r>
            <a:r>
              <a:rPr lang="en-US" sz="24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563824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6867" name="Object 4"/>
          <p:cNvGraphicFramePr>
            <a:graphicFrameLocks noChangeAspect="1"/>
          </p:cNvGraphicFramePr>
          <p:nvPr/>
        </p:nvGraphicFramePr>
        <p:xfrm>
          <a:off x="1123950" y="152400"/>
          <a:ext cx="7010400" cy="563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Document" r:id="rId3" imgW="5486400" imgH="4913376" progId="Word.Document.8">
                  <p:embed/>
                </p:oleObj>
              </mc:Choice>
              <mc:Fallback>
                <p:oleObj name="Document" r:id="rId3" imgW="5486400" imgH="4913376" progId="Word.Document.8">
                  <p:embed/>
                  <p:pic>
                    <p:nvPicPr>
                      <p:cNvPr id="3686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950" y="152400"/>
                        <a:ext cx="7010400" cy="563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49954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Soal Latihan 2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  <a:defRPr/>
            </a:pPr>
            <a:r>
              <a:rPr lang="en-US" dirty="0">
                <a:cs typeface="Times New Roman" pitchFamily="18" charset="0"/>
              </a:rPr>
              <a:t>	</a:t>
            </a:r>
            <a:r>
              <a:rPr lang="en-US" sz="2800" dirty="0" err="1">
                <a:cs typeface="Times New Roman" pitchFamily="18" charset="0"/>
              </a:rPr>
              <a:t>Nyatakan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pernyataan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berikut</a:t>
            </a:r>
            <a:r>
              <a:rPr lang="en-US" sz="2800" dirty="0">
                <a:cs typeface="Times New Roman" pitchFamily="18" charset="0"/>
              </a:rPr>
              <a:t>:</a:t>
            </a:r>
          </a:p>
          <a:p>
            <a:pPr algn="just">
              <a:buFontTx/>
              <a:buNone/>
              <a:defRPr/>
            </a:pPr>
            <a:endParaRPr lang="en-US" sz="2800" dirty="0">
              <a:cs typeface="Times New Roman" pitchFamily="18" charset="0"/>
            </a:endParaRPr>
          </a:p>
          <a:p>
            <a:pPr algn="just">
              <a:buFontTx/>
              <a:buNone/>
              <a:defRPr/>
            </a:pP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	 “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Anda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tidak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dapat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terdaftar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sebagai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pemilih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dalam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Pemilu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jika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anda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berusia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di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bawah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17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tahun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kecuali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kalau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anda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sudah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menikah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”.</a:t>
            </a:r>
          </a:p>
          <a:p>
            <a:pPr algn="just">
              <a:buFontTx/>
              <a:buNone/>
              <a:defRPr/>
            </a:pPr>
            <a:endParaRPr lang="en-US" sz="2800" dirty="0">
              <a:solidFill>
                <a:schemeClr val="accent2"/>
              </a:solidFill>
              <a:cs typeface="Times New Roman" pitchFamily="18" charset="0"/>
            </a:endParaRPr>
          </a:p>
          <a:p>
            <a:pPr algn="just">
              <a:buFontTx/>
              <a:buNone/>
              <a:defRPr/>
            </a:pPr>
            <a:r>
              <a:rPr lang="en-US" sz="2800" dirty="0">
                <a:cs typeface="Times New Roman" pitchFamily="18" charset="0"/>
              </a:rPr>
              <a:t>  </a:t>
            </a:r>
            <a:r>
              <a:rPr lang="en-US" sz="2800" dirty="0" err="1">
                <a:cs typeface="Times New Roman" pitchFamily="18" charset="0"/>
              </a:rPr>
              <a:t>dalam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notasi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en-US" sz="2800" dirty="0" err="1">
                <a:cs typeface="Times New Roman" pitchFamily="18" charset="0"/>
              </a:rPr>
              <a:t>simbolik</a:t>
            </a:r>
            <a:r>
              <a:rPr lang="en-US" sz="2800" dirty="0">
                <a:cs typeface="Times New Roman" pitchFamily="18" charset="0"/>
              </a:rPr>
              <a:t>.</a:t>
            </a:r>
          </a:p>
          <a:p>
            <a:pPr>
              <a:buFontTx/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4650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/>
              <a:t>Penyelesaian Soal Latihan 2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3699" y="1831450"/>
            <a:ext cx="7379443" cy="47364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Anda tidak dapat terdaftar sebagai pemilih dalam Pemilu  </a:t>
            </a:r>
            <a:r>
              <a:rPr lang="en-US" sz="2400" u="sng">
                <a:cs typeface="Times New Roman" panose="02020603050405020304" pitchFamily="18" charset="0"/>
              </a:rPr>
              <a:t>jika</a:t>
            </a:r>
            <a:r>
              <a:rPr lang="en-US" sz="2400">
                <a:cs typeface="Times New Roman" panose="02020603050405020304" pitchFamily="18" charset="0"/>
              </a:rPr>
              <a:t> anda berusia di bawah 17 tahun kecuali kalau anda sudah menikah”.</a:t>
            </a:r>
          </a:p>
          <a:p>
            <a:pPr eaLnBrk="1" hangingPunct="1">
              <a:buFontTx/>
              <a:buNone/>
            </a:pPr>
            <a:r>
              <a:rPr lang="en-US" sz="2800"/>
              <a:t>   	</a:t>
            </a:r>
          </a:p>
          <a:p>
            <a:pPr eaLnBrk="1" hangingPunct="1">
              <a:buFontTx/>
              <a:buNone/>
            </a:pPr>
            <a:r>
              <a:rPr lang="en-US" sz="2400"/>
              <a:t>    Format: </a:t>
            </a:r>
            <a:r>
              <a:rPr lang="en-US" sz="2400" i="1"/>
              <a:t>q</a:t>
            </a:r>
            <a:r>
              <a:rPr lang="en-US" sz="2400"/>
              <a:t> jika </a:t>
            </a:r>
            <a:r>
              <a:rPr lang="en-US" sz="2400" i="1"/>
              <a:t>p</a:t>
            </a:r>
          </a:p>
          <a:p>
            <a:pPr eaLnBrk="1" hangingPunct="1">
              <a:buFontTx/>
              <a:buNone/>
            </a:pPr>
            <a:endParaRPr lang="en-US" sz="2400" i="1"/>
          </a:p>
          <a:p>
            <a:pPr eaLnBrk="1" hangingPunct="1">
              <a:buFontTx/>
              <a:buNone/>
            </a:pPr>
            <a:r>
              <a:rPr lang="en-US" sz="2000" i="1"/>
              <a:t>    </a:t>
            </a:r>
            <a:r>
              <a:rPr lang="en-US" sz="2400"/>
              <a:t>Susun ulang ke bentuk standard:  Jika </a:t>
            </a:r>
            <a:r>
              <a:rPr lang="en-US" sz="2400" i="1"/>
              <a:t>p</a:t>
            </a:r>
            <a:r>
              <a:rPr lang="en-US" sz="2400"/>
              <a:t>, maka </a:t>
            </a:r>
            <a:r>
              <a:rPr lang="en-US" sz="2400" i="1"/>
              <a:t>q</a:t>
            </a:r>
          </a:p>
          <a:p>
            <a:pPr eaLnBrk="1" hangingPunct="1">
              <a:buFontTx/>
              <a:buNone/>
            </a:pPr>
            <a:endParaRPr lang="en-US" sz="2400" i="1"/>
          </a:p>
          <a:p>
            <a:pPr eaLnBrk="1" hangingPunct="1"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	Jika anda berusia di bawah 17 tahun, kecuali kalau anda sudah menikah, maka anda tidak dapat terdaftar sebagai pemilih dalam Pemilu </a:t>
            </a:r>
          </a:p>
        </p:txBody>
      </p:sp>
    </p:spTree>
    <p:extLst>
      <p:ext uri="{BB962C8B-B14F-4D97-AF65-F5344CB8AC3E}">
        <p14:creationId xmlns:p14="http://schemas.microsoft.com/office/powerpoint/2010/main" val="40909211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524000"/>
            <a:ext cx="7581900" cy="48644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</a:t>
            </a:r>
            <a:r>
              <a:rPr lang="en-US" sz="2400" dirty="0" err="1">
                <a:cs typeface="Times New Roman" panose="02020603050405020304" pitchFamily="18" charset="0"/>
              </a:rPr>
              <a:t>Jika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anda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berusia</a:t>
            </a:r>
            <a:r>
              <a:rPr lang="en-US" sz="2400" dirty="0"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cs typeface="Times New Roman" panose="02020603050405020304" pitchFamily="18" charset="0"/>
              </a:rPr>
              <a:t>bawah</a:t>
            </a:r>
            <a:r>
              <a:rPr lang="en-US" sz="2400" dirty="0">
                <a:cs typeface="Times New Roman" panose="02020603050405020304" pitchFamily="18" charset="0"/>
              </a:rPr>
              <a:t> 17 </a:t>
            </a:r>
            <a:r>
              <a:rPr lang="en-US" sz="2400" dirty="0" err="1">
                <a:cs typeface="Times New Roman" panose="02020603050405020304" pitchFamily="18" charset="0"/>
              </a:rPr>
              <a:t>tahun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cs typeface="Times New Roman" panose="02020603050405020304" pitchFamily="18" charset="0"/>
              </a:rPr>
              <a:t>kecuali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kalau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anda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sudah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menikah</a:t>
            </a:r>
            <a:r>
              <a:rPr lang="en-US" sz="2400" dirty="0"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cs typeface="Times New Roman" panose="02020603050405020304" pitchFamily="18" charset="0"/>
              </a:rPr>
              <a:t>maka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anda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tidak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dapat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terdaftar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sebagai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pemilih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dalam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Pemilu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3200" dirty="0">
                <a:cs typeface="Times New Roman" panose="02020603050405020304" pitchFamily="18" charset="0"/>
              </a:rPr>
              <a:t>	</a:t>
            </a:r>
          </a:p>
          <a:p>
            <a:pPr algn="just" eaLnBrk="1" hangingPunct="1">
              <a:buFontTx/>
              <a:buNone/>
            </a:pPr>
            <a:endParaRPr lang="en-US" sz="2000" i="1" dirty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2800" i="1" dirty="0">
                <a:cs typeface="Times New Roman" panose="02020603050405020304" pitchFamily="18" charset="0"/>
              </a:rPr>
              <a:t>	 </a:t>
            </a:r>
            <a:r>
              <a:rPr lang="en-US" sz="2400" i="1" dirty="0">
                <a:cs typeface="Times New Roman" panose="02020603050405020304" pitchFamily="18" charset="0"/>
              </a:rPr>
              <a:t>m</a:t>
            </a:r>
            <a:r>
              <a:rPr lang="en-US" sz="2400" dirty="0">
                <a:cs typeface="Times New Roman" panose="02020603050405020304" pitchFamily="18" charset="0"/>
              </a:rPr>
              <a:t> : Anda </a:t>
            </a:r>
            <a:r>
              <a:rPr lang="en-US" sz="2400" dirty="0" err="1">
                <a:cs typeface="Times New Roman" panose="02020603050405020304" pitchFamily="18" charset="0"/>
              </a:rPr>
              <a:t>berusia</a:t>
            </a:r>
            <a:r>
              <a:rPr lang="en-US" sz="2400" dirty="0"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cs typeface="Times New Roman" panose="02020603050405020304" pitchFamily="18" charset="0"/>
              </a:rPr>
              <a:t>bawah</a:t>
            </a:r>
            <a:r>
              <a:rPr lang="en-US" sz="2400" dirty="0">
                <a:cs typeface="Times New Roman" panose="02020603050405020304" pitchFamily="18" charset="0"/>
              </a:rPr>
              <a:t> 17 </a:t>
            </a:r>
            <a:r>
              <a:rPr lang="en-US" sz="2400" dirty="0" err="1">
                <a:cs typeface="Times New Roman" panose="02020603050405020304" pitchFamily="18" charset="0"/>
              </a:rPr>
              <a:t>tahun</a:t>
            </a:r>
            <a:r>
              <a:rPr lang="en-US" sz="2400" dirty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 </a:t>
            </a:r>
            <a:r>
              <a:rPr lang="en-US" sz="2400" i="1" dirty="0">
                <a:cs typeface="Times New Roman" panose="02020603050405020304" pitchFamily="18" charset="0"/>
              </a:rPr>
              <a:t>n</a:t>
            </a:r>
            <a:r>
              <a:rPr lang="en-US" sz="2400" dirty="0">
                <a:cs typeface="Times New Roman" panose="02020603050405020304" pitchFamily="18" charset="0"/>
              </a:rPr>
              <a:t> : Anda </a:t>
            </a:r>
            <a:r>
              <a:rPr lang="en-US" sz="2400" dirty="0" err="1">
                <a:cs typeface="Times New Roman" panose="02020603050405020304" pitchFamily="18" charset="0"/>
              </a:rPr>
              <a:t>sudah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menikah</a:t>
            </a:r>
            <a:r>
              <a:rPr lang="en-US" sz="2400" dirty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 </a:t>
            </a:r>
            <a:r>
              <a:rPr lang="en-US" sz="2400" i="1" dirty="0">
                <a:cs typeface="Times New Roman" panose="02020603050405020304" pitchFamily="18" charset="0"/>
              </a:rPr>
              <a:t>r</a:t>
            </a:r>
            <a:r>
              <a:rPr lang="en-US" sz="2400" dirty="0">
                <a:cs typeface="Times New Roman" panose="02020603050405020304" pitchFamily="18" charset="0"/>
              </a:rPr>
              <a:t> : Anda </a:t>
            </a:r>
            <a:r>
              <a:rPr lang="en-US" sz="2400" dirty="0" err="1">
                <a:cs typeface="Times New Roman" panose="02020603050405020304" pitchFamily="18" charset="0"/>
              </a:rPr>
              <a:t>dapat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terdaftar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sebagai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pemilih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dalam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Pemilu</a:t>
            </a:r>
            <a:r>
              <a:rPr lang="en-US" sz="2400" dirty="0"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Tx/>
              <a:buNone/>
            </a:pPr>
            <a:endParaRPr lang="en-US" sz="2800" dirty="0">
              <a:cs typeface="Times New Roman" panose="02020603050405020304" pitchFamily="18" charset="0"/>
            </a:endParaRPr>
          </a:p>
          <a:p>
            <a:pPr algn="just" eaLnBrk="1" hangingPunct="1">
              <a:buFontTx/>
              <a:buNone/>
            </a:pPr>
            <a:r>
              <a:rPr lang="en-US" sz="2400" dirty="0" err="1">
                <a:cs typeface="Times New Roman" panose="02020603050405020304" pitchFamily="18" charset="0"/>
              </a:rPr>
              <a:t>maka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pernyataan</a:t>
            </a:r>
            <a:r>
              <a:rPr lang="en-US" sz="2400" dirty="0">
                <a:cs typeface="Times New Roman" panose="02020603050405020304" pitchFamily="18" charset="0"/>
              </a:rPr>
              <a:t> di </a:t>
            </a:r>
            <a:r>
              <a:rPr lang="en-US" sz="2400" dirty="0" err="1">
                <a:cs typeface="Times New Roman" panose="02020603050405020304" pitchFamily="18" charset="0"/>
              </a:rPr>
              <a:t>atas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dapat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ditulis</a:t>
            </a:r>
            <a:r>
              <a:rPr lang="en-US" sz="2400" dirty="0"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cs typeface="Times New Roman" panose="02020603050405020304" pitchFamily="18" charset="0"/>
              </a:rPr>
              <a:t>sebagai</a:t>
            </a:r>
            <a:r>
              <a:rPr lang="en-US" sz="2400" dirty="0"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buFontTx/>
              <a:buNone/>
            </a:pPr>
            <a:r>
              <a:rPr lang="en-US" sz="2400" dirty="0">
                <a:cs typeface="Times New Roman" panose="02020603050405020304" pitchFamily="18" charset="0"/>
              </a:rPr>
              <a:t>		        (</a:t>
            </a:r>
            <a:r>
              <a:rPr lang="en-US" sz="2400" i="1">
                <a:cs typeface="Times New Roman" panose="02020603050405020304" pitchFamily="18" charset="0"/>
              </a:rPr>
              <a:t>m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sym typeface="Symbol" panose="05050102010706020507" pitchFamily="18" charset="2"/>
              </a:rPr>
              <a:t>ꓥ</a:t>
            </a: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 dirty="0">
                <a:cs typeface="Times New Roman" panose="02020603050405020304" pitchFamily="18" charset="0"/>
              </a:rPr>
              <a:t>~ </a:t>
            </a:r>
            <a:r>
              <a:rPr lang="en-US" sz="2400" i="1" dirty="0">
                <a:cs typeface="Times New Roman" panose="02020603050405020304" pitchFamily="18" charset="0"/>
              </a:rPr>
              <a:t>n</a:t>
            </a:r>
            <a:r>
              <a:rPr lang="en-US" sz="2400" dirty="0">
                <a:cs typeface="Times New Roman" panose="02020603050405020304" pitchFamily="18" charset="0"/>
              </a:rPr>
              <a:t>) </a:t>
            </a:r>
            <a:r>
              <a:rPr 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lang="en-US" sz="2400" dirty="0">
                <a:cs typeface="Times New Roman" panose="02020603050405020304" pitchFamily="18" charset="0"/>
              </a:rPr>
              <a:t> ~ </a:t>
            </a:r>
            <a:r>
              <a:rPr lang="en-US" sz="2400" i="1" dirty="0">
                <a:cs typeface="Times New Roman" panose="02020603050405020304" pitchFamily="18" charset="0"/>
              </a:rPr>
              <a:t>r</a:t>
            </a:r>
            <a:r>
              <a:rPr lang="en-US" sz="2400" dirty="0">
                <a:cs typeface="Times New Roman" panose="02020603050405020304" pitchFamily="18" charset="0"/>
              </a:rPr>
              <a:t>	 </a:t>
            </a:r>
          </a:p>
        </p:txBody>
      </p:sp>
    </p:spTree>
    <p:extLst>
      <p:ext uri="{BB962C8B-B14F-4D97-AF65-F5344CB8AC3E}">
        <p14:creationId xmlns:p14="http://schemas.microsoft.com/office/powerpoint/2010/main" val="14777589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095A0-613E-4824-80E7-28E893137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37604"/>
            <a:ext cx="7672784" cy="1143000"/>
          </a:xfrm>
        </p:spPr>
        <p:txBody>
          <a:bodyPr/>
          <a:lstStyle/>
          <a:p>
            <a:r>
              <a:rPr lang="en-ID"/>
              <a:t>TUGAS 2: buat table </a:t>
            </a:r>
            <a:r>
              <a:rPr lang="en-ID" err="1"/>
              <a:t>kebenaran</a:t>
            </a:r>
            <a:r>
              <a:rPr lang="en-ID"/>
              <a:t> untuk masing2 soal</a:t>
            </a:r>
            <a:endParaRPr lang="en-ID" dirty="0"/>
          </a:p>
        </p:txBody>
      </p:sp>
      <p:graphicFrame>
        <p:nvGraphicFramePr>
          <p:cNvPr id="4" name="Object 11">
            <a:extLst>
              <a:ext uri="{FF2B5EF4-FFF2-40B4-BE49-F238E27FC236}">
                <a16:creationId xmlns:a16="http://schemas.microsoft.com/office/drawing/2014/main" id="{FE717B53-811A-4870-8958-24F1E0B9BD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1" y="1749206"/>
          <a:ext cx="3886200" cy="568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name="Equation" r:id="rId3" imgW="1294838" imgH="215806" progId="Equation.3">
                  <p:embed/>
                </p:oleObj>
              </mc:Choice>
              <mc:Fallback>
                <p:oleObj name="Equation" r:id="rId3" imgW="1294838" imgH="215806" progId="Equation.3">
                  <p:embed/>
                  <p:pic>
                    <p:nvPicPr>
                      <p:cNvPr id="4" name="Object 11">
                        <a:extLst>
                          <a:ext uri="{FF2B5EF4-FFF2-40B4-BE49-F238E27FC236}">
                            <a16:creationId xmlns:a16="http://schemas.microsoft.com/office/drawing/2014/main" id="{FE717B53-811A-4870-8958-24F1E0B9BD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" y="1749206"/>
                        <a:ext cx="3886200" cy="5683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>
            <a:extLst>
              <a:ext uri="{FF2B5EF4-FFF2-40B4-BE49-F238E27FC236}">
                <a16:creationId xmlns:a16="http://schemas.microsoft.com/office/drawing/2014/main" id="{7345369A-55F3-40EE-8140-3A589FB97E1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7409" y="2520092"/>
          <a:ext cx="4343399" cy="55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name="Equation" r:id="rId5" imgW="1790700" imgH="215900" progId="Equation.3">
                  <p:embed/>
                </p:oleObj>
              </mc:Choice>
              <mc:Fallback>
                <p:oleObj name="Equation" r:id="rId5" imgW="1790700" imgH="215900" progId="Equation.3">
                  <p:embed/>
                  <p:pic>
                    <p:nvPicPr>
                      <p:cNvPr id="5" name="Object 3">
                        <a:extLst>
                          <a:ext uri="{FF2B5EF4-FFF2-40B4-BE49-F238E27FC236}">
                            <a16:creationId xmlns:a16="http://schemas.microsoft.com/office/drawing/2014/main" id="{7345369A-55F3-40EE-8140-3A589FB97E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409" y="2520092"/>
                        <a:ext cx="4343399" cy="557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7BABE51-8CD7-4EA4-8D7D-0DF533B9691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5078" y="3920859"/>
          <a:ext cx="3886199" cy="57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Equation" r:id="rId7" imgW="1473200" imgH="215900" progId="Equation.3">
                  <p:embed/>
                </p:oleObj>
              </mc:Choice>
              <mc:Fallback>
                <p:oleObj name="Equation" r:id="rId7" imgW="1473200" imgH="215900" progId="Equation.3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7BABE51-8CD7-4EA4-8D7D-0DF533B9691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078" y="3920859"/>
                        <a:ext cx="3886199" cy="5766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1">
            <a:extLst>
              <a:ext uri="{FF2B5EF4-FFF2-40B4-BE49-F238E27FC236}">
                <a16:creationId xmlns:a16="http://schemas.microsoft.com/office/drawing/2014/main" id="{E04DF72C-C443-406E-91AE-3830E4BAAF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8684" y="4614418"/>
          <a:ext cx="5352061" cy="600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Equation" r:id="rId9" imgW="1954951" imgH="215806" progId="Equation.3">
                  <p:embed/>
                </p:oleObj>
              </mc:Choice>
              <mc:Fallback>
                <p:oleObj name="Equation" r:id="rId9" imgW="1954951" imgH="215806" progId="Equation.3">
                  <p:embed/>
                  <p:pic>
                    <p:nvPicPr>
                      <p:cNvPr id="7" name="Object 1">
                        <a:extLst>
                          <a:ext uri="{FF2B5EF4-FFF2-40B4-BE49-F238E27FC236}">
                            <a16:creationId xmlns:a16="http://schemas.microsoft.com/office/drawing/2014/main" id="{E04DF72C-C443-406E-91AE-3830E4BAAF1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684" y="4614418"/>
                        <a:ext cx="5352061" cy="6004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9">
            <a:extLst>
              <a:ext uri="{FF2B5EF4-FFF2-40B4-BE49-F238E27FC236}">
                <a16:creationId xmlns:a16="http://schemas.microsoft.com/office/drawing/2014/main" id="{E2FB48D1-B66B-4F0E-A34A-4DC2FE02AE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1057" y="3199123"/>
          <a:ext cx="3886199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name="Equation" r:id="rId11" imgW="1459866" imgH="215806" progId="Equation.3">
                  <p:embed/>
                </p:oleObj>
              </mc:Choice>
              <mc:Fallback>
                <p:oleObj name="Equation" r:id="rId11" imgW="1459866" imgH="215806" progId="Equation.3">
                  <p:embed/>
                  <p:pic>
                    <p:nvPicPr>
                      <p:cNvPr id="8" name="Object 9">
                        <a:extLst>
                          <a:ext uri="{FF2B5EF4-FFF2-40B4-BE49-F238E27FC236}">
                            <a16:creationId xmlns:a16="http://schemas.microsoft.com/office/drawing/2014/main" id="{E2FB48D1-B66B-4F0E-A34A-4DC2FE02AE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057" y="3199123"/>
                        <a:ext cx="3886199" cy="584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78CFA509-7EE4-4123-B104-7E5AA6A291B6}"/>
              </a:ext>
            </a:extLst>
          </p:cNvPr>
          <p:cNvSpPr txBox="1"/>
          <p:nvPr/>
        </p:nvSpPr>
        <p:spPr>
          <a:xfrm>
            <a:off x="228600" y="1762366"/>
            <a:ext cx="1066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ID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ID" sz="2400" dirty="0"/>
          </a:p>
          <a:p>
            <a:pPr marL="457200" indent="-457200">
              <a:buFont typeface="+mj-lt"/>
              <a:buAutoNum type="arabicPeriod"/>
            </a:pPr>
            <a:r>
              <a:rPr lang="en-ID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ID" sz="2400" dirty="0"/>
          </a:p>
          <a:p>
            <a:pPr marL="457200" indent="-457200">
              <a:buFont typeface="+mj-lt"/>
              <a:buAutoNum type="arabicPeriod"/>
            </a:pPr>
            <a:r>
              <a:rPr lang="en-ID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ID" sz="2400" dirty="0"/>
          </a:p>
          <a:p>
            <a:pPr marL="457200" indent="-457200">
              <a:buFont typeface="+mj-lt"/>
              <a:buAutoNum type="arabicPeriod"/>
            </a:pPr>
            <a:r>
              <a:rPr lang="en-ID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ID" sz="2400" dirty="0"/>
          </a:p>
          <a:p>
            <a:pPr marL="457200" indent="-457200">
              <a:buFont typeface="+mj-lt"/>
              <a:buAutoNum type="arabicPeriod"/>
            </a:pPr>
            <a:r>
              <a:rPr lang="en-ID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ID" sz="2400" dirty="0"/>
          </a:p>
          <a:p>
            <a:pPr marL="457200" indent="-457200">
              <a:buFont typeface="+mj-lt"/>
              <a:buAutoNum type="arabicPeriod"/>
            </a:pPr>
            <a:r>
              <a:rPr lang="en-ID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ID" sz="2400" dirty="0"/>
          </a:p>
          <a:p>
            <a:endParaRPr lang="en-ID" sz="2400" dirty="0"/>
          </a:p>
        </p:txBody>
      </p:sp>
      <p:graphicFrame>
        <p:nvGraphicFramePr>
          <p:cNvPr id="10" name="Object 7">
            <a:extLst>
              <a:ext uri="{FF2B5EF4-FFF2-40B4-BE49-F238E27FC236}">
                <a16:creationId xmlns:a16="http://schemas.microsoft.com/office/drawing/2014/main" id="{A2084FA2-A97D-4FD8-97AA-6FBEA3CBAD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7215" y="5393843"/>
          <a:ext cx="5352061" cy="580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Equation" r:id="rId13" imgW="2019300" imgH="215900" progId="Equation.3">
                  <p:embed/>
                </p:oleObj>
              </mc:Choice>
              <mc:Fallback>
                <p:oleObj name="Equation" r:id="rId13" imgW="2019300" imgH="215900" progId="Equation.3">
                  <p:embed/>
                  <p:pic>
                    <p:nvPicPr>
                      <p:cNvPr id="10" name="Object 7">
                        <a:extLst>
                          <a:ext uri="{FF2B5EF4-FFF2-40B4-BE49-F238E27FC236}">
                            <a16:creationId xmlns:a16="http://schemas.microsoft.com/office/drawing/2014/main" id="{A2084FA2-A97D-4FD8-97AA-6FBEA3CBAD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215" y="5393843"/>
                        <a:ext cx="5352061" cy="5806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2707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756" y="258918"/>
            <a:ext cx="6724500" cy="998800"/>
          </a:xfrm>
        </p:spPr>
        <p:txBody>
          <a:bodyPr/>
          <a:lstStyle/>
          <a:p>
            <a:pPr>
              <a:defRPr/>
            </a:pPr>
            <a:r>
              <a:rPr lang="en-US">
                <a:solidFill>
                  <a:schemeClr val="accent4">
                    <a:lumMod val="75000"/>
                  </a:schemeClr>
                </a:solidFill>
              </a:rPr>
              <a:t>TUGAS 3: Konversi Proposisi 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1756" y="1257718"/>
            <a:ext cx="7408471" cy="4736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err="1"/>
              <a:t>Ubah</a:t>
            </a:r>
            <a:r>
              <a:rPr lang="en-US" sz="2800" dirty="0"/>
              <a:t> </a:t>
            </a:r>
            <a:r>
              <a:rPr lang="en-US" sz="2800" dirty="0" err="1"/>
              <a:t>kalimat</a:t>
            </a:r>
            <a:r>
              <a:rPr lang="en-US" sz="2800" dirty="0"/>
              <a:t>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ekspresi</a:t>
            </a:r>
            <a:r>
              <a:rPr lang="en-US" sz="2800" dirty="0"/>
              <a:t> </a:t>
            </a:r>
            <a:r>
              <a:rPr lang="en-US" sz="2800" dirty="0" err="1"/>
              <a:t>logika</a:t>
            </a:r>
            <a:r>
              <a:rPr lang="en-US" sz="2800" dirty="0"/>
              <a:t> (</a:t>
            </a:r>
            <a:r>
              <a:rPr lang="en-US" sz="2800" dirty="0" err="1"/>
              <a:t>notasi</a:t>
            </a:r>
            <a:r>
              <a:rPr lang="en-US" sz="2800" dirty="0"/>
              <a:t> </a:t>
            </a:r>
            <a:r>
              <a:rPr lang="en-US" sz="2800" dirty="0" err="1"/>
              <a:t>simbolik</a:t>
            </a:r>
            <a:r>
              <a:rPr lang="en-US" dirty="0"/>
              <a:t>)</a:t>
            </a:r>
          </a:p>
          <a:p>
            <a:pPr eaLnBrk="1" hangingPunct="1">
              <a:buFontTx/>
              <a:buNone/>
            </a:pPr>
            <a:endParaRPr lang="en-US" sz="2800" dirty="0"/>
          </a:p>
          <a:p>
            <a:pPr eaLnBrk="1" hangingPunct="1">
              <a:buFontTx/>
              <a:buNone/>
            </a:pPr>
            <a:r>
              <a:rPr lang="en-US" sz="2800" dirty="0"/>
              <a:t>1. Anda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mengakses</a:t>
            </a:r>
            <a:r>
              <a:rPr lang="en-US" sz="2800" dirty="0"/>
              <a:t> internet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kampus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mahasiswa</a:t>
            </a:r>
            <a:r>
              <a:rPr lang="en-US" sz="2800" dirty="0"/>
              <a:t> </a:t>
            </a:r>
            <a:r>
              <a:rPr lang="en-US" sz="2800" dirty="0" err="1"/>
              <a:t>Informatika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bukan</a:t>
            </a:r>
            <a:r>
              <a:rPr lang="en-US" sz="2800" dirty="0"/>
              <a:t> </a:t>
            </a:r>
            <a:r>
              <a:rPr lang="en-US" sz="2800" dirty="0" err="1"/>
              <a:t>seorang</a:t>
            </a:r>
            <a:r>
              <a:rPr lang="en-US" sz="2800" dirty="0"/>
              <a:t> </a:t>
            </a:r>
            <a:r>
              <a:rPr lang="en-US" sz="2800" dirty="0" err="1"/>
              <a:t>sarjana</a:t>
            </a:r>
            <a:r>
              <a:rPr lang="en-US" sz="2800" dirty="0"/>
              <a:t>.</a:t>
            </a:r>
          </a:p>
          <a:p>
            <a:pPr eaLnBrk="1" hangingPunct="1">
              <a:buFontTx/>
              <a:buNone/>
            </a:pPr>
            <a:endParaRPr lang="en-US" sz="2800" dirty="0"/>
          </a:p>
          <a:p>
            <a:pPr eaLnBrk="1" hangingPunct="1">
              <a:buFontTx/>
              <a:buNone/>
            </a:pPr>
            <a:r>
              <a:rPr lang="en-US" sz="2800" dirty="0"/>
              <a:t>2. Anda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menaiki</a:t>
            </a:r>
            <a:r>
              <a:rPr lang="en-US" sz="2800" dirty="0"/>
              <a:t> </a:t>
            </a:r>
            <a:r>
              <a:rPr lang="en-US" sz="2800" i="1" dirty="0"/>
              <a:t>roller coaster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tingginya</a:t>
            </a:r>
            <a:r>
              <a:rPr lang="en-US" sz="2800" dirty="0"/>
              <a:t> </a:t>
            </a:r>
            <a:r>
              <a:rPr lang="en-US" sz="2800" dirty="0" err="1"/>
              <a:t>kurang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150 cm </a:t>
            </a:r>
            <a:r>
              <a:rPr lang="en-US" sz="2800" dirty="0" err="1"/>
              <a:t>kecuali</a:t>
            </a:r>
            <a:r>
              <a:rPr lang="en-US" sz="2800" dirty="0"/>
              <a:t> </a:t>
            </a:r>
            <a:r>
              <a:rPr lang="en-US" sz="2800" dirty="0" err="1"/>
              <a:t>jika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berusia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16 </a:t>
            </a:r>
            <a:r>
              <a:rPr lang="en-US" sz="2800" dirty="0" err="1"/>
              <a:t>tahun</a:t>
            </a:r>
            <a:r>
              <a:rPr lang="en-US" sz="2800" dirty="0"/>
              <a:t>.</a:t>
            </a:r>
          </a:p>
          <a:p>
            <a:pPr eaLnBrk="1" hangingPunct="1">
              <a:buFontTx/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168565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54013" indent="-354013" algn="just" defTabSz="900113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>
                <a:cs typeface="Times New Roman" panose="02020603050405020304" pitchFamily="18" charset="0"/>
              </a:rPr>
              <a:t>3. Sebagian besar orang percaya bahwa harimau Jawa sudah lama punah. Tetapi, pada suatu hari Amir membuat pernyataan-pernyataan kontroversial sebagai berikut: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>
                <a:cs typeface="Times New Roman" panose="02020603050405020304" pitchFamily="18" charset="0"/>
              </a:rPr>
              <a:t>	(a)   Saya melihat harimau di hutan.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>
                <a:cs typeface="Times New Roman" panose="02020603050405020304" pitchFamily="18" charset="0"/>
              </a:rPr>
              <a:t>	(b)  Jika saya melihat harimau di hutan, maka saya juga melihat serigala.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>
                <a:cs typeface="Times New Roman" panose="02020603050405020304" pitchFamily="18" charset="0"/>
              </a:rPr>
              <a:t>	Misalkan kita diberitahu bahwa Amir kadang-kadang suka berbohong dan kadang-kadang jujur. Gunakan tabel kebenaran untuk memeriksa apakah Amir benar-benar melihat harimau di hutan?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160491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800" b="1" dirty="0" err="1">
                <a:cs typeface="Times New Roman" panose="02020603050405020304" pitchFamily="18" charset="0"/>
              </a:rPr>
              <a:t>Logika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765000"/>
            <a:ext cx="7581900" cy="4864400"/>
          </a:xfrm>
        </p:spPr>
        <p:txBody>
          <a:bodyPr/>
          <a:lstStyle/>
          <a:p>
            <a:pPr marL="457200" indent="-457200" algn="just"/>
            <a:r>
              <a:rPr lang="en-US" sz="2800">
                <a:latin typeface="Perpetua" panose="02020502060401020303" pitchFamily="18" charset="0"/>
                <a:cs typeface="Times New Roman" panose="02020603050405020304" pitchFamily="18" charset="0"/>
              </a:rPr>
              <a:t>Logika merupakan dasar dari semua penalaran (</a:t>
            </a:r>
            <a:r>
              <a:rPr lang="en-US" sz="2800" i="1">
                <a:latin typeface="Perpetua" panose="02020502060401020303" pitchFamily="18" charset="0"/>
                <a:cs typeface="Times New Roman" panose="02020603050405020304" pitchFamily="18" charset="0"/>
              </a:rPr>
              <a:t>reasoning</a:t>
            </a:r>
            <a:r>
              <a:rPr lang="en-US" sz="2800">
                <a:latin typeface="Perpetua" panose="02020502060401020303" pitchFamily="18" charset="0"/>
                <a:cs typeface="Times New Roman" panose="02020603050405020304" pitchFamily="18" charset="0"/>
              </a:rPr>
              <a:t>).  </a:t>
            </a:r>
            <a:endParaRPr lang="en-US" sz="2800" b="1">
              <a:latin typeface="Perpetua" panose="02020502060401020303" pitchFamily="18" charset="0"/>
              <a:cs typeface="Times New Roman" panose="02020603050405020304" pitchFamily="18" charset="0"/>
            </a:endParaRPr>
          </a:p>
          <a:p>
            <a:pPr marL="457200" indent="-457200" algn="just"/>
            <a:r>
              <a:rPr lang="en-US" sz="2800">
                <a:latin typeface="Perpetua" panose="02020502060401020303" pitchFamily="18" charset="0"/>
                <a:cs typeface="Times New Roman" panose="02020603050405020304" pitchFamily="18" charset="0"/>
              </a:rPr>
              <a:t>Penalaran didasarkan pada hubungan antara pernyataan (</a:t>
            </a:r>
            <a:r>
              <a:rPr lang="en-US" sz="2800" i="1">
                <a:latin typeface="Perpetua" panose="02020502060401020303" pitchFamily="18" charset="0"/>
                <a:cs typeface="Times New Roman" panose="02020603050405020304" pitchFamily="18" charset="0"/>
              </a:rPr>
              <a:t>statements</a:t>
            </a:r>
            <a:r>
              <a:rPr lang="en-US" sz="2800">
                <a:latin typeface="Perpetua" panose="02020502060401020303" pitchFamily="18" charset="0"/>
                <a:cs typeface="Times New Roman" panose="02020603050405020304" pitchFamily="18" charset="0"/>
              </a:rPr>
              <a:t>).</a:t>
            </a:r>
          </a:p>
          <a:p>
            <a:pPr marL="457200" indent="-457200" algn="just"/>
            <a:r>
              <a:rPr lang="en-US" sz="2800">
                <a:latin typeface="Perpetua" panose="02020502060401020303" pitchFamily="18" charset="0"/>
                <a:cs typeface="Times New Roman" panose="02020603050405020304" pitchFamily="18" charset="0"/>
              </a:rPr>
              <a:t>Logika adalah ilmu yang mempelajari cara mengambil kesimpulan </a:t>
            </a:r>
          </a:p>
          <a:p>
            <a:pPr marL="457200" indent="-457200" algn="just"/>
            <a:endParaRPr lang="en-US" sz="2800" b="1">
              <a:latin typeface="Perpetua" panose="02020502060401020303" pitchFamily="18" charset="0"/>
              <a:cs typeface="Times New Roman" panose="02020603050405020304" pitchFamily="18" charset="0"/>
            </a:endParaRPr>
          </a:p>
          <a:p>
            <a:pPr marL="457200" indent="-457200" algn="just"/>
            <a:endParaRPr lang="en-US" sz="2800">
              <a:latin typeface="Perpetua" panose="02020502060401020303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208162-325B-4AA7-9767-F05FA72D14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0" y="5802698"/>
            <a:ext cx="2941320" cy="71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9268631"/>
      </p:ext>
    </p:extLst>
  </p:cSld>
  <p:clrMapOvr>
    <a:masterClrMapping/>
  </p:clrMapOvr>
  <p:transition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3F76B-011C-4B7C-84A7-3D798F770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Ketentuan pengumpulan tugas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DD87F5-F63A-4C2D-B469-94BCA455A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3699" y="1831450"/>
            <a:ext cx="7544447" cy="4736400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/>
              <a:t>Buat tugas dalam file format docx. Rumus atau symbol menggunakan fasilitas equation pd word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/>
              <a:t>Pada bagian akhir file buat pernyataan bahwa tugas yang anda upload memang benar buatan anda sendiri.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/>
              <a:t>Jika tidak ada pernyataan tersebut maka tidak akan saya nilai.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400"/>
              <a:t>Tugas diupload paling lambat tanggal 28 Maret 2020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ID" sz="2400"/>
          </a:p>
        </p:txBody>
      </p:sp>
    </p:spTree>
    <p:extLst>
      <p:ext uri="{BB962C8B-B14F-4D97-AF65-F5344CB8AC3E}">
        <p14:creationId xmlns:p14="http://schemas.microsoft.com/office/powerpoint/2010/main" val="2312539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algn="ctr" eaLnBrk="1" hangingPunct="1">
              <a:buNone/>
            </a:pPr>
            <a:r>
              <a:rPr lang="en-US" sz="240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Pernyataan atau kalimat deklaratif yang bernilai benar (</a:t>
            </a:r>
            <a:r>
              <a:rPr lang="en-US" sz="2400" i="1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true</a:t>
            </a:r>
            <a:r>
              <a:rPr lang="en-US" sz="240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) atau salah (</a:t>
            </a:r>
            <a:r>
              <a:rPr lang="en-US" sz="2400" i="1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false</a:t>
            </a:r>
            <a:r>
              <a:rPr lang="en-US" sz="240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), tetapi tidak keduanya. </a:t>
            </a:r>
          </a:p>
          <a:p>
            <a:pPr algn="ctr">
              <a:buNone/>
            </a:pPr>
            <a:endParaRPr 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76275" y="789215"/>
            <a:ext cx="5657850" cy="998538"/>
          </a:xfrm>
        </p:spPr>
        <p:txBody>
          <a:bodyPr/>
          <a:lstStyle/>
          <a:p>
            <a:pPr algn="ctr">
              <a:defRPr/>
            </a:pPr>
            <a:r>
              <a:rPr lang="en-US" sz="4800" b="1">
                <a:cs typeface="Times New Roman" panose="02020603050405020304" pitchFamily="18" charset="0"/>
              </a:rPr>
              <a:t>Proposisi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01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050"/>
          <p:cNvSpPr>
            <a:spLocks noGrp="1" noChangeArrowheads="1"/>
          </p:cNvSpPr>
          <p:nvPr>
            <p:ph type="body" idx="1"/>
          </p:nvPr>
        </p:nvSpPr>
        <p:spPr>
          <a:xfrm>
            <a:off x="789406" y="837200"/>
            <a:ext cx="7343100" cy="1677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i="1"/>
              <a:t>“Gajah lebih besar daripada tikus.”</a:t>
            </a:r>
            <a:endParaRPr lang="en-US" sz="2400" b="1" i="1"/>
          </a:p>
        </p:txBody>
      </p:sp>
      <p:sp>
        <p:nvSpPr>
          <p:cNvPr id="116739" name="Rectangle 2051"/>
          <p:cNvSpPr>
            <a:spLocks noChangeArrowheads="1"/>
          </p:cNvSpPr>
          <p:nvPr/>
        </p:nvSpPr>
        <p:spPr bwMode="auto">
          <a:xfrm>
            <a:off x="457200" y="2514600"/>
            <a:ext cx="65532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sebuah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pernyataan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?</a:t>
            </a:r>
          </a:p>
        </p:txBody>
      </p:sp>
      <p:sp>
        <p:nvSpPr>
          <p:cNvPr id="116740" name="Rectangle 2052"/>
          <p:cNvSpPr>
            <a:spLocks noChangeArrowheads="1"/>
          </p:cNvSpPr>
          <p:nvPr/>
        </p:nvSpPr>
        <p:spPr bwMode="auto">
          <a:xfrm>
            <a:off x="7543800" y="2590800"/>
            <a:ext cx="11430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16741" name="Rectangle 2053"/>
          <p:cNvSpPr>
            <a:spLocks noChangeArrowheads="1"/>
          </p:cNvSpPr>
          <p:nvPr/>
        </p:nvSpPr>
        <p:spPr bwMode="auto">
          <a:xfrm>
            <a:off x="457200" y="3429000"/>
            <a:ext cx="70104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sebuah proposisi?</a:t>
            </a:r>
          </a:p>
        </p:txBody>
      </p:sp>
      <p:sp>
        <p:nvSpPr>
          <p:cNvPr id="116742" name="Rectangle 2054"/>
          <p:cNvSpPr>
            <a:spLocks noChangeArrowheads="1"/>
          </p:cNvSpPr>
          <p:nvPr/>
        </p:nvSpPr>
        <p:spPr bwMode="auto">
          <a:xfrm>
            <a:off x="7543800" y="3429000"/>
            <a:ext cx="11430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16743" name="Rectangle 2055"/>
          <p:cNvSpPr>
            <a:spLocks noChangeArrowheads="1"/>
          </p:cNvSpPr>
          <p:nvPr/>
        </p:nvSpPr>
        <p:spPr bwMode="auto">
          <a:xfrm>
            <a:off x="457200" y="4419600"/>
            <a:ext cx="4800600" cy="12954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nilai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kebenaran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dari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proposisi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?</a:t>
            </a:r>
          </a:p>
        </p:txBody>
      </p:sp>
      <p:sp>
        <p:nvSpPr>
          <p:cNvPr id="116744" name="Rectangle 2056"/>
          <p:cNvSpPr>
            <a:spLocks noChangeArrowheads="1"/>
          </p:cNvSpPr>
          <p:nvPr/>
        </p:nvSpPr>
        <p:spPr bwMode="auto">
          <a:xfrm>
            <a:off x="7010400" y="4648200"/>
            <a:ext cx="16764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8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BENAR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081DF15-F6A1-4153-BD7C-CC56C2E0A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2218"/>
            <a:ext cx="2941320" cy="71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68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6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6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6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6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67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8" grpId="0" build="p" bldLvl="2" autoUpdateAnimBg="0"/>
      <p:bldP spid="116739" grpId="0" build="p" bldLvl="2" autoUpdateAnimBg="0"/>
      <p:bldP spid="116740" grpId="0" build="p" bldLvl="2" autoUpdateAnimBg="0"/>
      <p:bldP spid="116741" grpId="0" build="p" bldLvl="2" autoUpdateAnimBg="0"/>
      <p:bldP spid="116742" grpId="0" build="p" bldLvl="2" autoUpdateAnimBg="0"/>
      <p:bldP spid="116743" grpId="0" autoUpdateAnimBg="0"/>
      <p:bldP spid="116744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72200" y="756108"/>
            <a:ext cx="7343100" cy="9138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i="1"/>
              <a:t>“520 &lt; 111”</a:t>
            </a:r>
            <a:endParaRPr lang="en-US" sz="2400" b="1" i="1"/>
          </a:p>
        </p:txBody>
      </p:sp>
      <p:sp>
        <p:nvSpPr>
          <p:cNvPr id="117763" name="Rectangle 3"/>
          <p:cNvSpPr>
            <a:spLocks noChangeArrowheads="1"/>
          </p:cNvSpPr>
          <p:nvPr/>
        </p:nvSpPr>
        <p:spPr bwMode="auto">
          <a:xfrm>
            <a:off x="457200" y="2514600"/>
            <a:ext cx="65532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sebuah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pernyataan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?</a:t>
            </a:r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7543800" y="2590800"/>
            <a:ext cx="11430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17765" name="Rectangle 5"/>
          <p:cNvSpPr>
            <a:spLocks noChangeArrowheads="1"/>
          </p:cNvSpPr>
          <p:nvPr/>
        </p:nvSpPr>
        <p:spPr bwMode="auto">
          <a:xfrm>
            <a:off x="457200" y="3429000"/>
            <a:ext cx="70104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sebuah proposisi?</a:t>
            </a: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7543800" y="3429000"/>
            <a:ext cx="11430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17767" name="Rectangle 7"/>
          <p:cNvSpPr>
            <a:spLocks noChangeArrowheads="1"/>
          </p:cNvSpPr>
          <p:nvPr/>
        </p:nvSpPr>
        <p:spPr bwMode="auto">
          <a:xfrm>
            <a:off x="457200" y="4419600"/>
            <a:ext cx="4800600" cy="12954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nilai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kebenaran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dari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proposisi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?</a:t>
            </a:r>
          </a:p>
        </p:txBody>
      </p:sp>
      <p:sp>
        <p:nvSpPr>
          <p:cNvPr id="117768" name="Rectangle 8"/>
          <p:cNvSpPr>
            <a:spLocks noChangeArrowheads="1"/>
          </p:cNvSpPr>
          <p:nvPr/>
        </p:nvSpPr>
        <p:spPr bwMode="auto">
          <a:xfrm>
            <a:off x="7010400" y="4648200"/>
            <a:ext cx="16764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SALAH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7D72F22-0BF5-4EC7-8455-D80B40CBAF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2218"/>
            <a:ext cx="2941320" cy="71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94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77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77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77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7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77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 bldLvl="2" autoUpdateAnimBg="0"/>
      <p:bldP spid="117763" grpId="0" build="p" bldLvl="2" autoUpdateAnimBg="0"/>
      <p:bldP spid="117764" grpId="0" build="p" bldLvl="2" autoUpdateAnimBg="0"/>
      <p:bldP spid="117765" grpId="0" build="p" bldLvl="2" autoUpdateAnimBg="0"/>
      <p:bldP spid="117766" grpId="0" build="p" bldLvl="2" autoUpdateAnimBg="0"/>
      <p:bldP spid="117767" grpId="0" autoUpdateAnimBg="0"/>
      <p:bldP spid="117768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6650" y="857182"/>
            <a:ext cx="7343100" cy="618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i="1"/>
              <a:t>“y &gt; 5”</a:t>
            </a:r>
          </a:p>
        </p:txBody>
      </p:sp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457200" y="3657600"/>
            <a:ext cx="8382000" cy="24384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endParaRPr lang="id-ID" sz="3200" dirty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  <a:p>
            <a:pPr eaLnBrk="1" hangingPunct="1">
              <a:spcBef>
                <a:spcPct val="20000"/>
              </a:spcBef>
              <a:defRPr/>
            </a:pP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Pernyataan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jenis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kita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sebut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sebagai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fungsi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proposisi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atau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kalimat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terbuka</a:t>
            </a: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.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457200" y="2228850"/>
            <a:ext cx="65532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sebuah pernyataan?</a:t>
            </a: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7543800" y="2305050"/>
            <a:ext cx="11430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YA</a:t>
            </a:r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457200" y="2971800"/>
            <a:ext cx="70104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sebuah proposisi?</a:t>
            </a:r>
          </a:p>
        </p:txBody>
      </p:sp>
      <p:sp>
        <p:nvSpPr>
          <p:cNvPr id="118791" name="Rectangle 7"/>
          <p:cNvSpPr>
            <a:spLocks noChangeArrowheads="1"/>
          </p:cNvSpPr>
          <p:nvPr/>
        </p:nvSpPr>
        <p:spPr bwMode="auto">
          <a:xfrm>
            <a:off x="7086600" y="2971800"/>
            <a:ext cx="16002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TIDAK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E0F2BE-2456-4AC5-89AA-225121D44D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2218"/>
            <a:ext cx="2941320" cy="71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74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87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8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87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build="p" bldLvl="2" autoUpdateAnimBg="0"/>
      <p:bldP spid="118787" grpId="0" autoUpdateAnimBg="0"/>
      <p:bldP spid="118788" grpId="0" build="p" bldLvl="2" autoUpdateAnimBg="0"/>
      <p:bldP spid="118789" grpId="0" build="p" bldLvl="2" autoUpdateAnimBg="0"/>
      <p:bldP spid="118790" grpId="0" build="p" bldLvl="2" autoUpdateAnimBg="0"/>
      <p:bldP spid="118791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74261" y="800362"/>
            <a:ext cx="7343100" cy="6852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b="1" i="1"/>
              <a:t>“Tolong untuk tidak tidur selama kuliah”</a:t>
            </a:r>
            <a:endParaRPr lang="en-US" sz="2400" b="1" i="1"/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7162800" y="2209800"/>
            <a:ext cx="16002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TIDAK</a:t>
            </a:r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7162800" y="4038600"/>
            <a:ext cx="16002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TIDAK</a:t>
            </a:r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457200" y="2971800"/>
            <a:ext cx="5791200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Ini adalah sebuah permintaan.</a:t>
            </a: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457200" y="2209800"/>
            <a:ext cx="65532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sebuah pernyataan?</a:t>
            </a:r>
          </a:p>
        </p:txBody>
      </p:sp>
      <p:sp>
        <p:nvSpPr>
          <p:cNvPr id="120840" name="Rectangle 8"/>
          <p:cNvSpPr>
            <a:spLocks noChangeArrowheads="1"/>
          </p:cNvSpPr>
          <p:nvPr/>
        </p:nvSpPr>
        <p:spPr bwMode="auto">
          <a:xfrm>
            <a:off x="457200" y="3962400"/>
            <a:ext cx="7010400" cy="68580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Apakah ini sebuah proposisi?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EBCC155-CE55-45D1-97B0-9B8B0BB317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2218"/>
            <a:ext cx="2941320" cy="717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720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8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0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0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0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08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4" grpId="0" build="p" bldLvl="2" autoUpdateAnimBg="0"/>
      <p:bldP spid="120835" grpId="0" build="p" bldLvl="2" autoUpdateAnimBg="0"/>
      <p:bldP spid="120836" grpId="0" build="p" bldLvl="2" autoUpdateAnimBg="0"/>
      <p:bldP spid="120838" grpId="0" autoUpdateAnimBg="0"/>
      <p:bldP spid="120839" grpId="0" build="p" bldLvl="2" autoUpdateAnimBg="0"/>
      <p:bldP spid="120840" grpId="0" build="p" bldLvl="2" autoUpdateAnimBg="0"/>
    </p:bldLst>
  </p:timing>
</p:sld>
</file>

<file path=ppt/theme/theme1.xml><?xml version="1.0" encoding="utf-8"?>
<a:theme xmlns:a="http://schemas.openxmlformats.org/drawingml/2006/main" name="Anton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1384</Words>
  <Application>Microsoft Office PowerPoint</Application>
  <PresentationFormat>On-screen Show (4:3)</PresentationFormat>
  <Paragraphs>191</Paragraphs>
  <Slides>40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51" baseType="lpstr">
      <vt:lpstr>Arial</vt:lpstr>
      <vt:lpstr>Arno Pro Smbd Caption</vt:lpstr>
      <vt:lpstr>Calibri</vt:lpstr>
      <vt:lpstr>Dosis</vt:lpstr>
      <vt:lpstr>Lato</vt:lpstr>
      <vt:lpstr>Perpetua</vt:lpstr>
      <vt:lpstr>Raleway</vt:lpstr>
      <vt:lpstr>Wingdings</vt:lpstr>
      <vt:lpstr>Antonio template</vt:lpstr>
      <vt:lpstr>Document</vt:lpstr>
      <vt:lpstr>Equation</vt:lpstr>
      <vt:lpstr>LOGIKA PROPOSISI</vt:lpstr>
      <vt:lpstr>TUJUAN PEMBELAJARAN</vt:lpstr>
      <vt:lpstr>MATERI AJAR &gt;&gt; Pengenalan proposisi &gt;&gt; Formulasi proposisi &gt;&gt; Tabel kebenaran</vt:lpstr>
      <vt:lpstr>Logika</vt:lpstr>
      <vt:lpstr>Proposisi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Formulasi </vt:lpstr>
      <vt:lpstr>Mengkombinasikan Proposisi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Hukum-hukum Logika</vt:lpstr>
      <vt:lpstr>PowerPoint Presentation</vt:lpstr>
      <vt:lpstr>Soal Latihan 1</vt:lpstr>
      <vt:lpstr>Penyelesaian Soal Latihan 1</vt:lpstr>
      <vt:lpstr>Disjungsi Eksklusif</vt:lpstr>
      <vt:lpstr>PowerPoint Presentation</vt:lpstr>
      <vt:lpstr>Proposisi Bersyarat  (kondisional atau implikasi)</vt:lpstr>
      <vt:lpstr>PowerPoint Presentation</vt:lpstr>
      <vt:lpstr>Cara-cara mengekspresikan implikasi p  q</vt:lpstr>
      <vt:lpstr>Cara-cara mengekspresikan implikasi p  q: (lanjutan)</vt:lpstr>
      <vt:lpstr>PowerPoint Presentation</vt:lpstr>
      <vt:lpstr>PowerPoint Presentation</vt:lpstr>
      <vt:lpstr>PowerPoint Presentation</vt:lpstr>
      <vt:lpstr>PowerPoint Presentation</vt:lpstr>
      <vt:lpstr>Soal Latihan 2</vt:lpstr>
      <vt:lpstr>Penyelesaian Soal Latihan 2</vt:lpstr>
      <vt:lpstr>PowerPoint Presentation</vt:lpstr>
      <vt:lpstr>TUGAS 2: buat table kebenaran untuk masing2 soal</vt:lpstr>
      <vt:lpstr>TUGAS 3: Konversi Proposisi </vt:lpstr>
      <vt:lpstr>PowerPoint Presentation</vt:lpstr>
      <vt:lpstr>Ketentuan pengumpulan tugas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PROPOSISI</dc:title>
  <dc:creator>Kaprodi_If_Unikom</dc:creator>
  <cp:lastModifiedBy>Kaprodi_If_Unikom</cp:lastModifiedBy>
  <cp:revision>6</cp:revision>
  <dcterms:modified xsi:type="dcterms:W3CDTF">2020-03-23T07:46:48Z</dcterms:modified>
</cp:coreProperties>
</file>