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81" r:id="rId2"/>
    <p:sldId id="350" r:id="rId3"/>
    <p:sldId id="403" r:id="rId4"/>
    <p:sldId id="345" r:id="rId5"/>
    <p:sldId id="367" r:id="rId6"/>
    <p:sldId id="392" r:id="rId7"/>
    <p:sldId id="369" r:id="rId8"/>
    <p:sldId id="370" r:id="rId9"/>
    <p:sldId id="393" r:id="rId10"/>
    <p:sldId id="374" r:id="rId11"/>
    <p:sldId id="377" r:id="rId12"/>
    <p:sldId id="378" r:id="rId13"/>
    <p:sldId id="395" r:id="rId14"/>
    <p:sldId id="396" r:id="rId15"/>
    <p:sldId id="397" r:id="rId16"/>
    <p:sldId id="398" r:id="rId17"/>
    <p:sldId id="402" r:id="rId18"/>
    <p:sldId id="404" r:id="rId19"/>
    <p:sldId id="405" r:id="rId20"/>
    <p:sldId id="406" r:id="rId21"/>
    <p:sldId id="407" r:id="rId22"/>
    <p:sldId id="408" r:id="rId23"/>
    <p:sldId id="410" r:id="rId24"/>
    <p:sldId id="411" r:id="rId25"/>
    <p:sldId id="413" r:id="rId26"/>
    <p:sldId id="412" r:id="rId27"/>
    <p:sldId id="436" r:id="rId28"/>
    <p:sldId id="415" r:id="rId29"/>
    <p:sldId id="416" r:id="rId30"/>
    <p:sldId id="417" r:id="rId31"/>
    <p:sldId id="418" r:id="rId32"/>
    <p:sldId id="419" r:id="rId33"/>
    <p:sldId id="420" r:id="rId34"/>
    <p:sldId id="433" r:id="rId35"/>
    <p:sldId id="421" r:id="rId36"/>
    <p:sldId id="422" r:id="rId37"/>
    <p:sldId id="432" r:id="rId38"/>
    <p:sldId id="423" r:id="rId39"/>
    <p:sldId id="431" r:id="rId40"/>
    <p:sldId id="424" r:id="rId41"/>
    <p:sldId id="425" r:id="rId42"/>
    <p:sldId id="426" r:id="rId43"/>
    <p:sldId id="427" r:id="rId44"/>
    <p:sldId id="428" r:id="rId45"/>
    <p:sldId id="429" r:id="rId46"/>
    <p:sldId id="430" r:id="rId47"/>
    <p:sldId id="434" r:id="rId48"/>
    <p:sldId id="437" r:id="rId49"/>
    <p:sldId id="435" r:id="rId50"/>
    <p:sldId id="40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990000"/>
    <a:srgbClr val="FFFF99"/>
    <a:srgbClr val="EE7012"/>
    <a:srgbClr val="ED5949"/>
    <a:srgbClr val="284C43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7929-9AD3-4243-B5E9-1F39EDB5490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B1B11-C849-4023-A747-4AB71B2C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4765-88D0-4D53-8C06-D355E23551B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AAD-D4A2-41F8-9E25-CBA9FDA391A7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Studio DKV 1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Playing With Dot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Wantoro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M.Ds &amp;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M.Syahril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Iskandar</a:t>
            </a:r>
            <a:r>
              <a:rPr lang="en-US" sz="1600" dirty="0" smtClean="0"/>
              <a:t>, M.Ds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berbagai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sumber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oject\author\proyek buku_retorika visual\bahan_RV\data gambar-2\5-180px-apple_first_logo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52600"/>
            <a:ext cx="1905000" cy="2772833"/>
          </a:xfrm>
          <a:prstGeom prst="rect">
            <a:avLst/>
          </a:prstGeom>
          <a:noFill/>
        </p:spPr>
      </p:pic>
      <p:pic>
        <p:nvPicPr>
          <p:cNvPr id="3" name="Picture 2" descr="D:\project\author\proyek buku_retorika visual\bahan_RV\data gambar-2\6-180px-apple_computer_logosv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76400"/>
            <a:ext cx="2362200" cy="2624667"/>
          </a:xfrm>
          <a:prstGeom prst="rect">
            <a:avLst/>
          </a:prstGeom>
          <a:noFill/>
        </p:spPr>
      </p:pic>
      <p:pic>
        <p:nvPicPr>
          <p:cNvPr id="4" name="Picture 3" descr="image.ax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399" y="1752600"/>
            <a:ext cx="2480197" cy="28956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ducation\Dosen Area\mk SDKV1\materi sdkv 1\Bank BII Lama.g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29730" b="35135"/>
          <a:stretch>
            <a:fillRect/>
          </a:stretch>
        </p:blipFill>
        <p:spPr bwMode="auto">
          <a:xfrm>
            <a:off x="914400" y="2667000"/>
            <a:ext cx="3686908" cy="1295400"/>
          </a:xfrm>
          <a:prstGeom prst="rect">
            <a:avLst/>
          </a:prstGeom>
          <a:noFill/>
        </p:spPr>
      </p:pic>
      <p:pic>
        <p:nvPicPr>
          <p:cNvPr id="3" name="Picture 2" descr="D:\education\Dosen Area\mk SDKV1\materi sdkv 1\Logo_Bank_B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286000"/>
            <a:ext cx="2346414" cy="16637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BNKcv2XgaF4/Uy_Ui6a3cXI/AAAAAAAAAas/itevT3P1Bas/s1600/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131766" cy="2981325"/>
          </a:xfrm>
          <a:prstGeom prst="rect">
            <a:avLst/>
          </a:prstGeom>
          <a:noFill/>
        </p:spPr>
      </p:pic>
      <p:pic>
        <p:nvPicPr>
          <p:cNvPr id="5124" name="Picture 4" descr="https://upload.wikimedia.org/wikipedia/commons/thumb/c/cc/SCTV_Logo.svg/2000px-SCTV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667000"/>
            <a:ext cx="4670404" cy="191720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ytimg.com/vi/uBEetfKGPMc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199"/>
            <a:ext cx="8839200" cy="662940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ducation\Dosen Area\mk SDKV1\materi sdkv 1\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7906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ducation\Dosen Area\mk SDKV1\materi sdkv 1\1a31fc9096a64ddf9b6a695a3cf642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267200" cy="6400800"/>
          </a:xfrm>
          <a:prstGeom prst="rect">
            <a:avLst/>
          </a:prstGeom>
          <a:noFill/>
        </p:spPr>
      </p:pic>
      <p:pic>
        <p:nvPicPr>
          <p:cNvPr id="2050" name="Picture 2" descr="https://mbingtersumbatblog.files.wordpress.com/2013/01/baliho-lupa-daratan-4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4267200" cy="64008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education\Dosen Area\mk SDKV1\materi sdkv 1\frecholic674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der_wallpaper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1780"/>
            <a:ext cx="9144000" cy="401443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2286000"/>
            <a:ext cx="47244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PLAYING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WITH</a:t>
            </a:r>
            <a:r>
              <a:rPr lang="en-US" sz="5400" b="1" dirty="0" smtClean="0">
                <a:solidFill>
                  <a:schemeClr val="bg1"/>
                </a:solidFill>
              </a:rPr>
              <a:t/>
            </a:r>
            <a:br>
              <a:rPr lang="en-US" sz="5400" b="1" dirty="0" smtClean="0">
                <a:solidFill>
                  <a:schemeClr val="bg1"/>
                </a:solidFill>
              </a:rPr>
            </a:br>
            <a:r>
              <a:rPr lang="en-US" sz="9600" b="1" dirty="0" smtClean="0">
                <a:solidFill>
                  <a:schemeClr val="bg1"/>
                </a:solidFill>
              </a:rPr>
              <a:t>DOT</a:t>
            </a:r>
            <a:endParaRPr lang="en-US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2057400"/>
            <a:ext cx="47244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/>
            </a:r>
            <a:br>
              <a:rPr lang="en-US" sz="7200" dirty="0" smtClean="0">
                <a:solidFill>
                  <a:schemeClr val="bg1"/>
                </a:solidFill>
              </a:rPr>
            </a:br>
            <a:r>
              <a:rPr lang="en-US" sz="7200" dirty="0" smtClean="0">
                <a:solidFill>
                  <a:schemeClr val="bg1"/>
                </a:solidFill>
              </a:rPr>
              <a:t>KESAN?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81200"/>
            <a:ext cx="47244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/>
            </a:r>
            <a:br>
              <a:rPr lang="en-US" sz="7200" b="1" dirty="0" smtClean="0">
                <a:solidFill>
                  <a:schemeClr val="bg1"/>
                </a:solidFill>
              </a:rPr>
            </a:br>
            <a:r>
              <a:rPr lang="en-US" sz="7200" b="1" dirty="0" err="1" smtClean="0">
                <a:solidFill>
                  <a:schemeClr val="bg1"/>
                </a:solidFill>
              </a:rPr>
              <a:t>Kesan</a:t>
            </a:r>
            <a:r>
              <a:rPr lang="en-US" sz="7200" b="1" dirty="0" smtClean="0">
                <a:solidFill>
                  <a:schemeClr val="bg1"/>
                </a:solidFill>
              </a:rPr>
              <a:t>?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10000" y="22860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086600" y="47244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ducation\Dosen Area\PENDIDIKAN &amp; PENGAJARAN\mk SDKV 1 - unikom\sdkv1\Sedi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687977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66800" y="27432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26670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26670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53200" y="26670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914400" y="25146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25146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95800" y="41910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00800" y="2438400"/>
            <a:ext cx="1524000" cy="152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education\Dosen Area\PENDIDIKAN &amp; PENGAJARAN\mk SDKV 1 - unikom\sdkv1\sambut-gembira.jpg"/>
          <p:cNvPicPr>
            <a:picLocks noChangeAspect="1" noChangeArrowheads="1"/>
          </p:cNvPicPr>
          <p:nvPr/>
        </p:nvPicPr>
        <p:blipFill>
          <a:blip r:embed="rId2" cstate="print"/>
          <a:srcRect l="5833" r="52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05600" y="4495800"/>
            <a:ext cx="8382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2895600"/>
            <a:ext cx="3276600" cy="3276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" y="1752600"/>
            <a:ext cx="1905000" cy="1905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0" y="990600"/>
            <a:ext cx="2819400" cy="2819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67200" y="1066800"/>
            <a:ext cx="1447800" cy="1447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0600" y="2133600"/>
            <a:ext cx="3657600" cy="365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57800" y="3810000"/>
            <a:ext cx="1905000" cy="1905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62600" y="838200"/>
            <a:ext cx="2133600" cy="2133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286000"/>
            <a:ext cx="62484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TEORI </a:t>
            </a:r>
            <a:r>
              <a:rPr lang="en-US" b="1" dirty="0" smtClean="0">
                <a:solidFill>
                  <a:schemeClr val="bg1"/>
                </a:solidFill>
              </a:rPr>
              <a:t>GESTALT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45259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‘</a:t>
            </a:r>
            <a:r>
              <a:rPr lang="en-US" i="1" dirty="0" smtClean="0">
                <a:latin typeface="+mj-lt"/>
              </a:rPr>
              <a:t>form</a:t>
            </a:r>
            <a:r>
              <a:rPr lang="en-US" dirty="0" smtClean="0">
                <a:latin typeface="+mj-lt"/>
              </a:rPr>
              <a:t>’, ‘</a:t>
            </a:r>
            <a:r>
              <a:rPr lang="en-US" i="1" dirty="0" smtClean="0">
                <a:latin typeface="+mj-lt"/>
              </a:rPr>
              <a:t>shape</a:t>
            </a:r>
            <a:r>
              <a:rPr lang="en-US" dirty="0" smtClean="0">
                <a:latin typeface="+mj-lt"/>
              </a:rPr>
              <a:t>’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bentuk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hal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peristiwa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hakikat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esensi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totalitas</a:t>
            </a:r>
            <a:r>
              <a:rPr lang="en-US" dirty="0" smtClean="0">
                <a:latin typeface="+mj-lt"/>
              </a:rPr>
              <a:t>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‘</a:t>
            </a:r>
            <a:r>
              <a:rPr lang="en-US" i="1" dirty="0" smtClean="0">
                <a:latin typeface="+mj-lt"/>
              </a:rPr>
              <a:t>shape psychology</a:t>
            </a:r>
            <a:r>
              <a:rPr lang="en-US" dirty="0" smtClean="0">
                <a:latin typeface="+mj-lt"/>
              </a:rPr>
              <a:t>’, ‘</a:t>
            </a:r>
            <a:r>
              <a:rPr lang="en-US" i="1" dirty="0" err="1" smtClean="0">
                <a:latin typeface="+mj-lt"/>
              </a:rPr>
              <a:t>configurationism</a:t>
            </a:r>
            <a:r>
              <a:rPr lang="en-US" dirty="0" smtClean="0">
                <a:latin typeface="+mj-lt"/>
              </a:rPr>
              <a:t>’, ‘</a:t>
            </a:r>
            <a:r>
              <a:rPr lang="en-US" i="1" dirty="0" smtClean="0">
                <a:latin typeface="+mj-lt"/>
              </a:rPr>
              <a:t>whole psychology</a:t>
            </a:r>
            <a:r>
              <a:rPr lang="en-US" dirty="0" smtClean="0">
                <a:latin typeface="+mj-lt"/>
              </a:rPr>
              <a:t>’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289560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5200" b="1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5200" b="1" dirty="0" err="1" smtClean="0">
                <a:solidFill>
                  <a:srgbClr val="FF0000"/>
                </a:solidFill>
                <a:latin typeface="+mj-lt"/>
              </a:rPr>
              <a:t>Kesan</a:t>
            </a:r>
            <a:endParaRPr lang="en-US" sz="52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000" dirty="0" err="1" smtClean="0">
                <a:latin typeface="+mj-lt"/>
              </a:rPr>
              <a:t>Apa</a:t>
            </a:r>
            <a:r>
              <a:rPr lang="en-US" sz="4000" dirty="0" smtClean="0">
                <a:latin typeface="+mj-lt"/>
              </a:rPr>
              <a:t> yang </a:t>
            </a:r>
            <a:r>
              <a:rPr lang="en-US" sz="4000" dirty="0" err="1" smtClean="0">
                <a:latin typeface="+mj-lt"/>
              </a:rPr>
              <a:t>terasa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terpikir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dan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sebagainya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seusai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setelah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melihat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atau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mendengar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sesuatu</a:t>
            </a:r>
            <a:r>
              <a:rPr lang="en-US" sz="4000" dirty="0" smtClean="0">
                <a:latin typeface="+mj-lt"/>
              </a:rPr>
              <a:t>. </a:t>
            </a:r>
            <a:r>
              <a:rPr lang="en-US" sz="4000" dirty="0" err="1" smtClean="0">
                <a:latin typeface="+mj-lt"/>
              </a:rPr>
              <a:t>Dengan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kata</a:t>
            </a:r>
            <a:r>
              <a:rPr lang="en-US" sz="4000" dirty="0" smtClean="0">
                <a:latin typeface="+mj-lt"/>
              </a:rPr>
              <a:t> lain </a:t>
            </a:r>
            <a:r>
              <a:rPr lang="en-US" sz="4000" dirty="0" err="1" smtClean="0">
                <a:latin typeface="+mj-lt"/>
              </a:rPr>
              <a:t>kesan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adalah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pendapat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kita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tentang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+mj-lt"/>
              </a:rPr>
              <a:t>sesuatu</a:t>
            </a:r>
            <a:r>
              <a:rPr lang="en-US" sz="4000" dirty="0" smtClean="0">
                <a:latin typeface="+mj-lt"/>
              </a:rPr>
              <a:t>.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905000"/>
            <a:ext cx="7620000" cy="2971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dirty="0" err="1" smtClean="0">
                <a:latin typeface="+mj-lt"/>
              </a:rPr>
              <a:t>sebuah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merupakan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hasil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kumulatif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berbagai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elemen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efek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serta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merupakan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proses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terdiri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seleksi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organisasi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interpretasi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terhadap</a:t>
            </a:r>
            <a:r>
              <a:rPr lang="en-US" dirty="0" smtClean="0">
                <a:latin typeface="+mj-lt"/>
              </a:rPr>
              <a:t> stimulus.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chemeClr val="bg1"/>
                </a:solidFill>
              </a:rPr>
              <a:t>PROXIMITY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(KEDEKATAN)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>
                <a:solidFill>
                  <a:schemeClr val="bg1"/>
                </a:solidFill>
              </a:rPr>
              <a:t>Objek-objek</a:t>
            </a:r>
            <a:r>
              <a:rPr lang="en-US" sz="2200" dirty="0" smtClean="0">
                <a:solidFill>
                  <a:schemeClr val="bg1"/>
                </a:solidFill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</a:rPr>
              <a:t>berdekatan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posisinya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akan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br>
              <a:rPr lang="en-US" sz="2200" dirty="0" smtClean="0">
                <a:solidFill>
                  <a:schemeClr val="bg1"/>
                </a:solidFill>
              </a:rPr>
            </a:br>
            <a:r>
              <a:rPr lang="en-US" sz="2200" dirty="0" err="1" smtClean="0">
                <a:solidFill>
                  <a:schemeClr val="bg1"/>
                </a:solidFill>
              </a:rPr>
              <a:t>dikelompokkan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sebagai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suatu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kesatuan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my document\ayah project\writer project\proyek buku_retorika visual\bahan_RV\kickstart\008c.jpg"/>
          <p:cNvPicPr>
            <a:picLocks noChangeAspect="1" noChangeArrowheads="1"/>
          </p:cNvPicPr>
          <p:nvPr/>
        </p:nvPicPr>
        <p:blipFill>
          <a:blip r:embed="rId2" cstate="print"/>
          <a:srcRect t="16667" b="16667"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1524000"/>
            <a:ext cx="5810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Teori Gestalt dalam Desain Graf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0"/>
            <a:ext cx="42957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47800" y="259080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bg1"/>
                </a:solidFill>
              </a:rPr>
              <a:t>SMILARITY </a:t>
            </a:r>
            <a:r>
              <a:rPr lang="en-US" sz="6700" dirty="0" smtClean="0">
                <a:solidFill>
                  <a:schemeClr val="bg1"/>
                </a:solidFill>
              </a:rPr>
              <a:t/>
            </a:r>
            <a:br>
              <a:rPr lang="en-US" sz="67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(KEMIRIPAN)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200" dirty="0" err="1" smtClean="0">
                <a:solidFill>
                  <a:schemeClr val="bg1"/>
                </a:solidFill>
              </a:rPr>
              <a:t>Objek-objek</a:t>
            </a:r>
            <a:r>
              <a:rPr lang="en-US" sz="2200" dirty="0" smtClean="0">
                <a:solidFill>
                  <a:schemeClr val="bg1"/>
                </a:solidFill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</a:rPr>
              <a:t>bentuk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elemennya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mirip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akan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dikelompokkan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sebagai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suatu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kesatuan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85" y="762001"/>
            <a:ext cx="91553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eori Gestalt dalam Desain Graf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19137"/>
            <a:ext cx="6705600" cy="5615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0" y="25146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bg1"/>
                </a:solidFill>
              </a:rPr>
              <a:t>CLOSURE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(KETERTUTUPAN)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200" dirty="0" err="1" smtClean="0">
                <a:solidFill>
                  <a:schemeClr val="bg1"/>
                </a:solidFill>
              </a:rPr>
              <a:t>Suatu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objek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akan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dianggap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utuh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walaupun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bentuknya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tidak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tertutup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sepenuhnya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ori Gestalt dalam Desain Graf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31718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uhi_Asupan_Vitamin_C_dengan_Jer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y document\ayah project\writer project\proyek buku_retorika visual\bahan_RV\kickstart\010c.jpg"/>
          <p:cNvPicPr>
            <a:picLocks noChangeAspect="1" noChangeArrowheads="1"/>
          </p:cNvPicPr>
          <p:nvPr/>
        </p:nvPicPr>
        <p:blipFill>
          <a:blip r:embed="rId2" cstate="print"/>
          <a:srcRect t="14444" b="14444"/>
          <a:stretch>
            <a:fillRect/>
          </a:stretch>
        </p:blipFill>
        <p:spPr bwMode="auto">
          <a:xfrm>
            <a:off x="0" y="0"/>
            <a:ext cx="9144000" cy="65024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17" y="0"/>
            <a:ext cx="9060683" cy="66294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9200" y="25908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bg1"/>
                </a:solidFill>
              </a:rPr>
              <a:t>CONTINUITY </a:t>
            </a:r>
            <a:r>
              <a:rPr lang="en-US" sz="6700" dirty="0" smtClean="0">
                <a:solidFill>
                  <a:schemeClr val="bg1"/>
                </a:solidFill>
              </a:rPr>
              <a:t/>
            </a:r>
            <a:br>
              <a:rPr lang="en-US" sz="67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(KESINAMBUNGAN)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200" dirty="0" err="1" smtClean="0">
                <a:solidFill>
                  <a:schemeClr val="bg1"/>
                </a:solidFill>
              </a:rPr>
              <a:t>Objek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akan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dipersepsikan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sebagai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suatu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kelompok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karena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adanya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kesinambungan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pola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4846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00200" y="2895600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FIGURE </a:t>
            </a:r>
            <a:r>
              <a:rPr lang="en-US" sz="6000" dirty="0" smtClean="0">
                <a:solidFill>
                  <a:schemeClr val="bg1"/>
                </a:solidFill>
              </a:rPr>
              <a:t>&amp;</a:t>
            </a:r>
            <a:r>
              <a:rPr lang="en-US" sz="6000" b="1" dirty="0" smtClean="0">
                <a:solidFill>
                  <a:schemeClr val="bg1"/>
                </a:solidFill>
              </a:rPr>
              <a:t> GROUND</a:t>
            </a:r>
            <a:br>
              <a:rPr lang="en-US" sz="6000" b="1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/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2200" dirty="0" err="1" smtClean="0">
                <a:solidFill>
                  <a:schemeClr val="bg1"/>
                </a:solidFill>
              </a:rPr>
              <a:t>Sebuah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objek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bisa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dilihat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sebagai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dua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objek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dengan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permainan</a:t>
            </a:r>
            <a:r>
              <a:rPr lang="en-US" sz="2200" dirty="0" smtClean="0">
                <a:solidFill>
                  <a:schemeClr val="bg1"/>
                </a:solidFill>
              </a:rPr>
              <a:t> foreground </a:t>
            </a:r>
            <a:r>
              <a:rPr lang="en-US" sz="2200" dirty="0" err="1" smtClean="0">
                <a:solidFill>
                  <a:schemeClr val="bg1"/>
                </a:solidFill>
              </a:rPr>
              <a:t>dan</a:t>
            </a:r>
            <a:r>
              <a:rPr lang="en-US" sz="2200" dirty="0" smtClean="0">
                <a:solidFill>
                  <a:schemeClr val="bg1"/>
                </a:solidFill>
              </a:rPr>
              <a:t> background. </a:t>
            </a:r>
            <a:r>
              <a:rPr lang="en-US" sz="2200" dirty="0" err="1" smtClean="0">
                <a:solidFill>
                  <a:schemeClr val="bg1"/>
                </a:solidFill>
              </a:rPr>
              <a:t>Masing-masing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bisa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diidentifikasi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sebagai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objek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tanpa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harus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membentuknya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menjadi</a:t>
            </a:r>
            <a:r>
              <a:rPr lang="en-US" sz="2200" dirty="0" smtClean="0">
                <a:solidFill>
                  <a:schemeClr val="bg1"/>
                </a:solidFill>
              </a:rPr>
              <a:t> solid.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Pictures\kolokium 2014\rubingesta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199"/>
            <a:ext cx="5410200" cy="6029163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kolokium 2014\illus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163" y="0"/>
            <a:ext cx="922083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TUGAS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Buatlah</a:t>
            </a:r>
            <a:r>
              <a:rPr lang="en-US" sz="2000" dirty="0" smtClean="0">
                <a:latin typeface="+mj-lt"/>
              </a:rPr>
              <a:t> ‘playing with dot’ </a:t>
            </a:r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permainan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titik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ketentuan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sbb</a:t>
            </a:r>
            <a:r>
              <a:rPr lang="en-US" sz="2000" dirty="0" smtClean="0">
                <a:latin typeface="+mj-lt"/>
              </a:rPr>
              <a:t> : 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Tema</a:t>
            </a:r>
            <a:r>
              <a:rPr lang="en-US" sz="2000" dirty="0" smtClean="0">
                <a:latin typeface="+mj-lt"/>
              </a:rPr>
              <a:t> : </a:t>
            </a:r>
            <a:r>
              <a:rPr lang="en-US" sz="2000" b="1" dirty="0" err="1" smtClean="0">
                <a:latin typeface="+mj-lt"/>
              </a:rPr>
              <a:t>disiplin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tidak</a:t>
            </a:r>
            <a:r>
              <a:rPr lang="en-US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disiplin</a:t>
            </a:r>
            <a:endParaRPr lang="en-US" sz="2000" b="1" dirty="0" smtClean="0">
              <a:latin typeface="+mj-lt"/>
            </a:endParaRPr>
          </a:p>
          <a:p>
            <a:r>
              <a:rPr lang="en-US" sz="2000" dirty="0" err="1" smtClean="0">
                <a:latin typeface="+mj-lt"/>
              </a:rPr>
              <a:t>Teknis</a:t>
            </a:r>
            <a:r>
              <a:rPr lang="en-US" sz="2000" dirty="0" smtClean="0">
                <a:latin typeface="+mj-lt"/>
              </a:rPr>
              <a:t> : </a:t>
            </a:r>
            <a:r>
              <a:rPr lang="en-US" sz="2000" dirty="0" err="1" smtClean="0">
                <a:latin typeface="+mj-lt"/>
              </a:rPr>
              <a:t>Buat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persegi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ukuran</a:t>
            </a:r>
            <a:r>
              <a:rPr lang="en-US" sz="2000" dirty="0" smtClean="0">
                <a:latin typeface="+mj-lt"/>
              </a:rPr>
              <a:t>  5cm x 5cm </a:t>
            </a:r>
            <a:r>
              <a:rPr lang="en-US" sz="2000" dirty="0" err="1" smtClean="0">
                <a:latin typeface="+mj-lt"/>
              </a:rPr>
              <a:t>sebanyak</a:t>
            </a:r>
            <a:r>
              <a:rPr lang="en-US" sz="2000" dirty="0" smtClean="0">
                <a:latin typeface="+mj-lt"/>
              </a:rPr>
              <a:t> 40 </a:t>
            </a:r>
            <a:r>
              <a:rPr lang="en-US" sz="2000" dirty="0" err="1" smtClean="0">
                <a:latin typeface="+mj-lt"/>
              </a:rPr>
              <a:t>buah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dalam</a:t>
            </a:r>
            <a:r>
              <a:rPr lang="en-US" sz="2000" dirty="0" smtClean="0">
                <a:latin typeface="+mj-lt"/>
              </a:rPr>
              <a:t> sketchbook A4 </a:t>
            </a:r>
            <a:r>
              <a:rPr lang="en-US" sz="2000" dirty="0" err="1" smtClean="0">
                <a:latin typeface="+mj-lt"/>
              </a:rPr>
              <a:t>anda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Satu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halaman</a:t>
            </a:r>
            <a:r>
              <a:rPr lang="en-US" sz="2000" dirty="0" smtClean="0">
                <a:latin typeface="+mj-lt"/>
              </a:rPr>
              <a:t> A4 </a:t>
            </a:r>
            <a:r>
              <a:rPr lang="en-US" sz="2000" dirty="0" err="1" smtClean="0">
                <a:latin typeface="+mj-lt"/>
              </a:rPr>
              <a:t>bisa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20 </a:t>
            </a:r>
            <a:r>
              <a:rPr lang="en-US" sz="2000" dirty="0" err="1" smtClean="0"/>
              <a:t>persegi</a:t>
            </a:r>
            <a:r>
              <a:rPr lang="en-US" sz="2000" dirty="0" smtClean="0"/>
              <a:t>. </a:t>
            </a:r>
            <a:r>
              <a:rPr lang="en-US" sz="2000" dirty="0" err="1" smtClean="0"/>
              <a:t>Jadi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butuh</a:t>
            </a:r>
            <a:r>
              <a:rPr lang="en-US" sz="2000" dirty="0" smtClean="0"/>
              <a:t> 2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A4.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judul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disiplin</a:t>
            </a:r>
            <a:r>
              <a:rPr lang="en-US" sz="2000" dirty="0" smtClean="0"/>
              <a:t>,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judul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disiplin</a:t>
            </a:r>
            <a:r>
              <a:rPr lang="en-US" sz="2000" b="1" dirty="0" smtClean="0"/>
              <a:t>.</a:t>
            </a:r>
          </a:p>
          <a:p>
            <a:r>
              <a:rPr lang="en-US" sz="2000" dirty="0" err="1" smtClean="0">
                <a:latin typeface="+mj-lt"/>
              </a:rPr>
              <a:t>Setiap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kotak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oleh</a:t>
            </a:r>
            <a:r>
              <a:rPr lang="en-US" sz="2000" dirty="0" smtClean="0">
                <a:latin typeface="+mj-lt"/>
              </a:rPr>
              <a:t> 4 </a:t>
            </a:r>
            <a:r>
              <a:rPr lang="en-US" sz="2000" dirty="0" err="1" smtClean="0">
                <a:latin typeface="+mj-lt"/>
              </a:rPr>
              <a:t>titik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berbentuk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lingkaran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warna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hitam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Ukuran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bebas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boleh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keempat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titik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sama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atau</a:t>
            </a:r>
            <a:r>
              <a:rPr lang="en-US" sz="2000" dirty="0" smtClean="0">
                <a:latin typeface="+mj-lt"/>
              </a:rPr>
              <a:t> berbeda2), </a:t>
            </a:r>
            <a:r>
              <a:rPr lang="en-US" sz="2000" dirty="0" err="1" smtClean="0">
                <a:latin typeface="+mj-lt"/>
              </a:rPr>
              <a:t>komposisi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bebas</a:t>
            </a:r>
            <a:r>
              <a:rPr lang="en-US" sz="2000" dirty="0" smtClean="0">
                <a:latin typeface="+mj-lt"/>
              </a:rPr>
              <a:t> (</a:t>
            </a:r>
            <a:r>
              <a:rPr lang="en-US" sz="2000" dirty="0" err="1" smtClean="0">
                <a:latin typeface="+mj-lt"/>
              </a:rPr>
              <a:t>boleh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saling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bertumpukkan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berjajar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berjauhan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dll</a:t>
            </a:r>
            <a:r>
              <a:rPr lang="en-US" sz="2000" dirty="0" smtClean="0">
                <a:latin typeface="+mj-lt"/>
              </a:rPr>
              <a:t>). </a:t>
            </a:r>
            <a:r>
              <a:rPr lang="en-US" sz="2000" dirty="0" err="1" smtClean="0">
                <a:latin typeface="+mj-lt"/>
              </a:rPr>
              <a:t>Dikerjakan</a:t>
            </a:r>
            <a:r>
              <a:rPr lang="en-US" sz="2000" dirty="0" smtClean="0">
                <a:latin typeface="+mj-lt"/>
              </a:rPr>
              <a:t> manual </a:t>
            </a:r>
            <a:r>
              <a:rPr lang="en-US" sz="2000" dirty="0" err="1" smtClean="0">
                <a:latin typeface="+mj-lt"/>
              </a:rPr>
              <a:t>dengan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spidol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hitam</a:t>
            </a:r>
            <a:r>
              <a:rPr lang="en-US" sz="2000" dirty="0" smtClean="0">
                <a:latin typeface="+mj-lt"/>
              </a:rPr>
              <a:t>.</a:t>
            </a:r>
            <a:endParaRPr lang="en-US" sz="2000" dirty="0" smtClean="0"/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TUGAS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Di </a:t>
            </a:r>
            <a:r>
              <a:rPr lang="en-US" sz="2000" dirty="0" err="1" smtClean="0">
                <a:latin typeface="+mj-lt"/>
              </a:rPr>
              <a:t>halaman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berjudul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disiplin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buat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komposisi</a:t>
            </a:r>
            <a:r>
              <a:rPr lang="en-US" sz="2000" dirty="0" smtClean="0">
                <a:latin typeface="+mj-lt"/>
              </a:rPr>
              <a:t> 4 </a:t>
            </a:r>
            <a:r>
              <a:rPr lang="en-US" sz="2000" dirty="0" err="1" smtClean="0">
                <a:latin typeface="+mj-lt"/>
              </a:rPr>
              <a:t>titik</a:t>
            </a:r>
            <a:r>
              <a:rPr lang="en-US" sz="2000" dirty="0" smtClean="0">
                <a:latin typeface="+mj-lt"/>
              </a:rPr>
              <a:t>  yang </a:t>
            </a:r>
            <a:r>
              <a:rPr lang="en-US" sz="2000" dirty="0" err="1" smtClean="0">
                <a:latin typeface="+mj-lt"/>
              </a:rPr>
              <a:t>mengesankan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kedisiplinan</a:t>
            </a:r>
            <a:r>
              <a:rPr lang="en-US" sz="2000" dirty="0" smtClean="0">
                <a:latin typeface="+mj-lt"/>
              </a:rPr>
              <a:t>. </a:t>
            </a:r>
            <a:r>
              <a:rPr lang="en-US" sz="2000" dirty="0" err="1" smtClean="0">
                <a:latin typeface="+mj-lt"/>
              </a:rPr>
              <a:t>Sebagai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referensi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lihat</a:t>
            </a:r>
            <a:r>
              <a:rPr lang="en-US" sz="2000" dirty="0" smtClean="0">
                <a:latin typeface="+mj-lt"/>
              </a:rPr>
              <a:t> slide </a:t>
            </a:r>
            <a:r>
              <a:rPr lang="en-US" sz="2000" dirty="0" err="1" smtClean="0">
                <a:latin typeface="+mj-lt"/>
              </a:rPr>
              <a:t>halaman</a:t>
            </a:r>
            <a:r>
              <a:rPr lang="en-US" sz="2000" dirty="0" smtClean="0">
                <a:latin typeface="+mj-lt"/>
              </a:rPr>
              <a:t> 23, 24, 26, 27. </a:t>
            </a:r>
            <a:r>
              <a:rPr lang="en-US" sz="2000" dirty="0" err="1" smtClean="0">
                <a:latin typeface="+mj-lt"/>
              </a:rPr>
              <a:t>Jumlah</a:t>
            </a:r>
            <a:r>
              <a:rPr lang="en-US" sz="2000" dirty="0" smtClean="0">
                <a:latin typeface="+mj-lt"/>
              </a:rPr>
              <a:t> 20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isi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semua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persegi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telah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dibuat</a:t>
            </a:r>
            <a:r>
              <a:rPr lang="en-US" sz="2000" dirty="0" smtClean="0">
                <a:latin typeface="+mj-lt"/>
              </a:rPr>
              <a:t>.</a:t>
            </a:r>
          </a:p>
          <a:p>
            <a:r>
              <a:rPr lang="en-US" sz="2000" dirty="0" smtClean="0"/>
              <a:t>Di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berjudul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disiplin</a:t>
            </a:r>
            <a:r>
              <a:rPr lang="en-US" sz="2000" dirty="0" smtClean="0"/>
              <a:t>, </a:t>
            </a:r>
            <a:r>
              <a:rPr lang="en-US" sz="2000" dirty="0" err="1" smtClean="0"/>
              <a:t>buat</a:t>
            </a:r>
            <a:r>
              <a:rPr lang="en-US" sz="2000" dirty="0" smtClean="0"/>
              <a:t> </a:t>
            </a:r>
            <a:r>
              <a:rPr lang="en-US" sz="2000" dirty="0" err="1" smtClean="0"/>
              <a:t>komposisi</a:t>
            </a:r>
            <a:r>
              <a:rPr lang="en-US" sz="2000" dirty="0" smtClean="0"/>
              <a:t> 4 </a:t>
            </a:r>
            <a:r>
              <a:rPr lang="en-US" sz="2000" dirty="0" err="1" smtClean="0"/>
              <a:t>titik</a:t>
            </a:r>
            <a:r>
              <a:rPr lang="en-US" sz="2000" dirty="0" smtClean="0"/>
              <a:t>  yang </a:t>
            </a:r>
            <a:r>
              <a:rPr lang="en-US" sz="2000" dirty="0" err="1" smtClean="0"/>
              <a:t>mengesankan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ketidakdisiplinan</a:t>
            </a:r>
            <a:r>
              <a:rPr lang="en-US" sz="2000" dirty="0" smtClean="0"/>
              <a:t>.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referensi</a:t>
            </a:r>
            <a:r>
              <a:rPr lang="en-US" sz="2000" dirty="0" smtClean="0"/>
              <a:t> </a:t>
            </a:r>
            <a:r>
              <a:rPr lang="en-US" sz="2000" dirty="0" err="1" smtClean="0"/>
              <a:t>lihat</a:t>
            </a:r>
            <a:r>
              <a:rPr lang="en-US" sz="2000" dirty="0" smtClean="0"/>
              <a:t> slide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23, 24, 26, 27.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smtClean="0"/>
              <a:t>20 </a:t>
            </a:r>
            <a:r>
              <a:rPr lang="en-US" sz="2000" dirty="0" err="1" smtClean="0"/>
              <a:t>alternatif</a:t>
            </a:r>
            <a:r>
              <a:rPr lang="en-US" sz="2000" dirty="0" smtClean="0"/>
              <a:t>/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persegi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mind map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mengurai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disiplin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disiplin</a:t>
            </a:r>
            <a:r>
              <a:rPr lang="en-US" sz="2000" dirty="0" smtClean="0"/>
              <a:t>. </a:t>
            </a:r>
            <a:r>
              <a:rPr lang="en-US" sz="2000" dirty="0" err="1" smtClean="0"/>
              <a:t>Contoh</a:t>
            </a:r>
            <a:r>
              <a:rPr lang="en-US" sz="2000" dirty="0" smtClean="0"/>
              <a:t>, </a:t>
            </a:r>
            <a:r>
              <a:rPr lang="en-US" sz="2000" dirty="0" err="1" smtClean="0"/>
              <a:t>bayangkan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disiplin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pasar</a:t>
            </a:r>
            <a:r>
              <a:rPr lang="en-US" sz="2000" dirty="0" smtClean="0"/>
              <a:t>, </a:t>
            </a:r>
            <a:r>
              <a:rPr lang="en-US" sz="2000" dirty="0" err="1" smtClean="0"/>
              <a:t>anak-anak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berlarian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. </a:t>
            </a:r>
            <a:r>
              <a:rPr lang="en-US" sz="2000" dirty="0" err="1" smtClean="0"/>
              <a:t>Tuangkan</a:t>
            </a:r>
            <a:r>
              <a:rPr lang="en-US" sz="2000" dirty="0" smtClean="0"/>
              <a:t> ide2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4 dot </a:t>
            </a:r>
            <a:r>
              <a:rPr lang="en-US" sz="2000" dirty="0" err="1" smtClean="0"/>
              <a:t>hitam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MINGGU DEPAN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7526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Sebagai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bukti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progres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syarat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kehadiran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kuliah</a:t>
            </a:r>
            <a:r>
              <a:rPr lang="en-US" sz="2000" dirty="0" smtClean="0">
                <a:latin typeface="+mj-lt"/>
              </a:rPr>
              <a:t> online </a:t>
            </a:r>
            <a:r>
              <a:rPr lang="en-US" sz="2000" dirty="0" err="1" smtClean="0">
                <a:latin typeface="+mj-lt"/>
              </a:rPr>
              <a:t>ini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asistensikan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ke</a:t>
            </a:r>
            <a:r>
              <a:rPr lang="en-US" sz="2000" dirty="0" smtClean="0">
                <a:latin typeface="+mj-lt"/>
              </a:rPr>
              <a:t> 40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tema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tersebut</a:t>
            </a:r>
            <a:r>
              <a:rPr lang="en-US" sz="2000" dirty="0" smtClean="0">
                <a:latin typeface="+mj-lt"/>
              </a:rPr>
              <a:t> (20 </a:t>
            </a:r>
            <a:r>
              <a:rPr lang="en-US" sz="2000" dirty="0" err="1" smtClean="0">
                <a:latin typeface="+mj-lt"/>
              </a:rPr>
              <a:t>disiplin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20 </a:t>
            </a:r>
            <a:r>
              <a:rPr lang="en-US" sz="2000" dirty="0" err="1" smtClean="0">
                <a:latin typeface="+mj-lt"/>
              </a:rPr>
              <a:t>tidak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disiplin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err="1" smtClean="0">
                <a:latin typeface="+mj-lt"/>
              </a:rPr>
              <a:t>melalui</a:t>
            </a:r>
            <a:r>
              <a:rPr lang="en-US" sz="2000" dirty="0" smtClean="0">
                <a:latin typeface="+mj-lt"/>
              </a:rPr>
              <a:t> Line </a:t>
            </a:r>
            <a:r>
              <a:rPr lang="en-US" sz="2000" dirty="0" err="1" smtClean="0">
                <a:latin typeface="+mj-lt"/>
              </a:rPr>
              <a:t>di</a:t>
            </a:r>
            <a:r>
              <a:rPr lang="en-US" sz="2000" dirty="0" smtClean="0">
                <a:latin typeface="+mj-lt"/>
              </a:rPr>
              <a:t> jam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hari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kuliah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(25 </a:t>
            </a:r>
            <a:r>
              <a:rPr lang="en-US" sz="2000" dirty="0" err="1" smtClean="0">
                <a:latin typeface="+mj-lt"/>
              </a:rPr>
              <a:t>Maret</a:t>
            </a:r>
            <a:r>
              <a:rPr lang="en-US" sz="2000" dirty="0" smtClean="0">
                <a:latin typeface="+mj-lt"/>
              </a:rPr>
              <a:t> 2020 </a:t>
            </a:r>
            <a:r>
              <a:rPr lang="en-US" sz="2000" dirty="0" err="1" smtClean="0">
                <a:latin typeface="+mj-lt"/>
              </a:rPr>
              <a:t>pukul</a:t>
            </a:r>
            <a:r>
              <a:rPr lang="en-US" sz="2000" dirty="0" smtClean="0">
                <a:latin typeface="+mj-lt"/>
              </a:rPr>
              <a:t> 13.00).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Untuk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mempermudah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pemilihan</a:t>
            </a:r>
            <a:r>
              <a:rPr lang="en-US" sz="2000" dirty="0" smtClean="0">
                <a:latin typeface="+mj-lt"/>
              </a:rPr>
              <a:t> acc, </a:t>
            </a:r>
            <a:r>
              <a:rPr lang="en-US" sz="2000" dirty="0" err="1" smtClean="0">
                <a:latin typeface="+mj-lt"/>
              </a:rPr>
              <a:t>harap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setiap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alternatif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diberi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nomor</a:t>
            </a:r>
            <a:r>
              <a:rPr lang="en-US" sz="2000" dirty="0" smtClean="0">
                <a:latin typeface="+mj-lt"/>
              </a:rPr>
              <a:t> yang </a:t>
            </a:r>
            <a:r>
              <a:rPr lang="en-US" sz="2000" dirty="0" err="1" smtClean="0">
                <a:latin typeface="+mj-lt"/>
              </a:rPr>
              <a:t>mengurut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sudah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diberi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blok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hitam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bagian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titiknya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Selamat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berkarya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k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886200"/>
            <a:ext cx="2908816" cy="235077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k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599"/>
            <a:ext cx="4903030" cy="396240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k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6629400" cy="66294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ducation\Dosen Area\mk SDKV1\sdkv1\macet-total3.jpg"/>
          <p:cNvPicPr>
            <a:picLocks noChangeAspect="1" noChangeArrowheads="1"/>
          </p:cNvPicPr>
          <p:nvPr/>
        </p:nvPicPr>
        <p:blipFill>
          <a:blip r:embed="rId2" cstate="print"/>
          <a:srcRect l="11534"/>
          <a:stretch>
            <a:fillRect/>
          </a:stretch>
        </p:blipFill>
        <p:spPr bwMode="auto">
          <a:xfrm>
            <a:off x="0" y="-1"/>
            <a:ext cx="9144000" cy="686992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ducation\Dosen Area\mk SDKV1\sdkv1\kotaSepi3.jpg"/>
          <p:cNvPicPr>
            <a:picLocks noChangeAspect="1" noChangeArrowheads="1"/>
          </p:cNvPicPr>
          <p:nvPr/>
        </p:nvPicPr>
        <p:blipFill>
          <a:blip r:embed="rId2" cstate="print"/>
          <a:srcRect b="19643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346</Words>
  <Application>Microsoft Office PowerPoint</Application>
  <PresentationFormat>On-screen Show (4:3)</PresentationFormat>
  <Paragraphs>42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 Kesan?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PLAYING WITH DOT</vt:lpstr>
      <vt:lpstr> KESAN?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 TEORI GESTALT</vt:lpstr>
      <vt:lpstr>Slide 29</vt:lpstr>
      <vt:lpstr>Slide 30</vt:lpstr>
      <vt:lpstr>PROXIMITY  (KEDEKATAN)  Objek-objek yang berdekatan posisinya akan  dikelompokkan sebagai suatu kesatuan.</vt:lpstr>
      <vt:lpstr>Slide 32</vt:lpstr>
      <vt:lpstr>Slide 33</vt:lpstr>
      <vt:lpstr>Slide 34</vt:lpstr>
      <vt:lpstr>SMILARITY  (KEMIRIPAN)  Objek-objek yang bentuk dan elemennya mirip akan dikelompokkan sebagai suatu kesatuan.</vt:lpstr>
      <vt:lpstr>Slide 36</vt:lpstr>
      <vt:lpstr>Slide 37</vt:lpstr>
      <vt:lpstr>CLOSURE  (KETERTUTUPAN)  Suatu objek akan dianggap utuh walaupun bentuknya tidak tertutup sepenuhnya.</vt:lpstr>
      <vt:lpstr>Slide 39</vt:lpstr>
      <vt:lpstr>Slide 40</vt:lpstr>
      <vt:lpstr>Slide 41</vt:lpstr>
      <vt:lpstr>CONTINUITY  (KESINAMBUNGAN)  Objek akan dipersepsikan sebagai suatu kelompok karena adanya kesinambungan pola.</vt:lpstr>
      <vt:lpstr>Slide 43</vt:lpstr>
      <vt:lpstr>FIGURE &amp; GROUND  Sebuah objek bisa dilihat sebagai dua objek dengan permainan foreground dan background. Masing-masing bisa diidentifikasi sebagai objek tanpa harus membentuknya menjadi solid.</vt:lpstr>
      <vt:lpstr>Slide 45</vt:lpstr>
      <vt:lpstr>Slide 46</vt:lpstr>
      <vt:lpstr>TUGAS 1</vt:lpstr>
      <vt:lpstr>TUGAS 1</vt:lpstr>
      <vt:lpstr>MINGGU DEPAN</vt:lpstr>
      <vt:lpstr>Slide 50</vt:lpstr>
    </vt:vector>
  </TitlesOfParts>
  <Company>Universitas Komputer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syahril iskandar</dc:creator>
  <cp:lastModifiedBy>Wantoro</cp:lastModifiedBy>
  <cp:revision>355</cp:revision>
  <dcterms:created xsi:type="dcterms:W3CDTF">2010-02-03T03:34:03Z</dcterms:created>
  <dcterms:modified xsi:type="dcterms:W3CDTF">2020-03-17T16:02:04Z</dcterms:modified>
</cp:coreProperties>
</file>