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sldIdLst>
    <p:sldId id="294" r:id="rId2"/>
    <p:sldId id="323" r:id="rId3"/>
    <p:sldId id="296" r:id="rId4"/>
    <p:sldId id="257" r:id="rId5"/>
    <p:sldId id="297" r:id="rId6"/>
    <p:sldId id="301" r:id="rId7"/>
    <p:sldId id="298" r:id="rId8"/>
    <p:sldId id="302" r:id="rId9"/>
    <p:sldId id="299" r:id="rId10"/>
    <p:sldId id="300" r:id="rId11"/>
    <p:sldId id="314" r:id="rId12"/>
    <p:sldId id="258" r:id="rId13"/>
    <p:sldId id="304" r:id="rId14"/>
    <p:sldId id="306" r:id="rId15"/>
    <p:sldId id="307" r:id="rId16"/>
    <p:sldId id="270" r:id="rId17"/>
    <p:sldId id="271" r:id="rId18"/>
    <p:sldId id="272" r:id="rId19"/>
    <p:sldId id="273" r:id="rId20"/>
    <p:sldId id="274" r:id="rId21"/>
    <p:sldId id="275" r:id="rId22"/>
    <p:sldId id="276" r:id="rId23"/>
    <p:sldId id="277" r:id="rId24"/>
    <p:sldId id="278" r:id="rId25"/>
    <p:sldId id="308" r:id="rId26"/>
    <p:sldId id="279" r:id="rId27"/>
    <p:sldId id="309" r:id="rId28"/>
    <p:sldId id="316" r:id="rId29"/>
    <p:sldId id="280" r:id="rId30"/>
    <p:sldId id="281" r:id="rId31"/>
    <p:sldId id="282" r:id="rId32"/>
    <p:sldId id="283" r:id="rId33"/>
    <p:sldId id="315" r:id="rId34"/>
    <p:sldId id="259" r:id="rId35"/>
    <p:sldId id="261" r:id="rId36"/>
    <p:sldId id="262" r:id="rId37"/>
    <p:sldId id="269" r:id="rId38"/>
    <p:sldId id="293" r:id="rId39"/>
    <p:sldId id="267" r:id="rId40"/>
    <p:sldId id="268" r:id="rId41"/>
    <p:sldId id="263" r:id="rId42"/>
    <p:sldId id="264" r:id="rId43"/>
    <p:sldId id="265" r:id="rId44"/>
    <p:sldId id="317" r:id="rId45"/>
    <p:sldId id="318" r:id="rId46"/>
    <p:sldId id="319" r:id="rId47"/>
    <p:sldId id="320" r:id="rId48"/>
    <p:sldId id="321" r:id="rId49"/>
    <p:sldId id="322" r:id="rId50"/>
    <p:sldId id="266" r:id="rId51"/>
    <p:sldId id="311" r:id="rId52"/>
    <p:sldId id="31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14"/>
    <p:restoredTop sz="92934"/>
  </p:normalViewPr>
  <p:slideViewPr>
    <p:cSldViewPr>
      <p:cViewPr varScale="1">
        <p:scale>
          <a:sx n="100" d="100"/>
          <a:sy n="100" d="100"/>
        </p:scale>
        <p:origin x="2304"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E4AA29-F62E-4AD4-96E4-75C0B73CC999}"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id-ID"/>
        </a:p>
      </dgm:t>
    </dgm:pt>
    <dgm:pt modelId="{6A58B73B-D3E2-4067-94B9-CF6588C3AC2C}">
      <dgm:prSet phldrT="[Text]"/>
      <dgm:spPr/>
      <dgm:t>
        <a:bodyPr/>
        <a:lstStyle/>
        <a:p>
          <a:r>
            <a:rPr lang="id-ID" b="1" dirty="0">
              <a:solidFill>
                <a:schemeClr val="accent3">
                  <a:lumMod val="50000"/>
                </a:schemeClr>
              </a:solidFill>
            </a:rPr>
            <a:t>Peluang (+)</a:t>
          </a:r>
        </a:p>
      </dgm:t>
    </dgm:pt>
    <dgm:pt modelId="{A0EC306F-36AF-4C73-8E41-FD25DFAA4CAF}" type="parTrans" cxnId="{879409FF-E045-48D4-B765-DE02220BA8F8}">
      <dgm:prSet/>
      <dgm:spPr/>
      <dgm:t>
        <a:bodyPr/>
        <a:lstStyle/>
        <a:p>
          <a:endParaRPr lang="id-ID"/>
        </a:p>
      </dgm:t>
    </dgm:pt>
    <dgm:pt modelId="{6F18B1A7-E4C1-4E27-BD93-27FECA6ED2E6}" type="sibTrans" cxnId="{879409FF-E045-48D4-B765-DE02220BA8F8}">
      <dgm:prSet/>
      <dgm:spPr/>
      <dgm:t>
        <a:bodyPr/>
        <a:lstStyle/>
        <a:p>
          <a:endParaRPr lang="id-ID"/>
        </a:p>
      </dgm:t>
    </dgm:pt>
    <dgm:pt modelId="{454D1B5C-BB61-4769-B28E-B2596155E592}">
      <dgm:prSet phldrT="[Text]"/>
      <dgm:spPr/>
      <dgm:t>
        <a:bodyPr/>
        <a:lstStyle/>
        <a:p>
          <a:r>
            <a:rPr lang="id-ID" b="1" dirty="0">
              <a:solidFill>
                <a:srgbClr val="FF0000"/>
              </a:solidFill>
            </a:rPr>
            <a:t>Ancaman (-)</a:t>
          </a:r>
        </a:p>
      </dgm:t>
    </dgm:pt>
    <dgm:pt modelId="{5CC9356C-8675-4952-93D8-784989C7DC88}" type="parTrans" cxnId="{FCC661FA-ED41-427F-9FD6-520D1F94996A}">
      <dgm:prSet/>
      <dgm:spPr/>
      <dgm:t>
        <a:bodyPr/>
        <a:lstStyle/>
        <a:p>
          <a:endParaRPr lang="id-ID"/>
        </a:p>
      </dgm:t>
    </dgm:pt>
    <dgm:pt modelId="{099D3727-C614-4969-B765-A7B222C788E1}" type="sibTrans" cxnId="{FCC661FA-ED41-427F-9FD6-520D1F94996A}">
      <dgm:prSet/>
      <dgm:spPr/>
      <dgm:t>
        <a:bodyPr/>
        <a:lstStyle/>
        <a:p>
          <a:endParaRPr lang="id-ID"/>
        </a:p>
      </dgm:t>
    </dgm:pt>
    <dgm:pt modelId="{49731977-270B-4FAB-B906-47E3B6EF21D9}" type="pres">
      <dgm:prSet presAssocID="{23E4AA29-F62E-4AD4-96E4-75C0B73CC999}" presName="compositeShape" presStyleCnt="0">
        <dgm:presLayoutVars>
          <dgm:chMax val="2"/>
          <dgm:dir/>
          <dgm:resizeHandles val="exact"/>
        </dgm:presLayoutVars>
      </dgm:prSet>
      <dgm:spPr/>
    </dgm:pt>
    <dgm:pt modelId="{E890B6C7-0CCD-452B-8582-EF2210771165}" type="pres">
      <dgm:prSet presAssocID="{6A58B73B-D3E2-4067-94B9-CF6588C3AC2C}" presName="upArrow" presStyleLbl="node1" presStyleIdx="0" presStyleCnt="2"/>
      <dgm:spPr>
        <a:solidFill>
          <a:schemeClr val="accent6">
            <a:lumMod val="75000"/>
          </a:schemeClr>
        </a:solidFill>
      </dgm:spPr>
    </dgm:pt>
    <dgm:pt modelId="{952C45C4-C6EA-40AE-8958-5BABDBCA4D14}" type="pres">
      <dgm:prSet presAssocID="{6A58B73B-D3E2-4067-94B9-CF6588C3AC2C}" presName="upArrowText" presStyleLbl="revTx" presStyleIdx="0" presStyleCnt="2">
        <dgm:presLayoutVars>
          <dgm:chMax val="0"/>
          <dgm:bulletEnabled val="1"/>
        </dgm:presLayoutVars>
      </dgm:prSet>
      <dgm:spPr/>
    </dgm:pt>
    <dgm:pt modelId="{E29E9C20-D0B1-4A81-90EB-CF4641CFF91C}" type="pres">
      <dgm:prSet presAssocID="{454D1B5C-BB61-4769-B28E-B2596155E592}" presName="downArrow" presStyleLbl="node1" presStyleIdx="1" presStyleCnt="2"/>
      <dgm:spPr>
        <a:solidFill>
          <a:srgbClr val="FF0000"/>
        </a:solidFill>
      </dgm:spPr>
    </dgm:pt>
    <dgm:pt modelId="{56A98CD2-CEA7-4E8D-BBCF-1203033D6817}" type="pres">
      <dgm:prSet presAssocID="{454D1B5C-BB61-4769-B28E-B2596155E592}" presName="downArrowText" presStyleLbl="revTx" presStyleIdx="1" presStyleCnt="2" custScaleX="110889">
        <dgm:presLayoutVars>
          <dgm:chMax val="0"/>
          <dgm:bulletEnabled val="1"/>
        </dgm:presLayoutVars>
      </dgm:prSet>
      <dgm:spPr/>
    </dgm:pt>
  </dgm:ptLst>
  <dgm:cxnLst>
    <dgm:cxn modelId="{B3D2A50E-F25D-4318-BEC8-22D7FBF6BC83}" type="presOf" srcId="{23E4AA29-F62E-4AD4-96E4-75C0B73CC999}" destId="{49731977-270B-4FAB-B906-47E3B6EF21D9}" srcOrd="0" destOrd="0" presId="urn:microsoft.com/office/officeart/2005/8/layout/arrow4"/>
    <dgm:cxn modelId="{40922453-4637-49FD-9DAB-578230F0B84A}" type="presOf" srcId="{6A58B73B-D3E2-4067-94B9-CF6588C3AC2C}" destId="{952C45C4-C6EA-40AE-8958-5BABDBCA4D14}" srcOrd="0" destOrd="0" presId="urn:microsoft.com/office/officeart/2005/8/layout/arrow4"/>
    <dgm:cxn modelId="{FCC661FA-ED41-427F-9FD6-520D1F94996A}" srcId="{23E4AA29-F62E-4AD4-96E4-75C0B73CC999}" destId="{454D1B5C-BB61-4769-B28E-B2596155E592}" srcOrd="1" destOrd="0" parTransId="{5CC9356C-8675-4952-93D8-784989C7DC88}" sibTransId="{099D3727-C614-4969-B765-A7B222C788E1}"/>
    <dgm:cxn modelId="{9BBEC5FC-B265-4BFC-B44B-26F48F53102A}" type="presOf" srcId="{454D1B5C-BB61-4769-B28E-B2596155E592}" destId="{56A98CD2-CEA7-4E8D-BBCF-1203033D6817}" srcOrd="0" destOrd="0" presId="urn:microsoft.com/office/officeart/2005/8/layout/arrow4"/>
    <dgm:cxn modelId="{879409FF-E045-48D4-B765-DE02220BA8F8}" srcId="{23E4AA29-F62E-4AD4-96E4-75C0B73CC999}" destId="{6A58B73B-D3E2-4067-94B9-CF6588C3AC2C}" srcOrd="0" destOrd="0" parTransId="{A0EC306F-36AF-4C73-8E41-FD25DFAA4CAF}" sibTransId="{6F18B1A7-E4C1-4E27-BD93-27FECA6ED2E6}"/>
    <dgm:cxn modelId="{696B0E26-6306-47DB-B3E5-510342D78AAD}" type="presParOf" srcId="{49731977-270B-4FAB-B906-47E3B6EF21D9}" destId="{E890B6C7-0CCD-452B-8582-EF2210771165}" srcOrd="0" destOrd="0" presId="urn:microsoft.com/office/officeart/2005/8/layout/arrow4"/>
    <dgm:cxn modelId="{19CA7BC4-7643-40A5-BE8F-0AD9639FBE02}" type="presParOf" srcId="{49731977-270B-4FAB-B906-47E3B6EF21D9}" destId="{952C45C4-C6EA-40AE-8958-5BABDBCA4D14}" srcOrd="1" destOrd="0" presId="urn:microsoft.com/office/officeart/2005/8/layout/arrow4"/>
    <dgm:cxn modelId="{80168699-FB54-4B17-B3F3-C4025C8F0E48}" type="presParOf" srcId="{49731977-270B-4FAB-B906-47E3B6EF21D9}" destId="{E29E9C20-D0B1-4A81-90EB-CF4641CFF91C}" srcOrd="2" destOrd="0" presId="urn:microsoft.com/office/officeart/2005/8/layout/arrow4"/>
    <dgm:cxn modelId="{906BBF40-17A8-4F49-9798-2853E1429259}" type="presParOf" srcId="{49731977-270B-4FAB-B906-47E3B6EF21D9}" destId="{56A98CD2-CEA7-4E8D-BBCF-1203033D6817}" srcOrd="3" destOrd="0" presId="urn:microsoft.com/office/officeart/2005/8/layout/arrow4"/>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effectLst>
          <a:outerShdw blurRad="50800" dist="38100" dir="2700000" algn="tl" rotWithShape="0">
            <a:prstClr val="black">
              <a:alpha val="40000"/>
            </a:prstClr>
          </a:outerShdw>
        </a:effectLst>
      </dgm:spPr>
      <dgm:t>
        <a:bodyPr/>
        <a:lstStyle/>
        <a:p>
          <a:r>
            <a:rPr lang="id-ID" dirty="0"/>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solidFill>
          <a:schemeClr val="accent1"/>
        </a:solidFill>
        <a:ln>
          <a:solidFill>
            <a:schemeClr val="accent1"/>
          </a:solidFill>
        </a:ln>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effectLst>
          <a:outerShdw blurRad="50800" dist="38100" dir="2700000" algn="tl" rotWithShape="0">
            <a:prstClr val="black">
              <a:alpha val="40000"/>
            </a:prstClr>
          </a:outerShdw>
        </a:effectLst>
      </dgm:spPr>
      <dgm:t>
        <a:bodyPr/>
        <a:lstStyle/>
        <a:p>
          <a:r>
            <a:rPr lang="id-ID" dirty="0"/>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solidFill>
          <a:schemeClr val="bg1"/>
        </a:solidFill>
        <a:ln>
          <a:solidFill>
            <a:schemeClr val="accent2"/>
          </a:solidFill>
        </a:ln>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effectLst>
          <a:outerShdw blurRad="50800" dist="38100" dir="2700000" algn="tl" rotWithShape="0">
            <a:prstClr val="black">
              <a:alpha val="40000"/>
            </a:prstClr>
          </a:outerShdw>
        </a:effectLst>
      </dgm:spPr>
      <dgm:t>
        <a:bodyPr/>
        <a:lstStyle/>
        <a:p>
          <a:r>
            <a:rPr lang="id-ID" dirty="0"/>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solidFill>
          <a:schemeClr val="accent6">
            <a:lumMod val="60000"/>
            <a:lumOff val="40000"/>
          </a:schemeClr>
        </a:solidFill>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solidFill>
          <a:schemeClr val="bg1"/>
        </a:solidFill>
        <a:ln>
          <a:solidFill>
            <a:schemeClr val="accent2"/>
          </a:solidFill>
        </a:ln>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effectLst>
          <a:outerShdw blurRad="50800" dist="38100" dir="2700000" algn="tl" rotWithShape="0">
            <a:prstClr val="black">
              <a:alpha val="40000"/>
            </a:prstClr>
          </a:outerShdw>
        </a:effectLst>
      </dgm:spPr>
      <dgm:t>
        <a:bodyPr/>
        <a:lstStyle/>
        <a:p>
          <a:r>
            <a:rPr lang="id-ID" dirty="0"/>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solidFill>
          <a:schemeClr val="accent4">
            <a:lumMod val="60000"/>
            <a:lumOff val="40000"/>
          </a:schemeClr>
        </a:solidFill>
        <a:ln>
          <a:solidFill>
            <a:schemeClr val="accent4">
              <a:lumMod val="20000"/>
              <a:lumOff val="80000"/>
            </a:schemeClr>
          </a:solidFill>
        </a:ln>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solidFill>
          <a:schemeClr val="bg1"/>
        </a:solidFill>
        <a:ln>
          <a:solidFill>
            <a:schemeClr val="accent2"/>
          </a:solidFill>
        </a:ln>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effectLst>
          <a:outerShdw blurRad="50800" dist="38100" dir="2700000" algn="tl" rotWithShape="0">
            <a:prstClr val="black">
              <a:alpha val="40000"/>
            </a:prstClr>
          </a:outerShdw>
        </a:effectLst>
      </dgm:spPr>
      <dgm:t>
        <a:bodyPr/>
        <a:lstStyle/>
        <a:p>
          <a:r>
            <a:rPr lang="id-ID" dirty="0"/>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solidFill>
          <a:schemeClr val="accent2">
            <a:lumMod val="75000"/>
          </a:schemeClr>
        </a:solidFill>
        <a:ln>
          <a:solidFill>
            <a:schemeClr val="accent2">
              <a:lumMod val="75000"/>
            </a:schemeClr>
          </a:solidFill>
        </a:ln>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solidFill>
          <a:schemeClr val="bg1"/>
        </a:solidFill>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solidFill>
          <a:schemeClr val="bg1"/>
        </a:solidFill>
        <a:ln>
          <a:solidFill>
            <a:schemeClr val="accent2"/>
          </a:solidFill>
        </a:ln>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effectLst>
          <a:outerShdw blurRad="50800" dist="38100" dir="2700000" algn="tl" rotWithShape="0">
            <a:prstClr val="black">
              <a:alpha val="40000"/>
            </a:prstClr>
          </a:outerShdw>
        </a:effectLst>
      </dgm:spPr>
      <dgm:t>
        <a:bodyPr/>
        <a:lstStyle/>
        <a:p>
          <a:r>
            <a:rPr lang="id-ID" dirty="0"/>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solidFill>
          <a:schemeClr val="bg1">
            <a:lumMod val="65000"/>
          </a:schemeClr>
        </a:solidFill>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6BFD0D1-8B21-4FBF-9FA1-601ECC07BA87}" type="doc">
      <dgm:prSet loTypeId="urn:microsoft.com/office/officeart/2005/8/layout/radial1" loCatId="relationship" qsTypeId="urn:microsoft.com/office/officeart/2005/8/quickstyle/simple1" qsCatId="simple" csTypeId="urn:microsoft.com/office/officeart/2005/8/colors/accent2_1" csCatId="accent2" phldr="1"/>
      <dgm:spPr/>
      <dgm:t>
        <a:bodyPr/>
        <a:lstStyle/>
        <a:p>
          <a:endParaRPr lang="id-ID"/>
        </a:p>
      </dgm:t>
    </dgm:pt>
    <dgm:pt modelId="{75505E01-99E6-4479-A1A6-43EA76B2ED4E}">
      <dgm:prSet phldrT="[Text]"/>
      <dgm:spPr>
        <a:ln w="38100">
          <a:solidFill>
            <a:schemeClr val="tx1"/>
          </a:solidFill>
        </a:ln>
        <a:effectLst>
          <a:glow rad="228600">
            <a:schemeClr val="accent1">
              <a:satMod val="175000"/>
              <a:alpha val="40000"/>
            </a:schemeClr>
          </a:glow>
        </a:effectLst>
      </dgm:spPr>
      <dgm:t>
        <a:bodyPr/>
        <a:lstStyle/>
        <a:p>
          <a:r>
            <a:rPr lang="id-ID" dirty="0"/>
            <a:t>Manajemen Risiko</a:t>
          </a:r>
        </a:p>
      </dgm:t>
    </dgm:pt>
    <dgm:pt modelId="{199430F9-4536-427C-8CFC-A98D94D8EDE6}" type="parTrans" cxnId="{2EE473B8-ACD3-4A3E-A6FD-F229D2064F8D}">
      <dgm:prSet/>
      <dgm:spPr/>
      <dgm:t>
        <a:bodyPr/>
        <a:lstStyle/>
        <a:p>
          <a:endParaRPr lang="id-ID"/>
        </a:p>
      </dgm:t>
    </dgm:pt>
    <dgm:pt modelId="{FAAC7F98-6F79-4721-A237-829995D3EE40}" type="sibTrans" cxnId="{2EE473B8-ACD3-4A3E-A6FD-F229D2064F8D}">
      <dgm:prSet/>
      <dgm:spPr/>
      <dgm:t>
        <a:bodyPr/>
        <a:lstStyle/>
        <a:p>
          <a:endParaRPr lang="id-ID"/>
        </a:p>
      </dgm:t>
    </dgm:pt>
    <dgm:pt modelId="{F969C9D3-00D8-4961-8100-1C663C44007D}">
      <dgm:prSet phldrT="[Text]"/>
      <dgm:spPr>
        <a:solidFill>
          <a:schemeClr val="bg1"/>
        </a:solidFill>
        <a:ln>
          <a:solidFill>
            <a:schemeClr val="accent2"/>
          </a:solidFill>
        </a:ln>
        <a:effectLst>
          <a:outerShdw blurRad="50800" dist="38100" dir="2700000" algn="tl" rotWithShape="0">
            <a:prstClr val="black">
              <a:alpha val="40000"/>
            </a:prstClr>
          </a:outerShdw>
        </a:effectLst>
      </dgm:spPr>
      <dgm:t>
        <a:bodyPr/>
        <a:lstStyle/>
        <a:p>
          <a:r>
            <a:rPr lang="id-ID" dirty="0"/>
            <a:t>Konsolidasi</a:t>
          </a:r>
        </a:p>
      </dgm:t>
    </dgm:pt>
    <dgm:pt modelId="{566BA994-E106-43DE-8BA7-79BD6D01D4D8}" type="parTrans" cxnId="{213DC8D5-4B18-4FB4-BABC-138653C2A5F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1C0287C7-8C5B-494E-B69C-8706B908846A}" type="sibTrans" cxnId="{213DC8D5-4B18-4FB4-BABC-138653C2A5FF}">
      <dgm:prSet/>
      <dgm:spPr/>
      <dgm:t>
        <a:bodyPr/>
        <a:lstStyle/>
        <a:p>
          <a:endParaRPr lang="id-ID"/>
        </a:p>
      </dgm:t>
    </dgm:pt>
    <dgm:pt modelId="{6EBD36D1-3446-4B9B-90A1-88C7915A1303}">
      <dgm:prSet phldrT="[Text]"/>
      <dgm:spPr>
        <a:solidFill>
          <a:srgbClr val="7030A0"/>
        </a:solidFill>
        <a:ln>
          <a:solidFill>
            <a:srgbClr val="7030A0"/>
          </a:solidFill>
        </a:ln>
        <a:effectLst>
          <a:outerShdw blurRad="50800" dist="38100" dir="2700000" algn="tl" rotWithShape="0">
            <a:prstClr val="black">
              <a:alpha val="40000"/>
            </a:prstClr>
          </a:outerShdw>
        </a:effectLst>
      </dgm:spPr>
      <dgm:t>
        <a:bodyPr/>
        <a:lstStyle/>
        <a:p>
          <a:r>
            <a:rPr lang="id-ID" dirty="0">
              <a:solidFill>
                <a:schemeClr val="bg1"/>
              </a:solidFill>
            </a:rPr>
            <a:t>Differensialsi produk</a:t>
          </a:r>
        </a:p>
      </dgm:t>
    </dgm:pt>
    <dgm:pt modelId="{DEF797E1-578E-4206-BA32-28781CCCFEDF}" type="parTrans" cxnId="{3986FFB5-9E6D-494A-8FAA-9415A07191FA}">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CD0392CF-6823-4FBE-9CBD-15C168B45BCB}" type="sibTrans" cxnId="{3986FFB5-9E6D-494A-8FAA-9415A07191FA}">
      <dgm:prSet/>
      <dgm:spPr/>
      <dgm:t>
        <a:bodyPr/>
        <a:lstStyle/>
        <a:p>
          <a:endParaRPr lang="id-ID"/>
        </a:p>
      </dgm:t>
    </dgm:pt>
    <dgm:pt modelId="{FB98A56D-B8BF-4310-983F-83BEC90121AD}">
      <dgm:prSet phldrT="[Text]"/>
      <dgm:spPr/>
      <dgm:t>
        <a:bodyPr/>
        <a:lstStyle/>
        <a:p>
          <a:endParaRPr lang="id-ID"/>
        </a:p>
      </dgm:t>
    </dgm:pt>
    <dgm:pt modelId="{CFA081EA-CFB5-4602-977B-CCC1B19A8504}" type="parTrans" cxnId="{1910F2D7-6602-47D0-9C78-2BC6E2718FAF}">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8E0E28A8-7D8F-4450-91B5-1D4699A382E5}" type="sibTrans" cxnId="{1910F2D7-6602-47D0-9C78-2BC6E2718FAF}">
      <dgm:prSet/>
      <dgm:spPr/>
      <dgm:t>
        <a:bodyPr/>
        <a:lstStyle/>
        <a:p>
          <a:endParaRPr lang="id-ID"/>
        </a:p>
      </dgm:t>
    </dgm:pt>
    <dgm:pt modelId="{44DBAEB0-6339-4427-ADE0-0E607192E369}">
      <dgm:prSet phldrT="[Text]"/>
      <dgm:spPr>
        <a:effectLst>
          <a:outerShdw blurRad="50800" dist="38100" dir="2700000" algn="tl" rotWithShape="0">
            <a:prstClr val="black">
              <a:alpha val="40000"/>
            </a:prstClr>
          </a:outerShdw>
        </a:effectLst>
      </dgm:spPr>
      <dgm:t>
        <a:bodyPr/>
        <a:lstStyle/>
        <a:p>
          <a:r>
            <a:rPr lang="id-ID" dirty="0"/>
            <a:t>Globalisasi</a:t>
          </a:r>
        </a:p>
      </dgm:t>
    </dgm:pt>
    <dgm:pt modelId="{AF2C46EA-418D-4D29-A0A4-88BA81DA01EB}" type="parTrans" cxnId="{2B835A7C-961D-4FC9-9906-5F462238E922}">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5B4D2499-EB33-49E1-93CA-5D73EF68E18D}" type="sibTrans" cxnId="{2B835A7C-961D-4FC9-9906-5F462238E922}">
      <dgm:prSet/>
      <dgm:spPr/>
      <dgm:t>
        <a:bodyPr/>
        <a:lstStyle/>
        <a:p>
          <a:endParaRPr lang="id-ID"/>
        </a:p>
      </dgm:t>
    </dgm:pt>
    <dgm:pt modelId="{05DC0204-5392-4CA6-991D-8EE173718EDB}">
      <dgm:prSet phldrT="[Text]"/>
      <dgm:spPr>
        <a:effectLst>
          <a:outerShdw blurRad="50800" dist="38100" dir="2700000" algn="tl" rotWithShape="0">
            <a:prstClr val="black">
              <a:alpha val="40000"/>
            </a:prstClr>
          </a:outerShdw>
        </a:effectLst>
      </dgm:spPr>
      <dgm:t>
        <a:bodyPr/>
        <a:lstStyle/>
        <a:p>
          <a:r>
            <a:rPr lang="id-ID" dirty="0"/>
            <a:t>Kompleksitas pasar &amp; instrumen</a:t>
          </a:r>
        </a:p>
      </dgm:t>
    </dgm:pt>
    <dgm:pt modelId="{6751B5D6-427D-49FC-9DFD-60465B25E396}" type="parTrans" cxnId="{59D1451E-D4F3-42B8-B43D-F33A222ACE6C}">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D8C4FCA3-2936-496C-983E-A1EB00AC2329}" type="sibTrans" cxnId="{59D1451E-D4F3-42B8-B43D-F33A222ACE6C}">
      <dgm:prSet/>
      <dgm:spPr/>
      <dgm:t>
        <a:bodyPr/>
        <a:lstStyle/>
        <a:p>
          <a:endParaRPr lang="id-ID"/>
        </a:p>
      </dgm:t>
    </dgm:pt>
    <dgm:pt modelId="{7A5E5D4E-305F-4442-9F51-E7DE3EE65DF7}">
      <dgm:prSet phldrT="[Text]"/>
      <dgm:spPr>
        <a:effectLst>
          <a:outerShdw blurRad="50800" dist="38100" dir="2700000" algn="tl" rotWithShape="0">
            <a:prstClr val="black">
              <a:alpha val="40000"/>
            </a:prstClr>
          </a:outerShdw>
        </a:effectLst>
      </dgm:spPr>
      <dgm:t>
        <a:bodyPr/>
        <a:lstStyle/>
        <a:p>
          <a:r>
            <a:rPr lang="id-ID" dirty="0"/>
            <a:t>Langkanya personel berkualitas</a:t>
          </a:r>
        </a:p>
      </dgm:t>
    </dgm:pt>
    <dgm:pt modelId="{CEE17141-CF59-4EE6-AB22-3B1FCBBDC38C}" type="parTrans" cxnId="{91F83014-4DFA-4B21-8D75-ACB4C9DD8F63}">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E341AB94-10C7-4FE1-9274-9406F50278D1}" type="sibTrans" cxnId="{91F83014-4DFA-4B21-8D75-ACB4C9DD8F63}">
      <dgm:prSet/>
      <dgm:spPr/>
      <dgm:t>
        <a:bodyPr/>
        <a:lstStyle/>
        <a:p>
          <a:endParaRPr lang="id-ID"/>
        </a:p>
      </dgm:t>
    </dgm:pt>
    <dgm:pt modelId="{33979106-EE79-4D5A-8440-D438927A078A}">
      <dgm:prSet phldrT="[Text]"/>
      <dgm:spPr>
        <a:effectLst>
          <a:outerShdw blurRad="50800" dist="38100" dir="2700000" algn="tl" rotWithShape="0">
            <a:prstClr val="black">
              <a:alpha val="40000"/>
            </a:prstClr>
          </a:outerShdw>
        </a:effectLst>
      </dgm:spPr>
      <dgm:t>
        <a:bodyPr/>
        <a:lstStyle/>
        <a:p>
          <a:r>
            <a:rPr lang="id-ID" dirty="0"/>
            <a:t>Evolusi teknologi</a:t>
          </a:r>
        </a:p>
      </dgm:t>
    </dgm:pt>
    <dgm:pt modelId="{8EE20A0F-6D47-4058-B80D-B7A12DEEA391}" type="parTrans" cxnId="{51493829-EFA6-4C62-8096-1B0F16EC724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F661E6E0-F387-47CF-AEEB-0F9A8D7C5F8F}" type="sibTrans" cxnId="{51493829-EFA6-4C62-8096-1B0F16EC7244}">
      <dgm:prSet/>
      <dgm:spPr/>
      <dgm:t>
        <a:bodyPr/>
        <a:lstStyle/>
        <a:p>
          <a:endParaRPr lang="id-ID"/>
        </a:p>
      </dgm:t>
    </dgm:pt>
    <dgm:pt modelId="{B73E2A52-F429-4BFD-B52F-3F2D00EFB9B6}">
      <dgm:prSet phldrT="[Text]"/>
      <dgm:spPr/>
      <dgm:t>
        <a:bodyPr/>
        <a:lstStyle/>
        <a:p>
          <a:endParaRPr lang="id-ID"/>
        </a:p>
      </dgm:t>
    </dgm:pt>
    <dgm:pt modelId="{84810B66-D59D-44F6-B19E-68269D194C2D}" type="parTrans" cxnId="{EBC040B3-34F1-44A2-80DA-E7C75912D034}">
      <dgm:prSet>
        <dgm:style>
          <a:lnRef idx="1">
            <a:schemeClr val="accent2"/>
          </a:lnRef>
          <a:fillRef idx="0">
            <a:schemeClr val="accent2"/>
          </a:fillRef>
          <a:effectRef idx="0">
            <a:schemeClr val="accent2"/>
          </a:effectRef>
          <a:fontRef idx="minor">
            <a:schemeClr val="tx1"/>
          </a:fontRef>
        </dgm:style>
      </dgm:prSet>
      <dgm:spPr>
        <a:ln>
          <a:headEnd type="triangle" w="med" len="med"/>
          <a:tailEnd type="none" w="med" len="med"/>
        </a:ln>
      </dgm:spPr>
      <dgm:t>
        <a:bodyPr/>
        <a:lstStyle/>
        <a:p>
          <a:endParaRPr lang="id-ID"/>
        </a:p>
      </dgm:t>
    </dgm:pt>
    <dgm:pt modelId="{42E5BA79-93CC-47B0-BC38-8105CE2E8763}" type="sibTrans" cxnId="{EBC040B3-34F1-44A2-80DA-E7C75912D034}">
      <dgm:prSet/>
      <dgm:spPr/>
      <dgm:t>
        <a:bodyPr/>
        <a:lstStyle/>
        <a:p>
          <a:endParaRPr lang="id-ID"/>
        </a:p>
      </dgm:t>
    </dgm:pt>
    <dgm:pt modelId="{339E2A29-2E3F-4D9D-8777-053005C49910}" type="pres">
      <dgm:prSet presAssocID="{F6BFD0D1-8B21-4FBF-9FA1-601ECC07BA87}" presName="cycle" presStyleCnt="0">
        <dgm:presLayoutVars>
          <dgm:chMax val="1"/>
          <dgm:dir/>
          <dgm:animLvl val="ctr"/>
          <dgm:resizeHandles val="exact"/>
        </dgm:presLayoutVars>
      </dgm:prSet>
      <dgm:spPr/>
    </dgm:pt>
    <dgm:pt modelId="{FA1EBE9C-1623-423C-A7DE-AC10C0E8E572}" type="pres">
      <dgm:prSet presAssocID="{75505E01-99E6-4479-A1A6-43EA76B2ED4E}" presName="centerShape" presStyleLbl="node0" presStyleIdx="0" presStyleCnt="1"/>
      <dgm:spPr/>
    </dgm:pt>
    <dgm:pt modelId="{15FB6191-0D6B-4FE8-8FCE-C5B343AB44E0}" type="pres">
      <dgm:prSet presAssocID="{566BA994-E106-43DE-8BA7-79BD6D01D4D8}" presName="Name9" presStyleLbl="parChTrans1D2" presStyleIdx="0" presStyleCnt="6"/>
      <dgm:spPr/>
    </dgm:pt>
    <dgm:pt modelId="{68576DFE-EE52-4D73-B76F-F64345712A5C}" type="pres">
      <dgm:prSet presAssocID="{566BA994-E106-43DE-8BA7-79BD6D01D4D8}" presName="connTx" presStyleLbl="parChTrans1D2" presStyleIdx="0" presStyleCnt="6"/>
      <dgm:spPr/>
    </dgm:pt>
    <dgm:pt modelId="{642A1764-674E-4611-A62F-55F43579B6AF}" type="pres">
      <dgm:prSet presAssocID="{F969C9D3-00D8-4961-8100-1C663C44007D}" presName="node" presStyleLbl="node1" presStyleIdx="0" presStyleCnt="6">
        <dgm:presLayoutVars>
          <dgm:bulletEnabled val="1"/>
        </dgm:presLayoutVars>
      </dgm:prSet>
      <dgm:spPr/>
    </dgm:pt>
    <dgm:pt modelId="{098E7C9B-FB1E-4CF7-9F0F-84D5FF722642}" type="pres">
      <dgm:prSet presAssocID="{AF2C46EA-418D-4D29-A0A4-88BA81DA01EB}" presName="Name9" presStyleLbl="parChTrans1D2" presStyleIdx="1" presStyleCnt="6"/>
      <dgm:spPr/>
    </dgm:pt>
    <dgm:pt modelId="{77705FD3-2EDB-4C9B-BE52-5E84C906C7AB}" type="pres">
      <dgm:prSet presAssocID="{AF2C46EA-418D-4D29-A0A4-88BA81DA01EB}" presName="connTx" presStyleLbl="parChTrans1D2" presStyleIdx="1" presStyleCnt="6"/>
      <dgm:spPr/>
    </dgm:pt>
    <dgm:pt modelId="{06FE4421-BA5F-4D90-A788-ACA5AB365049}" type="pres">
      <dgm:prSet presAssocID="{44DBAEB0-6339-4427-ADE0-0E607192E369}" presName="node" presStyleLbl="node1" presStyleIdx="1" presStyleCnt="6">
        <dgm:presLayoutVars>
          <dgm:bulletEnabled val="1"/>
        </dgm:presLayoutVars>
      </dgm:prSet>
      <dgm:spPr/>
    </dgm:pt>
    <dgm:pt modelId="{3C7F33A2-AF1D-40B9-9079-E577A0473A48}" type="pres">
      <dgm:prSet presAssocID="{6751B5D6-427D-49FC-9DFD-60465B25E396}" presName="Name9" presStyleLbl="parChTrans1D2" presStyleIdx="2" presStyleCnt="6"/>
      <dgm:spPr/>
    </dgm:pt>
    <dgm:pt modelId="{B3881C79-327F-45D7-93B1-E195E44A1F71}" type="pres">
      <dgm:prSet presAssocID="{6751B5D6-427D-49FC-9DFD-60465B25E396}" presName="connTx" presStyleLbl="parChTrans1D2" presStyleIdx="2" presStyleCnt="6"/>
      <dgm:spPr/>
    </dgm:pt>
    <dgm:pt modelId="{9DD191E2-5B87-462E-9E38-C875C51A116B}" type="pres">
      <dgm:prSet presAssocID="{05DC0204-5392-4CA6-991D-8EE173718EDB}" presName="node" presStyleLbl="node1" presStyleIdx="2" presStyleCnt="6">
        <dgm:presLayoutVars>
          <dgm:bulletEnabled val="1"/>
        </dgm:presLayoutVars>
      </dgm:prSet>
      <dgm:spPr/>
    </dgm:pt>
    <dgm:pt modelId="{0B217A35-7C13-477F-87AC-7688087EA4E6}" type="pres">
      <dgm:prSet presAssocID="{CEE17141-CF59-4EE6-AB22-3B1FCBBDC38C}" presName="Name9" presStyleLbl="parChTrans1D2" presStyleIdx="3" presStyleCnt="6"/>
      <dgm:spPr/>
    </dgm:pt>
    <dgm:pt modelId="{085E91C6-F12D-4B69-8D2D-B21B3DAAEEC5}" type="pres">
      <dgm:prSet presAssocID="{CEE17141-CF59-4EE6-AB22-3B1FCBBDC38C}" presName="connTx" presStyleLbl="parChTrans1D2" presStyleIdx="3" presStyleCnt="6"/>
      <dgm:spPr/>
    </dgm:pt>
    <dgm:pt modelId="{A6D6A910-61B7-45FE-BB92-8A8AAC736DFA}" type="pres">
      <dgm:prSet presAssocID="{7A5E5D4E-305F-4442-9F51-E7DE3EE65DF7}" presName="node" presStyleLbl="node1" presStyleIdx="3" presStyleCnt="6">
        <dgm:presLayoutVars>
          <dgm:bulletEnabled val="1"/>
        </dgm:presLayoutVars>
      </dgm:prSet>
      <dgm:spPr/>
    </dgm:pt>
    <dgm:pt modelId="{4AF21F8D-358B-4832-8D90-3B92D5E33B51}" type="pres">
      <dgm:prSet presAssocID="{8EE20A0F-6D47-4058-B80D-B7A12DEEA391}" presName="Name9" presStyleLbl="parChTrans1D2" presStyleIdx="4" presStyleCnt="6"/>
      <dgm:spPr/>
    </dgm:pt>
    <dgm:pt modelId="{BE4BC19F-FCA2-4D20-9001-116C776093CE}" type="pres">
      <dgm:prSet presAssocID="{8EE20A0F-6D47-4058-B80D-B7A12DEEA391}" presName="connTx" presStyleLbl="parChTrans1D2" presStyleIdx="4" presStyleCnt="6"/>
      <dgm:spPr/>
    </dgm:pt>
    <dgm:pt modelId="{CDEB9361-A699-4540-971B-64D173EEDCF1}" type="pres">
      <dgm:prSet presAssocID="{33979106-EE79-4D5A-8440-D438927A078A}" presName="node" presStyleLbl="node1" presStyleIdx="4" presStyleCnt="6">
        <dgm:presLayoutVars>
          <dgm:bulletEnabled val="1"/>
        </dgm:presLayoutVars>
      </dgm:prSet>
      <dgm:spPr/>
    </dgm:pt>
    <dgm:pt modelId="{12542846-ABAC-4785-B569-DB0FDA047A65}" type="pres">
      <dgm:prSet presAssocID="{DEF797E1-578E-4206-BA32-28781CCCFEDF}" presName="Name9" presStyleLbl="parChTrans1D2" presStyleIdx="5" presStyleCnt="6"/>
      <dgm:spPr/>
    </dgm:pt>
    <dgm:pt modelId="{A3119454-79DF-43FD-B1F2-2F604D9D77A6}" type="pres">
      <dgm:prSet presAssocID="{DEF797E1-578E-4206-BA32-28781CCCFEDF}" presName="connTx" presStyleLbl="parChTrans1D2" presStyleIdx="5" presStyleCnt="6"/>
      <dgm:spPr/>
    </dgm:pt>
    <dgm:pt modelId="{2E9729A5-BBEF-411E-9487-ADBD59291008}" type="pres">
      <dgm:prSet presAssocID="{6EBD36D1-3446-4B9B-90A1-88C7915A1303}" presName="node" presStyleLbl="node1" presStyleIdx="5" presStyleCnt="6">
        <dgm:presLayoutVars>
          <dgm:bulletEnabled val="1"/>
        </dgm:presLayoutVars>
      </dgm:prSet>
      <dgm:spPr/>
    </dgm:pt>
  </dgm:ptLst>
  <dgm:cxnLst>
    <dgm:cxn modelId="{91F83014-4DFA-4B21-8D75-ACB4C9DD8F63}" srcId="{75505E01-99E6-4479-A1A6-43EA76B2ED4E}" destId="{7A5E5D4E-305F-4442-9F51-E7DE3EE65DF7}" srcOrd="3" destOrd="0" parTransId="{CEE17141-CF59-4EE6-AB22-3B1FCBBDC38C}" sibTransId="{E341AB94-10C7-4FE1-9274-9406F50278D1}"/>
    <dgm:cxn modelId="{59D1451E-D4F3-42B8-B43D-F33A222ACE6C}" srcId="{75505E01-99E6-4479-A1A6-43EA76B2ED4E}" destId="{05DC0204-5392-4CA6-991D-8EE173718EDB}" srcOrd="2" destOrd="0" parTransId="{6751B5D6-427D-49FC-9DFD-60465B25E396}" sibTransId="{D8C4FCA3-2936-496C-983E-A1EB00AC2329}"/>
    <dgm:cxn modelId="{51493829-EFA6-4C62-8096-1B0F16EC7244}" srcId="{75505E01-99E6-4479-A1A6-43EA76B2ED4E}" destId="{33979106-EE79-4D5A-8440-D438927A078A}" srcOrd="4" destOrd="0" parTransId="{8EE20A0F-6D47-4058-B80D-B7A12DEEA391}" sibTransId="{F661E6E0-F387-47CF-AEEB-0F9A8D7C5F8F}"/>
    <dgm:cxn modelId="{007FCA30-8914-4C7C-A380-9E05D3A84101}" type="presOf" srcId="{DEF797E1-578E-4206-BA32-28781CCCFEDF}" destId="{A3119454-79DF-43FD-B1F2-2F604D9D77A6}" srcOrd="1" destOrd="0" presId="urn:microsoft.com/office/officeart/2005/8/layout/radial1"/>
    <dgm:cxn modelId="{1A77BB31-A061-4D6B-B273-2F2E44E21DAD}" type="presOf" srcId="{8EE20A0F-6D47-4058-B80D-B7A12DEEA391}" destId="{BE4BC19F-FCA2-4D20-9001-116C776093CE}" srcOrd="1" destOrd="0" presId="urn:microsoft.com/office/officeart/2005/8/layout/radial1"/>
    <dgm:cxn modelId="{3562EF44-F7ED-463C-98A7-56F1DF16CA3B}" type="presOf" srcId="{CEE17141-CF59-4EE6-AB22-3B1FCBBDC38C}" destId="{0B217A35-7C13-477F-87AC-7688087EA4E6}" srcOrd="0" destOrd="0" presId="urn:microsoft.com/office/officeart/2005/8/layout/radial1"/>
    <dgm:cxn modelId="{F0344F45-DDC8-4118-8338-9BF209EE692C}" type="presOf" srcId="{33979106-EE79-4D5A-8440-D438927A078A}" destId="{CDEB9361-A699-4540-971B-64D173EEDCF1}" srcOrd="0" destOrd="0" presId="urn:microsoft.com/office/officeart/2005/8/layout/radial1"/>
    <dgm:cxn modelId="{C5127C46-D284-4C74-9FEE-BFFFABC80CEA}" type="presOf" srcId="{F969C9D3-00D8-4961-8100-1C663C44007D}" destId="{642A1764-674E-4611-A62F-55F43579B6AF}" srcOrd="0" destOrd="0" presId="urn:microsoft.com/office/officeart/2005/8/layout/radial1"/>
    <dgm:cxn modelId="{405A5747-92EE-44C2-905B-92885B4400E1}" type="presOf" srcId="{CEE17141-CF59-4EE6-AB22-3B1FCBBDC38C}" destId="{085E91C6-F12D-4B69-8D2D-B21B3DAAEEC5}" srcOrd="1" destOrd="0" presId="urn:microsoft.com/office/officeart/2005/8/layout/radial1"/>
    <dgm:cxn modelId="{4C16594D-788E-4399-8A6C-F800FE5F4920}" type="presOf" srcId="{AF2C46EA-418D-4D29-A0A4-88BA81DA01EB}" destId="{77705FD3-2EDB-4C9B-BE52-5E84C906C7AB}" srcOrd="1" destOrd="0" presId="urn:microsoft.com/office/officeart/2005/8/layout/radial1"/>
    <dgm:cxn modelId="{39804552-1176-4F79-9D23-49662F942AF8}" type="presOf" srcId="{6EBD36D1-3446-4B9B-90A1-88C7915A1303}" destId="{2E9729A5-BBEF-411E-9487-ADBD59291008}" srcOrd="0" destOrd="0" presId="urn:microsoft.com/office/officeart/2005/8/layout/radial1"/>
    <dgm:cxn modelId="{D1961F63-0670-473E-B1BD-605219D7AA0D}" type="presOf" srcId="{566BA994-E106-43DE-8BA7-79BD6D01D4D8}" destId="{68576DFE-EE52-4D73-B76F-F64345712A5C}" srcOrd="1" destOrd="0" presId="urn:microsoft.com/office/officeart/2005/8/layout/radial1"/>
    <dgm:cxn modelId="{D8864564-7B85-4655-AB7D-67714DE16F3F}" type="presOf" srcId="{7A5E5D4E-305F-4442-9F51-E7DE3EE65DF7}" destId="{A6D6A910-61B7-45FE-BB92-8A8AAC736DFA}" srcOrd="0" destOrd="0" presId="urn:microsoft.com/office/officeart/2005/8/layout/radial1"/>
    <dgm:cxn modelId="{87A06C73-465F-42F4-9D4E-B33158DF4E7A}" type="presOf" srcId="{DEF797E1-578E-4206-BA32-28781CCCFEDF}" destId="{12542846-ABAC-4785-B569-DB0FDA047A65}" srcOrd="0" destOrd="0" presId="urn:microsoft.com/office/officeart/2005/8/layout/radial1"/>
    <dgm:cxn modelId="{D7F33578-F284-4C8C-AA3F-9417F8C0463B}" type="presOf" srcId="{05DC0204-5392-4CA6-991D-8EE173718EDB}" destId="{9DD191E2-5B87-462E-9E38-C875C51A116B}" srcOrd="0" destOrd="0" presId="urn:microsoft.com/office/officeart/2005/8/layout/radial1"/>
    <dgm:cxn modelId="{2DC4CA78-7DC0-453A-8B44-F130BB28C922}" type="presOf" srcId="{44DBAEB0-6339-4427-ADE0-0E607192E369}" destId="{06FE4421-BA5F-4D90-A788-ACA5AB365049}" srcOrd="0" destOrd="0" presId="urn:microsoft.com/office/officeart/2005/8/layout/radial1"/>
    <dgm:cxn modelId="{2B835A7C-961D-4FC9-9906-5F462238E922}" srcId="{75505E01-99E6-4479-A1A6-43EA76B2ED4E}" destId="{44DBAEB0-6339-4427-ADE0-0E607192E369}" srcOrd="1" destOrd="0" parTransId="{AF2C46EA-418D-4D29-A0A4-88BA81DA01EB}" sibTransId="{5B4D2499-EB33-49E1-93CA-5D73EF68E18D}"/>
    <dgm:cxn modelId="{12F4A481-11E3-492A-ABC8-801E690158B2}" type="presOf" srcId="{8EE20A0F-6D47-4058-B80D-B7A12DEEA391}" destId="{4AF21F8D-358B-4832-8D90-3B92D5E33B51}" srcOrd="0" destOrd="0" presId="urn:microsoft.com/office/officeart/2005/8/layout/radial1"/>
    <dgm:cxn modelId="{1B7202A9-2940-4E6C-8E9C-B9755E372567}" type="presOf" srcId="{75505E01-99E6-4479-A1A6-43EA76B2ED4E}" destId="{FA1EBE9C-1623-423C-A7DE-AC10C0E8E572}" srcOrd="0" destOrd="0" presId="urn:microsoft.com/office/officeart/2005/8/layout/radial1"/>
    <dgm:cxn modelId="{55B69BAD-D21C-4624-9026-9368316C10AE}" type="presOf" srcId="{F6BFD0D1-8B21-4FBF-9FA1-601ECC07BA87}" destId="{339E2A29-2E3F-4D9D-8777-053005C49910}" srcOrd="0" destOrd="0" presId="urn:microsoft.com/office/officeart/2005/8/layout/radial1"/>
    <dgm:cxn modelId="{02E1C7AF-7AC9-4832-B0D0-43F17AA5AEFB}" type="presOf" srcId="{AF2C46EA-418D-4D29-A0A4-88BA81DA01EB}" destId="{098E7C9B-FB1E-4CF7-9F0F-84D5FF722642}" srcOrd="0" destOrd="0" presId="urn:microsoft.com/office/officeart/2005/8/layout/radial1"/>
    <dgm:cxn modelId="{EBC040B3-34F1-44A2-80DA-E7C75912D034}" srcId="{F6BFD0D1-8B21-4FBF-9FA1-601ECC07BA87}" destId="{B73E2A52-F429-4BFD-B52F-3F2D00EFB9B6}" srcOrd="1" destOrd="0" parTransId="{84810B66-D59D-44F6-B19E-68269D194C2D}" sibTransId="{42E5BA79-93CC-47B0-BC38-8105CE2E8763}"/>
    <dgm:cxn modelId="{3986FFB5-9E6D-494A-8FAA-9415A07191FA}" srcId="{75505E01-99E6-4479-A1A6-43EA76B2ED4E}" destId="{6EBD36D1-3446-4B9B-90A1-88C7915A1303}" srcOrd="5" destOrd="0" parTransId="{DEF797E1-578E-4206-BA32-28781CCCFEDF}" sibTransId="{CD0392CF-6823-4FBE-9CBD-15C168B45BCB}"/>
    <dgm:cxn modelId="{2EE473B8-ACD3-4A3E-A6FD-F229D2064F8D}" srcId="{F6BFD0D1-8B21-4FBF-9FA1-601ECC07BA87}" destId="{75505E01-99E6-4479-A1A6-43EA76B2ED4E}" srcOrd="0" destOrd="0" parTransId="{199430F9-4536-427C-8CFC-A98D94D8EDE6}" sibTransId="{FAAC7F98-6F79-4721-A237-829995D3EE40}"/>
    <dgm:cxn modelId="{213DC8D5-4B18-4FB4-BABC-138653C2A5FF}" srcId="{75505E01-99E6-4479-A1A6-43EA76B2ED4E}" destId="{F969C9D3-00D8-4961-8100-1C663C44007D}" srcOrd="0" destOrd="0" parTransId="{566BA994-E106-43DE-8BA7-79BD6D01D4D8}" sibTransId="{1C0287C7-8C5B-494E-B69C-8706B908846A}"/>
    <dgm:cxn modelId="{1910F2D7-6602-47D0-9C78-2BC6E2718FAF}" srcId="{B73E2A52-F429-4BFD-B52F-3F2D00EFB9B6}" destId="{FB98A56D-B8BF-4310-983F-83BEC90121AD}" srcOrd="0" destOrd="0" parTransId="{CFA081EA-CFB5-4602-977B-CCC1B19A8504}" sibTransId="{8E0E28A8-7D8F-4450-91B5-1D4699A382E5}"/>
    <dgm:cxn modelId="{CD4BC7E9-EEBE-4B78-B6D0-2F83C56635C0}" type="presOf" srcId="{566BA994-E106-43DE-8BA7-79BD6D01D4D8}" destId="{15FB6191-0D6B-4FE8-8FCE-C5B343AB44E0}" srcOrd="0" destOrd="0" presId="urn:microsoft.com/office/officeart/2005/8/layout/radial1"/>
    <dgm:cxn modelId="{D91633EB-7808-4BF9-B355-40B88A4CEB0C}" type="presOf" srcId="{6751B5D6-427D-49FC-9DFD-60465B25E396}" destId="{B3881C79-327F-45D7-93B1-E195E44A1F71}" srcOrd="1" destOrd="0" presId="urn:microsoft.com/office/officeart/2005/8/layout/radial1"/>
    <dgm:cxn modelId="{FB6E2DFA-CB0F-4D98-A66E-F4EE50ED4D17}" type="presOf" srcId="{6751B5D6-427D-49FC-9DFD-60465B25E396}" destId="{3C7F33A2-AF1D-40B9-9079-E577A0473A48}" srcOrd="0" destOrd="0" presId="urn:microsoft.com/office/officeart/2005/8/layout/radial1"/>
    <dgm:cxn modelId="{C37B7DE3-1FC5-451E-AE69-CC135881C015}" type="presParOf" srcId="{339E2A29-2E3F-4D9D-8777-053005C49910}" destId="{FA1EBE9C-1623-423C-A7DE-AC10C0E8E572}" srcOrd="0" destOrd="0" presId="urn:microsoft.com/office/officeart/2005/8/layout/radial1"/>
    <dgm:cxn modelId="{5FB6B77D-0219-4D94-B52F-DBDEC02DA302}" type="presParOf" srcId="{339E2A29-2E3F-4D9D-8777-053005C49910}" destId="{15FB6191-0D6B-4FE8-8FCE-C5B343AB44E0}" srcOrd="1" destOrd="0" presId="urn:microsoft.com/office/officeart/2005/8/layout/radial1"/>
    <dgm:cxn modelId="{5AA1D2F5-CBA5-414D-928F-807C081F3793}" type="presParOf" srcId="{15FB6191-0D6B-4FE8-8FCE-C5B343AB44E0}" destId="{68576DFE-EE52-4D73-B76F-F64345712A5C}" srcOrd="0" destOrd="0" presId="urn:microsoft.com/office/officeart/2005/8/layout/radial1"/>
    <dgm:cxn modelId="{5244806C-86D0-4BDF-AF51-409CDBC8CCA9}" type="presParOf" srcId="{339E2A29-2E3F-4D9D-8777-053005C49910}" destId="{642A1764-674E-4611-A62F-55F43579B6AF}" srcOrd="2" destOrd="0" presId="urn:microsoft.com/office/officeart/2005/8/layout/radial1"/>
    <dgm:cxn modelId="{34150FCA-EAC2-46AA-87C5-5D3354A1BD97}" type="presParOf" srcId="{339E2A29-2E3F-4D9D-8777-053005C49910}" destId="{098E7C9B-FB1E-4CF7-9F0F-84D5FF722642}" srcOrd="3" destOrd="0" presId="urn:microsoft.com/office/officeart/2005/8/layout/radial1"/>
    <dgm:cxn modelId="{7EA7F7A5-1B4A-45AA-8718-F826A18D92C7}" type="presParOf" srcId="{098E7C9B-FB1E-4CF7-9F0F-84D5FF722642}" destId="{77705FD3-2EDB-4C9B-BE52-5E84C906C7AB}" srcOrd="0" destOrd="0" presId="urn:microsoft.com/office/officeart/2005/8/layout/radial1"/>
    <dgm:cxn modelId="{A69E09B1-0884-429C-8CFE-DA1982367E0E}" type="presParOf" srcId="{339E2A29-2E3F-4D9D-8777-053005C49910}" destId="{06FE4421-BA5F-4D90-A788-ACA5AB365049}" srcOrd="4" destOrd="0" presId="urn:microsoft.com/office/officeart/2005/8/layout/radial1"/>
    <dgm:cxn modelId="{EBBC4AC8-43AE-40EF-826C-103E315844F2}" type="presParOf" srcId="{339E2A29-2E3F-4D9D-8777-053005C49910}" destId="{3C7F33A2-AF1D-40B9-9079-E577A0473A48}" srcOrd="5" destOrd="0" presId="urn:microsoft.com/office/officeart/2005/8/layout/radial1"/>
    <dgm:cxn modelId="{64A3E073-E105-46FE-8537-E13C552856A8}" type="presParOf" srcId="{3C7F33A2-AF1D-40B9-9079-E577A0473A48}" destId="{B3881C79-327F-45D7-93B1-E195E44A1F71}" srcOrd="0" destOrd="0" presId="urn:microsoft.com/office/officeart/2005/8/layout/radial1"/>
    <dgm:cxn modelId="{AB2F192A-D727-489E-A798-48A55576E485}" type="presParOf" srcId="{339E2A29-2E3F-4D9D-8777-053005C49910}" destId="{9DD191E2-5B87-462E-9E38-C875C51A116B}" srcOrd="6" destOrd="0" presId="urn:microsoft.com/office/officeart/2005/8/layout/radial1"/>
    <dgm:cxn modelId="{3AE02D76-49CA-4997-AF5A-52D21A0A7B2E}" type="presParOf" srcId="{339E2A29-2E3F-4D9D-8777-053005C49910}" destId="{0B217A35-7C13-477F-87AC-7688087EA4E6}" srcOrd="7" destOrd="0" presId="urn:microsoft.com/office/officeart/2005/8/layout/radial1"/>
    <dgm:cxn modelId="{3B1F7FDE-BE33-40C5-92B6-327B575173B1}" type="presParOf" srcId="{0B217A35-7C13-477F-87AC-7688087EA4E6}" destId="{085E91C6-F12D-4B69-8D2D-B21B3DAAEEC5}" srcOrd="0" destOrd="0" presId="urn:microsoft.com/office/officeart/2005/8/layout/radial1"/>
    <dgm:cxn modelId="{FF731480-F257-4185-A232-593A2191E685}" type="presParOf" srcId="{339E2A29-2E3F-4D9D-8777-053005C49910}" destId="{A6D6A910-61B7-45FE-BB92-8A8AAC736DFA}" srcOrd="8" destOrd="0" presId="urn:microsoft.com/office/officeart/2005/8/layout/radial1"/>
    <dgm:cxn modelId="{A760EC26-AC12-40BC-996F-6BE23AE90DCF}" type="presParOf" srcId="{339E2A29-2E3F-4D9D-8777-053005C49910}" destId="{4AF21F8D-358B-4832-8D90-3B92D5E33B51}" srcOrd="9" destOrd="0" presId="urn:microsoft.com/office/officeart/2005/8/layout/radial1"/>
    <dgm:cxn modelId="{C0A92A86-6C86-45FD-A8AD-EE01762A7AE0}" type="presParOf" srcId="{4AF21F8D-358B-4832-8D90-3B92D5E33B51}" destId="{BE4BC19F-FCA2-4D20-9001-116C776093CE}" srcOrd="0" destOrd="0" presId="urn:microsoft.com/office/officeart/2005/8/layout/radial1"/>
    <dgm:cxn modelId="{66908149-34F7-422F-B880-EC32556C3603}" type="presParOf" srcId="{339E2A29-2E3F-4D9D-8777-053005C49910}" destId="{CDEB9361-A699-4540-971B-64D173EEDCF1}" srcOrd="10" destOrd="0" presId="urn:microsoft.com/office/officeart/2005/8/layout/radial1"/>
    <dgm:cxn modelId="{A277F4BF-5FE4-4D6C-BDC9-6CA38DE07806}" type="presParOf" srcId="{339E2A29-2E3F-4D9D-8777-053005C49910}" destId="{12542846-ABAC-4785-B569-DB0FDA047A65}" srcOrd="11" destOrd="0" presId="urn:microsoft.com/office/officeart/2005/8/layout/radial1"/>
    <dgm:cxn modelId="{40DEF1FF-1AF1-4847-955B-E1DC701AE5D6}" type="presParOf" srcId="{12542846-ABAC-4785-B569-DB0FDA047A65}" destId="{A3119454-79DF-43FD-B1F2-2F604D9D77A6}" srcOrd="0" destOrd="0" presId="urn:microsoft.com/office/officeart/2005/8/layout/radial1"/>
    <dgm:cxn modelId="{02AE8A42-1F5B-466A-8565-2CBE2F85E447}" type="presParOf" srcId="{339E2A29-2E3F-4D9D-8777-053005C49910}" destId="{2E9729A5-BBEF-411E-9487-ADBD5929100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AA745F-FDEB-4261-866E-F6DA57AA0241}"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ADDAEC5-07A5-4C55-8D76-444882A077C5}">
      <dgm:prSet/>
      <dgm:spPr/>
      <dgm:t>
        <a:bodyPr/>
        <a:lstStyle/>
        <a:p>
          <a:pPr algn="just">
            <a:lnSpc>
              <a:spcPct val="100000"/>
            </a:lnSpc>
            <a:defRPr b="1"/>
          </a:pPr>
          <a:r>
            <a:rPr lang="en-GB"/>
            <a:t>Zona I : </a:t>
          </a:r>
          <a:endParaRPr lang="en-US"/>
        </a:p>
      </dgm:t>
    </dgm:pt>
    <dgm:pt modelId="{941CBADF-9955-4ED9-873C-FA58751D84F9}" type="parTrans" cxnId="{C9ACD83B-181E-41D0-8F15-1DE54B005157}">
      <dgm:prSet/>
      <dgm:spPr/>
      <dgm:t>
        <a:bodyPr/>
        <a:lstStyle/>
        <a:p>
          <a:pPr algn="just"/>
          <a:endParaRPr lang="en-US"/>
        </a:p>
      </dgm:t>
    </dgm:pt>
    <dgm:pt modelId="{32424D74-2D9C-4555-8B99-6218BD581900}" type="sibTrans" cxnId="{C9ACD83B-181E-41D0-8F15-1DE54B005157}">
      <dgm:prSet/>
      <dgm:spPr/>
      <dgm:t>
        <a:bodyPr/>
        <a:lstStyle/>
        <a:p>
          <a:pPr algn="just"/>
          <a:endParaRPr lang="en-US"/>
        </a:p>
      </dgm:t>
    </dgm:pt>
    <dgm:pt modelId="{7E7B0DF0-8AB1-44BF-B3CC-C33A2948C6E9}">
      <dgm:prSet/>
      <dgm:spPr/>
      <dgm:t>
        <a:bodyPr/>
        <a:lstStyle/>
        <a:p>
          <a:pPr algn="just">
            <a:lnSpc>
              <a:spcPct val="100000"/>
            </a:lnSpc>
          </a:pPr>
          <a:r>
            <a:rPr lang="en-GB"/>
            <a:t>Mobil yang berjalan terlalu lambat karena menghindari risiko kecelakaan justru mengakibatkan kerugian yaitu terlambat sampai ke tempat tujuan.</a:t>
          </a:r>
          <a:endParaRPr lang="en-US"/>
        </a:p>
      </dgm:t>
    </dgm:pt>
    <dgm:pt modelId="{A5147DCD-6743-41C4-AF6A-535F541E4010}" type="parTrans" cxnId="{17645E24-D10E-496A-B412-136765B005D2}">
      <dgm:prSet/>
      <dgm:spPr/>
      <dgm:t>
        <a:bodyPr/>
        <a:lstStyle/>
        <a:p>
          <a:pPr algn="just"/>
          <a:endParaRPr lang="en-US"/>
        </a:p>
      </dgm:t>
    </dgm:pt>
    <dgm:pt modelId="{C490CD3A-CF4A-4E1A-AB74-48DD177C3704}" type="sibTrans" cxnId="{17645E24-D10E-496A-B412-136765B005D2}">
      <dgm:prSet/>
      <dgm:spPr/>
      <dgm:t>
        <a:bodyPr/>
        <a:lstStyle/>
        <a:p>
          <a:pPr algn="just"/>
          <a:endParaRPr lang="en-US"/>
        </a:p>
      </dgm:t>
    </dgm:pt>
    <dgm:pt modelId="{6B2C0A5A-B534-4BFA-AFB9-DE9F261AAEF5}">
      <dgm:prSet/>
      <dgm:spPr/>
      <dgm:t>
        <a:bodyPr/>
        <a:lstStyle/>
        <a:p>
          <a:pPr algn="just">
            <a:lnSpc>
              <a:spcPct val="100000"/>
            </a:lnSpc>
            <a:defRPr b="1"/>
          </a:pPr>
          <a:r>
            <a:rPr lang="en-GB"/>
            <a:t>Zona II :</a:t>
          </a:r>
          <a:endParaRPr lang="en-US"/>
        </a:p>
      </dgm:t>
    </dgm:pt>
    <dgm:pt modelId="{87948225-CAA6-41E3-85CC-57883E0EBD5C}" type="parTrans" cxnId="{41CFCFCD-5C8E-49E3-8A45-D92BCA06B452}">
      <dgm:prSet/>
      <dgm:spPr/>
      <dgm:t>
        <a:bodyPr/>
        <a:lstStyle/>
        <a:p>
          <a:pPr algn="just"/>
          <a:endParaRPr lang="en-US"/>
        </a:p>
      </dgm:t>
    </dgm:pt>
    <dgm:pt modelId="{DA13C1AF-AD3C-4174-ABEE-F62A905B1E21}" type="sibTrans" cxnId="{41CFCFCD-5C8E-49E3-8A45-D92BCA06B452}">
      <dgm:prSet/>
      <dgm:spPr/>
      <dgm:t>
        <a:bodyPr/>
        <a:lstStyle/>
        <a:p>
          <a:pPr algn="just"/>
          <a:endParaRPr lang="en-US"/>
        </a:p>
      </dgm:t>
    </dgm:pt>
    <dgm:pt modelId="{FEF458F1-DD66-491C-A9C2-02A91E2CF763}">
      <dgm:prSet/>
      <dgm:spPr/>
      <dgm:t>
        <a:bodyPr/>
        <a:lstStyle/>
        <a:p>
          <a:pPr algn="just">
            <a:lnSpc>
              <a:spcPct val="100000"/>
            </a:lnSpc>
          </a:pPr>
          <a:r>
            <a:rPr lang="en-GB"/>
            <a:t>Mobil dipacu lebih cepat yaitu dengan kecepatan optimal sehingga bisa tepat waktu untuk sampai ke tempat tujuan.</a:t>
          </a:r>
          <a:endParaRPr lang="en-US"/>
        </a:p>
      </dgm:t>
    </dgm:pt>
    <dgm:pt modelId="{BE9B7097-BFD7-4BB3-AB0E-828861BD5978}" type="parTrans" cxnId="{AA6C545E-E6EF-4ADA-AA73-FBA207EDC2C7}">
      <dgm:prSet/>
      <dgm:spPr/>
      <dgm:t>
        <a:bodyPr/>
        <a:lstStyle/>
        <a:p>
          <a:pPr algn="just"/>
          <a:endParaRPr lang="en-US"/>
        </a:p>
      </dgm:t>
    </dgm:pt>
    <dgm:pt modelId="{18FC9858-092E-45C8-8A10-3AF327999035}" type="sibTrans" cxnId="{AA6C545E-E6EF-4ADA-AA73-FBA207EDC2C7}">
      <dgm:prSet/>
      <dgm:spPr/>
      <dgm:t>
        <a:bodyPr/>
        <a:lstStyle/>
        <a:p>
          <a:pPr algn="just"/>
          <a:endParaRPr lang="en-US"/>
        </a:p>
      </dgm:t>
    </dgm:pt>
    <dgm:pt modelId="{0CF487F7-C3F2-4C28-A2E1-53DEA54322BA}">
      <dgm:prSet/>
      <dgm:spPr/>
      <dgm:t>
        <a:bodyPr/>
        <a:lstStyle/>
        <a:p>
          <a:pPr algn="just">
            <a:lnSpc>
              <a:spcPct val="100000"/>
            </a:lnSpc>
            <a:defRPr b="1"/>
          </a:pPr>
          <a:r>
            <a:rPr lang="en-GB"/>
            <a:t>Zona III :</a:t>
          </a:r>
          <a:endParaRPr lang="en-US"/>
        </a:p>
      </dgm:t>
    </dgm:pt>
    <dgm:pt modelId="{67D703E5-5056-43E7-AC96-8861BFE5C075}" type="parTrans" cxnId="{405979D7-D0DB-448C-9CA5-A3106BDF2F7B}">
      <dgm:prSet/>
      <dgm:spPr/>
      <dgm:t>
        <a:bodyPr/>
        <a:lstStyle/>
        <a:p>
          <a:pPr algn="just"/>
          <a:endParaRPr lang="en-US"/>
        </a:p>
      </dgm:t>
    </dgm:pt>
    <dgm:pt modelId="{16331AC7-8224-4EAA-B0E1-7578DF7A0800}" type="sibTrans" cxnId="{405979D7-D0DB-448C-9CA5-A3106BDF2F7B}">
      <dgm:prSet/>
      <dgm:spPr/>
      <dgm:t>
        <a:bodyPr/>
        <a:lstStyle/>
        <a:p>
          <a:pPr algn="just"/>
          <a:endParaRPr lang="en-US"/>
        </a:p>
      </dgm:t>
    </dgm:pt>
    <dgm:pt modelId="{EA03735A-F946-4471-92CD-FCD82BCA290E}">
      <dgm:prSet/>
      <dgm:spPr/>
      <dgm:t>
        <a:bodyPr/>
        <a:lstStyle/>
        <a:p>
          <a:pPr algn="just">
            <a:lnSpc>
              <a:spcPct val="100000"/>
            </a:lnSpc>
          </a:pPr>
          <a:r>
            <a:rPr lang="en-GB" dirty="0"/>
            <a:t>Mobil </a:t>
          </a:r>
          <a:r>
            <a:rPr lang="en-GB" dirty="0" err="1"/>
            <a:t>ngebut</a:t>
          </a:r>
          <a:r>
            <a:rPr lang="en-GB" dirty="0"/>
            <a:t> </a:t>
          </a:r>
          <a:r>
            <a:rPr lang="en-GB" dirty="0" err="1"/>
            <a:t>karena</a:t>
          </a:r>
          <a:r>
            <a:rPr lang="en-GB" dirty="0"/>
            <a:t> </a:t>
          </a:r>
          <a:r>
            <a:rPr lang="en-GB" dirty="0" err="1"/>
            <a:t>harapan</a:t>
          </a:r>
          <a:r>
            <a:rPr lang="en-GB" dirty="0"/>
            <a:t> </a:t>
          </a:r>
          <a:r>
            <a:rPr lang="en-GB" dirty="0" err="1"/>
            <a:t>bisa</a:t>
          </a:r>
          <a:r>
            <a:rPr lang="en-GB" dirty="0"/>
            <a:t> </a:t>
          </a:r>
          <a:r>
            <a:rPr lang="en-GB" dirty="0" err="1"/>
            <a:t>datang</a:t>
          </a:r>
          <a:r>
            <a:rPr lang="en-GB" dirty="0"/>
            <a:t> </a:t>
          </a:r>
          <a:r>
            <a:rPr lang="en-GB" dirty="0" err="1"/>
            <a:t>lebih</a:t>
          </a:r>
          <a:r>
            <a:rPr lang="en-GB" dirty="0"/>
            <a:t> </a:t>
          </a:r>
          <a:r>
            <a:rPr lang="en-GB" dirty="0" err="1"/>
            <a:t>awal</a:t>
          </a:r>
          <a:r>
            <a:rPr lang="en-GB" dirty="0"/>
            <a:t> </a:t>
          </a:r>
          <a:r>
            <a:rPr lang="en-GB" dirty="0" err="1"/>
            <a:t>ke</a:t>
          </a:r>
          <a:r>
            <a:rPr lang="en-GB" dirty="0"/>
            <a:t> </a:t>
          </a:r>
          <a:r>
            <a:rPr lang="en-GB" dirty="0" err="1"/>
            <a:t>tempat</a:t>
          </a:r>
          <a:r>
            <a:rPr lang="en-GB" dirty="0"/>
            <a:t> </a:t>
          </a:r>
          <a:r>
            <a:rPr lang="en-GB" dirty="0" err="1"/>
            <a:t>tujuan</a:t>
          </a:r>
          <a:r>
            <a:rPr lang="en-GB" dirty="0"/>
            <a:t> </a:t>
          </a:r>
          <a:r>
            <a:rPr lang="en-GB" dirty="0" err="1"/>
            <a:t>tetapi</a:t>
          </a:r>
          <a:r>
            <a:rPr lang="en-GB" dirty="0"/>
            <a:t> </a:t>
          </a:r>
          <a:r>
            <a:rPr lang="en-GB" dirty="0" err="1"/>
            <a:t>akhirnya</a:t>
          </a:r>
          <a:r>
            <a:rPr lang="en-GB" dirty="0"/>
            <a:t> </a:t>
          </a:r>
          <a:r>
            <a:rPr lang="en-GB" dirty="0" err="1"/>
            <a:t>malah</a:t>
          </a:r>
          <a:r>
            <a:rPr lang="en-GB" dirty="0"/>
            <a:t> </a:t>
          </a:r>
          <a:r>
            <a:rPr lang="en-GB" dirty="0" err="1"/>
            <a:t>tidak</a:t>
          </a:r>
          <a:r>
            <a:rPr lang="en-GB" dirty="0"/>
            <a:t> </a:t>
          </a:r>
          <a:r>
            <a:rPr lang="en-GB" dirty="0" err="1"/>
            <a:t>sampai</a:t>
          </a:r>
          <a:r>
            <a:rPr lang="en-GB" dirty="0"/>
            <a:t> </a:t>
          </a:r>
          <a:r>
            <a:rPr lang="en-GB" dirty="0" err="1"/>
            <a:t>karena</a:t>
          </a:r>
          <a:r>
            <a:rPr lang="en-GB" dirty="0"/>
            <a:t> </a:t>
          </a:r>
          <a:r>
            <a:rPr lang="en-GB" dirty="0" err="1"/>
            <a:t>terjadi</a:t>
          </a:r>
          <a:r>
            <a:rPr lang="en-GB" dirty="0"/>
            <a:t> </a:t>
          </a:r>
          <a:r>
            <a:rPr lang="en-GB" dirty="0" err="1"/>
            <a:t>kecelakaan</a:t>
          </a:r>
          <a:r>
            <a:rPr lang="en-GB" dirty="0"/>
            <a:t> </a:t>
          </a:r>
          <a:r>
            <a:rPr lang="en-GB" dirty="0" err="1"/>
            <a:t>lalu</a:t>
          </a:r>
          <a:r>
            <a:rPr lang="en-GB" dirty="0"/>
            <a:t> </a:t>
          </a:r>
          <a:r>
            <a:rPr lang="en-GB" dirty="0" err="1"/>
            <a:t>lintas</a:t>
          </a:r>
          <a:r>
            <a:rPr lang="en-GB" dirty="0"/>
            <a:t>.</a:t>
          </a:r>
          <a:endParaRPr lang="en-US" dirty="0"/>
        </a:p>
      </dgm:t>
    </dgm:pt>
    <dgm:pt modelId="{AB699484-34A1-4B6B-891E-F9BDE6A43CF1}" type="parTrans" cxnId="{1DFA0909-C243-40BE-A17D-AA459E7BF07E}">
      <dgm:prSet/>
      <dgm:spPr/>
      <dgm:t>
        <a:bodyPr/>
        <a:lstStyle/>
        <a:p>
          <a:pPr algn="just"/>
          <a:endParaRPr lang="en-US"/>
        </a:p>
      </dgm:t>
    </dgm:pt>
    <dgm:pt modelId="{7D7FD9D5-8F21-4A1E-9B54-9E222317162C}" type="sibTrans" cxnId="{1DFA0909-C243-40BE-A17D-AA459E7BF07E}">
      <dgm:prSet/>
      <dgm:spPr/>
      <dgm:t>
        <a:bodyPr/>
        <a:lstStyle/>
        <a:p>
          <a:pPr algn="just"/>
          <a:endParaRPr lang="en-US"/>
        </a:p>
      </dgm:t>
    </dgm:pt>
    <dgm:pt modelId="{A40AD31D-3016-4370-85DB-667F085B3504}" type="pres">
      <dgm:prSet presAssocID="{E2AA745F-FDEB-4261-866E-F6DA57AA0241}" presName="root" presStyleCnt="0">
        <dgm:presLayoutVars>
          <dgm:dir/>
          <dgm:resizeHandles val="exact"/>
        </dgm:presLayoutVars>
      </dgm:prSet>
      <dgm:spPr/>
    </dgm:pt>
    <dgm:pt modelId="{64978E08-4547-47DD-82AA-A99BE733014B}" type="pres">
      <dgm:prSet presAssocID="{0ADDAEC5-07A5-4C55-8D76-444882A077C5}" presName="compNode" presStyleCnt="0"/>
      <dgm:spPr/>
    </dgm:pt>
    <dgm:pt modelId="{F28BBCB1-3595-4E09-BE25-4D2E475641E5}" type="pres">
      <dgm:prSet presAssocID="{0ADDAEC5-07A5-4C55-8D76-444882A077C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033649C8-7E9D-4F7F-9408-5EC82404FC28}" type="pres">
      <dgm:prSet presAssocID="{0ADDAEC5-07A5-4C55-8D76-444882A077C5}" presName="iconSpace" presStyleCnt="0"/>
      <dgm:spPr/>
    </dgm:pt>
    <dgm:pt modelId="{442B4BCE-360F-409C-85FD-C51B3A6A7E8B}" type="pres">
      <dgm:prSet presAssocID="{0ADDAEC5-07A5-4C55-8D76-444882A077C5}" presName="parTx" presStyleLbl="revTx" presStyleIdx="0" presStyleCnt="6">
        <dgm:presLayoutVars>
          <dgm:chMax val="0"/>
          <dgm:chPref val="0"/>
        </dgm:presLayoutVars>
      </dgm:prSet>
      <dgm:spPr/>
    </dgm:pt>
    <dgm:pt modelId="{B13D5F70-124B-472B-8F15-5733CC5BEADE}" type="pres">
      <dgm:prSet presAssocID="{0ADDAEC5-07A5-4C55-8D76-444882A077C5}" presName="txSpace" presStyleCnt="0"/>
      <dgm:spPr/>
    </dgm:pt>
    <dgm:pt modelId="{A9108DBC-C17F-4019-AD9F-DDAD839C7801}" type="pres">
      <dgm:prSet presAssocID="{0ADDAEC5-07A5-4C55-8D76-444882A077C5}" presName="desTx" presStyleLbl="revTx" presStyleIdx="1" presStyleCnt="6">
        <dgm:presLayoutVars/>
      </dgm:prSet>
      <dgm:spPr/>
    </dgm:pt>
    <dgm:pt modelId="{93B30B67-E7F3-4F70-840C-5804801BBA67}" type="pres">
      <dgm:prSet presAssocID="{32424D74-2D9C-4555-8B99-6218BD581900}" presName="sibTrans" presStyleCnt="0"/>
      <dgm:spPr/>
    </dgm:pt>
    <dgm:pt modelId="{14785AED-72B2-453D-BB73-0B1C56A2A5B6}" type="pres">
      <dgm:prSet presAssocID="{6B2C0A5A-B534-4BFA-AFB9-DE9F261AAEF5}" presName="compNode" presStyleCnt="0"/>
      <dgm:spPr/>
    </dgm:pt>
    <dgm:pt modelId="{3C97F3AC-B870-4482-8397-A784C36C005B}" type="pres">
      <dgm:prSet presAssocID="{6B2C0A5A-B534-4BFA-AFB9-DE9F261AAEF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F7209EF6-6132-4AD5-B6CA-4AE33683239C}" type="pres">
      <dgm:prSet presAssocID="{6B2C0A5A-B534-4BFA-AFB9-DE9F261AAEF5}" presName="iconSpace" presStyleCnt="0"/>
      <dgm:spPr/>
    </dgm:pt>
    <dgm:pt modelId="{598E7B5B-C95C-4D10-AA2D-4F79FD3F25AE}" type="pres">
      <dgm:prSet presAssocID="{6B2C0A5A-B534-4BFA-AFB9-DE9F261AAEF5}" presName="parTx" presStyleLbl="revTx" presStyleIdx="2" presStyleCnt="6">
        <dgm:presLayoutVars>
          <dgm:chMax val="0"/>
          <dgm:chPref val="0"/>
        </dgm:presLayoutVars>
      </dgm:prSet>
      <dgm:spPr/>
    </dgm:pt>
    <dgm:pt modelId="{E41FD43F-0924-4A1F-BC33-7B28453D53A6}" type="pres">
      <dgm:prSet presAssocID="{6B2C0A5A-B534-4BFA-AFB9-DE9F261AAEF5}" presName="txSpace" presStyleCnt="0"/>
      <dgm:spPr/>
    </dgm:pt>
    <dgm:pt modelId="{63BDC97A-9204-4D0A-BA32-C85D64536ADB}" type="pres">
      <dgm:prSet presAssocID="{6B2C0A5A-B534-4BFA-AFB9-DE9F261AAEF5}" presName="desTx" presStyleLbl="revTx" presStyleIdx="3" presStyleCnt="6">
        <dgm:presLayoutVars/>
      </dgm:prSet>
      <dgm:spPr/>
    </dgm:pt>
    <dgm:pt modelId="{5A34D064-F8B7-47AC-82CC-07FE4568AD50}" type="pres">
      <dgm:prSet presAssocID="{DA13C1AF-AD3C-4174-ABEE-F62A905B1E21}" presName="sibTrans" presStyleCnt="0"/>
      <dgm:spPr/>
    </dgm:pt>
    <dgm:pt modelId="{B3C29FF2-CBA2-4943-9B04-C6D8F9FD51D4}" type="pres">
      <dgm:prSet presAssocID="{0CF487F7-C3F2-4C28-A2E1-53DEA54322BA}" presName="compNode" presStyleCnt="0"/>
      <dgm:spPr/>
    </dgm:pt>
    <dgm:pt modelId="{5141C10A-43A3-4D26-B62F-1E507B98E5F1}" type="pres">
      <dgm:prSet presAssocID="{0CF487F7-C3F2-4C28-A2E1-53DEA54322B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DFD1EA9D-944B-4436-B03C-E84717D6D28C}" type="pres">
      <dgm:prSet presAssocID="{0CF487F7-C3F2-4C28-A2E1-53DEA54322BA}" presName="iconSpace" presStyleCnt="0"/>
      <dgm:spPr/>
    </dgm:pt>
    <dgm:pt modelId="{3AC0FD99-11BD-4A93-BDEA-96BF16B78CA8}" type="pres">
      <dgm:prSet presAssocID="{0CF487F7-C3F2-4C28-A2E1-53DEA54322BA}" presName="parTx" presStyleLbl="revTx" presStyleIdx="4" presStyleCnt="6">
        <dgm:presLayoutVars>
          <dgm:chMax val="0"/>
          <dgm:chPref val="0"/>
        </dgm:presLayoutVars>
      </dgm:prSet>
      <dgm:spPr/>
    </dgm:pt>
    <dgm:pt modelId="{B694D593-29EF-41A1-952E-248AAE941CA1}" type="pres">
      <dgm:prSet presAssocID="{0CF487F7-C3F2-4C28-A2E1-53DEA54322BA}" presName="txSpace" presStyleCnt="0"/>
      <dgm:spPr/>
    </dgm:pt>
    <dgm:pt modelId="{B7CDDACF-5DE8-4AB8-9781-9ED572D53985}" type="pres">
      <dgm:prSet presAssocID="{0CF487F7-C3F2-4C28-A2E1-53DEA54322BA}" presName="desTx" presStyleLbl="revTx" presStyleIdx="5" presStyleCnt="6">
        <dgm:presLayoutVars/>
      </dgm:prSet>
      <dgm:spPr/>
    </dgm:pt>
  </dgm:ptLst>
  <dgm:cxnLst>
    <dgm:cxn modelId="{1DFA0909-C243-40BE-A17D-AA459E7BF07E}" srcId="{0CF487F7-C3F2-4C28-A2E1-53DEA54322BA}" destId="{EA03735A-F946-4471-92CD-FCD82BCA290E}" srcOrd="0" destOrd="0" parTransId="{AB699484-34A1-4B6B-891E-F9BDE6A43CF1}" sibTransId="{7D7FD9D5-8F21-4A1E-9B54-9E222317162C}"/>
    <dgm:cxn modelId="{DFDB8D12-3152-574D-89CB-17A5D2ED3DE6}" type="presOf" srcId="{7E7B0DF0-8AB1-44BF-B3CC-C33A2948C6E9}" destId="{A9108DBC-C17F-4019-AD9F-DDAD839C7801}" srcOrd="0" destOrd="0" presId="urn:microsoft.com/office/officeart/2018/2/layout/IconLabelDescriptionList"/>
    <dgm:cxn modelId="{17645E24-D10E-496A-B412-136765B005D2}" srcId="{0ADDAEC5-07A5-4C55-8D76-444882A077C5}" destId="{7E7B0DF0-8AB1-44BF-B3CC-C33A2948C6E9}" srcOrd="0" destOrd="0" parTransId="{A5147DCD-6743-41C4-AF6A-535F541E4010}" sibTransId="{C490CD3A-CF4A-4E1A-AB74-48DD177C3704}"/>
    <dgm:cxn modelId="{34116827-0492-0A42-8D09-365122C47BC0}" type="presOf" srcId="{EA03735A-F946-4471-92CD-FCD82BCA290E}" destId="{B7CDDACF-5DE8-4AB8-9781-9ED572D53985}" srcOrd="0" destOrd="0" presId="urn:microsoft.com/office/officeart/2018/2/layout/IconLabelDescriptionList"/>
    <dgm:cxn modelId="{C9ACD83B-181E-41D0-8F15-1DE54B005157}" srcId="{E2AA745F-FDEB-4261-866E-F6DA57AA0241}" destId="{0ADDAEC5-07A5-4C55-8D76-444882A077C5}" srcOrd="0" destOrd="0" parTransId="{941CBADF-9955-4ED9-873C-FA58751D84F9}" sibTransId="{32424D74-2D9C-4555-8B99-6218BD581900}"/>
    <dgm:cxn modelId="{AA6C545E-E6EF-4ADA-AA73-FBA207EDC2C7}" srcId="{6B2C0A5A-B534-4BFA-AFB9-DE9F261AAEF5}" destId="{FEF458F1-DD66-491C-A9C2-02A91E2CF763}" srcOrd="0" destOrd="0" parTransId="{BE9B7097-BFD7-4BB3-AB0E-828861BD5978}" sibTransId="{18FC9858-092E-45C8-8A10-3AF327999035}"/>
    <dgm:cxn modelId="{6DAE7363-B17D-B04F-8110-1FB2112555CC}" type="presOf" srcId="{6B2C0A5A-B534-4BFA-AFB9-DE9F261AAEF5}" destId="{598E7B5B-C95C-4D10-AA2D-4F79FD3F25AE}" srcOrd="0" destOrd="0" presId="urn:microsoft.com/office/officeart/2018/2/layout/IconLabelDescriptionList"/>
    <dgm:cxn modelId="{023F9A6D-C9D5-DA48-8FBC-DA089C60F1D2}" type="presOf" srcId="{FEF458F1-DD66-491C-A9C2-02A91E2CF763}" destId="{63BDC97A-9204-4D0A-BA32-C85D64536ADB}" srcOrd="0" destOrd="0" presId="urn:microsoft.com/office/officeart/2018/2/layout/IconLabelDescriptionList"/>
    <dgm:cxn modelId="{8C209A73-B9E2-8F44-B4F1-BD57682EA0BF}" type="presOf" srcId="{0ADDAEC5-07A5-4C55-8D76-444882A077C5}" destId="{442B4BCE-360F-409C-85FD-C51B3A6A7E8B}" srcOrd="0" destOrd="0" presId="urn:microsoft.com/office/officeart/2018/2/layout/IconLabelDescriptionList"/>
    <dgm:cxn modelId="{8F2A8791-C4A9-3440-9C45-B7BD0138C06C}" type="presOf" srcId="{0CF487F7-C3F2-4C28-A2E1-53DEA54322BA}" destId="{3AC0FD99-11BD-4A93-BDEA-96BF16B78CA8}" srcOrd="0" destOrd="0" presId="urn:microsoft.com/office/officeart/2018/2/layout/IconLabelDescriptionList"/>
    <dgm:cxn modelId="{012E7BB8-5768-4144-A980-A3810CC6D304}" type="presOf" srcId="{E2AA745F-FDEB-4261-866E-F6DA57AA0241}" destId="{A40AD31D-3016-4370-85DB-667F085B3504}" srcOrd="0" destOrd="0" presId="urn:microsoft.com/office/officeart/2018/2/layout/IconLabelDescriptionList"/>
    <dgm:cxn modelId="{41CFCFCD-5C8E-49E3-8A45-D92BCA06B452}" srcId="{E2AA745F-FDEB-4261-866E-F6DA57AA0241}" destId="{6B2C0A5A-B534-4BFA-AFB9-DE9F261AAEF5}" srcOrd="1" destOrd="0" parTransId="{87948225-CAA6-41E3-85CC-57883E0EBD5C}" sibTransId="{DA13C1AF-AD3C-4174-ABEE-F62A905B1E21}"/>
    <dgm:cxn modelId="{405979D7-D0DB-448C-9CA5-A3106BDF2F7B}" srcId="{E2AA745F-FDEB-4261-866E-F6DA57AA0241}" destId="{0CF487F7-C3F2-4C28-A2E1-53DEA54322BA}" srcOrd="2" destOrd="0" parTransId="{67D703E5-5056-43E7-AC96-8861BFE5C075}" sibTransId="{16331AC7-8224-4EAA-B0E1-7578DF7A0800}"/>
    <dgm:cxn modelId="{3E59857A-90F0-894B-BC01-0EF815783517}" type="presParOf" srcId="{A40AD31D-3016-4370-85DB-667F085B3504}" destId="{64978E08-4547-47DD-82AA-A99BE733014B}" srcOrd="0" destOrd="0" presId="urn:microsoft.com/office/officeart/2018/2/layout/IconLabelDescriptionList"/>
    <dgm:cxn modelId="{08220F49-E715-E144-AF49-B2E3EF7758EE}" type="presParOf" srcId="{64978E08-4547-47DD-82AA-A99BE733014B}" destId="{F28BBCB1-3595-4E09-BE25-4D2E475641E5}" srcOrd="0" destOrd="0" presId="urn:microsoft.com/office/officeart/2018/2/layout/IconLabelDescriptionList"/>
    <dgm:cxn modelId="{D352A180-4F7C-9545-B755-9155CCECB79E}" type="presParOf" srcId="{64978E08-4547-47DD-82AA-A99BE733014B}" destId="{033649C8-7E9D-4F7F-9408-5EC82404FC28}" srcOrd="1" destOrd="0" presId="urn:microsoft.com/office/officeart/2018/2/layout/IconLabelDescriptionList"/>
    <dgm:cxn modelId="{F6DEA505-E9F5-7640-9B52-1125A5BEDEBD}" type="presParOf" srcId="{64978E08-4547-47DD-82AA-A99BE733014B}" destId="{442B4BCE-360F-409C-85FD-C51B3A6A7E8B}" srcOrd="2" destOrd="0" presId="urn:microsoft.com/office/officeart/2018/2/layout/IconLabelDescriptionList"/>
    <dgm:cxn modelId="{A9C22631-EC34-7745-A024-4A28290939DF}" type="presParOf" srcId="{64978E08-4547-47DD-82AA-A99BE733014B}" destId="{B13D5F70-124B-472B-8F15-5733CC5BEADE}" srcOrd="3" destOrd="0" presId="urn:microsoft.com/office/officeart/2018/2/layout/IconLabelDescriptionList"/>
    <dgm:cxn modelId="{18239911-F8B3-4047-904D-8380F8322FEE}" type="presParOf" srcId="{64978E08-4547-47DD-82AA-A99BE733014B}" destId="{A9108DBC-C17F-4019-AD9F-DDAD839C7801}" srcOrd="4" destOrd="0" presId="urn:microsoft.com/office/officeart/2018/2/layout/IconLabelDescriptionList"/>
    <dgm:cxn modelId="{7C552529-2C24-8A41-9F9D-E771576964E4}" type="presParOf" srcId="{A40AD31D-3016-4370-85DB-667F085B3504}" destId="{93B30B67-E7F3-4F70-840C-5804801BBA67}" srcOrd="1" destOrd="0" presId="urn:microsoft.com/office/officeart/2018/2/layout/IconLabelDescriptionList"/>
    <dgm:cxn modelId="{39565C9E-6D90-C241-82C7-C9FF171BB217}" type="presParOf" srcId="{A40AD31D-3016-4370-85DB-667F085B3504}" destId="{14785AED-72B2-453D-BB73-0B1C56A2A5B6}" srcOrd="2" destOrd="0" presId="urn:microsoft.com/office/officeart/2018/2/layout/IconLabelDescriptionList"/>
    <dgm:cxn modelId="{1B460B5E-BD72-2A44-BAA5-B8D862FAAB4B}" type="presParOf" srcId="{14785AED-72B2-453D-BB73-0B1C56A2A5B6}" destId="{3C97F3AC-B870-4482-8397-A784C36C005B}" srcOrd="0" destOrd="0" presId="urn:microsoft.com/office/officeart/2018/2/layout/IconLabelDescriptionList"/>
    <dgm:cxn modelId="{F2AB160F-5DC1-4343-A078-9892961441E9}" type="presParOf" srcId="{14785AED-72B2-453D-BB73-0B1C56A2A5B6}" destId="{F7209EF6-6132-4AD5-B6CA-4AE33683239C}" srcOrd="1" destOrd="0" presId="urn:microsoft.com/office/officeart/2018/2/layout/IconLabelDescriptionList"/>
    <dgm:cxn modelId="{F2E52482-8101-8B4B-8C3D-B60E1826EA4C}" type="presParOf" srcId="{14785AED-72B2-453D-BB73-0B1C56A2A5B6}" destId="{598E7B5B-C95C-4D10-AA2D-4F79FD3F25AE}" srcOrd="2" destOrd="0" presId="urn:microsoft.com/office/officeart/2018/2/layout/IconLabelDescriptionList"/>
    <dgm:cxn modelId="{4D2613EC-26FC-B148-8891-2BB342EE96DC}" type="presParOf" srcId="{14785AED-72B2-453D-BB73-0B1C56A2A5B6}" destId="{E41FD43F-0924-4A1F-BC33-7B28453D53A6}" srcOrd="3" destOrd="0" presId="urn:microsoft.com/office/officeart/2018/2/layout/IconLabelDescriptionList"/>
    <dgm:cxn modelId="{23B34AFA-D1B2-904A-87CE-C6ED6FDC9538}" type="presParOf" srcId="{14785AED-72B2-453D-BB73-0B1C56A2A5B6}" destId="{63BDC97A-9204-4D0A-BA32-C85D64536ADB}" srcOrd="4" destOrd="0" presId="urn:microsoft.com/office/officeart/2018/2/layout/IconLabelDescriptionList"/>
    <dgm:cxn modelId="{13C8B3C8-F3BE-4D4D-AAA8-CEB363483136}" type="presParOf" srcId="{A40AD31D-3016-4370-85DB-667F085B3504}" destId="{5A34D064-F8B7-47AC-82CC-07FE4568AD50}" srcOrd="3" destOrd="0" presId="urn:microsoft.com/office/officeart/2018/2/layout/IconLabelDescriptionList"/>
    <dgm:cxn modelId="{394695DF-EB53-A241-9135-C65F4B7B7385}" type="presParOf" srcId="{A40AD31D-3016-4370-85DB-667F085B3504}" destId="{B3C29FF2-CBA2-4943-9B04-C6D8F9FD51D4}" srcOrd="4" destOrd="0" presId="urn:microsoft.com/office/officeart/2018/2/layout/IconLabelDescriptionList"/>
    <dgm:cxn modelId="{5E0BA0EC-E50B-9748-A8FA-AC64E8E4977A}" type="presParOf" srcId="{B3C29FF2-CBA2-4943-9B04-C6D8F9FD51D4}" destId="{5141C10A-43A3-4D26-B62F-1E507B98E5F1}" srcOrd="0" destOrd="0" presId="urn:microsoft.com/office/officeart/2018/2/layout/IconLabelDescriptionList"/>
    <dgm:cxn modelId="{6288492A-9CC2-E94A-AFF4-83816890F61E}" type="presParOf" srcId="{B3C29FF2-CBA2-4943-9B04-C6D8F9FD51D4}" destId="{DFD1EA9D-944B-4436-B03C-E84717D6D28C}" srcOrd="1" destOrd="0" presId="urn:microsoft.com/office/officeart/2018/2/layout/IconLabelDescriptionList"/>
    <dgm:cxn modelId="{6B0CC421-2ACC-3448-8541-CF4891CF2731}" type="presParOf" srcId="{B3C29FF2-CBA2-4943-9B04-C6D8F9FD51D4}" destId="{3AC0FD99-11BD-4A93-BDEA-96BF16B78CA8}" srcOrd="2" destOrd="0" presId="urn:microsoft.com/office/officeart/2018/2/layout/IconLabelDescriptionList"/>
    <dgm:cxn modelId="{E7EF3605-88D3-0843-9DF9-F0B427A48930}" type="presParOf" srcId="{B3C29FF2-CBA2-4943-9B04-C6D8F9FD51D4}" destId="{B694D593-29EF-41A1-952E-248AAE941CA1}" srcOrd="3" destOrd="0" presId="urn:microsoft.com/office/officeart/2018/2/layout/IconLabelDescriptionList"/>
    <dgm:cxn modelId="{23191363-DEBE-FA45-B0D0-461556F44A82}" type="presParOf" srcId="{B3C29FF2-CBA2-4943-9B04-C6D8F9FD51D4}" destId="{B7CDDACF-5DE8-4AB8-9781-9ED572D53985}" srcOrd="4" destOrd="0" presId="urn:microsoft.com/office/officeart/2018/2/layout/IconLabelDescri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12D35D-FB0F-4703-8391-4C52902179DC}"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id-ID"/>
        </a:p>
      </dgm:t>
    </dgm:pt>
    <dgm:pt modelId="{E0B2B199-EF96-4F63-BFB3-DA64771C95A7}">
      <dgm:prSet/>
      <dgm:spPr/>
      <dgm:t>
        <a:bodyPr/>
        <a:lstStyle/>
        <a:p>
          <a:pPr rtl="0"/>
          <a:r>
            <a:rPr lang="id-ID" dirty="0"/>
            <a:t>AS/NZS 4360:2004</a:t>
          </a:r>
        </a:p>
      </dgm:t>
    </dgm:pt>
    <dgm:pt modelId="{F02AFEC1-E3B2-4CF9-9E34-172D58C5E4C4}" type="parTrans" cxnId="{EA184D4C-9BE3-4C8E-9110-4E89DB5D8684}">
      <dgm:prSet/>
      <dgm:spPr/>
      <dgm:t>
        <a:bodyPr/>
        <a:lstStyle/>
        <a:p>
          <a:endParaRPr lang="id-ID"/>
        </a:p>
      </dgm:t>
    </dgm:pt>
    <dgm:pt modelId="{67BB77B6-CEA7-4969-96BC-49CF10FB80E2}" type="sibTrans" cxnId="{EA184D4C-9BE3-4C8E-9110-4E89DB5D8684}">
      <dgm:prSet/>
      <dgm:spPr/>
      <dgm:t>
        <a:bodyPr/>
        <a:lstStyle/>
        <a:p>
          <a:endParaRPr lang="id-ID"/>
        </a:p>
      </dgm:t>
    </dgm:pt>
    <dgm:pt modelId="{B4D234F2-5592-49F5-8169-DF052F3CC4CF}">
      <dgm:prSet/>
      <dgm:spPr/>
      <dgm:t>
        <a:bodyPr/>
        <a:lstStyle/>
        <a:p>
          <a:pPr rtl="0"/>
          <a:r>
            <a:rPr lang="id-ID" dirty="0"/>
            <a:t>Chance of something happening that will have an impact on </a:t>
          </a:r>
          <a:r>
            <a:rPr lang="id-ID" dirty="0" err="1"/>
            <a:t>objetives</a:t>
          </a:r>
          <a:r>
            <a:rPr lang="id-ID" dirty="0"/>
            <a:t>.(</a:t>
          </a:r>
          <a:r>
            <a:rPr lang="en-US" dirty="0" err="1"/>
            <a:t>Peluang</a:t>
          </a:r>
          <a:r>
            <a:rPr lang="en-US" dirty="0"/>
            <a:t> </a:t>
          </a:r>
          <a:r>
            <a:rPr lang="en-US" dirty="0" err="1"/>
            <a:t>terjadi</a:t>
          </a:r>
          <a:r>
            <a:rPr lang="en-US" dirty="0"/>
            <a:t> </a:t>
          </a:r>
          <a:r>
            <a:rPr lang="en-US" dirty="0" err="1"/>
            <a:t>sesuatu</a:t>
          </a:r>
          <a:r>
            <a:rPr lang="en-US" dirty="0"/>
            <a:t> yang </a:t>
          </a:r>
          <a:r>
            <a:rPr lang="en-US" dirty="0" err="1"/>
            <a:t>akan</a:t>
          </a:r>
          <a:r>
            <a:rPr lang="en-US" dirty="0"/>
            <a:t> </a:t>
          </a:r>
          <a:r>
            <a:rPr lang="en-US" dirty="0" err="1"/>
            <a:t>berdampak</a:t>
          </a:r>
          <a:r>
            <a:rPr lang="en-US" dirty="0"/>
            <a:t> pada </a:t>
          </a:r>
          <a:r>
            <a:rPr lang="en-US" dirty="0" err="1"/>
            <a:t>tujuan</a:t>
          </a:r>
          <a:r>
            <a:rPr lang="en-US" dirty="0"/>
            <a:t>)</a:t>
          </a:r>
          <a:endParaRPr lang="id-ID" dirty="0"/>
        </a:p>
      </dgm:t>
    </dgm:pt>
    <dgm:pt modelId="{BB72C735-3829-4AD8-A677-3AAA39C97D3C}" type="parTrans" cxnId="{C036A6E1-AD1F-4AB0-8E09-7AD935D12A50}">
      <dgm:prSet/>
      <dgm:spPr/>
      <dgm:t>
        <a:bodyPr/>
        <a:lstStyle/>
        <a:p>
          <a:endParaRPr lang="id-ID"/>
        </a:p>
      </dgm:t>
    </dgm:pt>
    <dgm:pt modelId="{ED4244C2-ADC6-442B-A3F8-6E00C752D0A7}" type="sibTrans" cxnId="{C036A6E1-AD1F-4AB0-8E09-7AD935D12A50}">
      <dgm:prSet/>
      <dgm:spPr/>
      <dgm:t>
        <a:bodyPr/>
        <a:lstStyle/>
        <a:p>
          <a:endParaRPr lang="id-ID"/>
        </a:p>
      </dgm:t>
    </dgm:pt>
    <dgm:pt modelId="{29482AB7-B243-4DA5-BC43-827B860A1F45}">
      <dgm:prSet/>
      <dgm:spPr/>
      <dgm:t>
        <a:bodyPr/>
        <a:lstStyle/>
        <a:p>
          <a:pPr rtl="0"/>
          <a:r>
            <a:rPr lang="id-ID" dirty="0"/>
            <a:t>COSO(2004) – ERM – Integrated Framework</a:t>
          </a:r>
        </a:p>
      </dgm:t>
    </dgm:pt>
    <dgm:pt modelId="{59982B9B-ECE0-45B5-9218-4ADB0CD326F6}" type="parTrans" cxnId="{FA67B7C3-0474-474A-8C8F-CA75BCAC2061}">
      <dgm:prSet/>
      <dgm:spPr/>
      <dgm:t>
        <a:bodyPr/>
        <a:lstStyle/>
        <a:p>
          <a:endParaRPr lang="id-ID"/>
        </a:p>
      </dgm:t>
    </dgm:pt>
    <dgm:pt modelId="{3CE8B0E4-B2FF-4148-B60C-CD8D4BF1C313}" type="sibTrans" cxnId="{FA67B7C3-0474-474A-8C8F-CA75BCAC2061}">
      <dgm:prSet/>
      <dgm:spPr/>
      <dgm:t>
        <a:bodyPr/>
        <a:lstStyle/>
        <a:p>
          <a:endParaRPr lang="id-ID"/>
        </a:p>
      </dgm:t>
    </dgm:pt>
    <dgm:pt modelId="{53B75810-2742-4F07-BBCD-BE127D093B03}">
      <dgm:prSet/>
      <dgm:spPr/>
      <dgm:t>
        <a:bodyPr/>
        <a:lstStyle/>
        <a:p>
          <a:pPr rtl="0"/>
          <a:r>
            <a:rPr lang="id-ID" dirty="0"/>
            <a:t>Events with a negative impact represent risk, which can prevent value creation or erode existing </a:t>
          </a:r>
          <a:r>
            <a:rPr lang="id-ID" dirty="0" err="1"/>
            <a:t>value</a:t>
          </a:r>
          <a:r>
            <a:rPr lang="id-ID" dirty="0"/>
            <a:t>. (</a:t>
          </a:r>
          <a:r>
            <a:rPr lang="en-US" dirty="0" err="1"/>
            <a:t>Peristiwa</a:t>
          </a:r>
          <a:r>
            <a:rPr lang="en-US" dirty="0"/>
            <a:t> </a:t>
          </a:r>
          <a:r>
            <a:rPr lang="en-US" dirty="0" err="1"/>
            <a:t>dengan</a:t>
          </a:r>
          <a:r>
            <a:rPr lang="en-US" dirty="0"/>
            <a:t> </a:t>
          </a:r>
          <a:r>
            <a:rPr lang="en-US" dirty="0" err="1"/>
            <a:t>dampak</a:t>
          </a:r>
          <a:r>
            <a:rPr lang="en-US" dirty="0"/>
            <a:t> </a:t>
          </a:r>
          <a:r>
            <a:rPr lang="en-US" dirty="0" err="1"/>
            <a:t>negatif</a:t>
          </a:r>
          <a:r>
            <a:rPr lang="en-US" dirty="0"/>
            <a:t> </a:t>
          </a:r>
          <a:r>
            <a:rPr lang="en-US" dirty="0" err="1"/>
            <a:t>merupakan</a:t>
          </a:r>
          <a:r>
            <a:rPr lang="en-US" dirty="0"/>
            <a:t> </a:t>
          </a:r>
          <a:r>
            <a:rPr lang="en-US" dirty="0" err="1"/>
            <a:t>risiko</a:t>
          </a:r>
          <a:r>
            <a:rPr lang="en-US" dirty="0"/>
            <a:t>, yang </a:t>
          </a:r>
          <a:r>
            <a:rPr lang="en-US" dirty="0" err="1"/>
            <a:t>dapat</a:t>
          </a:r>
          <a:r>
            <a:rPr lang="en-US" dirty="0"/>
            <a:t> </a:t>
          </a:r>
          <a:r>
            <a:rPr lang="en-US" dirty="0" err="1"/>
            <a:t>mencegah</a:t>
          </a:r>
          <a:r>
            <a:rPr lang="en-US" dirty="0"/>
            <a:t> </a:t>
          </a:r>
          <a:r>
            <a:rPr lang="en-US" dirty="0" err="1"/>
            <a:t>penciptaan</a:t>
          </a:r>
          <a:r>
            <a:rPr lang="en-US" dirty="0"/>
            <a:t> </a:t>
          </a:r>
          <a:r>
            <a:rPr lang="en-US" dirty="0" err="1"/>
            <a:t>nilai</a:t>
          </a:r>
          <a:r>
            <a:rPr lang="en-US" dirty="0"/>
            <a:t> </a:t>
          </a:r>
          <a:r>
            <a:rPr lang="en-US" dirty="0" err="1"/>
            <a:t>atau</a:t>
          </a:r>
          <a:r>
            <a:rPr lang="en-US" dirty="0"/>
            <a:t> </a:t>
          </a:r>
          <a:r>
            <a:rPr lang="en-US" dirty="0" err="1"/>
            <a:t>mengikis</a:t>
          </a:r>
          <a:r>
            <a:rPr lang="en-US" dirty="0"/>
            <a:t> </a:t>
          </a:r>
          <a:r>
            <a:rPr lang="en-US" dirty="0" err="1"/>
            <a:t>nilai</a:t>
          </a:r>
          <a:r>
            <a:rPr lang="en-US" dirty="0"/>
            <a:t> yang </a:t>
          </a:r>
          <a:r>
            <a:rPr lang="en-US" dirty="0" err="1"/>
            <a:t>ada</a:t>
          </a:r>
          <a:r>
            <a:rPr lang="en-US" dirty="0"/>
            <a:t>.)</a:t>
          </a:r>
          <a:endParaRPr lang="id-ID" dirty="0"/>
        </a:p>
      </dgm:t>
    </dgm:pt>
    <dgm:pt modelId="{8EE65C48-C3CE-42DD-9DCE-27E6FB46F1E2}" type="parTrans" cxnId="{CD824F20-39D8-43E3-AEDC-C33DDEFAC453}">
      <dgm:prSet/>
      <dgm:spPr/>
      <dgm:t>
        <a:bodyPr/>
        <a:lstStyle/>
        <a:p>
          <a:endParaRPr lang="id-ID"/>
        </a:p>
      </dgm:t>
    </dgm:pt>
    <dgm:pt modelId="{740C0C3D-AD64-4D6A-B961-53C47F4CD853}" type="sibTrans" cxnId="{CD824F20-39D8-43E3-AEDC-C33DDEFAC453}">
      <dgm:prSet/>
      <dgm:spPr/>
      <dgm:t>
        <a:bodyPr/>
        <a:lstStyle/>
        <a:p>
          <a:endParaRPr lang="id-ID"/>
        </a:p>
      </dgm:t>
    </dgm:pt>
    <dgm:pt modelId="{2AC572F6-6326-4394-A630-04CBEEFE98AA}">
      <dgm:prSet/>
      <dgm:spPr/>
      <dgm:t>
        <a:bodyPr/>
        <a:lstStyle/>
        <a:p>
          <a:pPr rtl="0"/>
          <a:r>
            <a:rPr lang="id-ID" dirty="0"/>
            <a:t>Event with positive impact may offest negative impacts or represent </a:t>
          </a:r>
          <a:r>
            <a:rPr lang="id-ID" dirty="0" err="1"/>
            <a:t>opportunities</a:t>
          </a:r>
          <a:r>
            <a:rPr lang="id-ID" dirty="0"/>
            <a:t>. (</a:t>
          </a:r>
          <a:r>
            <a:rPr lang="en-US" dirty="0" err="1"/>
            <a:t>Peristiwa</a:t>
          </a:r>
          <a:r>
            <a:rPr lang="en-US" dirty="0"/>
            <a:t> </a:t>
          </a:r>
          <a:r>
            <a:rPr lang="en-US" dirty="0" err="1"/>
            <a:t>dengan</a:t>
          </a:r>
          <a:r>
            <a:rPr lang="en-US" dirty="0"/>
            <a:t> </a:t>
          </a:r>
          <a:r>
            <a:rPr lang="en-US" dirty="0" err="1"/>
            <a:t>dampak</a:t>
          </a:r>
          <a:r>
            <a:rPr lang="en-US" dirty="0"/>
            <a:t> </a:t>
          </a:r>
          <a:r>
            <a:rPr lang="en-US" dirty="0" err="1"/>
            <a:t>positif</a:t>
          </a:r>
          <a:r>
            <a:rPr lang="en-US" dirty="0"/>
            <a:t> </a:t>
          </a:r>
          <a:r>
            <a:rPr lang="en-US" dirty="0" err="1"/>
            <a:t>dapat</a:t>
          </a:r>
          <a:r>
            <a:rPr lang="en-US" dirty="0"/>
            <a:t> </a:t>
          </a:r>
          <a:r>
            <a:rPr lang="en-US" dirty="0" err="1"/>
            <a:t>menghilangkan</a:t>
          </a:r>
          <a:r>
            <a:rPr lang="en-US" dirty="0"/>
            <a:t> </a:t>
          </a:r>
          <a:r>
            <a:rPr lang="en-US" dirty="0" err="1"/>
            <a:t>dampak</a:t>
          </a:r>
          <a:r>
            <a:rPr lang="en-US" dirty="0"/>
            <a:t> </a:t>
          </a:r>
          <a:r>
            <a:rPr lang="en-US" dirty="0" err="1"/>
            <a:t>negatif</a:t>
          </a:r>
          <a:r>
            <a:rPr lang="en-US" dirty="0"/>
            <a:t> </a:t>
          </a:r>
          <a:r>
            <a:rPr lang="en-US" dirty="0" err="1"/>
            <a:t>atau</a:t>
          </a:r>
          <a:r>
            <a:rPr lang="en-US" dirty="0"/>
            <a:t> </a:t>
          </a:r>
          <a:r>
            <a:rPr lang="en-US" dirty="0" err="1"/>
            <a:t>mewakili</a:t>
          </a:r>
          <a:r>
            <a:rPr lang="en-US" dirty="0"/>
            <a:t> </a:t>
          </a:r>
          <a:r>
            <a:rPr lang="en-US" dirty="0" err="1"/>
            <a:t>peluang</a:t>
          </a:r>
          <a:r>
            <a:rPr lang="en-US" dirty="0"/>
            <a:t>.)</a:t>
          </a:r>
          <a:endParaRPr lang="id-ID" dirty="0"/>
        </a:p>
      </dgm:t>
    </dgm:pt>
    <dgm:pt modelId="{CC111D81-22EA-4B99-9027-D19A149B0EBB}" type="parTrans" cxnId="{10FDFC8B-0522-4AA3-998D-1F700B2DF163}">
      <dgm:prSet/>
      <dgm:spPr/>
      <dgm:t>
        <a:bodyPr/>
        <a:lstStyle/>
        <a:p>
          <a:endParaRPr lang="id-ID"/>
        </a:p>
      </dgm:t>
    </dgm:pt>
    <dgm:pt modelId="{B5525CB7-AAC5-4C11-9DF1-A6A206802C3B}" type="sibTrans" cxnId="{10FDFC8B-0522-4AA3-998D-1F700B2DF163}">
      <dgm:prSet/>
      <dgm:spPr/>
      <dgm:t>
        <a:bodyPr/>
        <a:lstStyle/>
        <a:p>
          <a:endParaRPr lang="id-ID"/>
        </a:p>
      </dgm:t>
    </dgm:pt>
    <dgm:pt modelId="{345D92C2-3327-C14C-B32A-09715ADC1878}" type="pres">
      <dgm:prSet presAssocID="{3C12D35D-FB0F-4703-8391-4C52902179DC}" presName="linear" presStyleCnt="0">
        <dgm:presLayoutVars>
          <dgm:dir/>
          <dgm:animLvl val="lvl"/>
          <dgm:resizeHandles val="exact"/>
        </dgm:presLayoutVars>
      </dgm:prSet>
      <dgm:spPr/>
    </dgm:pt>
    <dgm:pt modelId="{5EDFDF37-DD0E-A44F-BE60-7EA5EE534E72}" type="pres">
      <dgm:prSet presAssocID="{E0B2B199-EF96-4F63-BFB3-DA64771C95A7}" presName="parentLin" presStyleCnt="0"/>
      <dgm:spPr/>
    </dgm:pt>
    <dgm:pt modelId="{A4A2302F-E016-3342-B260-0BAEEDF3B25C}" type="pres">
      <dgm:prSet presAssocID="{E0B2B199-EF96-4F63-BFB3-DA64771C95A7}" presName="parentLeftMargin" presStyleLbl="node1" presStyleIdx="0" presStyleCnt="2"/>
      <dgm:spPr/>
    </dgm:pt>
    <dgm:pt modelId="{28A86445-5447-FD4D-A0DB-85C71FB1F212}" type="pres">
      <dgm:prSet presAssocID="{E0B2B199-EF96-4F63-BFB3-DA64771C95A7}" presName="parentText" presStyleLbl="node1" presStyleIdx="0" presStyleCnt="2">
        <dgm:presLayoutVars>
          <dgm:chMax val="0"/>
          <dgm:bulletEnabled val="1"/>
        </dgm:presLayoutVars>
      </dgm:prSet>
      <dgm:spPr/>
    </dgm:pt>
    <dgm:pt modelId="{7E7380C1-390A-FE46-B1C2-924148513DFA}" type="pres">
      <dgm:prSet presAssocID="{E0B2B199-EF96-4F63-BFB3-DA64771C95A7}" presName="negativeSpace" presStyleCnt="0"/>
      <dgm:spPr/>
    </dgm:pt>
    <dgm:pt modelId="{40E5F912-C5D7-ED4F-AAA2-72CA7976424E}" type="pres">
      <dgm:prSet presAssocID="{E0B2B199-EF96-4F63-BFB3-DA64771C95A7}" presName="childText" presStyleLbl="conFgAcc1" presStyleIdx="0" presStyleCnt="2">
        <dgm:presLayoutVars>
          <dgm:bulletEnabled val="1"/>
        </dgm:presLayoutVars>
      </dgm:prSet>
      <dgm:spPr/>
    </dgm:pt>
    <dgm:pt modelId="{A825DE5F-4FB6-4C49-8CE4-B9627EA0AF1D}" type="pres">
      <dgm:prSet presAssocID="{67BB77B6-CEA7-4969-96BC-49CF10FB80E2}" presName="spaceBetweenRectangles" presStyleCnt="0"/>
      <dgm:spPr/>
    </dgm:pt>
    <dgm:pt modelId="{0D14D2F9-CA6E-E24E-BAFA-7DE36E87F864}" type="pres">
      <dgm:prSet presAssocID="{29482AB7-B243-4DA5-BC43-827B860A1F45}" presName="parentLin" presStyleCnt="0"/>
      <dgm:spPr/>
    </dgm:pt>
    <dgm:pt modelId="{732DBB43-B127-484D-846F-309252613BCD}" type="pres">
      <dgm:prSet presAssocID="{29482AB7-B243-4DA5-BC43-827B860A1F45}" presName="parentLeftMargin" presStyleLbl="node1" presStyleIdx="0" presStyleCnt="2"/>
      <dgm:spPr/>
    </dgm:pt>
    <dgm:pt modelId="{717D6165-F1D6-B74F-A649-5EE84E2E4485}" type="pres">
      <dgm:prSet presAssocID="{29482AB7-B243-4DA5-BC43-827B860A1F45}" presName="parentText" presStyleLbl="node1" presStyleIdx="1" presStyleCnt="2">
        <dgm:presLayoutVars>
          <dgm:chMax val="0"/>
          <dgm:bulletEnabled val="1"/>
        </dgm:presLayoutVars>
      </dgm:prSet>
      <dgm:spPr/>
    </dgm:pt>
    <dgm:pt modelId="{38E41127-6CB9-B948-A72B-A3E309E67E14}" type="pres">
      <dgm:prSet presAssocID="{29482AB7-B243-4DA5-BC43-827B860A1F45}" presName="negativeSpace" presStyleCnt="0"/>
      <dgm:spPr/>
    </dgm:pt>
    <dgm:pt modelId="{376F90A0-4186-524C-BFE2-500C9713BA27}" type="pres">
      <dgm:prSet presAssocID="{29482AB7-B243-4DA5-BC43-827B860A1F45}" presName="childText" presStyleLbl="conFgAcc1" presStyleIdx="1" presStyleCnt="2">
        <dgm:presLayoutVars>
          <dgm:bulletEnabled val="1"/>
        </dgm:presLayoutVars>
      </dgm:prSet>
      <dgm:spPr/>
    </dgm:pt>
  </dgm:ptLst>
  <dgm:cxnLst>
    <dgm:cxn modelId="{342EEF19-AB62-3841-AF8E-119512E896CC}" type="presOf" srcId="{29482AB7-B243-4DA5-BC43-827B860A1F45}" destId="{732DBB43-B127-484D-846F-309252613BCD}" srcOrd="0" destOrd="0" presId="urn:microsoft.com/office/officeart/2005/8/layout/list1"/>
    <dgm:cxn modelId="{CD824F20-39D8-43E3-AEDC-C33DDEFAC453}" srcId="{29482AB7-B243-4DA5-BC43-827B860A1F45}" destId="{53B75810-2742-4F07-BBCD-BE127D093B03}" srcOrd="0" destOrd="0" parTransId="{8EE65C48-C3CE-42DD-9DCE-27E6FB46F1E2}" sibTransId="{740C0C3D-AD64-4D6A-B961-53C47F4CD853}"/>
    <dgm:cxn modelId="{733F9626-A84B-C44F-B746-5E501459B5D6}" type="presOf" srcId="{3C12D35D-FB0F-4703-8391-4C52902179DC}" destId="{345D92C2-3327-C14C-B32A-09715ADC1878}" srcOrd="0" destOrd="0" presId="urn:microsoft.com/office/officeart/2005/8/layout/list1"/>
    <dgm:cxn modelId="{EC92D139-8EB9-C64F-82FC-0C7DAAFA938D}" type="presOf" srcId="{E0B2B199-EF96-4F63-BFB3-DA64771C95A7}" destId="{28A86445-5447-FD4D-A0DB-85C71FB1F212}" srcOrd="1" destOrd="0" presId="urn:microsoft.com/office/officeart/2005/8/layout/list1"/>
    <dgm:cxn modelId="{EA184D4C-9BE3-4C8E-9110-4E89DB5D8684}" srcId="{3C12D35D-FB0F-4703-8391-4C52902179DC}" destId="{E0B2B199-EF96-4F63-BFB3-DA64771C95A7}" srcOrd="0" destOrd="0" parTransId="{F02AFEC1-E3B2-4CF9-9E34-172D58C5E4C4}" sibTransId="{67BB77B6-CEA7-4969-96BC-49CF10FB80E2}"/>
    <dgm:cxn modelId="{323D4883-948D-C441-A6FB-79C3AE65B81A}" type="presOf" srcId="{B4D234F2-5592-49F5-8169-DF052F3CC4CF}" destId="{40E5F912-C5D7-ED4F-AAA2-72CA7976424E}" srcOrd="0" destOrd="0" presId="urn:microsoft.com/office/officeart/2005/8/layout/list1"/>
    <dgm:cxn modelId="{10FDFC8B-0522-4AA3-998D-1F700B2DF163}" srcId="{29482AB7-B243-4DA5-BC43-827B860A1F45}" destId="{2AC572F6-6326-4394-A630-04CBEEFE98AA}" srcOrd="1" destOrd="0" parTransId="{CC111D81-22EA-4B99-9027-D19A149B0EBB}" sibTransId="{B5525CB7-AAC5-4C11-9DF1-A6A206802C3B}"/>
    <dgm:cxn modelId="{7B6A7D9A-F3AC-4544-A6A0-B1040C128244}" type="presOf" srcId="{2AC572F6-6326-4394-A630-04CBEEFE98AA}" destId="{376F90A0-4186-524C-BFE2-500C9713BA27}" srcOrd="0" destOrd="1" presId="urn:microsoft.com/office/officeart/2005/8/layout/list1"/>
    <dgm:cxn modelId="{96D516BE-293E-F847-9906-6EDFFFDDB2C6}" type="presOf" srcId="{E0B2B199-EF96-4F63-BFB3-DA64771C95A7}" destId="{A4A2302F-E016-3342-B260-0BAEEDF3B25C}" srcOrd="0" destOrd="0" presId="urn:microsoft.com/office/officeart/2005/8/layout/list1"/>
    <dgm:cxn modelId="{FA67B7C3-0474-474A-8C8F-CA75BCAC2061}" srcId="{3C12D35D-FB0F-4703-8391-4C52902179DC}" destId="{29482AB7-B243-4DA5-BC43-827B860A1F45}" srcOrd="1" destOrd="0" parTransId="{59982B9B-ECE0-45B5-9218-4ADB0CD326F6}" sibTransId="{3CE8B0E4-B2FF-4148-B60C-CD8D4BF1C313}"/>
    <dgm:cxn modelId="{C036A6E1-AD1F-4AB0-8E09-7AD935D12A50}" srcId="{E0B2B199-EF96-4F63-BFB3-DA64771C95A7}" destId="{B4D234F2-5592-49F5-8169-DF052F3CC4CF}" srcOrd="0" destOrd="0" parTransId="{BB72C735-3829-4AD8-A677-3AAA39C97D3C}" sibTransId="{ED4244C2-ADC6-442B-A3F8-6E00C752D0A7}"/>
    <dgm:cxn modelId="{241470E2-CD49-D840-BBF8-F70F840EFB7E}" type="presOf" srcId="{53B75810-2742-4F07-BBCD-BE127D093B03}" destId="{376F90A0-4186-524C-BFE2-500C9713BA27}" srcOrd="0" destOrd="0" presId="urn:microsoft.com/office/officeart/2005/8/layout/list1"/>
    <dgm:cxn modelId="{002F5AEF-082C-E242-8A0D-FF344EC367D7}" type="presOf" srcId="{29482AB7-B243-4DA5-BC43-827B860A1F45}" destId="{717D6165-F1D6-B74F-A649-5EE84E2E4485}" srcOrd="1" destOrd="0" presId="urn:microsoft.com/office/officeart/2005/8/layout/list1"/>
    <dgm:cxn modelId="{773A69B3-A1AC-694A-A4F2-21A408E2B733}" type="presParOf" srcId="{345D92C2-3327-C14C-B32A-09715ADC1878}" destId="{5EDFDF37-DD0E-A44F-BE60-7EA5EE534E72}" srcOrd="0" destOrd="0" presId="urn:microsoft.com/office/officeart/2005/8/layout/list1"/>
    <dgm:cxn modelId="{BA068C79-624B-C045-9B28-C7556C50E095}" type="presParOf" srcId="{5EDFDF37-DD0E-A44F-BE60-7EA5EE534E72}" destId="{A4A2302F-E016-3342-B260-0BAEEDF3B25C}" srcOrd="0" destOrd="0" presId="urn:microsoft.com/office/officeart/2005/8/layout/list1"/>
    <dgm:cxn modelId="{7880BB89-780A-884E-AD72-6C6E7C6DB40B}" type="presParOf" srcId="{5EDFDF37-DD0E-A44F-BE60-7EA5EE534E72}" destId="{28A86445-5447-FD4D-A0DB-85C71FB1F212}" srcOrd="1" destOrd="0" presId="urn:microsoft.com/office/officeart/2005/8/layout/list1"/>
    <dgm:cxn modelId="{5CA61276-789D-5C40-A720-7D6D19D0863F}" type="presParOf" srcId="{345D92C2-3327-C14C-B32A-09715ADC1878}" destId="{7E7380C1-390A-FE46-B1C2-924148513DFA}" srcOrd="1" destOrd="0" presId="urn:microsoft.com/office/officeart/2005/8/layout/list1"/>
    <dgm:cxn modelId="{BB4573A8-B36B-CF41-BB1E-3753B97C9070}" type="presParOf" srcId="{345D92C2-3327-C14C-B32A-09715ADC1878}" destId="{40E5F912-C5D7-ED4F-AAA2-72CA7976424E}" srcOrd="2" destOrd="0" presId="urn:microsoft.com/office/officeart/2005/8/layout/list1"/>
    <dgm:cxn modelId="{EF572682-76BB-FE48-8607-AC2C98300E35}" type="presParOf" srcId="{345D92C2-3327-C14C-B32A-09715ADC1878}" destId="{A825DE5F-4FB6-4C49-8CE4-B9627EA0AF1D}" srcOrd="3" destOrd="0" presId="urn:microsoft.com/office/officeart/2005/8/layout/list1"/>
    <dgm:cxn modelId="{6D256F9B-2CDB-FE45-9C9B-4E5B2178358F}" type="presParOf" srcId="{345D92C2-3327-C14C-B32A-09715ADC1878}" destId="{0D14D2F9-CA6E-E24E-BAFA-7DE36E87F864}" srcOrd="4" destOrd="0" presId="urn:microsoft.com/office/officeart/2005/8/layout/list1"/>
    <dgm:cxn modelId="{3421D0A4-6F78-1543-A641-E1A9583AAC42}" type="presParOf" srcId="{0D14D2F9-CA6E-E24E-BAFA-7DE36E87F864}" destId="{732DBB43-B127-484D-846F-309252613BCD}" srcOrd="0" destOrd="0" presId="urn:microsoft.com/office/officeart/2005/8/layout/list1"/>
    <dgm:cxn modelId="{C0B45F2B-8E35-AF46-94E0-E790F9528DA3}" type="presParOf" srcId="{0D14D2F9-CA6E-E24E-BAFA-7DE36E87F864}" destId="{717D6165-F1D6-B74F-A649-5EE84E2E4485}" srcOrd="1" destOrd="0" presId="urn:microsoft.com/office/officeart/2005/8/layout/list1"/>
    <dgm:cxn modelId="{B9AB76AA-AA81-9B41-B223-5485649F6EF8}" type="presParOf" srcId="{345D92C2-3327-C14C-B32A-09715ADC1878}" destId="{38E41127-6CB9-B948-A72B-A3E309E67E14}" srcOrd="5" destOrd="0" presId="urn:microsoft.com/office/officeart/2005/8/layout/list1"/>
    <dgm:cxn modelId="{65124E7C-6D07-BE4D-9049-730960D3D61B}" type="presParOf" srcId="{345D92C2-3327-C14C-B32A-09715ADC1878}" destId="{376F90A0-4186-524C-BFE2-500C9713BA2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7A8214-A25E-45A0-812E-10889943BFB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9BBFBF9-6423-435D-A225-3ACBFC2F8F68}">
      <dgm:prSet/>
      <dgm:spPr/>
      <dgm:t>
        <a:bodyPr/>
        <a:lstStyle/>
        <a:p>
          <a:r>
            <a:rPr lang="en-GB" b="1" dirty="0" err="1"/>
            <a:t>Perencanaan</a:t>
          </a:r>
          <a:r>
            <a:rPr lang="en-GB" b="1" dirty="0"/>
            <a:t>/</a:t>
          </a:r>
          <a:r>
            <a:rPr lang="en-GB" b="1" dirty="0" err="1"/>
            <a:t>Identifikasi</a:t>
          </a:r>
          <a:r>
            <a:rPr lang="en-GB" b="1" dirty="0"/>
            <a:t> </a:t>
          </a:r>
          <a:r>
            <a:rPr lang="en-GB" b="1" dirty="0" err="1"/>
            <a:t>Risiko</a:t>
          </a:r>
          <a:endParaRPr lang="en-US" dirty="0"/>
        </a:p>
      </dgm:t>
    </dgm:pt>
    <dgm:pt modelId="{4F6290E9-A4E0-4E08-B272-ED2CCB51BBA5}" type="parTrans" cxnId="{5576732B-31C5-4B4D-8083-8A194B31A3CB}">
      <dgm:prSet/>
      <dgm:spPr/>
      <dgm:t>
        <a:bodyPr/>
        <a:lstStyle/>
        <a:p>
          <a:endParaRPr lang="en-US"/>
        </a:p>
      </dgm:t>
    </dgm:pt>
    <dgm:pt modelId="{71B74563-438E-4DC5-A7E7-94B733FD9D87}" type="sibTrans" cxnId="{5576732B-31C5-4B4D-8083-8A194B31A3CB}">
      <dgm:prSet/>
      <dgm:spPr/>
      <dgm:t>
        <a:bodyPr/>
        <a:lstStyle/>
        <a:p>
          <a:endParaRPr lang="en-US"/>
        </a:p>
      </dgm:t>
    </dgm:pt>
    <dgm:pt modelId="{0840F3BE-EF15-4DCF-BBB3-44EEDB315753}">
      <dgm:prSet/>
      <dgm:spPr/>
      <dgm:t>
        <a:bodyPr/>
        <a:lstStyle/>
        <a:p>
          <a:r>
            <a:rPr lang="en-GB" b="1"/>
            <a:t>Pelaksanaan/ Evaluasi &amp;pengukuran resiko</a:t>
          </a:r>
          <a:endParaRPr lang="en-US"/>
        </a:p>
      </dgm:t>
    </dgm:pt>
    <dgm:pt modelId="{94ADE1AA-CFB7-419D-B9CD-60672944EFC2}" type="parTrans" cxnId="{515B35EA-BB20-4549-A417-16AFFA727781}">
      <dgm:prSet/>
      <dgm:spPr/>
      <dgm:t>
        <a:bodyPr/>
        <a:lstStyle/>
        <a:p>
          <a:endParaRPr lang="en-US"/>
        </a:p>
      </dgm:t>
    </dgm:pt>
    <dgm:pt modelId="{A9EA4672-4865-4739-B30B-A11F04A58484}" type="sibTrans" cxnId="{515B35EA-BB20-4549-A417-16AFFA727781}">
      <dgm:prSet/>
      <dgm:spPr/>
      <dgm:t>
        <a:bodyPr/>
        <a:lstStyle/>
        <a:p>
          <a:endParaRPr lang="en-US"/>
        </a:p>
      </dgm:t>
    </dgm:pt>
    <dgm:pt modelId="{CB84D860-CE60-4611-95E4-EC6AC473C77A}">
      <dgm:prSet/>
      <dgm:spPr/>
      <dgm:t>
        <a:bodyPr/>
        <a:lstStyle/>
        <a:p>
          <a:r>
            <a:rPr lang="en-GB" b="1"/>
            <a:t>Pengendalian/Pengelolaan resiko</a:t>
          </a:r>
          <a:endParaRPr lang="en-US"/>
        </a:p>
      </dgm:t>
    </dgm:pt>
    <dgm:pt modelId="{58910B5B-D4FD-4059-ADDF-326DCF8297BA}" type="parTrans" cxnId="{CD7F2A90-164F-4D84-BF4B-46D8475DBD89}">
      <dgm:prSet/>
      <dgm:spPr/>
      <dgm:t>
        <a:bodyPr/>
        <a:lstStyle/>
        <a:p>
          <a:endParaRPr lang="en-US"/>
        </a:p>
      </dgm:t>
    </dgm:pt>
    <dgm:pt modelId="{60B11FCF-6395-435B-9B57-D3455D84D803}" type="sibTrans" cxnId="{CD7F2A90-164F-4D84-BF4B-46D8475DBD89}">
      <dgm:prSet/>
      <dgm:spPr/>
      <dgm:t>
        <a:bodyPr/>
        <a:lstStyle/>
        <a:p>
          <a:endParaRPr lang="en-US"/>
        </a:p>
      </dgm:t>
    </dgm:pt>
    <dgm:pt modelId="{F294A24D-3C52-9E4B-AC1E-56874A117EA4}" type="pres">
      <dgm:prSet presAssocID="{CF7A8214-A25E-45A0-812E-10889943BFB1}" presName="vert0" presStyleCnt="0">
        <dgm:presLayoutVars>
          <dgm:dir/>
          <dgm:animOne val="branch"/>
          <dgm:animLvl val="lvl"/>
        </dgm:presLayoutVars>
      </dgm:prSet>
      <dgm:spPr/>
    </dgm:pt>
    <dgm:pt modelId="{03B50843-96A1-8549-A14C-BB6A1F3131FB}" type="pres">
      <dgm:prSet presAssocID="{D9BBFBF9-6423-435D-A225-3ACBFC2F8F68}" presName="thickLine" presStyleLbl="alignNode1" presStyleIdx="0" presStyleCnt="3"/>
      <dgm:spPr/>
    </dgm:pt>
    <dgm:pt modelId="{DD45D17E-09D1-624E-897D-205E39439B8F}" type="pres">
      <dgm:prSet presAssocID="{D9BBFBF9-6423-435D-A225-3ACBFC2F8F68}" presName="horz1" presStyleCnt="0"/>
      <dgm:spPr/>
    </dgm:pt>
    <dgm:pt modelId="{68840A29-9A0C-4D43-A1F3-ABAB5D260696}" type="pres">
      <dgm:prSet presAssocID="{D9BBFBF9-6423-435D-A225-3ACBFC2F8F68}" presName="tx1" presStyleLbl="revTx" presStyleIdx="0" presStyleCnt="3"/>
      <dgm:spPr/>
    </dgm:pt>
    <dgm:pt modelId="{F28099F5-415E-2549-A149-785EC65392D5}" type="pres">
      <dgm:prSet presAssocID="{D9BBFBF9-6423-435D-A225-3ACBFC2F8F68}" presName="vert1" presStyleCnt="0"/>
      <dgm:spPr/>
    </dgm:pt>
    <dgm:pt modelId="{1237E079-2A52-4645-AFAC-C483ED80D244}" type="pres">
      <dgm:prSet presAssocID="{0840F3BE-EF15-4DCF-BBB3-44EEDB315753}" presName="thickLine" presStyleLbl="alignNode1" presStyleIdx="1" presStyleCnt="3"/>
      <dgm:spPr/>
    </dgm:pt>
    <dgm:pt modelId="{3ABC3CE7-5DC0-9F48-A1E9-885D288A7EB5}" type="pres">
      <dgm:prSet presAssocID="{0840F3BE-EF15-4DCF-BBB3-44EEDB315753}" presName="horz1" presStyleCnt="0"/>
      <dgm:spPr/>
    </dgm:pt>
    <dgm:pt modelId="{3DC2F1D4-5A4C-7A45-AA2B-8F7A1722731E}" type="pres">
      <dgm:prSet presAssocID="{0840F3BE-EF15-4DCF-BBB3-44EEDB315753}" presName="tx1" presStyleLbl="revTx" presStyleIdx="1" presStyleCnt="3"/>
      <dgm:spPr/>
    </dgm:pt>
    <dgm:pt modelId="{B54093BD-F6DD-E545-AF55-69EA62628393}" type="pres">
      <dgm:prSet presAssocID="{0840F3BE-EF15-4DCF-BBB3-44EEDB315753}" presName="vert1" presStyleCnt="0"/>
      <dgm:spPr/>
    </dgm:pt>
    <dgm:pt modelId="{A0B126C1-B882-D540-A405-2526290C2444}" type="pres">
      <dgm:prSet presAssocID="{CB84D860-CE60-4611-95E4-EC6AC473C77A}" presName="thickLine" presStyleLbl="alignNode1" presStyleIdx="2" presStyleCnt="3"/>
      <dgm:spPr/>
    </dgm:pt>
    <dgm:pt modelId="{9FF37834-238E-B845-8FBD-76611D86FC31}" type="pres">
      <dgm:prSet presAssocID="{CB84D860-CE60-4611-95E4-EC6AC473C77A}" presName="horz1" presStyleCnt="0"/>
      <dgm:spPr/>
    </dgm:pt>
    <dgm:pt modelId="{E1884C4C-F5B2-6343-A7CD-2D710AE02BE7}" type="pres">
      <dgm:prSet presAssocID="{CB84D860-CE60-4611-95E4-EC6AC473C77A}" presName="tx1" presStyleLbl="revTx" presStyleIdx="2" presStyleCnt="3"/>
      <dgm:spPr/>
    </dgm:pt>
    <dgm:pt modelId="{89942103-C097-4D42-94A7-208F10E07160}" type="pres">
      <dgm:prSet presAssocID="{CB84D860-CE60-4611-95E4-EC6AC473C77A}" presName="vert1" presStyleCnt="0"/>
      <dgm:spPr/>
    </dgm:pt>
  </dgm:ptLst>
  <dgm:cxnLst>
    <dgm:cxn modelId="{5576732B-31C5-4B4D-8083-8A194B31A3CB}" srcId="{CF7A8214-A25E-45A0-812E-10889943BFB1}" destId="{D9BBFBF9-6423-435D-A225-3ACBFC2F8F68}" srcOrd="0" destOrd="0" parTransId="{4F6290E9-A4E0-4E08-B272-ED2CCB51BBA5}" sibTransId="{71B74563-438E-4DC5-A7E7-94B733FD9D87}"/>
    <dgm:cxn modelId="{CD7F2A90-164F-4D84-BF4B-46D8475DBD89}" srcId="{CF7A8214-A25E-45A0-812E-10889943BFB1}" destId="{CB84D860-CE60-4611-95E4-EC6AC473C77A}" srcOrd="2" destOrd="0" parTransId="{58910B5B-D4FD-4059-ADDF-326DCF8297BA}" sibTransId="{60B11FCF-6395-435B-9B57-D3455D84D803}"/>
    <dgm:cxn modelId="{DBF4639F-C4A2-844E-B024-6B493C9A0D26}" type="presOf" srcId="{0840F3BE-EF15-4DCF-BBB3-44EEDB315753}" destId="{3DC2F1D4-5A4C-7A45-AA2B-8F7A1722731E}" srcOrd="0" destOrd="0" presId="urn:microsoft.com/office/officeart/2008/layout/LinedList"/>
    <dgm:cxn modelId="{E39315A7-8954-7D45-A61D-3BAC357D4FE2}" type="presOf" srcId="{CF7A8214-A25E-45A0-812E-10889943BFB1}" destId="{F294A24D-3C52-9E4B-AC1E-56874A117EA4}" srcOrd="0" destOrd="0" presId="urn:microsoft.com/office/officeart/2008/layout/LinedList"/>
    <dgm:cxn modelId="{2D5718CB-FF41-A54C-A4C1-8412A25FAA9E}" type="presOf" srcId="{D9BBFBF9-6423-435D-A225-3ACBFC2F8F68}" destId="{68840A29-9A0C-4D43-A1F3-ABAB5D260696}" srcOrd="0" destOrd="0" presId="urn:microsoft.com/office/officeart/2008/layout/LinedList"/>
    <dgm:cxn modelId="{AC4798CF-B29A-F344-9479-9DD0886765E1}" type="presOf" srcId="{CB84D860-CE60-4611-95E4-EC6AC473C77A}" destId="{E1884C4C-F5B2-6343-A7CD-2D710AE02BE7}" srcOrd="0" destOrd="0" presId="urn:microsoft.com/office/officeart/2008/layout/LinedList"/>
    <dgm:cxn modelId="{515B35EA-BB20-4549-A417-16AFFA727781}" srcId="{CF7A8214-A25E-45A0-812E-10889943BFB1}" destId="{0840F3BE-EF15-4DCF-BBB3-44EEDB315753}" srcOrd="1" destOrd="0" parTransId="{94ADE1AA-CFB7-419D-B9CD-60672944EFC2}" sibTransId="{A9EA4672-4865-4739-B30B-A11F04A58484}"/>
    <dgm:cxn modelId="{FF1B7951-4ABE-454F-9269-E5FC861494E8}" type="presParOf" srcId="{F294A24D-3C52-9E4B-AC1E-56874A117EA4}" destId="{03B50843-96A1-8549-A14C-BB6A1F3131FB}" srcOrd="0" destOrd="0" presId="urn:microsoft.com/office/officeart/2008/layout/LinedList"/>
    <dgm:cxn modelId="{814B1E1D-B7D6-C34E-9440-34FC916290EF}" type="presParOf" srcId="{F294A24D-3C52-9E4B-AC1E-56874A117EA4}" destId="{DD45D17E-09D1-624E-897D-205E39439B8F}" srcOrd="1" destOrd="0" presId="urn:microsoft.com/office/officeart/2008/layout/LinedList"/>
    <dgm:cxn modelId="{7B80CAE0-FE75-144A-903C-FB12E7180202}" type="presParOf" srcId="{DD45D17E-09D1-624E-897D-205E39439B8F}" destId="{68840A29-9A0C-4D43-A1F3-ABAB5D260696}" srcOrd="0" destOrd="0" presId="urn:microsoft.com/office/officeart/2008/layout/LinedList"/>
    <dgm:cxn modelId="{A48056DE-4BC0-5C46-80C4-4B97ACF083C7}" type="presParOf" srcId="{DD45D17E-09D1-624E-897D-205E39439B8F}" destId="{F28099F5-415E-2549-A149-785EC65392D5}" srcOrd="1" destOrd="0" presId="urn:microsoft.com/office/officeart/2008/layout/LinedList"/>
    <dgm:cxn modelId="{EB8D6170-71DC-B74A-82E4-DE28DD765F36}" type="presParOf" srcId="{F294A24D-3C52-9E4B-AC1E-56874A117EA4}" destId="{1237E079-2A52-4645-AFAC-C483ED80D244}" srcOrd="2" destOrd="0" presId="urn:microsoft.com/office/officeart/2008/layout/LinedList"/>
    <dgm:cxn modelId="{AAFD7C0B-4682-3D4E-8588-2F028E584C39}" type="presParOf" srcId="{F294A24D-3C52-9E4B-AC1E-56874A117EA4}" destId="{3ABC3CE7-5DC0-9F48-A1E9-885D288A7EB5}" srcOrd="3" destOrd="0" presId="urn:microsoft.com/office/officeart/2008/layout/LinedList"/>
    <dgm:cxn modelId="{A235E27F-4691-7C45-8EBD-A34486D5EF48}" type="presParOf" srcId="{3ABC3CE7-5DC0-9F48-A1E9-885D288A7EB5}" destId="{3DC2F1D4-5A4C-7A45-AA2B-8F7A1722731E}" srcOrd="0" destOrd="0" presId="urn:microsoft.com/office/officeart/2008/layout/LinedList"/>
    <dgm:cxn modelId="{9F55A8BB-21CD-DC4F-83C1-E999FF3893CF}" type="presParOf" srcId="{3ABC3CE7-5DC0-9F48-A1E9-885D288A7EB5}" destId="{B54093BD-F6DD-E545-AF55-69EA62628393}" srcOrd="1" destOrd="0" presId="urn:microsoft.com/office/officeart/2008/layout/LinedList"/>
    <dgm:cxn modelId="{AC1DCA5D-AE72-B643-9EA3-DBC486B4D528}" type="presParOf" srcId="{F294A24D-3C52-9E4B-AC1E-56874A117EA4}" destId="{A0B126C1-B882-D540-A405-2526290C2444}" srcOrd="4" destOrd="0" presId="urn:microsoft.com/office/officeart/2008/layout/LinedList"/>
    <dgm:cxn modelId="{D7D543FA-BAD6-0448-873F-42FBE197D0B6}" type="presParOf" srcId="{F294A24D-3C52-9E4B-AC1E-56874A117EA4}" destId="{9FF37834-238E-B845-8FBD-76611D86FC31}" srcOrd="5" destOrd="0" presId="urn:microsoft.com/office/officeart/2008/layout/LinedList"/>
    <dgm:cxn modelId="{D6B7F0DB-0895-1C41-8BFE-1311B7D23128}" type="presParOf" srcId="{9FF37834-238E-B845-8FBD-76611D86FC31}" destId="{E1884C4C-F5B2-6343-A7CD-2D710AE02BE7}" srcOrd="0" destOrd="0" presId="urn:microsoft.com/office/officeart/2008/layout/LinedList"/>
    <dgm:cxn modelId="{120D524B-006B-E84B-9E11-F38C8269FA05}" type="presParOf" srcId="{9FF37834-238E-B845-8FBD-76611D86FC31}" destId="{89942103-C097-4D42-94A7-208F10E0716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6453F1-A722-4C15-9436-219851E14FA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id-ID"/>
        </a:p>
      </dgm:t>
    </dgm:pt>
    <dgm:pt modelId="{8A5A2423-B31F-48F5-BFA2-4094B82E3A08}">
      <dgm:prSet/>
      <dgm:spPr/>
      <dgm:t>
        <a:bodyPr/>
        <a:lstStyle/>
        <a:p>
          <a:pPr rtl="0"/>
          <a:r>
            <a:rPr lang="id-ID" i="1" dirty="0"/>
            <a:t>Pure Risk </a:t>
          </a:r>
          <a:r>
            <a:rPr lang="id-ID" dirty="0"/>
            <a:t>(risiko murni)</a:t>
          </a:r>
        </a:p>
      </dgm:t>
    </dgm:pt>
    <dgm:pt modelId="{AC8618BA-1C50-486C-89D6-D24DB5E671D4}" type="parTrans" cxnId="{C9A92E01-2588-40AF-8607-9CABF6854329}">
      <dgm:prSet/>
      <dgm:spPr/>
      <dgm:t>
        <a:bodyPr/>
        <a:lstStyle/>
        <a:p>
          <a:endParaRPr lang="id-ID"/>
        </a:p>
      </dgm:t>
    </dgm:pt>
    <dgm:pt modelId="{3D108F26-E5A8-490B-A273-997EA779E65E}" type="sibTrans" cxnId="{C9A92E01-2588-40AF-8607-9CABF6854329}">
      <dgm:prSet/>
      <dgm:spPr/>
      <dgm:t>
        <a:bodyPr/>
        <a:lstStyle/>
        <a:p>
          <a:endParaRPr lang="id-ID"/>
        </a:p>
      </dgm:t>
    </dgm:pt>
    <dgm:pt modelId="{8064D9FB-4358-41E4-8065-9B4313717DD5}">
      <dgm:prSet/>
      <dgm:spPr/>
      <dgm:t>
        <a:bodyPr/>
        <a:lstStyle/>
        <a:p>
          <a:pPr rtl="0"/>
          <a:r>
            <a:rPr lang="id-ID" i="1" dirty="0"/>
            <a:t>Speculative Risk </a:t>
          </a:r>
          <a:r>
            <a:rPr lang="id-ID" dirty="0"/>
            <a:t>(risiko spekulasi)</a:t>
          </a:r>
        </a:p>
      </dgm:t>
    </dgm:pt>
    <dgm:pt modelId="{E303BB70-F262-4F08-A40B-FAB39B9FD149}" type="parTrans" cxnId="{CF2A9FE7-6F62-439E-BBB4-A1EA4C19BFF8}">
      <dgm:prSet/>
      <dgm:spPr/>
      <dgm:t>
        <a:bodyPr/>
        <a:lstStyle/>
        <a:p>
          <a:endParaRPr lang="id-ID"/>
        </a:p>
      </dgm:t>
    </dgm:pt>
    <dgm:pt modelId="{C9494F52-FA97-4B14-8D28-73BE104288F1}" type="sibTrans" cxnId="{CF2A9FE7-6F62-439E-BBB4-A1EA4C19BFF8}">
      <dgm:prSet/>
      <dgm:spPr/>
      <dgm:t>
        <a:bodyPr/>
        <a:lstStyle/>
        <a:p>
          <a:endParaRPr lang="id-ID"/>
        </a:p>
      </dgm:t>
    </dgm:pt>
    <dgm:pt modelId="{39DA80AA-E436-1F42-AE33-3E5AA27708D8}" type="pres">
      <dgm:prSet presAssocID="{2D6453F1-A722-4C15-9436-219851E14FAE}" presName="vert0" presStyleCnt="0">
        <dgm:presLayoutVars>
          <dgm:dir/>
          <dgm:animOne val="branch"/>
          <dgm:animLvl val="lvl"/>
        </dgm:presLayoutVars>
      </dgm:prSet>
      <dgm:spPr/>
    </dgm:pt>
    <dgm:pt modelId="{E8C5528C-6DE9-FC4A-BDEE-1844BCCCD9A8}" type="pres">
      <dgm:prSet presAssocID="{8A5A2423-B31F-48F5-BFA2-4094B82E3A08}" presName="thickLine" presStyleLbl="alignNode1" presStyleIdx="0" presStyleCnt="2"/>
      <dgm:spPr/>
    </dgm:pt>
    <dgm:pt modelId="{F1D211B0-6F90-E245-A333-A8F07680F292}" type="pres">
      <dgm:prSet presAssocID="{8A5A2423-B31F-48F5-BFA2-4094B82E3A08}" presName="horz1" presStyleCnt="0"/>
      <dgm:spPr/>
    </dgm:pt>
    <dgm:pt modelId="{819DE931-4084-0D47-9303-CD5A5BEF2F92}" type="pres">
      <dgm:prSet presAssocID="{8A5A2423-B31F-48F5-BFA2-4094B82E3A08}" presName="tx1" presStyleLbl="revTx" presStyleIdx="0" presStyleCnt="2"/>
      <dgm:spPr/>
    </dgm:pt>
    <dgm:pt modelId="{4E38FB25-9E17-0F48-9BBC-ABB03DE44DCF}" type="pres">
      <dgm:prSet presAssocID="{8A5A2423-B31F-48F5-BFA2-4094B82E3A08}" presName="vert1" presStyleCnt="0"/>
      <dgm:spPr/>
    </dgm:pt>
    <dgm:pt modelId="{F9B904CB-5BA8-5643-ABEB-9E2E2C8807C9}" type="pres">
      <dgm:prSet presAssocID="{8064D9FB-4358-41E4-8065-9B4313717DD5}" presName="thickLine" presStyleLbl="alignNode1" presStyleIdx="1" presStyleCnt="2"/>
      <dgm:spPr/>
    </dgm:pt>
    <dgm:pt modelId="{83B6EE25-7952-1D49-BF0A-7D52EBDC629B}" type="pres">
      <dgm:prSet presAssocID="{8064D9FB-4358-41E4-8065-9B4313717DD5}" presName="horz1" presStyleCnt="0"/>
      <dgm:spPr/>
    </dgm:pt>
    <dgm:pt modelId="{747DBF99-8249-EE40-A5B4-F8E2158114A2}" type="pres">
      <dgm:prSet presAssocID="{8064D9FB-4358-41E4-8065-9B4313717DD5}" presName="tx1" presStyleLbl="revTx" presStyleIdx="1" presStyleCnt="2"/>
      <dgm:spPr/>
    </dgm:pt>
    <dgm:pt modelId="{61941F5A-DE4B-7C42-B5E6-BDFAC6141469}" type="pres">
      <dgm:prSet presAssocID="{8064D9FB-4358-41E4-8065-9B4313717DD5}" presName="vert1" presStyleCnt="0"/>
      <dgm:spPr/>
    </dgm:pt>
  </dgm:ptLst>
  <dgm:cxnLst>
    <dgm:cxn modelId="{C9A92E01-2588-40AF-8607-9CABF6854329}" srcId="{2D6453F1-A722-4C15-9436-219851E14FAE}" destId="{8A5A2423-B31F-48F5-BFA2-4094B82E3A08}" srcOrd="0" destOrd="0" parTransId="{AC8618BA-1C50-486C-89D6-D24DB5E671D4}" sibTransId="{3D108F26-E5A8-490B-A273-997EA779E65E}"/>
    <dgm:cxn modelId="{3A831B36-86C2-C345-BD3C-7E54F7320613}" type="presOf" srcId="{8064D9FB-4358-41E4-8065-9B4313717DD5}" destId="{747DBF99-8249-EE40-A5B4-F8E2158114A2}" srcOrd="0" destOrd="0" presId="urn:microsoft.com/office/officeart/2008/layout/LinedList"/>
    <dgm:cxn modelId="{1D285E53-A02B-F74A-84E6-8ABF9C6BB0FC}" type="presOf" srcId="{8A5A2423-B31F-48F5-BFA2-4094B82E3A08}" destId="{819DE931-4084-0D47-9303-CD5A5BEF2F92}" srcOrd="0" destOrd="0" presId="urn:microsoft.com/office/officeart/2008/layout/LinedList"/>
    <dgm:cxn modelId="{CF2A9FE7-6F62-439E-BBB4-A1EA4C19BFF8}" srcId="{2D6453F1-A722-4C15-9436-219851E14FAE}" destId="{8064D9FB-4358-41E4-8065-9B4313717DD5}" srcOrd="1" destOrd="0" parTransId="{E303BB70-F262-4F08-A40B-FAB39B9FD149}" sibTransId="{C9494F52-FA97-4B14-8D28-73BE104288F1}"/>
    <dgm:cxn modelId="{62AA8EED-0DC7-F344-81FE-32E2E47C8FE0}" type="presOf" srcId="{2D6453F1-A722-4C15-9436-219851E14FAE}" destId="{39DA80AA-E436-1F42-AE33-3E5AA27708D8}" srcOrd="0" destOrd="0" presId="urn:microsoft.com/office/officeart/2008/layout/LinedList"/>
    <dgm:cxn modelId="{A197110C-CE6A-8F45-95AC-984F841CC4C3}" type="presParOf" srcId="{39DA80AA-E436-1F42-AE33-3E5AA27708D8}" destId="{E8C5528C-6DE9-FC4A-BDEE-1844BCCCD9A8}" srcOrd="0" destOrd="0" presId="urn:microsoft.com/office/officeart/2008/layout/LinedList"/>
    <dgm:cxn modelId="{2AE20C32-4AB1-614A-AA89-C271B8BE36E9}" type="presParOf" srcId="{39DA80AA-E436-1F42-AE33-3E5AA27708D8}" destId="{F1D211B0-6F90-E245-A333-A8F07680F292}" srcOrd="1" destOrd="0" presId="urn:microsoft.com/office/officeart/2008/layout/LinedList"/>
    <dgm:cxn modelId="{F3430FC4-E292-134F-8913-B5F3D670AA81}" type="presParOf" srcId="{F1D211B0-6F90-E245-A333-A8F07680F292}" destId="{819DE931-4084-0D47-9303-CD5A5BEF2F92}" srcOrd="0" destOrd="0" presId="urn:microsoft.com/office/officeart/2008/layout/LinedList"/>
    <dgm:cxn modelId="{849BBC34-F27A-104F-88F3-0C589AEA6B6A}" type="presParOf" srcId="{F1D211B0-6F90-E245-A333-A8F07680F292}" destId="{4E38FB25-9E17-0F48-9BBC-ABB03DE44DCF}" srcOrd="1" destOrd="0" presId="urn:microsoft.com/office/officeart/2008/layout/LinedList"/>
    <dgm:cxn modelId="{1D3C2D5D-AF6C-9245-B565-86546B669975}" type="presParOf" srcId="{39DA80AA-E436-1F42-AE33-3E5AA27708D8}" destId="{F9B904CB-5BA8-5643-ABEB-9E2E2C8807C9}" srcOrd="2" destOrd="0" presId="urn:microsoft.com/office/officeart/2008/layout/LinedList"/>
    <dgm:cxn modelId="{892B6311-E7F7-794B-82A4-D5063D5395CF}" type="presParOf" srcId="{39DA80AA-E436-1F42-AE33-3E5AA27708D8}" destId="{83B6EE25-7952-1D49-BF0A-7D52EBDC629B}" srcOrd="3" destOrd="0" presId="urn:microsoft.com/office/officeart/2008/layout/LinedList"/>
    <dgm:cxn modelId="{2AD3F147-9A9E-0247-A823-954B7F74A063}" type="presParOf" srcId="{83B6EE25-7952-1D49-BF0A-7D52EBDC629B}" destId="{747DBF99-8249-EE40-A5B4-F8E2158114A2}" srcOrd="0" destOrd="0" presId="urn:microsoft.com/office/officeart/2008/layout/LinedList"/>
    <dgm:cxn modelId="{045CB256-DD44-3E47-A627-8E554BE404AC}" type="presParOf" srcId="{83B6EE25-7952-1D49-BF0A-7D52EBDC629B}" destId="{61941F5A-DE4B-7C42-B5E6-BDFAC614146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F7DB80-BA7C-4B06-8840-4C7CE732CD2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id-ID"/>
        </a:p>
      </dgm:t>
    </dgm:pt>
    <dgm:pt modelId="{06B46A52-4329-410C-BE28-E8A7C830DF51}">
      <dgm:prSet/>
      <dgm:spPr/>
      <dgm:t>
        <a:bodyPr/>
        <a:lstStyle/>
        <a:p>
          <a:pPr rtl="0"/>
          <a:r>
            <a:rPr lang="id-ID" dirty="0"/>
            <a:t>Risiko yang dapat mengakibatkan kerugian bagi </a:t>
          </a:r>
          <a:r>
            <a:rPr lang="id-ID" i="1" dirty="0"/>
            <a:t>enterprise</a:t>
          </a:r>
          <a:r>
            <a:rPr lang="id-ID" dirty="0"/>
            <a:t>. </a:t>
          </a:r>
        </a:p>
        <a:p>
          <a:pPr rtl="0"/>
          <a:r>
            <a:rPr lang="id-ID" dirty="0"/>
            <a:t>Risiko </a:t>
          </a:r>
          <a:r>
            <a:rPr lang="id-ID" dirty="0" err="1"/>
            <a:t>dimana</a:t>
          </a:r>
          <a:r>
            <a:rPr lang="id-ID" dirty="0"/>
            <a:t> kemungkinan kerugian ada, tetapi kemungkinan keuntungan tidak ada.</a:t>
          </a:r>
        </a:p>
        <a:p>
          <a:pPr rtl="0"/>
          <a:r>
            <a:rPr lang="id-ID" dirty="0"/>
            <a:t>Risiko ini disebut juga sebagai </a:t>
          </a:r>
          <a:r>
            <a:rPr lang="id-ID" i="1" dirty="0"/>
            <a:t>insurable risk</a:t>
          </a:r>
          <a:r>
            <a:rPr lang="id-ID" dirty="0"/>
            <a:t>, karena bisa dihindari dengan  asuransi. </a:t>
          </a:r>
        </a:p>
      </dgm:t>
    </dgm:pt>
    <dgm:pt modelId="{B8681B7B-D5B1-40DF-8BC9-D6BAB8F28AE3}" type="parTrans" cxnId="{F9EAE304-3C63-4BE6-8AA0-1038AF16C8A3}">
      <dgm:prSet/>
      <dgm:spPr/>
      <dgm:t>
        <a:bodyPr/>
        <a:lstStyle/>
        <a:p>
          <a:endParaRPr lang="id-ID"/>
        </a:p>
      </dgm:t>
    </dgm:pt>
    <dgm:pt modelId="{FBD7B531-B9EF-49D5-842A-AA4FBA6752C3}" type="sibTrans" cxnId="{F9EAE304-3C63-4BE6-8AA0-1038AF16C8A3}">
      <dgm:prSet/>
      <dgm:spPr/>
      <dgm:t>
        <a:bodyPr/>
        <a:lstStyle/>
        <a:p>
          <a:endParaRPr lang="id-ID"/>
        </a:p>
      </dgm:t>
    </dgm:pt>
    <dgm:pt modelId="{49F3FF55-F8D0-436C-A9B8-0CC10F7173F9}">
      <dgm:prSet/>
      <dgm:spPr/>
      <dgm:t>
        <a:bodyPr/>
        <a:lstStyle/>
        <a:p>
          <a:pPr rtl="0"/>
          <a:r>
            <a:rPr lang="id-ID" dirty="0"/>
            <a:t>Contohnya : risiko kebakaran, pencurian, kecelakaan, kebanjiran, dsb.</a:t>
          </a:r>
        </a:p>
      </dgm:t>
    </dgm:pt>
    <dgm:pt modelId="{4FAEE083-4477-4982-907A-AEA9405DE7A8}" type="parTrans" cxnId="{8180F35A-1D31-4268-B783-3B2CCF3CBD87}">
      <dgm:prSet/>
      <dgm:spPr/>
      <dgm:t>
        <a:bodyPr/>
        <a:lstStyle/>
        <a:p>
          <a:endParaRPr lang="id-ID"/>
        </a:p>
      </dgm:t>
    </dgm:pt>
    <dgm:pt modelId="{C792A722-0879-4235-A028-62F56676FA09}" type="sibTrans" cxnId="{8180F35A-1D31-4268-B783-3B2CCF3CBD87}">
      <dgm:prSet/>
      <dgm:spPr/>
      <dgm:t>
        <a:bodyPr/>
        <a:lstStyle/>
        <a:p>
          <a:endParaRPr lang="id-ID"/>
        </a:p>
      </dgm:t>
    </dgm:pt>
    <dgm:pt modelId="{08F3F4C3-61B7-3D43-A37F-3D2D2F585423}" type="pres">
      <dgm:prSet presAssocID="{D4F7DB80-BA7C-4B06-8840-4C7CE732CD21}" presName="vert0" presStyleCnt="0">
        <dgm:presLayoutVars>
          <dgm:dir/>
          <dgm:animOne val="branch"/>
          <dgm:animLvl val="lvl"/>
        </dgm:presLayoutVars>
      </dgm:prSet>
      <dgm:spPr/>
    </dgm:pt>
    <dgm:pt modelId="{34BF0D40-FCC6-8C49-827D-C0CD58032A62}" type="pres">
      <dgm:prSet presAssocID="{06B46A52-4329-410C-BE28-E8A7C830DF51}" presName="thickLine" presStyleLbl="alignNode1" presStyleIdx="0" presStyleCnt="2"/>
      <dgm:spPr/>
    </dgm:pt>
    <dgm:pt modelId="{4A6D221B-6B95-DB4E-83B5-962BD54E2159}" type="pres">
      <dgm:prSet presAssocID="{06B46A52-4329-410C-BE28-E8A7C830DF51}" presName="horz1" presStyleCnt="0"/>
      <dgm:spPr/>
    </dgm:pt>
    <dgm:pt modelId="{30D8E0A7-B71B-AF4B-BFDD-8B98E9C71576}" type="pres">
      <dgm:prSet presAssocID="{06B46A52-4329-410C-BE28-E8A7C830DF51}" presName="tx1" presStyleLbl="revTx" presStyleIdx="0" presStyleCnt="2"/>
      <dgm:spPr/>
    </dgm:pt>
    <dgm:pt modelId="{983F395A-9308-9048-BA51-BBAF7202CCA1}" type="pres">
      <dgm:prSet presAssocID="{06B46A52-4329-410C-BE28-E8A7C830DF51}" presName="vert1" presStyleCnt="0"/>
      <dgm:spPr/>
    </dgm:pt>
    <dgm:pt modelId="{BC750533-A164-D445-BE92-97D267ED8983}" type="pres">
      <dgm:prSet presAssocID="{49F3FF55-F8D0-436C-A9B8-0CC10F7173F9}" presName="thickLine" presStyleLbl="alignNode1" presStyleIdx="1" presStyleCnt="2"/>
      <dgm:spPr/>
    </dgm:pt>
    <dgm:pt modelId="{0673C7C7-E0CC-874B-8AA1-9C007EB09905}" type="pres">
      <dgm:prSet presAssocID="{49F3FF55-F8D0-436C-A9B8-0CC10F7173F9}" presName="horz1" presStyleCnt="0"/>
      <dgm:spPr/>
    </dgm:pt>
    <dgm:pt modelId="{45A32202-9273-B244-891F-FA6363E43109}" type="pres">
      <dgm:prSet presAssocID="{49F3FF55-F8D0-436C-A9B8-0CC10F7173F9}" presName="tx1" presStyleLbl="revTx" presStyleIdx="1" presStyleCnt="2"/>
      <dgm:spPr/>
    </dgm:pt>
    <dgm:pt modelId="{35510FD9-394D-F140-837D-818D3B5B7134}" type="pres">
      <dgm:prSet presAssocID="{49F3FF55-F8D0-436C-A9B8-0CC10F7173F9}" presName="vert1" presStyleCnt="0"/>
      <dgm:spPr/>
    </dgm:pt>
  </dgm:ptLst>
  <dgm:cxnLst>
    <dgm:cxn modelId="{F9EAE304-3C63-4BE6-8AA0-1038AF16C8A3}" srcId="{D4F7DB80-BA7C-4B06-8840-4C7CE732CD21}" destId="{06B46A52-4329-410C-BE28-E8A7C830DF51}" srcOrd="0" destOrd="0" parTransId="{B8681B7B-D5B1-40DF-8BC9-D6BAB8F28AE3}" sibTransId="{FBD7B531-B9EF-49D5-842A-AA4FBA6752C3}"/>
    <dgm:cxn modelId="{41F36D41-6537-7B43-8ACA-1C047A30759A}" type="presOf" srcId="{D4F7DB80-BA7C-4B06-8840-4C7CE732CD21}" destId="{08F3F4C3-61B7-3D43-A37F-3D2D2F585423}" srcOrd="0" destOrd="0" presId="urn:microsoft.com/office/officeart/2008/layout/LinedList"/>
    <dgm:cxn modelId="{8285B154-A081-3941-828D-CAFA2FEDB751}" type="presOf" srcId="{49F3FF55-F8D0-436C-A9B8-0CC10F7173F9}" destId="{45A32202-9273-B244-891F-FA6363E43109}" srcOrd="0" destOrd="0" presId="urn:microsoft.com/office/officeart/2008/layout/LinedList"/>
    <dgm:cxn modelId="{8180F35A-1D31-4268-B783-3B2CCF3CBD87}" srcId="{D4F7DB80-BA7C-4B06-8840-4C7CE732CD21}" destId="{49F3FF55-F8D0-436C-A9B8-0CC10F7173F9}" srcOrd="1" destOrd="0" parTransId="{4FAEE083-4477-4982-907A-AEA9405DE7A8}" sibTransId="{C792A722-0879-4235-A028-62F56676FA09}"/>
    <dgm:cxn modelId="{48603C6B-4118-2D4B-8E43-76EB557AC9D8}" type="presOf" srcId="{06B46A52-4329-410C-BE28-E8A7C830DF51}" destId="{30D8E0A7-B71B-AF4B-BFDD-8B98E9C71576}" srcOrd="0" destOrd="0" presId="urn:microsoft.com/office/officeart/2008/layout/LinedList"/>
    <dgm:cxn modelId="{4C95AF76-19A6-7347-9F22-F448DFA1F483}" type="presParOf" srcId="{08F3F4C3-61B7-3D43-A37F-3D2D2F585423}" destId="{34BF0D40-FCC6-8C49-827D-C0CD58032A62}" srcOrd="0" destOrd="0" presId="urn:microsoft.com/office/officeart/2008/layout/LinedList"/>
    <dgm:cxn modelId="{52887E72-F4AB-DA46-A5CB-A7D63551A073}" type="presParOf" srcId="{08F3F4C3-61B7-3D43-A37F-3D2D2F585423}" destId="{4A6D221B-6B95-DB4E-83B5-962BD54E2159}" srcOrd="1" destOrd="0" presId="urn:microsoft.com/office/officeart/2008/layout/LinedList"/>
    <dgm:cxn modelId="{68BFA39D-8072-5D4A-8C37-4DCB4BE8591E}" type="presParOf" srcId="{4A6D221B-6B95-DB4E-83B5-962BD54E2159}" destId="{30D8E0A7-B71B-AF4B-BFDD-8B98E9C71576}" srcOrd="0" destOrd="0" presId="urn:microsoft.com/office/officeart/2008/layout/LinedList"/>
    <dgm:cxn modelId="{66039269-E276-A245-A09C-CAE569DA3674}" type="presParOf" srcId="{4A6D221B-6B95-DB4E-83B5-962BD54E2159}" destId="{983F395A-9308-9048-BA51-BBAF7202CCA1}" srcOrd="1" destOrd="0" presId="urn:microsoft.com/office/officeart/2008/layout/LinedList"/>
    <dgm:cxn modelId="{1D85A21E-DBF3-0B43-A576-3FEF09D8DC62}" type="presParOf" srcId="{08F3F4C3-61B7-3D43-A37F-3D2D2F585423}" destId="{BC750533-A164-D445-BE92-97D267ED8983}" srcOrd="2" destOrd="0" presId="urn:microsoft.com/office/officeart/2008/layout/LinedList"/>
    <dgm:cxn modelId="{2F6E63B9-E0FE-5C4E-A82A-FA28F14C9635}" type="presParOf" srcId="{08F3F4C3-61B7-3D43-A37F-3D2D2F585423}" destId="{0673C7C7-E0CC-874B-8AA1-9C007EB09905}" srcOrd="3" destOrd="0" presId="urn:microsoft.com/office/officeart/2008/layout/LinedList"/>
    <dgm:cxn modelId="{E3EEEE68-7A21-354A-8007-66687E922DF2}" type="presParOf" srcId="{0673C7C7-E0CC-874B-8AA1-9C007EB09905}" destId="{45A32202-9273-B244-891F-FA6363E43109}" srcOrd="0" destOrd="0" presId="urn:microsoft.com/office/officeart/2008/layout/LinedList"/>
    <dgm:cxn modelId="{2E5C6EC3-55E2-9D42-882A-A42EEC1469F0}" type="presParOf" srcId="{0673C7C7-E0CC-874B-8AA1-9C007EB09905}" destId="{35510FD9-394D-F140-837D-818D3B5B713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2DE5A1-A761-4DCB-8726-FF92A0A32003}"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id-ID"/>
        </a:p>
      </dgm:t>
    </dgm:pt>
    <dgm:pt modelId="{A42EC506-BD9E-4F4E-8317-DA342C069229}">
      <dgm:prSet/>
      <dgm:spPr/>
      <dgm:t>
        <a:bodyPr/>
        <a:lstStyle/>
        <a:p>
          <a:pPr rtl="0"/>
          <a:r>
            <a:rPr lang="id-ID" dirty="0"/>
            <a:t>Risiko yang dapat mengakibatkan dua kemungkinan, yaitu </a:t>
          </a:r>
        </a:p>
      </dgm:t>
    </dgm:pt>
    <dgm:pt modelId="{F3A82065-05F9-4AB0-9041-4423AA1A762F}" type="parTrans" cxnId="{EEB71A46-9B05-4DDD-A16F-5A3D3C5EFEF1}">
      <dgm:prSet/>
      <dgm:spPr/>
      <dgm:t>
        <a:bodyPr/>
        <a:lstStyle/>
        <a:p>
          <a:endParaRPr lang="id-ID"/>
        </a:p>
      </dgm:t>
    </dgm:pt>
    <dgm:pt modelId="{D3A8A4CF-AAAC-484A-8EEF-B391693B71EC}" type="sibTrans" cxnId="{EEB71A46-9B05-4DDD-A16F-5A3D3C5EFEF1}">
      <dgm:prSet/>
      <dgm:spPr/>
      <dgm:t>
        <a:bodyPr/>
        <a:lstStyle/>
        <a:p>
          <a:endParaRPr lang="id-ID"/>
        </a:p>
      </dgm:t>
    </dgm:pt>
    <dgm:pt modelId="{F9CEA985-A4A2-4BA5-AF5D-155B25E97ED7}">
      <dgm:prSet/>
      <dgm:spPr/>
      <dgm:t>
        <a:bodyPr/>
        <a:lstStyle/>
        <a:p>
          <a:pPr rtl="0"/>
          <a:r>
            <a:rPr lang="id-ID" dirty="0"/>
            <a:t>kemungkinan yang merugikan (ancaman) atau </a:t>
          </a:r>
        </a:p>
      </dgm:t>
    </dgm:pt>
    <dgm:pt modelId="{E2D4FC57-D100-4B28-B042-888C9254E0E1}" type="parTrans" cxnId="{ECC56CB5-4FD4-45CD-9A09-6052D72761B9}">
      <dgm:prSet/>
      <dgm:spPr/>
      <dgm:t>
        <a:bodyPr/>
        <a:lstStyle/>
        <a:p>
          <a:endParaRPr lang="id-ID"/>
        </a:p>
      </dgm:t>
    </dgm:pt>
    <dgm:pt modelId="{B34B64E5-A1AC-443B-A89A-CD0117E566EF}" type="sibTrans" cxnId="{ECC56CB5-4FD4-45CD-9A09-6052D72761B9}">
      <dgm:prSet/>
      <dgm:spPr/>
      <dgm:t>
        <a:bodyPr/>
        <a:lstStyle/>
        <a:p>
          <a:endParaRPr lang="id-ID"/>
        </a:p>
      </dgm:t>
    </dgm:pt>
    <dgm:pt modelId="{54467B50-41CE-45C1-8FA9-4AA3923BCC70}">
      <dgm:prSet/>
      <dgm:spPr/>
      <dgm:t>
        <a:bodyPr/>
        <a:lstStyle/>
        <a:p>
          <a:pPr rtl="0"/>
          <a:r>
            <a:rPr lang="id-ID" dirty="0"/>
            <a:t>kemungkinan yang menguntungkan bagi </a:t>
          </a:r>
          <a:r>
            <a:rPr lang="id-ID" i="1" dirty="0"/>
            <a:t>enterprise</a:t>
          </a:r>
          <a:r>
            <a:rPr lang="id-ID" i="0" dirty="0"/>
            <a:t> (peluang)</a:t>
          </a:r>
        </a:p>
      </dgm:t>
    </dgm:pt>
    <dgm:pt modelId="{9CAC2599-66D3-4361-A581-90E2976D5440}" type="parTrans" cxnId="{16BEC4F5-61F7-499F-86E5-722F23F48F0E}">
      <dgm:prSet/>
      <dgm:spPr/>
      <dgm:t>
        <a:bodyPr/>
        <a:lstStyle/>
        <a:p>
          <a:endParaRPr lang="id-ID"/>
        </a:p>
      </dgm:t>
    </dgm:pt>
    <dgm:pt modelId="{D5EBF242-D4E3-49FB-A5CF-0CC89284737C}" type="sibTrans" cxnId="{16BEC4F5-61F7-499F-86E5-722F23F48F0E}">
      <dgm:prSet/>
      <dgm:spPr/>
      <dgm:t>
        <a:bodyPr/>
        <a:lstStyle/>
        <a:p>
          <a:endParaRPr lang="id-ID"/>
        </a:p>
      </dgm:t>
    </dgm:pt>
    <dgm:pt modelId="{B40DB5EE-82E5-49F6-ABEA-36FA688707EB}">
      <dgm:prSet/>
      <dgm:spPr/>
      <dgm:t>
        <a:bodyPr/>
        <a:lstStyle/>
        <a:p>
          <a:pPr rtl="0"/>
          <a:r>
            <a:rPr lang="id-ID" dirty="0"/>
            <a:t>Contohnya:</a:t>
          </a:r>
        </a:p>
      </dgm:t>
    </dgm:pt>
    <dgm:pt modelId="{3C1056BA-DCF5-4214-AEE3-A1456F31056B}" type="parTrans" cxnId="{41BF235F-9869-4917-A2C3-269294D96ED3}">
      <dgm:prSet/>
      <dgm:spPr/>
      <dgm:t>
        <a:bodyPr/>
        <a:lstStyle/>
        <a:p>
          <a:endParaRPr lang="id-ID"/>
        </a:p>
      </dgm:t>
    </dgm:pt>
    <dgm:pt modelId="{DB1D2331-7195-40E8-8534-5903D724366E}" type="sibTrans" cxnId="{41BF235F-9869-4917-A2C3-269294D96ED3}">
      <dgm:prSet/>
      <dgm:spPr/>
      <dgm:t>
        <a:bodyPr/>
        <a:lstStyle/>
        <a:p>
          <a:endParaRPr lang="id-ID"/>
        </a:p>
      </dgm:t>
    </dgm:pt>
    <dgm:pt modelId="{2E857A6F-F71E-1D46-A03B-AE3C452580EC}">
      <dgm:prSet/>
      <dgm:spPr/>
      <dgm:t>
        <a:bodyPr/>
        <a:lstStyle/>
        <a:p>
          <a:pPr rtl="0"/>
          <a:r>
            <a:rPr lang="id-ID" i="0" dirty="0"/>
            <a:t>Dinamakan juga risiko bisnis</a:t>
          </a:r>
        </a:p>
      </dgm:t>
    </dgm:pt>
    <dgm:pt modelId="{69263463-7E79-B64D-AC1A-1F6225AA122F}" type="parTrans" cxnId="{F353FE1C-D5DA-4F48-821B-DC4F41B32FBA}">
      <dgm:prSet/>
      <dgm:spPr/>
    </dgm:pt>
    <dgm:pt modelId="{25D3CCA4-5FC3-3945-BFC0-C19C4D82C441}" type="sibTrans" cxnId="{F353FE1C-D5DA-4F48-821B-DC4F41B32FBA}">
      <dgm:prSet/>
      <dgm:spPr/>
    </dgm:pt>
    <dgm:pt modelId="{B7F874FA-141B-4B46-92CE-ABE18E3D11D4}">
      <dgm:prSet/>
      <dgm:spPr/>
      <dgm:t>
        <a:bodyPr/>
        <a:lstStyle/>
        <a:p>
          <a:r>
            <a:rPr lang="id-ID"/>
            <a:t>transaksi valuta asing, saham, usaha bisnis, dsb.</a:t>
          </a:r>
          <a:endParaRPr lang="en-US"/>
        </a:p>
      </dgm:t>
    </dgm:pt>
    <dgm:pt modelId="{61F8ADE5-B3C6-1640-9400-8E18D0B7C81D}" type="parTrans" cxnId="{168F8FB4-CE2D-6D40-86F9-D20AB74A688A}">
      <dgm:prSet/>
      <dgm:spPr/>
    </dgm:pt>
    <dgm:pt modelId="{95ED7FCE-03D3-9D4B-A067-17406F4ABF6B}" type="sibTrans" cxnId="{168F8FB4-CE2D-6D40-86F9-D20AB74A688A}">
      <dgm:prSet/>
      <dgm:spPr/>
    </dgm:pt>
    <dgm:pt modelId="{A696A0D4-54D2-B147-9D1E-B76A915674C0}" type="pres">
      <dgm:prSet presAssocID="{2F2DE5A1-A761-4DCB-8726-FF92A0A32003}" presName="Name0" presStyleCnt="0">
        <dgm:presLayoutVars>
          <dgm:dir/>
          <dgm:animLvl val="lvl"/>
          <dgm:resizeHandles val="exact"/>
        </dgm:presLayoutVars>
      </dgm:prSet>
      <dgm:spPr/>
    </dgm:pt>
    <dgm:pt modelId="{8AEACFEE-683F-8844-8235-91CA4507509D}" type="pres">
      <dgm:prSet presAssocID="{A42EC506-BD9E-4F4E-8317-DA342C069229}" presName="composite" presStyleCnt="0"/>
      <dgm:spPr/>
    </dgm:pt>
    <dgm:pt modelId="{D965C178-CD4B-564B-8DC7-21C6056D7B73}" type="pres">
      <dgm:prSet presAssocID="{A42EC506-BD9E-4F4E-8317-DA342C069229}" presName="parTx" presStyleLbl="alignNode1" presStyleIdx="0" presStyleCnt="2">
        <dgm:presLayoutVars>
          <dgm:chMax val="0"/>
          <dgm:chPref val="0"/>
          <dgm:bulletEnabled val="1"/>
        </dgm:presLayoutVars>
      </dgm:prSet>
      <dgm:spPr/>
    </dgm:pt>
    <dgm:pt modelId="{BED808BB-36D7-0B44-A4EC-5EBB8858637B}" type="pres">
      <dgm:prSet presAssocID="{A42EC506-BD9E-4F4E-8317-DA342C069229}" presName="desTx" presStyleLbl="alignAccFollowNode1" presStyleIdx="0" presStyleCnt="2">
        <dgm:presLayoutVars>
          <dgm:bulletEnabled val="1"/>
        </dgm:presLayoutVars>
      </dgm:prSet>
      <dgm:spPr/>
    </dgm:pt>
    <dgm:pt modelId="{B484A8C9-0E3B-CB4C-8C5C-430013AA8024}" type="pres">
      <dgm:prSet presAssocID="{D3A8A4CF-AAAC-484A-8EEF-B391693B71EC}" presName="space" presStyleCnt="0"/>
      <dgm:spPr/>
    </dgm:pt>
    <dgm:pt modelId="{6A480005-6718-7343-9177-8CA4976AA752}" type="pres">
      <dgm:prSet presAssocID="{B40DB5EE-82E5-49F6-ABEA-36FA688707EB}" presName="composite" presStyleCnt="0"/>
      <dgm:spPr/>
    </dgm:pt>
    <dgm:pt modelId="{A4445A35-5532-B841-B9F1-D639A64A59ED}" type="pres">
      <dgm:prSet presAssocID="{B40DB5EE-82E5-49F6-ABEA-36FA688707EB}" presName="parTx" presStyleLbl="alignNode1" presStyleIdx="1" presStyleCnt="2">
        <dgm:presLayoutVars>
          <dgm:chMax val="0"/>
          <dgm:chPref val="0"/>
          <dgm:bulletEnabled val="1"/>
        </dgm:presLayoutVars>
      </dgm:prSet>
      <dgm:spPr/>
    </dgm:pt>
    <dgm:pt modelId="{9D10D8EB-C25F-B640-914C-067EC29E3E58}" type="pres">
      <dgm:prSet presAssocID="{B40DB5EE-82E5-49F6-ABEA-36FA688707EB}" presName="desTx" presStyleLbl="alignAccFollowNode1" presStyleIdx="1" presStyleCnt="2">
        <dgm:presLayoutVars>
          <dgm:bulletEnabled val="1"/>
        </dgm:presLayoutVars>
      </dgm:prSet>
      <dgm:spPr/>
    </dgm:pt>
  </dgm:ptLst>
  <dgm:cxnLst>
    <dgm:cxn modelId="{F353FE1C-D5DA-4F48-821B-DC4F41B32FBA}" srcId="{A42EC506-BD9E-4F4E-8317-DA342C069229}" destId="{2E857A6F-F71E-1D46-A03B-AE3C452580EC}" srcOrd="2" destOrd="0" parTransId="{69263463-7E79-B64D-AC1A-1F6225AA122F}" sibTransId="{25D3CCA4-5FC3-3945-BFC0-C19C4D82C441}"/>
    <dgm:cxn modelId="{F820B121-C6C5-9244-8363-496A8F40E110}" type="presOf" srcId="{A42EC506-BD9E-4F4E-8317-DA342C069229}" destId="{D965C178-CD4B-564B-8DC7-21C6056D7B73}" srcOrd="0" destOrd="0" presId="urn:microsoft.com/office/officeart/2005/8/layout/hList1"/>
    <dgm:cxn modelId="{B39ECB26-9469-D446-B1EE-83D003840B0A}" type="presOf" srcId="{B7F874FA-141B-4B46-92CE-ABE18E3D11D4}" destId="{9D10D8EB-C25F-B640-914C-067EC29E3E58}" srcOrd="0" destOrd="0" presId="urn:microsoft.com/office/officeart/2005/8/layout/hList1"/>
    <dgm:cxn modelId="{DCD2053B-490A-9741-93A7-4F64BDDDA327}" type="presOf" srcId="{B40DB5EE-82E5-49F6-ABEA-36FA688707EB}" destId="{A4445A35-5532-B841-B9F1-D639A64A59ED}" srcOrd="0" destOrd="0" presId="urn:microsoft.com/office/officeart/2005/8/layout/hList1"/>
    <dgm:cxn modelId="{EEB71A46-9B05-4DDD-A16F-5A3D3C5EFEF1}" srcId="{2F2DE5A1-A761-4DCB-8726-FF92A0A32003}" destId="{A42EC506-BD9E-4F4E-8317-DA342C069229}" srcOrd="0" destOrd="0" parTransId="{F3A82065-05F9-4AB0-9041-4423AA1A762F}" sibTransId="{D3A8A4CF-AAAC-484A-8EEF-B391693B71EC}"/>
    <dgm:cxn modelId="{33DF2246-13DD-FD42-AD1B-9069EB1796A7}" type="presOf" srcId="{54467B50-41CE-45C1-8FA9-4AA3923BCC70}" destId="{BED808BB-36D7-0B44-A4EC-5EBB8858637B}" srcOrd="0" destOrd="1" presId="urn:microsoft.com/office/officeart/2005/8/layout/hList1"/>
    <dgm:cxn modelId="{41BF235F-9869-4917-A2C3-269294D96ED3}" srcId="{2F2DE5A1-A761-4DCB-8726-FF92A0A32003}" destId="{B40DB5EE-82E5-49F6-ABEA-36FA688707EB}" srcOrd="1" destOrd="0" parTransId="{3C1056BA-DCF5-4214-AEE3-A1456F31056B}" sibTransId="{DB1D2331-7195-40E8-8534-5903D724366E}"/>
    <dgm:cxn modelId="{3CF73074-4C81-B247-82BE-08456034DB5C}" type="presOf" srcId="{F9CEA985-A4A2-4BA5-AF5D-155B25E97ED7}" destId="{BED808BB-36D7-0B44-A4EC-5EBB8858637B}" srcOrd="0" destOrd="0" presId="urn:microsoft.com/office/officeart/2005/8/layout/hList1"/>
    <dgm:cxn modelId="{0914E677-882D-D94C-8CDE-BC79EEFEB368}" type="presOf" srcId="{2F2DE5A1-A761-4DCB-8726-FF92A0A32003}" destId="{A696A0D4-54D2-B147-9D1E-B76A915674C0}" srcOrd="0" destOrd="0" presId="urn:microsoft.com/office/officeart/2005/8/layout/hList1"/>
    <dgm:cxn modelId="{EF2DD69F-D447-1D47-A256-FE0D9B821C9A}" type="presOf" srcId="{2E857A6F-F71E-1D46-A03B-AE3C452580EC}" destId="{BED808BB-36D7-0B44-A4EC-5EBB8858637B}" srcOrd="0" destOrd="2" presId="urn:microsoft.com/office/officeart/2005/8/layout/hList1"/>
    <dgm:cxn modelId="{168F8FB4-CE2D-6D40-86F9-D20AB74A688A}" srcId="{B40DB5EE-82E5-49F6-ABEA-36FA688707EB}" destId="{B7F874FA-141B-4B46-92CE-ABE18E3D11D4}" srcOrd="0" destOrd="0" parTransId="{61F8ADE5-B3C6-1640-9400-8E18D0B7C81D}" sibTransId="{95ED7FCE-03D3-9D4B-A067-17406F4ABF6B}"/>
    <dgm:cxn modelId="{ECC56CB5-4FD4-45CD-9A09-6052D72761B9}" srcId="{A42EC506-BD9E-4F4E-8317-DA342C069229}" destId="{F9CEA985-A4A2-4BA5-AF5D-155B25E97ED7}" srcOrd="0" destOrd="0" parTransId="{E2D4FC57-D100-4B28-B042-888C9254E0E1}" sibTransId="{B34B64E5-A1AC-443B-A89A-CD0117E566EF}"/>
    <dgm:cxn modelId="{16BEC4F5-61F7-499F-86E5-722F23F48F0E}" srcId="{A42EC506-BD9E-4F4E-8317-DA342C069229}" destId="{54467B50-41CE-45C1-8FA9-4AA3923BCC70}" srcOrd="1" destOrd="0" parTransId="{9CAC2599-66D3-4361-A581-90E2976D5440}" sibTransId="{D5EBF242-D4E3-49FB-A5CF-0CC89284737C}"/>
    <dgm:cxn modelId="{61C5A22B-4DFA-4E40-AB1C-B8159929159A}" type="presParOf" srcId="{A696A0D4-54D2-B147-9D1E-B76A915674C0}" destId="{8AEACFEE-683F-8844-8235-91CA4507509D}" srcOrd="0" destOrd="0" presId="urn:microsoft.com/office/officeart/2005/8/layout/hList1"/>
    <dgm:cxn modelId="{049E4165-8867-544A-9D14-B83AC8B376CA}" type="presParOf" srcId="{8AEACFEE-683F-8844-8235-91CA4507509D}" destId="{D965C178-CD4B-564B-8DC7-21C6056D7B73}" srcOrd="0" destOrd="0" presId="urn:microsoft.com/office/officeart/2005/8/layout/hList1"/>
    <dgm:cxn modelId="{529787CD-BEE9-C141-9A34-1C6B328EEBF7}" type="presParOf" srcId="{8AEACFEE-683F-8844-8235-91CA4507509D}" destId="{BED808BB-36D7-0B44-A4EC-5EBB8858637B}" srcOrd="1" destOrd="0" presId="urn:microsoft.com/office/officeart/2005/8/layout/hList1"/>
    <dgm:cxn modelId="{2028A0B0-229F-2C49-88B2-11565D4EE8F1}" type="presParOf" srcId="{A696A0D4-54D2-B147-9D1E-B76A915674C0}" destId="{B484A8C9-0E3B-CB4C-8C5C-430013AA8024}" srcOrd="1" destOrd="0" presId="urn:microsoft.com/office/officeart/2005/8/layout/hList1"/>
    <dgm:cxn modelId="{5291DC1C-0B6E-FD4B-8051-E70BCCF9646D}" type="presParOf" srcId="{A696A0D4-54D2-B147-9D1E-B76A915674C0}" destId="{6A480005-6718-7343-9177-8CA4976AA752}" srcOrd="2" destOrd="0" presId="urn:microsoft.com/office/officeart/2005/8/layout/hList1"/>
    <dgm:cxn modelId="{F9548633-7B4A-F541-A1FA-9B27B4409154}" type="presParOf" srcId="{6A480005-6718-7343-9177-8CA4976AA752}" destId="{A4445A35-5532-B841-B9F1-D639A64A59ED}" srcOrd="0" destOrd="0" presId="urn:microsoft.com/office/officeart/2005/8/layout/hList1"/>
    <dgm:cxn modelId="{96AF9AFC-F861-D04F-9B7E-50FA821260A6}" type="presParOf" srcId="{6A480005-6718-7343-9177-8CA4976AA752}" destId="{9D10D8EB-C25F-B640-914C-067EC29E3E5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87C99E-C6A8-4673-BF47-F3C39CB0C2B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910FFDC-71ED-407B-88A0-C65C32B79C6D}">
      <dgm:prSet/>
      <dgm:spPr/>
      <dgm:t>
        <a:bodyPr/>
        <a:lstStyle/>
        <a:p>
          <a:r>
            <a:rPr lang="en-GB" b="1" i="0"/>
            <a:t>Risiko Statis</a:t>
          </a:r>
          <a:endParaRPr lang="en-US"/>
        </a:p>
      </dgm:t>
    </dgm:pt>
    <dgm:pt modelId="{B52E3983-64EB-4D23-92D9-85EE47B4D8B8}" type="parTrans" cxnId="{506BB057-8B87-4782-9484-7CAE43011E9A}">
      <dgm:prSet/>
      <dgm:spPr/>
      <dgm:t>
        <a:bodyPr/>
        <a:lstStyle/>
        <a:p>
          <a:endParaRPr lang="en-US"/>
        </a:p>
      </dgm:t>
    </dgm:pt>
    <dgm:pt modelId="{FC2FBE0E-5001-4E07-8439-5D5D88D1C935}" type="sibTrans" cxnId="{506BB057-8B87-4782-9484-7CAE43011E9A}">
      <dgm:prSet/>
      <dgm:spPr/>
      <dgm:t>
        <a:bodyPr/>
        <a:lstStyle/>
        <a:p>
          <a:endParaRPr lang="en-US"/>
        </a:p>
      </dgm:t>
    </dgm:pt>
    <dgm:pt modelId="{9D51C83A-B94A-4C0E-9D72-F2246DE86268}">
      <dgm:prSet/>
      <dgm:spPr/>
      <dgm:t>
        <a:bodyPr/>
        <a:lstStyle/>
        <a:p>
          <a:r>
            <a:rPr lang="en-GB" b="0" i="0" dirty="0" err="1"/>
            <a:t>Risiko</a:t>
          </a:r>
          <a:r>
            <a:rPr lang="en-GB" b="0" i="0" dirty="0"/>
            <a:t> </a:t>
          </a:r>
          <a:r>
            <a:rPr lang="en-GB" b="0" i="0" dirty="0" err="1"/>
            <a:t>statis</a:t>
          </a:r>
          <a:r>
            <a:rPr lang="en-GB" b="0" i="0" dirty="0"/>
            <a:t> </a:t>
          </a:r>
          <a:r>
            <a:rPr lang="en-GB" b="0" i="0" dirty="0" err="1"/>
            <a:t>muncul</a:t>
          </a:r>
          <a:r>
            <a:rPr lang="en-GB" b="0" i="0" dirty="0"/>
            <a:t> </a:t>
          </a:r>
          <a:r>
            <a:rPr lang="en-GB" b="0" i="0" dirty="0" err="1"/>
            <a:t>dari</a:t>
          </a:r>
          <a:r>
            <a:rPr lang="en-GB" b="0" i="0" dirty="0"/>
            <a:t> </a:t>
          </a:r>
          <a:r>
            <a:rPr lang="en-GB" b="0" i="0" dirty="0" err="1"/>
            <a:t>kondisi</a:t>
          </a:r>
          <a:r>
            <a:rPr lang="en-GB" b="0" i="0" dirty="0"/>
            <a:t> </a:t>
          </a:r>
          <a:r>
            <a:rPr lang="en-GB" b="0" i="0" dirty="0" err="1"/>
            <a:t>keseimbangan</a:t>
          </a:r>
          <a:r>
            <a:rPr lang="en-GB" b="0" i="0" dirty="0"/>
            <a:t> </a:t>
          </a:r>
          <a:r>
            <a:rPr lang="en-GB" b="0" i="0" dirty="0" err="1"/>
            <a:t>tertentu</a:t>
          </a:r>
          <a:r>
            <a:rPr lang="en-GB" b="0" i="0" dirty="0"/>
            <a:t>. </a:t>
          </a:r>
          <a:r>
            <a:rPr lang="en-GB" b="0" i="0" dirty="0" err="1"/>
            <a:t>Contoh</a:t>
          </a:r>
          <a:r>
            <a:rPr lang="en-GB" b="0" i="0" dirty="0"/>
            <a:t> : </a:t>
          </a:r>
          <a:r>
            <a:rPr lang="en-GB" b="0" i="0" dirty="0" err="1"/>
            <a:t>Risiko</a:t>
          </a:r>
          <a:r>
            <a:rPr lang="en-GB" b="0" i="0" dirty="0"/>
            <a:t> </a:t>
          </a:r>
          <a:r>
            <a:rPr lang="en-GB" b="0" i="0" dirty="0" err="1"/>
            <a:t>terkena</a:t>
          </a:r>
          <a:r>
            <a:rPr lang="en-GB" b="0" i="0" dirty="0"/>
            <a:t> </a:t>
          </a:r>
          <a:r>
            <a:rPr lang="en-GB" b="0" i="0" dirty="0" err="1"/>
            <a:t>petir</a:t>
          </a:r>
          <a:r>
            <a:rPr lang="en-GB" b="0" i="0" dirty="0"/>
            <a:t> </a:t>
          </a:r>
          <a:r>
            <a:rPr lang="en-GB" b="0" i="0" dirty="0" err="1"/>
            <a:t>merupakan</a:t>
          </a:r>
          <a:r>
            <a:rPr lang="en-GB" b="0" i="0" dirty="0"/>
            <a:t> </a:t>
          </a:r>
          <a:r>
            <a:rPr lang="en-GB" b="0" i="0" dirty="0" err="1"/>
            <a:t>risiko</a:t>
          </a:r>
          <a:r>
            <a:rPr lang="en-GB" b="0" i="0" dirty="0"/>
            <a:t> yang </a:t>
          </a:r>
          <a:r>
            <a:rPr lang="en-GB" b="0" i="0" dirty="0" err="1"/>
            <a:t>muncul</a:t>
          </a:r>
          <a:r>
            <a:rPr lang="en-GB" b="0" i="0" dirty="0"/>
            <a:t> </a:t>
          </a:r>
          <a:r>
            <a:rPr lang="en-GB" b="0" i="0" dirty="0" err="1"/>
            <a:t>dari</a:t>
          </a:r>
          <a:r>
            <a:rPr lang="en-GB" b="0" i="0" dirty="0"/>
            <a:t> </a:t>
          </a:r>
          <a:r>
            <a:rPr lang="en-GB" b="0" i="0" dirty="0" err="1"/>
            <a:t>kondisi</a:t>
          </a:r>
          <a:r>
            <a:rPr lang="en-GB" b="0" i="0" dirty="0"/>
            <a:t> </a:t>
          </a:r>
          <a:r>
            <a:rPr lang="en-GB" b="0" i="0" dirty="0" err="1"/>
            <a:t>alam</a:t>
          </a:r>
          <a:r>
            <a:rPr lang="en-GB" b="0" i="0" dirty="0"/>
            <a:t> </a:t>
          </a:r>
          <a:r>
            <a:rPr lang="en-GB" b="0" i="0" dirty="0" err="1"/>
            <a:t>tertentu</a:t>
          </a:r>
          <a:r>
            <a:rPr lang="en-GB" b="0" i="0" dirty="0"/>
            <a:t>. </a:t>
          </a:r>
          <a:r>
            <a:rPr lang="en-GB" b="0" i="0" dirty="0" err="1"/>
            <a:t>Karakteristik</a:t>
          </a:r>
          <a:r>
            <a:rPr lang="en-GB" b="0" i="0" dirty="0"/>
            <a:t> </a:t>
          </a:r>
          <a:r>
            <a:rPr lang="en-GB" b="0" i="0" dirty="0" err="1"/>
            <a:t>risiko</a:t>
          </a:r>
          <a:r>
            <a:rPr lang="en-GB" b="0" i="0" dirty="0"/>
            <a:t> </a:t>
          </a:r>
          <a:r>
            <a:rPr lang="en-GB" b="0" i="0" dirty="0" err="1"/>
            <a:t>ini</a:t>
          </a:r>
          <a:r>
            <a:rPr lang="en-GB" b="0" i="0" dirty="0"/>
            <a:t> </a:t>
          </a:r>
          <a:r>
            <a:rPr lang="en-GB" b="0" i="0" dirty="0" err="1"/>
            <a:t>tidak</a:t>
          </a:r>
          <a:r>
            <a:rPr lang="en-GB" b="0" i="0" dirty="0"/>
            <a:t> </a:t>
          </a:r>
          <a:r>
            <a:rPr lang="en-GB" b="0" i="0" dirty="0" err="1"/>
            <a:t>berubah</a:t>
          </a:r>
          <a:r>
            <a:rPr lang="en-GB" b="0" i="0" dirty="0"/>
            <a:t> </a:t>
          </a:r>
          <a:r>
            <a:rPr lang="en-GB" b="0" i="0" dirty="0" err="1"/>
            <a:t>dari</a:t>
          </a:r>
          <a:r>
            <a:rPr lang="en-GB" b="0" i="0" dirty="0"/>
            <a:t> </a:t>
          </a:r>
          <a:r>
            <a:rPr lang="en-GB" b="0" i="0" dirty="0" err="1"/>
            <a:t>waktu</a:t>
          </a:r>
          <a:r>
            <a:rPr lang="en-GB" b="0" i="0" dirty="0"/>
            <a:t> </a:t>
          </a:r>
          <a:r>
            <a:rPr lang="en-GB" b="0" i="0" dirty="0" err="1"/>
            <a:t>ke</a:t>
          </a:r>
          <a:r>
            <a:rPr lang="en-GB" b="0" i="0" dirty="0"/>
            <a:t> </a:t>
          </a:r>
          <a:r>
            <a:rPr lang="en-GB" b="0" i="0" dirty="0" err="1"/>
            <a:t>waktu</a:t>
          </a:r>
          <a:r>
            <a:rPr lang="en-GB" b="0" i="0" dirty="0"/>
            <a:t>.</a:t>
          </a:r>
          <a:endParaRPr lang="en-US" dirty="0"/>
        </a:p>
      </dgm:t>
    </dgm:pt>
    <dgm:pt modelId="{1B7B6413-3CA3-4018-9BFB-4395EEC8406F}" type="parTrans" cxnId="{C999EA3F-896D-464C-B3EA-A626A7E787FC}">
      <dgm:prSet/>
      <dgm:spPr/>
      <dgm:t>
        <a:bodyPr/>
        <a:lstStyle/>
        <a:p>
          <a:endParaRPr lang="en-US"/>
        </a:p>
      </dgm:t>
    </dgm:pt>
    <dgm:pt modelId="{92048BA1-92D8-4FD9-8524-70486594BE14}" type="sibTrans" cxnId="{C999EA3F-896D-464C-B3EA-A626A7E787FC}">
      <dgm:prSet/>
      <dgm:spPr/>
      <dgm:t>
        <a:bodyPr/>
        <a:lstStyle/>
        <a:p>
          <a:endParaRPr lang="en-US"/>
        </a:p>
      </dgm:t>
    </dgm:pt>
    <dgm:pt modelId="{0B3B1204-B396-40A1-8719-76DCFAED065B}">
      <dgm:prSet/>
      <dgm:spPr/>
      <dgm:t>
        <a:bodyPr/>
        <a:lstStyle/>
        <a:p>
          <a:r>
            <a:rPr lang="en-GB" b="1" i="0"/>
            <a:t>Risiko Dinamis</a:t>
          </a:r>
          <a:endParaRPr lang="en-US"/>
        </a:p>
      </dgm:t>
    </dgm:pt>
    <dgm:pt modelId="{72363C94-3548-4949-B081-7BD42A1841D5}" type="parTrans" cxnId="{E7411D4E-F623-4894-9F78-E5150685D537}">
      <dgm:prSet/>
      <dgm:spPr/>
      <dgm:t>
        <a:bodyPr/>
        <a:lstStyle/>
        <a:p>
          <a:endParaRPr lang="en-US"/>
        </a:p>
      </dgm:t>
    </dgm:pt>
    <dgm:pt modelId="{40EF6B13-F9D1-4A21-92EA-E061B966D224}" type="sibTrans" cxnId="{E7411D4E-F623-4894-9F78-E5150685D537}">
      <dgm:prSet/>
      <dgm:spPr/>
      <dgm:t>
        <a:bodyPr/>
        <a:lstStyle/>
        <a:p>
          <a:endParaRPr lang="en-US"/>
        </a:p>
      </dgm:t>
    </dgm:pt>
    <dgm:pt modelId="{4E9FB8DC-6AC0-4F6A-9EEC-8E3AE6BC9603}">
      <dgm:prSet/>
      <dgm:spPr/>
      <dgm:t>
        <a:bodyPr/>
        <a:lstStyle/>
        <a:p>
          <a:r>
            <a:rPr lang="en-GB" b="0" i="0" dirty="0" err="1"/>
            <a:t>Risiko</a:t>
          </a:r>
          <a:r>
            <a:rPr lang="en-GB" b="0" i="0" dirty="0"/>
            <a:t> </a:t>
          </a:r>
          <a:r>
            <a:rPr lang="en-GB" b="0" i="0" dirty="0" err="1"/>
            <a:t>dinamis</a:t>
          </a:r>
          <a:r>
            <a:rPr lang="en-GB" b="0" i="0" dirty="0"/>
            <a:t> </a:t>
          </a:r>
          <a:r>
            <a:rPr lang="en-GB" b="0" i="0" dirty="0" err="1"/>
            <a:t>muncul</a:t>
          </a:r>
          <a:r>
            <a:rPr lang="en-GB" b="0" i="0" dirty="0"/>
            <a:t> </a:t>
          </a:r>
          <a:r>
            <a:rPr lang="en-GB" b="0" i="0" dirty="0" err="1"/>
            <a:t>dari</a:t>
          </a:r>
          <a:r>
            <a:rPr lang="en-GB" b="0" i="0" dirty="0"/>
            <a:t> </a:t>
          </a:r>
          <a:r>
            <a:rPr lang="en-GB" b="0" i="0" dirty="0" err="1"/>
            <a:t>perubahan</a:t>
          </a:r>
          <a:r>
            <a:rPr lang="en-GB" b="0" i="0" dirty="0"/>
            <a:t> </a:t>
          </a:r>
          <a:r>
            <a:rPr lang="en-GB" b="0" i="0" dirty="0" err="1"/>
            <a:t>kondisi</a:t>
          </a:r>
          <a:r>
            <a:rPr lang="en-GB" b="0" i="0" dirty="0"/>
            <a:t> </a:t>
          </a:r>
          <a:r>
            <a:rPr lang="en-GB" b="0" i="0" dirty="0" err="1"/>
            <a:t>tertentu</a:t>
          </a:r>
          <a:r>
            <a:rPr lang="en-GB" b="0" i="0" dirty="0"/>
            <a:t>. </a:t>
          </a:r>
          <a:r>
            <a:rPr lang="en-GB" b="0" i="0" dirty="0" err="1"/>
            <a:t>Contoh</a:t>
          </a:r>
          <a:r>
            <a:rPr lang="en-GB" b="0" i="0" dirty="0"/>
            <a:t> : </a:t>
          </a:r>
          <a:r>
            <a:rPr lang="en-GB" b="0" i="0" dirty="0" err="1"/>
            <a:t>Perubahan</a:t>
          </a:r>
          <a:r>
            <a:rPr lang="en-GB" b="0" i="0" dirty="0"/>
            <a:t> </a:t>
          </a:r>
          <a:r>
            <a:rPr lang="en-GB" b="0" i="0" dirty="0" err="1"/>
            <a:t>kondisi</a:t>
          </a:r>
          <a:r>
            <a:rPr lang="en-GB" b="0" i="0" dirty="0"/>
            <a:t> </a:t>
          </a:r>
          <a:r>
            <a:rPr lang="en-GB" b="0" i="0" dirty="0" err="1"/>
            <a:t>masyarakat</a:t>
          </a:r>
          <a:r>
            <a:rPr lang="en-GB" b="0" i="0" dirty="0"/>
            <a:t>, </a:t>
          </a:r>
          <a:r>
            <a:rPr lang="en-GB" b="0" i="0" dirty="0" err="1"/>
            <a:t>perubahan</a:t>
          </a:r>
          <a:r>
            <a:rPr lang="en-GB" b="0" i="0" dirty="0"/>
            <a:t> </a:t>
          </a:r>
          <a:r>
            <a:rPr lang="en-GB" b="0" i="0" dirty="0" err="1"/>
            <a:t>teknologi</a:t>
          </a:r>
          <a:r>
            <a:rPr lang="en-GB" b="0" i="0" dirty="0"/>
            <a:t> </a:t>
          </a:r>
          <a:r>
            <a:rPr lang="en-GB" b="0" i="0" dirty="0" err="1"/>
            <a:t>memunculkan</a:t>
          </a:r>
          <a:r>
            <a:rPr lang="en-GB" b="0" i="0" dirty="0"/>
            <a:t> </a:t>
          </a:r>
          <a:r>
            <a:rPr lang="en-GB" b="0" i="0" dirty="0" err="1"/>
            <a:t>risiko</a:t>
          </a:r>
          <a:r>
            <a:rPr lang="en-GB" b="0" i="0" dirty="0"/>
            <a:t> </a:t>
          </a:r>
          <a:r>
            <a:rPr lang="en-GB" b="0" i="0" dirty="0" err="1"/>
            <a:t>baru</a:t>
          </a:r>
          <a:r>
            <a:rPr lang="en-GB" b="0" i="0" dirty="0"/>
            <a:t>. </a:t>
          </a:r>
          <a:r>
            <a:rPr lang="en-GB" b="0" i="0" dirty="0" err="1"/>
            <a:t>Misal</a:t>
          </a:r>
          <a:r>
            <a:rPr lang="en-GB" b="0" i="0" dirty="0"/>
            <a:t> </a:t>
          </a:r>
          <a:r>
            <a:rPr lang="en-GB" b="0" i="0" dirty="0" err="1"/>
            <a:t>jika</a:t>
          </a:r>
          <a:r>
            <a:rPr lang="en-GB" b="0" i="0" dirty="0"/>
            <a:t> </a:t>
          </a:r>
          <a:r>
            <a:rPr lang="en-GB" b="0" i="0" dirty="0" err="1"/>
            <a:t>masyarakat</a:t>
          </a:r>
          <a:r>
            <a:rPr lang="en-GB" b="0" i="0" dirty="0"/>
            <a:t> </a:t>
          </a:r>
          <a:r>
            <a:rPr lang="en-GB" b="0" i="0" dirty="0" err="1"/>
            <a:t>semakin</a:t>
          </a:r>
          <a:r>
            <a:rPr lang="en-GB" b="0" i="0" dirty="0"/>
            <a:t> </a:t>
          </a:r>
          <a:r>
            <a:rPr lang="en-GB" b="0" i="0" dirty="0" err="1"/>
            <a:t>kritis</a:t>
          </a:r>
          <a:r>
            <a:rPr lang="en-GB" b="0" i="0" dirty="0"/>
            <a:t>, </a:t>
          </a:r>
          <a:r>
            <a:rPr lang="en-GB" b="0" i="0" dirty="0" err="1"/>
            <a:t>sadar</a:t>
          </a:r>
          <a:r>
            <a:rPr lang="en-GB" b="0" i="0" dirty="0"/>
            <a:t> </a:t>
          </a:r>
          <a:r>
            <a:rPr lang="en-GB" b="0" i="0" dirty="0" err="1"/>
            <a:t>akan</a:t>
          </a:r>
          <a:r>
            <a:rPr lang="en-GB" b="0" i="0" dirty="0"/>
            <a:t> </a:t>
          </a:r>
          <a:r>
            <a:rPr lang="en-GB" b="0" i="0" dirty="0" err="1"/>
            <a:t>haknya</a:t>
          </a:r>
          <a:r>
            <a:rPr lang="en-GB" b="0" i="0" dirty="0"/>
            <a:t> </a:t>
          </a:r>
          <a:r>
            <a:rPr lang="en-GB" b="0" i="0" dirty="0" err="1"/>
            <a:t>maka</a:t>
          </a:r>
          <a:r>
            <a:rPr lang="en-GB" b="0" i="0" dirty="0"/>
            <a:t> </a:t>
          </a:r>
          <a:r>
            <a:rPr lang="en-GB" b="0" i="0" dirty="0" err="1"/>
            <a:t>risiko</a:t>
          </a:r>
          <a:r>
            <a:rPr lang="en-GB" b="0" i="0" dirty="0"/>
            <a:t> </a:t>
          </a:r>
          <a:r>
            <a:rPr lang="en-GB" b="0" i="0" dirty="0" err="1"/>
            <a:t>hukum</a:t>
          </a:r>
          <a:r>
            <a:rPr lang="en-GB" b="0" i="0" dirty="0"/>
            <a:t> (legal risk) </a:t>
          </a:r>
          <a:r>
            <a:rPr lang="en-GB" b="0" i="0" dirty="0" err="1"/>
            <a:t>akan</a:t>
          </a:r>
          <a:r>
            <a:rPr lang="en-GB" b="0" i="0" dirty="0"/>
            <a:t> </a:t>
          </a:r>
          <a:r>
            <a:rPr lang="en-GB" b="0" i="0" dirty="0" err="1"/>
            <a:t>muncul</a:t>
          </a:r>
          <a:r>
            <a:rPr lang="en-GB" b="0" i="0" dirty="0"/>
            <a:t> </a:t>
          </a:r>
          <a:r>
            <a:rPr lang="en-GB" b="0" i="0" dirty="0" err="1"/>
            <a:t>karena</a:t>
          </a:r>
          <a:r>
            <a:rPr lang="en-GB" b="0" i="0" dirty="0"/>
            <a:t> </a:t>
          </a:r>
          <a:r>
            <a:rPr lang="en-GB" b="0" i="0" dirty="0" err="1"/>
            <a:t>masyarakat</a:t>
          </a:r>
          <a:r>
            <a:rPr lang="en-GB" b="0" i="0" dirty="0"/>
            <a:t> </a:t>
          </a:r>
          <a:r>
            <a:rPr lang="en-GB" b="0" i="0" dirty="0" err="1"/>
            <a:t>lebih</a:t>
          </a:r>
          <a:r>
            <a:rPr lang="en-GB" b="0" i="0" dirty="0"/>
            <a:t> </a:t>
          </a:r>
          <a:r>
            <a:rPr lang="en-GB" b="0" i="0" dirty="0" err="1"/>
            <a:t>berani</a:t>
          </a:r>
          <a:r>
            <a:rPr lang="en-GB" b="0" i="0" dirty="0"/>
            <a:t> </a:t>
          </a:r>
          <a:r>
            <a:rPr lang="en-GB" b="0" i="0" dirty="0" err="1"/>
            <a:t>mengajukan</a:t>
          </a:r>
          <a:r>
            <a:rPr lang="en-GB" b="0" i="0" dirty="0"/>
            <a:t> </a:t>
          </a:r>
          <a:r>
            <a:rPr lang="en-GB" b="0" i="0" dirty="0" err="1"/>
            <a:t>gugatan</a:t>
          </a:r>
          <a:r>
            <a:rPr lang="en-GB" b="0" i="0" dirty="0"/>
            <a:t> </a:t>
          </a:r>
          <a:r>
            <a:rPr lang="en-GB" b="0" i="0" dirty="0" err="1"/>
            <a:t>hukum</a:t>
          </a:r>
          <a:r>
            <a:rPr lang="en-GB" b="0" i="0" dirty="0"/>
            <a:t>.</a:t>
          </a:r>
          <a:endParaRPr lang="en-US" dirty="0"/>
        </a:p>
      </dgm:t>
    </dgm:pt>
    <dgm:pt modelId="{13D6F69B-E1D6-4D86-8D52-7B112F686B59}" type="parTrans" cxnId="{2D17E8B0-2B50-4899-9E08-0A0C8DD3DD89}">
      <dgm:prSet/>
      <dgm:spPr/>
      <dgm:t>
        <a:bodyPr/>
        <a:lstStyle/>
        <a:p>
          <a:endParaRPr lang="en-US"/>
        </a:p>
      </dgm:t>
    </dgm:pt>
    <dgm:pt modelId="{3BC24377-CE5F-4AC6-A231-1CA280C014F9}" type="sibTrans" cxnId="{2D17E8B0-2B50-4899-9E08-0A0C8DD3DD89}">
      <dgm:prSet/>
      <dgm:spPr/>
      <dgm:t>
        <a:bodyPr/>
        <a:lstStyle/>
        <a:p>
          <a:endParaRPr lang="en-US"/>
        </a:p>
      </dgm:t>
    </dgm:pt>
    <dgm:pt modelId="{CCCCCCB3-9344-924B-A196-D9C22B07EA00}" type="pres">
      <dgm:prSet presAssocID="{4587C99E-C6A8-4673-BF47-F3C39CB0C2B4}" presName="linear" presStyleCnt="0">
        <dgm:presLayoutVars>
          <dgm:animLvl val="lvl"/>
          <dgm:resizeHandles val="exact"/>
        </dgm:presLayoutVars>
      </dgm:prSet>
      <dgm:spPr/>
    </dgm:pt>
    <dgm:pt modelId="{C6DE8CAA-BA35-674C-9501-9FC4B93CF7A6}" type="pres">
      <dgm:prSet presAssocID="{E910FFDC-71ED-407B-88A0-C65C32B79C6D}" presName="parentText" presStyleLbl="node1" presStyleIdx="0" presStyleCnt="2">
        <dgm:presLayoutVars>
          <dgm:chMax val="0"/>
          <dgm:bulletEnabled val="1"/>
        </dgm:presLayoutVars>
      </dgm:prSet>
      <dgm:spPr/>
    </dgm:pt>
    <dgm:pt modelId="{E4A68999-3334-2541-B366-E3038F7060F2}" type="pres">
      <dgm:prSet presAssocID="{E910FFDC-71ED-407B-88A0-C65C32B79C6D}" presName="childText" presStyleLbl="revTx" presStyleIdx="0" presStyleCnt="2">
        <dgm:presLayoutVars>
          <dgm:bulletEnabled val="1"/>
        </dgm:presLayoutVars>
      </dgm:prSet>
      <dgm:spPr/>
    </dgm:pt>
    <dgm:pt modelId="{E437B7DB-602E-D246-9BCF-C980A10B4C4D}" type="pres">
      <dgm:prSet presAssocID="{0B3B1204-B396-40A1-8719-76DCFAED065B}" presName="parentText" presStyleLbl="node1" presStyleIdx="1" presStyleCnt="2">
        <dgm:presLayoutVars>
          <dgm:chMax val="0"/>
          <dgm:bulletEnabled val="1"/>
        </dgm:presLayoutVars>
      </dgm:prSet>
      <dgm:spPr/>
    </dgm:pt>
    <dgm:pt modelId="{09B1D4AD-ADB2-D64D-93D5-10865F2B127F}" type="pres">
      <dgm:prSet presAssocID="{0B3B1204-B396-40A1-8719-76DCFAED065B}" presName="childText" presStyleLbl="revTx" presStyleIdx="1" presStyleCnt="2">
        <dgm:presLayoutVars>
          <dgm:bulletEnabled val="1"/>
        </dgm:presLayoutVars>
      </dgm:prSet>
      <dgm:spPr/>
    </dgm:pt>
  </dgm:ptLst>
  <dgm:cxnLst>
    <dgm:cxn modelId="{686B8003-2170-344B-B634-9355742BC36B}" type="presOf" srcId="{4E9FB8DC-6AC0-4F6A-9EEC-8E3AE6BC9603}" destId="{09B1D4AD-ADB2-D64D-93D5-10865F2B127F}" srcOrd="0" destOrd="0" presId="urn:microsoft.com/office/officeart/2005/8/layout/vList2"/>
    <dgm:cxn modelId="{DB9F480D-F1A5-614A-8A7E-82D39E92FD5E}" type="presOf" srcId="{E910FFDC-71ED-407B-88A0-C65C32B79C6D}" destId="{C6DE8CAA-BA35-674C-9501-9FC4B93CF7A6}" srcOrd="0" destOrd="0" presId="urn:microsoft.com/office/officeart/2005/8/layout/vList2"/>
    <dgm:cxn modelId="{67EDF61B-9CE2-0840-A15A-14CFEACE4340}" type="presOf" srcId="{9D51C83A-B94A-4C0E-9D72-F2246DE86268}" destId="{E4A68999-3334-2541-B366-E3038F7060F2}" srcOrd="0" destOrd="0" presId="urn:microsoft.com/office/officeart/2005/8/layout/vList2"/>
    <dgm:cxn modelId="{C999EA3F-896D-464C-B3EA-A626A7E787FC}" srcId="{E910FFDC-71ED-407B-88A0-C65C32B79C6D}" destId="{9D51C83A-B94A-4C0E-9D72-F2246DE86268}" srcOrd="0" destOrd="0" parTransId="{1B7B6413-3CA3-4018-9BFB-4395EEC8406F}" sibTransId="{92048BA1-92D8-4FD9-8524-70486594BE14}"/>
    <dgm:cxn modelId="{E7411D4E-F623-4894-9F78-E5150685D537}" srcId="{4587C99E-C6A8-4673-BF47-F3C39CB0C2B4}" destId="{0B3B1204-B396-40A1-8719-76DCFAED065B}" srcOrd="1" destOrd="0" parTransId="{72363C94-3548-4949-B081-7BD42A1841D5}" sibTransId="{40EF6B13-F9D1-4A21-92EA-E061B966D224}"/>
    <dgm:cxn modelId="{506BB057-8B87-4782-9484-7CAE43011E9A}" srcId="{4587C99E-C6A8-4673-BF47-F3C39CB0C2B4}" destId="{E910FFDC-71ED-407B-88A0-C65C32B79C6D}" srcOrd="0" destOrd="0" parTransId="{B52E3983-64EB-4D23-92D9-85EE47B4D8B8}" sibTransId="{FC2FBE0E-5001-4E07-8439-5D5D88D1C935}"/>
    <dgm:cxn modelId="{3CDEAD8A-72EC-3C4B-8C17-6B7AF3844690}" type="presOf" srcId="{4587C99E-C6A8-4673-BF47-F3C39CB0C2B4}" destId="{CCCCCCB3-9344-924B-A196-D9C22B07EA00}" srcOrd="0" destOrd="0" presId="urn:microsoft.com/office/officeart/2005/8/layout/vList2"/>
    <dgm:cxn modelId="{2D17E8B0-2B50-4899-9E08-0A0C8DD3DD89}" srcId="{0B3B1204-B396-40A1-8719-76DCFAED065B}" destId="{4E9FB8DC-6AC0-4F6A-9EEC-8E3AE6BC9603}" srcOrd="0" destOrd="0" parTransId="{13D6F69B-E1D6-4D86-8D52-7B112F686B59}" sibTransId="{3BC24377-CE5F-4AC6-A231-1CA280C014F9}"/>
    <dgm:cxn modelId="{3126DAB1-2D59-F44C-9485-41D6B5EACE17}" type="presOf" srcId="{0B3B1204-B396-40A1-8719-76DCFAED065B}" destId="{E437B7DB-602E-D246-9BCF-C980A10B4C4D}" srcOrd="0" destOrd="0" presId="urn:microsoft.com/office/officeart/2005/8/layout/vList2"/>
    <dgm:cxn modelId="{F573416D-4AF3-4441-BD37-1A599AB19ABD}" type="presParOf" srcId="{CCCCCCB3-9344-924B-A196-D9C22B07EA00}" destId="{C6DE8CAA-BA35-674C-9501-9FC4B93CF7A6}" srcOrd="0" destOrd="0" presId="urn:microsoft.com/office/officeart/2005/8/layout/vList2"/>
    <dgm:cxn modelId="{821F769E-0C49-8F42-BC03-F948057C0A6A}" type="presParOf" srcId="{CCCCCCB3-9344-924B-A196-D9C22B07EA00}" destId="{E4A68999-3334-2541-B366-E3038F7060F2}" srcOrd="1" destOrd="0" presId="urn:microsoft.com/office/officeart/2005/8/layout/vList2"/>
    <dgm:cxn modelId="{C18BDC4A-52C2-8945-89D3-90749350E439}" type="presParOf" srcId="{CCCCCCB3-9344-924B-A196-D9C22B07EA00}" destId="{E437B7DB-602E-D246-9BCF-C980A10B4C4D}" srcOrd="2" destOrd="0" presId="urn:microsoft.com/office/officeart/2005/8/layout/vList2"/>
    <dgm:cxn modelId="{D5C199BF-07E3-BB44-8C68-DB82FD0125C4}" type="presParOf" srcId="{CCCCCCB3-9344-924B-A196-D9C22B07EA00}" destId="{09B1D4AD-ADB2-D64D-93D5-10865F2B127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C8C5011-99FB-40E0-91B3-A2DBD487E0CC}"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49D13BA3-5035-4558-991D-92F1A9BE1109}">
      <dgm:prSet/>
      <dgm:spPr/>
      <dgm:t>
        <a:bodyPr/>
        <a:lstStyle/>
        <a:p>
          <a:pPr algn="just"/>
          <a:r>
            <a:rPr lang="en-GB" b="1" i="0"/>
            <a:t>Risiko Obyektif</a:t>
          </a:r>
          <a:endParaRPr lang="en-US"/>
        </a:p>
      </dgm:t>
    </dgm:pt>
    <dgm:pt modelId="{71E96029-6ABD-400E-B2F1-31D160497F8F}" type="parTrans" cxnId="{E32B2A77-4ED7-4DC9-8E19-72E713485071}">
      <dgm:prSet/>
      <dgm:spPr/>
      <dgm:t>
        <a:bodyPr/>
        <a:lstStyle/>
        <a:p>
          <a:endParaRPr lang="en-US"/>
        </a:p>
      </dgm:t>
    </dgm:pt>
    <dgm:pt modelId="{3D451928-D08F-48BC-9276-A0FF6E8FE26B}" type="sibTrans" cxnId="{E32B2A77-4ED7-4DC9-8E19-72E713485071}">
      <dgm:prSet/>
      <dgm:spPr/>
      <dgm:t>
        <a:bodyPr/>
        <a:lstStyle/>
        <a:p>
          <a:endParaRPr lang="en-US"/>
        </a:p>
      </dgm:t>
    </dgm:pt>
    <dgm:pt modelId="{DF52C890-44C1-48BB-A816-07F954BA295A}">
      <dgm:prSet/>
      <dgm:spPr/>
      <dgm:t>
        <a:bodyPr/>
        <a:lstStyle/>
        <a:p>
          <a:r>
            <a:rPr lang="en-GB" b="0" i="0" dirty="0" err="1"/>
            <a:t>Risiko</a:t>
          </a:r>
          <a:r>
            <a:rPr lang="en-GB" b="0" i="0" dirty="0"/>
            <a:t> </a:t>
          </a:r>
          <a:r>
            <a:rPr lang="en-GB" b="0" i="0" dirty="0" err="1"/>
            <a:t>Obyektif</a:t>
          </a:r>
          <a:r>
            <a:rPr lang="en-GB" b="0" i="0" dirty="0"/>
            <a:t> </a:t>
          </a:r>
          <a:r>
            <a:rPr lang="en-GB" b="0" i="0" dirty="0" err="1"/>
            <a:t>adalah</a:t>
          </a:r>
          <a:r>
            <a:rPr lang="en-GB" b="0" i="0" dirty="0"/>
            <a:t> </a:t>
          </a:r>
          <a:r>
            <a:rPr lang="en-GB" b="0" i="0" dirty="0" err="1"/>
            <a:t>risiko</a:t>
          </a:r>
          <a:r>
            <a:rPr lang="en-GB" b="0" i="0" dirty="0"/>
            <a:t> yang </a:t>
          </a:r>
          <a:r>
            <a:rPr lang="en-GB" b="0" i="0" dirty="0" err="1"/>
            <a:t>didasrakan</a:t>
          </a:r>
          <a:r>
            <a:rPr lang="en-GB" b="0" i="0" dirty="0"/>
            <a:t> pada </a:t>
          </a:r>
          <a:r>
            <a:rPr lang="en-GB" b="0" i="0" dirty="0" err="1"/>
            <a:t>observasi</a:t>
          </a:r>
          <a:r>
            <a:rPr lang="en-GB" b="0" i="0" dirty="0"/>
            <a:t> parameter yang </a:t>
          </a:r>
          <a:r>
            <a:rPr lang="en-GB" b="0" i="0" dirty="0" err="1"/>
            <a:t>obyektif</a:t>
          </a:r>
          <a:r>
            <a:rPr lang="en-GB" b="0" i="0" dirty="0"/>
            <a:t> . </a:t>
          </a:r>
          <a:endParaRPr lang="en-US" dirty="0"/>
        </a:p>
      </dgm:t>
    </dgm:pt>
    <dgm:pt modelId="{35301363-AE44-4E2E-B586-E9F3698A5579}" type="parTrans" cxnId="{A1EA9979-3C85-4B7D-98FE-FF230EE15EC2}">
      <dgm:prSet/>
      <dgm:spPr/>
      <dgm:t>
        <a:bodyPr/>
        <a:lstStyle/>
        <a:p>
          <a:endParaRPr lang="en-US"/>
        </a:p>
      </dgm:t>
    </dgm:pt>
    <dgm:pt modelId="{79F276EF-2855-45F0-8276-7A46E6644786}" type="sibTrans" cxnId="{A1EA9979-3C85-4B7D-98FE-FF230EE15EC2}">
      <dgm:prSet/>
      <dgm:spPr/>
      <dgm:t>
        <a:bodyPr/>
        <a:lstStyle/>
        <a:p>
          <a:endParaRPr lang="en-US"/>
        </a:p>
      </dgm:t>
    </dgm:pt>
    <dgm:pt modelId="{B00B3844-EFA5-4451-91BA-7EF5D68C0A37}">
      <dgm:prSet/>
      <dgm:spPr/>
      <dgm:t>
        <a:bodyPr/>
        <a:lstStyle/>
        <a:p>
          <a:r>
            <a:rPr lang="en-GB" b="1" i="0"/>
            <a:t>Risiko Subyektif</a:t>
          </a:r>
          <a:endParaRPr lang="en-US"/>
        </a:p>
      </dgm:t>
    </dgm:pt>
    <dgm:pt modelId="{BD1B52C2-4C26-4D65-948E-0654A388D722}" type="parTrans" cxnId="{497FF95A-5002-42F1-9706-A587DCA2C9E2}">
      <dgm:prSet/>
      <dgm:spPr/>
      <dgm:t>
        <a:bodyPr/>
        <a:lstStyle/>
        <a:p>
          <a:endParaRPr lang="en-US"/>
        </a:p>
      </dgm:t>
    </dgm:pt>
    <dgm:pt modelId="{D92AAFA3-95E1-43E7-BD1B-04719709ED4F}" type="sibTrans" cxnId="{497FF95A-5002-42F1-9706-A587DCA2C9E2}">
      <dgm:prSet/>
      <dgm:spPr/>
      <dgm:t>
        <a:bodyPr/>
        <a:lstStyle/>
        <a:p>
          <a:endParaRPr lang="en-US"/>
        </a:p>
      </dgm:t>
    </dgm:pt>
    <dgm:pt modelId="{84265D2F-83DB-43AE-82A4-D44A9E5916F6}">
      <dgm:prSet/>
      <dgm:spPr/>
      <dgm:t>
        <a:bodyPr/>
        <a:lstStyle/>
        <a:p>
          <a:pPr algn="l"/>
          <a:r>
            <a:rPr lang="en-GB" b="0" i="0" dirty="0" err="1"/>
            <a:t>Risiko</a:t>
          </a:r>
          <a:r>
            <a:rPr lang="en-GB" b="0" i="0" dirty="0"/>
            <a:t> </a:t>
          </a:r>
          <a:r>
            <a:rPr lang="en-GB" b="0" i="0" dirty="0" err="1"/>
            <a:t>obyektif</a:t>
          </a:r>
          <a:r>
            <a:rPr lang="en-GB" b="0" i="0" dirty="0"/>
            <a:t> </a:t>
          </a:r>
          <a:r>
            <a:rPr lang="en-GB" b="0" i="0" dirty="0" err="1"/>
            <a:t>berkaitan</a:t>
          </a:r>
          <a:r>
            <a:rPr lang="en-GB" b="0" i="0" dirty="0"/>
            <a:t> </a:t>
          </a:r>
          <a:r>
            <a:rPr lang="en-GB" b="0" i="0" dirty="0" err="1"/>
            <a:t>dengan</a:t>
          </a:r>
          <a:r>
            <a:rPr lang="en-GB" b="0" i="0" dirty="0"/>
            <a:t> </a:t>
          </a:r>
          <a:r>
            <a:rPr lang="en-GB" b="0" i="0" dirty="0" err="1"/>
            <a:t>persepsi</a:t>
          </a:r>
          <a:r>
            <a:rPr lang="en-GB" b="0" i="0" dirty="0"/>
            <a:t> </a:t>
          </a:r>
          <a:r>
            <a:rPr lang="en-GB" b="0" i="0" dirty="0" err="1"/>
            <a:t>seseorang</a:t>
          </a:r>
          <a:r>
            <a:rPr lang="en-GB" b="0" i="0" dirty="0"/>
            <a:t> </a:t>
          </a:r>
          <a:r>
            <a:rPr lang="en-GB" b="0" i="0" dirty="0" err="1"/>
            <a:t>terhadap</a:t>
          </a:r>
          <a:r>
            <a:rPr lang="en-GB" b="0" i="0" dirty="0"/>
            <a:t> </a:t>
          </a:r>
          <a:r>
            <a:rPr lang="en-GB" b="0" i="0" dirty="0" err="1"/>
            <a:t>resiko</a:t>
          </a:r>
          <a:r>
            <a:rPr lang="en-GB" b="0" i="0" dirty="0"/>
            <a:t>.</a:t>
          </a:r>
          <a:endParaRPr lang="en-US" dirty="0"/>
        </a:p>
      </dgm:t>
    </dgm:pt>
    <dgm:pt modelId="{85904346-5F30-47BA-958D-917346EF4F72}" type="parTrans" cxnId="{97BC1FCA-2CCC-4760-9A9B-4E2DEF4E362B}">
      <dgm:prSet/>
      <dgm:spPr/>
      <dgm:t>
        <a:bodyPr/>
        <a:lstStyle/>
        <a:p>
          <a:endParaRPr lang="en-US"/>
        </a:p>
      </dgm:t>
    </dgm:pt>
    <dgm:pt modelId="{C7104FD4-45ED-491B-9D13-C275FF105D2F}" type="sibTrans" cxnId="{97BC1FCA-2CCC-4760-9A9B-4E2DEF4E362B}">
      <dgm:prSet/>
      <dgm:spPr/>
      <dgm:t>
        <a:bodyPr/>
        <a:lstStyle/>
        <a:p>
          <a:endParaRPr lang="en-US"/>
        </a:p>
      </dgm:t>
    </dgm:pt>
    <dgm:pt modelId="{35EE1511-D3A5-5346-8419-B142BFEBFAFF}">
      <dgm:prSet/>
      <dgm:spPr/>
      <dgm:t>
        <a:bodyPr/>
        <a:lstStyle/>
        <a:p>
          <a:pPr algn="l"/>
          <a:r>
            <a:rPr lang="en-GB" b="0" i="0" dirty="0" err="1"/>
            <a:t>Kondisi</a:t>
          </a:r>
          <a:r>
            <a:rPr lang="en-GB" b="0" i="0" dirty="0"/>
            <a:t> mental </a:t>
          </a:r>
          <a:r>
            <a:rPr lang="en-GB" b="0" i="0" dirty="0" err="1"/>
            <a:t>seseorang</a:t>
          </a:r>
          <a:r>
            <a:rPr lang="en-GB" b="0" i="0" dirty="0"/>
            <a:t> </a:t>
          </a:r>
          <a:r>
            <a:rPr lang="en-GB" b="0" i="0" dirty="0" err="1"/>
            <a:t>akan</a:t>
          </a:r>
          <a:r>
            <a:rPr lang="en-GB" b="0" i="0" dirty="0"/>
            <a:t> </a:t>
          </a:r>
          <a:r>
            <a:rPr lang="en-GB" b="0" i="0" dirty="0" err="1"/>
            <a:t>menentukan</a:t>
          </a:r>
          <a:r>
            <a:rPr lang="en-GB" b="0" i="0" dirty="0"/>
            <a:t> </a:t>
          </a:r>
          <a:r>
            <a:rPr lang="en-GB" b="0" i="0" dirty="0" err="1"/>
            <a:t>kesimpulan</a:t>
          </a:r>
          <a:r>
            <a:rPr lang="en-GB" b="0" i="0" dirty="0"/>
            <a:t> </a:t>
          </a:r>
          <a:r>
            <a:rPr lang="en-GB" b="0" i="0" dirty="0" err="1"/>
            <a:t>tinggi</a:t>
          </a:r>
          <a:r>
            <a:rPr lang="en-GB" b="0" i="0" dirty="0"/>
            <a:t> </a:t>
          </a:r>
          <a:r>
            <a:rPr lang="en-GB" b="0" i="0" dirty="0" err="1"/>
            <a:t>rendahnya</a:t>
          </a:r>
          <a:r>
            <a:rPr lang="en-GB" b="0" i="0" dirty="0"/>
            <a:t> </a:t>
          </a:r>
          <a:r>
            <a:rPr lang="en-GB" b="0" i="0" dirty="0" err="1"/>
            <a:t>risiko</a:t>
          </a:r>
          <a:r>
            <a:rPr lang="en-GB" b="0" i="0" dirty="0"/>
            <a:t> </a:t>
          </a:r>
          <a:r>
            <a:rPr lang="en-GB" b="0" i="0" dirty="0" err="1"/>
            <a:t>tertentu</a:t>
          </a:r>
          <a:r>
            <a:rPr lang="en-GB" b="0" i="0" dirty="0"/>
            <a:t>.</a:t>
          </a:r>
          <a:endParaRPr lang="en-US" dirty="0"/>
        </a:p>
      </dgm:t>
    </dgm:pt>
    <dgm:pt modelId="{5DBDBFCA-29D3-2C49-80D6-440F353CCC63}" type="parTrans" cxnId="{AEF7024A-B9EC-7547-8760-2AEAB95FC794}">
      <dgm:prSet/>
      <dgm:spPr/>
      <dgm:t>
        <a:bodyPr/>
        <a:lstStyle/>
        <a:p>
          <a:endParaRPr lang="en-US"/>
        </a:p>
      </dgm:t>
    </dgm:pt>
    <dgm:pt modelId="{843671E7-AB9A-CD4F-804A-A9FE9F6F18EF}" type="sibTrans" cxnId="{AEF7024A-B9EC-7547-8760-2AEAB95FC794}">
      <dgm:prSet/>
      <dgm:spPr/>
      <dgm:t>
        <a:bodyPr/>
        <a:lstStyle/>
        <a:p>
          <a:endParaRPr lang="en-US"/>
        </a:p>
      </dgm:t>
    </dgm:pt>
    <dgm:pt modelId="{78DC4622-CC4C-224D-9978-AFE3E07F6676}">
      <dgm:prSet/>
      <dgm:spPr/>
      <dgm:t>
        <a:bodyPr/>
        <a:lstStyle/>
        <a:p>
          <a:pPr algn="l"/>
          <a:r>
            <a:rPr lang="en-GB" b="0" i="0" dirty="0" err="1"/>
            <a:t>Contoh</a:t>
          </a:r>
          <a:r>
            <a:rPr lang="en-GB" b="0" i="0" dirty="0"/>
            <a:t>: return </a:t>
          </a:r>
          <a:r>
            <a:rPr lang="en-GB" b="0" i="0" dirty="0" err="1"/>
            <a:t>saham</a:t>
          </a:r>
          <a:r>
            <a:rPr lang="en-GB" b="0" i="0" dirty="0"/>
            <a:t> </a:t>
          </a:r>
          <a:r>
            <a:rPr lang="en-GB" b="0" i="0" dirty="0" err="1"/>
            <a:t>sebasar</a:t>
          </a:r>
          <a:r>
            <a:rPr lang="en-GB" b="0" i="0" dirty="0"/>
            <a:t> 25% </a:t>
          </a:r>
          <a:r>
            <a:rPr lang="en-GB" b="0" i="0" dirty="0" err="1"/>
            <a:t>dinilai</a:t>
          </a:r>
          <a:r>
            <a:rPr lang="en-GB" b="0" i="0" dirty="0"/>
            <a:t> </a:t>
          </a:r>
          <a:r>
            <a:rPr lang="en-GB" b="0" i="0" dirty="0" err="1"/>
            <a:t>berbeda</a:t>
          </a:r>
          <a:r>
            <a:rPr lang="en-GB" b="0" i="0" dirty="0"/>
            <a:t> oleh </a:t>
          </a:r>
          <a:r>
            <a:rPr lang="en-GB" b="0" i="0" dirty="0" err="1"/>
            <a:t>masing-masing</a:t>
          </a:r>
          <a:r>
            <a:rPr lang="en-GB" b="0" i="0" dirty="0"/>
            <a:t> investor.</a:t>
          </a:r>
          <a:endParaRPr lang="en-US" dirty="0"/>
        </a:p>
      </dgm:t>
    </dgm:pt>
    <dgm:pt modelId="{BC1893CF-55AC-F840-ABEE-FF8AAB8C6AE0}" type="parTrans" cxnId="{EFE43BAC-96D4-6540-980B-7BF95073D340}">
      <dgm:prSet/>
      <dgm:spPr/>
      <dgm:t>
        <a:bodyPr/>
        <a:lstStyle/>
        <a:p>
          <a:endParaRPr lang="en-US"/>
        </a:p>
      </dgm:t>
    </dgm:pt>
    <dgm:pt modelId="{DB77982C-7BA9-0745-BA7F-1D70FA0A8893}" type="sibTrans" cxnId="{EFE43BAC-96D4-6540-980B-7BF95073D340}">
      <dgm:prSet/>
      <dgm:spPr/>
      <dgm:t>
        <a:bodyPr/>
        <a:lstStyle/>
        <a:p>
          <a:endParaRPr lang="en-US"/>
        </a:p>
      </dgm:t>
    </dgm:pt>
    <dgm:pt modelId="{4E558E78-CDB8-D140-A9AD-90C6ED7B8A02}">
      <dgm:prSet/>
      <dgm:spPr/>
      <dgm:t>
        <a:bodyPr/>
        <a:lstStyle/>
        <a:p>
          <a:r>
            <a:rPr lang="en-GB" b="0" i="0" dirty="0" err="1"/>
            <a:t>Contoh</a:t>
          </a:r>
          <a:r>
            <a:rPr lang="en-GB" b="0" i="0" dirty="0"/>
            <a:t> </a:t>
          </a:r>
          <a:r>
            <a:rPr lang="en-ID" dirty="0" err="1"/>
            <a:t>fluktuasi</a:t>
          </a:r>
          <a:r>
            <a:rPr lang="en-ID" dirty="0"/>
            <a:t> </a:t>
          </a:r>
          <a:r>
            <a:rPr lang="en-ID" dirty="0" err="1"/>
            <a:t>harga</a:t>
          </a:r>
          <a:r>
            <a:rPr lang="en-ID" dirty="0"/>
            <a:t> </a:t>
          </a:r>
          <a:r>
            <a:rPr lang="en-ID" dirty="0" err="1"/>
            <a:t>atau</a:t>
          </a:r>
          <a:r>
            <a:rPr lang="en-ID" dirty="0"/>
            <a:t> </a:t>
          </a:r>
          <a:r>
            <a:rPr lang="en-ID" dirty="0" err="1"/>
            <a:t>tingkat</a:t>
          </a:r>
          <a:r>
            <a:rPr lang="en-ID" dirty="0"/>
            <a:t> </a:t>
          </a:r>
          <a:r>
            <a:rPr lang="en-ID" dirty="0" err="1"/>
            <a:t>keuntungan</a:t>
          </a:r>
          <a:r>
            <a:rPr lang="en-ID" dirty="0"/>
            <a:t> </a:t>
          </a:r>
          <a:r>
            <a:rPr lang="en-ID" dirty="0" err="1"/>
            <a:t>investasi</a:t>
          </a:r>
          <a:r>
            <a:rPr lang="en-ID" dirty="0"/>
            <a:t> di pasar modal </a:t>
          </a:r>
          <a:r>
            <a:rPr lang="en-ID" dirty="0" err="1"/>
            <a:t>bisa</a:t>
          </a:r>
          <a:r>
            <a:rPr lang="en-ID" dirty="0"/>
            <a:t> </a:t>
          </a:r>
          <a:r>
            <a:rPr lang="en-ID" dirty="0" err="1"/>
            <a:t>diukur</a:t>
          </a:r>
          <a:r>
            <a:rPr lang="en-ID" dirty="0"/>
            <a:t> </a:t>
          </a:r>
          <a:r>
            <a:rPr lang="en-ID" dirty="0" err="1"/>
            <a:t>melalui</a:t>
          </a:r>
          <a:r>
            <a:rPr lang="en-ID" dirty="0"/>
            <a:t> </a:t>
          </a:r>
          <a:r>
            <a:rPr lang="en-ID" dirty="0" err="1"/>
            <a:t>standar</a:t>
          </a:r>
          <a:r>
            <a:rPr lang="en-ID" dirty="0"/>
            <a:t> </a:t>
          </a:r>
          <a:r>
            <a:rPr lang="en-ID" dirty="0" err="1"/>
            <a:t>deviasi</a:t>
          </a:r>
          <a:r>
            <a:rPr lang="en-ID" dirty="0"/>
            <a:t>, </a:t>
          </a:r>
          <a:r>
            <a:rPr lang="en-ID" dirty="0" err="1"/>
            <a:t>misal</a:t>
          </a:r>
          <a:r>
            <a:rPr lang="en-ID" dirty="0"/>
            <a:t> </a:t>
          </a:r>
          <a:r>
            <a:rPr lang="en-ID" dirty="0" err="1"/>
            <a:t>standar</a:t>
          </a:r>
          <a:r>
            <a:rPr lang="en-ID" dirty="0"/>
            <a:t> </a:t>
          </a:r>
          <a:r>
            <a:rPr lang="en-ID" dirty="0" err="1"/>
            <a:t>deviasi</a:t>
          </a:r>
          <a:r>
            <a:rPr lang="en-ID" dirty="0"/>
            <a:t> </a:t>
          </a:r>
          <a:r>
            <a:rPr lang="en-ID" i="1" dirty="0"/>
            <a:t>return </a:t>
          </a:r>
          <a:r>
            <a:rPr lang="en-ID" dirty="0" err="1"/>
            <a:t>saham</a:t>
          </a:r>
          <a:r>
            <a:rPr lang="en-ID" dirty="0"/>
            <a:t> </a:t>
          </a:r>
          <a:r>
            <a:rPr lang="en-ID" dirty="0" err="1"/>
            <a:t>adalah</a:t>
          </a:r>
          <a:r>
            <a:rPr lang="en-ID" dirty="0"/>
            <a:t> 25% per </a:t>
          </a:r>
          <a:r>
            <a:rPr lang="en-ID" dirty="0" err="1"/>
            <a:t>tahun</a:t>
          </a:r>
          <a:r>
            <a:rPr lang="en-ID" dirty="0"/>
            <a:t>. </a:t>
          </a:r>
          <a:endParaRPr lang="en-US" dirty="0"/>
        </a:p>
      </dgm:t>
    </dgm:pt>
    <dgm:pt modelId="{944DFA8C-4AD7-4946-A3CA-DDD77C76F794}" type="parTrans" cxnId="{802EC404-4F45-6842-9A94-F7825A5A7BD8}">
      <dgm:prSet/>
      <dgm:spPr/>
      <dgm:t>
        <a:bodyPr/>
        <a:lstStyle/>
        <a:p>
          <a:endParaRPr lang="en-US"/>
        </a:p>
      </dgm:t>
    </dgm:pt>
    <dgm:pt modelId="{83682B5A-F78D-6046-B50D-5825430EADE4}" type="sibTrans" cxnId="{802EC404-4F45-6842-9A94-F7825A5A7BD8}">
      <dgm:prSet/>
      <dgm:spPr/>
      <dgm:t>
        <a:bodyPr/>
        <a:lstStyle/>
        <a:p>
          <a:endParaRPr lang="en-US"/>
        </a:p>
      </dgm:t>
    </dgm:pt>
    <dgm:pt modelId="{8C80B0E2-D3AE-FB45-9AE4-E1055E54C972}">
      <dgm:prSet/>
      <dgm:spPr/>
      <dgm:t>
        <a:bodyPr/>
        <a:lstStyle/>
        <a:p>
          <a:pPr algn="just"/>
          <a:r>
            <a:rPr lang="en-ID" dirty="0" err="1"/>
            <a:t>untuk</a:t>
          </a:r>
          <a:r>
            <a:rPr lang="en-ID" dirty="0"/>
            <a:t> </a:t>
          </a:r>
          <a:r>
            <a:rPr lang="en-ID" dirty="0" err="1"/>
            <a:t>standar</a:t>
          </a:r>
          <a:r>
            <a:rPr lang="en-ID" dirty="0"/>
            <a:t> </a:t>
          </a:r>
          <a:r>
            <a:rPr lang="en-ID" dirty="0" err="1"/>
            <a:t>deviasi</a:t>
          </a:r>
          <a:r>
            <a:rPr lang="en-ID" dirty="0"/>
            <a:t> </a:t>
          </a:r>
          <a:r>
            <a:rPr lang="en-ID" i="1" dirty="0"/>
            <a:t>return </a:t>
          </a:r>
          <a:r>
            <a:rPr lang="en-ID" dirty="0"/>
            <a:t>pasar yang </a:t>
          </a:r>
          <a:r>
            <a:rPr lang="en-ID" dirty="0" err="1"/>
            <a:t>sama</a:t>
          </a:r>
          <a:r>
            <a:rPr lang="en-ID" dirty="0"/>
            <a:t> </a:t>
          </a:r>
          <a:r>
            <a:rPr lang="en-ID" dirty="0" err="1"/>
            <a:t>sebesar</a:t>
          </a:r>
          <a:r>
            <a:rPr lang="en-ID" dirty="0"/>
            <a:t> 25%, </a:t>
          </a:r>
          <a:r>
            <a:rPr lang="en-ID" dirty="0" err="1"/>
            <a:t>dua</a:t>
          </a:r>
          <a:r>
            <a:rPr lang="en-ID" dirty="0"/>
            <a:t> orang </a:t>
          </a:r>
          <a:r>
            <a:rPr lang="en-ID" dirty="0" err="1"/>
            <a:t>dengan</a:t>
          </a:r>
          <a:r>
            <a:rPr lang="en-ID" dirty="0"/>
            <a:t> </a:t>
          </a:r>
          <a:r>
            <a:rPr lang="en-ID" dirty="0" err="1"/>
            <a:t>kepribadian</a:t>
          </a:r>
          <a:r>
            <a:rPr lang="en-ID" dirty="0"/>
            <a:t> </a:t>
          </a:r>
          <a:r>
            <a:rPr lang="en-ID" dirty="0" err="1"/>
            <a:t>berbeda</a:t>
          </a:r>
          <a:r>
            <a:rPr lang="en-ID" dirty="0"/>
            <a:t> </a:t>
          </a:r>
          <a:r>
            <a:rPr lang="en-ID" dirty="0" err="1"/>
            <a:t>akan</a:t>
          </a:r>
          <a:r>
            <a:rPr lang="en-ID" dirty="0"/>
            <a:t> </a:t>
          </a:r>
          <a:r>
            <a:rPr lang="en-ID" dirty="0" err="1"/>
            <a:t>mempunyai</a:t>
          </a:r>
          <a:r>
            <a:rPr lang="en-ID" dirty="0"/>
            <a:t> </a:t>
          </a:r>
          <a:r>
            <a:rPr lang="en-ID" dirty="0" err="1"/>
            <a:t>cara</a:t>
          </a:r>
          <a:r>
            <a:rPr lang="en-ID" dirty="0"/>
            <a:t> </a:t>
          </a:r>
          <a:r>
            <a:rPr lang="en-ID" dirty="0" err="1"/>
            <a:t>pandang</a:t>
          </a:r>
          <a:r>
            <a:rPr lang="en-ID" dirty="0"/>
            <a:t> yang </a:t>
          </a:r>
          <a:r>
            <a:rPr lang="en-ID" dirty="0" err="1"/>
            <a:t>berbeda</a:t>
          </a:r>
          <a:r>
            <a:rPr lang="en-ID" dirty="0"/>
            <a:t>. Orang yang </a:t>
          </a:r>
          <a:r>
            <a:rPr lang="en-ID" dirty="0" err="1"/>
            <a:t>konservatif</a:t>
          </a:r>
          <a:r>
            <a:rPr lang="en-ID" dirty="0"/>
            <a:t> </a:t>
          </a:r>
          <a:r>
            <a:rPr lang="en-ID" dirty="0" err="1"/>
            <a:t>akan</a:t>
          </a:r>
          <a:r>
            <a:rPr lang="en-ID" dirty="0"/>
            <a:t> </a:t>
          </a:r>
          <a:r>
            <a:rPr lang="en-ID" dirty="0" err="1"/>
            <a:t>menganggap</a:t>
          </a:r>
          <a:r>
            <a:rPr lang="en-ID" dirty="0"/>
            <a:t> </a:t>
          </a:r>
          <a:r>
            <a:rPr lang="en-ID" dirty="0" err="1"/>
            <a:t>risiko</a:t>
          </a:r>
          <a:r>
            <a:rPr lang="en-ID" dirty="0"/>
            <a:t> </a:t>
          </a:r>
          <a:r>
            <a:rPr lang="en-ID" dirty="0" err="1"/>
            <a:t>investasi</a:t>
          </a:r>
          <a:r>
            <a:rPr lang="en-ID" dirty="0"/>
            <a:t> di pasar modal </a:t>
          </a:r>
          <a:r>
            <a:rPr lang="en-ID" dirty="0" err="1"/>
            <a:t>terlalu</a:t>
          </a:r>
          <a:r>
            <a:rPr lang="en-ID" dirty="0"/>
            <a:t> </a:t>
          </a:r>
          <a:r>
            <a:rPr lang="en-ID" dirty="0" err="1"/>
            <a:t>tinggi</a:t>
          </a:r>
          <a:r>
            <a:rPr lang="en-ID" dirty="0"/>
            <a:t>. </a:t>
          </a:r>
          <a:r>
            <a:rPr lang="en-ID" dirty="0" err="1"/>
            <a:t>Sementara</a:t>
          </a:r>
          <a:r>
            <a:rPr lang="en-ID" dirty="0"/>
            <a:t> </a:t>
          </a:r>
          <a:r>
            <a:rPr lang="en-ID" dirty="0" err="1"/>
            <a:t>bagi</a:t>
          </a:r>
          <a:r>
            <a:rPr lang="en-ID" dirty="0"/>
            <a:t> orang yang </a:t>
          </a:r>
          <a:r>
            <a:rPr lang="en-ID" dirty="0" err="1"/>
            <a:t>agresif</a:t>
          </a:r>
          <a:r>
            <a:rPr lang="en-ID" dirty="0"/>
            <a:t>, </a:t>
          </a:r>
          <a:r>
            <a:rPr lang="en-ID" dirty="0" err="1"/>
            <a:t>risiko</a:t>
          </a:r>
          <a:r>
            <a:rPr lang="en-ID" dirty="0"/>
            <a:t> </a:t>
          </a:r>
          <a:r>
            <a:rPr lang="en-ID" dirty="0" err="1"/>
            <a:t>investasi</a:t>
          </a:r>
          <a:r>
            <a:rPr lang="en-ID" dirty="0"/>
            <a:t> di pasar modal </a:t>
          </a:r>
          <a:r>
            <a:rPr lang="en-ID" dirty="0" err="1"/>
            <a:t>dianggap</a:t>
          </a:r>
          <a:r>
            <a:rPr lang="en-ID" dirty="0"/>
            <a:t> </a:t>
          </a:r>
          <a:r>
            <a:rPr lang="en-ID" dirty="0" err="1"/>
            <a:t>tidak</a:t>
          </a:r>
          <a:r>
            <a:rPr lang="en-ID" dirty="0"/>
            <a:t> </a:t>
          </a:r>
          <a:r>
            <a:rPr lang="en-ID" dirty="0" err="1"/>
            <a:t>terlalu</a:t>
          </a:r>
          <a:r>
            <a:rPr lang="en-ID" dirty="0"/>
            <a:t> </a:t>
          </a:r>
          <a:r>
            <a:rPr lang="en-ID" dirty="0" err="1"/>
            <a:t>tinggi</a:t>
          </a:r>
          <a:r>
            <a:rPr lang="en-ID" dirty="0"/>
            <a:t>. </a:t>
          </a:r>
          <a:r>
            <a:rPr lang="en-ID" dirty="0" err="1"/>
            <a:t>Perhatikan</a:t>
          </a:r>
          <a:r>
            <a:rPr lang="en-ID" dirty="0"/>
            <a:t> </a:t>
          </a:r>
          <a:r>
            <a:rPr lang="en-ID" dirty="0" err="1"/>
            <a:t>bahwa</a:t>
          </a:r>
          <a:r>
            <a:rPr lang="en-ID" dirty="0"/>
            <a:t> </a:t>
          </a:r>
          <a:r>
            <a:rPr lang="en-ID" dirty="0" err="1"/>
            <a:t>kedua</a:t>
          </a:r>
          <a:r>
            <a:rPr lang="en-ID" dirty="0"/>
            <a:t> orang </a:t>
          </a:r>
          <a:r>
            <a:rPr lang="en-ID" dirty="0" err="1"/>
            <a:t>tersebut</a:t>
          </a:r>
          <a:r>
            <a:rPr lang="en-ID" dirty="0"/>
            <a:t> </a:t>
          </a:r>
          <a:r>
            <a:rPr lang="en-ID" dirty="0" err="1"/>
            <a:t>melihat</a:t>
          </a:r>
          <a:r>
            <a:rPr lang="en-ID" dirty="0"/>
            <a:t> pada </a:t>
          </a:r>
          <a:r>
            <a:rPr lang="en-ID" dirty="0" err="1"/>
            <a:t>risiko</a:t>
          </a:r>
          <a:r>
            <a:rPr lang="en-ID" dirty="0"/>
            <a:t> </a:t>
          </a:r>
          <a:r>
            <a:rPr lang="en-ID" dirty="0" err="1"/>
            <a:t>objektif</a:t>
          </a:r>
          <a:r>
            <a:rPr lang="en-ID" dirty="0"/>
            <a:t> yang </a:t>
          </a:r>
          <a:r>
            <a:rPr lang="en-ID" dirty="0" err="1"/>
            <a:t>sama</a:t>
          </a:r>
          <a:r>
            <a:rPr lang="en-ID" dirty="0"/>
            <a:t>, </a:t>
          </a:r>
          <a:r>
            <a:rPr lang="en-ID" dirty="0" err="1"/>
            <a:t>yaitu</a:t>
          </a:r>
          <a:r>
            <a:rPr lang="en-ID" dirty="0"/>
            <a:t> </a:t>
          </a:r>
          <a:r>
            <a:rPr lang="en-ID" dirty="0" err="1"/>
            <a:t>standar</a:t>
          </a:r>
          <a:r>
            <a:rPr lang="en-ID" dirty="0"/>
            <a:t> </a:t>
          </a:r>
          <a:r>
            <a:rPr lang="en-ID" dirty="0" err="1"/>
            <a:t>deviasi</a:t>
          </a:r>
          <a:r>
            <a:rPr lang="en-ID" dirty="0"/>
            <a:t> </a:t>
          </a:r>
          <a:r>
            <a:rPr lang="en-ID" i="1" dirty="0"/>
            <a:t>return </a:t>
          </a:r>
          <a:r>
            <a:rPr lang="en-ID" dirty="0" err="1"/>
            <a:t>sebesar</a:t>
          </a:r>
          <a:r>
            <a:rPr lang="en-ID" dirty="0"/>
            <a:t> 25% per </a:t>
          </a:r>
          <a:r>
            <a:rPr lang="en-ID" dirty="0" err="1"/>
            <a:t>tahun</a:t>
          </a:r>
          <a:r>
            <a:rPr lang="en-ID" dirty="0"/>
            <a:t>. </a:t>
          </a:r>
          <a:endParaRPr lang="en-US" dirty="0"/>
        </a:p>
      </dgm:t>
    </dgm:pt>
    <dgm:pt modelId="{A80DA1A3-0321-B946-9F83-3369875C380E}" type="parTrans" cxnId="{D8BCA544-6797-5A46-8AAB-A64DE2EA9AF6}">
      <dgm:prSet/>
      <dgm:spPr/>
      <dgm:t>
        <a:bodyPr/>
        <a:lstStyle/>
        <a:p>
          <a:endParaRPr lang="en-US"/>
        </a:p>
      </dgm:t>
    </dgm:pt>
    <dgm:pt modelId="{94B34F24-0F03-E343-A70A-B96452D24885}" type="sibTrans" cxnId="{D8BCA544-6797-5A46-8AAB-A64DE2EA9AF6}">
      <dgm:prSet/>
      <dgm:spPr/>
      <dgm:t>
        <a:bodyPr/>
        <a:lstStyle/>
        <a:p>
          <a:endParaRPr lang="en-US"/>
        </a:p>
      </dgm:t>
    </dgm:pt>
    <dgm:pt modelId="{3593DC9F-D3F2-E545-8714-182B1595C3B4}" type="pres">
      <dgm:prSet presAssocID="{9C8C5011-99FB-40E0-91B3-A2DBD487E0CC}" presName="linear" presStyleCnt="0">
        <dgm:presLayoutVars>
          <dgm:animLvl val="lvl"/>
          <dgm:resizeHandles val="exact"/>
        </dgm:presLayoutVars>
      </dgm:prSet>
      <dgm:spPr/>
    </dgm:pt>
    <dgm:pt modelId="{5037569B-43BA-3444-B395-EE057D2313D7}" type="pres">
      <dgm:prSet presAssocID="{49D13BA3-5035-4558-991D-92F1A9BE1109}" presName="parentText" presStyleLbl="node1" presStyleIdx="0" presStyleCnt="2">
        <dgm:presLayoutVars>
          <dgm:chMax val="0"/>
          <dgm:bulletEnabled val="1"/>
        </dgm:presLayoutVars>
      </dgm:prSet>
      <dgm:spPr/>
    </dgm:pt>
    <dgm:pt modelId="{75C896F2-D65C-2D4C-84CB-F4CD693BE2D2}" type="pres">
      <dgm:prSet presAssocID="{49D13BA3-5035-4558-991D-92F1A9BE1109}" presName="childText" presStyleLbl="revTx" presStyleIdx="0" presStyleCnt="2">
        <dgm:presLayoutVars>
          <dgm:bulletEnabled val="1"/>
        </dgm:presLayoutVars>
      </dgm:prSet>
      <dgm:spPr/>
    </dgm:pt>
    <dgm:pt modelId="{F2B08AB2-5F61-7143-AB2E-51E79E4F2DD3}" type="pres">
      <dgm:prSet presAssocID="{B00B3844-EFA5-4451-91BA-7EF5D68C0A37}" presName="parentText" presStyleLbl="node1" presStyleIdx="1" presStyleCnt="2">
        <dgm:presLayoutVars>
          <dgm:chMax val="0"/>
          <dgm:bulletEnabled val="1"/>
        </dgm:presLayoutVars>
      </dgm:prSet>
      <dgm:spPr/>
    </dgm:pt>
    <dgm:pt modelId="{55C57824-91D6-D341-9E2E-D4168A87F5F6}" type="pres">
      <dgm:prSet presAssocID="{B00B3844-EFA5-4451-91BA-7EF5D68C0A37}" presName="childText" presStyleLbl="revTx" presStyleIdx="1" presStyleCnt="2">
        <dgm:presLayoutVars>
          <dgm:bulletEnabled val="1"/>
        </dgm:presLayoutVars>
      </dgm:prSet>
      <dgm:spPr/>
    </dgm:pt>
  </dgm:ptLst>
  <dgm:cxnLst>
    <dgm:cxn modelId="{802EC404-4F45-6842-9A94-F7825A5A7BD8}" srcId="{49D13BA3-5035-4558-991D-92F1A9BE1109}" destId="{4E558E78-CDB8-D140-A9AD-90C6ED7B8A02}" srcOrd="1" destOrd="0" parTransId="{944DFA8C-4AD7-4946-A3CA-DDD77C76F794}" sibTransId="{83682B5A-F78D-6046-B50D-5825430EADE4}"/>
    <dgm:cxn modelId="{F806C836-340C-914C-98EB-C3F4105FA50C}" type="presOf" srcId="{DF52C890-44C1-48BB-A816-07F954BA295A}" destId="{75C896F2-D65C-2D4C-84CB-F4CD693BE2D2}" srcOrd="0" destOrd="0" presId="urn:microsoft.com/office/officeart/2005/8/layout/vList2"/>
    <dgm:cxn modelId="{D8BCA544-6797-5A46-8AAB-A64DE2EA9AF6}" srcId="{B00B3844-EFA5-4451-91BA-7EF5D68C0A37}" destId="{8C80B0E2-D3AE-FB45-9AE4-E1055E54C972}" srcOrd="3" destOrd="0" parTransId="{A80DA1A3-0321-B946-9F83-3369875C380E}" sibTransId="{94B34F24-0F03-E343-A70A-B96452D24885}"/>
    <dgm:cxn modelId="{AEF7024A-B9EC-7547-8760-2AEAB95FC794}" srcId="{B00B3844-EFA5-4451-91BA-7EF5D68C0A37}" destId="{35EE1511-D3A5-5346-8419-B142BFEBFAFF}" srcOrd="1" destOrd="0" parTransId="{5DBDBFCA-29D3-2C49-80D6-440F353CCC63}" sibTransId="{843671E7-AB9A-CD4F-804A-A9FE9F6F18EF}"/>
    <dgm:cxn modelId="{497FF95A-5002-42F1-9706-A587DCA2C9E2}" srcId="{9C8C5011-99FB-40E0-91B3-A2DBD487E0CC}" destId="{B00B3844-EFA5-4451-91BA-7EF5D68C0A37}" srcOrd="1" destOrd="0" parTransId="{BD1B52C2-4C26-4D65-948E-0654A388D722}" sibTransId="{D92AAFA3-95E1-43E7-BD1B-04719709ED4F}"/>
    <dgm:cxn modelId="{34E97D64-8A90-D345-96B0-1402A1242672}" type="presOf" srcId="{78DC4622-CC4C-224D-9978-AFE3E07F6676}" destId="{55C57824-91D6-D341-9E2E-D4168A87F5F6}" srcOrd="0" destOrd="2" presId="urn:microsoft.com/office/officeart/2005/8/layout/vList2"/>
    <dgm:cxn modelId="{F4D36469-CCF1-8E43-AA97-17BA7875B6E4}" type="presOf" srcId="{35EE1511-D3A5-5346-8419-B142BFEBFAFF}" destId="{55C57824-91D6-D341-9E2E-D4168A87F5F6}" srcOrd="0" destOrd="1" presId="urn:microsoft.com/office/officeart/2005/8/layout/vList2"/>
    <dgm:cxn modelId="{E32B2A77-4ED7-4DC9-8E19-72E713485071}" srcId="{9C8C5011-99FB-40E0-91B3-A2DBD487E0CC}" destId="{49D13BA3-5035-4558-991D-92F1A9BE1109}" srcOrd="0" destOrd="0" parTransId="{71E96029-6ABD-400E-B2F1-31D160497F8F}" sibTransId="{3D451928-D08F-48BC-9276-A0FF6E8FE26B}"/>
    <dgm:cxn modelId="{A1EA9979-3C85-4B7D-98FE-FF230EE15EC2}" srcId="{49D13BA3-5035-4558-991D-92F1A9BE1109}" destId="{DF52C890-44C1-48BB-A816-07F954BA295A}" srcOrd="0" destOrd="0" parTransId="{35301363-AE44-4E2E-B586-E9F3698A5579}" sibTransId="{79F276EF-2855-45F0-8276-7A46E6644786}"/>
    <dgm:cxn modelId="{BC8A6A7C-027F-1C4A-B26E-51C2D4B12AB9}" type="presOf" srcId="{84265D2F-83DB-43AE-82A4-D44A9E5916F6}" destId="{55C57824-91D6-D341-9E2E-D4168A87F5F6}" srcOrd="0" destOrd="0" presId="urn:microsoft.com/office/officeart/2005/8/layout/vList2"/>
    <dgm:cxn modelId="{EFE43BAC-96D4-6540-980B-7BF95073D340}" srcId="{B00B3844-EFA5-4451-91BA-7EF5D68C0A37}" destId="{78DC4622-CC4C-224D-9978-AFE3E07F6676}" srcOrd="2" destOrd="0" parTransId="{BC1893CF-55AC-F840-ABEE-FF8AAB8C6AE0}" sibTransId="{DB77982C-7BA9-0745-BA7F-1D70FA0A8893}"/>
    <dgm:cxn modelId="{97BC1FCA-2CCC-4760-9A9B-4E2DEF4E362B}" srcId="{B00B3844-EFA5-4451-91BA-7EF5D68C0A37}" destId="{84265D2F-83DB-43AE-82A4-D44A9E5916F6}" srcOrd="0" destOrd="0" parTransId="{85904346-5F30-47BA-958D-917346EF4F72}" sibTransId="{C7104FD4-45ED-491B-9D13-C275FF105D2F}"/>
    <dgm:cxn modelId="{FF6B77CD-78CE-734E-93EC-5BD22A0560FB}" type="presOf" srcId="{8C80B0E2-D3AE-FB45-9AE4-E1055E54C972}" destId="{55C57824-91D6-D341-9E2E-D4168A87F5F6}" srcOrd="0" destOrd="3" presId="urn:microsoft.com/office/officeart/2005/8/layout/vList2"/>
    <dgm:cxn modelId="{7ACD02DF-A71F-4840-8895-9428BF4B361C}" type="presOf" srcId="{9C8C5011-99FB-40E0-91B3-A2DBD487E0CC}" destId="{3593DC9F-D3F2-E545-8714-182B1595C3B4}" srcOrd="0" destOrd="0" presId="urn:microsoft.com/office/officeart/2005/8/layout/vList2"/>
    <dgm:cxn modelId="{5768A9EA-2AE9-C849-A5EA-3A1B10B4F153}" type="presOf" srcId="{49D13BA3-5035-4558-991D-92F1A9BE1109}" destId="{5037569B-43BA-3444-B395-EE057D2313D7}" srcOrd="0" destOrd="0" presId="urn:microsoft.com/office/officeart/2005/8/layout/vList2"/>
    <dgm:cxn modelId="{FCC7C4ED-8DC8-BD4A-8CEA-0496044CAB90}" type="presOf" srcId="{B00B3844-EFA5-4451-91BA-7EF5D68C0A37}" destId="{F2B08AB2-5F61-7143-AB2E-51E79E4F2DD3}" srcOrd="0" destOrd="0" presId="urn:microsoft.com/office/officeart/2005/8/layout/vList2"/>
    <dgm:cxn modelId="{B6BB2FFA-C399-C345-B2F1-57254E61C7DD}" type="presOf" srcId="{4E558E78-CDB8-D140-A9AD-90C6ED7B8A02}" destId="{75C896F2-D65C-2D4C-84CB-F4CD693BE2D2}" srcOrd="0" destOrd="1" presId="urn:microsoft.com/office/officeart/2005/8/layout/vList2"/>
    <dgm:cxn modelId="{054449C7-CBBD-7B48-AD8C-1C1F38A0845D}" type="presParOf" srcId="{3593DC9F-D3F2-E545-8714-182B1595C3B4}" destId="{5037569B-43BA-3444-B395-EE057D2313D7}" srcOrd="0" destOrd="0" presId="urn:microsoft.com/office/officeart/2005/8/layout/vList2"/>
    <dgm:cxn modelId="{944F8DF9-8C5E-814C-A590-43C89B89319B}" type="presParOf" srcId="{3593DC9F-D3F2-E545-8714-182B1595C3B4}" destId="{75C896F2-D65C-2D4C-84CB-F4CD693BE2D2}" srcOrd="1" destOrd="0" presId="urn:microsoft.com/office/officeart/2005/8/layout/vList2"/>
    <dgm:cxn modelId="{0973769C-4115-B849-B9FA-BAC7BEC4F18A}" type="presParOf" srcId="{3593DC9F-D3F2-E545-8714-182B1595C3B4}" destId="{F2B08AB2-5F61-7143-AB2E-51E79E4F2DD3}" srcOrd="2" destOrd="0" presId="urn:microsoft.com/office/officeart/2005/8/layout/vList2"/>
    <dgm:cxn modelId="{E163D8C4-7EBE-DB40-96B3-1066B26DAD8C}" type="presParOf" srcId="{3593DC9F-D3F2-E545-8714-182B1595C3B4}" destId="{55C57824-91D6-D341-9E2E-D4168A87F5F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0B6C7-0CCD-452B-8582-EF2210771165}">
      <dsp:nvSpPr>
        <dsp:cNvPr id="0" name=""/>
        <dsp:cNvSpPr/>
      </dsp:nvSpPr>
      <dsp:spPr>
        <a:xfrm>
          <a:off x="-115891" y="0"/>
          <a:ext cx="2602611" cy="2088642"/>
        </a:xfrm>
        <a:prstGeom prst="upArrow">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2C45C4-C6EA-40AE-8958-5BABDBCA4D14}">
      <dsp:nvSpPr>
        <dsp:cNvPr id="0" name=""/>
        <dsp:cNvSpPr/>
      </dsp:nvSpPr>
      <dsp:spPr>
        <a:xfrm>
          <a:off x="2564797" y="0"/>
          <a:ext cx="4416552" cy="2088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608" tIns="0" rIns="419608" bIns="419608" numCol="1" spcCol="1270" anchor="ctr" anchorCtr="0">
          <a:noAutofit/>
        </a:bodyPr>
        <a:lstStyle/>
        <a:p>
          <a:pPr marL="0" lvl="0" indent="0" algn="l" defTabSz="2622550">
            <a:lnSpc>
              <a:spcPct val="90000"/>
            </a:lnSpc>
            <a:spcBef>
              <a:spcPct val="0"/>
            </a:spcBef>
            <a:spcAft>
              <a:spcPct val="35000"/>
            </a:spcAft>
            <a:buNone/>
          </a:pPr>
          <a:r>
            <a:rPr lang="id-ID" sz="5900" b="1" kern="1200" dirty="0">
              <a:solidFill>
                <a:schemeClr val="accent3">
                  <a:lumMod val="50000"/>
                </a:schemeClr>
              </a:solidFill>
            </a:rPr>
            <a:t>Peluang (+)</a:t>
          </a:r>
        </a:p>
      </dsp:txBody>
      <dsp:txXfrm>
        <a:off x="2564797" y="0"/>
        <a:ext cx="4416552" cy="2088642"/>
      </dsp:txXfrm>
    </dsp:sp>
    <dsp:sp modelId="{E29E9C20-D0B1-4A81-90EB-CF4641CFF91C}">
      <dsp:nvSpPr>
        <dsp:cNvPr id="0" name=""/>
        <dsp:cNvSpPr/>
      </dsp:nvSpPr>
      <dsp:spPr>
        <a:xfrm>
          <a:off x="664891" y="2262695"/>
          <a:ext cx="2602611" cy="2088642"/>
        </a:xfrm>
        <a:prstGeom prst="downArrow">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A98CD2-CEA7-4E8D-BBCF-1203033D6817}">
      <dsp:nvSpPr>
        <dsp:cNvPr id="0" name=""/>
        <dsp:cNvSpPr/>
      </dsp:nvSpPr>
      <dsp:spPr>
        <a:xfrm>
          <a:off x="3105121" y="2262695"/>
          <a:ext cx="4897470" cy="2088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608" tIns="0" rIns="419608" bIns="419608" numCol="1" spcCol="1270" anchor="ctr" anchorCtr="0">
          <a:noAutofit/>
        </a:bodyPr>
        <a:lstStyle/>
        <a:p>
          <a:pPr marL="0" lvl="0" indent="0" algn="l" defTabSz="2622550">
            <a:lnSpc>
              <a:spcPct val="90000"/>
            </a:lnSpc>
            <a:spcBef>
              <a:spcPct val="0"/>
            </a:spcBef>
            <a:spcAft>
              <a:spcPct val="35000"/>
            </a:spcAft>
            <a:buNone/>
          </a:pPr>
          <a:r>
            <a:rPr lang="id-ID" sz="5900" b="1" kern="1200" dirty="0">
              <a:solidFill>
                <a:srgbClr val="FF0000"/>
              </a:solidFill>
            </a:rPr>
            <a:t>Ancaman (-)</a:t>
          </a:r>
        </a:p>
      </dsp:txBody>
      <dsp:txXfrm>
        <a:off x="3105121" y="2262695"/>
        <a:ext cx="4897470" cy="20886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3344432" y="1576751"/>
          <a:ext cx="1197834" cy="1197834"/>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d-ID" sz="1300" kern="1200" dirty="0"/>
            <a:t>Manajemen Risiko</a:t>
          </a:r>
        </a:p>
      </dsp:txBody>
      <dsp:txXfrm>
        <a:off x="3519851" y="1752170"/>
        <a:ext cx="846996" cy="846996"/>
      </dsp:txXfrm>
    </dsp:sp>
    <dsp:sp modelId="{15FB6191-0D6B-4FE8-8FCE-C5B343AB44E0}">
      <dsp:nvSpPr>
        <dsp:cNvPr id="0" name=""/>
        <dsp:cNvSpPr/>
      </dsp:nvSpPr>
      <dsp:spPr>
        <a:xfrm rot="16200000">
          <a:off x="3762570" y="1382303"/>
          <a:ext cx="361558" cy="27338"/>
        </a:xfrm>
        <a:custGeom>
          <a:avLst/>
          <a:gdLst/>
          <a:ahLst/>
          <a:cxnLst/>
          <a:rect l="0" t="0" r="0" b="0"/>
          <a:pathLst>
            <a:path>
              <a:moveTo>
                <a:pt x="0" y="13669"/>
              </a:moveTo>
              <a:lnTo>
                <a:pt x="361558" y="13669"/>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3934311" y="1386933"/>
        <a:ext cx="18077" cy="18077"/>
      </dsp:txXfrm>
    </dsp:sp>
    <dsp:sp modelId="{642A1764-674E-4611-A62F-55F43579B6AF}">
      <dsp:nvSpPr>
        <dsp:cNvPr id="0" name=""/>
        <dsp:cNvSpPr/>
      </dsp:nvSpPr>
      <dsp:spPr>
        <a:xfrm>
          <a:off x="3344432" y="17359"/>
          <a:ext cx="1197834" cy="119783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d-ID" sz="1200" kern="1200" dirty="0"/>
            <a:t>Konsolidasi</a:t>
          </a:r>
        </a:p>
      </dsp:txBody>
      <dsp:txXfrm>
        <a:off x="3519851" y="192778"/>
        <a:ext cx="846996" cy="846996"/>
      </dsp:txXfrm>
    </dsp:sp>
    <dsp:sp modelId="{098E7C9B-FB1E-4CF7-9F0F-84D5FF722642}">
      <dsp:nvSpPr>
        <dsp:cNvPr id="0" name=""/>
        <dsp:cNvSpPr/>
      </dsp:nvSpPr>
      <dsp:spPr>
        <a:xfrm rot="19800000">
          <a:off x="4437807" y="1772151"/>
          <a:ext cx="361558" cy="27338"/>
        </a:xfrm>
        <a:custGeom>
          <a:avLst/>
          <a:gdLst/>
          <a:ahLst/>
          <a:cxnLst/>
          <a:rect l="0" t="0" r="0" b="0"/>
          <a:pathLst>
            <a:path>
              <a:moveTo>
                <a:pt x="0" y="13669"/>
              </a:moveTo>
              <a:lnTo>
                <a:pt x="361558" y="13669"/>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4609547" y="1776781"/>
        <a:ext cx="18077" cy="18077"/>
      </dsp:txXfrm>
    </dsp:sp>
    <dsp:sp modelId="{06FE4421-BA5F-4D90-A788-ACA5AB365049}">
      <dsp:nvSpPr>
        <dsp:cNvPr id="0" name=""/>
        <dsp:cNvSpPr/>
      </dsp:nvSpPr>
      <dsp:spPr>
        <a:xfrm>
          <a:off x="4694906" y="797055"/>
          <a:ext cx="1197834" cy="119783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d-ID" sz="1200" kern="1200" dirty="0"/>
            <a:t>Globalisasi</a:t>
          </a:r>
        </a:p>
      </dsp:txBody>
      <dsp:txXfrm>
        <a:off x="4870325" y="972474"/>
        <a:ext cx="846996" cy="846996"/>
      </dsp:txXfrm>
    </dsp:sp>
    <dsp:sp modelId="{3C7F33A2-AF1D-40B9-9079-E577A0473A48}">
      <dsp:nvSpPr>
        <dsp:cNvPr id="0" name=""/>
        <dsp:cNvSpPr/>
      </dsp:nvSpPr>
      <dsp:spPr>
        <a:xfrm rot="1800000">
          <a:off x="4437807" y="2551847"/>
          <a:ext cx="361558" cy="27338"/>
        </a:xfrm>
        <a:custGeom>
          <a:avLst/>
          <a:gdLst/>
          <a:ahLst/>
          <a:cxnLst/>
          <a:rect l="0" t="0" r="0" b="0"/>
          <a:pathLst>
            <a:path>
              <a:moveTo>
                <a:pt x="0" y="13669"/>
              </a:moveTo>
              <a:lnTo>
                <a:pt x="361558" y="13669"/>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4609547" y="2556478"/>
        <a:ext cx="18077" cy="18077"/>
      </dsp:txXfrm>
    </dsp:sp>
    <dsp:sp modelId="{9DD191E2-5B87-462E-9E38-C875C51A116B}">
      <dsp:nvSpPr>
        <dsp:cNvPr id="0" name=""/>
        <dsp:cNvSpPr/>
      </dsp:nvSpPr>
      <dsp:spPr>
        <a:xfrm>
          <a:off x="4694906" y="2356448"/>
          <a:ext cx="1197834" cy="119783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d-ID" sz="1200" kern="1200" dirty="0"/>
            <a:t>Kompleksitas pasar &amp; instrumen</a:t>
          </a:r>
        </a:p>
      </dsp:txBody>
      <dsp:txXfrm>
        <a:off x="4870325" y="2531867"/>
        <a:ext cx="846996" cy="846996"/>
      </dsp:txXfrm>
    </dsp:sp>
    <dsp:sp modelId="{0B217A35-7C13-477F-87AC-7688087EA4E6}">
      <dsp:nvSpPr>
        <dsp:cNvPr id="0" name=""/>
        <dsp:cNvSpPr/>
      </dsp:nvSpPr>
      <dsp:spPr>
        <a:xfrm rot="5400000">
          <a:off x="3762570" y="2941696"/>
          <a:ext cx="361558" cy="27338"/>
        </a:xfrm>
        <a:custGeom>
          <a:avLst/>
          <a:gdLst/>
          <a:ahLst/>
          <a:cxnLst/>
          <a:rect l="0" t="0" r="0" b="0"/>
          <a:pathLst>
            <a:path>
              <a:moveTo>
                <a:pt x="0" y="13669"/>
              </a:moveTo>
              <a:lnTo>
                <a:pt x="361558" y="13669"/>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3934311" y="2946326"/>
        <a:ext cx="18077" cy="18077"/>
      </dsp:txXfrm>
    </dsp:sp>
    <dsp:sp modelId="{A6D6A910-61B7-45FE-BB92-8A8AAC736DFA}">
      <dsp:nvSpPr>
        <dsp:cNvPr id="0" name=""/>
        <dsp:cNvSpPr/>
      </dsp:nvSpPr>
      <dsp:spPr>
        <a:xfrm>
          <a:off x="3344432" y="3136144"/>
          <a:ext cx="1197834" cy="119783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d-ID" sz="1200" kern="1200" dirty="0"/>
            <a:t>Langkanya personel berkualitas</a:t>
          </a:r>
        </a:p>
      </dsp:txBody>
      <dsp:txXfrm>
        <a:off x="3519851" y="3311563"/>
        <a:ext cx="846996" cy="846996"/>
      </dsp:txXfrm>
    </dsp:sp>
    <dsp:sp modelId="{4AF21F8D-358B-4832-8D90-3B92D5E33B51}">
      <dsp:nvSpPr>
        <dsp:cNvPr id="0" name=""/>
        <dsp:cNvSpPr/>
      </dsp:nvSpPr>
      <dsp:spPr>
        <a:xfrm rot="9000000">
          <a:off x="3087333" y="2551847"/>
          <a:ext cx="361558" cy="27338"/>
        </a:xfrm>
        <a:custGeom>
          <a:avLst/>
          <a:gdLst/>
          <a:ahLst/>
          <a:cxnLst/>
          <a:rect l="0" t="0" r="0" b="0"/>
          <a:pathLst>
            <a:path>
              <a:moveTo>
                <a:pt x="0" y="13669"/>
              </a:moveTo>
              <a:lnTo>
                <a:pt x="361558" y="13669"/>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3259074" y="2556478"/>
        <a:ext cx="18077" cy="18077"/>
      </dsp:txXfrm>
    </dsp:sp>
    <dsp:sp modelId="{CDEB9361-A699-4540-971B-64D173EEDCF1}">
      <dsp:nvSpPr>
        <dsp:cNvPr id="0" name=""/>
        <dsp:cNvSpPr/>
      </dsp:nvSpPr>
      <dsp:spPr>
        <a:xfrm>
          <a:off x="1993959" y="2356448"/>
          <a:ext cx="1197834" cy="119783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d-ID" sz="1200" kern="1200" dirty="0"/>
            <a:t>Evolusi teknologi</a:t>
          </a:r>
        </a:p>
      </dsp:txBody>
      <dsp:txXfrm>
        <a:off x="2169378" y="2531867"/>
        <a:ext cx="846996" cy="846996"/>
      </dsp:txXfrm>
    </dsp:sp>
    <dsp:sp modelId="{12542846-ABAC-4785-B569-DB0FDA047A65}">
      <dsp:nvSpPr>
        <dsp:cNvPr id="0" name=""/>
        <dsp:cNvSpPr/>
      </dsp:nvSpPr>
      <dsp:spPr>
        <a:xfrm rot="12600000">
          <a:off x="3087333" y="1772151"/>
          <a:ext cx="361558" cy="27338"/>
        </a:xfrm>
        <a:custGeom>
          <a:avLst/>
          <a:gdLst/>
          <a:ahLst/>
          <a:cxnLst/>
          <a:rect l="0" t="0" r="0" b="0"/>
          <a:pathLst>
            <a:path>
              <a:moveTo>
                <a:pt x="0" y="13669"/>
              </a:moveTo>
              <a:lnTo>
                <a:pt x="361558" y="13669"/>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3259074" y="1776781"/>
        <a:ext cx="18077" cy="18077"/>
      </dsp:txXfrm>
    </dsp:sp>
    <dsp:sp modelId="{2E9729A5-BBEF-411E-9487-ADBD59291008}">
      <dsp:nvSpPr>
        <dsp:cNvPr id="0" name=""/>
        <dsp:cNvSpPr/>
      </dsp:nvSpPr>
      <dsp:spPr>
        <a:xfrm>
          <a:off x="1993959" y="797055"/>
          <a:ext cx="1197834" cy="119783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d-ID" sz="1200" kern="1200" dirty="0"/>
            <a:t>Differensialsi produk</a:t>
          </a:r>
        </a:p>
      </dsp:txBody>
      <dsp:txXfrm>
        <a:off x="2169378" y="972474"/>
        <a:ext cx="846996" cy="8469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1273875" y="1256016"/>
          <a:ext cx="963550" cy="963550"/>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d-ID" sz="1000" kern="1200" dirty="0"/>
            <a:t>Manajemen Risiko</a:t>
          </a:r>
        </a:p>
      </dsp:txBody>
      <dsp:txXfrm>
        <a:off x="1414984" y="1397125"/>
        <a:ext cx="681332" cy="681332"/>
      </dsp:txXfrm>
    </dsp:sp>
    <dsp:sp modelId="{15FB6191-0D6B-4FE8-8FCE-C5B343AB44E0}">
      <dsp:nvSpPr>
        <dsp:cNvPr id="0" name=""/>
        <dsp:cNvSpPr/>
      </dsp:nvSpPr>
      <dsp:spPr>
        <a:xfrm rot="16200000">
          <a:off x="1610296" y="1085963"/>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1103393"/>
        <a:ext cx="14535" cy="14535"/>
      </dsp:txXfrm>
    </dsp:sp>
    <dsp:sp modelId="{642A1764-674E-4611-A62F-55F43579B6AF}">
      <dsp:nvSpPr>
        <dsp:cNvPr id="0" name=""/>
        <dsp:cNvSpPr/>
      </dsp:nvSpPr>
      <dsp:spPr>
        <a:xfrm>
          <a:off x="1273875" y="1755"/>
          <a:ext cx="963550" cy="963550"/>
        </a:xfrm>
        <a:prstGeom prst="ellipse">
          <a:avLst/>
        </a:prstGeom>
        <a:solidFill>
          <a:schemeClr val="accent1"/>
        </a:solidFill>
        <a:ln w="12700" cap="flat" cmpd="sng" algn="ctr">
          <a:solidFill>
            <a:schemeClr val="accent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Konsolidasi</a:t>
          </a:r>
        </a:p>
      </dsp:txBody>
      <dsp:txXfrm>
        <a:off x="1414984" y="142864"/>
        <a:ext cx="681332" cy="681332"/>
      </dsp:txXfrm>
    </dsp:sp>
    <dsp:sp modelId="{098E7C9B-FB1E-4CF7-9F0F-84D5FF722642}">
      <dsp:nvSpPr>
        <dsp:cNvPr id="0" name=""/>
        <dsp:cNvSpPr/>
      </dsp:nvSpPr>
      <dsp:spPr>
        <a:xfrm rot="19800000">
          <a:off x="2153406"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1416958"/>
        <a:ext cx="14535" cy="14535"/>
      </dsp:txXfrm>
    </dsp:sp>
    <dsp:sp modelId="{06FE4421-BA5F-4D90-A788-ACA5AB365049}">
      <dsp:nvSpPr>
        <dsp:cNvPr id="0" name=""/>
        <dsp:cNvSpPr/>
      </dsp:nvSpPr>
      <dsp:spPr>
        <a:xfrm>
          <a:off x="2360097"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Globalisasi</a:t>
          </a:r>
        </a:p>
      </dsp:txBody>
      <dsp:txXfrm>
        <a:off x="2501206" y="769994"/>
        <a:ext cx="681332" cy="681332"/>
      </dsp:txXfrm>
    </dsp:sp>
    <dsp:sp modelId="{3C7F33A2-AF1D-40B9-9079-E577A0473A48}">
      <dsp:nvSpPr>
        <dsp:cNvPr id="0" name=""/>
        <dsp:cNvSpPr/>
      </dsp:nvSpPr>
      <dsp:spPr>
        <a:xfrm rot="1800000">
          <a:off x="2153406"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2044088"/>
        <a:ext cx="14535" cy="14535"/>
      </dsp:txXfrm>
    </dsp:sp>
    <dsp:sp modelId="{9DD191E2-5B87-462E-9E38-C875C51A116B}">
      <dsp:nvSpPr>
        <dsp:cNvPr id="0" name=""/>
        <dsp:cNvSpPr/>
      </dsp:nvSpPr>
      <dsp:spPr>
        <a:xfrm>
          <a:off x="2360097"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Kompleksitas pasar &amp; instrumen</a:t>
          </a:r>
        </a:p>
      </dsp:txBody>
      <dsp:txXfrm>
        <a:off x="2501206" y="2024255"/>
        <a:ext cx="681332" cy="681332"/>
      </dsp:txXfrm>
    </dsp:sp>
    <dsp:sp modelId="{0B217A35-7C13-477F-87AC-7688087EA4E6}">
      <dsp:nvSpPr>
        <dsp:cNvPr id="0" name=""/>
        <dsp:cNvSpPr/>
      </dsp:nvSpPr>
      <dsp:spPr>
        <a:xfrm rot="5400000">
          <a:off x="1610296" y="2340224"/>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2357654"/>
        <a:ext cx="14535" cy="14535"/>
      </dsp:txXfrm>
    </dsp:sp>
    <dsp:sp modelId="{A6D6A910-61B7-45FE-BB92-8A8AAC736DFA}">
      <dsp:nvSpPr>
        <dsp:cNvPr id="0" name=""/>
        <dsp:cNvSpPr/>
      </dsp:nvSpPr>
      <dsp:spPr>
        <a:xfrm>
          <a:off x="1273875" y="251027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Langkanya personel berkualitas</a:t>
          </a:r>
        </a:p>
      </dsp:txBody>
      <dsp:txXfrm>
        <a:off x="1414984" y="2651385"/>
        <a:ext cx="681332" cy="681332"/>
      </dsp:txXfrm>
    </dsp:sp>
    <dsp:sp modelId="{4AF21F8D-358B-4832-8D90-3B92D5E33B51}">
      <dsp:nvSpPr>
        <dsp:cNvPr id="0" name=""/>
        <dsp:cNvSpPr/>
      </dsp:nvSpPr>
      <dsp:spPr>
        <a:xfrm rot="9000000">
          <a:off x="1067185"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2044088"/>
        <a:ext cx="14535" cy="14535"/>
      </dsp:txXfrm>
    </dsp:sp>
    <dsp:sp modelId="{CDEB9361-A699-4540-971B-64D173EEDCF1}">
      <dsp:nvSpPr>
        <dsp:cNvPr id="0" name=""/>
        <dsp:cNvSpPr/>
      </dsp:nvSpPr>
      <dsp:spPr>
        <a:xfrm>
          <a:off x="187654"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Evolusi teknologi</a:t>
          </a:r>
        </a:p>
      </dsp:txBody>
      <dsp:txXfrm>
        <a:off x="328763" y="2024255"/>
        <a:ext cx="681332" cy="681332"/>
      </dsp:txXfrm>
    </dsp:sp>
    <dsp:sp modelId="{12542846-ABAC-4785-B569-DB0FDA047A65}">
      <dsp:nvSpPr>
        <dsp:cNvPr id="0" name=""/>
        <dsp:cNvSpPr/>
      </dsp:nvSpPr>
      <dsp:spPr>
        <a:xfrm rot="12600000">
          <a:off x="1067185"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1416958"/>
        <a:ext cx="14535" cy="14535"/>
      </dsp:txXfrm>
    </dsp:sp>
    <dsp:sp modelId="{2E9729A5-BBEF-411E-9487-ADBD59291008}">
      <dsp:nvSpPr>
        <dsp:cNvPr id="0" name=""/>
        <dsp:cNvSpPr/>
      </dsp:nvSpPr>
      <dsp:spPr>
        <a:xfrm>
          <a:off x="187654"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Differensialsi produk</a:t>
          </a:r>
        </a:p>
      </dsp:txBody>
      <dsp:txXfrm>
        <a:off x="328763" y="769994"/>
        <a:ext cx="681332" cy="6813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1273875" y="1256016"/>
          <a:ext cx="963550" cy="963550"/>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d-ID" sz="1000" kern="1200" dirty="0"/>
            <a:t>Manajemen Risiko</a:t>
          </a:r>
        </a:p>
      </dsp:txBody>
      <dsp:txXfrm>
        <a:off x="1414984" y="1397125"/>
        <a:ext cx="681332" cy="681332"/>
      </dsp:txXfrm>
    </dsp:sp>
    <dsp:sp modelId="{15FB6191-0D6B-4FE8-8FCE-C5B343AB44E0}">
      <dsp:nvSpPr>
        <dsp:cNvPr id="0" name=""/>
        <dsp:cNvSpPr/>
      </dsp:nvSpPr>
      <dsp:spPr>
        <a:xfrm rot="16200000">
          <a:off x="1610296" y="1085963"/>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1103393"/>
        <a:ext cx="14535" cy="14535"/>
      </dsp:txXfrm>
    </dsp:sp>
    <dsp:sp modelId="{642A1764-674E-4611-A62F-55F43579B6AF}">
      <dsp:nvSpPr>
        <dsp:cNvPr id="0" name=""/>
        <dsp:cNvSpPr/>
      </dsp:nvSpPr>
      <dsp:spPr>
        <a:xfrm>
          <a:off x="1273875" y="1755"/>
          <a:ext cx="963550" cy="963550"/>
        </a:xfrm>
        <a:prstGeom prst="ellipse">
          <a:avLst/>
        </a:prstGeom>
        <a:solidFill>
          <a:schemeClr val="bg1"/>
        </a:solidFill>
        <a:ln w="12700" cap="flat" cmpd="sng" algn="ctr">
          <a:solidFill>
            <a:schemeClr val="accent2"/>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Konsolidasi</a:t>
          </a:r>
        </a:p>
      </dsp:txBody>
      <dsp:txXfrm>
        <a:off x="1414984" y="142864"/>
        <a:ext cx="681332" cy="681332"/>
      </dsp:txXfrm>
    </dsp:sp>
    <dsp:sp modelId="{098E7C9B-FB1E-4CF7-9F0F-84D5FF722642}">
      <dsp:nvSpPr>
        <dsp:cNvPr id="0" name=""/>
        <dsp:cNvSpPr/>
      </dsp:nvSpPr>
      <dsp:spPr>
        <a:xfrm rot="19800000">
          <a:off x="2153406"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1416958"/>
        <a:ext cx="14535" cy="14535"/>
      </dsp:txXfrm>
    </dsp:sp>
    <dsp:sp modelId="{06FE4421-BA5F-4D90-A788-ACA5AB365049}">
      <dsp:nvSpPr>
        <dsp:cNvPr id="0" name=""/>
        <dsp:cNvSpPr/>
      </dsp:nvSpPr>
      <dsp:spPr>
        <a:xfrm>
          <a:off x="2360097" y="628885"/>
          <a:ext cx="963550" cy="963550"/>
        </a:xfrm>
        <a:prstGeom prst="ellipse">
          <a:avLst/>
        </a:prstGeom>
        <a:solidFill>
          <a:schemeClr val="accent6">
            <a:lumMod val="60000"/>
            <a:lumOff val="4000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Globalisasi</a:t>
          </a:r>
        </a:p>
      </dsp:txBody>
      <dsp:txXfrm>
        <a:off x="2501206" y="769994"/>
        <a:ext cx="681332" cy="681332"/>
      </dsp:txXfrm>
    </dsp:sp>
    <dsp:sp modelId="{3C7F33A2-AF1D-40B9-9079-E577A0473A48}">
      <dsp:nvSpPr>
        <dsp:cNvPr id="0" name=""/>
        <dsp:cNvSpPr/>
      </dsp:nvSpPr>
      <dsp:spPr>
        <a:xfrm rot="1800000">
          <a:off x="2153406"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2044088"/>
        <a:ext cx="14535" cy="14535"/>
      </dsp:txXfrm>
    </dsp:sp>
    <dsp:sp modelId="{9DD191E2-5B87-462E-9E38-C875C51A116B}">
      <dsp:nvSpPr>
        <dsp:cNvPr id="0" name=""/>
        <dsp:cNvSpPr/>
      </dsp:nvSpPr>
      <dsp:spPr>
        <a:xfrm>
          <a:off x="2360097"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Kompleksitas pasar &amp; instrumen</a:t>
          </a:r>
        </a:p>
      </dsp:txBody>
      <dsp:txXfrm>
        <a:off x="2501206" y="2024255"/>
        <a:ext cx="681332" cy="681332"/>
      </dsp:txXfrm>
    </dsp:sp>
    <dsp:sp modelId="{0B217A35-7C13-477F-87AC-7688087EA4E6}">
      <dsp:nvSpPr>
        <dsp:cNvPr id="0" name=""/>
        <dsp:cNvSpPr/>
      </dsp:nvSpPr>
      <dsp:spPr>
        <a:xfrm rot="5400000">
          <a:off x="1610296" y="2340224"/>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2357654"/>
        <a:ext cx="14535" cy="14535"/>
      </dsp:txXfrm>
    </dsp:sp>
    <dsp:sp modelId="{A6D6A910-61B7-45FE-BB92-8A8AAC736DFA}">
      <dsp:nvSpPr>
        <dsp:cNvPr id="0" name=""/>
        <dsp:cNvSpPr/>
      </dsp:nvSpPr>
      <dsp:spPr>
        <a:xfrm>
          <a:off x="1273875" y="251027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Langkanya personel berkualitas</a:t>
          </a:r>
        </a:p>
      </dsp:txBody>
      <dsp:txXfrm>
        <a:off x="1414984" y="2651385"/>
        <a:ext cx="681332" cy="681332"/>
      </dsp:txXfrm>
    </dsp:sp>
    <dsp:sp modelId="{4AF21F8D-358B-4832-8D90-3B92D5E33B51}">
      <dsp:nvSpPr>
        <dsp:cNvPr id="0" name=""/>
        <dsp:cNvSpPr/>
      </dsp:nvSpPr>
      <dsp:spPr>
        <a:xfrm rot="9000000">
          <a:off x="1067185"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2044088"/>
        <a:ext cx="14535" cy="14535"/>
      </dsp:txXfrm>
    </dsp:sp>
    <dsp:sp modelId="{CDEB9361-A699-4540-971B-64D173EEDCF1}">
      <dsp:nvSpPr>
        <dsp:cNvPr id="0" name=""/>
        <dsp:cNvSpPr/>
      </dsp:nvSpPr>
      <dsp:spPr>
        <a:xfrm>
          <a:off x="187654"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Evolusi teknologi</a:t>
          </a:r>
        </a:p>
      </dsp:txBody>
      <dsp:txXfrm>
        <a:off x="328763" y="2024255"/>
        <a:ext cx="681332" cy="681332"/>
      </dsp:txXfrm>
    </dsp:sp>
    <dsp:sp modelId="{12542846-ABAC-4785-B569-DB0FDA047A65}">
      <dsp:nvSpPr>
        <dsp:cNvPr id="0" name=""/>
        <dsp:cNvSpPr/>
      </dsp:nvSpPr>
      <dsp:spPr>
        <a:xfrm rot="12600000">
          <a:off x="1067185"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1416958"/>
        <a:ext cx="14535" cy="14535"/>
      </dsp:txXfrm>
    </dsp:sp>
    <dsp:sp modelId="{2E9729A5-BBEF-411E-9487-ADBD59291008}">
      <dsp:nvSpPr>
        <dsp:cNvPr id="0" name=""/>
        <dsp:cNvSpPr/>
      </dsp:nvSpPr>
      <dsp:spPr>
        <a:xfrm>
          <a:off x="187654"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Differensialsi produk</a:t>
          </a:r>
        </a:p>
      </dsp:txBody>
      <dsp:txXfrm>
        <a:off x="328763" y="769994"/>
        <a:ext cx="681332" cy="68133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1273875" y="1256016"/>
          <a:ext cx="963550" cy="963550"/>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d-ID" sz="1000" kern="1200" dirty="0"/>
            <a:t>Manajemen Risiko</a:t>
          </a:r>
        </a:p>
      </dsp:txBody>
      <dsp:txXfrm>
        <a:off x="1414984" y="1397125"/>
        <a:ext cx="681332" cy="681332"/>
      </dsp:txXfrm>
    </dsp:sp>
    <dsp:sp modelId="{15FB6191-0D6B-4FE8-8FCE-C5B343AB44E0}">
      <dsp:nvSpPr>
        <dsp:cNvPr id="0" name=""/>
        <dsp:cNvSpPr/>
      </dsp:nvSpPr>
      <dsp:spPr>
        <a:xfrm rot="16200000">
          <a:off x="1610296" y="1085963"/>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1103393"/>
        <a:ext cx="14535" cy="14535"/>
      </dsp:txXfrm>
    </dsp:sp>
    <dsp:sp modelId="{642A1764-674E-4611-A62F-55F43579B6AF}">
      <dsp:nvSpPr>
        <dsp:cNvPr id="0" name=""/>
        <dsp:cNvSpPr/>
      </dsp:nvSpPr>
      <dsp:spPr>
        <a:xfrm>
          <a:off x="1273875" y="1755"/>
          <a:ext cx="963550" cy="963550"/>
        </a:xfrm>
        <a:prstGeom prst="ellipse">
          <a:avLst/>
        </a:prstGeom>
        <a:solidFill>
          <a:schemeClr val="bg1"/>
        </a:solidFill>
        <a:ln w="12700" cap="flat" cmpd="sng" algn="ctr">
          <a:solidFill>
            <a:schemeClr val="accent2"/>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Konsolidasi</a:t>
          </a:r>
        </a:p>
      </dsp:txBody>
      <dsp:txXfrm>
        <a:off x="1414984" y="142864"/>
        <a:ext cx="681332" cy="681332"/>
      </dsp:txXfrm>
    </dsp:sp>
    <dsp:sp modelId="{098E7C9B-FB1E-4CF7-9F0F-84D5FF722642}">
      <dsp:nvSpPr>
        <dsp:cNvPr id="0" name=""/>
        <dsp:cNvSpPr/>
      </dsp:nvSpPr>
      <dsp:spPr>
        <a:xfrm rot="19800000">
          <a:off x="2153406"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1416958"/>
        <a:ext cx="14535" cy="14535"/>
      </dsp:txXfrm>
    </dsp:sp>
    <dsp:sp modelId="{06FE4421-BA5F-4D90-A788-ACA5AB365049}">
      <dsp:nvSpPr>
        <dsp:cNvPr id="0" name=""/>
        <dsp:cNvSpPr/>
      </dsp:nvSpPr>
      <dsp:spPr>
        <a:xfrm>
          <a:off x="2360097"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Globalisasi</a:t>
          </a:r>
        </a:p>
      </dsp:txBody>
      <dsp:txXfrm>
        <a:off x="2501206" y="769994"/>
        <a:ext cx="681332" cy="681332"/>
      </dsp:txXfrm>
    </dsp:sp>
    <dsp:sp modelId="{3C7F33A2-AF1D-40B9-9079-E577A0473A48}">
      <dsp:nvSpPr>
        <dsp:cNvPr id="0" name=""/>
        <dsp:cNvSpPr/>
      </dsp:nvSpPr>
      <dsp:spPr>
        <a:xfrm rot="1800000">
          <a:off x="2153406"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2044088"/>
        <a:ext cx="14535" cy="14535"/>
      </dsp:txXfrm>
    </dsp:sp>
    <dsp:sp modelId="{9DD191E2-5B87-462E-9E38-C875C51A116B}">
      <dsp:nvSpPr>
        <dsp:cNvPr id="0" name=""/>
        <dsp:cNvSpPr/>
      </dsp:nvSpPr>
      <dsp:spPr>
        <a:xfrm>
          <a:off x="2360097" y="1883146"/>
          <a:ext cx="963550" cy="963550"/>
        </a:xfrm>
        <a:prstGeom prst="ellipse">
          <a:avLst/>
        </a:prstGeom>
        <a:solidFill>
          <a:schemeClr val="accent4">
            <a:lumMod val="60000"/>
            <a:lumOff val="40000"/>
          </a:schemeClr>
        </a:solidFill>
        <a:ln w="12700" cap="flat" cmpd="sng" algn="ctr">
          <a:solidFill>
            <a:schemeClr val="accent4">
              <a:lumMod val="20000"/>
              <a:lumOff val="80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Kompleksitas pasar &amp; instrumen</a:t>
          </a:r>
        </a:p>
      </dsp:txBody>
      <dsp:txXfrm>
        <a:off x="2501206" y="2024255"/>
        <a:ext cx="681332" cy="681332"/>
      </dsp:txXfrm>
    </dsp:sp>
    <dsp:sp modelId="{0B217A35-7C13-477F-87AC-7688087EA4E6}">
      <dsp:nvSpPr>
        <dsp:cNvPr id="0" name=""/>
        <dsp:cNvSpPr/>
      </dsp:nvSpPr>
      <dsp:spPr>
        <a:xfrm rot="5400000">
          <a:off x="1610296" y="2340224"/>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2357654"/>
        <a:ext cx="14535" cy="14535"/>
      </dsp:txXfrm>
    </dsp:sp>
    <dsp:sp modelId="{A6D6A910-61B7-45FE-BB92-8A8AAC736DFA}">
      <dsp:nvSpPr>
        <dsp:cNvPr id="0" name=""/>
        <dsp:cNvSpPr/>
      </dsp:nvSpPr>
      <dsp:spPr>
        <a:xfrm>
          <a:off x="1273875" y="251027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Langkanya personel berkualitas</a:t>
          </a:r>
        </a:p>
      </dsp:txBody>
      <dsp:txXfrm>
        <a:off x="1414984" y="2651385"/>
        <a:ext cx="681332" cy="681332"/>
      </dsp:txXfrm>
    </dsp:sp>
    <dsp:sp modelId="{4AF21F8D-358B-4832-8D90-3B92D5E33B51}">
      <dsp:nvSpPr>
        <dsp:cNvPr id="0" name=""/>
        <dsp:cNvSpPr/>
      </dsp:nvSpPr>
      <dsp:spPr>
        <a:xfrm rot="9000000">
          <a:off x="1067185"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2044088"/>
        <a:ext cx="14535" cy="14535"/>
      </dsp:txXfrm>
    </dsp:sp>
    <dsp:sp modelId="{CDEB9361-A699-4540-971B-64D173EEDCF1}">
      <dsp:nvSpPr>
        <dsp:cNvPr id="0" name=""/>
        <dsp:cNvSpPr/>
      </dsp:nvSpPr>
      <dsp:spPr>
        <a:xfrm>
          <a:off x="187654"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Evolusi teknologi</a:t>
          </a:r>
        </a:p>
      </dsp:txBody>
      <dsp:txXfrm>
        <a:off x="328763" y="2024255"/>
        <a:ext cx="681332" cy="681332"/>
      </dsp:txXfrm>
    </dsp:sp>
    <dsp:sp modelId="{12542846-ABAC-4785-B569-DB0FDA047A65}">
      <dsp:nvSpPr>
        <dsp:cNvPr id="0" name=""/>
        <dsp:cNvSpPr/>
      </dsp:nvSpPr>
      <dsp:spPr>
        <a:xfrm rot="12600000">
          <a:off x="1067185"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1416958"/>
        <a:ext cx="14535" cy="14535"/>
      </dsp:txXfrm>
    </dsp:sp>
    <dsp:sp modelId="{2E9729A5-BBEF-411E-9487-ADBD59291008}">
      <dsp:nvSpPr>
        <dsp:cNvPr id="0" name=""/>
        <dsp:cNvSpPr/>
      </dsp:nvSpPr>
      <dsp:spPr>
        <a:xfrm>
          <a:off x="187654"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Differensialsi produk</a:t>
          </a:r>
        </a:p>
      </dsp:txBody>
      <dsp:txXfrm>
        <a:off x="328763" y="769994"/>
        <a:ext cx="681332" cy="6813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1273875" y="1256016"/>
          <a:ext cx="963550" cy="963550"/>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d-ID" sz="1000" kern="1200" dirty="0"/>
            <a:t>Manajemen Risiko</a:t>
          </a:r>
        </a:p>
      </dsp:txBody>
      <dsp:txXfrm>
        <a:off x="1414984" y="1397125"/>
        <a:ext cx="681332" cy="681332"/>
      </dsp:txXfrm>
    </dsp:sp>
    <dsp:sp modelId="{15FB6191-0D6B-4FE8-8FCE-C5B343AB44E0}">
      <dsp:nvSpPr>
        <dsp:cNvPr id="0" name=""/>
        <dsp:cNvSpPr/>
      </dsp:nvSpPr>
      <dsp:spPr>
        <a:xfrm rot="16200000">
          <a:off x="1610296" y="1085963"/>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1103393"/>
        <a:ext cx="14535" cy="14535"/>
      </dsp:txXfrm>
    </dsp:sp>
    <dsp:sp modelId="{642A1764-674E-4611-A62F-55F43579B6AF}">
      <dsp:nvSpPr>
        <dsp:cNvPr id="0" name=""/>
        <dsp:cNvSpPr/>
      </dsp:nvSpPr>
      <dsp:spPr>
        <a:xfrm>
          <a:off x="1273875" y="1755"/>
          <a:ext cx="963550" cy="963550"/>
        </a:xfrm>
        <a:prstGeom prst="ellipse">
          <a:avLst/>
        </a:prstGeom>
        <a:solidFill>
          <a:schemeClr val="bg1"/>
        </a:solidFill>
        <a:ln w="12700" cap="flat" cmpd="sng" algn="ctr">
          <a:solidFill>
            <a:schemeClr val="accent2"/>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Konsolidasi</a:t>
          </a:r>
        </a:p>
      </dsp:txBody>
      <dsp:txXfrm>
        <a:off x="1414984" y="142864"/>
        <a:ext cx="681332" cy="681332"/>
      </dsp:txXfrm>
    </dsp:sp>
    <dsp:sp modelId="{098E7C9B-FB1E-4CF7-9F0F-84D5FF722642}">
      <dsp:nvSpPr>
        <dsp:cNvPr id="0" name=""/>
        <dsp:cNvSpPr/>
      </dsp:nvSpPr>
      <dsp:spPr>
        <a:xfrm rot="19800000">
          <a:off x="2153406"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1416958"/>
        <a:ext cx="14535" cy="14535"/>
      </dsp:txXfrm>
    </dsp:sp>
    <dsp:sp modelId="{06FE4421-BA5F-4D90-A788-ACA5AB365049}">
      <dsp:nvSpPr>
        <dsp:cNvPr id="0" name=""/>
        <dsp:cNvSpPr/>
      </dsp:nvSpPr>
      <dsp:spPr>
        <a:xfrm>
          <a:off x="2360097"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Globalisasi</a:t>
          </a:r>
        </a:p>
      </dsp:txBody>
      <dsp:txXfrm>
        <a:off x="2501206" y="769994"/>
        <a:ext cx="681332" cy="681332"/>
      </dsp:txXfrm>
    </dsp:sp>
    <dsp:sp modelId="{3C7F33A2-AF1D-40B9-9079-E577A0473A48}">
      <dsp:nvSpPr>
        <dsp:cNvPr id="0" name=""/>
        <dsp:cNvSpPr/>
      </dsp:nvSpPr>
      <dsp:spPr>
        <a:xfrm rot="1800000">
          <a:off x="2153406"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2044088"/>
        <a:ext cx="14535" cy="14535"/>
      </dsp:txXfrm>
    </dsp:sp>
    <dsp:sp modelId="{9DD191E2-5B87-462E-9E38-C875C51A116B}">
      <dsp:nvSpPr>
        <dsp:cNvPr id="0" name=""/>
        <dsp:cNvSpPr/>
      </dsp:nvSpPr>
      <dsp:spPr>
        <a:xfrm>
          <a:off x="2360097"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Kompleksitas pasar &amp; instrumen</a:t>
          </a:r>
        </a:p>
      </dsp:txBody>
      <dsp:txXfrm>
        <a:off x="2501206" y="2024255"/>
        <a:ext cx="681332" cy="681332"/>
      </dsp:txXfrm>
    </dsp:sp>
    <dsp:sp modelId="{0B217A35-7C13-477F-87AC-7688087EA4E6}">
      <dsp:nvSpPr>
        <dsp:cNvPr id="0" name=""/>
        <dsp:cNvSpPr/>
      </dsp:nvSpPr>
      <dsp:spPr>
        <a:xfrm rot="5400000">
          <a:off x="1610296" y="2340224"/>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2357654"/>
        <a:ext cx="14535" cy="14535"/>
      </dsp:txXfrm>
    </dsp:sp>
    <dsp:sp modelId="{A6D6A910-61B7-45FE-BB92-8A8AAC736DFA}">
      <dsp:nvSpPr>
        <dsp:cNvPr id="0" name=""/>
        <dsp:cNvSpPr/>
      </dsp:nvSpPr>
      <dsp:spPr>
        <a:xfrm>
          <a:off x="1273875" y="2510276"/>
          <a:ext cx="963550" cy="963550"/>
        </a:xfrm>
        <a:prstGeom prst="ellipse">
          <a:avLst/>
        </a:prstGeom>
        <a:solidFill>
          <a:schemeClr val="accent2">
            <a:lumMod val="75000"/>
          </a:schemeClr>
        </a:solidFill>
        <a:ln w="12700" cap="flat" cmpd="sng" algn="ctr">
          <a:solidFill>
            <a:schemeClr val="accent2">
              <a:lumMod val="7500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Langkanya personel berkualitas</a:t>
          </a:r>
        </a:p>
      </dsp:txBody>
      <dsp:txXfrm>
        <a:off x="1414984" y="2651385"/>
        <a:ext cx="681332" cy="681332"/>
      </dsp:txXfrm>
    </dsp:sp>
    <dsp:sp modelId="{4AF21F8D-358B-4832-8D90-3B92D5E33B51}">
      <dsp:nvSpPr>
        <dsp:cNvPr id="0" name=""/>
        <dsp:cNvSpPr/>
      </dsp:nvSpPr>
      <dsp:spPr>
        <a:xfrm rot="9000000">
          <a:off x="1067185"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2044088"/>
        <a:ext cx="14535" cy="14535"/>
      </dsp:txXfrm>
    </dsp:sp>
    <dsp:sp modelId="{CDEB9361-A699-4540-971B-64D173EEDCF1}">
      <dsp:nvSpPr>
        <dsp:cNvPr id="0" name=""/>
        <dsp:cNvSpPr/>
      </dsp:nvSpPr>
      <dsp:spPr>
        <a:xfrm>
          <a:off x="187654" y="1883146"/>
          <a:ext cx="963550" cy="963550"/>
        </a:xfrm>
        <a:prstGeom prst="ellipse">
          <a:avLst/>
        </a:prstGeom>
        <a:solidFill>
          <a:schemeClr val="bg1"/>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Evolusi teknologi</a:t>
          </a:r>
        </a:p>
      </dsp:txBody>
      <dsp:txXfrm>
        <a:off x="328763" y="2024255"/>
        <a:ext cx="681332" cy="681332"/>
      </dsp:txXfrm>
    </dsp:sp>
    <dsp:sp modelId="{12542846-ABAC-4785-B569-DB0FDA047A65}">
      <dsp:nvSpPr>
        <dsp:cNvPr id="0" name=""/>
        <dsp:cNvSpPr/>
      </dsp:nvSpPr>
      <dsp:spPr>
        <a:xfrm rot="12600000">
          <a:off x="1067185"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1416958"/>
        <a:ext cx="14535" cy="14535"/>
      </dsp:txXfrm>
    </dsp:sp>
    <dsp:sp modelId="{2E9729A5-BBEF-411E-9487-ADBD59291008}">
      <dsp:nvSpPr>
        <dsp:cNvPr id="0" name=""/>
        <dsp:cNvSpPr/>
      </dsp:nvSpPr>
      <dsp:spPr>
        <a:xfrm>
          <a:off x="187654"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Differensialsi produk</a:t>
          </a:r>
        </a:p>
      </dsp:txBody>
      <dsp:txXfrm>
        <a:off x="328763" y="769994"/>
        <a:ext cx="681332" cy="6813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1273875" y="1256016"/>
          <a:ext cx="963550" cy="963550"/>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d-ID" sz="1000" kern="1200" dirty="0"/>
            <a:t>Manajemen Risiko</a:t>
          </a:r>
        </a:p>
      </dsp:txBody>
      <dsp:txXfrm>
        <a:off x="1414984" y="1397125"/>
        <a:ext cx="681332" cy="681332"/>
      </dsp:txXfrm>
    </dsp:sp>
    <dsp:sp modelId="{15FB6191-0D6B-4FE8-8FCE-C5B343AB44E0}">
      <dsp:nvSpPr>
        <dsp:cNvPr id="0" name=""/>
        <dsp:cNvSpPr/>
      </dsp:nvSpPr>
      <dsp:spPr>
        <a:xfrm rot="16200000">
          <a:off x="1610296" y="1085963"/>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1103393"/>
        <a:ext cx="14535" cy="14535"/>
      </dsp:txXfrm>
    </dsp:sp>
    <dsp:sp modelId="{642A1764-674E-4611-A62F-55F43579B6AF}">
      <dsp:nvSpPr>
        <dsp:cNvPr id="0" name=""/>
        <dsp:cNvSpPr/>
      </dsp:nvSpPr>
      <dsp:spPr>
        <a:xfrm>
          <a:off x="1273875" y="1755"/>
          <a:ext cx="963550" cy="963550"/>
        </a:xfrm>
        <a:prstGeom prst="ellipse">
          <a:avLst/>
        </a:prstGeom>
        <a:solidFill>
          <a:schemeClr val="bg1"/>
        </a:solidFill>
        <a:ln w="12700" cap="flat" cmpd="sng" algn="ctr">
          <a:solidFill>
            <a:schemeClr val="accent2"/>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Konsolidasi</a:t>
          </a:r>
        </a:p>
      </dsp:txBody>
      <dsp:txXfrm>
        <a:off x="1414984" y="142864"/>
        <a:ext cx="681332" cy="681332"/>
      </dsp:txXfrm>
    </dsp:sp>
    <dsp:sp modelId="{098E7C9B-FB1E-4CF7-9F0F-84D5FF722642}">
      <dsp:nvSpPr>
        <dsp:cNvPr id="0" name=""/>
        <dsp:cNvSpPr/>
      </dsp:nvSpPr>
      <dsp:spPr>
        <a:xfrm rot="19800000">
          <a:off x="2153406"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1416958"/>
        <a:ext cx="14535" cy="14535"/>
      </dsp:txXfrm>
    </dsp:sp>
    <dsp:sp modelId="{06FE4421-BA5F-4D90-A788-ACA5AB365049}">
      <dsp:nvSpPr>
        <dsp:cNvPr id="0" name=""/>
        <dsp:cNvSpPr/>
      </dsp:nvSpPr>
      <dsp:spPr>
        <a:xfrm>
          <a:off x="2360097"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Globalisasi</a:t>
          </a:r>
        </a:p>
      </dsp:txBody>
      <dsp:txXfrm>
        <a:off x="2501206" y="769994"/>
        <a:ext cx="681332" cy="681332"/>
      </dsp:txXfrm>
    </dsp:sp>
    <dsp:sp modelId="{3C7F33A2-AF1D-40B9-9079-E577A0473A48}">
      <dsp:nvSpPr>
        <dsp:cNvPr id="0" name=""/>
        <dsp:cNvSpPr/>
      </dsp:nvSpPr>
      <dsp:spPr>
        <a:xfrm rot="1800000">
          <a:off x="2153406"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2044088"/>
        <a:ext cx="14535" cy="14535"/>
      </dsp:txXfrm>
    </dsp:sp>
    <dsp:sp modelId="{9DD191E2-5B87-462E-9E38-C875C51A116B}">
      <dsp:nvSpPr>
        <dsp:cNvPr id="0" name=""/>
        <dsp:cNvSpPr/>
      </dsp:nvSpPr>
      <dsp:spPr>
        <a:xfrm>
          <a:off x="2360097"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Kompleksitas pasar &amp; instrumen</a:t>
          </a:r>
        </a:p>
      </dsp:txBody>
      <dsp:txXfrm>
        <a:off x="2501206" y="2024255"/>
        <a:ext cx="681332" cy="681332"/>
      </dsp:txXfrm>
    </dsp:sp>
    <dsp:sp modelId="{0B217A35-7C13-477F-87AC-7688087EA4E6}">
      <dsp:nvSpPr>
        <dsp:cNvPr id="0" name=""/>
        <dsp:cNvSpPr/>
      </dsp:nvSpPr>
      <dsp:spPr>
        <a:xfrm rot="5400000">
          <a:off x="1610296" y="2340224"/>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2357654"/>
        <a:ext cx="14535" cy="14535"/>
      </dsp:txXfrm>
    </dsp:sp>
    <dsp:sp modelId="{A6D6A910-61B7-45FE-BB92-8A8AAC736DFA}">
      <dsp:nvSpPr>
        <dsp:cNvPr id="0" name=""/>
        <dsp:cNvSpPr/>
      </dsp:nvSpPr>
      <dsp:spPr>
        <a:xfrm>
          <a:off x="1273875" y="251027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Langkanya personel berkualitas</a:t>
          </a:r>
        </a:p>
      </dsp:txBody>
      <dsp:txXfrm>
        <a:off x="1414984" y="2651385"/>
        <a:ext cx="681332" cy="681332"/>
      </dsp:txXfrm>
    </dsp:sp>
    <dsp:sp modelId="{4AF21F8D-358B-4832-8D90-3B92D5E33B51}">
      <dsp:nvSpPr>
        <dsp:cNvPr id="0" name=""/>
        <dsp:cNvSpPr/>
      </dsp:nvSpPr>
      <dsp:spPr>
        <a:xfrm rot="9000000">
          <a:off x="1067185"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2044088"/>
        <a:ext cx="14535" cy="14535"/>
      </dsp:txXfrm>
    </dsp:sp>
    <dsp:sp modelId="{CDEB9361-A699-4540-971B-64D173EEDCF1}">
      <dsp:nvSpPr>
        <dsp:cNvPr id="0" name=""/>
        <dsp:cNvSpPr/>
      </dsp:nvSpPr>
      <dsp:spPr>
        <a:xfrm>
          <a:off x="187654" y="1883146"/>
          <a:ext cx="963550" cy="963550"/>
        </a:xfrm>
        <a:prstGeom prst="ellipse">
          <a:avLst/>
        </a:prstGeom>
        <a:solidFill>
          <a:schemeClr val="bg1">
            <a:lumMod val="6500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Evolusi teknologi</a:t>
          </a:r>
        </a:p>
      </dsp:txBody>
      <dsp:txXfrm>
        <a:off x="328763" y="2024255"/>
        <a:ext cx="681332" cy="681332"/>
      </dsp:txXfrm>
    </dsp:sp>
    <dsp:sp modelId="{12542846-ABAC-4785-B569-DB0FDA047A65}">
      <dsp:nvSpPr>
        <dsp:cNvPr id="0" name=""/>
        <dsp:cNvSpPr/>
      </dsp:nvSpPr>
      <dsp:spPr>
        <a:xfrm rot="12600000">
          <a:off x="1067185"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1416958"/>
        <a:ext cx="14535" cy="14535"/>
      </dsp:txXfrm>
    </dsp:sp>
    <dsp:sp modelId="{2E9729A5-BBEF-411E-9487-ADBD59291008}">
      <dsp:nvSpPr>
        <dsp:cNvPr id="0" name=""/>
        <dsp:cNvSpPr/>
      </dsp:nvSpPr>
      <dsp:spPr>
        <a:xfrm>
          <a:off x="187654"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Differensialsi produk</a:t>
          </a:r>
        </a:p>
      </dsp:txBody>
      <dsp:txXfrm>
        <a:off x="328763" y="769994"/>
        <a:ext cx="681332" cy="6813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BE9C-1623-423C-A7DE-AC10C0E8E572}">
      <dsp:nvSpPr>
        <dsp:cNvPr id="0" name=""/>
        <dsp:cNvSpPr/>
      </dsp:nvSpPr>
      <dsp:spPr>
        <a:xfrm>
          <a:off x="1273875" y="1256016"/>
          <a:ext cx="963550" cy="963550"/>
        </a:xfrm>
        <a:prstGeom prst="ellipse">
          <a:avLst/>
        </a:prstGeom>
        <a:solidFill>
          <a:schemeClr val="lt1">
            <a:hueOff val="0"/>
            <a:satOff val="0"/>
            <a:lumOff val="0"/>
            <a:alphaOff val="0"/>
          </a:schemeClr>
        </a:solidFill>
        <a:ln w="38100" cap="flat" cmpd="sng" algn="ctr">
          <a:solidFill>
            <a:schemeClr val="tx1"/>
          </a:solidFill>
          <a:prstDash val="solid"/>
          <a:miter lim="800000"/>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d-ID" sz="1000" kern="1200" dirty="0"/>
            <a:t>Manajemen Risiko</a:t>
          </a:r>
        </a:p>
      </dsp:txBody>
      <dsp:txXfrm>
        <a:off x="1414984" y="1397125"/>
        <a:ext cx="681332" cy="681332"/>
      </dsp:txXfrm>
    </dsp:sp>
    <dsp:sp modelId="{15FB6191-0D6B-4FE8-8FCE-C5B343AB44E0}">
      <dsp:nvSpPr>
        <dsp:cNvPr id="0" name=""/>
        <dsp:cNvSpPr/>
      </dsp:nvSpPr>
      <dsp:spPr>
        <a:xfrm rot="16200000">
          <a:off x="1610296" y="1085963"/>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1103393"/>
        <a:ext cx="14535" cy="14535"/>
      </dsp:txXfrm>
    </dsp:sp>
    <dsp:sp modelId="{642A1764-674E-4611-A62F-55F43579B6AF}">
      <dsp:nvSpPr>
        <dsp:cNvPr id="0" name=""/>
        <dsp:cNvSpPr/>
      </dsp:nvSpPr>
      <dsp:spPr>
        <a:xfrm>
          <a:off x="1273875" y="1755"/>
          <a:ext cx="963550" cy="963550"/>
        </a:xfrm>
        <a:prstGeom prst="ellipse">
          <a:avLst/>
        </a:prstGeom>
        <a:solidFill>
          <a:schemeClr val="bg1"/>
        </a:solidFill>
        <a:ln w="12700" cap="flat" cmpd="sng" algn="ctr">
          <a:solidFill>
            <a:schemeClr val="accent2"/>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Konsolidasi</a:t>
          </a:r>
        </a:p>
      </dsp:txBody>
      <dsp:txXfrm>
        <a:off x="1414984" y="142864"/>
        <a:ext cx="681332" cy="681332"/>
      </dsp:txXfrm>
    </dsp:sp>
    <dsp:sp modelId="{098E7C9B-FB1E-4CF7-9F0F-84D5FF722642}">
      <dsp:nvSpPr>
        <dsp:cNvPr id="0" name=""/>
        <dsp:cNvSpPr/>
      </dsp:nvSpPr>
      <dsp:spPr>
        <a:xfrm rot="19800000">
          <a:off x="2153406"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1416958"/>
        <a:ext cx="14535" cy="14535"/>
      </dsp:txXfrm>
    </dsp:sp>
    <dsp:sp modelId="{06FE4421-BA5F-4D90-A788-ACA5AB365049}">
      <dsp:nvSpPr>
        <dsp:cNvPr id="0" name=""/>
        <dsp:cNvSpPr/>
      </dsp:nvSpPr>
      <dsp:spPr>
        <a:xfrm>
          <a:off x="2360097" y="628885"/>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Globalisasi</a:t>
          </a:r>
        </a:p>
      </dsp:txBody>
      <dsp:txXfrm>
        <a:off x="2501206" y="769994"/>
        <a:ext cx="681332" cy="681332"/>
      </dsp:txXfrm>
    </dsp:sp>
    <dsp:sp modelId="{3C7F33A2-AF1D-40B9-9079-E577A0473A48}">
      <dsp:nvSpPr>
        <dsp:cNvPr id="0" name=""/>
        <dsp:cNvSpPr/>
      </dsp:nvSpPr>
      <dsp:spPr>
        <a:xfrm rot="1800000">
          <a:off x="2153406"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2291493" y="2044088"/>
        <a:ext cx="14535" cy="14535"/>
      </dsp:txXfrm>
    </dsp:sp>
    <dsp:sp modelId="{9DD191E2-5B87-462E-9E38-C875C51A116B}">
      <dsp:nvSpPr>
        <dsp:cNvPr id="0" name=""/>
        <dsp:cNvSpPr/>
      </dsp:nvSpPr>
      <dsp:spPr>
        <a:xfrm>
          <a:off x="2360097"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Kompleksitas pasar &amp; instrumen</a:t>
          </a:r>
        </a:p>
      </dsp:txBody>
      <dsp:txXfrm>
        <a:off x="2501206" y="2024255"/>
        <a:ext cx="681332" cy="681332"/>
      </dsp:txXfrm>
    </dsp:sp>
    <dsp:sp modelId="{0B217A35-7C13-477F-87AC-7688087EA4E6}">
      <dsp:nvSpPr>
        <dsp:cNvPr id="0" name=""/>
        <dsp:cNvSpPr/>
      </dsp:nvSpPr>
      <dsp:spPr>
        <a:xfrm rot="5400000">
          <a:off x="1610296" y="2340224"/>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748383" y="2357654"/>
        <a:ext cx="14535" cy="14535"/>
      </dsp:txXfrm>
    </dsp:sp>
    <dsp:sp modelId="{A6D6A910-61B7-45FE-BB92-8A8AAC736DFA}">
      <dsp:nvSpPr>
        <dsp:cNvPr id="0" name=""/>
        <dsp:cNvSpPr/>
      </dsp:nvSpPr>
      <dsp:spPr>
        <a:xfrm>
          <a:off x="1273875" y="251027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Langkanya personel berkualitas</a:t>
          </a:r>
        </a:p>
      </dsp:txBody>
      <dsp:txXfrm>
        <a:off x="1414984" y="2651385"/>
        <a:ext cx="681332" cy="681332"/>
      </dsp:txXfrm>
    </dsp:sp>
    <dsp:sp modelId="{4AF21F8D-358B-4832-8D90-3B92D5E33B51}">
      <dsp:nvSpPr>
        <dsp:cNvPr id="0" name=""/>
        <dsp:cNvSpPr/>
      </dsp:nvSpPr>
      <dsp:spPr>
        <a:xfrm rot="9000000">
          <a:off x="1067185" y="202665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2044088"/>
        <a:ext cx="14535" cy="14535"/>
      </dsp:txXfrm>
    </dsp:sp>
    <dsp:sp modelId="{CDEB9361-A699-4540-971B-64D173EEDCF1}">
      <dsp:nvSpPr>
        <dsp:cNvPr id="0" name=""/>
        <dsp:cNvSpPr/>
      </dsp:nvSpPr>
      <dsp:spPr>
        <a:xfrm>
          <a:off x="187654" y="1883146"/>
          <a:ext cx="963550" cy="96355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t>Evolusi teknologi</a:t>
          </a:r>
        </a:p>
      </dsp:txBody>
      <dsp:txXfrm>
        <a:off x="328763" y="2024255"/>
        <a:ext cx="681332" cy="681332"/>
      </dsp:txXfrm>
    </dsp:sp>
    <dsp:sp modelId="{12542846-ABAC-4785-B569-DB0FDA047A65}">
      <dsp:nvSpPr>
        <dsp:cNvPr id="0" name=""/>
        <dsp:cNvSpPr/>
      </dsp:nvSpPr>
      <dsp:spPr>
        <a:xfrm rot="12600000">
          <a:off x="1067185" y="1399529"/>
          <a:ext cx="290709" cy="49394"/>
        </a:xfrm>
        <a:custGeom>
          <a:avLst/>
          <a:gdLst/>
          <a:ahLst/>
          <a:cxnLst/>
          <a:rect l="0" t="0" r="0" b="0"/>
          <a:pathLst>
            <a:path>
              <a:moveTo>
                <a:pt x="0" y="24697"/>
              </a:moveTo>
              <a:lnTo>
                <a:pt x="290709" y="24697"/>
              </a:lnTo>
            </a:path>
          </a:pathLst>
        </a:custGeom>
        <a:noFill/>
        <a:ln w="6350" cap="flat" cmpd="sng" algn="ctr">
          <a:solidFill>
            <a:schemeClr val="accent2"/>
          </a:solidFill>
          <a:prstDash val="solid"/>
          <a:miter lim="800000"/>
          <a:headEnd type="triangle" w="med" len="med"/>
          <a:tailEnd type="none" w="med" len="me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rot="10800000">
        <a:off x="1205272" y="1416958"/>
        <a:ext cx="14535" cy="14535"/>
      </dsp:txXfrm>
    </dsp:sp>
    <dsp:sp modelId="{2E9729A5-BBEF-411E-9487-ADBD59291008}">
      <dsp:nvSpPr>
        <dsp:cNvPr id="0" name=""/>
        <dsp:cNvSpPr/>
      </dsp:nvSpPr>
      <dsp:spPr>
        <a:xfrm>
          <a:off x="187654" y="628885"/>
          <a:ext cx="963550" cy="963550"/>
        </a:xfrm>
        <a:prstGeom prst="ellipse">
          <a:avLst/>
        </a:prstGeom>
        <a:solidFill>
          <a:srgbClr val="7030A0"/>
        </a:solidFill>
        <a:ln w="12700" cap="flat" cmpd="sng" algn="ctr">
          <a:solidFill>
            <a:srgbClr val="7030A0"/>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id-ID" sz="900" kern="1200" dirty="0">
              <a:solidFill>
                <a:schemeClr val="bg1"/>
              </a:solidFill>
            </a:rPr>
            <a:t>Differensialsi produk</a:t>
          </a:r>
        </a:p>
      </dsp:txBody>
      <dsp:txXfrm>
        <a:off x="328763" y="769994"/>
        <a:ext cx="681332" cy="681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BBCB1-3595-4E09-BE25-4D2E475641E5}">
      <dsp:nvSpPr>
        <dsp:cNvPr id="0" name=""/>
        <dsp:cNvSpPr/>
      </dsp:nvSpPr>
      <dsp:spPr>
        <a:xfrm>
          <a:off x="295" y="559852"/>
          <a:ext cx="823921" cy="8239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2B4BCE-360F-409C-85FD-C51B3A6A7E8B}">
      <dsp:nvSpPr>
        <dsp:cNvPr id="0" name=""/>
        <dsp:cNvSpPr/>
      </dsp:nvSpPr>
      <dsp:spPr>
        <a:xfrm>
          <a:off x="295" y="1522734"/>
          <a:ext cx="2354062" cy="353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977900">
            <a:lnSpc>
              <a:spcPct val="100000"/>
            </a:lnSpc>
            <a:spcBef>
              <a:spcPct val="0"/>
            </a:spcBef>
            <a:spcAft>
              <a:spcPct val="35000"/>
            </a:spcAft>
            <a:buNone/>
            <a:defRPr b="1"/>
          </a:pPr>
          <a:r>
            <a:rPr lang="en-GB" sz="2200" kern="1200"/>
            <a:t>Zona I : </a:t>
          </a:r>
          <a:endParaRPr lang="en-US" sz="2200" kern="1200"/>
        </a:p>
      </dsp:txBody>
      <dsp:txXfrm>
        <a:off x="295" y="1522734"/>
        <a:ext cx="2354062" cy="353109"/>
      </dsp:txXfrm>
    </dsp:sp>
    <dsp:sp modelId="{A9108DBC-C17F-4019-AD9F-DDAD839C7801}">
      <dsp:nvSpPr>
        <dsp:cNvPr id="0" name=""/>
        <dsp:cNvSpPr/>
      </dsp:nvSpPr>
      <dsp:spPr>
        <a:xfrm>
          <a:off x="295" y="1940476"/>
          <a:ext cx="2354062" cy="1851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a:lnSpc>
              <a:spcPct val="100000"/>
            </a:lnSpc>
            <a:spcBef>
              <a:spcPct val="0"/>
            </a:spcBef>
            <a:spcAft>
              <a:spcPct val="35000"/>
            </a:spcAft>
            <a:buNone/>
          </a:pPr>
          <a:r>
            <a:rPr lang="en-GB" sz="1700" kern="1200"/>
            <a:t>Mobil yang berjalan terlalu lambat karena menghindari risiko kecelakaan justru mengakibatkan kerugian yaitu terlambat sampai ke tempat tujuan.</a:t>
          </a:r>
          <a:endParaRPr lang="en-US" sz="1700" kern="1200"/>
        </a:p>
      </dsp:txBody>
      <dsp:txXfrm>
        <a:off x="295" y="1940476"/>
        <a:ext cx="2354062" cy="1851009"/>
      </dsp:txXfrm>
    </dsp:sp>
    <dsp:sp modelId="{3C97F3AC-B870-4482-8397-A784C36C005B}">
      <dsp:nvSpPr>
        <dsp:cNvPr id="0" name=""/>
        <dsp:cNvSpPr/>
      </dsp:nvSpPr>
      <dsp:spPr>
        <a:xfrm>
          <a:off x="2766318" y="559852"/>
          <a:ext cx="823921" cy="8239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8E7B5B-C95C-4D10-AA2D-4F79FD3F25AE}">
      <dsp:nvSpPr>
        <dsp:cNvPr id="0" name=""/>
        <dsp:cNvSpPr/>
      </dsp:nvSpPr>
      <dsp:spPr>
        <a:xfrm>
          <a:off x="2766318" y="1522734"/>
          <a:ext cx="2354062" cy="353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977900">
            <a:lnSpc>
              <a:spcPct val="100000"/>
            </a:lnSpc>
            <a:spcBef>
              <a:spcPct val="0"/>
            </a:spcBef>
            <a:spcAft>
              <a:spcPct val="35000"/>
            </a:spcAft>
            <a:buNone/>
            <a:defRPr b="1"/>
          </a:pPr>
          <a:r>
            <a:rPr lang="en-GB" sz="2200" kern="1200"/>
            <a:t>Zona II :</a:t>
          </a:r>
          <a:endParaRPr lang="en-US" sz="2200" kern="1200"/>
        </a:p>
      </dsp:txBody>
      <dsp:txXfrm>
        <a:off x="2766318" y="1522734"/>
        <a:ext cx="2354062" cy="353109"/>
      </dsp:txXfrm>
    </dsp:sp>
    <dsp:sp modelId="{63BDC97A-9204-4D0A-BA32-C85D64536ADB}">
      <dsp:nvSpPr>
        <dsp:cNvPr id="0" name=""/>
        <dsp:cNvSpPr/>
      </dsp:nvSpPr>
      <dsp:spPr>
        <a:xfrm>
          <a:off x="2766318" y="1940476"/>
          <a:ext cx="2354062" cy="1851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a:lnSpc>
              <a:spcPct val="100000"/>
            </a:lnSpc>
            <a:spcBef>
              <a:spcPct val="0"/>
            </a:spcBef>
            <a:spcAft>
              <a:spcPct val="35000"/>
            </a:spcAft>
            <a:buNone/>
          </a:pPr>
          <a:r>
            <a:rPr lang="en-GB" sz="1700" kern="1200"/>
            <a:t>Mobil dipacu lebih cepat yaitu dengan kecepatan optimal sehingga bisa tepat waktu untuk sampai ke tempat tujuan.</a:t>
          </a:r>
          <a:endParaRPr lang="en-US" sz="1700" kern="1200"/>
        </a:p>
      </dsp:txBody>
      <dsp:txXfrm>
        <a:off x="2766318" y="1940476"/>
        <a:ext cx="2354062" cy="1851009"/>
      </dsp:txXfrm>
    </dsp:sp>
    <dsp:sp modelId="{5141C10A-43A3-4D26-B62F-1E507B98E5F1}">
      <dsp:nvSpPr>
        <dsp:cNvPr id="0" name=""/>
        <dsp:cNvSpPr/>
      </dsp:nvSpPr>
      <dsp:spPr>
        <a:xfrm>
          <a:off x="5532342" y="559852"/>
          <a:ext cx="823921" cy="8239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C0FD99-11BD-4A93-BDEA-96BF16B78CA8}">
      <dsp:nvSpPr>
        <dsp:cNvPr id="0" name=""/>
        <dsp:cNvSpPr/>
      </dsp:nvSpPr>
      <dsp:spPr>
        <a:xfrm>
          <a:off x="5532342" y="1522734"/>
          <a:ext cx="2354062" cy="353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977900">
            <a:lnSpc>
              <a:spcPct val="100000"/>
            </a:lnSpc>
            <a:spcBef>
              <a:spcPct val="0"/>
            </a:spcBef>
            <a:spcAft>
              <a:spcPct val="35000"/>
            </a:spcAft>
            <a:buNone/>
            <a:defRPr b="1"/>
          </a:pPr>
          <a:r>
            <a:rPr lang="en-GB" sz="2200" kern="1200"/>
            <a:t>Zona III :</a:t>
          </a:r>
          <a:endParaRPr lang="en-US" sz="2200" kern="1200"/>
        </a:p>
      </dsp:txBody>
      <dsp:txXfrm>
        <a:off x="5532342" y="1522734"/>
        <a:ext cx="2354062" cy="353109"/>
      </dsp:txXfrm>
    </dsp:sp>
    <dsp:sp modelId="{B7CDDACF-5DE8-4AB8-9781-9ED572D53985}">
      <dsp:nvSpPr>
        <dsp:cNvPr id="0" name=""/>
        <dsp:cNvSpPr/>
      </dsp:nvSpPr>
      <dsp:spPr>
        <a:xfrm>
          <a:off x="5532342" y="1940476"/>
          <a:ext cx="2354062" cy="1851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a:lnSpc>
              <a:spcPct val="100000"/>
            </a:lnSpc>
            <a:spcBef>
              <a:spcPct val="0"/>
            </a:spcBef>
            <a:spcAft>
              <a:spcPct val="35000"/>
            </a:spcAft>
            <a:buNone/>
          </a:pPr>
          <a:r>
            <a:rPr lang="en-GB" sz="1700" kern="1200" dirty="0"/>
            <a:t>Mobil </a:t>
          </a:r>
          <a:r>
            <a:rPr lang="en-GB" sz="1700" kern="1200" dirty="0" err="1"/>
            <a:t>ngebut</a:t>
          </a:r>
          <a:r>
            <a:rPr lang="en-GB" sz="1700" kern="1200" dirty="0"/>
            <a:t> </a:t>
          </a:r>
          <a:r>
            <a:rPr lang="en-GB" sz="1700" kern="1200" dirty="0" err="1"/>
            <a:t>karena</a:t>
          </a:r>
          <a:r>
            <a:rPr lang="en-GB" sz="1700" kern="1200" dirty="0"/>
            <a:t> </a:t>
          </a:r>
          <a:r>
            <a:rPr lang="en-GB" sz="1700" kern="1200" dirty="0" err="1"/>
            <a:t>harapan</a:t>
          </a:r>
          <a:r>
            <a:rPr lang="en-GB" sz="1700" kern="1200" dirty="0"/>
            <a:t> </a:t>
          </a:r>
          <a:r>
            <a:rPr lang="en-GB" sz="1700" kern="1200" dirty="0" err="1"/>
            <a:t>bisa</a:t>
          </a:r>
          <a:r>
            <a:rPr lang="en-GB" sz="1700" kern="1200" dirty="0"/>
            <a:t> </a:t>
          </a:r>
          <a:r>
            <a:rPr lang="en-GB" sz="1700" kern="1200" dirty="0" err="1"/>
            <a:t>datang</a:t>
          </a:r>
          <a:r>
            <a:rPr lang="en-GB" sz="1700" kern="1200" dirty="0"/>
            <a:t> </a:t>
          </a:r>
          <a:r>
            <a:rPr lang="en-GB" sz="1700" kern="1200" dirty="0" err="1"/>
            <a:t>lebih</a:t>
          </a:r>
          <a:r>
            <a:rPr lang="en-GB" sz="1700" kern="1200" dirty="0"/>
            <a:t> </a:t>
          </a:r>
          <a:r>
            <a:rPr lang="en-GB" sz="1700" kern="1200" dirty="0" err="1"/>
            <a:t>awal</a:t>
          </a:r>
          <a:r>
            <a:rPr lang="en-GB" sz="1700" kern="1200" dirty="0"/>
            <a:t> </a:t>
          </a:r>
          <a:r>
            <a:rPr lang="en-GB" sz="1700" kern="1200" dirty="0" err="1"/>
            <a:t>ke</a:t>
          </a:r>
          <a:r>
            <a:rPr lang="en-GB" sz="1700" kern="1200" dirty="0"/>
            <a:t> </a:t>
          </a:r>
          <a:r>
            <a:rPr lang="en-GB" sz="1700" kern="1200" dirty="0" err="1"/>
            <a:t>tempat</a:t>
          </a:r>
          <a:r>
            <a:rPr lang="en-GB" sz="1700" kern="1200" dirty="0"/>
            <a:t> </a:t>
          </a:r>
          <a:r>
            <a:rPr lang="en-GB" sz="1700" kern="1200" dirty="0" err="1"/>
            <a:t>tujuan</a:t>
          </a:r>
          <a:r>
            <a:rPr lang="en-GB" sz="1700" kern="1200" dirty="0"/>
            <a:t> </a:t>
          </a:r>
          <a:r>
            <a:rPr lang="en-GB" sz="1700" kern="1200" dirty="0" err="1"/>
            <a:t>tetapi</a:t>
          </a:r>
          <a:r>
            <a:rPr lang="en-GB" sz="1700" kern="1200" dirty="0"/>
            <a:t> </a:t>
          </a:r>
          <a:r>
            <a:rPr lang="en-GB" sz="1700" kern="1200" dirty="0" err="1"/>
            <a:t>akhirnya</a:t>
          </a:r>
          <a:r>
            <a:rPr lang="en-GB" sz="1700" kern="1200" dirty="0"/>
            <a:t> </a:t>
          </a:r>
          <a:r>
            <a:rPr lang="en-GB" sz="1700" kern="1200" dirty="0" err="1"/>
            <a:t>malah</a:t>
          </a:r>
          <a:r>
            <a:rPr lang="en-GB" sz="1700" kern="1200" dirty="0"/>
            <a:t> </a:t>
          </a:r>
          <a:r>
            <a:rPr lang="en-GB" sz="1700" kern="1200" dirty="0" err="1"/>
            <a:t>tidak</a:t>
          </a:r>
          <a:r>
            <a:rPr lang="en-GB" sz="1700" kern="1200" dirty="0"/>
            <a:t> </a:t>
          </a:r>
          <a:r>
            <a:rPr lang="en-GB" sz="1700" kern="1200" dirty="0" err="1"/>
            <a:t>sampai</a:t>
          </a:r>
          <a:r>
            <a:rPr lang="en-GB" sz="1700" kern="1200" dirty="0"/>
            <a:t> </a:t>
          </a:r>
          <a:r>
            <a:rPr lang="en-GB" sz="1700" kern="1200" dirty="0" err="1"/>
            <a:t>karena</a:t>
          </a:r>
          <a:r>
            <a:rPr lang="en-GB" sz="1700" kern="1200" dirty="0"/>
            <a:t> </a:t>
          </a:r>
          <a:r>
            <a:rPr lang="en-GB" sz="1700" kern="1200" dirty="0" err="1"/>
            <a:t>terjadi</a:t>
          </a:r>
          <a:r>
            <a:rPr lang="en-GB" sz="1700" kern="1200" dirty="0"/>
            <a:t> </a:t>
          </a:r>
          <a:r>
            <a:rPr lang="en-GB" sz="1700" kern="1200" dirty="0" err="1"/>
            <a:t>kecelakaan</a:t>
          </a:r>
          <a:r>
            <a:rPr lang="en-GB" sz="1700" kern="1200" dirty="0"/>
            <a:t> </a:t>
          </a:r>
          <a:r>
            <a:rPr lang="en-GB" sz="1700" kern="1200" dirty="0" err="1"/>
            <a:t>lalu</a:t>
          </a:r>
          <a:r>
            <a:rPr lang="en-GB" sz="1700" kern="1200" dirty="0"/>
            <a:t> </a:t>
          </a:r>
          <a:r>
            <a:rPr lang="en-GB" sz="1700" kern="1200" dirty="0" err="1"/>
            <a:t>lintas</a:t>
          </a:r>
          <a:r>
            <a:rPr lang="en-GB" sz="1700" kern="1200" dirty="0"/>
            <a:t>.</a:t>
          </a:r>
          <a:endParaRPr lang="en-US" sz="1700" kern="1200" dirty="0"/>
        </a:p>
      </dsp:txBody>
      <dsp:txXfrm>
        <a:off x="5532342" y="1940476"/>
        <a:ext cx="2354062" cy="18510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5F912-C5D7-ED4F-AAA2-72CA7976424E}">
      <dsp:nvSpPr>
        <dsp:cNvPr id="0" name=""/>
        <dsp:cNvSpPr/>
      </dsp:nvSpPr>
      <dsp:spPr>
        <a:xfrm>
          <a:off x="0" y="358793"/>
          <a:ext cx="8555615" cy="10773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4011" tIns="395732" rIns="664011" bIns="135128" numCol="1" spcCol="1270" anchor="t" anchorCtr="0">
          <a:noAutofit/>
        </a:bodyPr>
        <a:lstStyle/>
        <a:p>
          <a:pPr marL="171450" lvl="1" indent="-171450" algn="l" defTabSz="844550" rtl="0">
            <a:lnSpc>
              <a:spcPct val="90000"/>
            </a:lnSpc>
            <a:spcBef>
              <a:spcPct val="0"/>
            </a:spcBef>
            <a:spcAft>
              <a:spcPct val="15000"/>
            </a:spcAft>
            <a:buChar char="•"/>
          </a:pPr>
          <a:r>
            <a:rPr lang="id-ID" sz="1900" kern="1200" dirty="0"/>
            <a:t>Chance of something happening that will have an impact on </a:t>
          </a:r>
          <a:r>
            <a:rPr lang="id-ID" sz="1900" kern="1200" dirty="0" err="1"/>
            <a:t>objetives</a:t>
          </a:r>
          <a:r>
            <a:rPr lang="id-ID" sz="1900" kern="1200" dirty="0"/>
            <a:t>.(</a:t>
          </a:r>
          <a:r>
            <a:rPr lang="en-US" sz="1900" kern="1200" dirty="0" err="1"/>
            <a:t>Peluang</a:t>
          </a:r>
          <a:r>
            <a:rPr lang="en-US" sz="1900" kern="1200" dirty="0"/>
            <a:t> </a:t>
          </a:r>
          <a:r>
            <a:rPr lang="en-US" sz="1900" kern="1200" dirty="0" err="1"/>
            <a:t>terjadi</a:t>
          </a:r>
          <a:r>
            <a:rPr lang="en-US" sz="1900" kern="1200" dirty="0"/>
            <a:t> </a:t>
          </a:r>
          <a:r>
            <a:rPr lang="en-US" sz="1900" kern="1200" dirty="0" err="1"/>
            <a:t>sesuatu</a:t>
          </a:r>
          <a:r>
            <a:rPr lang="en-US" sz="1900" kern="1200" dirty="0"/>
            <a:t> yang </a:t>
          </a:r>
          <a:r>
            <a:rPr lang="en-US" sz="1900" kern="1200" dirty="0" err="1"/>
            <a:t>akan</a:t>
          </a:r>
          <a:r>
            <a:rPr lang="en-US" sz="1900" kern="1200" dirty="0"/>
            <a:t> </a:t>
          </a:r>
          <a:r>
            <a:rPr lang="en-US" sz="1900" kern="1200" dirty="0" err="1"/>
            <a:t>berdampak</a:t>
          </a:r>
          <a:r>
            <a:rPr lang="en-US" sz="1900" kern="1200" dirty="0"/>
            <a:t> pada </a:t>
          </a:r>
          <a:r>
            <a:rPr lang="en-US" sz="1900" kern="1200" dirty="0" err="1"/>
            <a:t>tujuan</a:t>
          </a:r>
          <a:r>
            <a:rPr lang="en-US" sz="1900" kern="1200" dirty="0"/>
            <a:t>)</a:t>
          </a:r>
          <a:endParaRPr lang="id-ID" sz="1900" kern="1200" dirty="0"/>
        </a:p>
      </dsp:txBody>
      <dsp:txXfrm>
        <a:off x="0" y="358793"/>
        <a:ext cx="8555615" cy="1077300"/>
      </dsp:txXfrm>
    </dsp:sp>
    <dsp:sp modelId="{28A86445-5447-FD4D-A0DB-85C71FB1F212}">
      <dsp:nvSpPr>
        <dsp:cNvPr id="0" name=""/>
        <dsp:cNvSpPr/>
      </dsp:nvSpPr>
      <dsp:spPr>
        <a:xfrm>
          <a:off x="427780" y="78353"/>
          <a:ext cx="5988930" cy="5608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367" tIns="0" rIns="226367" bIns="0" numCol="1" spcCol="1270" anchor="ctr" anchorCtr="0">
          <a:noAutofit/>
        </a:bodyPr>
        <a:lstStyle/>
        <a:p>
          <a:pPr marL="0" lvl="0" indent="0" algn="l" defTabSz="844550" rtl="0">
            <a:lnSpc>
              <a:spcPct val="90000"/>
            </a:lnSpc>
            <a:spcBef>
              <a:spcPct val="0"/>
            </a:spcBef>
            <a:spcAft>
              <a:spcPct val="35000"/>
            </a:spcAft>
            <a:buNone/>
          </a:pPr>
          <a:r>
            <a:rPr lang="id-ID" sz="1900" kern="1200" dirty="0"/>
            <a:t>AS/NZS 4360:2004</a:t>
          </a:r>
        </a:p>
      </dsp:txBody>
      <dsp:txXfrm>
        <a:off x="455160" y="105733"/>
        <a:ext cx="5934170" cy="506120"/>
      </dsp:txXfrm>
    </dsp:sp>
    <dsp:sp modelId="{376F90A0-4186-524C-BFE2-500C9713BA27}">
      <dsp:nvSpPr>
        <dsp:cNvPr id="0" name=""/>
        <dsp:cNvSpPr/>
      </dsp:nvSpPr>
      <dsp:spPr>
        <a:xfrm>
          <a:off x="0" y="1819133"/>
          <a:ext cx="8555615" cy="245385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4011" tIns="395732" rIns="664011" bIns="135128" numCol="1" spcCol="1270" anchor="t" anchorCtr="0">
          <a:noAutofit/>
        </a:bodyPr>
        <a:lstStyle/>
        <a:p>
          <a:pPr marL="171450" lvl="1" indent="-171450" algn="l" defTabSz="844550" rtl="0">
            <a:lnSpc>
              <a:spcPct val="90000"/>
            </a:lnSpc>
            <a:spcBef>
              <a:spcPct val="0"/>
            </a:spcBef>
            <a:spcAft>
              <a:spcPct val="15000"/>
            </a:spcAft>
            <a:buChar char="•"/>
          </a:pPr>
          <a:r>
            <a:rPr lang="id-ID" sz="1900" kern="1200" dirty="0"/>
            <a:t>Events with a negative impact represent risk, which can prevent value creation or erode existing </a:t>
          </a:r>
          <a:r>
            <a:rPr lang="id-ID" sz="1900" kern="1200" dirty="0" err="1"/>
            <a:t>value</a:t>
          </a:r>
          <a:r>
            <a:rPr lang="id-ID" sz="1900" kern="1200" dirty="0"/>
            <a:t>. (</a:t>
          </a:r>
          <a:r>
            <a:rPr lang="en-US" sz="1900" kern="1200" dirty="0" err="1"/>
            <a:t>Peristiwa</a:t>
          </a:r>
          <a:r>
            <a:rPr lang="en-US" sz="1900" kern="1200" dirty="0"/>
            <a:t> </a:t>
          </a:r>
          <a:r>
            <a:rPr lang="en-US" sz="1900" kern="1200" dirty="0" err="1"/>
            <a:t>dengan</a:t>
          </a:r>
          <a:r>
            <a:rPr lang="en-US" sz="1900" kern="1200" dirty="0"/>
            <a:t> </a:t>
          </a:r>
          <a:r>
            <a:rPr lang="en-US" sz="1900" kern="1200" dirty="0" err="1"/>
            <a:t>dampak</a:t>
          </a:r>
          <a:r>
            <a:rPr lang="en-US" sz="1900" kern="1200" dirty="0"/>
            <a:t> </a:t>
          </a:r>
          <a:r>
            <a:rPr lang="en-US" sz="1900" kern="1200" dirty="0" err="1"/>
            <a:t>negatif</a:t>
          </a:r>
          <a:r>
            <a:rPr lang="en-US" sz="1900" kern="1200" dirty="0"/>
            <a:t> </a:t>
          </a:r>
          <a:r>
            <a:rPr lang="en-US" sz="1900" kern="1200" dirty="0" err="1"/>
            <a:t>merupakan</a:t>
          </a:r>
          <a:r>
            <a:rPr lang="en-US" sz="1900" kern="1200" dirty="0"/>
            <a:t> </a:t>
          </a:r>
          <a:r>
            <a:rPr lang="en-US" sz="1900" kern="1200" dirty="0" err="1"/>
            <a:t>risiko</a:t>
          </a:r>
          <a:r>
            <a:rPr lang="en-US" sz="1900" kern="1200" dirty="0"/>
            <a:t>, yang </a:t>
          </a:r>
          <a:r>
            <a:rPr lang="en-US" sz="1900" kern="1200" dirty="0" err="1"/>
            <a:t>dapat</a:t>
          </a:r>
          <a:r>
            <a:rPr lang="en-US" sz="1900" kern="1200" dirty="0"/>
            <a:t> </a:t>
          </a:r>
          <a:r>
            <a:rPr lang="en-US" sz="1900" kern="1200" dirty="0" err="1"/>
            <a:t>mencegah</a:t>
          </a:r>
          <a:r>
            <a:rPr lang="en-US" sz="1900" kern="1200" dirty="0"/>
            <a:t> </a:t>
          </a:r>
          <a:r>
            <a:rPr lang="en-US" sz="1900" kern="1200" dirty="0" err="1"/>
            <a:t>penciptaan</a:t>
          </a:r>
          <a:r>
            <a:rPr lang="en-US" sz="1900" kern="1200" dirty="0"/>
            <a:t> </a:t>
          </a:r>
          <a:r>
            <a:rPr lang="en-US" sz="1900" kern="1200" dirty="0" err="1"/>
            <a:t>nilai</a:t>
          </a:r>
          <a:r>
            <a:rPr lang="en-US" sz="1900" kern="1200" dirty="0"/>
            <a:t> </a:t>
          </a:r>
          <a:r>
            <a:rPr lang="en-US" sz="1900" kern="1200" dirty="0" err="1"/>
            <a:t>atau</a:t>
          </a:r>
          <a:r>
            <a:rPr lang="en-US" sz="1900" kern="1200" dirty="0"/>
            <a:t> </a:t>
          </a:r>
          <a:r>
            <a:rPr lang="en-US" sz="1900" kern="1200" dirty="0" err="1"/>
            <a:t>mengikis</a:t>
          </a:r>
          <a:r>
            <a:rPr lang="en-US" sz="1900" kern="1200" dirty="0"/>
            <a:t> </a:t>
          </a:r>
          <a:r>
            <a:rPr lang="en-US" sz="1900" kern="1200" dirty="0" err="1"/>
            <a:t>nilai</a:t>
          </a:r>
          <a:r>
            <a:rPr lang="en-US" sz="1900" kern="1200" dirty="0"/>
            <a:t> yang </a:t>
          </a:r>
          <a:r>
            <a:rPr lang="en-US" sz="1900" kern="1200" dirty="0" err="1"/>
            <a:t>ada</a:t>
          </a:r>
          <a:r>
            <a:rPr lang="en-US" sz="1900" kern="1200" dirty="0"/>
            <a:t>.)</a:t>
          </a:r>
          <a:endParaRPr lang="id-ID" sz="1900" kern="1200" dirty="0"/>
        </a:p>
        <a:p>
          <a:pPr marL="171450" lvl="1" indent="-171450" algn="l" defTabSz="844550" rtl="0">
            <a:lnSpc>
              <a:spcPct val="90000"/>
            </a:lnSpc>
            <a:spcBef>
              <a:spcPct val="0"/>
            </a:spcBef>
            <a:spcAft>
              <a:spcPct val="15000"/>
            </a:spcAft>
            <a:buChar char="•"/>
          </a:pPr>
          <a:r>
            <a:rPr lang="id-ID" sz="1900" kern="1200" dirty="0"/>
            <a:t>Event with positive impact may offest negative impacts or represent </a:t>
          </a:r>
          <a:r>
            <a:rPr lang="id-ID" sz="1900" kern="1200" dirty="0" err="1"/>
            <a:t>opportunities</a:t>
          </a:r>
          <a:r>
            <a:rPr lang="id-ID" sz="1900" kern="1200" dirty="0"/>
            <a:t>. (</a:t>
          </a:r>
          <a:r>
            <a:rPr lang="en-US" sz="1900" kern="1200" dirty="0" err="1"/>
            <a:t>Peristiwa</a:t>
          </a:r>
          <a:r>
            <a:rPr lang="en-US" sz="1900" kern="1200" dirty="0"/>
            <a:t> </a:t>
          </a:r>
          <a:r>
            <a:rPr lang="en-US" sz="1900" kern="1200" dirty="0" err="1"/>
            <a:t>dengan</a:t>
          </a:r>
          <a:r>
            <a:rPr lang="en-US" sz="1900" kern="1200" dirty="0"/>
            <a:t> </a:t>
          </a:r>
          <a:r>
            <a:rPr lang="en-US" sz="1900" kern="1200" dirty="0" err="1"/>
            <a:t>dampak</a:t>
          </a:r>
          <a:r>
            <a:rPr lang="en-US" sz="1900" kern="1200" dirty="0"/>
            <a:t> </a:t>
          </a:r>
          <a:r>
            <a:rPr lang="en-US" sz="1900" kern="1200" dirty="0" err="1"/>
            <a:t>positif</a:t>
          </a:r>
          <a:r>
            <a:rPr lang="en-US" sz="1900" kern="1200" dirty="0"/>
            <a:t> </a:t>
          </a:r>
          <a:r>
            <a:rPr lang="en-US" sz="1900" kern="1200" dirty="0" err="1"/>
            <a:t>dapat</a:t>
          </a:r>
          <a:r>
            <a:rPr lang="en-US" sz="1900" kern="1200" dirty="0"/>
            <a:t> </a:t>
          </a:r>
          <a:r>
            <a:rPr lang="en-US" sz="1900" kern="1200" dirty="0" err="1"/>
            <a:t>menghilangkan</a:t>
          </a:r>
          <a:r>
            <a:rPr lang="en-US" sz="1900" kern="1200" dirty="0"/>
            <a:t> </a:t>
          </a:r>
          <a:r>
            <a:rPr lang="en-US" sz="1900" kern="1200" dirty="0" err="1"/>
            <a:t>dampak</a:t>
          </a:r>
          <a:r>
            <a:rPr lang="en-US" sz="1900" kern="1200" dirty="0"/>
            <a:t> </a:t>
          </a:r>
          <a:r>
            <a:rPr lang="en-US" sz="1900" kern="1200" dirty="0" err="1"/>
            <a:t>negatif</a:t>
          </a:r>
          <a:r>
            <a:rPr lang="en-US" sz="1900" kern="1200" dirty="0"/>
            <a:t> </a:t>
          </a:r>
          <a:r>
            <a:rPr lang="en-US" sz="1900" kern="1200" dirty="0" err="1"/>
            <a:t>atau</a:t>
          </a:r>
          <a:r>
            <a:rPr lang="en-US" sz="1900" kern="1200" dirty="0"/>
            <a:t> </a:t>
          </a:r>
          <a:r>
            <a:rPr lang="en-US" sz="1900" kern="1200" dirty="0" err="1"/>
            <a:t>mewakili</a:t>
          </a:r>
          <a:r>
            <a:rPr lang="en-US" sz="1900" kern="1200" dirty="0"/>
            <a:t> </a:t>
          </a:r>
          <a:r>
            <a:rPr lang="en-US" sz="1900" kern="1200" dirty="0" err="1"/>
            <a:t>peluang</a:t>
          </a:r>
          <a:r>
            <a:rPr lang="en-US" sz="1900" kern="1200" dirty="0"/>
            <a:t>.)</a:t>
          </a:r>
          <a:endParaRPr lang="id-ID" sz="1900" kern="1200" dirty="0"/>
        </a:p>
      </dsp:txBody>
      <dsp:txXfrm>
        <a:off x="0" y="1819133"/>
        <a:ext cx="8555615" cy="2453850"/>
      </dsp:txXfrm>
    </dsp:sp>
    <dsp:sp modelId="{717D6165-F1D6-B74F-A649-5EE84E2E4485}">
      <dsp:nvSpPr>
        <dsp:cNvPr id="0" name=""/>
        <dsp:cNvSpPr/>
      </dsp:nvSpPr>
      <dsp:spPr>
        <a:xfrm>
          <a:off x="427780" y="1538693"/>
          <a:ext cx="5988930" cy="5608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367" tIns="0" rIns="226367" bIns="0" numCol="1" spcCol="1270" anchor="ctr" anchorCtr="0">
          <a:noAutofit/>
        </a:bodyPr>
        <a:lstStyle/>
        <a:p>
          <a:pPr marL="0" lvl="0" indent="0" algn="l" defTabSz="844550" rtl="0">
            <a:lnSpc>
              <a:spcPct val="90000"/>
            </a:lnSpc>
            <a:spcBef>
              <a:spcPct val="0"/>
            </a:spcBef>
            <a:spcAft>
              <a:spcPct val="35000"/>
            </a:spcAft>
            <a:buNone/>
          </a:pPr>
          <a:r>
            <a:rPr lang="id-ID" sz="1900" kern="1200" dirty="0"/>
            <a:t>COSO(2004) – ERM – Integrated Framework</a:t>
          </a:r>
        </a:p>
      </dsp:txBody>
      <dsp:txXfrm>
        <a:off x="455160" y="1566073"/>
        <a:ext cx="5934170" cy="506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50843-96A1-8549-A14C-BB6A1F3131FB}">
      <dsp:nvSpPr>
        <dsp:cNvPr id="0" name=""/>
        <dsp:cNvSpPr/>
      </dsp:nvSpPr>
      <dsp:spPr>
        <a:xfrm>
          <a:off x="0" y="2492"/>
          <a:ext cx="486965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40A29-9A0C-4D43-A1F3-ABAB5D260696}">
      <dsp:nvSpPr>
        <dsp:cNvPr id="0" name=""/>
        <dsp:cNvSpPr/>
      </dsp:nvSpPr>
      <dsp:spPr>
        <a:xfrm>
          <a:off x="0" y="2492"/>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b="1" kern="1200" dirty="0" err="1"/>
            <a:t>Perencanaan</a:t>
          </a:r>
          <a:r>
            <a:rPr lang="en-GB" sz="3200" b="1" kern="1200" dirty="0"/>
            <a:t>/</a:t>
          </a:r>
          <a:r>
            <a:rPr lang="en-GB" sz="3200" b="1" kern="1200" dirty="0" err="1"/>
            <a:t>Identifikasi</a:t>
          </a:r>
          <a:r>
            <a:rPr lang="en-GB" sz="3200" b="1" kern="1200" dirty="0"/>
            <a:t> </a:t>
          </a:r>
          <a:r>
            <a:rPr lang="en-GB" sz="3200" b="1" kern="1200" dirty="0" err="1"/>
            <a:t>Risiko</a:t>
          </a:r>
          <a:endParaRPr lang="en-US" sz="3200" kern="1200" dirty="0"/>
        </a:p>
      </dsp:txBody>
      <dsp:txXfrm>
        <a:off x="0" y="2492"/>
        <a:ext cx="4869656" cy="1700138"/>
      </dsp:txXfrm>
    </dsp:sp>
    <dsp:sp modelId="{1237E079-2A52-4645-AFAC-C483ED80D244}">
      <dsp:nvSpPr>
        <dsp:cNvPr id="0" name=""/>
        <dsp:cNvSpPr/>
      </dsp:nvSpPr>
      <dsp:spPr>
        <a:xfrm>
          <a:off x="0" y="1702630"/>
          <a:ext cx="4869656"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2F1D4-5A4C-7A45-AA2B-8F7A1722731E}">
      <dsp:nvSpPr>
        <dsp:cNvPr id="0" name=""/>
        <dsp:cNvSpPr/>
      </dsp:nvSpPr>
      <dsp:spPr>
        <a:xfrm>
          <a:off x="0" y="1702630"/>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b="1" kern="1200"/>
            <a:t>Pelaksanaan/ Evaluasi &amp;pengukuran resiko</a:t>
          </a:r>
          <a:endParaRPr lang="en-US" sz="3200" kern="1200"/>
        </a:p>
      </dsp:txBody>
      <dsp:txXfrm>
        <a:off x="0" y="1702630"/>
        <a:ext cx="4869656" cy="1700138"/>
      </dsp:txXfrm>
    </dsp:sp>
    <dsp:sp modelId="{A0B126C1-B882-D540-A405-2526290C2444}">
      <dsp:nvSpPr>
        <dsp:cNvPr id="0" name=""/>
        <dsp:cNvSpPr/>
      </dsp:nvSpPr>
      <dsp:spPr>
        <a:xfrm>
          <a:off x="0" y="3402769"/>
          <a:ext cx="4869656"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884C4C-F5B2-6343-A7CD-2D710AE02BE7}">
      <dsp:nvSpPr>
        <dsp:cNvPr id="0" name=""/>
        <dsp:cNvSpPr/>
      </dsp:nvSpPr>
      <dsp:spPr>
        <a:xfrm>
          <a:off x="0" y="3402769"/>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b="1" kern="1200"/>
            <a:t>Pengendalian/Pengelolaan resiko</a:t>
          </a:r>
          <a:endParaRPr lang="en-US" sz="3200" kern="1200"/>
        </a:p>
      </dsp:txBody>
      <dsp:txXfrm>
        <a:off x="0" y="3402769"/>
        <a:ext cx="4869656" cy="1700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528C-6DE9-FC4A-BDEE-1844BCCCD9A8}">
      <dsp:nvSpPr>
        <dsp:cNvPr id="0" name=""/>
        <dsp:cNvSpPr/>
      </dsp:nvSpPr>
      <dsp:spPr>
        <a:xfrm>
          <a:off x="0" y="0"/>
          <a:ext cx="855561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9DE931-4084-0D47-9303-CD5A5BEF2F92}">
      <dsp:nvSpPr>
        <dsp:cNvPr id="0" name=""/>
        <dsp:cNvSpPr/>
      </dsp:nvSpPr>
      <dsp:spPr>
        <a:xfrm>
          <a:off x="0" y="0"/>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410" tIns="232410" rIns="232410" bIns="232410" numCol="1" spcCol="1270" anchor="t" anchorCtr="0">
          <a:noAutofit/>
        </a:bodyPr>
        <a:lstStyle/>
        <a:p>
          <a:pPr marL="0" lvl="0" indent="0" algn="l" defTabSz="2711450" rtl="0">
            <a:lnSpc>
              <a:spcPct val="90000"/>
            </a:lnSpc>
            <a:spcBef>
              <a:spcPct val="0"/>
            </a:spcBef>
            <a:spcAft>
              <a:spcPct val="35000"/>
            </a:spcAft>
            <a:buNone/>
          </a:pPr>
          <a:r>
            <a:rPr lang="id-ID" sz="6100" i="1" kern="1200" dirty="0"/>
            <a:t>Pure Risk </a:t>
          </a:r>
          <a:r>
            <a:rPr lang="id-ID" sz="6100" kern="1200" dirty="0"/>
            <a:t>(risiko murni)</a:t>
          </a:r>
        </a:p>
      </dsp:txBody>
      <dsp:txXfrm>
        <a:off x="0" y="0"/>
        <a:ext cx="8555615" cy="2175669"/>
      </dsp:txXfrm>
    </dsp:sp>
    <dsp:sp modelId="{F9B904CB-5BA8-5643-ABEB-9E2E2C8807C9}">
      <dsp:nvSpPr>
        <dsp:cNvPr id="0" name=""/>
        <dsp:cNvSpPr/>
      </dsp:nvSpPr>
      <dsp:spPr>
        <a:xfrm>
          <a:off x="0" y="2175669"/>
          <a:ext cx="855561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DBF99-8249-EE40-A5B4-F8E2158114A2}">
      <dsp:nvSpPr>
        <dsp:cNvPr id="0" name=""/>
        <dsp:cNvSpPr/>
      </dsp:nvSpPr>
      <dsp:spPr>
        <a:xfrm>
          <a:off x="0" y="2175669"/>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410" tIns="232410" rIns="232410" bIns="232410" numCol="1" spcCol="1270" anchor="t" anchorCtr="0">
          <a:noAutofit/>
        </a:bodyPr>
        <a:lstStyle/>
        <a:p>
          <a:pPr marL="0" lvl="0" indent="0" algn="l" defTabSz="2711450" rtl="0">
            <a:lnSpc>
              <a:spcPct val="90000"/>
            </a:lnSpc>
            <a:spcBef>
              <a:spcPct val="0"/>
            </a:spcBef>
            <a:spcAft>
              <a:spcPct val="35000"/>
            </a:spcAft>
            <a:buNone/>
          </a:pPr>
          <a:r>
            <a:rPr lang="id-ID" sz="6100" i="1" kern="1200" dirty="0"/>
            <a:t>Speculative Risk </a:t>
          </a:r>
          <a:r>
            <a:rPr lang="id-ID" sz="6100" kern="1200" dirty="0"/>
            <a:t>(risiko spekulasi)</a:t>
          </a:r>
        </a:p>
      </dsp:txBody>
      <dsp:txXfrm>
        <a:off x="0" y="2175669"/>
        <a:ext cx="8555615" cy="21756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F0D40-FCC6-8C49-827D-C0CD58032A62}">
      <dsp:nvSpPr>
        <dsp:cNvPr id="0" name=""/>
        <dsp:cNvSpPr/>
      </dsp:nvSpPr>
      <dsp:spPr>
        <a:xfrm>
          <a:off x="0" y="0"/>
          <a:ext cx="855561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D8E0A7-B71B-AF4B-BFDD-8B98E9C71576}">
      <dsp:nvSpPr>
        <dsp:cNvPr id="0" name=""/>
        <dsp:cNvSpPr/>
      </dsp:nvSpPr>
      <dsp:spPr>
        <a:xfrm>
          <a:off x="0" y="0"/>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id-ID" sz="2400" kern="1200" dirty="0"/>
            <a:t>Risiko yang dapat mengakibatkan kerugian bagi </a:t>
          </a:r>
          <a:r>
            <a:rPr lang="id-ID" sz="2400" i="1" kern="1200" dirty="0"/>
            <a:t>enterprise</a:t>
          </a:r>
          <a:r>
            <a:rPr lang="id-ID" sz="2400" kern="1200" dirty="0"/>
            <a:t>. </a:t>
          </a:r>
        </a:p>
        <a:p>
          <a:pPr marL="0" lvl="0" indent="0" algn="l" defTabSz="1066800" rtl="0">
            <a:lnSpc>
              <a:spcPct val="90000"/>
            </a:lnSpc>
            <a:spcBef>
              <a:spcPct val="0"/>
            </a:spcBef>
            <a:spcAft>
              <a:spcPct val="35000"/>
            </a:spcAft>
            <a:buNone/>
          </a:pPr>
          <a:r>
            <a:rPr lang="id-ID" sz="2400" kern="1200" dirty="0"/>
            <a:t>Risiko </a:t>
          </a:r>
          <a:r>
            <a:rPr lang="id-ID" sz="2400" kern="1200" dirty="0" err="1"/>
            <a:t>dimana</a:t>
          </a:r>
          <a:r>
            <a:rPr lang="id-ID" sz="2400" kern="1200" dirty="0"/>
            <a:t> kemungkinan kerugian ada, tetapi kemungkinan keuntungan tidak ada.</a:t>
          </a:r>
        </a:p>
        <a:p>
          <a:pPr marL="0" lvl="0" indent="0" algn="l" defTabSz="1066800" rtl="0">
            <a:lnSpc>
              <a:spcPct val="90000"/>
            </a:lnSpc>
            <a:spcBef>
              <a:spcPct val="0"/>
            </a:spcBef>
            <a:spcAft>
              <a:spcPct val="35000"/>
            </a:spcAft>
            <a:buNone/>
          </a:pPr>
          <a:r>
            <a:rPr lang="id-ID" sz="2400" kern="1200" dirty="0"/>
            <a:t>Risiko ini disebut juga sebagai </a:t>
          </a:r>
          <a:r>
            <a:rPr lang="id-ID" sz="2400" i="1" kern="1200" dirty="0"/>
            <a:t>insurable risk</a:t>
          </a:r>
          <a:r>
            <a:rPr lang="id-ID" sz="2400" kern="1200" dirty="0"/>
            <a:t>, karena bisa dihindari dengan  asuransi. </a:t>
          </a:r>
        </a:p>
      </dsp:txBody>
      <dsp:txXfrm>
        <a:off x="0" y="0"/>
        <a:ext cx="8555615" cy="2175669"/>
      </dsp:txXfrm>
    </dsp:sp>
    <dsp:sp modelId="{BC750533-A164-D445-BE92-97D267ED8983}">
      <dsp:nvSpPr>
        <dsp:cNvPr id="0" name=""/>
        <dsp:cNvSpPr/>
      </dsp:nvSpPr>
      <dsp:spPr>
        <a:xfrm>
          <a:off x="0" y="2175669"/>
          <a:ext cx="855561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A32202-9273-B244-891F-FA6363E43109}">
      <dsp:nvSpPr>
        <dsp:cNvPr id="0" name=""/>
        <dsp:cNvSpPr/>
      </dsp:nvSpPr>
      <dsp:spPr>
        <a:xfrm>
          <a:off x="0" y="2175669"/>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id-ID" sz="2400" kern="1200" dirty="0"/>
            <a:t>Contohnya : risiko kebakaran, pencurian, kecelakaan, kebanjiran, dsb.</a:t>
          </a:r>
        </a:p>
      </dsp:txBody>
      <dsp:txXfrm>
        <a:off x="0" y="2175669"/>
        <a:ext cx="8555615" cy="21756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5C178-CD4B-564B-8DC7-21C6056D7B73}">
      <dsp:nvSpPr>
        <dsp:cNvPr id="0" name=""/>
        <dsp:cNvSpPr/>
      </dsp:nvSpPr>
      <dsp:spPr>
        <a:xfrm>
          <a:off x="41" y="65492"/>
          <a:ext cx="3997911" cy="126947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t>Risiko yang dapat mengakibatkan dua kemungkinan, yaitu </a:t>
          </a:r>
        </a:p>
      </dsp:txBody>
      <dsp:txXfrm>
        <a:off x="41" y="65492"/>
        <a:ext cx="3997911" cy="1269477"/>
      </dsp:txXfrm>
    </dsp:sp>
    <dsp:sp modelId="{BED808BB-36D7-0B44-A4EC-5EBB8858637B}">
      <dsp:nvSpPr>
        <dsp:cNvPr id="0" name=""/>
        <dsp:cNvSpPr/>
      </dsp:nvSpPr>
      <dsp:spPr>
        <a:xfrm>
          <a:off x="41" y="1334970"/>
          <a:ext cx="3997911" cy="295087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id-ID" sz="2500" kern="1200" dirty="0"/>
            <a:t>kemungkinan yang merugikan (ancaman) atau </a:t>
          </a:r>
        </a:p>
        <a:p>
          <a:pPr marL="228600" lvl="1" indent="-228600" algn="l" defTabSz="1111250" rtl="0">
            <a:lnSpc>
              <a:spcPct val="90000"/>
            </a:lnSpc>
            <a:spcBef>
              <a:spcPct val="0"/>
            </a:spcBef>
            <a:spcAft>
              <a:spcPct val="15000"/>
            </a:spcAft>
            <a:buChar char="•"/>
          </a:pPr>
          <a:r>
            <a:rPr lang="id-ID" sz="2500" kern="1200" dirty="0"/>
            <a:t>kemungkinan yang menguntungkan bagi </a:t>
          </a:r>
          <a:r>
            <a:rPr lang="id-ID" sz="2500" i="1" kern="1200" dirty="0"/>
            <a:t>enterprise</a:t>
          </a:r>
          <a:r>
            <a:rPr lang="id-ID" sz="2500" i="0" kern="1200" dirty="0"/>
            <a:t> (peluang)</a:t>
          </a:r>
        </a:p>
        <a:p>
          <a:pPr marL="228600" lvl="1" indent="-228600" algn="l" defTabSz="1111250" rtl="0">
            <a:lnSpc>
              <a:spcPct val="90000"/>
            </a:lnSpc>
            <a:spcBef>
              <a:spcPct val="0"/>
            </a:spcBef>
            <a:spcAft>
              <a:spcPct val="15000"/>
            </a:spcAft>
            <a:buChar char="•"/>
          </a:pPr>
          <a:r>
            <a:rPr lang="id-ID" sz="2500" i="0" kern="1200" dirty="0"/>
            <a:t>Dinamakan juga risiko bisnis</a:t>
          </a:r>
        </a:p>
      </dsp:txBody>
      <dsp:txXfrm>
        <a:off x="41" y="1334970"/>
        <a:ext cx="3997911" cy="2950875"/>
      </dsp:txXfrm>
    </dsp:sp>
    <dsp:sp modelId="{A4445A35-5532-B841-B9F1-D639A64A59ED}">
      <dsp:nvSpPr>
        <dsp:cNvPr id="0" name=""/>
        <dsp:cNvSpPr/>
      </dsp:nvSpPr>
      <dsp:spPr>
        <a:xfrm>
          <a:off x="4557661" y="65492"/>
          <a:ext cx="3997911" cy="126947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t>Contohnya:</a:t>
          </a:r>
        </a:p>
      </dsp:txBody>
      <dsp:txXfrm>
        <a:off x="4557661" y="65492"/>
        <a:ext cx="3997911" cy="1269477"/>
      </dsp:txXfrm>
    </dsp:sp>
    <dsp:sp modelId="{9D10D8EB-C25F-B640-914C-067EC29E3E58}">
      <dsp:nvSpPr>
        <dsp:cNvPr id="0" name=""/>
        <dsp:cNvSpPr/>
      </dsp:nvSpPr>
      <dsp:spPr>
        <a:xfrm>
          <a:off x="4557661" y="1334970"/>
          <a:ext cx="3997911" cy="295087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id-ID" sz="2500" kern="1200"/>
            <a:t>transaksi valuta asing, saham, usaha bisnis, dsb.</a:t>
          </a:r>
          <a:endParaRPr lang="en-US" sz="2500" kern="1200"/>
        </a:p>
      </dsp:txBody>
      <dsp:txXfrm>
        <a:off x="4557661" y="1334970"/>
        <a:ext cx="3997911" cy="29508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E8CAA-BA35-674C-9501-9FC4B93CF7A6}">
      <dsp:nvSpPr>
        <dsp:cNvPr id="0" name=""/>
        <dsp:cNvSpPr/>
      </dsp:nvSpPr>
      <dsp:spPr>
        <a:xfrm>
          <a:off x="0" y="3628"/>
          <a:ext cx="4885203" cy="64759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b="1" i="0" kern="1200"/>
            <a:t>Risiko Statis</a:t>
          </a:r>
          <a:endParaRPr lang="en-US" sz="2700" kern="1200"/>
        </a:p>
      </dsp:txBody>
      <dsp:txXfrm>
        <a:off x="31613" y="35241"/>
        <a:ext cx="4821977" cy="584369"/>
      </dsp:txXfrm>
    </dsp:sp>
    <dsp:sp modelId="{E4A68999-3334-2541-B366-E3038F7060F2}">
      <dsp:nvSpPr>
        <dsp:cNvPr id="0" name=""/>
        <dsp:cNvSpPr/>
      </dsp:nvSpPr>
      <dsp:spPr>
        <a:xfrm>
          <a:off x="0" y="651223"/>
          <a:ext cx="4885203"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0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b="0" i="0" kern="1200" dirty="0" err="1"/>
            <a:t>Risiko</a:t>
          </a:r>
          <a:r>
            <a:rPr lang="en-GB" sz="2100" b="0" i="0" kern="1200" dirty="0"/>
            <a:t> </a:t>
          </a:r>
          <a:r>
            <a:rPr lang="en-GB" sz="2100" b="0" i="0" kern="1200" dirty="0" err="1"/>
            <a:t>statis</a:t>
          </a:r>
          <a:r>
            <a:rPr lang="en-GB" sz="2100" b="0" i="0" kern="1200" dirty="0"/>
            <a:t> </a:t>
          </a:r>
          <a:r>
            <a:rPr lang="en-GB" sz="2100" b="0" i="0" kern="1200" dirty="0" err="1"/>
            <a:t>muncul</a:t>
          </a:r>
          <a:r>
            <a:rPr lang="en-GB" sz="2100" b="0" i="0" kern="1200" dirty="0"/>
            <a:t> </a:t>
          </a:r>
          <a:r>
            <a:rPr lang="en-GB" sz="2100" b="0" i="0" kern="1200" dirty="0" err="1"/>
            <a:t>dari</a:t>
          </a:r>
          <a:r>
            <a:rPr lang="en-GB" sz="2100" b="0" i="0" kern="1200" dirty="0"/>
            <a:t> </a:t>
          </a:r>
          <a:r>
            <a:rPr lang="en-GB" sz="2100" b="0" i="0" kern="1200" dirty="0" err="1"/>
            <a:t>kondisi</a:t>
          </a:r>
          <a:r>
            <a:rPr lang="en-GB" sz="2100" b="0" i="0" kern="1200" dirty="0"/>
            <a:t> </a:t>
          </a:r>
          <a:r>
            <a:rPr lang="en-GB" sz="2100" b="0" i="0" kern="1200" dirty="0" err="1"/>
            <a:t>keseimbangan</a:t>
          </a:r>
          <a:r>
            <a:rPr lang="en-GB" sz="2100" b="0" i="0" kern="1200" dirty="0"/>
            <a:t> </a:t>
          </a:r>
          <a:r>
            <a:rPr lang="en-GB" sz="2100" b="0" i="0" kern="1200" dirty="0" err="1"/>
            <a:t>tertentu</a:t>
          </a:r>
          <a:r>
            <a:rPr lang="en-GB" sz="2100" b="0" i="0" kern="1200" dirty="0"/>
            <a:t>. </a:t>
          </a:r>
          <a:r>
            <a:rPr lang="en-GB" sz="2100" b="0" i="0" kern="1200" dirty="0" err="1"/>
            <a:t>Contoh</a:t>
          </a:r>
          <a:r>
            <a:rPr lang="en-GB" sz="2100" b="0" i="0" kern="1200" dirty="0"/>
            <a:t> : </a:t>
          </a:r>
          <a:r>
            <a:rPr lang="en-GB" sz="2100" b="0" i="0" kern="1200" dirty="0" err="1"/>
            <a:t>Risiko</a:t>
          </a:r>
          <a:r>
            <a:rPr lang="en-GB" sz="2100" b="0" i="0" kern="1200" dirty="0"/>
            <a:t> </a:t>
          </a:r>
          <a:r>
            <a:rPr lang="en-GB" sz="2100" b="0" i="0" kern="1200" dirty="0" err="1"/>
            <a:t>terkena</a:t>
          </a:r>
          <a:r>
            <a:rPr lang="en-GB" sz="2100" b="0" i="0" kern="1200" dirty="0"/>
            <a:t> </a:t>
          </a:r>
          <a:r>
            <a:rPr lang="en-GB" sz="2100" b="0" i="0" kern="1200" dirty="0" err="1"/>
            <a:t>petir</a:t>
          </a:r>
          <a:r>
            <a:rPr lang="en-GB" sz="2100" b="0" i="0" kern="1200" dirty="0"/>
            <a:t> </a:t>
          </a:r>
          <a:r>
            <a:rPr lang="en-GB" sz="2100" b="0" i="0" kern="1200" dirty="0" err="1"/>
            <a:t>merupakan</a:t>
          </a:r>
          <a:r>
            <a:rPr lang="en-GB" sz="2100" b="0" i="0" kern="1200" dirty="0"/>
            <a:t> </a:t>
          </a:r>
          <a:r>
            <a:rPr lang="en-GB" sz="2100" b="0" i="0" kern="1200" dirty="0" err="1"/>
            <a:t>risiko</a:t>
          </a:r>
          <a:r>
            <a:rPr lang="en-GB" sz="2100" b="0" i="0" kern="1200" dirty="0"/>
            <a:t> yang </a:t>
          </a:r>
          <a:r>
            <a:rPr lang="en-GB" sz="2100" b="0" i="0" kern="1200" dirty="0" err="1"/>
            <a:t>muncul</a:t>
          </a:r>
          <a:r>
            <a:rPr lang="en-GB" sz="2100" b="0" i="0" kern="1200" dirty="0"/>
            <a:t> </a:t>
          </a:r>
          <a:r>
            <a:rPr lang="en-GB" sz="2100" b="0" i="0" kern="1200" dirty="0" err="1"/>
            <a:t>dari</a:t>
          </a:r>
          <a:r>
            <a:rPr lang="en-GB" sz="2100" b="0" i="0" kern="1200" dirty="0"/>
            <a:t> </a:t>
          </a:r>
          <a:r>
            <a:rPr lang="en-GB" sz="2100" b="0" i="0" kern="1200" dirty="0" err="1"/>
            <a:t>kondisi</a:t>
          </a:r>
          <a:r>
            <a:rPr lang="en-GB" sz="2100" b="0" i="0" kern="1200" dirty="0"/>
            <a:t> </a:t>
          </a:r>
          <a:r>
            <a:rPr lang="en-GB" sz="2100" b="0" i="0" kern="1200" dirty="0" err="1"/>
            <a:t>alam</a:t>
          </a:r>
          <a:r>
            <a:rPr lang="en-GB" sz="2100" b="0" i="0" kern="1200" dirty="0"/>
            <a:t> </a:t>
          </a:r>
          <a:r>
            <a:rPr lang="en-GB" sz="2100" b="0" i="0" kern="1200" dirty="0" err="1"/>
            <a:t>tertentu</a:t>
          </a:r>
          <a:r>
            <a:rPr lang="en-GB" sz="2100" b="0" i="0" kern="1200" dirty="0"/>
            <a:t>. </a:t>
          </a:r>
          <a:r>
            <a:rPr lang="en-GB" sz="2100" b="0" i="0" kern="1200" dirty="0" err="1"/>
            <a:t>Karakteristik</a:t>
          </a:r>
          <a:r>
            <a:rPr lang="en-GB" sz="2100" b="0" i="0" kern="1200" dirty="0"/>
            <a:t> </a:t>
          </a:r>
          <a:r>
            <a:rPr lang="en-GB" sz="2100" b="0" i="0" kern="1200" dirty="0" err="1"/>
            <a:t>risiko</a:t>
          </a:r>
          <a:r>
            <a:rPr lang="en-GB" sz="2100" b="0" i="0" kern="1200" dirty="0"/>
            <a:t> </a:t>
          </a:r>
          <a:r>
            <a:rPr lang="en-GB" sz="2100" b="0" i="0" kern="1200" dirty="0" err="1"/>
            <a:t>ini</a:t>
          </a:r>
          <a:r>
            <a:rPr lang="en-GB" sz="2100" b="0" i="0" kern="1200" dirty="0"/>
            <a:t> </a:t>
          </a:r>
          <a:r>
            <a:rPr lang="en-GB" sz="2100" b="0" i="0" kern="1200" dirty="0" err="1"/>
            <a:t>tidak</a:t>
          </a:r>
          <a:r>
            <a:rPr lang="en-GB" sz="2100" b="0" i="0" kern="1200" dirty="0"/>
            <a:t> </a:t>
          </a:r>
          <a:r>
            <a:rPr lang="en-GB" sz="2100" b="0" i="0" kern="1200" dirty="0" err="1"/>
            <a:t>berubah</a:t>
          </a:r>
          <a:r>
            <a:rPr lang="en-GB" sz="2100" b="0" i="0" kern="1200" dirty="0"/>
            <a:t> </a:t>
          </a:r>
          <a:r>
            <a:rPr lang="en-GB" sz="2100" b="0" i="0" kern="1200" dirty="0" err="1"/>
            <a:t>dari</a:t>
          </a:r>
          <a:r>
            <a:rPr lang="en-GB" sz="2100" b="0" i="0" kern="1200" dirty="0"/>
            <a:t> </a:t>
          </a:r>
          <a:r>
            <a:rPr lang="en-GB" sz="2100" b="0" i="0" kern="1200" dirty="0" err="1"/>
            <a:t>waktu</a:t>
          </a:r>
          <a:r>
            <a:rPr lang="en-GB" sz="2100" b="0" i="0" kern="1200" dirty="0"/>
            <a:t> </a:t>
          </a:r>
          <a:r>
            <a:rPr lang="en-GB" sz="2100" b="0" i="0" kern="1200" dirty="0" err="1"/>
            <a:t>ke</a:t>
          </a:r>
          <a:r>
            <a:rPr lang="en-GB" sz="2100" b="0" i="0" kern="1200" dirty="0"/>
            <a:t> </a:t>
          </a:r>
          <a:r>
            <a:rPr lang="en-GB" sz="2100" b="0" i="0" kern="1200" dirty="0" err="1"/>
            <a:t>waktu</a:t>
          </a:r>
          <a:r>
            <a:rPr lang="en-GB" sz="2100" b="0" i="0" kern="1200" dirty="0"/>
            <a:t>.</a:t>
          </a:r>
          <a:endParaRPr lang="en-US" sz="2100" kern="1200" dirty="0"/>
        </a:p>
      </dsp:txBody>
      <dsp:txXfrm>
        <a:off x="0" y="651223"/>
        <a:ext cx="4885203" cy="1844369"/>
      </dsp:txXfrm>
    </dsp:sp>
    <dsp:sp modelId="{E437B7DB-602E-D246-9BCF-C980A10B4C4D}">
      <dsp:nvSpPr>
        <dsp:cNvPr id="0" name=""/>
        <dsp:cNvSpPr/>
      </dsp:nvSpPr>
      <dsp:spPr>
        <a:xfrm>
          <a:off x="0" y="2495593"/>
          <a:ext cx="4885203" cy="64759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b="1" i="0" kern="1200"/>
            <a:t>Risiko Dinamis</a:t>
          </a:r>
          <a:endParaRPr lang="en-US" sz="2700" kern="1200"/>
        </a:p>
      </dsp:txBody>
      <dsp:txXfrm>
        <a:off x="31613" y="2527206"/>
        <a:ext cx="4821977" cy="584369"/>
      </dsp:txXfrm>
    </dsp:sp>
    <dsp:sp modelId="{09B1D4AD-ADB2-D64D-93D5-10865F2B127F}">
      <dsp:nvSpPr>
        <dsp:cNvPr id="0" name=""/>
        <dsp:cNvSpPr/>
      </dsp:nvSpPr>
      <dsp:spPr>
        <a:xfrm>
          <a:off x="0" y="3143188"/>
          <a:ext cx="4885203" cy="2738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0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b="0" i="0" kern="1200" dirty="0" err="1"/>
            <a:t>Risiko</a:t>
          </a:r>
          <a:r>
            <a:rPr lang="en-GB" sz="2100" b="0" i="0" kern="1200" dirty="0"/>
            <a:t> </a:t>
          </a:r>
          <a:r>
            <a:rPr lang="en-GB" sz="2100" b="0" i="0" kern="1200" dirty="0" err="1"/>
            <a:t>dinamis</a:t>
          </a:r>
          <a:r>
            <a:rPr lang="en-GB" sz="2100" b="0" i="0" kern="1200" dirty="0"/>
            <a:t> </a:t>
          </a:r>
          <a:r>
            <a:rPr lang="en-GB" sz="2100" b="0" i="0" kern="1200" dirty="0" err="1"/>
            <a:t>muncul</a:t>
          </a:r>
          <a:r>
            <a:rPr lang="en-GB" sz="2100" b="0" i="0" kern="1200" dirty="0"/>
            <a:t> </a:t>
          </a:r>
          <a:r>
            <a:rPr lang="en-GB" sz="2100" b="0" i="0" kern="1200" dirty="0" err="1"/>
            <a:t>dari</a:t>
          </a:r>
          <a:r>
            <a:rPr lang="en-GB" sz="2100" b="0" i="0" kern="1200" dirty="0"/>
            <a:t> </a:t>
          </a:r>
          <a:r>
            <a:rPr lang="en-GB" sz="2100" b="0" i="0" kern="1200" dirty="0" err="1"/>
            <a:t>perubahan</a:t>
          </a:r>
          <a:r>
            <a:rPr lang="en-GB" sz="2100" b="0" i="0" kern="1200" dirty="0"/>
            <a:t> </a:t>
          </a:r>
          <a:r>
            <a:rPr lang="en-GB" sz="2100" b="0" i="0" kern="1200" dirty="0" err="1"/>
            <a:t>kondisi</a:t>
          </a:r>
          <a:r>
            <a:rPr lang="en-GB" sz="2100" b="0" i="0" kern="1200" dirty="0"/>
            <a:t> </a:t>
          </a:r>
          <a:r>
            <a:rPr lang="en-GB" sz="2100" b="0" i="0" kern="1200" dirty="0" err="1"/>
            <a:t>tertentu</a:t>
          </a:r>
          <a:r>
            <a:rPr lang="en-GB" sz="2100" b="0" i="0" kern="1200" dirty="0"/>
            <a:t>. </a:t>
          </a:r>
          <a:r>
            <a:rPr lang="en-GB" sz="2100" b="0" i="0" kern="1200" dirty="0" err="1"/>
            <a:t>Contoh</a:t>
          </a:r>
          <a:r>
            <a:rPr lang="en-GB" sz="2100" b="0" i="0" kern="1200" dirty="0"/>
            <a:t> : </a:t>
          </a:r>
          <a:r>
            <a:rPr lang="en-GB" sz="2100" b="0" i="0" kern="1200" dirty="0" err="1"/>
            <a:t>Perubahan</a:t>
          </a:r>
          <a:r>
            <a:rPr lang="en-GB" sz="2100" b="0" i="0" kern="1200" dirty="0"/>
            <a:t> </a:t>
          </a:r>
          <a:r>
            <a:rPr lang="en-GB" sz="2100" b="0" i="0" kern="1200" dirty="0" err="1"/>
            <a:t>kondisi</a:t>
          </a:r>
          <a:r>
            <a:rPr lang="en-GB" sz="2100" b="0" i="0" kern="1200" dirty="0"/>
            <a:t> </a:t>
          </a:r>
          <a:r>
            <a:rPr lang="en-GB" sz="2100" b="0" i="0" kern="1200" dirty="0" err="1"/>
            <a:t>masyarakat</a:t>
          </a:r>
          <a:r>
            <a:rPr lang="en-GB" sz="2100" b="0" i="0" kern="1200" dirty="0"/>
            <a:t>, </a:t>
          </a:r>
          <a:r>
            <a:rPr lang="en-GB" sz="2100" b="0" i="0" kern="1200" dirty="0" err="1"/>
            <a:t>perubahan</a:t>
          </a:r>
          <a:r>
            <a:rPr lang="en-GB" sz="2100" b="0" i="0" kern="1200" dirty="0"/>
            <a:t> </a:t>
          </a:r>
          <a:r>
            <a:rPr lang="en-GB" sz="2100" b="0" i="0" kern="1200" dirty="0" err="1"/>
            <a:t>teknologi</a:t>
          </a:r>
          <a:r>
            <a:rPr lang="en-GB" sz="2100" b="0" i="0" kern="1200" dirty="0"/>
            <a:t> </a:t>
          </a:r>
          <a:r>
            <a:rPr lang="en-GB" sz="2100" b="0" i="0" kern="1200" dirty="0" err="1"/>
            <a:t>memunculkan</a:t>
          </a:r>
          <a:r>
            <a:rPr lang="en-GB" sz="2100" b="0" i="0" kern="1200" dirty="0"/>
            <a:t> </a:t>
          </a:r>
          <a:r>
            <a:rPr lang="en-GB" sz="2100" b="0" i="0" kern="1200" dirty="0" err="1"/>
            <a:t>risiko</a:t>
          </a:r>
          <a:r>
            <a:rPr lang="en-GB" sz="2100" b="0" i="0" kern="1200" dirty="0"/>
            <a:t> </a:t>
          </a:r>
          <a:r>
            <a:rPr lang="en-GB" sz="2100" b="0" i="0" kern="1200" dirty="0" err="1"/>
            <a:t>baru</a:t>
          </a:r>
          <a:r>
            <a:rPr lang="en-GB" sz="2100" b="0" i="0" kern="1200" dirty="0"/>
            <a:t>. </a:t>
          </a:r>
          <a:r>
            <a:rPr lang="en-GB" sz="2100" b="0" i="0" kern="1200" dirty="0" err="1"/>
            <a:t>Misal</a:t>
          </a:r>
          <a:r>
            <a:rPr lang="en-GB" sz="2100" b="0" i="0" kern="1200" dirty="0"/>
            <a:t> </a:t>
          </a:r>
          <a:r>
            <a:rPr lang="en-GB" sz="2100" b="0" i="0" kern="1200" dirty="0" err="1"/>
            <a:t>jika</a:t>
          </a:r>
          <a:r>
            <a:rPr lang="en-GB" sz="2100" b="0" i="0" kern="1200" dirty="0"/>
            <a:t> </a:t>
          </a:r>
          <a:r>
            <a:rPr lang="en-GB" sz="2100" b="0" i="0" kern="1200" dirty="0" err="1"/>
            <a:t>masyarakat</a:t>
          </a:r>
          <a:r>
            <a:rPr lang="en-GB" sz="2100" b="0" i="0" kern="1200" dirty="0"/>
            <a:t> </a:t>
          </a:r>
          <a:r>
            <a:rPr lang="en-GB" sz="2100" b="0" i="0" kern="1200" dirty="0" err="1"/>
            <a:t>semakin</a:t>
          </a:r>
          <a:r>
            <a:rPr lang="en-GB" sz="2100" b="0" i="0" kern="1200" dirty="0"/>
            <a:t> </a:t>
          </a:r>
          <a:r>
            <a:rPr lang="en-GB" sz="2100" b="0" i="0" kern="1200" dirty="0" err="1"/>
            <a:t>kritis</a:t>
          </a:r>
          <a:r>
            <a:rPr lang="en-GB" sz="2100" b="0" i="0" kern="1200" dirty="0"/>
            <a:t>, </a:t>
          </a:r>
          <a:r>
            <a:rPr lang="en-GB" sz="2100" b="0" i="0" kern="1200" dirty="0" err="1"/>
            <a:t>sadar</a:t>
          </a:r>
          <a:r>
            <a:rPr lang="en-GB" sz="2100" b="0" i="0" kern="1200" dirty="0"/>
            <a:t> </a:t>
          </a:r>
          <a:r>
            <a:rPr lang="en-GB" sz="2100" b="0" i="0" kern="1200" dirty="0" err="1"/>
            <a:t>akan</a:t>
          </a:r>
          <a:r>
            <a:rPr lang="en-GB" sz="2100" b="0" i="0" kern="1200" dirty="0"/>
            <a:t> </a:t>
          </a:r>
          <a:r>
            <a:rPr lang="en-GB" sz="2100" b="0" i="0" kern="1200" dirty="0" err="1"/>
            <a:t>haknya</a:t>
          </a:r>
          <a:r>
            <a:rPr lang="en-GB" sz="2100" b="0" i="0" kern="1200" dirty="0"/>
            <a:t> </a:t>
          </a:r>
          <a:r>
            <a:rPr lang="en-GB" sz="2100" b="0" i="0" kern="1200" dirty="0" err="1"/>
            <a:t>maka</a:t>
          </a:r>
          <a:r>
            <a:rPr lang="en-GB" sz="2100" b="0" i="0" kern="1200" dirty="0"/>
            <a:t> </a:t>
          </a:r>
          <a:r>
            <a:rPr lang="en-GB" sz="2100" b="0" i="0" kern="1200" dirty="0" err="1"/>
            <a:t>risiko</a:t>
          </a:r>
          <a:r>
            <a:rPr lang="en-GB" sz="2100" b="0" i="0" kern="1200" dirty="0"/>
            <a:t> </a:t>
          </a:r>
          <a:r>
            <a:rPr lang="en-GB" sz="2100" b="0" i="0" kern="1200" dirty="0" err="1"/>
            <a:t>hukum</a:t>
          </a:r>
          <a:r>
            <a:rPr lang="en-GB" sz="2100" b="0" i="0" kern="1200" dirty="0"/>
            <a:t> (legal risk) </a:t>
          </a:r>
          <a:r>
            <a:rPr lang="en-GB" sz="2100" b="0" i="0" kern="1200" dirty="0" err="1"/>
            <a:t>akan</a:t>
          </a:r>
          <a:r>
            <a:rPr lang="en-GB" sz="2100" b="0" i="0" kern="1200" dirty="0"/>
            <a:t> </a:t>
          </a:r>
          <a:r>
            <a:rPr lang="en-GB" sz="2100" b="0" i="0" kern="1200" dirty="0" err="1"/>
            <a:t>muncul</a:t>
          </a:r>
          <a:r>
            <a:rPr lang="en-GB" sz="2100" b="0" i="0" kern="1200" dirty="0"/>
            <a:t> </a:t>
          </a:r>
          <a:r>
            <a:rPr lang="en-GB" sz="2100" b="0" i="0" kern="1200" dirty="0" err="1"/>
            <a:t>karena</a:t>
          </a:r>
          <a:r>
            <a:rPr lang="en-GB" sz="2100" b="0" i="0" kern="1200" dirty="0"/>
            <a:t> </a:t>
          </a:r>
          <a:r>
            <a:rPr lang="en-GB" sz="2100" b="0" i="0" kern="1200" dirty="0" err="1"/>
            <a:t>masyarakat</a:t>
          </a:r>
          <a:r>
            <a:rPr lang="en-GB" sz="2100" b="0" i="0" kern="1200" dirty="0"/>
            <a:t> </a:t>
          </a:r>
          <a:r>
            <a:rPr lang="en-GB" sz="2100" b="0" i="0" kern="1200" dirty="0" err="1"/>
            <a:t>lebih</a:t>
          </a:r>
          <a:r>
            <a:rPr lang="en-GB" sz="2100" b="0" i="0" kern="1200" dirty="0"/>
            <a:t> </a:t>
          </a:r>
          <a:r>
            <a:rPr lang="en-GB" sz="2100" b="0" i="0" kern="1200" dirty="0" err="1"/>
            <a:t>berani</a:t>
          </a:r>
          <a:r>
            <a:rPr lang="en-GB" sz="2100" b="0" i="0" kern="1200" dirty="0"/>
            <a:t> </a:t>
          </a:r>
          <a:r>
            <a:rPr lang="en-GB" sz="2100" b="0" i="0" kern="1200" dirty="0" err="1"/>
            <a:t>mengajukan</a:t>
          </a:r>
          <a:r>
            <a:rPr lang="en-GB" sz="2100" b="0" i="0" kern="1200" dirty="0"/>
            <a:t> </a:t>
          </a:r>
          <a:r>
            <a:rPr lang="en-GB" sz="2100" b="0" i="0" kern="1200" dirty="0" err="1"/>
            <a:t>gugatan</a:t>
          </a:r>
          <a:r>
            <a:rPr lang="en-GB" sz="2100" b="0" i="0" kern="1200" dirty="0"/>
            <a:t> </a:t>
          </a:r>
          <a:r>
            <a:rPr lang="en-GB" sz="2100" b="0" i="0" kern="1200" dirty="0" err="1"/>
            <a:t>hukum</a:t>
          </a:r>
          <a:r>
            <a:rPr lang="en-GB" sz="2100" b="0" i="0" kern="1200" dirty="0"/>
            <a:t>.</a:t>
          </a:r>
          <a:endParaRPr lang="en-US" sz="2100" kern="1200" dirty="0"/>
        </a:p>
      </dsp:txBody>
      <dsp:txXfrm>
        <a:off x="0" y="3143188"/>
        <a:ext cx="4885203" cy="27386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7569B-43BA-3444-B395-EE057D2313D7}">
      <dsp:nvSpPr>
        <dsp:cNvPr id="0" name=""/>
        <dsp:cNvSpPr/>
      </dsp:nvSpPr>
      <dsp:spPr>
        <a:xfrm>
          <a:off x="0" y="45359"/>
          <a:ext cx="8640960" cy="5516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GB" sz="2300" b="1" i="0" kern="1200"/>
            <a:t>Risiko Obyektif</a:t>
          </a:r>
          <a:endParaRPr lang="en-US" sz="2300" kern="1200"/>
        </a:p>
      </dsp:txBody>
      <dsp:txXfrm>
        <a:off x="26930" y="72289"/>
        <a:ext cx="8587100" cy="497795"/>
      </dsp:txXfrm>
    </dsp:sp>
    <dsp:sp modelId="{75C896F2-D65C-2D4C-84CB-F4CD693BE2D2}">
      <dsp:nvSpPr>
        <dsp:cNvPr id="0" name=""/>
        <dsp:cNvSpPr/>
      </dsp:nvSpPr>
      <dsp:spPr>
        <a:xfrm>
          <a:off x="0" y="597014"/>
          <a:ext cx="8640960" cy="88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b="0" i="0" kern="1200" dirty="0" err="1"/>
            <a:t>Risiko</a:t>
          </a:r>
          <a:r>
            <a:rPr lang="en-GB" sz="1800" b="0" i="0" kern="1200" dirty="0"/>
            <a:t> </a:t>
          </a:r>
          <a:r>
            <a:rPr lang="en-GB" sz="1800" b="0" i="0" kern="1200" dirty="0" err="1"/>
            <a:t>Obyektif</a:t>
          </a:r>
          <a:r>
            <a:rPr lang="en-GB" sz="1800" b="0" i="0" kern="1200" dirty="0"/>
            <a:t> </a:t>
          </a:r>
          <a:r>
            <a:rPr lang="en-GB" sz="1800" b="0" i="0" kern="1200" dirty="0" err="1"/>
            <a:t>adalah</a:t>
          </a:r>
          <a:r>
            <a:rPr lang="en-GB" sz="1800" b="0" i="0" kern="1200" dirty="0"/>
            <a:t> </a:t>
          </a:r>
          <a:r>
            <a:rPr lang="en-GB" sz="1800" b="0" i="0" kern="1200" dirty="0" err="1"/>
            <a:t>risiko</a:t>
          </a:r>
          <a:r>
            <a:rPr lang="en-GB" sz="1800" b="0" i="0" kern="1200" dirty="0"/>
            <a:t> yang </a:t>
          </a:r>
          <a:r>
            <a:rPr lang="en-GB" sz="1800" b="0" i="0" kern="1200" dirty="0" err="1"/>
            <a:t>didasrakan</a:t>
          </a:r>
          <a:r>
            <a:rPr lang="en-GB" sz="1800" b="0" i="0" kern="1200" dirty="0"/>
            <a:t> pada </a:t>
          </a:r>
          <a:r>
            <a:rPr lang="en-GB" sz="1800" b="0" i="0" kern="1200" dirty="0" err="1"/>
            <a:t>observasi</a:t>
          </a:r>
          <a:r>
            <a:rPr lang="en-GB" sz="1800" b="0" i="0" kern="1200" dirty="0"/>
            <a:t> parameter yang </a:t>
          </a:r>
          <a:r>
            <a:rPr lang="en-GB" sz="1800" b="0" i="0" kern="1200" dirty="0" err="1"/>
            <a:t>obyektif</a:t>
          </a:r>
          <a:r>
            <a:rPr lang="en-GB" sz="1800" b="0" i="0" kern="1200" dirty="0"/>
            <a:t> . </a:t>
          </a:r>
          <a:endParaRPr lang="en-US" sz="1800" kern="1200" dirty="0"/>
        </a:p>
        <a:p>
          <a:pPr marL="171450" lvl="1" indent="-171450" algn="l" defTabSz="800100">
            <a:lnSpc>
              <a:spcPct val="90000"/>
            </a:lnSpc>
            <a:spcBef>
              <a:spcPct val="0"/>
            </a:spcBef>
            <a:spcAft>
              <a:spcPct val="20000"/>
            </a:spcAft>
            <a:buChar char="•"/>
          </a:pPr>
          <a:r>
            <a:rPr lang="en-GB" sz="1800" b="0" i="0" kern="1200" dirty="0" err="1"/>
            <a:t>Contoh</a:t>
          </a:r>
          <a:r>
            <a:rPr lang="en-GB" sz="1800" b="0" i="0" kern="1200" dirty="0"/>
            <a:t> </a:t>
          </a:r>
          <a:r>
            <a:rPr lang="en-ID" sz="1800" kern="1200" dirty="0" err="1"/>
            <a:t>fluktuasi</a:t>
          </a:r>
          <a:r>
            <a:rPr lang="en-ID" sz="1800" kern="1200" dirty="0"/>
            <a:t> </a:t>
          </a:r>
          <a:r>
            <a:rPr lang="en-ID" sz="1800" kern="1200" dirty="0" err="1"/>
            <a:t>harga</a:t>
          </a:r>
          <a:r>
            <a:rPr lang="en-ID" sz="1800" kern="1200" dirty="0"/>
            <a:t> </a:t>
          </a:r>
          <a:r>
            <a:rPr lang="en-ID" sz="1800" kern="1200" dirty="0" err="1"/>
            <a:t>atau</a:t>
          </a:r>
          <a:r>
            <a:rPr lang="en-ID" sz="1800" kern="1200" dirty="0"/>
            <a:t> </a:t>
          </a:r>
          <a:r>
            <a:rPr lang="en-ID" sz="1800" kern="1200" dirty="0" err="1"/>
            <a:t>tingkat</a:t>
          </a:r>
          <a:r>
            <a:rPr lang="en-ID" sz="1800" kern="1200" dirty="0"/>
            <a:t> </a:t>
          </a:r>
          <a:r>
            <a:rPr lang="en-ID" sz="1800" kern="1200" dirty="0" err="1"/>
            <a:t>keuntungan</a:t>
          </a:r>
          <a:r>
            <a:rPr lang="en-ID" sz="1800" kern="1200" dirty="0"/>
            <a:t> </a:t>
          </a:r>
          <a:r>
            <a:rPr lang="en-ID" sz="1800" kern="1200" dirty="0" err="1"/>
            <a:t>investasi</a:t>
          </a:r>
          <a:r>
            <a:rPr lang="en-ID" sz="1800" kern="1200" dirty="0"/>
            <a:t> di pasar modal </a:t>
          </a:r>
          <a:r>
            <a:rPr lang="en-ID" sz="1800" kern="1200" dirty="0" err="1"/>
            <a:t>bisa</a:t>
          </a:r>
          <a:r>
            <a:rPr lang="en-ID" sz="1800" kern="1200" dirty="0"/>
            <a:t> </a:t>
          </a:r>
          <a:r>
            <a:rPr lang="en-ID" sz="1800" kern="1200" dirty="0" err="1"/>
            <a:t>diukur</a:t>
          </a:r>
          <a:r>
            <a:rPr lang="en-ID" sz="1800" kern="1200" dirty="0"/>
            <a:t> </a:t>
          </a:r>
          <a:r>
            <a:rPr lang="en-ID" sz="1800" kern="1200" dirty="0" err="1"/>
            <a:t>melalui</a:t>
          </a:r>
          <a:r>
            <a:rPr lang="en-ID" sz="1800" kern="1200" dirty="0"/>
            <a:t> </a:t>
          </a:r>
          <a:r>
            <a:rPr lang="en-ID" sz="1800" kern="1200" dirty="0" err="1"/>
            <a:t>standar</a:t>
          </a:r>
          <a:r>
            <a:rPr lang="en-ID" sz="1800" kern="1200" dirty="0"/>
            <a:t> </a:t>
          </a:r>
          <a:r>
            <a:rPr lang="en-ID" sz="1800" kern="1200" dirty="0" err="1"/>
            <a:t>deviasi</a:t>
          </a:r>
          <a:r>
            <a:rPr lang="en-ID" sz="1800" kern="1200" dirty="0"/>
            <a:t>, </a:t>
          </a:r>
          <a:r>
            <a:rPr lang="en-ID" sz="1800" kern="1200" dirty="0" err="1"/>
            <a:t>misal</a:t>
          </a:r>
          <a:r>
            <a:rPr lang="en-ID" sz="1800" kern="1200" dirty="0"/>
            <a:t> </a:t>
          </a:r>
          <a:r>
            <a:rPr lang="en-ID" sz="1800" kern="1200" dirty="0" err="1"/>
            <a:t>standar</a:t>
          </a:r>
          <a:r>
            <a:rPr lang="en-ID" sz="1800" kern="1200" dirty="0"/>
            <a:t> </a:t>
          </a:r>
          <a:r>
            <a:rPr lang="en-ID" sz="1800" kern="1200" dirty="0" err="1"/>
            <a:t>deviasi</a:t>
          </a:r>
          <a:r>
            <a:rPr lang="en-ID" sz="1800" kern="1200" dirty="0"/>
            <a:t> </a:t>
          </a:r>
          <a:r>
            <a:rPr lang="en-ID" sz="1800" i="1" kern="1200" dirty="0"/>
            <a:t>return </a:t>
          </a:r>
          <a:r>
            <a:rPr lang="en-ID" sz="1800" kern="1200" dirty="0" err="1"/>
            <a:t>saham</a:t>
          </a:r>
          <a:r>
            <a:rPr lang="en-ID" sz="1800" kern="1200" dirty="0"/>
            <a:t> </a:t>
          </a:r>
          <a:r>
            <a:rPr lang="en-ID" sz="1800" kern="1200" dirty="0" err="1"/>
            <a:t>adalah</a:t>
          </a:r>
          <a:r>
            <a:rPr lang="en-ID" sz="1800" kern="1200" dirty="0"/>
            <a:t> 25% per </a:t>
          </a:r>
          <a:r>
            <a:rPr lang="en-ID" sz="1800" kern="1200" dirty="0" err="1"/>
            <a:t>tahun</a:t>
          </a:r>
          <a:r>
            <a:rPr lang="en-ID" sz="1800" kern="1200" dirty="0"/>
            <a:t>. </a:t>
          </a:r>
          <a:endParaRPr lang="en-US" sz="1800" kern="1200" dirty="0"/>
        </a:p>
      </dsp:txBody>
      <dsp:txXfrm>
        <a:off x="0" y="597014"/>
        <a:ext cx="8640960" cy="880785"/>
      </dsp:txXfrm>
    </dsp:sp>
    <dsp:sp modelId="{F2B08AB2-5F61-7143-AB2E-51E79E4F2DD3}">
      <dsp:nvSpPr>
        <dsp:cNvPr id="0" name=""/>
        <dsp:cNvSpPr/>
      </dsp:nvSpPr>
      <dsp:spPr>
        <a:xfrm>
          <a:off x="0" y="1477799"/>
          <a:ext cx="8640960" cy="5516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i="0" kern="1200"/>
            <a:t>Risiko Subyektif</a:t>
          </a:r>
          <a:endParaRPr lang="en-US" sz="2300" kern="1200"/>
        </a:p>
      </dsp:txBody>
      <dsp:txXfrm>
        <a:off x="26930" y="1504729"/>
        <a:ext cx="8587100" cy="497795"/>
      </dsp:txXfrm>
    </dsp:sp>
    <dsp:sp modelId="{55C57824-91D6-D341-9E2E-D4168A87F5F6}">
      <dsp:nvSpPr>
        <dsp:cNvPr id="0" name=""/>
        <dsp:cNvSpPr/>
      </dsp:nvSpPr>
      <dsp:spPr>
        <a:xfrm>
          <a:off x="0" y="2029455"/>
          <a:ext cx="8640960" cy="2761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b="0" i="0" kern="1200" dirty="0" err="1"/>
            <a:t>Risiko</a:t>
          </a:r>
          <a:r>
            <a:rPr lang="en-GB" sz="1800" b="0" i="0" kern="1200" dirty="0"/>
            <a:t> </a:t>
          </a:r>
          <a:r>
            <a:rPr lang="en-GB" sz="1800" b="0" i="0" kern="1200" dirty="0" err="1"/>
            <a:t>obyektif</a:t>
          </a:r>
          <a:r>
            <a:rPr lang="en-GB" sz="1800" b="0" i="0" kern="1200" dirty="0"/>
            <a:t> </a:t>
          </a:r>
          <a:r>
            <a:rPr lang="en-GB" sz="1800" b="0" i="0" kern="1200" dirty="0" err="1"/>
            <a:t>berkaitan</a:t>
          </a:r>
          <a:r>
            <a:rPr lang="en-GB" sz="1800" b="0" i="0" kern="1200" dirty="0"/>
            <a:t> </a:t>
          </a:r>
          <a:r>
            <a:rPr lang="en-GB" sz="1800" b="0" i="0" kern="1200" dirty="0" err="1"/>
            <a:t>dengan</a:t>
          </a:r>
          <a:r>
            <a:rPr lang="en-GB" sz="1800" b="0" i="0" kern="1200" dirty="0"/>
            <a:t> </a:t>
          </a:r>
          <a:r>
            <a:rPr lang="en-GB" sz="1800" b="0" i="0" kern="1200" dirty="0" err="1"/>
            <a:t>persepsi</a:t>
          </a:r>
          <a:r>
            <a:rPr lang="en-GB" sz="1800" b="0" i="0" kern="1200" dirty="0"/>
            <a:t> </a:t>
          </a:r>
          <a:r>
            <a:rPr lang="en-GB" sz="1800" b="0" i="0" kern="1200" dirty="0" err="1"/>
            <a:t>seseorang</a:t>
          </a:r>
          <a:r>
            <a:rPr lang="en-GB" sz="1800" b="0" i="0" kern="1200" dirty="0"/>
            <a:t> </a:t>
          </a:r>
          <a:r>
            <a:rPr lang="en-GB" sz="1800" b="0" i="0" kern="1200" dirty="0" err="1"/>
            <a:t>terhadap</a:t>
          </a:r>
          <a:r>
            <a:rPr lang="en-GB" sz="1800" b="0" i="0" kern="1200" dirty="0"/>
            <a:t> </a:t>
          </a:r>
          <a:r>
            <a:rPr lang="en-GB" sz="1800" b="0" i="0" kern="1200" dirty="0" err="1"/>
            <a:t>resiko</a:t>
          </a:r>
          <a:r>
            <a:rPr lang="en-GB" sz="1800" b="0" i="0" kern="1200" dirty="0"/>
            <a:t>.</a:t>
          </a:r>
          <a:endParaRPr lang="en-US" sz="1800" kern="1200" dirty="0"/>
        </a:p>
        <a:p>
          <a:pPr marL="171450" lvl="1" indent="-171450" algn="l" defTabSz="800100">
            <a:lnSpc>
              <a:spcPct val="90000"/>
            </a:lnSpc>
            <a:spcBef>
              <a:spcPct val="0"/>
            </a:spcBef>
            <a:spcAft>
              <a:spcPct val="20000"/>
            </a:spcAft>
            <a:buChar char="•"/>
          </a:pPr>
          <a:r>
            <a:rPr lang="en-GB" sz="1800" b="0" i="0" kern="1200" dirty="0" err="1"/>
            <a:t>Kondisi</a:t>
          </a:r>
          <a:r>
            <a:rPr lang="en-GB" sz="1800" b="0" i="0" kern="1200" dirty="0"/>
            <a:t> mental </a:t>
          </a:r>
          <a:r>
            <a:rPr lang="en-GB" sz="1800" b="0" i="0" kern="1200" dirty="0" err="1"/>
            <a:t>seseorang</a:t>
          </a:r>
          <a:r>
            <a:rPr lang="en-GB" sz="1800" b="0" i="0" kern="1200" dirty="0"/>
            <a:t> </a:t>
          </a:r>
          <a:r>
            <a:rPr lang="en-GB" sz="1800" b="0" i="0" kern="1200" dirty="0" err="1"/>
            <a:t>akan</a:t>
          </a:r>
          <a:r>
            <a:rPr lang="en-GB" sz="1800" b="0" i="0" kern="1200" dirty="0"/>
            <a:t> </a:t>
          </a:r>
          <a:r>
            <a:rPr lang="en-GB" sz="1800" b="0" i="0" kern="1200" dirty="0" err="1"/>
            <a:t>menentukan</a:t>
          </a:r>
          <a:r>
            <a:rPr lang="en-GB" sz="1800" b="0" i="0" kern="1200" dirty="0"/>
            <a:t> </a:t>
          </a:r>
          <a:r>
            <a:rPr lang="en-GB" sz="1800" b="0" i="0" kern="1200" dirty="0" err="1"/>
            <a:t>kesimpulan</a:t>
          </a:r>
          <a:r>
            <a:rPr lang="en-GB" sz="1800" b="0" i="0" kern="1200" dirty="0"/>
            <a:t> </a:t>
          </a:r>
          <a:r>
            <a:rPr lang="en-GB" sz="1800" b="0" i="0" kern="1200" dirty="0" err="1"/>
            <a:t>tinggi</a:t>
          </a:r>
          <a:r>
            <a:rPr lang="en-GB" sz="1800" b="0" i="0" kern="1200" dirty="0"/>
            <a:t> </a:t>
          </a:r>
          <a:r>
            <a:rPr lang="en-GB" sz="1800" b="0" i="0" kern="1200" dirty="0" err="1"/>
            <a:t>rendahnya</a:t>
          </a:r>
          <a:r>
            <a:rPr lang="en-GB" sz="1800" b="0" i="0" kern="1200" dirty="0"/>
            <a:t> </a:t>
          </a:r>
          <a:r>
            <a:rPr lang="en-GB" sz="1800" b="0" i="0" kern="1200" dirty="0" err="1"/>
            <a:t>risiko</a:t>
          </a:r>
          <a:r>
            <a:rPr lang="en-GB" sz="1800" b="0" i="0" kern="1200" dirty="0"/>
            <a:t> </a:t>
          </a:r>
          <a:r>
            <a:rPr lang="en-GB" sz="1800" b="0" i="0" kern="1200" dirty="0" err="1"/>
            <a:t>tertentu</a:t>
          </a:r>
          <a:r>
            <a:rPr lang="en-GB" sz="1800" b="0" i="0" kern="1200" dirty="0"/>
            <a:t>.</a:t>
          </a:r>
          <a:endParaRPr lang="en-US" sz="1800" kern="1200" dirty="0"/>
        </a:p>
        <a:p>
          <a:pPr marL="171450" lvl="1" indent="-171450" algn="l" defTabSz="800100">
            <a:lnSpc>
              <a:spcPct val="90000"/>
            </a:lnSpc>
            <a:spcBef>
              <a:spcPct val="0"/>
            </a:spcBef>
            <a:spcAft>
              <a:spcPct val="20000"/>
            </a:spcAft>
            <a:buChar char="•"/>
          </a:pPr>
          <a:r>
            <a:rPr lang="en-GB" sz="1800" b="0" i="0" kern="1200" dirty="0" err="1"/>
            <a:t>Contoh</a:t>
          </a:r>
          <a:r>
            <a:rPr lang="en-GB" sz="1800" b="0" i="0" kern="1200" dirty="0"/>
            <a:t>: return </a:t>
          </a:r>
          <a:r>
            <a:rPr lang="en-GB" sz="1800" b="0" i="0" kern="1200" dirty="0" err="1"/>
            <a:t>saham</a:t>
          </a:r>
          <a:r>
            <a:rPr lang="en-GB" sz="1800" b="0" i="0" kern="1200" dirty="0"/>
            <a:t> </a:t>
          </a:r>
          <a:r>
            <a:rPr lang="en-GB" sz="1800" b="0" i="0" kern="1200" dirty="0" err="1"/>
            <a:t>sebasar</a:t>
          </a:r>
          <a:r>
            <a:rPr lang="en-GB" sz="1800" b="0" i="0" kern="1200" dirty="0"/>
            <a:t> 25% </a:t>
          </a:r>
          <a:r>
            <a:rPr lang="en-GB" sz="1800" b="0" i="0" kern="1200" dirty="0" err="1"/>
            <a:t>dinilai</a:t>
          </a:r>
          <a:r>
            <a:rPr lang="en-GB" sz="1800" b="0" i="0" kern="1200" dirty="0"/>
            <a:t> </a:t>
          </a:r>
          <a:r>
            <a:rPr lang="en-GB" sz="1800" b="0" i="0" kern="1200" dirty="0" err="1"/>
            <a:t>berbeda</a:t>
          </a:r>
          <a:r>
            <a:rPr lang="en-GB" sz="1800" b="0" i="0" kern="1200" dirty="0"/>
            <a:t> oleh </a:t>
          </a:r>
          <a:r>
            <a:rPr lang="en-GB" sz="1800" b="0" i="0" kern="1200" dirty="0" err="1"/>
            <a:t>masing-masing</a:t>
          </a:r>
          <a:r>
            <a:rPr lang="en-GB" sz="1800" b="0" i="0" kern="1200" dirty="0"/>
            <a:t> investor.</a:t>
          </a:r>
          <a:endParaRPr lang="en-US" sz="1800" kern="1200" dirty="0"/>
        </a:p>
        <a:p>
          <a:pPr marL="171450" lvl="1" indent="-171450" algn="just" defTabSz="800100">
            <a:lnSpc>
              <a:spcPct val="90000"/>
            </a:lnSpc>
            <a:spcBef>
              <a:spcPct val="0"/>
            </a:spcBef>
            <a:spcAft>
              <a:spcPct val="20000"/>
            </a:spcAft>
            <a:buChar char="•"/>
          </a:pPr>
          <a:r>
            <a:rPr lang="en-ID" sz="1800" kern="1200" dirty="0" err="1"/>
            <a:t>untuk</a:t>
          </a:r>
          <a:r>
            <a:rPr lang="en-ID" sz="1800" kern="1200" dirty="0"/>
            <a:t> </a:t>
          </a:r>
          <a:r>
            <a:rPr lang="en-ID" sz="1800" kern="1200" dirty="0" err="1"/>
            <a:t>standar</a:t>
          </a:r>
          <a:r>
            <a:rPr lang="en-ID" sz="1800" kern="1200" dirty="0"/>
            <a:t> </a:t>
          </a:r>
          <a:r>
            <a:rPr lang="en-ID" sz="1800" kern="1200" dirty="0" err="1"/>
            <a:t>deviasi</a:t>
          </a:r>
          <a:r>
            <a:rPr lang="en-ID" sz="1800" kern="1200" dirty="0"/>
            <a:t> </a:t>
          </a:r>
          <a:r>
            <a:rPr lang="en-ID" sz="1800" i="1" kern="1200" dirty="0"/>
            <a:t>return </a:t>
          </a:r>
          <a:r>
            <a:rPr lang="en-ID" sz="1800" kern="1200" dirty="0"/>
            <a:t>pasar yang </a:t>
          </a:r>
          <a:r>
            <a:rPr lang="en-ID" sz="1800" kern="1200" dirty="0" err="1"/>
            <a:t>sama</a:t>
          </a:r>
          <a:r>
            <a:rPr lang="en-ID" sz="1800" kern="1200" dirty="0"/>
            <a:t> </a:t>
          </a:r>
          <a:r>
            <a:rPr lang="en-ID" sz="1800" kern="1200" dirty="0" err="1"/>
            <a:t>sebesar</a:t>
          </a:r>
          <a:r>
            <a:rPr lang="en-ID" sz="1800" kern="1200" dirty="0"/>
            <a:t> 25%, </a:t>
          </a:r>
          <a:r>
            <a:rPr lang="en-ID" sz="1800" kern="1200" dirty="0" err="1"/>
            <a:t>dua</a:t>
          </a:r>
          <a:r>
            <a:rPr lang="en-ID" sz="1800" kern="1200" dirty="0"/>
            <a:t> orang </a:t>
          </a:r>
          <a:r>
            <a:rPr lang="en-ID" sz="1800" kern="1200" dirty="0" err="1"/>
            <a:t>dengan</a:t>
          </a:r>
          <a:r>
            <a:rPr lang="en-ID" sz="1800" kern="1200" dirty="0"/>
            <a:t> </a:t>
          </a:r>
          <a:r>
            <a:rPr lang="en-ID" sz="1800" kern="1200" dirty="0" err="1"/>
            <a:t>kepribadian</a:t>
          </a:r>
          <a:r>
            <a:rPr lang="en-ID" sz="1800" kern="1200" dirty="0"/>
            <a:t> </a:t>
          </a:r>
          <a:r>
            <a:rPr lang="en-ID" sz="1800" kern="1200" dirty="0" err="1"/>
            <a:t>berbeda</a:t>
          </a:r>
          <a:r>
            <a:rPr lang="en-ID" sz="1800" kern="1200" dirty="0"/>
            <a:t> </a:t>
          </a:r>
          <a:r>
            <a:rPr lang="en-ID" sz="1800" kern="1200" dirty="0" err="1"/>
            <a:t>akan</a:t>
          </a:r>
          <a:r>
            <a:rPr lang="en-ID" sz="1800" kern="1200" dirty="0"/>
            <a:t> </a:t>
          </a:r>
          <a:r>
            <a:rPr lang="en-ID" sz="1800" kern="1200" dirty="0" err="1"/>
            <a:t>mempunyai</a:t>
          </a:r>
          <a:r>
            <a:rPr lang="en-ID" sz="1800" kern="1200" dirty="0"/>
            <a:t> </a:t>
          </a:r>
          <a:r>
            <a:rPr lang="en-ID" sz="1800" kern="1200" dirty="0" err="1"/>
            <a:t>cara</a:t>
          </a:r>
          <a:r>
            <a:rPr lang="en-ID" sz="1800" kern="1200" dirty="0"/>
            <a:t> </a:t>
          </a:r>
          <a:r>
            <a:rPr lang="en-ID" sz="1800" kern="1200" dirty="0" err="1"/>
            <a:t>pandang</a:t>
          </a:r>
          <a:r>
            <a:rPr lang="en-ID" sz="1800" kern="1200" dirty="0"/>
            <a:t> yang </a:t>
          </a:r>
          <a:r>
            <a:rPr lang="en-ID" sz="1800" kern="1200" dirty="0" err="1"/>
            <a:t>berbeda</a:t>
          </a:r>
          <a:r>
            <a:rPr lang="en-ID" sz="1800" kern="1200" dirty="0"/>
            <a:t>. Orang yang </a:t>
          </a:r>
          <a:r>
            <a:rPr lang="en-ID" sz="1800" kern="1200" dirty="0" err="1"/>
            <a:t>konservatif</a:t>
          </a:r>
          <a:r>
            <a:rPr lang="en-ID" sz="1800" kern="1200" dirty="0"/>
            <a:t> </a:t>
          </a:r>
          <a:r>
            <a:rPr lang="en-ID" sz="1800" kern="1200" dirty="0" err="1"/>
            <a:t>akan</a:t>
          </a:r>
          <a:r>
            <a:rPr lang="en-ID" sz="1800" kern="1200" dirty="0"/>
            <a:t> </a:t>
          </a:r>
          <a:r>
            <a:rPr lang="en-ID" sz="1800" kern="1200" dirty="0" err="1"/>
            <a:t>menganggap</a:t>
          </a:r>
          <a:r>
            <a:rPr lang="en-ID" sz="1800" kern="1200" dirty="0"/>
            <a:t> </a:t>
          </a:r>
          <a:r>
            <a:rPr lang="en-ID" sz="1800" kern="1200" dirty="0" err="1"/>
            <a:t>risiko</a:t>
          </a:r>
          <a:r>
            <a:rPr lang="en-ID" sz="1800" kern="1200" dirty="0"/>
            <a:t> </a:t>
          </a:r>
          <a:r>
            <a:rPr lang="en-ID" sz="1800" kern="1200" dirty="0" err="1"/>
            <a:t>investasi</a:t>
          </a:r>
          <a:r>
            <a:rPr lang="en-ID" sz="1800" kern="1200" dirty="0"/>
            <a:t> di pasar modal </a:t>
          </a:r>
          <a:r>
            <a:rPr lang="en-ID" sz="1800" kern="1200" dirty="0" err="1"/>
            <a:t>terlalu</a:t>
          </a:r>
          <a:r>
            <a:rPr lang="en-ID" sz="1800" kern="1200" dirty="0"/>
            <a:t> </a:t>
          </a:r>
          <a:r>
            <a:rPr lang="en-ID" sz="1800" kern="1200" dirty="0" err="1"/>
            <a:t>tinggi</a:t>
          </a:r>
          <a:r>
            <a:rPr lang="en-ID" sz="1800" kern="1200" dirty="0"/>
            <a:t>. </a:t>
          </a:r>
          <a:r>
            <a:rPr lang="en-ID" sz="1800" kern="1200" dirty="0" err="1"/>
            <a:t>Sementara</a:t>
          </a:r>
          <a:r>
            <a:rPr lang="en-ID" sz="1800" kern="1200" dirty="0"/>
            <a:t> </a:t>
          </a:r>
          <a:r>
            <a:rPr lang="en-ID" sz="1800" kern="1200" dirty="0" err="1"/>
            <a:t>bagi</a:t>
          </a:r>
          <a:r>
            <a:rPr lang="en-ID" sz="1800" kern="1200" dirty="0"/>
            <a:t> orang yang </a:t>
          </a:r>
          <a:r>
            <a:rPr lang="en-ID" sz="1800" kern="1200" dirty="0" err="1"/>
            <a:t>agresif</a:t>
          </a:r>
          <a:r>
            <a:rPr lang="en-ID" sz="1800" kern="1200" dirty="0"/>
            <a:t>, </a:t>
          </a:r>
          <a:r>
            <a:rPr lang="en-ID" sz="1800" kern="1200" dirty="0" err="1"/>
            <a:t>risiko</a:t>
          </a:r>
          <a:r>
            <a:rPr lang="en-ID" sz="1800" kern="1200" dirty="0"/>
            <a:t> </a:t>
          </a:r>
          <a:r>
            <a:rPr lang="en-ID" sz="1800" kern="1200" dirty="0" err="1"/>
            <a:t>investasi</a:t>
          </a:r>
          <a:r>
            <a:rPr lang="en-ID" sz="1800" kern="1200" dirty="0"/>
            <a:t> di pasar modal </a:t>
          </a:r>
          <a:r>
            <a:rPr lang="en-ID" sz="1800" kern="1200" dirty="0" err="1"/>
            <a:t>dianggap</a:t>
          </a:r>
          <a:r>
            <a:rPr lang="en-ID" sz="1800" kern="1200" dirty="0"/>
            <a:t> </a:t>
          </a:r>
          <a:r>
            <a:rPr lang="en-ID" sz="1800" kern="1200" dirty="0" err="1"/>
            <a:t>tidak</a:t>
          </a:r>
          <a:r>
            <a:rPr lang="en-ID" sz="1800" kern="1200" dirty="0"/>
            <a:t> </a:t>
          </a:r>
          <a:r>
            <a:rPr lang="en-ID" sz="1800" kern="1200" dirty="0" err="1"/>
            <a:t>terlalu</a:t>
          </a:r>
          <a:r>
            <a:rPr lang="en-ID" sz="1800" kern="1200" dirty="0"/>
            <a:t> </a:t>
          </a:r>
          <a:r>
            <a:rPr lang="en-ID" sz="1800" kern="1200" dirty="0" err="1"/>
            <a:t>tinggi</a:t>
          </a:r>
          <a:r>
            <a:rPr lang="en-ID" sz="1800" kern="1200" dirty="0"/>
            <a:t>. </a:t>
          </a:r>
          <a:r>
            <a:rPr lang="en-ID" sz="1800" kern="1200" dirty="0" err="1"/>
            <a:t>Perhatikan</a:t>
          </a:r>
          <a:r>
            <a:rPr lang="en-ID" sz="1800" kern="1200" dirty="0"/>
            <a:t> </a:t>
          </a:r>
          <a:r>
            <a:rPr lang="en-ID" sz="1800" kern="1200" dirty="0" err="1"/>
            <a:t>bahwa</a:t>
          </a:r>
          <a:r>
            <a:rPr lang="en-ID" sz="1800" kern="1200" dirty="0"/>
            <a:t> </a:t>
          </a:r>
          <a:r>
            <a:rPr lang="en-ID" sz="1800" kern="1200" dirty="0" err="1"/>
            <a:t>kedua</a:t>
          </a:r>
          <a:r>
            <a:rPr lang="en-ID" sz="1800" kern="1200" dirty="0"/>
            <a:t> orang </a:t>
          </a:r>
          <a:r>
            <a:rPr lang="en-ID" sz="1800" kern="1200" dirty="0" err="1"/>
            <a:t>tersebut</a:t>
          </a:r>
          <a:r>
            <a:rPr lang="en-ID" sz="1800" kern="1200" dirty="0"/>
            <a:t> </a:t>
          </a:r>
          <a:r>
            <a:rPr lang="en-ID" sz="1800" kern="1200" dirty="0" err="1"/>
            <a:t>melihat</a:t>
          </a:r>
          <a:r>
            <a:rPr lang="en-ID" sz="1800" kern="1200" dirty="0"/>
            <a:t> pada </a:t>
          </a:r>
          <a:r>
            <a:rPr lang="en-ID" sz="1800" kern="1200" dirty="0" err="1"/>
            <a:t>risiko</a:t>
          </a:r>
          <a:r>
            <a:rPr lang="en-ID" sz="1800" kern="1200" dirty="0"/>
            <a:t> </a:t>
          </a:r>
          <a:r>
            <a:rPr lang="en-ID" sz="1800" kern="1200" dirty="0" err="1"/>
            <a:t>objektif</a:t>
          </a:r>
          <a:r>
            <a:rPr lang="en-ID" sz="1800" kern="1200" dirty="0"/>
            <a:t> yang </a:t>
          </a:r>
          <a:r>
            <a:rPr lang="en-ID" sz="1800" kern="1200" dirty="0" err="1"/>
            <a:t>sama</a:t>
          </a:r>
          <a:r>
            <a:rPr lang="en-ID" sz="1800" kern="1200" dirty="0"/>
            <a:t>, </a:t>
          </a:r>
          <a:r>
            <a:rPr lang="en-ID" sz="1800" kern="1200" dirty="0" err="1"/>
            <a:t>yaitu</a:t>
          </a:r>
          <a:r>
            <a:rPr lang="en-ID" sz="1800" kern="1200" dirty="0"/>
            <a:t> </a:t>
          </a:r>
          <a:r>
            <a:rPr lang="en-ID" sz="1800" kern="1200" dirty="0" err="1"/>
            <a:t>standar</a:t>
          </a:r>
          <a:r>
            <a:rPr lang="en-ID" sz="1800" kern="1200" dirty="0"/>
            <a:t> </a:t>
          </a:r>
          <a:r>
            <a:rPr lang="en-ID" sz="1800" kern="1200" dirty="0" err="1"/>
            <a:t>deviasi</a:t>
          </a:r>
          <a:r>
            <a:rPr lang="en-ID" sz="1800" kern="1200" dirty="0"/>
            <a:t> </a:t>
          </a:r>
          <a:r>
            <a:rPr lang="en-ID" sz="1800" i="1" kern="1200" dirty="0"/>
            <a:t>return </a:t>
          </a:r>
          <a:r>
            <a:rPr lang="en-ID" sz="1800" kern="1200" dirty="0" err="1"/>
            <a:t>sebesar</a:t>
          </a:r>
          <a:r>
            <a:rPr lang="en-ID" sz="1800" kern="1200" dirty="0"/>
            <a:t> 25% per </a:t>
          </a:r>
          <a:r>
            <a:rPr lang="en-ID" sz="1800" kern="1200" dirty="0" err="1"/>
            <a:t>tahun</a:t>
          </a:r>
          <a:r>
            <a:rPr lang="en-ID" sz="1800" kern="1200" dirty="0"/>
            <a:t>. </a:t>
          </a:r>
          <a:endParaRPr lang="en-US" sz="1800" kern="1200" dirty="0"/>
        </a:p>
      </dsp:txBody>
      <dsp:txXfrm>
        <a:off x="0" y="2029455"/>
        <a:ext cx="8640960" cy="276138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5BB28-559A-7F4C-B1E0-D11604DFFBF8}" type="datetimeFigureOut">
              <a:rPr lang="en-US" smtClean="0"/>
              <a:t>3/11/20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396B6E-E766-BF4A-A9DF-9ED8527836D7}" type="slidenum">
              <a:rPr lang="en-US" smtClean="0"/>
              <a:t>‹#›</a:t>
            </a:fld>
            <a:endParaRPr lang="en-US"/>
          </a:p>
        </p:txBody>
      </p:sp>
    </p:spTree>
    <p:extLst>
      <p:ext uri="{BB962C8B-B14F-4D97-AF65-F5344CB8AC3E}">
        <p14:creationId xmlns:p14="http://schemas.microsoft.com/office/powerpoint/2010/main" val="2365696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396B6E-E766-BF4A-A9DF-9ED8527836D7}" type="slidenum">
              <a:rPr lang="en-US" smtClean="0"/>
              <a:t>1</a:t>
            </a:fld>
            <a:endParaRPr lang="en-US"/>
          </a:p>
        </p:txBody>
      </p:sp>
    </p:spTree>
    <p:extLst>
      <p:ext uri="{BB962C8B-B14F-4D97-AF65-F5344CB8AC3E}">
        <p14:creationId xmlns:p14="http://schemas.microsoft.com/office/powerpoint/2010/main" val="2675782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3084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256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980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8354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004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521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4762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4378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7645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775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0671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9589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396B6E-E766-BF4A-A9DF-9ED8527836D7}" type="slidenum">
              <a:rPr lang="en-US" smtClean="0"/>
              <a:t>25</a:t>
            </a:fld>
            <a:endParaRPr lang="en-US"/>
          </a:p>
        </p:txBody>
      </p:sp>
    </p:spTree>
    <p:extLst>
      <p:ext uri="{BB962C8B-B14F-4D97-AF65-F5344CB8AC3E}">
        <p14:creationId xmlns:p14="http://schemas.microsoft.com/office/powerpoint/2010/main" val="279638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7343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87574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2250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55283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6205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8" name="Shape 3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1949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396B6E-E766-BF4A-A9DF-9ED8527836D7}" type="slidenum">
              <a:rPr lang="en-US" smtClean="0"/>
              <a:t>34</a:t>
            </a:fld>
            <a:endParaRPr lang="en-US"/>
          </a:p>
        </p:txBody>
      </p:sp>
    </p:spTree>
    <p:extLst>
      <p:ext uri="{BB962C8B-B14F-4D97-AF65-F5344CB8AC3E}">
        <p14:creationId xmlns:p14="http://schemas.microsoft.com/office/powerpoint/2010/main" val="4648476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396B6E-E766-BF4A-A9DF-9ED8527836D7}" type="slidenum">
              <a:rPr lang="en-US" smtClean="0"/>
              <a:t>35</a:t>
            </a:fld>
            <a:endParaRPr lang="en-US"/>
          </a:p>
        </p:txBody>
      </p:sp>
    </p:spTree>
    <p:extLst>
      <p:ext uri="{BB962C8B-B14F-4D97-AF65-F5344CB8AC3E}">
        <p14:creationId xmlns:p14="http://schemas.microsoft.com/office/powerpoint/2010/main" val="135835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63280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8760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09325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72269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2340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035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6644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62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D" sz="1200" kern="1200" dirty="0">
                <a:solidFill>
                  <a:schemeClr val="tx1"/>
                </a:solidFill>
                <a:effectLst/>
                <a:latin typeface="+mn-lt"/>
                <a:ea typeface="+mn-ea"/>
                <a:cs typeface="+mn-cs"/>
              </a:rPr>
              <a:t>Pada </a:t>
            </a:r>
            <a:r>
              <a:rPr lang="en-ID" sz="1200" kern="1200" dirty="0" err="1">
                <a:solidFill>
                  <a:schemeClr val="tx1"/>
                </a:solidFill>
                <a:effectLst/>
                <a:latin typeface="+mn-lt"/>
                <a:ea typeface="+mn-ea"/>
                <a:cs typeface="+mn-cs"/>
              </a:rPr>
              <a:t>wilayah</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satu</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yang </a:t>
            </a:r>
            <a:r>
              <a:rPr lang="en-ID" sz="1200" kern="1200" dirty="0" err="1">
                <a:solidFill>
                  <a:schemeClr val="tx1"/>
                </a:solidFill>
                <a:effectLst/>
                <a:latin typeface="+mn-lt"/>
                <a:ea typeface="+mn-ea"/>
                <a:cs typeface="+mn-cs"/>
              </a:rPr>
              <a:t>diambil</a:t>
            </a:r>
            <a:r>
              <a:rPr lang="en-ID" sz="1200" kern="1200" dirty="0">
                <a:solidFill>
                  <a:schemeClr val="tx1"/>
                </a:solidFill>
                <a:effectLst/>
                <a:latin typeface="+mn-lt"/>
                <a:ea typeface="+mn-ea"/>
                <a:cs typeface="+mn-cs"/>
              </a:rPr>
              <a:t> oleh </a:t>
            </a:r>
            <a:r>
              <a:rPr lang="en-ID" sz="1200" kern="1200" dirty="0" err="1">
                <a:solidFill>
                  <a:schemeClr val="tx1"/>
                </a:solidFill>
                <a:effectLst/>
                <a:latin typeface="+mn-lt"/>
                <a:ea typeface="+mn-ea"/>
                <a:cs typeface="+mn-cs"/>
              </a:rPr>
              <a:t>perusahaan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terlalu</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kecil</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sehingga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keuntungan</a:t>
            </a:r>
            <a:r>
              <a:rPr lang="en-ID" sz="1200" kern="1200" dirty="0">
                <a:solidFill>
                  <a:schemeClr val="tx1"/>
                </a:solidFill>
                <a:effectLst/>
                <a:latin typeface="+mn-lt"/>
                <a:ea typeface="+mn-ea"/>
                <a:cs typeface="+mn-cs"/>
              </a:rPr>
              <a:t> yang </a:t>
            </a:r>
            <a:r>
              <a:rPr lang="en-ID" sz="1200" kern="1200" dirty="0" err="1">
                <a:solidFill>
                  <a:schemeClr val="tx1"/>
                </a:solidFill>
                <a:effectLst/>
                <a:latin typeface="+mn-lt"/>
                <a:ea typeface="+mn-ea"/>
                <a:cs typeface="+mn-cs"/>
              </a:rPr>
              <a:t>diperoleh</a:t>
            </a:r>
            <a:r>
              <a:rPr lang="en-ID" sz="1200" kern="1200" dirty="0">
                <a:solidFill>
                  <a:schemeClr val="tx1"/>
                </a:solidFill>
                <a:effectLst/>
                <a:latin typeface="+mn-lt"/>
                <a:ea typeface="+mn-ea"/>
                <a:cs typeface="+mn-cs"/>
              </a:rPr>
              <a:t> juga </a:t>
            </a:r>
            <a:r>
              <a:rPr lang="en-ID" sz="1200" kern="1200" dirty="0" err="1">
                <a:solidFill>
                  <a:schemeClr val="tx1"/>
                </a:solidFill>
                <a:effectLst/>
                <a:latin typeface="+mn-lt"/>
                <a:ea typeface="+mn-ea"/>
                <a:cs typeface="+mn-cs"/>
              </a:rPr>
              <a:t>kecil</a:t>
            </a:r>
            <a:r>
              <a:rPr lang="en-ID" sz="1200" kern="1200" dirty="0">
                <a:solidFill>
                  <a:schemeClr val="tx1"/>
                </a:solidFill>
                <a:effectLst/>
                <a:latin typeface="+mn-lt"/>
                <a:ea typeface="+mn-ea"/>
                <a:cs typeface="+mn-cs"/>
              </a:rPr>
              <a:t>. Pada </a:t>
            </a:r>
            <a:r>
              <a:rPr lang="en-ID" sz="1200" kern="1200" dirty="0" err="1">
                <a:solidFill>
                  <a:schemeClr val="tx1"/>
                </a:solidFill>
                <a:effectLst/>
                <a:latin typeface="+mn-lt"/>
                <a:ea typeface="+mn-ea"/>
                <a:cs typeface="+mn-cs"/>
              </a:rPr>
              <a:t>tahap</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ini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masih</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bisa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ditingkatkan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untuk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meningkatkan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tingkat</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keuntungan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Contoh</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ekstrem</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situasi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ini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adalah</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jika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manajer</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hanya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tinggal</a:t>
            </a:r>
            <a:r>
              <a:rPr lang="en-ID" sz="1200" kern="1200" dirty="0">
                <a:solidFill>
                  <a:schemeClr val="tx1"/>
                </a:solidFill>
                <a:effectLst/>
                <a:latin typeface="+mn-lt"/>
                <a:ea typeface="+mn-ea"/>
                <a:cs typeface="+mn-cs"/>
              </a:rPr>
              <a:t> di </a:t>
            </a:r>
            <a:r>
              <a:rPr lang="en-ID" sz="1200" kern="1200" dirty="0" err="1">
                <a:solidFill>
                  <a:schemeClr val="tx1"/>
                </a:solidFill>
                <a:effectLst/>
                <a:latin typeface="+mn-lt"/>
                <a:ea typeface="+mn-ea"/>
                <a:cs typeface="+mn-cs"/>
              </a:rPr>
              <a:t>rumah</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tidak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pergi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a:t>
            </a:r>
            <a:r>
              <a:rPr lang="en-ID" sz="1200" kern="1200" dirty="0">
                <a:solidFill>
                  <a:schemeClr val="tx1"/>
                </a:solidFill>
                <a:effectLst/>
                <a:latin typeface="+mn-lt"/>
                <a:ea typeface="+mn-ea"/>
                <a:cs typeface="+mn-cs"/>
              </a:rPr>
              <a:t> mana-mana. </a:t>
            </a:r>
            <a:r>
              <a:rPr lang="en-ID" sz="1200" kern="1200" dirty="0" err="1">
                <a:solidFill>
                  <a:schemeClr val="tx1"/>
                </a:solidFill>
                <a:effectLst/>
                <a:latin typeface="+mn-lt"/>
                <a:ea typeface="+mn-ea"/>
                <a:cs typeface="+mn-cs"/>
              </a:rPr>
              <a:t>Dia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bisa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menghindari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banyak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kecelakaan</a:t>
            </a:r>
            <a:r>
              <a:rPr lang="en-ID" sz="1200" kern="1200" dirty="0">
                <a:solidFill>
                  <a:schemeClr val="tx1"/>
                </a:solidFill>
                <a:effectLst/>
                <a:latin typeface="+mn-lt"/>
                <a:ea typeface="+mn-ea"/>
                <a:cs typeface="+mn-cs"/>
              </a:rPr>
              <a:t>, dan </a:t>
            </a:r>
            <a:r>
              <a:rPr lang="en-ID" sz="1200" kern="1200" dirty="0" err="1">
                <a:solidFill>
                  <a:schemeClr val="tx1"/>
                </a:solidFill>
                <a:effectLst/>
                <a:latin typeface="+mn-lt"/>
                <a:ea typeface="+mn-ea"/>
                <a:cs typeface="+mn-cs"/>
              </a:rPr>
              <a:t>sebagainya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tetapi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dia</a:t>
            </a:r>
            <a:r>
              <a:rPr lang="en-ID" sz="1200" kern="1200" dirty="0">
                <a:solidFill>
                  <a:schemeClr val="tx1"/>
                </a:solidFill>
                <a:effectLst/>
                <a:latin typeface="+mn-lt"/>
                <a:ea typeface="+mn-ea"/>
                <a:cs typeface="+mn-cs"/>
              </a:rPr>
              <a:t> juga </a:t>
            </a:r>
            <a:r>
              <a:rPr lang="en-ID" sz="1200" kern="1200" dirty="0" err="1">
                <a:solidFill>
                  <a:schemeClr val="tx1"/>
                </a:solidFill>
                <a:effectLst/>
                <a:latin typeface="+mn-lt"/>
                <a:ea typeface="+mn-ea"/>
                <a:cs typeface="+mn-cs"/>
              </a:rPr>
              <a:t>tidak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mendapatkan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banyak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keuntungan</a:t>
            </a:r>
            <a:r>
              <a:rPr lang="en-ID" sz="1200" kern="1200" dirty="0">
                <a:solidFill>
                  <a:schemeClr val="tx1"/>
                </a:solidFill>
                <a:effectLst/>
                <a:latin typeface="+mn-lt"/>
                <a:ea typeface="+mn-ea"/>
                <a:cs typeface="+mn-cs"/>
              </a:rPr>
              <a:t>. Di </a:t>
            </a:r>
            <a:r>
              <a:rPr lang="en-ID" sz="1200" kern="1200" dirty="0" err="1">
                <a:solidFill>
                  <a:schemeClr val="tx1"/>
                </a:solidFill>
                <a:effectLst/>
                <a:latin typeface="+mn-lt"/>
                <a:ea typeface="+mn-ea"/>
                <a:cs typeface="+mn-cs"/>
              </a:rPr>
              <a:t>tahap</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ini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pengelolaan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belum</a:t>
            </a:r>
            <a:r>
              <a:rPr lang="en-ID" sz="1200" kern="1200" dirty="0">
                <a:solidFill>
                  <a:schemeClr val="tx1"/>
                </a:solidFill>
                <a:effectLst/>
                <a:latin typeface="+mn-lt"/>
                <a:ea typeface="+mn-ea"/>
                <a:cs typeface="+mn-cs"/>
              </a:rPr>
              <a:t> optimal.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D" sz="1200" kern="1200" dirty="0">
                <a:solidFill>
                  <a:schemeClr val="tx1"/>
                </a:solidFill>
                <a:effectLst/>
                <a:latin typeface="+mn-lt"/>
                <a:ea typeface="+mn-ea"/>
                <a:cs typeface="+mn-cs"/>
              </a:rPr>
              <a:t>Pada </a:t>
            </a:r>
            <a:r>
              <a:rPr lang="en-ID" sz="1200" kern="1200" dirty="0" err="1">
                <a:solidFill>
                  <a:schemeClr val="tx1"/>
                </a:solidFill>
                <a:effectLst/>
                <a:latin typeface="+mn-lt"/>
                <a:ea typeface="+mn-ea"/>
                <a:cs typeface="+mn-cs"/>
              </a:rPr>
              <a:t>tahap</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berikutnya</a:t>
            </a:r>
            <a:r>
              <a:rPr lang="en-ID" sz="1200" kern="1200" dirty="0">
                <a:solidFill>
                  <a:schemeClr val="tx1"/>
                </a:solidFill>
                <a:effectLst/>
                <a:latin typeface="+mn-lt"/>
                <a:ea typeface="+mn-ea"/>
                <a:cs typeface="+mn-cs"/>
              </a:rPr>
              <a:t> (zona 2), </a:t>
            </a:r>
            <a:r>
              <a:rPr lang="en-ID" sz="1200" kern="1200" dirty="0" err="1">
                <a:solidFill>
                  <a:schemeClr val="tx1"/>
                </a:solidFill>
                <a:effectLst/>
                <a:latin typeface="+mn-lt"/>
                <a:ea typeface="+mn-ea"/>
                <a:cs typeface="+mn-cs"/>
              </a:rPr>
              <a:t>penambahan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tidak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banyak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meningkatkan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tingkat</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keuntungan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Tahap</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ini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merupakan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tahap</a:t>
            </a:r>
            <a:r>
              <a:rPr lang="en-ID" sz="1200" kern="1200" dirty="0">
                <a:solidFill>
                  <a:schemeClr val="tx1"/>
                </a:solidFill>
                <a:effectLst/>
                <a:latin typeface="+mn-lt"/>
                <a:ea typeface="+mn-ea"/>
                <a:cs typeface="+mn-cs"/>
              </a:rPr>
              <a:t> optimal. </a:t>
            </a:r>
            <a:endParaRPr lang="en-ID"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D" sz="1200" kern="1200" dirty="0" err="1">
                <a:solidFill>
                  <a:schemeClr val="tx1"/>
                </a:solidFill>
                <a:effectLst/>
                <a:latin typeface="+mn-lt"/>
                <a:ea typeface="+mn-ea"/>
                <a:cs typeface="+mn-cs"/>
              </a:rPr>
              <a:t>Tahap</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berikutnya</a:t>
            </a:r>
            <a:r>
              <a:rPr lang="en-ID" sz="1200" kern="1200" dirty="0">
                <a:solidFill>
                  <a:schemeClr val="tx1"/>
                </a:solidFill>
                <a:effectLst/>
                <a:latin typeface="+mn-lt"/>
                <a:ea typeface="+mn-ea"/>
                <a:cs typeface="+mn-cs"/>
              </a:rPr>
              <a:t> (zona 3),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yang </a:t>
            </a:r>
            <a:r>
              <a:rPr lang="en-ID" sz="1200" kern="1200" dirty="0" err="1">
                <a:solidFill>
                  <a:schemeClr val="tx1"/>
                </a:solidFill>
                <a:effectLst/>
                <a:latin typeface="+mn-lt"/>
                <a:ea typeface="+mn-ea"/>
                <a:cs typeface="+mn-cs"/>
              </a:rPr>
              <a:t>diambil</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organisasi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terlalu</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tinggi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sehingga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penambahan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akan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berakibat</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negatif</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terhadap</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organisasi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Sebagai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contoh</a:t>
            </a:r>
            <a:r>
              <a:rPr lang="en-ID" sz="1200" kern="1200" dirty="0">
                <a:solidFill>
                  <a:schemeClr val="tx1"/>
                </a:solidFill>
                <a:effectLst/>
                <a:latin typeface="+mn-lt"/>
                <a:ea typeface="+mn-ea"/>
                <a:cs typeface="+mn-cs"/>
              </a:rPr>
              <a:t>, bank </a:t>
            </a:r>
            <a:r>
              <a:rPr lang="en-ID" sz="1200" kern="1200" dirty="0" err="1">
                <a:solidFill>
                  <a:schemeClr val="tx1"/>
                </a:solidFill>
                <a:effectLst/>
                <a:latin typeface="+mn-lt"/>
                <a:ea typeface="+mn-ea"/>
                <a:cs typeface="+mn-cs"/>
              </a:rPr>
              <a:t>memberi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pinjaman</a:t>
            </a:r>
            <a:r>
              <a:rPr lang="en-ID" sz="1200" kern="1200" dirty="0">
                <a:solidFill>
                  <a:schemeClr val="tx1"/>
                </a:solidFill>
                <a:effectLst/>
                <a:latin typeface="+mn-lt"/>
                <a:ea typeface="+mn-ea"/>
                <a:cs typeface="+mn-cs"/>
              </a:rPr>
              <a:t> pada </a:t>
            </a:r>
            <a:r>
              <a:rPr lang="en-ID" sz="1200" kern="1200" dirty="0" err="1">
                <a:solidFill>
                  <a:schemeClr val="tx1"/>
                </a:solidFill>
                <a:effectLst/>
                <a:latin typeface="+mn-lt"/>
                <a:ea typeface="+mn-ea"/>
                <a:cs typeface="+mn-cs"/>
              </a:rPr>
              <a:t>sektor-sektor</a:t>
            </a:r>
            <a:r>
              <a:rPr lang="en-ID" sz="1200" kern="1200" dirty="0">
                <a:solidFill>
                  <a:schemeClr val="tx1"/>
                </a:solidFill>
                <a:effectLst/>
                <a:latin typeface="+mn-lt"/>
                <a:ea typeface="+mn-ea"/>
                <a:cs typeface="+mn-cs"/>
              </a:rPr>
              <a:t> yang </a:t>
            </a:r>
            <a:r>
              <a:rPr lang="en-ID" sz="1200" kern="1200" dirty="0" err="1">
                <a:solidFill>
                  <a:schemeClr val="tx1"/>
                </a:solidFill>
                <a:effectLst/>
                <a:latin typeface="+mn-lt"/>
                <a:ea typeface="+mn-ea"/>
                <a:cs typeface="+mn-cs"/>
              </a:rPr>
              <a:t>risikonya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terlalu</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tinggi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misal</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usaha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burung</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walet</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usaha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perjudian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Risiko</a:t>
            </a:r>
            <a:r>
              <a:rPr lang="en-ID" sz="1200" kern="1200" dirty="0">
                <a:solidFill>
                  <a:schemeClr val="tx1"/>
                </a:solidFill>
                <a:effectLst/>
                <a:latin typeface="+mn-lt"/>
                <a:ea typeface="+mn-ea"/>
                <a:cs typeface="+mn-cs"/>
              </a:rPr>
              <a:t> yang </a:t>
            </a:r>
            <a:r>
              <a:rPr lang="en-ID" sz="1200" kern="1200" dirty="0" err="1">
                <a:solidFill>
                  <a:schemeClr val="tx1"/>
                </a:solidFill>
                <a:effectLst/>
                <a:latin typeface="+mn-lt"/>
                <a:ea typeface="+mn-ea"/>
                <a:cs typeface="+mn-cs"/>
              </a:rPr>
              <a:t>terlalu</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tinggi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menjadi</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sulit</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untuk</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dikendalikan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sehingga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bisa</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berakibat</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membahayakan</a:t>
            </a:r>
            <a:r>
              <a:rPr lang="en-ID" sz="1200" kern="1200" dirty="0">
                <a:solidFill>
                  <a:schemeClr val="tx1"/>
                </a:solidFill>
                <a:effectLst/>
                <a:latin typeface="+mn-lt"/>
                <a:ea typeface="+mn-ea"/>
                <a:cs typeface="+mn-cs"/>
              </a:rPr>
              <a:t> dan </a:t>
            </a:r>
            <a:r>
              <a:rPr lang="en-ID" sz="1200" kern="1200" dirty="0" err="1">
                <a:solidFill>
                  <a:schemeClr val="tx1"/>
                </a:solidFill>
                <a:effectLst/>
                <a:latin typeface="+mn-lt"/>
                <a:ea typeface="+mn-ea"/>
                <a:cs typeface="+mn-cs"/>
              </a:rPr>
              <a:t>merugikan</a:t>
            </a:r>
            <a:r>
              <a:rPr lang="en-ID" sz="1200" kern="1200" dirty="0">
                <a:solidFill>
                  <a:schemeClr val="tx1"/>
                </a:solidFill>
                <a:effectLst/>
                <a:latin typeface="+mn-lt"/>
                <a:ea typeface="+mn-ea"/>
                <a:cs typeface="+mn-cs"/>
              </a:rPr>
              <a:t> </a:t>
            </a:r>
            <a:r>
              <a:rPr lang="en-ID" sz="1200" kern="1200" dirty="0" err="1">
                <a:solidFill>
                  <a:schemeClr val="tx1"/>
                </a:solidFill>
                <a:effectLst/>
                <a:latin typeface="+mn-lt"/>
                <a:ea typeface="+mn-ea"/>
                <a:cs typeface="+mn-cs"/>
              </a:rPr>
              <a:t>perusahaan</a:t>
            </a:r>
            <a:r>
              <a:rPr lang="en-ID" sz="1200" kern="1200" dirty="0">
                <a:solidFill>
                  <a:schemeClr val="tx1"/>
                </a:solidFill>
                <a:effectLst/>
                <a:latin typeface="+mn-lt"/>
                <a:ea typeface="+mn-ea"/>
                <a:cs typeface="+mn-cs"/>
              </a:rPr>
              <a:t> </a:t>
            </a:r>
            <a:endParaRPr lang="en-ID"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D"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D" dirty="0"/>
          </a:p>
          <a:p>
            <a:pPr lvl="0">
              <a:spcBef>
                <a:spcPts val="0"/>
              </a:spcBef>
              <a:buNone/>
            </a:pPr>
            <a:endParaRPr dirty="0"/>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8014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6243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895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5178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F075-D459-8143-8FB1-4D6D106C39B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8350CD1-6CB8-A147-AE74-C7C15567804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C9D396C-A3CA-3848-87B4-C4936F35F8C7}"/>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5" name="Footer Placeholder 4">
            <a:extLst>
              <a:ext uri="{FF2B5EF4-FFF2-40B4-BE49-F238E27FC236}">
                <a16:creationId xmlns:a16="http://schemas.microsoft.com/office/drawing/2014/main" id="{31813653-1B2B-B94E-977B-A5BF599C192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0202E16D-52C8-5E4B-A220-FE478B507A4C}"/>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92226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EC5C-BFFA-8443-9257-6B36423452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CF8405-D0EA-3242-8350-11AC60CF44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EC36B1-A56B-2940-927A-5A8E39E48ABB}"/>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5" name="Footer Placeholder 4">
            <a:extLst>
              <a:ext uri="{FF2B5EF4-FFF2-40B4-BE49-F238E27FC236}">
                <a16:creationId xmlns:a16="http://schemas.microsoft.com/office/drawing/2014/main" id="{13E98E66-4122-D747-B0C5-3B0BD617690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E9CB5874-9DE0-B349-9F3D-739EBEFE8030}"/>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399940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F5F45F-7BC1-0D46-A4B4-D4604D514CB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B60257-D147-A448-A7A4-0BCA2121496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BE18E-0DB5-A540-AC66-768E55A399D4}"/>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5" name="Footer Placeholder 4">
            <a:extLst>
              <a:ext uri="{FF2B5EF4-FFF2-40B4-BE49-F238E27FC236}">
                <a16:creationId xmlns:a16="http://schemas.microsoft.com/office/drawing/2014/main" id="{7015CF9A-1088-B540-9FE2-64E89C19AD8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2AA9E1DE-FE40-6B48-855F-90774ED24FEF}"/>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26939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1D0B8-3702-1244-8C5A-042096C2FE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69130D-3A9E-0248-AD1A-402148E6F1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AE3FA-25AB-D646-BFB2-731920F9703B}"/>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5" name="Footer Placeholder 4">
            <a:extLst>
              <a:ext uri="{FF2B5EF4-FFF2-40B4-BE49-F238E27FC236}">
                <a16:creationId xmlns:a16="http://schemas.microsoft.com/office/drawing/2014/main" id="{4ECDA0DC-5576-674F-AAAC-0E32D983DC7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6E9B332D-30D3-6F48-AEC6-C9E66E87BE9E}"/>
              </a:ext>
            </a:extLst>
          </p:cNvPr>
          <p:cNvSpPr>
            <a:spLocks noGrp="1"/>
          </p:cNvSpPr>
          <p:nvPr>
            <p:ph type="sldNum" sz="quarter" idx="12"/>
          </p:nvPr>
        </p:nvSpPr>
        <p:spPr/>
        <p:txBody>
          <a:bodyPr/>
          <a:lstStyle/>
          <a:p>
            <a:fld id="{403F09A5-12BB-44CA-841F-131427AE7598}" type="slidenum">
              <a:rPr lang="id-ID" smtClean="0"/>
              <a:pPr/>
              <a:t>‹#›</a:t>
            </a:fld>
            <a:endParaRPr lang="id-ID"/>
          </a:p>
        </p:txBody>
      </p:sp>
      <p:grpSp>
        <p:nvGrpSpPr>
          <p:cNvPr id="7" name="Group 6">
            <a:extLst>
              <a:ext uri="{FF2B5EF4-FFF2-40B4-BE49-F238E27FC236}">
                <a16:creationId xmlns:a16="http://schemas.microsoft.com/office/drawing/2014/main" id="{33473FA1-980C-FB48-90CF-4CFA23B784D1}"/>
              </a:ext>
            </a:extLst>
          </p:cNvPr>
          <p:cNvGrpSpPr/>
          <p:nvPr userDrawn="1"/>
        </p:nvGrpSpPr>
        <p:grpSpPr>
          <a:xfrm>
            <a:off x="8256201" y="6273225"/>
            <a:ext cx="887799" cy="584775"/>
            <a:chOff x="7299774" y="3143248"/>
            <a:chExt cx="887799" cy="584775"/>
          </a:xfrm>
          <a:solidFill>
            <a:schemeClr val="accent3">
              <a:lumMod val="75000"/>
            </a:schemeClr>
          </a:solidFill>
        </p:grpSpPr>
        <p:sp>
          <p:nvSpPr>
            <p:cNvPr id="8" name="Rectangle 7">
              <a:extLst>
                <a:ext uri="{FF2B5EF4-FFF2-40B4-BE49-F238E27FC236}">
                  <a16:creationId xmlns:a16="http://schemas.microsoft.com/office/drawing/2014/main" id="{7E78B59E-0F64-8943-AF96-FDD2F24F91FF}"/>
                </a:ext>
              </a:extLst>
            </p:cNvPr>
            <p:cNvSpPr/>
            <p:nvPr/>
          </p:nvSpPr>
          <p:spPr>
            <a:xfrm>
              <a:off x="7643834" y="3143248"/>
              <a:ext cx="543739" cy="584775"/>
            </a:xfrm>
            <a:prstGeom prst="rect">
              <a:avLst/>
            </a:prstGeom>
            <a:grpFill/>
          </p:spPr>
          <p:txBody>
            <a:bodyPr wrap="none" lIns="91440" tIns="45720" rIns="91440" bIns="45720">
              <a:spAutoFit/>
            </a:bodyPr>
            <a:lstStyle/>
            <a:p>
              <a:pPr algn="ctr"/>
              <a:r>
                <a:rPr lang="id-ID"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a:t>
              </a:r>
              <a:endParaRPr lang="en-US"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Rectangle 8">
              <a:extLst>
                <a:ext uri="{FF2B5EF4-FFF2-40B4-BE49-F238E27FC236}">
                  <a16:creationId xmlns:a16="http://schemas.microsoft.com/office/drawing/2014/main" id="{89062CF1-7DE4-F84B-A029-85B3EB23F89B}"/>
                </a:ext>
              </a:extLst>
            </p:cNvPr>
            <p:cNvSpPr/>
            <p:nvPr/>
          </p:nvSpPr>
          <p:spPr>
            <a:xfrm>
              <a:off x="7299774" y="3143248"/>
              <a:ext cx="415498" cy="584775"/>
            </a:xfrm>
            <a:prstGeom prst="rect">
              <a:avLst/>
            </a:prstGeom>
            <a:grpFill/>
          </p:spPr>
          <p:txBody>
            <a:bodyPr wrap="none" lIns="91440" tIns="45720" rIns="91440" bIns="45720">
              <a:spAutoFit/>
            </a:bodyPr>
            <a:lstStyle/>
            <a:p>
              <a:pPr algn="ctr"/>
              <a:r>
                <a:rPr lang="id-ID"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a:t>
              </a:r>
              <a:endParaRPr lang="en-US"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pSp>
    </p:spTree>
    <p:extLst>
      <p:ext uri="{BB962C8B-B14F-4D97-AF65-F5344CB8AC3E}">
        <p14:creationId xmlns:p14="http://schemas.microsoft.com/office/powerpoint/2010/main" val="408725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DFC5-2DEB-8841-ADE6-871D64D6F43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1F43963-E264-0343-B6D2-2B18E9C4AD3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3E4D8-7A66-FF40-AC4B-8905BBB9472D}"/>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5" name="Footer Placeholder 4">
            <a:extLst>
              <a:ext uri="{FF2B5EF4-FFF2-40B4-BE49-F238E27FC236}">
                <a16:creationId xmlns:a16="http://schemas.microsoft.com/office/drawing/2014/main" id="{924FF7FC-FF68-A640-89F4-3BD7D441B1A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05EF0D6B-C495-FB47-9C96-1EBB25206FB0}"/>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380616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44A96-7726-EA4D-A2D4-CDCC745EF1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4D214D-DA33-2146-A3A1-E4483B32486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DBA1FB-0372-754F-8BC4-ED18237B925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C1CA63-F6F4-E542-97A7-3881EA4F11BA}"/>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6" name="Footer Placeholder 5">
            <a:extLst>
              <a:ext uri="{FF2B5EF4-FFF2-40B4-BE49-F238E27FC236}">
                <a16:creationId xmlns:a16="http://schemas.microsoft.com/office/drawing/2014/main" id="{9ECE5D70-84F7-8440-862D-7951A0360D1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B90738C3-9AC5-FA41-B519-BE155200A2EC}"/>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121161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59FF-B400-D844-8736-A985E6D9788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583E8A-B8CB-B94B-B8B7-03156C4FFD5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936E3C9-19F6-7148-877B-56FCDD7855F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21DD55-A716-8845-A883-50AAC736EE3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918A121-635B-E345-A825-ACBAED47981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966240-2E6E-0345-B0F6-E1C25F8BF253}"/>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8" name="Footer Placeholder 7">
            <a:extLst>
              <a:ext uri="{FF2B5EF4-FFF2-40B4-BE49-F238E27FC236}">
                <a16:creationId xmlns:a16="http://schemas.microsoft.com/office/drawing/2014/main" id="{602ADEBC-97FE-404D-8253-04D5F8B6CEAC}"/>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231CC9BE-477E-004F-9E21-C6BA770240A3}"/>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300376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70DD3-2BD4-884B-9B4D-DA27BDCEE4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079BF7-820F-DB45-999E-EFB0EE1DF137}"/>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4" name="Footer Placeholder 3">
            <a:extLst>
              <a:ext uri="{FF2B5EF4-FFF2-40B4-BE49-F238E27FC236}">
                <a16:creationId xmlns:a16="http://schemas.microsoft.com/office/drawing/2014/main" id="{11819B17-05B4-5C40-B32D-246E98017742}"/>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C9715665-C14F-9044-A0BB-7E3B70711DA8}"/>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405223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EBAC0-BB25-AF40-B4CD-58CE3829B77D}"/>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3" name="Footer Placeholder 2">
            <a:extLst>
              <a:ext uri="{FF2B5EF4-FFF2-40B4-BE49-F238E27FC236}">
                <a16:creationId xmlns:a16="http://schemas.microsoft.com/office/drawing/2014/main" id="{60BEB17E-09D0-1049-9CC2-F095BADEA228}"/>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02B6D8E6-0F68-F14E-B1A3-E138C12645D6}"/>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313832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6CA9B-73EC-C642-A31D-BA2F266E36E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3986A72-8A8A-1E44-92B6-9B53122BACF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119F1C-B6BA-4C49-B352-228033A0D4E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839496D-B84C-C444-97C8-67A2A4442143}"/>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6" name="Footer Placeholder 5">
            <a:extLst>
              <a:ext uri="{FF2B5EF4-FFF2-40B4-BE49-F238E27FC236}">
                <a16:creationId xmlns:a16="http://schemas.microsoft.com/office/drawing/2014/main" id="{5EBCC482-827F-2D4A-9822-86476A64849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9CB2BCDA-0EC2-D544-9714-4AF4F25EB853}"/>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361066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8B01A-034F-A54F-996D-CB1CC6A19D3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86580F2-1F69-4C4F-AFB8-3C7EFAABF7D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DDB3709-30CD-7249-BD27-70F0FD5031F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91B09DA-2E30-C745-B033-014A1C8D48C4}"/>
              </a:ext>
            </a:extLst>
          </p:cNvPr>
          <p:cNvSpPr>
            <a:spLocks noGrp="1"/>
          </p:cNvSpPr>
          <p:nvPr>
            <p:ph type="dt" sz="half" idx="10"/>
          </p:nvPr>
        </p:nvSpPr>
        <p:spPr/>
        <p:txBody>
          <a:bodyPr/>
          <a:lstStyle/>
          <a:p>
            <a:fld id="{C9F2E22C-2EAF-4292-921A-690BB0D0A62F}" type="datetimeFigureOut">
              <a:rPr lang="id-ID" smtClean="0"/>
              <a:pPr/>
              <a:t>11/03/20</a:t>
            </a:fld>
            <a:endParaRPr lang="id-ID"/>
          </a:p>
        </p:txBody>
      </p:sp>
      <p:sp>
        <p:nvSpPr>
          <p:cNvPr id="6" name="Footer Placeholder 5">
            <a:extLst>
              <a:ext uri="{FF2B5EF4-FFF2-40B4-BE49-F238E27FC236}">
                <a16:creationId xmlns:a16="http://schemas.microsoft.com/office/drawing/2014/main" id="{F2575BCD-9356-CB49-8200-BC6C9195DA5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A79F9507-4E3A-7445-8279-FB7FF2AC0AC1}"/>
              </a:ext>
            </a:extLst>
          </p:cNvPr>
          <p:cNvSpPr>
            <a:spLocks noGrp="1"/>
          </p:cNvSpPr>
          <p:nvPr>
            <p:ph type="sldNum" sz="quarter" idx="12"/>
          </p:nvPr>
        </p:nvSpPr>
        <p:spPr/>
        <p:txBody>
          <a:bodyPr/>
          <a:lstStyle/>
          <a:p>
            <a:fld id="{403F09A5-12BB-44CA-841F-131427AE7598}" type="slidenum">
              <a:rPr lang="id-ID" smtClean="0"/>
              <a:pPr/>
              <a:t>‹#›</a:t>
            </a:fld>
            <a:endParaRPr lang="id-ID"/>
          </a:p>
        </p:txBody>
      </p:sp>
    </p:spTree>
    <p:extLst>
      <p:ext uri="{BB962C8B-B14F-4D97-AF65-F5344CB8AC3E}">
        <p14:creationId xmlns:p14="http://schemas.microsoft.com/office/powerpoint/2010/main" val="1508141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14728-938B-9C4B-833A-B79E762E108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722245-13F1-8249-8016-8893D13719E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E924F-C1A2-BE46-9112-1FD15BF2007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9F2E22C-2EAF-4292-921A-690BB0D0A62F}" type="datetimeFigureOut">
              <a:rPr lang="id-ID" smtClean="0"/>
              <a:pPr/>
              <a:t>11/03/20</a:t>
            </a:fld>
            <a:endParaRPr lang="id-ID"/>
          </a:p>
        </p:txBody>
      </p:sp>
      <p:sp>
        <p:nvSpPr>
          <p:cNvPr id="5" name="Footer Placeholder 4">
            <a:extLst>
              <a:ext uri="{FF2B5EF4-FFF2-40B4-BE49-F238E27FC236}">
                <a16:creationId xmlns:a16="http://schemas.microsoft.com/office/drawing/2014/main" id="{13DB50D8-8DBB-994E-871E-400CE5A2A93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F2EA3453-2A77-C14F-B138-E3603A5F47D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3F09A5-12BB-44CA-841F-131427AE7598}" type="slidenum">
              <a:rPr lang="id-ID" smtClean="0"/>
              <a:pPr/>
              <a:t>‹#›</a:t>
            </a:fld>
            <a:endParaRPr lang="id-ID"/>
          </a:p>
        </p:txBody>
      </p:sp>
    </p:spTree>
    <p:extLst>
      <p:ext uri="{BB962C8B-B14F-4D97-AF65-F5344CB8AC3E}">
        <p14:creationId xmlns:p14="http://schemas.microsoft.com/office/powerpoint/2010/main" val="17113976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8" Type="http://schemas.openxmlformats.org/officeDocument/2006/relationships/hyperlink" Target="https://id.wikipedia.org/wiki/Kebudayaan" TargetMode="External"/><Relationship Id="rId13" Type="http://schemas.openxmlformats.org/officeDocument/2006/relationships/hyperlink" Target="https://id.wikipedia.org/w/index.php?title=Saling_ketergantungan&amp;action=edit&amp;redlink=1" TargetMode="External"/><Relationship Id="rId3" Type="http://schemas.openxmlformats.org/officeDocument/2006/relationships/diagramLayout" Target="../diagrams/layout12.xml"/><Relationship Id="rId7" Type="http://schemas.openxmlformats.org/officeDocument/2006/relationships/hyperlink" Target="https://id.wikipedia.org/wiki/Pandangan_dunia" TargetMode="External"/><Relationship Id="rId12" Type="http://schemas.openxmlformats.org/officeDocument/2006/relationships/hyperlink" Target="https://id.wikipedia.org/wiki/Internet" TargetMode="Externa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openxmlformats.org/officeDocument/2006/relationships/hyperlink" Target="https://id.wikipedia.org/wiki/Telegraf" TargetMode="External"/><Relationship Id="rId5" Type="http://schemas.openxmlformats.org/officeDocument/2006/relationships/diagramColors" Target="../diagrams/colors12.xml"/><Relationship Id="rId10" Type="http://schemas.openxmlformats.org/officeDocument/2006/relationships/hyperlink" Target="https://id.wikipedia.org/wiki/Telekomunikasi" TargetMode="External"/><Relationship Id="rId4" Type="http://schemas.openxmlformats.org/officeDocument/2006/relationships/diagramQuickStyle" Target="../diagrams/quickStyle12.xml"/><Relationship Id="rId9" Type="http://schemas.openxmlformats.org/officeDocument/2006/relationships/hyperlink" Target="https://id.wikipedia.org/wiki/Transportasi" TargetMode="Externa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26.svg"/><Relationship Id="rId4" Type="http://schemas.openxmlformats.org/officeDocument/2006/relationships/image" Target="../media/image2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CAD28B1A-9597-9E47-A9AD-FF393E7AD2B0}"/>
              </a:ext>
            </a:extLst>
          </p:cNvPr>
          <p:cNvSpPr>
            <a:spLocks noGrp="1"/>
          </p:cNvSpPr>
          <p:nvPr>
            <p:ph type="ctrTitle"/>
          </p:nvPr>
        </p:nvSpPr>
        <p:spPr>
          <a:xfrm>
            <a:off x="441426" y="4555055"/>
            <a:ext cx="5361272" cy="1723125"/>
          </a:xfrm>
        </p:spPr>
        <p:txBody>
          <a:bodyPr anchor="ctr">
            <a:normAutofit/>
          </a:bodyPr>
          <a:lstStyle/>
          <a:p>
            <a:pPr algn="r"/>
            <a:r>
              <a:rPr lang="id-ID" sz="3800" b="1" dirty="0" err="1"/>
              <a:t>Risk</a:t>
            </a:r>
            <a:r>
              <a:rPr lang="id-ID" sz="3800" b="1" dirty="0"/>
              <a:t> </a:t>
            </a:r>
            <a:r>
              <a:rPr lang="id-ID" sz="3800" b="1" dirty="0" err="1"/>
              <a:t>Management</a:t>
            </a:r>
            <a:br>
              <a:rPr lang="id-ID" sz="3800" b="1" dirty="0"/>
            </a:br>
            <a:r>
              <a:rPr lang="id-ID" sz="2200" b="1" dirty="0"/>
              <a:t>-</a:t>
            </a:r>
            <a:r>
              <a:rPr lang="id-ID" sz="2200" b="1" dirty="0" err="1"/>
              <a:t>A</a:t>
            </a:r>
            <a:r>
              <a:rPr lang="id-ID" sz="2200" b="1" dirty="0"/>
              <a:t> </a:t>
            </a:r>
            <a:r>
              <a:rPr lang="id-ID" sz="2200" b="1" dirty="0" err="1"/>
              <a:t>Consept</a:t>
            </a:r>
            <a:r>
              <a:rPr lang="id-ID" sz="2200" b="1" dirty="0"/>
              <a:t> &amp; Enterprise </a:t>
            </a:r>
            <a:r>
              <a:rPr lang="id-ID" sz="2200" b="1" dirty="0" err="1"/>
              <a:t>Risk</a:t>
            </a:r>
            <a:r>
              <a:rPr lang="id-ID" sz="2200" b="1" dirty="0"/>
              <a:t> </a:t>
            </a:r>
            <a:r>
              <a:rPr lang="id-ID" sz="2200" b="1" dirty="0" err="1"/>
              <a:t>Management</a:t>
            </a:r>
            <a:r>
              <a:rPr lang="id-ID" sz="2200" b="1" dirty="0"/>
              <a:t>-</a:t>
            </a:r>
            <a:endParaRPr lang="en-US" sz="2200" b="1" dirty="0"/>
          </a:p>
        </p:txBody>
      </p:sp>
      <p:sp>
        <p:nvSpPr>
          <p:cNvPr id="3" name="Subtitle 2">
            <a:extLst>
              <a:ext uri="{FF2B5EF4-FFF2-40B4-BE49-F238E27FC236}">
                <a16:creationId xmlns:a16="http://schemas.microsoft.com/office/drawing/2014/main" id="{BF79BF7F-A480-8440-8513-D69D97C9773B}"/>
              </a:ext>
            </a:extLst>
          </p:cNvPr>
          <p:cNvSpPr>
            <a:spLocks noGrp="1"/>
          </p:cNvSpPr>
          <p:nvPr>
            <p:ph type="subTitle" idx="1"/>
          </p:nvPr>
        </p:nvSpPr>
        <p:spPr>
          <a:xfrm>
            <a:off x="6156968" y="4555055"/>
            <a:ext cx="2537450" cy="1723125"/>
          </a:xfrm>
        </p:spPr>
        <p:txBody>
          <a:bodyPr anchor="ctr">
            <a:normAutofit/>
          </a:bodyPr>
          <a:lstStyle/>
          <a:p>
            <a:pPr algn="l"/>
            <a:r>
              <a:rPr lang="en-US" dirty="0"/>
              <a:t>By:</a:t>
            </a:r>
          </a:p>
          <a:p>
            <a:pPr algn="l"/>
            <a:r>
              <a:rPr lang="en-US" dirty="0"/>
              <a:t>Sri </a:t>
            </a:r>
            <a:r>
              <a:rPr lang="en-US" dirty="0" err="1"/>
              <a:t>Supatmi</a:t>
            </a:r>
            <a:r>
              <a:rPr lang="en-US" dirty="0"/>
              <a:t>, </a:t>
            </a:r>
            <a:r>
              <a:rPr lang="en-US" dirty="0" err="1"/>
              <a:t>S.Kom</a:t>
            </a:r>
            <a:r>
              <a:rPr lang="en-US" dirty="0"/>
              <a:t>., M.T., D.Sc.</a:t>
            </a:r>
          </a:p>
        </p:txBody>
      </p:sp>
      <p:sp>
        <p:nvSpPr>
          <p:cNvPr id="13" name="Oval 12">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5" name="Oval 14">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7" name="Oval 16">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21" name="Straight Connector 20">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5C9E0FE8-7CF8-004F-9FCF-59345B9F2E5C}"/>
              </a:ext>
            </a:extLst>
          </p:cNvPr>
          <p:cNvGrpSpPr/>
          <p:nvPr/>
        </p:nvGrpSpPr>
        <p:grpSpPr>
          <a:xfrm>
            <a:off x="8001000" y="6093296"/>
            <a:ext cx="887799" cy="584775"/>
            <a:chOff x="7299774" y="3143248"/>
            <a:chExt cx="887799" cy="584775"/>
          </a:xfrm>
          <a:solidFill>
            <a:schemeClr val="accent3">
              <a:lumMod val="75000"/>
            </a:schemeClr>
          </a:solidFill>
        </p:grpSpPr>
        <p:sp>
          <p:nvSpPr>
            <p:cNvPr id="5" name="Rectangle 4">
              <a:extLst>
                <a:ext uri="{FF2B5EF4-FFF2-40B4-BE49-F238E27FC236}">
                  <a16:creationId xmlns:a16="http://schemas.microsoft.com/office/drawing/2014/main" id="{93F79B6C-70FF-5C4E-8510-8AAA21A194F8}"/>
                </a:ext>
              </a:extLst>
            </p:cNvPr>
            <p:cNvSpPr/>
            <p:nvPr/>
          </p:nvSpPr>
          <p:spPr>
            <a:xfrm>
              <a:off x="7643834" y="3143248"/>
              <a:ext cx="543739" cy="584775"/>
            </a:xfrm>
            <a:prstGeom prst="rect">
              <a:avLst/>
            </a:prstGeom>
            <a:grpFill/>
          </p:spPr>
          <p:txBody>
            <a:bodyPr wrap="none" lIns="91440" tIns="45720" rIns="91440" bIns="45720">
              <a:spAutoFit/>
            </a:bodyPr>
            <a:lstStyle/>
            <a:p>
              <a:pPr algn="ctr">
                <a:spcAft>
                  <a:spcPts val="600"/>
                </a:spcAft>
              </a:pPr>
              <a:r>
                <a:rPr lang="id-ID" sz="32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a:t>
              </a:r>
              <a:endParaRPr lang="en-US" sz="32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Rectangle 5">
              <a:extLst>
                <a:ext uri="{FF2B5EF4-FFF2-40B4-BE49-F238E27FC236}">
                  <a16:creationId xmlns:a16="http://schemas.microsoft.com/office/drawing/2014/main" id="{5F2C330D-667D-D84D-B064-B6484FBC5B39}"/>
                </a:ext>
              </a:extLst>
            </p:cNvPr>
            <p:cNvSpPr/>
            <p:nvPr/>
          </p:nvSpPr>
          <p:spPr>
            <a:xfrm>
              <a:off x="7299774" y="3143248"/>
              <a:ext cx="415498" cy="584775"/>
            </a:xfrm>
            <a:prstGeom prst="rect">
              <a:avLst/>
            </a:prstGeom>
            <a:grpFill/>
          </p:spPr>
          <p:txBody>
            <a:bodyPr wrap="none" lIns="91440" tIns="45720" rIns="91440" bIns="45720">
              <a:spAutoFit/>
            </a:bodyPr>
            <a:lstStyle/>
            <a:p>
              <a:pPr algn="ctr">
                <a:spcAft>
                  <a:spcPts val="600"/>
                </a:spcAft>
              </a:pPr>
              <a:r>
                <a:rPr lang="id-ID" sz="3200"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a:t>
              </a:r>
              <a:endParaRPr lang="en-US" sz="3200"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pSp>
    </p:spTree>
    <p:extLst>
      <p:ext uri="{BB962C8B-B14F-4D97-AF65-F5344CB8AC3E}">
        <p14:creationId xmlns:p14="http://schemas.microsoft.com/office/powerpoint/2010/main" val="155459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2"/>
        <p:cNvGrpSpPr/>
        <p:nvPr/>
      </p:nvGrpSpPr>
      <p:grpSpPr>
        <a:xfrm>
          <a:off x="0" y="0"/>
          <a:ext cx="0" cy="0"/>
          <a:chOff x="0" y="0"/>
          <a:chExt cx="0" cy="0"/>
        </a:xfrm>
      </p:grpSpPr>
      <p:pic>
        <p:nvPicPr>
          <p:cNvPr id="140" name="Picture 137">
            <a:extLst>
              <a:ext uri="{FF2B5EF4-FFF2-40B4-BE49-F238E27FC236}">
                <a16:creationId xmlns:a16="http://schemas.microsoft.com/office/drawing/2014/main" id="{0C6DC475-F6BF-4162-AB13-D3F10DD53151}"/>
              </a:ext>
            </a:extLst>
          </p:cNvPr>
          <p:cNvPicPr>
            <a:picLocks noChangeAspect="1"/>
          </p:cNvPicPr>
          <p:nvPr/>
        </p:nvPicPr>
        <p:blipFill rotWithShape="1">
          <a:blip r:embed="rId3"/>
          <a:srcRect t="9091" r="19091"/>
          <a:stretch/>
        </p:blipFill>
        <p:spPr>
          <a:xfrm>
            <a:off x="20" y="10"/>
            <a:ext cx="9143980" cy="6857990"/>
          </a:xfrm>
          <a:prstGeom prst="rect">
            <a:avLst/>
          </a:prstGeom>
        </p:spPr>
      </p:pic>
      <p:sp>
        <p:nvSpPr>
          <p:cNvPr id="83" name="Rectangle 82">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7601"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3" name="Shape 133"/>
          <p:cNvSpPr txBox="1">
            <a:spLocks noGrp="1"/>
          </p:cNvSpPr>
          <p:nvPr>
            <p:ph type="title"/>
          </p:nvPr>
        </p:nvSpPr>
        <p:spPr>
          <a:xfrm>
            <a:off x="628650" y="365125"/>
            <a:ext cx="7886700" cy="1325563"/>
          </a:xfrm>
          <a:prstGeom prst="rect">
            <a:avLst/>
          </a:prstGeom>
        </p:spPr>
        <p:txBody>
          <a:bodyPr vert="horz" lIns="91425" tIns="45700" rIns="45700" bIns="45700" rtlCol="0" anchorCtr="0">
            <a:normAutofit/>
          </a:bodyPr>
          <a:lstStyle/>
          <a:p>
            <a:pPr>
              <a:spcBef>
                <a:spcPts val="0"/>
              </a:spcBef>
              <a:buClr>
                <a:srgbClr val="FFC700"/>
              </a:buClr>
              <a:buSzPct val="25000"/>
            </a:pPr>
            <a:r>
              <a:rPr lang="en-GB" b="1" dirty="0" err="1">
                <a:latin typeface="Corbel"/>
                <a:ea typeface="Corbel"/>
                <a:cs typeface="Corbel"/>
                <a:sym typeface="Corbel"/>
              </a:rPr>
              <a:t>Contoh</a:t>
            </a:r>
            <a:r>
              <a:rPr lang="en-GB" b="1" dirty="0">
                <a:latin typeface="Corbel"/>
                <a:ea typeface="Corbel"/>
                <a:cs typeface="Corbel"/>
                <a:sym typeface="Corbel"/>
              </a:rPr>
              <a:t> </a:t>
            </a:r>
            <a:r>
              <a:rPr lang="en-GB" b="1" dirty="0" err="1">
                <a:latin typeface="Corbel"/>
                <a:ea typeface="Corbel"/>
                <a:cs typeface="Corbel"/>
                <a:sym typeface="Corbel"/>
              </a:rPr>
              <a:t>Ilustrasi</a:t>
            </a:r>
            <a:r>
              <a:rPr lang="en-GB" b="1" dirty="0">
                <a:latin typeface="Corbel"/>
                <a:ea typeface="Corbel"/>
                <a:cs typeface="Corbel"/>
                <a:sym typeface="Corbel"/>
              </a:rPr>
              <a:t> </a:t>
            </a:r>
            <a:r>
              <a:rPr lang="en-GB" b="1" dirty="0" err="1">
                <a:latin typeface="Corbel"/>
                <a:ea typeface="Corbel"/>
                <a:cs typeface="Corbel"/>
                <a:sym typeface="Corbel"/>
              </a:rPr>
              <a:t>pandangan</a:t>
            </a:r>
            <a:r>
              <a:rPr lang="en-GB" b="1" dirty="0">
                <a:latin typeface="Corbel"/>
                <a:ea typeface="Corbel"/>
                <a:cs typeface="Corbel"/>
                <a:sym typeface="Corbel"/>
              </a:rPr>
              <a:t> </a:t>
            </a:r>
            <a:r>
              <a:rPr lang="en-GB" b="1" dirty="0" err="1">
                <a:latin typeface="Corbel"/>
                <a:ea typeface="Corbel"/>
                <a:cs typeface="Corbel"/>
                <a:sym typeface="Corbel"/>
              </a:rPr>
              <a:t>baru</a:t>
            </a:r>
            <a:r>
              <a:rPr lang="en-GB" b="1" dirty="0">
                <a:latin typeface="Corbel"/>
                <a:ea typeface="Corbel"/>
                <a:cs typeface="Corbel"/>
                <a:sym typeface="Corbel"/>
              </a:rPr>
              <a:t> :</a:t>
            </a:r>
          </a:p>
        </p:txBody>
      </p:sp>
      <p:graphicFrame>
        <p:nvGraphicFramePr>
          <p:cNvPr id="142" name="Shape 134">
            <a:extLst>
              <a:ext uri="{FF2B5EF4-FFF2-40B4-BE49-F238E27FC236}">
                <a16:creationId xmlns:a16="http://schemas.microsoft.com/office/drawing/2014/main" id="{577022DB-FBFC-4F6E-BD00-621A4F56635F}"/>
              </a:ext>
            </a:extLst>
          </p:cNvPr>
          <p:cNvGraphicFramePr>
            <a:graphicFrameLocks noGrp="1"/>
          </p:cNvGraphicFramePr>
          <p:nvPr>
            <p:ph idx="1"/>
            <p:extLst>
              <p:ext uri="{D42A27DB-BD31-4B8C-83A1-F6EECF244321}">
                <p14:modId xmlns:p14="http://schemas.microsoft.com/office/powerpoint/2010/main" val="162357277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7315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3">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65"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2E089F8-3553-8045-A16F-5F36CBF137CF}"/>
              </a:ext>
            </a:extLst>
          </p:cNvPr>
          <p:cNvSpPr>
            <a:spLocks noGrp="1"/>
          </p:cNvSpPr>
          <p:nvPr>
            <p:ph type="title"/>
          </p:nvPr>
        </p:nvSpPr>
        <p:spPr>
          <a:xfrm>
            <a:off x="823851" y="885651"/>
            <a:ext cx="2422352" cy="4624603"/>
          </a:xfrm>
        </p:spPr>
        <p:txBody>
          <a:bodyPr>
            <a:normAutofit/>
          </a:bodyPr>
          <a:lstStyle/>
          <a:p>
            <a:r>
              <a:rPr lang="en-US">
                <a:solidFill>
                  <a:srgbClr val="FFFFFF"/>
                </a:solidFill>
              </a:rPr>
              <a:t>Definisi ERM</a:t>
            </a:r>
          </a:p>
        </p:txBody>
      </p:sp>
      <p:sp>
        <p:nvSpPr>
          <p:cNvPr id="3" name="Content Placeholder 2">
            <a:extLst>
              <a:ext uri="{FF2B5EF4-FFF2-40B4-BE49-F238E27FC236}">
                <a16:creationId xmlns:a16="http://schemas.microsoft.com/office/drawing/2014/main" id="{41290762-2766-A447-8EAB-8AC470DFD91E}"/>
              </a:ext>
            </a:extLst>
          </p:cNvPr>
          <p:cNvSpPr>
            <a:spLocks noGrp="1"/>
          </p:cNvSpPr>
          <p:nvPr>
            <p:ph idx="1"/>
          </p:nvPr>
        </p:nvSpPr>
        <p:spPr>
          <a:xfrm>
            <a:off x="3734031" y="563918"/>
            <a:ext cx="5230457" cy="5521413"/>
          </a:xfrm>
        </p:spPr>
        <p:txBody>
          <a:bodyPr anchor="ctr">
            <a:noAutofit/>
          </a:bodyPr>
          <a:lstStyle/>
          <a:p>
            <a:pPr algn="just"/>
            <a:r>
              <a:rPr lang="en-ID" sz="1600" dirty="0" err="1"/>
              <a:t>Manajemen</a:t>
            </a:r>
            <a:r>
              <a:rPr lang="en-ID" sz="1600" dirty="0"/>
              <a:t> </a:t>
            </a:r>
            <a:r>
              <a:rPr lang="en-ID" sz="1600" dirty="0" err="1"/>
              <a:t>risiko</a:t>
            </a:r>
            <a:r>
              <a:rPr lang="en-ID" sz="1600" dirty="0"/>
              <a:t> </a:t>
            </a:r>
            <a:r>
              <a:rPr lang="en-ID" sz="1600" dirty="0" err="1"/>
              <a:t>organisasi</a:t>
            </a:r>
            <a:r>
              <a:rPr lang="en-ID" sz="1600" dirty="0"/>
              <a:t> </a:t>
            </a:r>
            <a:r>
              <a:rPr lang="en-ID" sz="1600" dirty="0" err="1"/>
              <a:t>adalah</a:t>
            </a:r>
            <a:r>
              <a:rPr lang="en-ID" sz="1600" dirty="0"/>
              <a:t> </a:t>
            </a:r>
            <a:r>
              <a:rPr lang="en-ID" sz="1600" dirty="0" err="1"/>
              <a:t>suatu</a:t>
            </a:r>
            <a:r>
              <a:rPr lang="en-ID" sz="1600" dirty="0"/>
              <a:t> </a:t>
            </a:r>
            <a:r>
              <a:rPr lang="en-ID" sz="1600" dirty="0" err="1"/>
              <a:t>sistem</a:t>
            </a:r>
            <a:r>
              <a:rPr lang="en-ID" sz="1600" dirty="0"/>
              <a:t> </a:t>
            </a:r>
            <a:r>
              <a:rPr lang="en-ID" sz="1600" dirty="0" err="1"/>
              <a:t>pengelolaan</a:t>
            </a:r>
            <a:r>
              <a:rPr lang="en-ID" sz="1600" dirty="0"/>
              <a:t> </a:t>
            </a:r>
            <a:r>
              <a:rPr lang="en-ID" sz="1600" dirty="0" err="1"/>
              <a:t>risiko</a:t>
            </a:r>
            <a:r>
              <a:rPr lang="en-ID" sz="1600" dirty="0"/>
              <a:t> yang </a:t>
            </a:r>
            <a:r>
              <a:rPr lang="en-ID" sz="1600" dirty="0" err="1"/>
              <a:t>dihadapi</a:t>
            </a:r>
            <a:r>
              <a:rPr lang="en-ID" sz="1600" dirty="0"/>
              <a:t> oleh </a:t>
            </a:r>
            <a:r>
              <a:rPr lang="en-ID" sz="1600" dirty="0" err="1"/>
              <a:t>organisasi</a:t>
            </a:r>
            <a:r>
              <a:rPr lang="en-ID" sz="1600" dirty="0"/>
              <a:t> </a:t>
            </a:r>
            <a:r>
              <a:rPr lang="en-ID" sz="1600" dirty="0" err="1"/>
              <a:t>secara</a:t>
            </a:r>
            <a:r>
              <a:rPr lang="en-ID" sz="1600" dirty="0"/>
              <a:t> </a:t>
            </a:r>
            <a:r>
              <a:rPr lang="en-ID" sz="1600" dirty="0" err="1"/>
              <a:t>komprehensif</a:t>
            </a:r>
            <a:r>
              <a:rPr lang="en-ID" sz="1600" dirty="0"/>
              <a:t> </a:t>
            </a:r>
            <a:r>
              <a:rPr lang="en-ID" sz="1600" dirty="0" err="1"/>
              <a:t>untuk</a:t>
            </a:r>
            <a:r>
              <a:rPr lang="en-ID" sz="1600" dirty="0"/>
              <a:t> </a:t>
            </a:r>
            <a:r>
              <a:rPr lang="en-ID" sz="1600" dirty="0" err="1"/>
              <a:t>tujuan</a:t>
            </a:r>
            <a:r>
              <a:rPr lang="en-ID" sz="1600" dirty="0"/>
              <a:t> </a:t>
            </a:r>
            <a:r>
              <a:rPr lang="en-ID" sz="1600" dirty="0" err="1"/>
              <a:t>meningkatkan</a:t>
            </a:r>
            <a:r>
              <a:rPr lang="en-ID" sz="1600" dirty="0"/>
              <a:t> </a:t>
            </a:r>
            <a:r>
              <a:rPr lang="en-ID" sz="1600" dirty="0" err="1"/>
              <a:t>nilai</a:t>
            </a:r>
            <a:r>
              <a:rPr lang="en-ID" sz="1600" dirty="0"/>
              <a:t> </a:t>
            </a:r>
            <a:r>
              <a:rPr lang="en-ID" sz="1600" dirty="0" err="1"/>
              <a:t>perusahaan</a:t>
            </a:r>
            <a:r>
              <a:rPr lang="en-ID" sz="1600" dirty="0"/>
              <a:t>.</a:t>
            </a:r>
          </a:p>
          <a:p>
            <a:pPr algn="just"/>
            <a:r>
              <a:rPr lang="en-GB" sz="1600" dirty="0" err="1"/>
              <a:t>Manajemen</a:t>
            </a:r>
            <a:r>
              <a:rPr lang="en-GB" sz="1600" dirty="0"/>
              <a:t> </a:t>
            </a:r>
            <a:r>
              <a:rPr lang="en-GB" sz="1600" dirty="0" err="1"/>
              <a:t>risiko</a:t>
            </a:r>
            <a:r>
              <a:rPr lang="en-GB" sz="1600" dirty="0"/>
              <a:t> </a:t>
            </a:r>
            <a:r>
              <a:rPr lang="en-GB" sz="1600" dirty="0" err="1"/>
              <a:t>adalah</a:t>
            </a:r>
            <a:r>
              <a:rPr lang="en-GB" sz="1600" dirty="0"/>
              <a:t> </a:t>
            </a:r>
            <a:r>
              <a:rPr lang="en-GB" sz="1600" dirty="0" err="1"/>
              <a:t>seperangkat</a:t>
            </a:r>
            <a:r>
              <a:rPr lang="en-GB" sz="1600" dirty="0"/>
              <a:t> </a:t>
            </a:r>
            <a:r>
              <a:rPr lang="en-GB" sz="1600" dirty="0" err="1"/>
              <a:t>kebijakan</a:t>
            </a:r>
            <a:r>
              <a:rPr lang="en-GB" sz="1600" dirty="0"/>
              <a:t>, </a:t>
            </a:r>
            <a:r>
              <a:rPr lang="en-GB" sz="1600" dirty="0" err="1"/>
              <a:t>prosedur</a:t>
            </a:r>
            <a:r>
              <a:rPr lang="en-GB" sz="1600" dirty="0"/>
              <a:t> yang </a:t>
            </a:r>
            <a:r>
              <a:rPr lang="en-GB" sz="1600" dirty="0" err="1"/>
              <a:t>lengkap</a:t>
            </a:r>
            <a:r>
              <a:rPr lang="en-GB" sz="1600" dirty="0"/>
              <a:t>, yang </a:t>
            </a:r>
            <a:r>
              <a:rPr lang="en-GB" sz="1600" dirty="0" err="1"/>
              <a:t>dimiliki</a:t>
            </a:r>
            <a:r>
              <a:rPr lang="en-GB" sz="1600" dirty="0"/>
              <a:t> </a:t>
            </a:r>
            <a:r>
              <a:rPr lang="en-GB" sz="1600" dirty="0" err="1"/>
              <a:t>organisasi</a:t>
            </a:r>
            <a:r>
              <a:rPr lang="en-GB" sz="1600" dirty="0"/>
              <a:t>, </a:t>
            </a:r>
            <a:r>
              <a:rPr lang="en-GB" sz="1600" dirty="0" err="1"/>
              <a:t>untuk</a:t>
            </a:r>
            <a:r>
              <a:rPr lang="en-GB" sz="1600" dirty="0"/>
              <a:t> </a:t>
            </a:r>
            <a:r>
              <a:rPr lang="en-GB" sz="1600" dirty="0" err="1"/>
              <a:t>mengelola</a:t>
            </a:r>
            <a:r>
              <a:rPr lang="en-GB" sz="1600" dirty="0"/>
              <a:t>, </a:t>
            </a:r>
            <a:r>
              <a:rPr lang="en-GB" sz="1600" dirty="0" err="1"/>
              <a:t>memonitor</a:t>
            </a:r>
            <a:r>
              <a:rPr lang="en-GB" sz="1600" dirty="0"/>
              <a:t>, dan </a:t>
            </a:r>
            <a:r>
              <a:rPr lang="en-GB" sz="1600" dirty="0" err="1"/>
              <a:t>mengendalikan</a:t>
            </a:r>
            <a:r>
              <a:rPr lang="en-GB" sz="1600" dirty="0"/>
              <a:t> </a:t>
            </a:r>
            <a:r>
              <a:rPr lang="en-GB" sz="1600" dirty="0" err="1"/>
              <a:t>eksposure</a:t>
            </a:r>
            <a:r>
              <a:rPr lang="en-GB" sz="1600" dirty="0"/>
              <a:t> </a:t>
            </a:r>
            <a:r>
              <a:rPr lang="en-GB" sz="1600" dirty="0" err="1"/>
              <a:t>organisasi</a:t>
            </a:r>
            <a:r>
              <a:rPr lang="en-GB" sz="1600" dirty="0"/>
              <a:t> </a:t>
            </a:r>
            <a:r>
              <a:rPr lang="en-GB" sz="1600" dirty="0" err="1"/>
              <a:t>terhadap</a:t>
            </a:r>
            <a:r>
              <a:rPr lang="en-GB" sz="1600" dirty="0"/>
              <a:t> </a:t>
            </a:r>
            <a:r>
              <a:rPr lang="en-GB" sz="1600" dirty="0" err="1"/>
              <a:t>risiko</a:t>
            </a:r>
            <a:r>
              <a:rPr lang="en-GB" sz="1600" dirty="0"/>
              <a:t> ( SBC Warburg, The Practise of Risk Management, Euromoney Book, 2004)</a:t>
            </a:r>
            <a:r>
              <a:rPr lang="en-ID" sz="1600" dirty="0"/>
              <a:t> </a:t>
            </a:r>
          </a:p>
          <a:p>
            <a:pPr algn="just"/>
            <a:r>
              <a:rPr lang="en-ID" sz="1600" i="1" dirty="0"/>
              <a:t>Enterprise Risk Management </a:t>
            </a:r>
            <a:r>
              <a:rPr lang="en-ID" sz="1600" i="1" dirty="0" err="1"/>
              <a:t>adalah</a:t>
            </a:r>
            <a:r>
              <a:rPr lang="en-ID" sz="1600" i="1" dirty="0"/>
              <a:t> </a:t>
            </a:r>
            <a:r>
              <a:rPr lang="en-ID" sz="1600" i="1" dirty="0" err="1"/>
              <a:t>kerangka</a:t>
            </a:r>
            <a:r>
              <a:rPr lang="en-ID" sz="1600" i="1" dirty="0"/>
              <a:t> yang </a:t>
            </a:r>
            <a:r>
              <a:rPr lang="en-ID" sz="1600" i="1" dirty="0" err="1"/>
              <a:t>komprehensif</a:t>
            </a:r>
            <a:r>
              <a:rPr lang="en-ID" sz="1600" i="1" dirty="0"/>
              <a:t>, </a:t>
            </a:r>
            <a:r>
              <a:rPr lang="en-ID" sz="1600" i="1" dirty="0" err="1"/>
              <a:t>terintegrasi</a:t>
            </a:r>
            <a:r>
              <a:rPr lang="en-ID" sz="1600" i="1" dirty="0"/>
              <a:t>, </a:t>
            </a:r>
            <a:r>
              <a:rPr lang="en-ID" sz="1600" i="1" dirty="0" err="1"/>
              <a:t>untuk</a:t>
            </a:r>
            <a:r>
              <a:rPr lang="en-ID" sz="1600" i="1" dirty="0"/>
              <a:t> </a:t>
            </a:r>
            <a:r>
              <a:rPr lang="en-ID" sz="1600" i="1" dirty="0" err="1"/>
              <a:t>mengelola</a:t>
            </a:r>
            <a:r>
              <a:rPr lang="en-ID" sz="1600" i="1" dirty="0"/>
              <a:t> </a:t>
            </a:r>
            <a:r>
              <a:rPr lang="en-ID" sz="1600" i="1" dirty="0" err="1"/>
              <a:t>risiko</a:t>
            </a:r>
            <a:r>
              <a:rPr lang="en-ID" sz="1600" i="1" dirty="0"/>
              <a:t> </a:t>
            </a:r>
            <a:r>
              <a:rPr lang="en-ID" sz="1600" i="1" dirty="0" err="1"/>
              <a:t>kredit</a:t>
            </a:r>
            <a:r>
              <a:rPr lang="en-ID" sz="1600" i="1" dirty="0"/>
              <a:t>, </a:t>
            </a:r>
            <a:r>
              <a:rPr lang="en-ID" sz="1600" i="1" dirty="0" err="1"/>
              <a:t>risiko</a:t>
            </a:r>
            <a:r>
              <a:rPr lang="en-ID" sz="1600" i="1" dirty="0"/>
              <a:t> pasar, modal </a:t>
            </a:r>
            <a:r>
              <a:rPr lang="en-ID" sz="1600" i="1" dirty="0" err="1"/>
              <a:t>ekonomis</a:t>
            </a:r>
            <a:r>
              <a:rPr lang="en-ID" sz="1600" i="1" dirty="0"/>
              <a:t>, transfer </a:t>
            </a:r>
            <a:r>
              <a:rPr lang="en-ID" sz="1600" i="1" dirty="0" err="1"/>
              <a:t>risiko</a:t>
            </a:r>
            <a:r>
              <a:rPr lang="en-ID" sz="1600" i="1" dirty="0"/>
              <a:t>, </a:t>
            </a:r>
            <a:r>
              <a:rPr lang="en-ID" sz="1600" i="1" dirty="0" err="1"/>
              <a:t>untuk</a:t>
            </a:r>
            <a:r>
              <a:rPr lang="en-ID" sz="1600" i="1" dirty="0"/>
              <a:t> </a:t>
            </a:r>
            <a:r>
              <a:rPr lang="en-ID" sz="1600" i="1" dirty="0" err="1"/>
              <a:t>memaksimumkan</a:t>
            </a:r>
            <a:r>
              <a:rPr lang="en-ID" sz="1600" i="1" dirty="0"/>
              <a:t> </a:t>
            </a:r>
            <a:r>
              <a:rPr lang="en-ID" sz="1600" i="1" dirty="0" err="1"/>
              <a:t>nilai</a:t>
            </a:r>
            <a:r>
              <a:rPr lang="en-ID" sz="1600" i="1" dirty="0"/>
              <a:t> </a:t>
            </a:r>
            <a:r>
              <a:rPr lang="en-ID" sz="1600" i="1" dirty="0" err="1"/>
              <a:t>perusahaan</a:t>
            </a:r>
            <a:r>
              <a:rPr lang="en-ID" sz="1600" i="1" dirty="0"/>
              <a:t> </a:t>
            </a:r>
            <a:r>
              <a:rPr lang="en-ID" sz="1600" dirty="0"/>
              <a:t>(Lam, James, </a:t>
            </a:r>
            <a:r>
              <a:rPr lang="en-ID" sz="1600" i="1" dirty="0"/>
              <a:t>Enterprise Risk Management</a:t>
            </a:r>
            <a:r>
              <a:rPr lang="en-ID" sz="1600" dirty="0"/>
              <a:t>, Wiley, 2004) </a:t>
            </a:r>
          </a:p>
          <a:p>
            <a:pPr algn="just"/>
            <a:r>
              <a:rPr lang="en-ID" sz="1600" i="1" dirty="0"/>
              <a:t>Enterprise Risk Management (ERM) </a:t>
            </a:r>
            <a:r>
              <a:rPr lang="en-ID" sz="1600" i="1" dirty="0" err="1"/>
              <a:t>adalah</a:t>
            </a:r>
            <a:r>
              <a:rPr lang="en-ID" sz="1600" i="1" dirty="0"/>
              <a:t> </a:t>
            </a:r>
            <a:r>
              <a:rPr lang="en-ID" sz="1600" i="1" dirty="0" err="1"/>
              <a:t>suatu</a:t>
            </a:r>
            <a:r>
              <a:rPr lang="en-ID" sz="1600" i="1" dirty="0"/>
              <a:t> proses, yang </a:t>
            </a:r>
            <a:r>
              <a:rPr lang="en-ID" sz="1600" i="1" dirty="0" err="1"/>
              <a:t>dipengaruhi</a:t>
            </a:r>
            <a:r>
              <a:rPr lang="en-ID" sz="1600" i="1" dirty="0"/>
              <a:t> oleh </a:t>
            </a:r>
            <a:r>
              <a:rPr lang="en-ID" sz="1600" i="1" dirty="0" err="1"/>
              <a:t>manajemen</a:t>
            </a:r>
            <a:r>
              <a:rPr lang="en-ID" sz="1600" i="1" dirty="0"/>
              <a:t>, board of directors, dan </a:t>
            </a:r>
            <a:r>
              <a:rPr lang="en-ID" sz="1600" i="1" dirty="0" err="1"/>
              <a:t>personel</a:t>
            </a:r>
            <a:r>
              <a:rPr lang="en-ID" sz="1600" i="1" dirty="0"/>
              <a:t> lain </a:t>
            </a:r>
            <a:r>
              <a:rPr lang="en-ID" sz="1600" i="1" dirty="0" err="1"/>
              <a:t>dari</a:t>
            </a:r>
            <a:r>
              <a:rPr lang="en-ID" sz="1600" i="1" dirty="0"/>
              <a:t> </a:t>
            </a:r>
            <a:r>
              <a:rPr lang="en-ID" sz="1600" i="1" dirty="0" err="1"/>
              <a:t>suatu</a:t>
            </a:r>
            <a:r>
              <a:rPr lang="en-ID" sz="1600" i="1" dirty="0"/>
              <a:t> </a:t>
            </a:r>
            <a:r>
              <a:rPr lang="en-ID" sz="1600" i="1" dirty="0" err="1"/>
              <a:t>organisasi</a:t>
            </a:r>
            <a:r>
              <a:rPr lang="en-ID" sz="1600" i="1" dirty="0"/>
              <a:t>, </a:t>
            </a:r>
            <a:r>
              <a:rPr lang="en-ID" sz="1600" i="1" dirty="0" err="1"/>
              <a:t>diterapkan</a:t>
            </a:r>
            <a:r>
              <a:rPr lang="en-ID" sz="1600" i="1" dirty="0"/>
              <a:t> </a:t>
            </a:r>
            <a:r>
              <a:rPr lang="en-ID" sz="1600" i="1" dirty="0" err="1"/>
              <a:t>dalam</a:t>
            </a:r>
            <a:r>
              <a:rPr lang="en-ID" sz="1600" i="1" dirty="0"/>
              <a:t> setting </a:t>
            </a:r>
            <a:r>
              <a:rPr lang="en-ID" sz="1600" i="1" dirty="0" err="1"/>
              <a:t>strategi</a:t>
            </a:r>
            <a:r>
              <a:rPr lang="en-ID" sz="1600" i="1" dirty="0"/>
              <a:t>, dan </a:t>
            </a:r>
            <a:r>
              <a:rPr lang="en-ID" sz="1600" i="1" dirty="0" err="1"/>
              <a:t>mencakup</a:t>
            </a:r>
            <a:r>
              <a:rPr lang="en-ID" sz="1600" i="1" dirty="0"/>
              <a:t> </a:t>
            </a:r>
            <a:r>
              <a:rPr lang="en-ID" sz="1600" i="1" dirty="0" err="1"/>
              <a:t>organisasi</a:t>
            </a:r>
            <a:r>
              <a:rPr lang="en-ID" sz="1600" i="1" dirty="0"/>
              <a:t> </a:t>
            </a:r>
            <a:r>
              <a:rPr lang="en-ID" sz="1600" i="1" dirty="0" err="1"/>
              <a:t>secara</a:t>
            </a:r>
            <a:r>
              <a:rPr lang="en-ID" sz="1600" i="1" dirty="0"/>
              <a:t> </a:t>
            </a:r>
            <a:r>
              <a:rPr lang="en-ID" sz="1600" i="1" dirty="0" err="1"/>
              <a:t>keseluruhan</a:t>
            </a:r>
            <a:r>
              <a:rPr lang="en-ID" sz="1600" i="1" dirty="0"/>
              <a:t>, </a:t>
            </a:r>
            <a:r>
              <a:rPr lang="en-ID" sz="1600" i="1" dirty="0" err="1"/>
              <a:t>didisain</a:t>
            </a:r>
            <a:r>
              <a:rPr lang="en-ID" sz="1600" i="1" dirty="0"/>
              <a:t> </a:t>
            </a:r>
            <a:r>
              <a:rPr lang="en-ID" sz="1600" i="1" dirty="0" err="1"/>
              <a:t>untuk</a:t>
            </a:r>
            <a:r>
              <a:rPr lang="en-ID" sz="1600" i="1" dirty="0"/>
              <a:t> </a:t>
            </a:r>
            <a:r>
              <a:rPr lang="en-ID" sz="1600" i="1" dirty="0" err="1"/>
              <a:t>mengidentifikasi</a:t>
            </a:r>
            <a:r>
              <a:rPr lang="en-ID" sz="1600" i="1" dirty="0"/>
              <a:t> </a:t>
            </a:r>
            <a:r>
              <a:rPr lang="en-ID" sz="1600" i="1" dirty="0" err="1"/>
              <a:t>kejadian</a:t>
            </a:r>
            <a:r>
              <a:rPr lang="en-ID" sz="1600" i="1" dirty="0"/>
              <a:t> </a:t>
            </a:r>
            <a:r>
              <a:rPr lang="en-ID" sz="1600" i="1" dirty="0" err="1"/>
              <a:t>potensial</a:t>
            </a:r>
            <a:r>
              <a:rPr lang="en-ID" sz="1600" i="1" dirty="0"/>
              <a:t> yang </a:t>
            </a:r>
            <a:r>
              <a:rPr lang="en-ID" sz="1600" i="1" dirty="0" err="1"/>
              <a:t>mempengaruhi</a:t>
            </a:r>
            <a:r>
              <a:rPr lang="en-ID" sz="1600" i="1" dirty="0"/>
              <a:t> </a:t>
            </a:r>
            <a:r>
              <a:rPr lang="en-ID" sz="1600" i="1" dirty="0" err="1"/>
              <a:t>suatu</a:t>
            </a:r>
            <a:r>
              <a:rPr lang="en-ID" sz="1600" i="1" dirty="0"/>
              <a:t> </a:t>
            </a:r>
            <a:r>
              <a:rPr lang="en-ID" sz="1600" i="1" dirty="0" err="1"/>
              <a:t>organisasi</a:t>
            </a:r>
            <a:r>
              <a:rPr lang="en-ID" sz="1600" i="1" dirty="0"/>
              <a:t>, </a:t>
            </a:r>
            <a:r>
              <a:rPr lang="en-ID" sz="1600" i="1" dirty="0" err="1"/>
              <a:t>mengelola</a:t>
            </a:r>
            <a:r>
              <a:rPr lang="en-ID" sz="1600" i="1" dirty="0"/>
              <a:t> </a:t>
            </a:r>
            <a:r>
              <a:rPr lang="en-ID" sz="1600" i="1" dirty="0" err="1"/>
              <a:t>risiko</a:t>
            </a:r>
            <a:r>
              <a:rPr lang="en-ID" sz="1600" i="1" dirty="0"/>
              <a:t> </a:t>
            </a:r>
            <a:r>
              <a:rPr lang="en-ID" sz="1600" i="1" dirty="0" err="1"/>
              <a:t>dalam</a:t>
            </a:r>
            <a:r>
              <a:rPr lang="en-ID" sz="1600" i="1" dirty="0"/>
              <a:t> </a:t>
            </a:r>
            <a:r>
              <a:rPr lang="en-ID" sz="1600" i="1" dirty="0" err="1"/>
              <a:t>toleransi</a:t>
            </a:r>
            <a:r>
              <a:rPr lang="en-ID" sz="1600" i="1" dirty="0"/>
              <a:t> </a:t>
            </a:r>
            <a:r>
              <a:rPr lang="en-ID" sz="1600" i="1" dirty="0" err="1"/>
              <a:t>suatu</a:t>
            </a:r>
            <a:r>
              <a:rPr lang="en-ID" sz="1600" i="1" dirty="0"/>
              <a:t> </a:t>
            </a:r>
            <a:r>
              <a:rPr lang="en-ID" sz="1600" i="1" dirty="0" err="1"/>
              <a:t>organisasi</a:t>
            </a:r>
            <a:r>
              <a:rPr lang="en-ID" sz="1600" i="1" dirty="0"/>
              <a:t>, </a:t>
            </a:r>
            <a:r>
              <a:rPr lang="en-ID" sz="1600" i="1" dirty="0" err="1"/>
              <a:t>untuk</a:t>
            </a:r>
            <a:r>
              <a:rPr lang="en-ID" sz="1600" i="1" dirty="0"/>
              <a:t> </a:t>
            </a:r>
            <a:r>
              <a:rPr lang="en-ID" sz="1600" i="1" dirty="0" err="1"/>
              <a:t>memberikan</a:t>
            </a:r>
            <a:r>
              <a:rPr lang="en-ID" sz="1600" i="1" dirty="0"/>
              <a:t> </a:t>
            </a:r>
            <a:r>
              <a:rPr lang="en-ID" sz="1600" i="1" dirty="0" err="1"/>
              <a:t>jaminan</a:t>
            </a:r>
            <a:r>
              <a:rPr lang="en-ID" sz="1600" i="1" dirty="0"/>
              <a:t> yang </a:t>
            </a:r>
            <a:r>
              <a:rPr lang="en-ID" sz="1600" i="1" dirty="0" err="1"/>
              <a:t>cukup</a:t>
            </a:r>
            <a:r>
              <a:rPr lang="en-ID" sz="1600" i="1" dirty="0"/>
              <a:t> </a:t>
            </a:r>
            <a:r>
              <a:rPr lang="en-ID" sz="1600" i="1" dirty="0" err="1"/>
              <a:t>pantas</a:t>
            </a:r>
            <a:r>
              <a:rPr lang="en-ID" sz="1600" i="1" dirty="0"/>
              <a:t> </a:t>
            </a:r>
            <a:r>
              <a:rPr lang="en-ID" sz="1600" i="1" dirty="0" err="1"/>
              <a:t>berkaitan</a:t>
            </a:r>
            <a:r>
              <a:rPr lang="en-ID" sz="1600" i="1" dirty="0"/>
              <a:t> </a:t>
            </a:r>
            <a:r>
              <a:rPr lang="en-ID" sz="1600" i="1" dirty="0" err="1"/>
              <a:t>dengan</a:t>
            </a:r>
            <a:r>
              <a:rPr lang="en-ID" sz="1600" i="1" dirty="0"/>
              <a:t> </a:t>
            </a:r>
            <a:r>
              <a:rPr lang="en-ID" sz="1600" i="1" dirty="0" err="1"/>
              <a:t>pencapaian</a:t>
            </a:r>
            <a:r>
              <a:rPr lang="en-ID" sz="1600" i="1" dirty="0"/>
              <a:t> </a:t>
            </a:r>
            <a:r>
              <a:rPr lang="en-ID" sz="1600" i="1" dirty="0" err="1"/>
              <a:t>tujuan</a:t>
            </a:r>
            <a:r>
              <a:rPr lang="en-ID" sz="1600" i="1" dirty="0"/>
              <a:t> </a:t>
            </a:r>
            <a:r>
              <a:rPr lang="en-ID" sz="1600" i="1" dirty="0" err="1"/>
              <a:t>organisasi</a:t>
            </a:r>
            <a:r>
              <a:rPr lang="en-ID" sz="1600" i="1" dirty="0"/>
              <a:t>. </a:t>
            </a:r>
            <a:r>
              <a:rPr lang="en-ID" sz="1600" dirty="0"/>
              <a:t>(COSO, </a:t>
            </a:r>
            <a:r>
              <a:rPr lang="en-ID" sz="1600" i="1" dirty="0"/>
              <a:t>COSO Enterprise Risk Management – Integrated Framework. </a:t>
            </a:r>
            <a:r>
              <a:rPr lang="en-ID" sz="1600" dirty="0"/>
              <a:t>COSO, 2004) </a:t>
            </a:r>
          </a:p>
          <a:p>
            <a:pPr algn="just"/>
            <a:endParaRPr lang="en-US" sz="1600" dirty="0"/>
          </a:p>
        </p:txBody>
      </p:sp>
    </p:spTree>
    <p:extLst>
      <p:ext uri="{BB962C8B-B14F-4D97-AF65-F5344CB8AC3E}">
        <p14:creationId xmlns:p14="http://schemas.microsoft.com/office/powerpoint/2010/main" val="2992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3533" y="320675"/>
            <a:ext cx="8555615" cy="1325563"/>
          </a:xfrm>
          <a:prstGeom prst="rect">
            <a:avLst/>
          </a:prstGeom>
        </p:spPr>
        <p:txBody>
          <a:bodyPr>
            <a:normAutofit/>
          </a:bodyPr>
          <a:lstStyle/>
          <a:p>
            <a:r>
              <a:rPr lang="id-ID" sz="4700" dirty="0">
                <a:solidFill>
                  <a:schemeClr val="bg1"/>
                </a:solidFill>
              </a:rPr>
              <a:t>Definisi ERM </a:t>
            </a:r>
            <a:r>
              <a:rPr lang="id-ID" sz="4700" dirty="0" err="1">
                <a:solidFill>
                  <a:schemeClr val="bg1"/>
                </a:solidFill>
              </a:rPr>
              <a:t>cont</a:t>
            </a:r>
            <a:r>
              <a:rPr lang="id-ID" sz="4700" dirty="0">
                <a:solidFill>
                  <a:schemeClr val="bg1"/>
                </a:solidFill>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00955"/>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80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73"/>
        <p:cNvGrpSpPr/>
        <p:nvPr/>
      </p:nvGrpSpPr>
      <p:grpSpPr>
        <a:xfrm>
          <a:off x="0" y="0"/>
          <a:ext cx="0" cy="0"/>
          <a:chOff x="0" y="0"/>
          <a:chExt cx="0" cy="0"/>
        </a:xfrm>
      </p:grpSpPr>
      <p:sp>
        <p:nvSpPr>
          <p:cNvPr id="180" name="Rectangle 179">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Shape 174"/>
          <p:cNvSpPr txBox="1">
            <a:spLocks noGrp="1"/>
          </p:cNvSpPr>
          <p:nvPr>
            <p:ph type="title"/>
          </p:nvPr>
        </p:nvSpPr>
        <p:spPr>
          <a:xfrm>
            <a:off x="628650" y="365125"/>
            <a:ext cx="7886700" cy="1325563"/>
          </a:xfrm>
          <a:prstGeom prst="rect">
            <a:avLst/>
          </a:prstGeom>
        </p:spPr>
        <p:txBody>
          <a:bodyPr vert="horz" lIns="91425" tIns="45700" rIns="45700" bIns="45700" rtlCol="0" anchorCtr="0">
            <a:normAutofit/>
          </a:bodyPr>
          <a:lstStyle/>
          <a:p>
            <a:pPr>
              <a:spcBef>
                <a:spcPts val="0"/>
              </a:spcBef>
              <a:buClr>
                <a:srgbClr val="FFC700"/>
              </a:buClr>
              <a:buSzPct val="25000"/>
            </a:pPr>
            <a:r>
              <a:rPr lang="en-GB" sz="4000" b="1">
                <a:solidFill>
                  <a:srgbClr val="FFFFFF"/>
                </a:solidFill>
                <a:latin typeface="Corbel"/>
                <a:ea typeface="Corbel"/>
                <a:cs typeface="Corbel"/>
                <a:sym typeface="Corbel"/>
              </a:rPr>
              <a:t>Elemen Manajemen Risiko</a:t>
            </a:r>
          </a:p>
        </p:txBody>
      </p:sp>
      <p:sp>
        <p:nvSpPr>
          <p:cNvPr id="175" name="Shape 175"/>
          <p:cNvSpPr txBox="1">
            <a:spLocks noGrp="1"/>
          </p:cNvSpPr>
          <p:nvPr>
            <p:ph idx="1"/>
          </p:nvPr>
        </p:nvSpPr>
        <p:spPr>
          <a:xfrm>
            <a:off x="395536" y="2055813"/>
            <a:ext cx="8424936" cy="4121149"/>
          </a:xfrm>
          <a:prstGeom prst="rect">
            <a:avLst/>
          </a:prstGeom>
        </p:spPr>
        <p:txBody>
          <a:bodyPr vert="horz" lIns="54850" tIns="91425" rIns="91425" bIns="45700" rtlCol="0" anchorCtr="0">
            <a:normAutofit/>
          </a:bodyPr>
          <a:lstStyle/>
          <a:p>
            <a:pPr marL="438150" indent="-339090">
              <a:spcBef>
                <a:spcPts val="0"/>
              </a:spcBef>
              <a:spcAft>
                <a:spcPts val="600"/>
              </a:spcAft>
              <a:buClr>
                <a:schemeClr val="accent1"/>
              </a:buClr>
              <a:buSzPct val="100000"/>
              <a:buFont typeface="Arial"/>
              <a:buChar char="•"/>
            </a:pPr>
            <a:r>
              <a:rPr lang="en-GB" sz="2300" dirty="0" err="1">
                <a:latin typeface="Corbel"/>
                <a:ea typeface="Corbel"/>
                <a:cs typeface="Corbel"/>
                <a:sym typeface="Corbel"/>
              </a:rPr>
              <a:t>Menurut</a:t>
            </a:r>
            <a:r>
              <a:rPr lang="en-GB" sz="2300" dirty="0">
                <a:latin typeface="Corbel"/>
                <a:ea typeface="Corbel"/>
                <a:cs typeface="Corbel"/>
                <a:sym typeface="Corbel"/>
              </a:rPr>
              <a:t> William, Smith, Young, Risk Management and Insurance, Mc. Graw Hill, 1998 :</a:t>
            </a:r>
          </a:p>
          <a:p>
            <a:pPr marL="556260" indent="-457200">
              <a:spcBef>
                <a:spcPts val="0"/>
              </a:spcBef>
              <a:spcAft>
                <a:spcPts val="600"/>
              </a:spcAft>
              <a:buClr>
                <a:schemeClr val="accent1"/>
              </a:buClr>
              <a:buSzPct val="100000"/>
              <a:buFont typeface="+mj-lt"/>
              <a:buAutoNum type="arabicPeriod"/>
            </a:pPr>
            <a:r>
              <a:rPr lang="en-GB" sz="2300" b="1" dirty="0" err="1">
                <a:latin typeface="Corbel"/>
                <a:ea typeface="Corbel"/>
                <a:cs typeface="Corbel"/>
                <a:sym typeface="Corbel"/>
              </a:rPr>
              <a:t>Identifikasi</a:t>
            </a:r>
            <a:r>
              <a:rPr lang="en-GB" sz="2300" b="1" dirty="0">
                <a:latin typeface="Corbel"/>
                <a:ea typeface="Corbel"/>
                <a:cs typeface="Corbel"/>
                <a:sym typeface="Corbel"/>
              </a:rPr>
              <a:t> </a:t>
            </a:r>
            <a:r>
              <a:rPr lang="en-GB" sz="2300" b="1" dirty="0" err="1">
                <a:latin typeface="Corbel"/>
                <a:ea typeface="Corbel"/>
                <a:cs typeface="Corbel"/>
                <a:sym typeface="Corbel"/>
              </a:rPr>
              <a:t>Misi</a:t>
            </a:r>
            <a:r>
              <a:rPr lang="en-GB" sz="2300" b="1" dirty="0">
                <a:latin typeface="Corbel"/>
                <a:ea typeface="Corbel"/>
                <a:cs typeface="Corbel"/>
                <a:sym typeface="Corbel"/>
              </a:rPr>
              <a:t> </a:t>
            </a:r>
            <a:r>
              <a:rPr lang="en-GB" sz="2300" dirty="0">
                <a:latin typeface="Corbel"/>
                <a:ea typeface="Corbel"/>
                <a:cs typeface="Corbel"/>
                <a:sym typeface="Corbel"/>
              </a:rPr>
              <a:t>: </a:t>
            </a:r>
            <a:r>
              <a:rPr lang="en-GB" sz="2300" dirty="0" err="1">
                <a:latin typeface="Corbel"/>
                <a:ea typeface="Corbel"/>
                <a:cs typeface="Corbel"/>
                <a:sym typeface="Corbel"/>
              </a:rPr>
              <a:t>Menetapkan</a:t>
            </a:r>
            <a:r>
              <a:rPr lang="en-GB" sz="2300" dirty="0">
                <a:latin typeface="Corbel"/>
                <a:ea typeface="Corbel"/>
                <a:cs typeface="Corbel"/>
                <a:sym typeface="Corbel"/>
              </a:rPr>
              <a:t> </a:t>
            </a:r>
            <a:r>
              <a:rPr lang="en-GB" sz="2300" dirty="0" err="1">
                <a:latin typeface="Corbel"/>
                <a:ea typeface="Corbel"/>
                <a:cs typeface="Corbel"/>
                <a:sym typeface="Corbel"/>
              </a:rPr>
              <a:t>tujuan</a:t>
            </a:r>
            <a:r>
              <a:rPr lang="en-GB" sz="2300" dirty="0">
                <a:latin typeface="Corbel"/>
                <a:ea typeface="Corbel"/>
                <a:cs typeface="Corbel"/>
                <a:sym typeface="Corbel"/>
              </a:rPr>
              <a:t> </a:t>
            </a:r>
            <a:r>
              <a:rPr lang="en-GB" sz="2300" dirty="0" err="1">
                <a:latin typeface="Corbel"/>
                <a:ea typeface="Corbel"/>
                <a:cs typeface="Corbel"/>
                <a:sym typeface="Corbel"/>
              </a:rPr>
              <a:t>manajemen</a:t>
            </a:r>
            <a:r>
              <a:rPr lang="en-GB" sz="2300" dirty="0">
                <a:latin typeface="Corbel"/>
                <a:ea typeface="Corbel"/>
                <a:cs typeface="Corbel"/>
                <a:sym typeface="Corbel"/>
              </a:rPr>
              <a:t> </a:t>
            </a:r>
            <a:r>
              <a:rPr lang="en-GB" sz="2300" dirty="0" err="1">
                <a:latin typeface="Corbel"/>
                <a:ea typeface="Corbel"/>
                <a:cs typeface="Corbel"/>
                <a:sym typeface="Corbel"/>
              </a:rPr>
              <a:t>risiko</a:t>
            </a:r>
            <a:r>
              <a:rPr lang="en-GB" sz="2300" dirty="0">
                <a:latin typeface="Corbel"/>
                <a:ea typeface="Corbel"/>
                <a:cs typeface="Corbel"/>
                <a:sym typeface="Corbel"/>
              </a:rPr>
              <a:t>.</a:t>
            </a:r>
          </a:p>
          <a:p>
            <a:pPr marL="556260" indent="-457200">
              <a:spcBef>
                <a:spcPts val="0"/>
              </a:spcBef>
              <a:spcAft>
                <a:spcPts val="600"/>
              </a:spcAft>
              <a:buClr>
                <a:schemeClr val="accent1"/>
              </a:buClr>
              <a:buSzPct val="100000"/>
              <a:buFont typeface="+mj-lt"/>
              <a:buAutoNum type="arabicPeriod"/>
            </a:pPr>
            <a:r>
              <a:rPr lang="en-GB" sz="2300" b="1" dirty="0" err="1">
                <a:latin typeface="Corbel"/>
                <a:ea typeface="Corbel"/>
                <a:cs typeface="Corbel"/>
                <a:sym typeface="Corbel"/>
              </a:rPr>
              <a:t>Penilaian</a:t>
            </a:r>
            <a:r>
              <a:rPr lang="en-GB" sz="2300" b="1" dirty="0">
                <a:latin typeface="Corbel"/>
                <a:ea typeface="Corbel"/>
                <a:cs typeface="Corbel"/>
                <a:sym typeface="Corbel"/>
              </a:rPr>
              <a:t> </a:t>
            </a:r>
            <a:r>
              <a:rPr lang="en-GB" sz="2300" b="1" dirty="0" err="1">
                <a:latin typeface="Corbel"/>
                <a:ea typeface="Corbel"/>
                <a:cs typeface="Corbel"/>
                <a:sym typeface="Corbel"/>
              </a:rPr>
              <a:t>risiko</a:t>
            </a:r>
            <a:r>
              <a:rPr lang="en-GB" sz="2300" b="1" dirty="0">
                <a:latin typeface="Corbel"/>
                <a:ea typeface="Corbel"/>
                <a:cs typeface="Corbel"/>
                <a:sym typeface="Corbel"/>
              </a:rPr>
              <a:t> dan </a:t>
            </a:r>
            <a:r>
              <a:rPr lang="en-GB" sz="2300" b="1" dirty="0" err="1">
                <a:latin typeface="Corbel"/>
                <a:ea typeface="Corbel"/>
                <a:cs typeface="Corbel"/>
                <a:sym typeface="Corbel"/>
              </a:rPr>
              <a:t>ketidapastian</a:t>
            </a:r>
            <a:r>
              <a:rPr lang="en-GB" sz="2300" b="1" dirty="0">
                <a:latin typeface="Corbel"/>
                <a:ea typeface="Corbel"/>
                <a:cs typeface="Corbel"/>
                <a:sym typeface="Corbel"/>
              </a:rPr>
              <a:t> </a:t>
            </a:r>
            <a:r>
              <a:rPr lang="en-GB" sz="2300" dirty="0">
                <a:latin typeface="Corbel"/>
                <a:ea typeface="Corbel"/>
                <a:cs typeface="Corbel"/>
                <a:sym typeface="Corbel"/>
              </a:rPr>
              <a:t>: </a:t>
            </a:r>
            <a:r>
              <a:rPr lang="en-GB" sz="2300" dirty="0" err="1">
                <a:latin typeface="Corbel"/>
                <a:ea typeface="Corbel"/>
                <a:cs typeface="Corbel"/>
                <a:sym typeface="Corbel"/>
              </a:rPr>
              <a:t>Mengidentifikasi</a:t>
            </a:r>
            <a:r>
              <a:rPr lang="en-GB" sz="2300" dirty="0">
                <a:latin typeface="Corbel"/>
                <a:ea typeface="Corbel"/>
                <a:cs typeface="Corbel"/>
                <a:sym typeface="Corbel"/>
              </a:rPr>
              <a:t> dan </a:t>
            </a:r>
            <a:r>
              <a:rPr lang="en-GB" sz="2300" dirty="0" err="1">
                <a:latin typeface="Corbel"/>
                <a:ea typeface="Corbel"/>
                <a:cs typeface="Corbel"/>
                <a:sym typeface="Corbel"/>
              </a:rPr>
              <a:t>mengukur</a:t>
            </a:r>
            <a:r>
              <a:rPr lang="en-GB" sz="2300" dirty="0">
                <a:latin typeface="Corbel"/>
                <a:ea typeface="Corbel"/>
                <a:cs typeface="Corbel"/>
                <a:sym typeface="Corbel"/>
              </a:rPr>
              <a:t> </a:t>
            </a:r>
            <a:r>
              <a:rPr lang="en-GB" sz="2300" dirty="0" err="1">
                <a:latin typeface="Corbel"/>
                <a:ea typeface="Corbel"/>
                <a:cs typeface="Corbel"/>
                <a:sym typeface="Corbel"/>
              </a:rPr>
              <a:t>risiko</a:t>
            </a:r>
            <a:endParaRPr lang="en-GB" sz="2300" dirty="0">
              <a:latin typeface="Corbel"/>
              <a:ea typeface="Corbel"/>
              <a:cs typeface="Corbel"/>
              <a:sym typeface="Corbel"/>
            </a:endParaRPr>
          </a:p>
          <a:p>
            <a:pPr marL="556260" indent="-457200">
              <a:spcBef>
                <a:spcPts val="0"/>
              </a:spcBef>
              <a:spcAft>
                <a:spcPts val="600"/>
              </a:spcAft>
              <a:buClr>
                <a:schemeClr val="accent1"/>
              </a:buClr>
              <a:buSzPct val="100000"/>
              <a:buFont typeface="+mj-lt"/>
              <a:buAutoNum type="arabicPeriod"/>
            </a:pPr>
            <a:r>
              <a:rPr lang="en-GB" sz="2300" b="1" dirty="0" err="1">
                <a:latin typeface="Corbel"/>
                <a:ea typeface="Corbel"/>
                <a:cs typeface="Corbel"/>
                <a:sym typeface="Corbel"/>
              </a:rPr>
              <a:t>Pengendalian</a:t>
            </a:r>
            <a:r>
              <a:rPr lang="en-GB" sz="2300" b="1" dirty="0">
                <a:latin typeface="Corbel"/>
                <a:ea typeface="Corbel"/>
                <a:cs typeface="Corbel"/>
                <a:sym typeface="Corbel"/>
              </a:rPr>
              <a:t> </a:t>
            </a:r>
            <a:r>
              <a:rPr lang="en-GB" sz="2300" b="1" dirty="0" err="1">
                <a:latin typeface="Corbel"/>
                <a:ea typeface="Corbel"/>
                <a:cs typeface="Corbel"/>
                <a:sym typeface="Corbel"/>
              </a:rPr>
              <a:t>risiko</a:t>
            </a:r>
            <a:r>
              <a:rPr lang="en-GB" sz="2300" b="1" dirty="0">
                <a:latin typeface="Corbel"/>
                <a:ea typeface="Corbel"/>
                <a:cs typeface="Corbel"/>
                <a:sym typeface="Corbel"/>
              </a:rPr>
              <a:t> </a:t>
            </a:r>
            <a:r>
              <a:rPr lang="en-GB" sz="2300" dirty="0">
                <a:latin typeface="Corbel"/>
                <a:ea typeface="Corbel"/>
                <a:cs typeface="Corbel"/>
                <a:sym typeface="Corbel"/>
              </a:rPr>
              <a:t>: </a:t>
            </a:r>
            <a:r>
              <a:rPr lang="en-GB" sz="2300" dirty="0" err="1">
                <a:latin typeface="Corbel"/>
                <a:ea typeface="Corbel"/>
                <a:cs typeface="Corbel"/>
                <a:sym typeface="Corbel"/>
              </a:rPr>
              <a:t>mengendalikan</a:t>
            </a:r>
            <a:r>
              <a:rPr lang="en-GB" sz="2300" dirty="0">
                <a:latin typeface="Corbel"/>
                <a:ea typeface="Corbel"/>
                <a:cs typeface="Corbel"/>
                <a:sym typeface="Corbel"/>
              </a:rPr>
              <a:t> </a:t>
            </a:r>
            <a:r>
              <a:rPr lang="en-GB" sz="2300" dirty="0" err="1">
                <a:latin typeface="Corbel"/>
                <a:ea typeface="Corbel"/>
                <a:cs typeface="Corbel"/>
                <a:sym typeface="Corbel"/>
              </a:rPr>
              <a:t>risiko</a:t>
            </a:r>
            <a:r>
              <a:rPr lang="en-GB" sz="2300" dirty="0">
                <a:latin typeface="Corbel"/>
                <a:ea typeface="Corbel"/>
                <a:cs typeface="Corbel"/>
                <a:sym typeface="Corbel"/>
              </a:rPr>
              <a:t> </a:t>
            </a:r>
            <a:r>
              <a:rPr lang="en-GB" sz="2300" dirty="0" err="1">
                <a:latin typeface="Corbel"/>
                <a:ea typeface="Corbel"/>
                <a:cs typeface="Corbel"/>
                <a:sym typeface="Corbel"/>
              </a:rPr>
              <a:t>melalui</a:t>
            </a:r>
            <a:r>
              <a:rPr lang="en-GB" sz="2300" dirty="0">
                <a:latin typeface="Corbel"/>
                <a:ea typeface="Corbel"/>
                <a:cs typeface="Corbel"/>
                <a:sym typeface="Corbel"/>
              </a:rPr>
              <a:t> </a:t>
            </a:r>
            <a:r>
              <a:rPr lang="en-GB" sz="2300" dirty="0" err="1">
                <a:latin typeface="Corbel"/>
                <a:ea typeface="Corbel"/>
                <a:cs typeface="Corbel"/>
                <a:sym typeface="Corbel"/>
              </a:rPr>
              <a:t>diversifikasi</a:t>
            </a:r>
            <a:r>
              <a:rPr lang="en-GB" sz="2300" dirty="0">
                <a:latin typeface="Corbel"/>
                <a:ea typeface="Corbel"/>
                <a:cs typeface="Corbel"/>
                <a:sym typeface="Corbel"/>
              </a:rPr>
              <a:t>, </a:t>
            </a:r>
            <a:r>
              <a:rPr lang="en-GB" sz="2300" dirty="0" err="1">
                <a:latin typeface="Corbel"/>
                <a:ea typeface="Corbel"/>
                <a:cs typeface="Corbel"/>
                <a:sym typeface="Corbel"/>
              </a:rPr>
              <a:t>asuransi</a:t>
            </a:r>
            <a:r>
              <a:rPr lang="en-GB" sz="2300" dirty="0">
                <a:latin typeface="Corbel"/>
                <a:ea typeface="Corbel"/>
                <a:cs typeface="Corbel"/>
                <a:sym typeface="Corbel"/>
              </a:rPr>
              <a:t>, </a:t>
            </a:r>
            <a:r>
              <a:rPr lang="en-GB" sz="2300" dirty="0" err="1">
                <a:latin typeface="Corbel"/>
                <a:ea typeface="Corbel"/>
                <a:cs typeface="Corbel"/>
                <a:sym typeface="Corbel"/>
              </a:rPr>
              <a:t>heding</a:t>
            </a:r>
            <a:r>
              <a:rPr lang="en-GB" sz="2300" dirty="0">
                <a:latin typeface="Corbel"/>
                <a:ea typeface="Corbel"/>
                <a:cs typeface="Corbel"/>
                <a:sym typeface="Corbel"/>
              </a:rPr>
              <a:t>, </a:t>
            </a:r>
            <a:r>
              <a:rPr lang="en-GB" sz="2300" dirty="0" err="1">
                <a:latin typeface="Corbel"/>
                <a:ea typeface="Corbel"/>
                <a:cs typeface="Corbel"/>
                <a:sym typeface="Corbel"/>
              </a:rPr>
              <a:t>penghindaran</a:t>
            </a:r>
            <a:r>
              <a:rPr lang="en-GB" sz="2300" dirty="0">
                <a:latin typeface="Corbel"/>
                <a:ea typeface="Corbel"/>
                <a:cs typeface="Corbel"/>
                <a:sym typeface="Corbel"/>
              </a:rPr>
              <a:t>, </a:t>
            </a:r>
            <a:r>
              <a:rPr lang="en-GB" sz="2300" dirty="0" err="1">
                <a:latin typeface="Corbel"/>
                <a:ea typeface="Corbel"/>
                <a:cs typeface="Corbel"/>
                <a:sym typeface="Corbel"/>
              </a:rPr>
              <a:t>dll</a:t>
            </a:r>
            <a:r>
              <a:rPr lang="en-GB" sz="2300" dirty="0">
                <a:latin typeface="Corbel"/>
                <a:ea typeface="Corbel"/>
                <a:cs typeface="Corbel"/>
                <a:sym typeface="Corbel"/>
              </a:rPr>
              <a:t>.</a:t>
            </a:r>
          </a:p>
          <a:p>
            <a:pPr marL="556260" indent="-457200">
              <a:spcBef>
                <a:spcPts val="0"/>
              </a:spcBef>
              <a:spcAft>
                <a:spcPts val="600"/>
              </a:spcAft>
              <a:buClr>
                <a:schemeClr val="accent1"/>
              </a:buClr>
              <a:buSzPct val="100000"/>
              <a:buFont typeface="+mj-lt"/>
              <a:buAutoNum type="arabicPeriod"/>
            </a:pPr>
            <a:r>
              <a:rPr lang="en-GB" sz="2300" b="1" dirty="0" err="1">
                <a:latin typeface="Corbel"/>
                <a:ea typeface="Corbel"/>
                <a:cs typeface="Corbel"/>
                <a:sym typeface="Corbel"/>
              </a:rPr>
              <a:t>Pendanaan</a:t>
            </a:r>
            <a:r>
              <a:rPr lang="en-GB" sz="2300" b="1" dirty="0">
                <a:latin typeface="Corbel"/>
                <a:ea typeface="Corbel"/>
                <a:cs typeface="Corbel"/>
                <a:sym typeface="Corbel"/>
              </a:rPr>
              <a:t> </a:t>
            </a:r>
            <a:r>
              <a:rPr lang="en-GB" sz="2300" b="1" dirty="0" err="1">
                <a:latin typeface="Corbel"/>
                <a:ea typeface="Corbel"/>
                <a:cs typeface="Corbel"/>
                <a:sym typeface="Corbel"/>
              </a:rPr>
              <a:t>risiko</a:t>
            </a:r>
            <a:r>
              <a:rPr lang="en-GB" sz="2300" b="1" dirty="0">
                <a:latin typeface="Corbel"/>
                <a:ea typeface="Corbel"/>
                <a:cs typeface="Corbel"/>
                <a:sym typeface="Corbel"/>
              </a:rPr>
              <a:t> </a:t>
            </a:r>
            <a:r>
              <a:rPr lang="en-GB" sz="2300" dirty="0">
                <a:latin typeface="Corbel"/>
                <a:ea typeface="Corbel"/>
                <a:cs typeface="Corbel"/>
                <a:sym typeface="Corbel"/>
              </a:rPr>
              <a:t>: </a:t>
            </a:r>
            <a:r>
              <a:rPr lang="en-GB" sz="2300" dirty="0" err="1">
                <a:latin typeface="Corbel"/>
                <a:ea typeface="Corbel"/>
                <a:cs typeface="Corbel"/>
                <a:sym typeface="Corbel"/>
              </a:rPr>
              <a:t>bagaimana</a:t>
            </a:r>
            <a:r>
              <a:rPr lang="en-GB" sz="2300" dirty="0">
                <a:latin typeface="Corbel"/>
                <a:ea typeface="Corbel"/>
                <a:cs typeface="Corbel"/>
                <a:sym typeface="Corbel"/>
              </a:rPr>
              <a:t> </a:t>
            </a:r>
            <a:r>
              <a:rPr lang="en-GB" sz="2300" dirty="0" err="1">
                <a:latin typeface="Corbel"/>
                <a:ea typeface="Corbel"/>
                <a:cs typeface="Corbel"/>
                <a:sym typeface="Corbel"/>
              </a:rPr>
              <a:t>membiayai</a:t>
            </a:r>
            <a:r>
              <a:rPr lang="en-GB" sz="2300" dirty="0">
                <a:latin typeface="Corbel"/>
                <a:ea typeface="Corbel"/>
                <a:cs typeface="Corbel"/>
                <a:sym typeface="Corbel"/>
              </a:rPr>
              <a:t> </a:t>
            </a:r>
            <a:r>
              <a:rPr lang="en-GB" sz="2300" dirty="0" err="1">
                <a:latin typeface="Corbel"/>
                <a:ea typeface="Corbel"/>
                <a:cs typeface="Corbel"/>
                <a:sym typeface="Corbel"/>
              </a:rPr>
              <a:t>manajemen</a:t>
            </a:r>
            <a:r>
              <a:rPr lang="en-GB" sz="2300" dirty="0">
                <a:latin typeface="Corbel"/>
                <a:ea typeface="Corbel"/>
                <a:cs typeface="Corbel"/>
                <a:sym typeface="Corbel"/>
              </a:rPr>
              <a:t> </a:t>
            </a:r>
            <a:r>
              <a:rPr lang="en-GB" sz="2300" dirty="0" err="1">
                <a:latin typeface="Corbel"/>
                <a:ea typeface="Corbel"/>
                <a:cs typeface="Corbel"/>
                <a:sym typeface="Corbel"/>
              </a:rPr>
              <a:t>risiko</a:t>
            </a:r>
            <a:r>
              <a:rPr lang="en-GB" sz="2300" dirty="0">
                <a:latin typeface="Corbel"/>
                <a:ea typeface="Corbel"/>
                <a:cs typeface="Corbel"/>
                <a:sym typeface="Corbel"/>
              </a:rPr>
              <a:t>.</a:t>
            </a:r>
          </a:p>
          <a:p>
            <a:pPr marL="556260" indent="-457200">
              <a:spcBef>
                <a:spcPts val="0"/>
              </a:spcBef>
              <a:spcAft>
                <a:spcPts val="600"/>
              </a:spcAft>
              <a:buClr>
                <a:schemeClr val="accent1"/>
              </a:buClr>
              <a:buSzPct val="100000"/>
              <a:buFont typeface="+mj-lt"/>
              <a:buAutoNum type="arabicPeriod"/>
            </a:pPr>
            <a:r>
              <a:rPr lang="en-GB" sz="2300" b="1" dirty="0" err="1">
                <a:latin typeface="Corbel"/>
                <a:ea typeface="Corbel"/>
                <a:cs typeface="Corbel"/>
                <a:sym typeface="Corbel"/>
              </a:rPr>
              <a:t>Administrasi</a:t>
            </a:r>
            <a:r>
              <a:rPr lang="en-GB" sz="2300" b="1" dirty="0">
                <a:latin typeface="Corbel"/>
                <a:ea typeface="Corbel"/>
                <a:cs typeface="Corbel"/>
                <a:sym typeface="Corbel"/>
              </a:rPr>
              <a:t> program </a:t>
            </a:r>
            <a:r>
              <a:rPr lang="en-GB" sz="2300" dirty="0">
                <a:latin typeface="Corbel"/>
                <a:ea typeface="Corbel"/>
                <a:cs typeface="Corbel"/>
                <a:sym typeface="Corbel"/>
              </a:rPr>
              <a:t>: </a:t>
            </a:r>
            <a:r>
              <a:rPr lang="en-GB" sz="2300" dirty="0" err="1">
                <a:latin typeface="Corbel"/>
                <a:ea typeface="Corbel"/>
                <a:cs typeface="Corbel"/>
                <a:sym typeface="Corbel"/>
              </a:rPr>
              <a:t>administrasi</a:t>
            </a:r>
            <a:r>
              <a:rPr lang="en-GB" sz="2300" dirty="0">
                <a:latin typeface="Corbel"/>
                <a:ea typeface="Corbel"/>
                <a:cs typeface="Corbel"/>
                <a:sym typeface="Corbel"/>
              </a:rPr>
              <a:t> </a:t>
            </a:r>
            <a:r>
              <a:rPr lang="en-GB" sz="2300" dirty="0" err="1">
                <a:latin typeface="Corbel"/>
                <a:ea typeface="Corbel"/>
                <a:cs typeface="Corbel"/>
                <a:sym typeface="Corbel"/>
              </a:rPr>
              <a:t>organisasi</a:t>
            </a:r>
            <a:endParaRPr lang="en-GB" sz="2300" dirty="0">
              <a:latin typeface="Corbel"/>
              <a:ea typeface="Corbel"/>
              <a:cs typeface="Corbel"/>
              <a:sym typeface="Corbel"/>
            </a:endParaRPr>
          </a:p>
        </p:txBody>
      </p:sp>
    </p:spTree>
    <p:extLst>
      <p:ext uri="{BB962C8B-B14F-4D97-AF65-F5344CB8AC3E}">
        <p14:creationId xmlns:p14="http://schemas.microsoft.com/office/powerpoint/2010/main" val="177418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85"/>
        <p:cNvGrpSpPr/>
        <p:nvPr/>
      </p:nvGrpSpPr>
      <p:grpSpPr>
        <a:xfrm>
          <a:off x="0" y="0"/>
          <a:ext cx="0" cy="0"/>
          <a:chOff x="0" y="0"/>
          <a:chExt cx="0" cy="0"/>
        </a:xfrm>
      </p:grpSpPr>
      <p:sp>
        <p:nvSpPr>
          <p:cNvPr id="127" name="Rectangle 12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Shape 186"/>
          <p:cNvSpPr txBox="1">
            <a:spLocks noGrp="1"/>
          </p:cNvSpPr>
          <p:nvPr>
            <p:ph type="title"/>
          </p:nvPr>
        </p:nvSpPr>
        <p:spPr>
          <a:xfrm>
            <a:off x="417399" y="643467"/>
            <a:ext cx="8408193" cy="744836"/>
          </a:xfrm>
          <a:prstGeom prst="rect">
            <a:avLst/>
          </a:prstGeom>
        </p:spPr>
        <p:txBody>
          <a:bodyPr vert="horz" lIns="91440" tIns="45720" rIns="91440" bIns="45720" rtlCol="0" anchor="ctr" anchorCtr="0">
            <a:normAutofit/>
          </a:bodyPr>
          <a:lstStyle/>
          <a:p>
            <a:pPr algn="ctr" defTabSz="914400">
              <a:buClr>
                <a:srgbClr val="FFC700"/>
              </a:buClr>
              <a:buSzPct val="25000"/>
            </a:pPr>
            <a:r>
              <a:rPr lang="en-US" sz="2800" b="1" kern="1200">
                <a:solidFill>
                  <a:schemeClr val="bg1"/>
                </a:solidFill>
                <a:latin typeface="+mj-lt"/>
                <a:ea typeface="+mj-ea"/>
                <a:cs typeface="+mj-cs"/>
                <a:sym typeface="Corbel"/>
              </a:rPr>
              <a:t>COSO – </a:t>
            </a:r>
            <a:r>
              <a:rPr lang="en-US" sz="2800" b="1" i="1" kern="1200">
                <a:solidFill>
                  <a:schemeClr val="bg1"/>
                </a:solidFill>
                <a:latin typeface="+mj-lt"/>
                <a:ea typeface="+mj-ea"/>
                <a:cs typeface="+mj-cs"/>
                <a:sym typeface="Corbel"/>
              </a:rPr>
              <a:t>Enterprise Risk management</a:t>
            </a:r>
          </a:p>
        </p:txBody>
      </p:sp>
      <p:pic>
        <p:nvPicPr>
          <p:cNvPr id="3" name="Picture 2" descr="A screenshot of a cell phone&#10;&#10;Description automatically generated">
            <a:extLst>
              <a:ext uri="{FF2B5EF4-FFF2-40B4-BE49-F238E27FC236}">
                <a16:creationId xmlns:a16="http://schemas.microsoft.com/office/drawing/2014/main" id="{E314B0F5-E0C0-EA44-845E-B01D469AA0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1628800"/>
            <a:ext cx="7200800" cy="4248471"/>
          </a:xfrm>
          <a:prstGeom prst="rect">
            <a:avLst/>
          </a:prstGeom>
        </p:spPr>
      </p:pic>
    </p:spTree>
    <p:extLst>
      <p:ext uri="{BB962C8B-B14F-4D97-AF65-F5344CB8AC3E}">
        <p14:creationId xmlns:p14="http://schemas.microsoft.com/office/powerpoint/2010/main" val="966142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00"/>
        <p:cNvGrpSpPr/>
        <p:nvPr/>
      </p:nvGrpSpPr>
      <p:grpSpPr>
        <a:xfrm>
          <a:off x="0" y="0"/>
          <a:ext cx="0" cy="0"/>
          <a:chOff x="0" y="0"/>
          <a:chExt cx="0" cy="0"/>
        </a:xfrm>
      </p:grpSpPr>
      <p:sp>
        <p:nvSpPr>
          <p:cNvPr id="79" name="Rectangle 7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Shape 202"/>
          <p:cNvSpPr txBox="1">
            <a:spLocks noGrp="1"/>
          </p:cNvSpPr>
          <p:nvPr>
            <p:ph idx="1"/>
          </p:nvPr>
        </p:nvSpPr>
        <p:spPr>
          <a:xfrm>
            <a:off x="4757302" y="682944"/>
            <a:ext cx="4192469" cy="5288553"/>
          </a:xfrm>
          <a:prstGeom prst="rect">
            <a:avLst/>
          </a:prstGeom>
        </p:spPr>
        <p:txBody>
          <a:bodyPr vert="horz" lIns="54850" tIns="91425" rIns="91425" bIns="45700" rtlCol="0" anchorCtr="0">
            <a:noAutofit/>
          </a:bodyPr>
          <a:lstStyle/>
          <a:p>
            <a:pPr marL="438150" indent="-304800" algn="just">
              <a:spcBef>
                <a:spcPts val="0"/>
              </a:spcBef>
              <a:spcAft>
                <a:spcPts val="600"/>
              </a:spcAft>
              <a:buClr>
                <a:schemeClr val="accent1"/>
              </a:buClr>
              <a:buSzPct val="100000"/>
              <a:buFont typeface="Arial"/>
              <a:buChar char="•"/>
            </a:pPr>
            <a:r>
              <a:rPr lang="en-GB" sz="1800" dirty="0">
                <a:latin typeface="Corbel"/>
                <a:ea typeface="Corbel"/>
                <a:cs typeface="Corbel"/>
                <a:sym typeface="Corbel"/>
              </a:rPr>
              <a:t>Bagan </a:t>
            </a:r>
            <a:r>
              <a:rPr lang="en-GB" sz="1800" dirty="0" err="1">
                <a:latin typeface="Corbel"/>
                <a:ea typeface="Corbel"/>
                <a:cs typeface="Corbel"/>
                <a:sym typeface="Corbel"/>
              </a:rPr>
              <a:t>tersebut</a:t>
            </a:r>
            <a:r>
              <a:rPr lang="en-GB" sz="1800" dirty="0">
                <a:latin typeface="Corbel"/>
                <a:ea typeface="Corbel"/>
                <a:cs typeface="Corbel"/>
                <a:sym typeface="Corbel"/>
              </a:rPr>
              <a:t> </a:t>
            </a:r>
            <a:r>
              <a:rPr lang="en-GB" sz="1800" dirty="0" err="1">
                <a:latin typeface="Corbel"/>
                <a:ea typeface="Corbel"/>
                <a:cs typeface="Corbel"/>
                <a:sym typeface="Corbel"/>
              </a:rPr>
              <a:t>menunjukkan</a:t>
            </a:r>
            <a:r>
              <a:rPr lang="en-GB" sz="1800" dirty="0">
                <a:latin typeface="Corbel"/>
                <a:ea typeface="Corbel"/>
                <a:cs typeface="Corbel"/>
                <a:sym typeface="Corbel"/>
              </a:rPr>
              <a:t> 8 </a:t>
            </a:r>
            <a:r>
              <a:rPr lang="en-GB" sz="1800" dirty="0" err="1">
                <a:latin typeface="Corbel"/>
                <a:ea typeface="Corbel"/>
                <a:cs typeface="Corbel"/>
                <a:sym typeface="Corbel"/>
              </a:rPr>
              <a:t>komponen</a:t>
            </a:r>
            <a:r>
              <a:rPr lang="en-GB" sz="1800" dirty="0">
                <a:latin typeface="Corbel"/>
                <a:ea typeface="Corbel"/>
                <a:cs typeface="Corbel"/>
                <a:sym typeface="Corbel"/>
              </a:rPr>
              <a:t> ERM :</a:t>
            </a: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Lingkungan</a:t>
            </a:r>
            <a:r>
              <a:rPr lang="en-GB" sz="1800" dirty="0">
                <a:latin typeface="Corbel"/>
                <a:ea typeface="Corbel"/>
                <a:cs typeface="Corbel"/>
                <a:sym typeface="Corbel"/>
              </a:rPr>
              <a:t> internal</a:t>
            </a: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Penentuan</a:t>
            </a:r>
            <a:r>
              <a:rPr lang="en-GB" sz="1800" dirty="0">
                <a:latin typeface="Corbel"/>
                <a:ea typeface="Corbel"/>
                <a:cs typeface="Corbel"/>
                <a:sym typeface="Corbel"/>
              </a:rPr>
              <a:t> </a:t>
            </a:r>
            <a:r>
              <a:rPr lang="en-GB" sz="1800" dirty="0" err="1">
                <a:latin typeface="Corbel"/>
                <a:ea typeface="Corbel"/>
                <a:cs typeface="Corbel"/>
                <a:sym typeface="Corbel"/>
              </a:rPr>
              <a:t>Tujuan</a:t>
            </a:r>
            <a:endParaRPr lang="en-GB" sz="1800" dirty="0">
              <a:latin typeface="Corbel"/>
              <a:ea typeface="Corbel"/>
              <a:cs typeface="Corbel"/>
              <a:sym typeface="Corbel"/>
            </a:endParaRP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Identifikasi</a:t>
            </a:r>
            <a:r>
              <a:rPr lang="en-GB" sz="1800" dirty="0">
                <a:latin typeface="Corbel"/>
                <a:ea typeface="Corbel"/>
                <a:cs typeface="Corbel"/>
                <a:sym typeface="Corbel"/>
              </a:rPr>
              <a:t> </a:t>
            </a:r>
            <a:r>
              <a:rPr lang="en-GB" sz="1800" dirty="0" err="1">
                <a:latin typeface="Corbel"/>
                <a:ea typeface="Corbel"/>
                <a:cs typeface="Corbel"/>
                <a:sym typeface="Corbel"/>
              </a:rPr>
              <a:t>kejadian</a:t>
            </a:r>
            <a:endParaRPr lang="en-GB" sz="1800" dirty="0">
              <a:latin typeface="Corbel"/>
              <a:ea typeface="Corbel"/>
              <a:cs typeface="Corbel"/>
              <a:sym typeface="Corbel"/>
            </a:endParaRP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Evaluasi</a:t>
            </a:r>
            <a:r>
              <a:rPr lang="en-GB" sz="1800" dirty="0">
                <a:latin typeface="Corbel"/>
                <a:ea typeface="Corbel"/>
                <a:cs typeface="Corbel"/>
                <a:sym typeface="Corbel"/>
              </a:rPr>
              <a:t> (</a:t>
            </a:r>
            <a:r>
              <a:rPr lang="en-GB" sz="1800" dirty="0" err="1">
                <a:latin typeface="Corbel"/>
                <a:ea typeface="Corbel"/>
                <a:cs typeface="Corbel"/>
                <a:sym typeface="Corbel"/>
              </a:rPr>
              <a:t>assesment</a:t>
            </a:r>
            <a:r>
              <a:rPr lang="en-GB" sz="1800" dirty="0">
                <a:latin typeface="Corbel"/>
                <a:ea typeface="Corbel"/>
                <a:cs typeface="Corbel"/>
                <a:sym typeface="Corbel"/>
              </a:rPr>
              <a:t>) </a:t>
            </a:r>
            <a:r>
              <a:rPr lang="en-GB" sz="1800" dirty="0" err="1">
                <a:latin typeface="Corbel"/>
                <a:ea typeface="Corbel"/>
                <a:cs typeface="Corbel"/>
                <a:sym typeface="Corbel"/>
              </a:rPr>
              <a:t>risiko</a:t>
            </a:r>
            <a:endParaRPr lang="en-GB" sz="1800" dirty="0">
              <a:latin typeface="Corbel"/>
              <a:ea typeface="Corbel"/>
              <a:cs typeface="Corbel"/>
              <a:sym typeface="Corbel"/>
            </a:endParaRP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Respon</a:t>
            </a:r>
            <a:r>
              <a:rPr lang="en-GB" sz="1800" dirty="0">
                <a:latin typeface="Corbel"/>
                <a:ea typeface="Corbel"/>
                <a:cs typeface="Corbel"/>
                <a:sym typeface="Corbel"/>
              </a:rPr>
              <a:t> </a:t>
            </a:r>
            <a:r>
              <a:rPr lang="en-GB" sz="1800" dirty="0" err="1">
                <a:latin typeface="Corbel"/>
                <a:ea typeface="Corbel"/>
                <a:cs typeface="Corbel"/>
                <a:sym typeface="Corbel"/>
              </a:rPr>
              <a:t>terhadap</a:t>
            </a:r>
            <a:r>
              <a:rPr lang="en-GB" sz="1800" dirty="0">
                <a:latin typeface="Corbel"/>
                <a:ea typeface="Corbel"/>
                <a:cs typeface="Corbel"/>
                <a:sym typeface="Corbel"/>
              </a:rPr>
              <a:t> </a:t>
            </a:r>
            <a:r>
              <a:rPr lang="en-GB" sz="1800" dirty="0" err="1">
                <a:latin typeface="Corbel"/>
                <a:ea typeface="Corbel"/>
                <a:cs typeface="Corbel"/>
                <a:sym typeface="Corbel"/>
              </a:rPr>
              <a:t>risiko</a:t>
            </a:r>
            <a:endParaRPr lang="en-GB" sz="1800" dirty="0">
              <a:latin typeface="Corbel"/>
              <a:ea typeface="Corbel"/>
              <a:cs typeface="Corbel"/>
              <a:sym typeface="Corbel"/>
            </a:endParaRP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Aktivitas</a:t>
            </a:r>
            <a:r>
              <a:rPr lang="en-GB" sz="1800" dirty="0">
                <a:latin typeface="Corbel"/>
                <a:ea typeface="Corbel"/>
                <a:cs typeface="Corbel"/>
                <a:sym typeface="Corbel"/>
              </a:rPr>
              <a:t> </a:t>
            </a:r>
            <a:r>
              <a:rPr lang="en-GB" sz="1800" dirty="0" err="1">
                <a:latin typeface="Corbel"/>
                <a:ea typeface="Corbel"/>
                <a:cs typeface="Corbel"/>
                <a:sym typeface="Corbel"/>
              </a:rPr>
              <a:t>pengendalian</a:t>
            </a:r>
            <a:endParaRPr lang="en-GB" sz="1800" dirty="0">
              <a:latin typeface="Corbel"/>
              <a:ea typeface="Corbel"/>
              <a:cs typeface="Corbel"/>
              <a:sym typeface="Corbel"/>
            </a:endParaRPr>
          </a:p>
          <a:p>
            <a:pPr marL="438150" indent="-304800" algn="just">
              <a:spcBef>
                <a:spcPts val="0"/>
              </a:spcBef>
              <a:spcAft>
                <a:spcPts val="600"/>
              </a:spcAft>
              <a:buClr>
                <a:schemeClr val="accent1"/>
              </a:buClr>
              <a:buSzPct val="100000"/>
              <a:buFont typeface="Arial"/>
              <a:buAutoNum type="arabicPeriod"/>
            </a:pPr>
            <a:r>
              <a:rPr lang="en-GB" sz="1800" dirty="0" err="1">
                <a:latin typeface="Corbel"/>
                <a:ea typeface="Corbel"/>
                <a:cs typeface="Corbel"/>
                <a:sym typeface="Corbel"/>
              </a:rPr>
              <a:t>Informasi</a:t>
            </a:r>
            <a:r>
              <a:rPr lang="en-GB" sz="1800" dirty="0">
                <a:latin typeface="Corbel"/>
                <a:ea typeface="Corbel"/>
                <a:cs typeface="Corbel"/>
                <a:sym typeface="Corbel"/>
              </a:rPr>
              <a:t> dan </a:t>
            </a:r>
            <a:r>
              <a:rPr lang="en-GB" sz="1800" dirty="0" err="1">
                <a:latin typeface="Corbel"/>
                <a:ea typeface="Corbel"/>
                <a:cs typeface="Corbel"/>
                <a:sym typeface="Corbel"/>
              </a:rPr>
              <a:t>komunikasi</a:t>
            </a:r>
            <a:endParaRPr lang="en-GB" sz="1800" dirty="0">
              <a:latin typeface="Corbel"/>
              <a:ea typeface="Corbel"/>
              <a:cs typeface="Corbel"/>
              <a:sym typeface="Corbel"/>
            </a:endParaRPr>
          </a:p>
          <a:p>
            <a:pPr marL="438150" indent="-304800" algn="just">
              <a:spcBef>
                <a:spcPts val="0"/>
              </a:spcBef>
              <a:spcAft>
                <a:spcPts val="600"/>
              </a:spcAft>
              <a:buClr>
                <a:schemeClr val="accent1"/>
              </a:buClr>
              <a:buSzPct val="100000"/>
              <a:buFont typeface="Arial"/>
              <a:buAutoNum type="arabicPeriod"/>
            </a:pPr>
            <a:r>
              <a:rPr lang="en-GB" sz="1800" dirty="0">
                <a:latin typeface="Corbel"/>
                <a:ea typeface="Corbel"/>
                <a:cs typeface="Corbel"/>
                <a:sym typeface="Corbel"/>
              </a:rPr>
              <a:t>Monitoring</a:t>
            </a:r>
          </a:p>
          <a:p>
            <a:pPr marL="438150" indent="-304800" algn="just">
              <a:spcBef>
                <a:spcPts val="0"/>
              </a:spcBef>
              <a:spcAft>
                <a:spcPts val="600"/>
              </a:spcAft>
              <a:buClr>
                <a:schemeClr val="accent1"/>
              </a:buClr>
              <a:buSzPct val="100000"/>
              <a:buFont typeface="Arial"/>
              <a:buChar char="•"/>
            </a:pPr>
            <a:r>
              <a:rPr lang="en-GB" sz="1800" dirty="0" err="1">
                <a:latin typeface="Corbel"/>
                <a:ea typeface="Corbel"/>
                <a:cs typeface="Corbel"/>
                <a:sym typeface="Corbel"/>
              </a:rPr>
              <a:t>Risiko</a:t>
            </a:r>
            <a:r>
              <a:rPr lang="en-GB" sz="1800" dirty="0">
                <a:latin typeface="Corbel"/>
                <a:ea typeface="Corbel"/>
                <a:cs typeface="Corbel"/>
                <a:sym typeface="Corbel"/>
              </a:rPr>
              <a:t> yang </a:t>
            </a:r>
            <a:r>
              <a:rPr lang="en-GB" sz="1800" dirty="0" err="1">
                <a:latin typeface="Corbel"/>
                <a:ea typeface="Corbel"/>
                <a:cs typeface="Corbel"/>
                <a:sym typeface="Corbel"/>
              </a:rPr>
              <a:t>dikelola</a:t>
            </a:r>
            <a:r>
              <a:rPr lang="en-GB" sz="1800" dirty="0">
                <a:latin typeface="Corbel"/>
                <a:ea typeface="Corbel"/>
                <a:cs typeface="Corbel"/>
                <a:sym typeface="Corbel"/>
              </a:rPr>
              <a:t> </a:t>
            </a:r>
            <a:r>
              <a:rPr lang="en-GB" sz="1800" dirty="0" err="1">
                <a:latin typeface="Corbel"/>
                <a:ea typeface="Corbel"/>
                <a:cs typeface="Corbel"/>
                <a:sym typeface="Corbel"/>
              </a:rPr>
              <a:t>mencakup</a:t>
            </a:r>
            <a:r>
              <a:rPr lang="en-GB" sz="1800" dirty="0">
                <a:latin typeface="Corbel"/>
                <a:ea typeface="Corbel"/>
                <a:cs typeface="Corbel"/>
                <a:sym typeface="Corbel"/>
              </a:rPr>
              <a:t> : </a:t>
            </a:r>
            <a:r>
              <a:rPr lang="en-GB" sz="1800" dirty="0" err="1">
                <a:latin typeface="Corbel"/>
                <a:ea typeface="Corbel"/>
                <a:cs typeface="Corbel"/>
                <a:sym typeface="Corbel"/>
              </a:rPr>
              <a:t>risiko</a:t>
            </a:r>
            <a:r>
              <a:rPr lang="en-GB" sz="1800" dirty="0">
                <a:latin typeface="Corbel"/>
                <a:ea typeface="Corbel"/>
                <a:cs typeface="Corbel"/>
                <a:sym typeface="Corbel"/>
              </a:rPr>
              <a:t> </a:t>
            </a:r>
            <a:r>
              <a:rPr lang="en-GB" sz="1800" dirty="0" err="1">
                <a:latin typeface="Corbel"/>
                <a:ea typeface="Corbel"/>
                <a:cs typeface="Corbel"/>
                <a:sym typeface="Corbel"/>
              </a:rPr>
              <a:t>strategis</a:t>
            </a:r>
            <a:r>
              <a:rPr lang="en-GB" sz="1800" dirty="0">
                <a:latin typeface="Corbel"/>
                <a:ea typeface="Corbel"/>
                <a:cs typeface="Corbel"/>
                <a:sym typeface="Corbel"/>
              </a:rPr>
              <a:t>, </a:t>
            </a:r>
            <a:r>
              <a:rPr lang="en-GB" sz="1800" dirty="0" err="1">
                <a:latin typeface="Corbel"/>
                <a:ea typeface="Corbel"/>
                <a:cs typeface="Corbel"/>
                <a:sym typeface="Corbel"/>
              </a:rPr>
              <a:t>operasi</a:t>
            </a:r>
            <a:r>
              <a:rPr lang="en-GB" sz="1800" dirty="0">
                <a:latin typeface="Corbel"/>
                <a:ea typeface="Corbel"/>
                <a:cs typeface="Corbel"/>
                <a:sym typeface="Corbel"/>
              </a:rPr>
              <a:t>, </a:t>
            </a:r>
            <a:r>
              <a:rPr lang="en-GB" sz="1800" dirty="0" err="1">
                <a:latin typeface="Corbel"/>
                <a:ea typeface="Corbel"/>
                <a:cs typeface="Corbel"/>
                <a:sym typeface="Corbel"/>
              </a:rPr>
              <a:t>pelaporan</a:t>
            </a:r>
            <a:r>
              <a:rPr lang="en-GB" sz="1800" dirty="0">
                <a:latin typeface="Corbel"/>
                <a:ea typeface="Corbel"/>
                <a:cs typeface="Corbel"/>
                <a:sym typeface="Corbel"/>
              </a:rPr>
              <a:t>, dan </a:t>
            </a:r>
            <a:r>
              <a:rPr lang="en-GB" sz="1800" dirty="0" err="1">
                <a:latin typeface="Corbel"/>
                <a:ea typeface="Corbel"/>
                <a:cs typeface="Corbel"/>
                <a:sym typeface="Corbel"/>
              </a:rPr>
              <a:t>kepatuhan</a:t>
            </a:r>
            <a:r>
              <a:rPr lang="en-GB" sz="1800" dirty="0">
                <a:latin typeface="Corbel"/>
                <a:ea typeface="Corbel"/>
                <a:cs typeface="Corbel"/>
                <a:sym typeface="Corbel"/>
              </a:rPr>
              <a:t> (Compliance.</a:t>
            </a:r>
          </a:p>
          <a:p>
            <a:pPr marL="438150" indent="-304800" algn="just">
              <a:spcBef>
                <a:spcPts val="0"/>
              </a:spcBef>
              <a:spcAft>
                <a:spcPts val="600"/>
              </a:spcAft>
              <a:buClr>
                <a:schemeClr val="accent1"/>
              </a:buClr>
              <a:buSzPct val="100000"/>
              <a:buFont typeface="Arial"/>
              <a:buChar char="•"/>
            </a:pPr>
            <a:r>
              <a:rPr lang="en-GB" sz="1800" dirty="0">
                <a:latin typeface="Corbel"/>
                <a:ea typeface="Corbel"/>
                <a:cs typeface="Corbel"/>
                <a:sym typeface="Corbel"/>
              </a:rPr>
              <a:t>ERM </a:t>
            </a:r>
            <a:r>
              <a:rPr lang="en-GB" sz="1800" dirty="0" err="1">
                <a:latin typeface="Corbel"/>
                <a:ea typeface="Corbel"/>
                <a:cs typeface="Corbel"/>
                <a:sym typeface="Corbel"/>
              </a:rPr>
              <a:t>mencakup</a:t>
            </a:r>
            <a:r>
              <a:rPr lang="en-GB" sz="1800" dirty="0">
                <a:latin typeface="Corbel"/>
                <a:ea typeface="Corbel"/>
                <a:cs typeface="Corbel"/>
                <a:sym typeface="Corbel"/>
              </a:rPr>
              <a:t> </a:t>
            </a:r>
            <a:r>
              <a:rPr lang="en-GB" sz="1800" dirty="0" err="1">
                <a:latin typeface="Corbel"/>
                <a:ea typeface="Corbel"/>
                <a:cs typeface="Corbel"/>
                <a:sym typeface="Corbel"/>
              </a:rPr>
              <a:t>keseluruhan</a:t>
            </a:r>
            <a:r>
              <a:rPr lang="en-GB" sz="1800" dirty="0">
                <a:latin typeface="Corbel"/>
                <a:ea typeface="Corbel"/>
                <a:cs typeface="Corbel"/>
                <a:sym typeface="Corbel"/>
              </a:rPr>
              <a:t> </a:t>
            </a:r>
            <a:r>
              <a:rPr lang="en-GB" sz="1800" dirty="0" err="1">
                <a:latin typeface="Corbel"/>
                <a:ea typeface="Corbel"/>
                <a:cs typeface="Corbel"/>
                <a:sym typeface="Corbel"/>
              </a:rPr>
              <a:t>organisasi</a:t>
            </a:r>
            <a:r>
              <a:rPr lang="en-GB" sz="1800" dirty="0">
                <a:latin typeface="Corbel"/>
                <a:ea typeface="Corbel"/>
                <a:cs typeface="Corbel"/>
                <a:sym typeface="Corbel"/>
              </a:rPr>
              <a:t>, </a:t>
            </a:r>
            <a:r>
              <a:rPr lang="en-GB" sz="1800" dirty="0" err="1">
                <a:latin typeface="Corbel"/>
                <a:ea typeface="Corbel"/>
                <a:cs typeface="Corbel"/>
                <a:sym typeface="Corbel"/>
              </a:rPr>
              <a:t>mulai</a:t>
            </a:r>
            <a:r>
              <a:rPr lang="en-GB" sz="1800" dirty="0">
                <a:latin typeface="Corbel"/>
                <a:ea typeface="Corbel"/>
                <a:cs typeface="Corbel"/>
                <a:sym typeface="Corbel"/>
              </a:rPr>
              <a:t> </a:t>
            </a:r>
            <a:r>
              <a:rPr lang="en-GB" sz="1800" dirty="0" err="1">
                <a:latin typeface="Corbel"/>
                <a:ea typeface="Corbel"/>
                <a:cs typeface="Corbel"/>
                <a:sym typeface="Corbel"/>
              </a:rPr>
              <a:t>dari</a:t>
            </a:r>
            <a:r>
              <a:rPr lang="en-GB" sz="1800" dirty="0">
                <a:latin typeface="Corbel"/>
                <a:ea typeface="Corbel"/>
                <a:cs typeface="Corbel"/>
                <a:sym typeface="Corbel"/>
              </a:rPr>
              <a:t> level </a:t>
            </a:r>
            <a:r>
              <a:rPr lang="en-GB" sz="1800" dirty="0" err="1">
                <a:latin typeface="Corbel"/>
                <a:ea typeface="Corbel"/>
                <a:cs typeface="Corbel"/>
                <a:sym typeface="Corbel"/>
              </a:rPr>
              <a:t>perusahaan</a:t>
            </a:r>
            <a:r>
              <a:rPr lang="en-GB" sz="1800" dirty="0">
                <a:latin typeface="Corbel"/>
                <a:ea typeface="Corbel"/>
                <a:cs typeface="Corbel"/>
                <a:sym typeface="Corbel"/>
              </a:rPr>
              <a:t> </a:t>
            </a:r>
            <a:r>
              <a:rPr lang="en-GB" sz="1800" dirty="0" err="1">
                <a:latin typeface="Corbel"/>
                <a:ea typeface="Corbel"/>
                <a:cs typeface="Corbel"/>
                <a:sym typeface="Corbel"/>
              </a:rPr>
              <a:t>keseluruhan</a:t>
            </a:r>
            <a:r>
              <a:rPr lang="en-GB" sz="1800" dirty="0">
                <a:latin typeface="Corbel"/>
                <a:ea typeface="Corbel"/>
                <a:cs typeface="Corbel"/>
                <a:sym typeface="Corbel"/>
              </a:rPr>
              <a:t> (entity level), level divisi, level unit </a:t>
            </a:r>
            <a:r>
              <a:rPr lang="en-GB" sz="1800" dirty="0" err="1">
                <a:latin typeface="Corbel"/>
                <a:ea typeface="Corbel"/>
                <a:cs typeface="Corbel"/>
                <a:sym typeface="Corbel"/>
              </a:rPr>
              <a:t>bisinis</a:t>
            </a:r>
            <a:r>
              <a:rPr lang="en-GB" sz="1800" dirty="0">
                <a:latin typeface="Corbel"/>
                <a:ea typeface="Corbel"/>
                <a:cs typeface="Corbel"/>
                <a:sym typeface="Corbel"/>
              </a:rPr>
              <a:t>, dan level </a:t>
            </a:r>
            <a:r>
              <a:rPr lang="en-GB" sz="1800" dirty="0" err="1">
                <a:latin typeface="Corbel"/>
                <a:ea typeface="Corbel"/>
                <a:cs typeface="Corbel"/>
                <a:sym typeface="Corbel"/>
              </a:rPr>
              <a:t>anak</a:t>
            </a:r>
            <a:r>
              <a:rPr lang="en-GB" sz="1800" dirty="0">
                <a:latin typeface="Corbel"/>
                <a:ea typeface="Corbel"/>
                <a:cs typeface="Corbel"/>
                <a:sym typeface="Corbel"/>
              </a:rPr>
              <a:t> </a:t>
            </a:r>
            <a:r>
              <a:rPr lang="en-GB" sz="1800" dirty="0" err="1">
                <a:latin typeface="Corbel"/>
                <a:ea typeface="Corbel"/>
                <a:cs typeface="Corbel"/>
                <a:sym typeface="Corbel"/>
              </a:rPr>
              <a:t>perusahaan</a:t>
            </a:r>
            <a:r>
              <a:rPr lang="en-GB" sz="1800" dirty="0">
                <a:latin typeface="Corbel"/>
                <a:ea typeface="Corbel"/>
                <a:cs typeface="Corbel"/>
                <a:sym typeface="Corbel"/>
              </a:rPr>
              <a:t>.</a:t>
            </a:r>
          </a:p>
        </p:txBody>
      </p:sp>
      <p:sp>
        <p:nvSpPr>
          <p:cNvPr id="81" name="Rectangle 8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Isosceles Triangle 8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Rectangle 8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29E844CD-5C4E-D24D-82F5-729AF371E0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659" y="1474748"/>
            <a:ext cx="4520746" cy="3816423"/>
          </a:xfrm>
          <a:prstGeom prst="rect">
            <a:avLst/>
          </a:prstGeom>
        </p:spPr>
      </p:pic>
    </p:spTree>
    <p:extLst>
      <p:ext uri="{BB962C8B-B14F-4D97-AF65-F5344CB8AC3E}">
        <p14:creationId xmlns:p14="http://schemas.microsoft.com/office/powerpoint/2010/main" val="358115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06"/>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Shape 207"/>
          <p:cNvSpPr txBox="1">
            <a:spLocks noGrp="1"/>
          </p:cNvSpPr>
          <p:nvPr>
            <p:ph type="title"/>
          </p:nvPr>
        </p:nvSpPr>
        <p:spPr>
          <a:xfrm>
            <a:off x="445770" y="339117"/>
            <a:ext cx="8252460" cy="1619890"/>
          </a:xfrm>
          <a:prstGeom prst="rect">
            <a:avLst/>
          </a:prstGeom>
        </p:spPr>
        <p:txBody>
          <a:bodyPr vert="horz" lIns="91440" tIns="45720" rIns="91440" bIns="45720" rtlCol="0" anchor="ctr" anchorCtr="0">
            <a:normAutofit/>
          </a:bodyPr>
          <a:lstStyle/>
          <a:p>
            <a:pPr defTabSz="914400">
              <a:buClr>
                <a:srgbClr val="FFC700"/>
              </a:buClr>
              <a:buSzPct val="25000"/>
            </a:pPr>
            <a:r>
              <a:rPr lang="en-US" sz="4400" b="1" kern="1200">
                <a:solidFill>
                  <a:schemeClr val="tx1"/>
                </a:solidFill>
                <a:latin typeface="+mj-lt"/>
                <a:ea typeface="+mj-ea"/>
                <a:cs typeface="+mj-cs"/>
                <a:sym typeface="Corbel"/>
              </a:rPr>
              <a:t>Istilah-Istilah Manajemen Risiko</a:t>
            </a:r>
          </a:p>
        </p:txBody>
      </p:sp>
      <p:grpSp>
        <p:nvGrpSpPr>
          <p:cNvPr id="91" name="Group 90">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484632"/>
            <a:ext cx="181579" cy="1340860"/>
            <a:chOff x="56167" y="484632"/>
            <a:chExt cx="242107" cy="1340860"/>
          </a:xfrm>
        </p:grpSpPr>
        <p:sp>
          <p:nvSpPr>
            <p:cNvPr id="92"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8" name="Shape 208"/>
          <p:cNvSpPr txBox="1"/>
          <p:nvPr/>
        </p:nvSpPr>
        <p:spPr>
          <a:xfrm>
            <a:off x="323529" y="2679547"/>
            <a:ext cx="5105720" cy="1325518"/>
          </a:xfrm>
          <a:prstGeom prst="rect">
            <a:avLst/>
          </a:prstGeom>
          <a:solidFill>
            <a:schemeClr val="accent5">
              <a:lumMod val="60000"/>
              <a:lumOff val="40000"/>
            </a:schemeClr>
          </a:solidFill>
        </p:spPr>
        <p:txBody>
          <a:bodyPr vert="horz" lIns="91440" tIns="45720" rIns="91440" bIns="45720" rtlCol="0" anchor="ctr" anchorCtr="0">
            <a:normAutofit fontScale="77500" lnSpcReduction="20000"/>
          </a:bodyPr>
          <a:lstStyle/>
          <a:p>
            <a:pPr marL="98425" indent="-228600">
              <a:lnSpc>
                <a:spcPct val="90000"/>
              </a:lnSpc>
              <a:spcAft>
                <a:spcPts val="600"/>
              </a:spcAft>
              <a:buClr>
                <a:srgbClr val="FFFFFF"/>
              </a:buClr>
              <a:buSzPct val="25000"/>
              <a:buFont typeface="Arial" panose="020B0604020202020204" pitchFamily="34" charset="0"/>
              <a:buChar char="•"/>
            </a:pPr>
            <a:r>
              <a:rPr lang="en-US" sz="2100" dirty="0">
                <a:sym typeface="Corbel"/>
              </a:rPr>
              <a:t>ENTERPRISE RISK MANAGEMENT (ERM)</a:t>
            </a:r>
          </a:p>
          <a:p>
            <a:pPr marL="98425" indent="-228600">
              <a:lnSpc>
                <a:spcPct val="90000"/>
              </a:lnSpc>
              <a:spcAft>
                <a:spcPts val="600"/>
              </a:spcAft>
              <a:buClr>
                <a:srgbClr val="FFFFFF"/>
              </a:buClr>
              <a:buSzPct val="25000"/>
              <a:buFont typeface="Arial" panose="020B0604020202020204" pitchFamily="34" charset="0"/>
              <a:buChar char="•"/>
            </a:pPr>
            <a:r>
              <a:rPr lang="en-US" sz="2100" dirty="0">
                <a:sym typeface="Corbel"/>
              </a:rPr>
              <a:t>ORGANIZATION RISK MANAGEMENT (ORM)</a:t>
            </a:r>
          </a:p>
          <a:p>
            <a:pPr marL="98425" indent="-228600">
              <a:lnSpc>
                <a:spcPct val="90000"/>
              </a:lnSpc>
              <a:spcAft>
                <a:spcPts val="600"/>
              </a:spcAft>
              <a:buClr>
                <a:srgbClr val="FFFFFF"/>
              </a:buClr>
              <a:buSzPct val="25000"/>
              <a:buFont typeface="Arial" panose="020B0604020202020204" pitchFamily="34" charset="0"/>
              <a:buChar char="•"/>
            </a:pPr>
            <a:r>
              <a:rPr lang="en-US" sz="2100" dirty="0">
                <a:sym typeface="Corbel"/>
              </a:rPr>
              <a:t>INTEGRATED RISK MANAGEMENT (IRM)</a:t>
            </a:r>
          </a:p>
          <a:p>
            <a:pPr marL="98425" indent="-228600">
              <a:lnSpc>
                <a:spcPct val="90000"/>
              </a:lnSpc>
              <a:spcAft>
                <a:spcPts val="600"/>
              </a:spcAft>
              <a:buClr>
                <a:srgbClr val="FFFFFF"/>
              </a:buClr>
              <a:buSzPct val="25000"/>
              <a:buFont typeface="Arial" panose="020B0604020202020204" pitchFamily="34" charset="0"/>
              <a:buChar char="•"/>
            </a:pPr>
            <a:r>
              <a:rPr lang="en-US" sz="2100" dirty="0">
                <a:sym typeface="Corbel"/>
              </a:rPr>
              <a:t>TOTAL RISK MANAGEMENT (TRM)</a:t>
            </a:r>
          </a:p>
          <a:p>
            <a:pPr marL="98425" indent="-228600">
              <a:lnSpc>
                <a:spcPct val="90000"/>
              </a:lnSpc>
              <a:spcAft>
                <a:spcPts val="600"/>
              </a:spcAft>
              <a:buClr>
                <a:srgbClr val="FFFFFF"/>
              </a:buClr>
              <a:buSzPct val="25000"/>
              <a:buFont typeface="Arial" panose="020B0604020202020204" pitchFamily="34" charset="0"/>
              <a:buChar char="•"/>
            </a:pPr>
            <a:r>
              <a:rPr lang="en-US" sz="2100" b="1" dirty="0">
                <a:sym typeface="Corbel"/>
              </a:rPr>
              <a:t>(</a:t>
            </a:r>
            <a:r>
              <a:rPr lang="en-US" sz="2100" b="1" dirty="0" err="1">
                <a:sym typeface="Corbel"/>
              </a:rPr>
              <a:t>dijelaskan</a:t>
            </a:r>
            <a:r>
              <a:rPr lang="en-US" sz="2100" b="1" dirty="0">
                <a:sym typeface="Corbel"/>
              </a:rPr>
              <a:t> di Bab yang lain)</a:t>
            </a:r>
          </a:p>
        </p:txBody>
      </p:sp>
      <p:sp>
        <p:nvSpPr>
          <p:cNvPr id="113" name="Rectangle 112">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Shape 209"/>
          <p:cNvSpPr/>
          <p:nvPr/>
        </p:nvSpPr>
        <p:spPr>
          <a:xfrm>
            <a:off x="5500687" y="2946796"/>
            <a:ext cx="1143000" cy="482202"/>
          </a:xfrm>
          <a:prstGeom prst="rightArrow">
            <a:avLst>
              <a:gd name="adj1" fmla="val 15525"/>
              <a:gd name="adj2" fmla="val 50000"/>
            </a:avLst>
          </a:prstGeom>
          <a:solidFill>
            <a:schemeClr val="dk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10" name="Shape 210"/>
          <p:cNvSpPr txBox="1"/>
          <p:nvPr/>
        </p:nvSpPr>
        <p:spPr>
          <a:xfrm>
            <a:off x="6715126" y="2893219"/>
            <a:ext cx="1428749" cy="535781"/>
          </a:xfrm>
          <a:prstGeom prst="rect">
            <a:avLst/>
          </a:prstGeom>
          <a:solidFill>
            <a:srgbClr val="3792AA"/>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pPr algn="ctr">
              <a:spcAft>
                <a:spcPts val="600"/>
              </a:spcAft>
              <a:buClr>
                <a:srgbClr val="FFFFFF"/>
              </a:buClr>
              <a:buSzPct val="25000"/>
            </a:pPr>
            <a:r>
              <a:rPr lang="en-GB" sz="2800">
                <a:solidFill>
                  <a:srgbClr val="FFFFFF"/>
                </a:solidFill>
                <a:latin typeface="Corbel"/>
                <a:ea typeface="Corbel"/>
                <a:cs typeface="Corbel"/>
                <a:sym typeface="Corbel"/>
              </a:rPr>
              <a:t>RISIKO</a:t>
            </a:r>
          </a:p>
        </p:txBody>
      </p:sp>
    </p:spTree>
    <p:extLst>
      <p:ext uri="{BB962C8B-B14F-4D97-AF65-F5344CB8AC3E}">
        <p14:creationId xmlns:p14="http://schemas.microsoft.com/office/powerpoint/2010/main" val="3805302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296862" y="264172"/>
            <a:ext cx="8407399" cy="563165"/>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2000" b="1" dirty="0" err="1">
                <a:latin typeface="Corbel"/>
                <a:ea typeface="Corbel"/>
                <a:cs typeface="Corbel"/>
                <a:sym typeface="Corbel"/>
              </a:rPr>
              <a:t>Kerangka</a:t>
            </a:r>
            <a:r>
              <a:rPr lang="en-GB" sz="2000" b="1" dirty="0">
                <a:latin typeface="Corbel"/>
                <a:ea typeface="Corbel"/>
                <a:cs typeface="Corbel"/>
                <a:sym typeface="Corbel"/>
              </a:rPr>
              <a:t> </a:t>
            </a:r>
            <a:r>
              <a:rPr lang="en-GB" sz="2000" b="1" dirty="0" err="1">
                <a:latin typeface="Corbel"/>
                <a:ea typeface="Corbel"/>
                <a:cs typeface="Corbel"/>
                <a:sym typeface="Corbel"/>
              </a:rPr>
              <a:t>Manajemen</a:t>
            </a:r>
            <a:r>
              <a:rPr lang="en-GB" sz="2000" b="1" dirty="0">
                <a:latin typeface="Corbel"/>
                <a:ea typeface="Corbel"/>
                <a:cs typeface="Corbel"/>
                <a:sym typeface="Corbel"/>
              </a:rPr>
              <a:t> </a:t>
            </a:r>
            <a:r>
              <a:rPr lang="en-GB" sz="2000" b="1" dirty="0" err="1">
                <a:latin typeface="Corbel"/>
                <a:ea typeface="Corbel"/>
                <a:cs typeface="Corbel"/>
                <a:sym typeface="Corbel"/>
              </a:rPr>
              <a:t>Risiko</a:t>
            </a:r>
            <a:r>
              <a:rPr lang="en-GB" sz="2000" b="1" dirty="0">
                <a:latin typeface="Corbel"/>
                <a:ea typeface="Corbel"/>
                <a:cs typeface="Corbel"/>
                <a:sym typeface="Corbel"/>
              </a:rPr>
              <a:t> </a:t>
            </a:r>
            <a:r>
              <a:rPr lang="en-GB" sz="2000" b="1" dirty="0" err="1">
                <a:latin typeface="Corbel"/>
                <a:ea typeface="Corbel"/>
                <a:cs typeface="Corbel"/>
                <a:sym typeface="Corbel"/>
              </a:rPr>
              <a:t>Organisasi</a:t>
            </a:r>
            <a:r>
              <a:rPr lang="en-GB" sz="2000" b="1" dirty="0">
                <a:latin typeface="Corbel"/>
                <a:ea typeface="Corbel"/>
                <a:cs typeface="Corbel"/>
                <a:sym typeface="Corbel"/>
              </a:rPr>
              <a:t>/</a:t>
            </a:r>
            <a:r>
              <a:rPr lang="en-GB" sz="2000" b="1" dirty="0" err="1">
                <a:latin typeface="Corbel"/>
                <a:ea typeface="Corbel"/>
                <a:cs typeface="Corbel"/>
                <a:sym typeface="Corbel"/>
              </a:rPr>
              <a:t>perusahaan</a:t>
            </a:r>
            <a:r>
              <a:rPr lang="en-GB" sz="2000" b="1" dirty="0">
                <a:latin typeface="Corbel"/>
                <a:ea typeface="Corbel"/>
                <a:cs typeface="Corbel"/>
                <a:sym typeface="Corbel"/>
              </a:rPr>
              <a:t> </a:t>
            </a:r>
            <a:br>
              <a:rPr lang="en-GB" sz="2000" b="1" dirty="0">
                <a:latin typeface="Corbel"/>
                <a:ea typeface="Corbel"/>
                <a:cs typeface="Corbel"/>
                <a:sym typeface="Corbel"/>
              </a:rPr>
            </a:br>
            <a:r>
              <a:rPr lang="en-GB" sz="2000" b="1" dirty="0">
                <a:latin typeface="Corbel"/>
                <a:ea typeface="Corbel"/>
                <a:cs typeface="Corbel"/>
                <a:sym typeface="Corbel"/>
              </a:rPr>
              <a:t>(Enterprise Risk Management Structure)</a:t>
            </a:r>
          </a:p>
        </p:txBody>
      </p:sp>
      <p:grpSp>
        <p:nvGrpSpPr>
          <p:cNvPr id="216" name="Shape 216"/>
          <p:cNvGrpSpPr/>
          <p:nvPr/>
        </p:nvGrpSpPr>
        <p:grpSpPr>
          <a:xfrm>
            <a:off x="536575" y="2424844"/>
            <a:ext cx="2998786" cy="1162123"/>
            <a:chOff x="536575" y="1511248"/>
            <a:chExt cx="2998786" cy="1549498"/>
          </a:xfrm>
        </p:grpSpPr>
        <p:pic>
          <p:nvPicPr>
            <p:cNvPr id="217" name="Shape 217"/>
            <p:cNvPicPr preferRelativeResize="0"/>
            <p:nvPr/>
          </p:nvPicPr>
          <p:blipFill rotWithShape="1">
            <a:blip r:embed="rId3">
              <a:alphaModFix/>
            </a:blip>
            <a:srcRect/>
            <a:stretch/>
          </p:blipFill>
          <p:spPr>
            <a:xfrm>
              <a:off x="536575" y="1511248"/>
              <a:ext cx="2998786" cy="1549498"/>
            </a:xfrm>
            <a:prstGeom prst="rect">
              <a:avLst/>
            </a:prstGeom>
            <a:noFill/>
            <a:ln>
              <a:noFill/>
            </a:ln>
          </p:spPr>
        </p:pic>
        <p:sp>
          <p:nvSpPr>
            <p:cNvPr id="218" name="Shape 218"/>
            <p:cNvSpPr txBox="1"/>
            <p:nvPr/>
          </p:nvSpPr>
          <p:spPr>
            <a:xfrm>
              <a:off x="714375" y="1785936"/>
              <a:ext cx="2643186" cy="1000124"/>
            </a:xfrm>
            <a:prstGeom prst="rect">
              <a:avLst/>
            </a:prstGeom>
            <a:noFill/>
            <a:ln>
              <a:noFill/>
            </a:ln>
          </p:spPr>
          <p:txBody>
            <a:bodyPr lIns="91425" tIns="45700" rIns="91425" bIns="45700" anchor="ctr" anchorCtr="0">
              <a:noAutofit/>
            </a:bodyPr>
            <a:lstStyle/>
            <a:p>
              <a:pPr algn="ctr">
                <a:buClr>
                  <a:schemeClr val="dk1"/>
                </a:buClr>
                <a:buSzPct val="25000"/>
              </a:pPr>
              <a:r>
                <a:rPr lang="en-GB" b="1" dirty="0">
                  <a:solidFill>
                    <a:schemeClr val="dk1"/>
                  </a:solidFill>
                  <a:latin typeface="Corbel"/>
                  <a:ea typeface="Corbel"/>
                  <a:cs typeface="Corbel"/>
                  <a:sym typeface="Corbel"/>
                </a:rPr>
                <a:t>PRASARANA LUNAK :</a:t>
              </a:r>
            </a:p>
            <a:p>
              <a:pPr algn="ctr">
                <a:buClr>
                  <a:schemeClr val="dk1"/>
                </a:buClr>
                <a:buSzPct val="25000"/>
              </a:pPr>
              <a:r>
                <a:rPr lang="en-GB" dirty="0" err="1">
                  <a:solidFill>
                    <a:schemeClr val="dk1"/>
                  </a:solidFill>
                  <a:latin typeface="Corbel"/>
                  <a:ea typeface="Corbel"/>
                  <a:cs typeface="Corbel"/>
                  <a:sym typeface="Corbel"/>
                </a:rPr>
                <a:t>Budaya</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Risiko</a:t>
              </a:r>
              <a:endParaRPr lang="en-GB" dirty="0">
                <a:solidFill>
                  <a:schemeClr val="dk1"/>
                </a:solidFill>
                <a:latin typeface="Corbel"/>
                <a:ea typeface="Corbel"/>
                <a:cs typeface="Corbel"/>
                <a:sym typeface="Corbel"/>
              </a:endParaRPr>
            </a:p>
            <a:p>
              <a:pPr algn="ctr">
                <a:buClr>
                  <a:schemeClr val="dk1"/>
                </a:buClr>
                <a:buSzPct val="25000"/>
              </a:pPr>
              <a:r>
                <a:rPr lang="en-GB" dirty="0" err="1">
                  <a:solidFill>
                    <a:schemeClr val="dk1"/>
                  </a:solidFill>
                  <a:latin typeface="Corbel"/>
                  <a:ea typeface="Corbel"/>
                  <a:cs typeface="Corbel"/>
                  <a:sym typeface="Corbel"/>
                </a:rPr>
                <a:t>Dukungan</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Manajemen</a:t>
              </a:r>
              <a:endParaRPr lang="en-GB" dirty="0">
                <a:solidFill>
                  <a:schemeClr val="dk1"/>
                </a:solidFill>
                <a:latin typeface="Corbel"/>
                <a:ea typeface="Corbel"/>
                <a:cs typeface="Corbel"/>
                <a:sym typeface="Corbel"/>
              </a:endParaRPr>
            </a:p>
          </p:txBody>
        </p:sp>
      </p:grpSp>
      <p:grpSp>
        <p:nvGrpSpPr>
          <p:cNvPr id="219" name="Shape 219"/>
          <p:cNvGrpSpPr/>
          <p:nvPr/>
        </p:nvGrpSpPr>
        <p:grpSpPr>
          <a:xfrm>
            <a:off x="536576" y="3677422"/>
            <a:ext cx="3065461" cy="1070371"/>
            <a:chOff x="536575" y="3181350"/>
            <a:chExt cx="3065461" cy="1427162"/>
          </a:xfrm>
        </p:grpSpPr>
        <p:pic>
          <p:nvPicPr>
            <p:cNvPr id="220" name="Shape 220"/>
            <p:cNvPicPr preferRelativeResize="0"/>
            <p:nvPr/>
          </p:nvPicPr>
          <p:blipFill rotWithShape="1">
            <a:blip r:embed="rId4">
              <a:alphaModFix/>
            </a:blip>
            <a:srcRect/>
            <a:stretch/>
          </p:blipFill>
          <p:spPr>
            <a:xfrm>
              <a:off x="536575" y="3181350"/>
              <a:ext cx="3065461" cy="1427162"/>
            </a:xfrm>
            <a:prstGeom prst="rect">
              <a:avLst/>
            </a:prstGeom>
            <a:noFill/>
            <a:ln>
              <a:noFill/>
            </a:ln>
          </p:spPr>
        </p:pic>
        <p:sp>
          <p:nvSpPr>
            <p:cNvPr id="221" name="Shape 221"/>
            <p:cNvSpPr txBox="1"/>
            <p:nvPr/>
          </p:nvSpPr>
          <p:spPr>
            <a:xfrm>
              <a:off x="714375" y="3357562"/>
              <a:ext cx="2714624" cy="1071561"/>
            </a:xfrm>
            <a:prstGeom prst="rect">
              <a:avLst/>
            </a:prstGeom>
            <a:noFill/>
            <a:ln>
              <a:noFill/>
            </a:ln>
          </p:spPr>
          <p:txBody>
            <a:bodyPr lIns="91425" tIns="45700" rIns="91425" bIns="45700" anchor="ctr" anchorCtr="0">
              <a:noAutofit/>
            </a:bodyPr>
            <a:lstStyle/>
            <a:p>
              <a:pPr algn="ctr">
                <a:buClr>
                  <a:schemeClr val="dk1"/>
                </a:buClr>
                <a:buSzPct val="25000"/>
              </a:pPr>
              <a:r>
                <a:rPr lang="en-GB" b="1" dirty="0">
                  <a:solidFill>
                    <a:schemeClr val="dk1"/>
                  </a:solidFill>
                  <a:latin typeface="Corbel"/>
                  <a:ea typeface="Corbel"/>
                  <a:cs typeface="Corbel"/>
                  <a:sym typeface="Corbel"/>
                </a:rPr>
                <a:t>PRASARANA KERAS :</a:t>
              </a:r>
            </a:p>
            <a:p>
              <a:pPr algn="ctr">
                <a:buClr>
                  <a:schemeClr val="dk1"/>
                </a:buClr>
                <a:buSzPct val="25000"/>
              </a:pPr>
              <a:r>
                <a:rPr lang="en-GB" dirty="0" err="1">
                  <a:solidFill>
                    <a:schemeClr val="dk1"/>
                  </a:solidFill>
                  <a:latin typeface="Corbel"/>
                  <a:ea typeface="Corbel"/>
                  <a:cs typeface="Corbel"/>
                  <a:sym typeface="Corbel"/>
                </a:rPr>
                <a:t>Teknologi</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Informasi</a:t>
              </a:r>
              <a:endParaRPr lang="en-GB" dirty="0">
                <a:solidFill>
                  <a:schemeClr val="dk1"/>
                </a:solidFill>
                <a:latin typeface="Corbel"/>
                <a:ea typeface="Corbel"/>
                <a:cs typeface="Corbel"/>
                <a:sym typeface="Corbel"/>
              </a:endParaRPr>
            </a:p>
            <a:p>
              <a:pPr algn="ctr">
                <a:buClr>
                  <a:schemeClr val="dk1"/>
                </a:buClr>
                <a:buSzPct val="25000"/>
              </a:pPr>
              <a:r>
                <a:rPr lang="en-GB" dirty="0" err="1">
                  <a:solidFill>
                    <a:schemeClr val="dk1"/>
                  </a:solidFill>
                  <a:latin typeface="Corbel"/>
                  <a:ea typeface="Corbel"/>
                  <a:cs typeface="Corbel"/>
                  <a:sym typeface="Corbel"/>
                </a:rPr>
                <a:t>Prasarana</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Fisik</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lainnya</a:t>
              </a:r>
              <a:endParaRPr lang="en-GB" dirty="0">
                <a:solidFill>
                  <a:schemeClr val="dk1"/>
                </a:solidFill>
                <a:latin typeface="Corbel"/>
                <a:ea typeface="Corbel"/>
                <a:cs typeface="Corbel"/>
                <a:sym typeface="Corbel"/>
              </a:endParaRPr>
            </a:p>
          </p:txBody>
        </p:sp>
      </p:grpSp>
      <p:grpSp>
        <p:nvGrpSpPr>
          <p:cNvPr id="222" name="Shape 222"/>
          <p:cNvGrpSpPr/>
          <p:nvPr/>
        </p:nvGrpSpPr>
        <p:grpSpPr>
          <a:xfrm>
            <a:off x="4254500" y="1800328"/>
            <a:ext cx="4640262" cy="3482054"/>
            <a:chOff x="4254500" y="678560"/>
            <a:chExt cx="4640262" cy="4642738"/>
          </a:xfrm>
        </p:grpSpPr>
        <p:pic>
          <p:nvPicPr>
            <p:cNvPr id="223" name="Shape 223"/>
            <p:cNvPicPr preferRelativeResize="0"/>
            <p:nvPr/>
          </p:nvPicPr>
          <p:blipFill rotWithShape="1">
            <a:blip r:embed="rId5">
              <a:alphaModFix/>
            </a:blip>
            <a:srcRect/>
            <a:stretch/>
          </p:blipFill>
          <p:spPr>
            <a:xfrm>
              <a:off x="4254500" y="678560"/>
              <a:ext cx="4640262" cy="4642738"/>
            </a:xfrm>
            <a:prstGeom prst="rect">
              <a:avLst/>
            </a:prstGeom>
            <a:noFill/>
            <a:ln>
              <a:noFill/>
            </a:ln>
          </p:spPr>
        </p:pic>
        <p:sp>
          <p:nvSpPr>
            <p:cNvPr id="224" name="Shape 224"/>
            <p:cNvSpPr txBox="1"/>
            <p:nvPr/>
          </p:nvSpPr>
          <p:spPr>
            <a:xfrm>
              <a:off x="4429125" y="1214437"/>
              <a:ext cx="4286250" cy="3929063"/>
            </a:xfrm>
            <a:prstGeom prst="rect">
              <a:avLst/>
            </a:prstGeom>
            <a:noFill/>
            <a:ln>
              <a:noFill/>
            </a:ln>
          </p:spPr>
          <p:txBody>
            <a:bodyPr lIns="91425" tIns="45700" rIns="91425" bIns="45700" anchor="ctr" anchorCtr="0">
              <a:noAutofit/>
            </a:bodyPr>
            <a:lstStyle/>
            <a:p>
              <a:pPr algn="just">
                <a:buClr>
                  <a:schemeClr val="dk1"/>
                </a:buClr>
                <a:buSzPct val="25000"/>
              </a:pPr>
              <a:r>
                <a:rPr lang="en-GB" sz="1500" b="1" dirty="0">
                  <a:solidFill>
                    <a:schemeClr val="dk1"/>
                  </a:solidFill>
                  <a:latin typeface="Corbel"/>
                  <a:ea typeface="Corbel"/>
                  <a:cs typeface="Corbel"/>
                  <a:sym typeface="Corbel"/>
                </a:rPr>
                <a:t>PROSES MANAJEMEN RISIKO ORGANISASI :</a:t>
              </a:r>
            </a:p>
            <a:p>
              <a:pPr indent="19050" algn="just">
                <a:buClr>
                  <a:schemeClr val="dk1"/>
                </a:buClr>
                <a:buSzPct val="100000"/>
                <a:buFont typeface="Corbel"/>
                <a:buAutoNum type="arabicPeriod"/>
              </a:pPr>
              <a:r>
                <a:rPr lang="en-GB" sz="1500" b="1" dirty="0">
                  <a:solidFill>
                    <a:schemeClr val="dk1"/>
                  </a:solidFill>
                  <a:latin typeface="Corbel"/>
                  <a:ea typeface="Corbel"/>
                  <a:cs typeface="Corbel"/>
                  <a:sym typeface="Corbel"/>
                </a:rPr>
                <a:t>PERENCANAAN</a:t>
              </a:r>
            </a:p>
            <a:p>
              <a:pPr algn="just">
                <a:buClr>
                  <a:schemeClr val="dk1"/>
                </a:buClr>
                <a:buSzPct val="25000"/>
              </a:pPr>
              <a:r>
                <a:rPr lang="en-GB" sz="1500" dirty="0" err="1">
                  <a:solidFill>
                    <a:schemeClr val="dk1"/>
                  </a:solidFill>
                  <a:latin typeface="Corbel"/>
                  <a:ea typeface="Corbel"/>
                  <a:cs typeface="Corbel"/>
                  <a:sym typeface="Corbel"/>
                </a:rPr>
                <a:t>Penetapan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tujuan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misi</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penetapan</a:t>
              </a:r>
              <a:r>
                <a:rPr lang="en-GB" sz="1500" dirty="0">
                  <a:solidFill>
                    <a:schemeClr val="dk1"/>
                  </a:solidFill>
                  <a:latin typeface="Corbel"/>
                  <a:ea typeface="Corbel"/>
                  <a:cs typeface="Corbel"/>
                  <a:sym typeface="Corbel"/>
                </a:rPr>
                <a:t> target, </a:t>
              </a:r>
              <a:r>
                <a:rPr lang="en-GB" sz="1500" dirty="0" err="1">
                  <a:solidFill>
                    <a:schemeClr val="dk1"/>
                  </a:solidFill>
                  <a:latin typeface="Corbel"/>
                  <a:ea typeface="Corbel"/>
                  <a:cs typeface="Corbel"/>
                  <a:sym typeface="Corbel"/>
                </a:rPr>
                <a:t>penyusunan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kebijakan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prosedur</a:t>
              </a:r>
              <a:r>
                <a:rPr lang="en-GB" sz="1500" dirty="0">
                  <a:solidFill>
                    <a:schemeClr val="dk1"/>
                  </a:solidFill>
                  <a:latin typeface="Corbel"/>
                  <a:ea typeface="Corbel"/>
                  <a:cs typeface="Corbel"/>
                  <a:sym typeface="Corbel"/>
                </a:rPr>
                <a:t>.</a:t>
              </a:r>
            </a:p>
            <a:p>
              <a:pPr algn="just">
                <a:buClr>
                  <a:schemeClr val="dk1"/>
                </a:buClr>
                <a:buSzPct val="25000"/>
              </a:pPr>
              <a:r>
                <a:rPr lang="en-GB" sz="1500" b="1" dirty="0">
                  <a:solidFill>
                    <a:schemeClr val="dk1"/>
                  </a:solidFill>
                  <a:latin typeface="Corbel"/>
                  <a:ea typeface="Corbel"/>
                  <a:cs typeface="Corbel"/>
                  <a:sym typeface="Corbel"/>
                </a:rPr>
                <a:t>2.   PELAKSANAAN</a:t>
              </a:r>
            </a:p>
            <a:p>
              <a:pPr marL="225425" indent="-225425" algn="just">
                <a:buClr>
                  <a:schemeClr val="dk1"/>
                </a:buClr>
                <a:buSzPct val="25000"/>
                <a:buFont typeface="Wingdings" pitchFamily="2" charset="2"/>
                <a:buChar char="Ø"/>
              </a:pPr>
              <a:r>
                <a:rPr lang="en-GB" sz="1500" dirty="0" err="1">
                  <a:solidFill>
                    <a:schemeClr val="dk1"/>
                  </a:solidFill>
                  <a:latin typeface="Corbel"/>
                  <a:ea typeface="Corbel"/>
                  <a:cs typeface="Corbel"/>
                  <a:sym typeface="Corbel"/>
                </a:rPr>
                <a:t>Identifikasi</a:t>
              </a:r>
              <a:r>
                <a:rPr lang="en-GB" sz="1500" dirty="0">
                  <a:solidFill>
                    <a:schemeClr val="dk1"/>
                  </a:solidFill>
                  <a:latin typeface="Corbel"/>
                  <a:ea typeface="Corbel"/>
                  <a:cs typeface="Corbel"/>
                  <a:sym typeface="Corbel"/>
                </a:rPr>
                <a:t> dan </a:t>
              </a:r>
              <a:r>
                <a:rPr lang="en-GB" sz="1500" dirty="0" err="1">
                  <a:solidFill>
                    <a:schemeClr val="dk1"/>
                  </a:solidFill>
                  <a:latin typeface="Corbel"/>
                  <a:ea typeface="Corbel"/>
                  <a:cs typeface="Corbel"/>
                  <a:sym typeface="Corbel"/>
                </a:rPr>
                <a:t>pengukuran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risiko</a:t>
              </a:r>
              <a:endParaRPr lang="en-GB" sz="1500" dirty="0">
                <a:solidFill>
                  <a:schemeClr val="dk1"/>
                </a:solidFill>
                <a:latin typeface="Corbel"/>
                <a:ea typeface="Corbel"/>
                <a:cs typeface="Corbel"/>
                <a:sym typeface="Corbel"/>
              </a:endParaRPr>
            </a:p>
            <a:p>
              <a:pPr marL="225425" indent="-225425" algn="just">
                <a:buClr>
                  <a:schemeClr val="dk1"/>
                </a:buClr>
                <a:buSzPct val="25000"/>
                <a:buFont typeface="Wingdings" pitchFamily="2" charset="2"/>
                <a:buChar char="Ø"/>
              </a:pPr>
              <a:r>
                <a:rPr lang="en-GB" sz="1500" dirty="0" err="1">
                  <a:solidFill>
                    <a:schemeClr val="dk1"/>
                  </a:solidFill>
                  <a:latin typeface="Corbel"/>
                  <a:ea typeface="Corbel"/>
                  <a:cs typeface="Corbel"/>
                  <a:sym typeface="Corbel"/>
                </a:rPr>
                <a:t>Manajemen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Risiko</a:t>
              </a:r>
              <a:r>
                <a:rPr lang="en-GB" sz="1500" dirty="0">
                  <a:solidFill>
                    <a:schemeClr val="dk1"/>
                  </a:solidFill>
                  <a:latin typeface="Corbel"/>
                  <a:ea typeface="Corbel"/>
                  <a:cs typeface="Corbel"/>
                  <a:sym typeface="Corbel"/>
                </a:rPr>
                <a:t> : </a:t>
              </a:r>
              <a:r>
                <a:rPr lang="en-GB" sz="1500" dirty="0" err="1">
                  <a:solidFill>
                    <a:schemeClr val="dk1"/>
                  </a:solidFill>
                  <a:latin typeface="Corbel"/>
                  <a:ea typeface="Corbel"/>
                  <a:cs typeface="Corbel"/>
                  <a:sym typeface="Corbel"/>
                </a:rPr>
                <a:t>asuransi</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penghindaran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dll</a:t>
              </a:r>
              <a:endParaRPr lang="en-GB" sz="1500" dirty="0">
                <a:solidFill>
                  <a:schemeClr val="dk1"/>
                </a:solidFill>
                <a:latin typeface="Corbel"/>
                <a:ea typeface="Corbel"/>
                <a:cs typeface="Corbel"/>
                <a:sym typeface="Corbel"/>
              </a:endParaRPr>
            </a:p>
            <a:p>
              <a:pPr marL="225425" indent="-225425" algn="just">
                <a:buClr>
                  <a:schemeClr val="dk1"/>
                </a:buClr>
                <a:buSzPct val="25000"/>
                <a:buFont typeface="Wingdings" pitchFamily="2" charset="2"/>
                <a:buChar char="Ø"/>
              </a:pPr>
              <a:r>
                <a:rPr lang="en-GB" sz="1500" dirty="0" err="1">
                  <a:solidFill>
                    <a:schemeClr val="dk1"/>
                  </a:solidFill>
                  <a:latin typeface="Corbel"/>
                  <a:ea typeface="Corbel"/>
                  <a:cs typeface="Corbel"/>
                  <a:sym typeface="Corbel"/>
                </a:rPr>
                <a:t>Organisasi</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manajemen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risiko</a:t>
              </a:r>
              <a:r>
                <a:rPr lang="en-GB" sz="1500" dirty="0">
                  <a:solidFill>
                    <a:schemeClr val="dk1"/>
                  </a:solidFill>
                  <a:latin typeface="Corbel"/>
                  <a:ea typeface="Corbel"/>
                  <a:cs typeface="Corbel"/>
                  <a:sym typeface="Corbel"/>
                </a:rPr>
                <a:t> : </a:t>
              </a:r>
              <a:r>
                <a:rPr lang="en-GB" sz="1500" dirty="0" err="1">
                  <a:solidFill>
                    <a:schemeClr val="dk1"/>
                  </a:solidFill>
                  <a:latin typeface="Corbel"/>
                  <a:ea typeface="Corbel"/>
                  <a:cs typeface="Corbel"/>
                  <a:sym typeface="Corbel"/>
                </a:rPr>
                <a:t>struktur</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organisasi</a:t>
              </a:r>
              <a:r>
                <a:rPr lang="en-GB" sz="1500" dirty="0">
                  <a:solidFill>
                    <a:schemeClr val="dk1"/>
                  </a:solidFill>
                  <a:latin typeface="Corbel"/>
                  <a:ea typeface="Corbel"/>
                  <a:cs typeface="Corbel"/>
                  <a:sym typeface="Corbel"/>
                </a:rPr>
                <a:t>, staffing, </a:t>
              </a:r>
              <a:r>
                <a:rPr lang="en-GB" sz="1500" dirty="0" err="1">
                  <a:solidFill>
                    <a:schemeClr val="dk1"/>
                  </a:solidFill>
                  <a:latin typeface="Corbel"/>
                  <a:ea typeface="Corbel"/>
                  <a:cs typeface="Corbel"/>
                  <a:sym typeface="Corbel"/>
                </a:rPr>
                <a:t>insentif</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dll</a:t>
              </a:r>
              <a:endParaRPr lang="en-GB" sz="1500" dirty="0">
                <a:solidFill>
                  <a:schemeClr val="dk1"/>
                </a:solidFill>
                <a:latin typeface="Corbel"/>
                <a:ea typeface="Corbel"/>
                <a:cs typeface="Corbel"/>
                <a:sym typeface="Corbel"/>
              </a:endParaRPr>
            </a:p>
            <a:p>
              <a:pPr indent="19050" algn="just">
                <a:buClr>
                  <a:schemeClr val="dk1"/>
                </a:buClr>
                <a:buSzPct val="100000"/>
                <a:buFont typeface="Corbel"/>
                <a:buAutoNum type="arabicPeriod" startAt="3"/>
              </a:pPr>
              <a:r>
                <a:rPr lang="en-GB" sz="1500" b="1" dirty="0">
                  <a:solidFill>
                    <a:schemeClr val="dk1"/>
                  </a:solidFill>
                  <a:latin typeface="Corbel"/>
                  <a:ea typeface="Corbel"/>
                  <a:cs typeface="Corbel"/>
                  <a:sym typeface="Corbel"/>
                </a:rPr>
                <a:t>PENGENDALIAN</a:t>
              </a:r>
            </a:p>
            <a:p>
              <a:pPr algn="just">
                <a:buClr>
                  <a:schemeClr val="dk1"/>
                </a:buClr>
                <a:buSzPct val="25000"/>
              </a:pPr>
              <a:r>
                <a:rPr lang="en-GB" sz="1500" dirty="0" err="1">
                  <a:solidFill>
                    <a:schemeClr val="dk1"/>
                  </a:solidFill>
                  <a:latin typeface="Corbel"/>
                  <a:ea typeface="Corbel"/>
                  <a:cs typeface="Corbel"/>
                  <a:sym typeface="Corbel"/>
                </a:rPr>
                <a:t>Evaluasi</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pelaporan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komunikasi</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umpan</a:t>
              </a:r>
              <a:r>
                <a:rPr lang="en-GB" sz="1500" dirty="0">
                  <a:solidFill>
                    <a:schemeClr val="dk1"/>
                  </a:solidFill>
                  <a:latin typeface="Corbel"/>
                  <a:ea typeface="Corbel"/>
                  <a:cs typeface="Corbel"/>
                  <a:sym typeface="Corbel"/>
                </a:rPr>
                <a:t> </a:t>
              </a:r>
              <a:r>
                <a:rPr lang="en-GB" sz="1500" dirty="0" err="1">
                  <a:solidFill>
                    <a:schemeClr val="dk1"/>
                  </a:solidFill>
                  <a:latin typeface="Corbel"/>
                  <a:ea typeface="Corbel"/>
                  <a:cs typeface="Corbel"/>
                  <a:sym typeface="Corbel"/>
                </a:rPr>
                <a:t>balik</a:t>
              </a:r>
              <a:r>
                <a:rPr lang="en-GB" sz="1500" dirty="0">
                  <a:solidFill>
                    <a:schemeClr val="dk1"/>
                  </a:solidFill>
                  <a:latin typeface="Corbel"/>
                  <a:ea typeface="Corbel"/>
                  <a:cs typeface="Corbel"/>
                  <a:sym typeface="Corbel"/>
                </a:rPr>
                <a:t>.</a:t>
              </a:r>
            </a:p>
            <a:p>
              <a:pPr algn="just">
                <a:buClr>
                  <a:schemeClr val="dk1"/>
                </a:buClr>
                <a:buSzPct val="25000"/>
              </a:pPr>
              <a:r>
                <a:rPr lang="en-GB" sz="1500" dirty="0">
                  <a:solidFill>
                    <a:schemeClr val="dk1"/>
                  </a:solidFill>
                  <a:latin typeface="Corbel"/>
                  <a:ea typeface="Corbel"/>
                  <a:cs typeface="Corbel"/>
                  <a:sym typeface="Corbel"/>
                </a:rPr>
                <a:t>       </a:t>
              </a:r>
            </a:p>
          </p:txBody>
        </p:sp>
      </p:grpSp>
      <p:grpSp>
        <p:nvGrpSpPr>
          <p:cNvPr id="225" name="Shape 225"/>
          <p:cNvGrpSpPr/>
          <p:nvPr/>
        </p:nvGrpSpPr>
        <p:grpSpPr>
          <a:xfrm>
            <a:off x="4322762" y="5497886"/>
            <a:ext cx="4572000" cy="883442"/>
            <a:chOff x="4322762" y="5608637"/>
            <a:chExt cx="4572000" cy="1177924"/>
          </a:xfrm>
        </p:grpSpPr>
        <p:pic>
          <p:nvPicPr>
            <p:cNvPr id="226" name="Shape 226"/>
            <p:cNvPicPr preferRelativeResize="0"/>
            <p:nvPr/>
          </p:nvPicPr>
          <p:blipFill rotWithShape="1">
            <a:blip r:embed="rId6">
              <a:alphaModFix/>
            </a:blip>
            <a:srcRect/>
            <a:stretch/>
          </p:blipFill>
          <p:spPr>
            <a:xfrm>
              <a:off x="4322762" y="5608637"/>
              <a:ext cx="4572000" cy="1177924"/>
            </a:xfrm>
            <a:prstGeom prst="rect">
              <a:avLst/>
            </a:prstGeom>
            <a:noFill/>
            <a:ln>
              <a:noFill/>
            </a:ln>
          </p:spPr>
        </p:pic>
        <p:sp>
          <p:nvSpPr>
            <p:cNvPr id="227" name="Shape 227"/>
            <p:cNvSpPr txBox="1"/>
            <p:nvPr/>
          </p:nvSpPr>
          <p:spPr>
            <a:xfrm>
              <a:off x="4500562" y="5786437"/>
              <a:ext cx="4214812" cy="1000124"/>
            </a:xfrm>
            <a:prstGeom prst="rect">
              <a:avLst/>
            </a:prstGeom>
            <a:noFill/>
            <a:ln>
              <a:noFill/>
            </a:ln>
          </p:spPr>
          <p:txBody>
            <a:bodyPr lIns="91425" tIns="45700" rIns="91425" bIns="45700" anchor="ctr" anchorCtr="0">
              <a:noAutofit/>
            </a:bodyPr>
            <a:lstStyle/>
            <a:p>
              <a:pPr algn="ctr">
                <a:buClr>
                  <a:schemeClr val="dk1"/>
                </a:buClr>
                <a:buSzPct val="25000"/>
              </a:pPr>
              <a:r>
                <a:rPr lang="en-GB" b="1" dirty="0">
                  <a:solidFill>
                    <a:schemeClr val="dk1"/>
                  </a:solidFill>
                  <a:latin typeface="Corbel"/>
                  <a:ea typeface="Corbel"/>
                  <a:cs typeface="Corbel"/>
                  <a:sym typeface="Corbel"/>
                </a:rPr>
                <a:t>MAKSIMALISASI NILAI PERUSAHAAN</a:t>
              </a:r>
            </a:p>
            <a:p>
              <a:pPr algn="ctr">
                <a:buClr>
                  <a:schemeClr val="dk1"/>
                </a:buClr>
                <a:buSzPct val="25000"/>
              </a:pPr>
              <a:r>
                <a:rPr lang="en-GB" b="1" dirty="0">
                  <a:solidFill>
                    <a:schemeClr val="dk1"/>
                  </a:solidFill>
                  <a:latin typeface="Corbel"/>
                  <a:ea typeface="Corbel"/>
                  <a:cs typeface="Corbel"/>
                  <a:sym typeface="Corbel"/>
                </a:rPr>
                <a:t>(VALUE ADDED)</a:t>
              </a:r>
            </a:p>
          </p:txBody>
        </p:sp>
      </p:grpSp>
      <p:sp>
        <p:nvSpPr>
          <p:cNvPr id="228" name="Shape 228"/>
          <p:cNvSpPr/>
          <p:nvPr/>
        </p:nvSpPr>
        <p:spPr>
          <a:xfrm>
            <a:off x="3429000" y="2791596"/>
            <a:ext cx="928686" cy="375046"/>
          </a:xfrm>
          <a:prstGeom prst="rightArrow">
            <a:avLst>
              <a:gd name="adj1" fmla="val 15785"/>
              <a:gd name="adj2" fmla="val 50000"/>
            </a:avLst>
          </a:prstGeom>
          <a:solidFill>
            <a:srgbClr val="A0D3E0"/>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29" name="Shape 229"/>
          <p:cNvSpPr/>
          <p:nvPr/>
        </p:nvSpPr>
        <p:spPr>
          <a:xfrm>
            <a:off x="3500437" y="3970315"/>
            <a:ext cx="928686" cy="375046"/>
          </a:xfrm>
          <a:prstGeom prst="rightArrow">
            <a:avLst>
              <a:gd name="adj1" fmla="val 15785"/>
              <a:gd name="adj2" fmla="val 50000"/>
            </a:avLst>
          </a:prstGeom>
          <a:solidFill>
            <a:srgbClr val="A0D3E0"/>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30" name="Shape 230"/>
          <p:cNvSpPr/>
          <p:nvPr/>
        </p:nvSpPr>
        <p:spPr>
          <a:xfrm>
            <a:off x="6357937" y="5202611"/>
            <a:ext cx="500062" cy="375046"/>
          </a:xfrm>
          <a:prstGeom prst="downArrow">
            <a:avLst>
              <a:gd name="adj1" fmla="val 10800"/>
              <a:gd name="adj2" fmla="val 50000"/>
            </a:avLst>
          </a:prstGeom>
          <a:solidFill>
            <a:srgbClr val="A0D3E0"/>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A2F4C013-28F4-9F4C-A92A-E1450CB3D3C9}"/>
              </a:ext>
            </a:extLst>
          </p:cNvPr>
          <p:cNvSpPr txBox="1"/>
          <p:nvPr/>
        </p:nvSpPr>
        <p:spPr>
          <a:xfrm>
            <a:off x="714375" y="1229894"/>
            <a:ext cx="2786062" cy="369332"/>
          </a:xfrm>
          <a:prstGeom prst="rect">
            <a:avLst/>
          </a:prstGeom>
          <a:noFill/>
        </p:spPr>
        <p:txBody>
          <a:bodyPr wrap="square" rtlCol="0">
            <a:spAutoFit/>
          </a:bodyPr>
          <a:lstStyle/>
          <a:p>
            <a:r>
              <a:rPr lang="en-US" dirty="0"/>
              <a:t>1. </a:t>
            </a:r>
            <a:r>
              <a:rPr lang="en-US" dirty="0" err="1"/>
              <a:t>Infrastruktur</a:t>
            </a:r>
            <a:r>
              <a:rPr lang="en-US" dirty="0"/>
              <a:t>/</a:t>
            </a:r>
            <a:r>
              <a:rPr lang="en-US" dirty="0" err="1"/>
              <a:t>prasaran</a:t>
            </a:r>
            <a:endParaRPr lang="en-US" dirty="0"/>
          </a:p>
        </p:txBody>
      </p:sp>
      <p:sp>
        <p:nvSpPr>
          <p:cNvPr id="19" name="TextBox 18">
            <a:extLst>
              <a:ext uri="{FF2B5EF4-FFF2-40B4-BE49-F238E27FC236}">
                <a16:creationId xmlns:a16="http://schemas.microsoft.com/office/drawing/2014/main" id="{B9BA995D-BD5B-B34C-86F5-D3E7A600D9FD}"/>
              </a:ext>
            </a:extLst>
          </p:cNvPr>
          <p:cNvSpPr txBox="1"/>
          <p:nvPr/>
        </p:nvSpPr>
        <p:spPr>
          <a:xfrm>
            <a:off x="4324967" y="1229894"/>
            <a:ext cx="2786062" cy="369332"/>
          </a:xfrm>
          <a:prstGeom prst="rect">
            <a:avLst/>
          </a:prstGeom>
          <a:noFill/>
        </p:spPr>
        <p:txBody>
          <a:bodyPr wrap="square" rtlCol="0">
            <a:spAutoFit/>
          </a:bodyPr>
          <a:lstStyle/>
          <a:p>
            <a:r>
              <a:rPr lang="en-US" dirty="0"/>
              <a:t>2. Proses </a:t>
            </a:r>
            <a:r>
              <a:rPr lang="en-US" dirty="0" err="1"/>
              <a:t>Manajemen</a:t>
            </a:r>
            <a:r>
              <a:rPr lang="en-US" dirty="0"/>
              <a:t> </a:t>
            </a:r>
            <a:r>
              <a:rPr lang="en-US" dirty="0" err="1"/>
              <a:t>Risiko</a:t>
            </a:r>
            <a:endParaRPr lang="en-US" dirty="0"/>
          </a:p>
        </p:txBody>
      </p:sp>
      <p:cxnSp>
        <p:nvCxnSpPr>
          <p:cNvPr id="4" name="Straight Connector 3">
            <a:extLst>
              <a:ext uri="{FF2B5EF4-FFF2-40B4-BE49-F238E27FC236}">
                <a16:creationId xmlns:a16="http://schemas.microsoft.com/office/drawing/2014/main" id="{0C5BB896-B111-F949-8707-A05E87441429}"/>
              </a:ext>
            </a:extLst>
          </p:cNvPr>
          <p:cNvCxnSpPr/>
          <p:nvPr/>
        </p:nvCxnSpPr>
        <p:spPr>
          <a:xfrm>
            <a:off x="3893343" y="1338117"/>
            <a:ext cx="0" cy="392045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5BDDB86-2EC4-3143-BBD6-AE2B1A33FFAE}"/>
              </a:ext>
            </a:extLst>
          </p:cNvPr>
          <p:cNvSpPr txBox="1"/>
          <p:nvPr/>
        </p:nvSpPr>
        <p:spPr>
          <a:xfrm>
            <a:off x="3382778" y="5132059"/>
            <a:ext cx="3065461" cy="369332"/>
          </a:xfrm>
          <a:prstGeom prst="rect">
            <a:avLst/>
          </a:prstGeom>
          <a:noFill/>
        </p:spPr>
        <p:txBody>
          <a:bodyPr wrap="square" rtlCol="0">
            <a:spAutoFit/>
          </a:bodyPr>
          <a:lstStyle/>
          <a:p>
            <a:r>
              <a:rPr lang="en-US" dirty="0" err="1"/>
              <a:t>Tujuan</a:t>
            </a:r>
            <a:r>
              <a:rPr lang="en-US" dirty="0"/>
              <a:t> </a:t>
            </a:r>
            <a:r>
              <a:rPr lang="en-US" dirty="0" err="1"/>
              <a:t>organisasi</a:t>
            </a:r>
            <a:r>
              <a:rPr lang="en-US" dirty="0"/>
              <a:t>/</a:t>
            </a:r>
            <a:r>
              <a:rPr lang="en-US" dirty="0" err="1"/>
              <a:t>perusahaan</a:t>
            </a:r>
            <a:endParaRPr lang="en-US" dirty="0"/>
          </a:p>
        </p:txBody>
      </p:sp>
    </p:spTree>
    <p:extLst>
      <p:ext uri="{BB962C8B-B14F-4D97-AF65-F5344CB8AC3E}">
        <p14:creationId xmlns:p14="http://schemas.microsoft.com/office/powerpoint/2010/main" val="29951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4"/>
        <p:cNvGrpSpPr/>
        <p:nvPr/>
      </p:nvGrpSpPr>
      <p:grpSpPr>
        <a:xfrm>
          <a:off x="0" y="0"/>
          <a:ext cx="0" cy="0"/>
          <a:chOff x="0" y="0"/>
          <a:chExt cx="0" cy="0"/>
        </a:xfrm>
      </p:grpSpPr>
      <p:sp useBgFill="1">
        <p:nvSpPr>
          <p:cNvPr id="238" name="Rectangle 17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9" name="Group 17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8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5" name="Shape 235"/>
          <p:cNvSpPr txBox="1">
            <a:spLocks noGrp="1"/>
          </p:cNvSpPr>
          <p:nvPr>
            <p:ph type="title"/>
          </p:nvPr>
        </p:nvSpPr>
        <p:spPr>
          <a:xfrm>
            <a:off x="823851" y="885651"/>
            <a:ext cx="2422352" cy="4624603"/>
          </a:xfrm>
          <a:prstGeom prst="rect">
            <a:avLst/>
          </a:prstGeom>
        </p:spPr>
        <p:txBody>
          <a:bodyPr vert="horz" lIns="91425" tIns="45700" rIns="45700" bIns="45700" rtlCol="0" anchorCtr="0">
            <a:normAutofit/>
          </a:bodyPr>
          <a:lstStyle/>
          <a:p>
            <a:pPr>
              <a:spcBef>
                <a:spcPts val="0"/>
              </a:spcBef>
              <a:buClr>
                <a:srgbClr val="FFC700"/>
              </a:buClr>
              <a:buSzPct val="25000"/>
            </a:pPr>
            <a:r>
              <a:rPr lang="en-GB" sz="2800" b="1">
                <a:solidFill>
                  <a:srgbClr val="FFFFFF"/>
                </a:solidFill>
                <a:latin typeface="Corbel"/>
                <a:ea typeface="Corbel"/>
                <a:cs typeface="Corbel"/>
                <a:sym typeface="Corbel"/>
              </a:rPr>
              <a:t>ELEMEN MANAJEMEN RISIKO</a:t>
            </a:r>
          </a:p>
        </p:txBody>
      </p:sp>
      <p:sp>
        <p:nvSpPr>
          <p:cNvPr id="236" name="Shape 236"/>
          <p:cNvSpPr txBox="1">
            <a:spLocks noGrp="1"/>
          </p:cNvSpPr>
          <p:nvPr>
            <p:ph idx="1"/>
          </p:nvPr>
        </p:nvSpPr>
        <p:spPr>
          <a:xfrm>
            <a:off x="3734031" y="885651"/>
            <a:ext cx="5009207" cy="4616849"/>
          </a:xfrm>
          <a:prstGeom prst="rect">
            <a:avLst/>
          </a:prstGeom>
        </p:spPr>
        <p:txBody>
          <a:bodyPr vert="horz" lIns="54850" tIns="91425" rIns="91425" bIns="45700" rtlCol="0" anchor="ctr" anchorCtr="0">
            <a:normAutofit/>
          </a:bodyPr>
          <a:lstStyle/>
          <a:p>
            <a:pPr marL="581660" indent="-457200" algn="just">
              <a:spcBef>
                <a:spcPts val="0"/>
              </a:spcBef>
              <a:spcAft>
                <a:spcPts val="600"/>
              </a:spcAft>
              <a:buClr>
                <a:schemeClr val="accent1"/>
              </a:buClr>
              <a:buSzPct val="100000"/>
              <a:buFont typeface="+mj-lt"/>
              <a:buAutoNum type="arabicPeriod"/>
            </a:pPr>
            <a:r>
              <a:rPr lang="en-GB" sz="2400" b="1" dirty="0" err="1">
                <a:latin typeface="Corbel"/>
                <a:ea typeface="Corbel"/>
                <a:cs typeface="Corbel"/>
                <a:sym typeface="Corbel"/>
              </a:rPr>
              <a:t>Prasarana</a:t>
            </a:r>
            <a:r>
              <a:rPr lang="en-GB" sz="2400" b="1" dirty="0">
                <a:latin typeface="Corbel"/>
                <a:ea typeface="Corbel"/>
                <a:cs typeface="Corbel"/>
                <a:sym typeface="Corbel"/>
              </a:rPr>
              <a:t> </a:t>
            </a:r>
            <a:r>
              <a:rPr lang="en-GB" sz="2400" b="1" dirty="0" err="1">
                <a:latin typeface="Corbel"/>
                <a:ea typeface="Corbel"/>
                <a:cs typeface="Corbel"/>
                <a:sym typeface="Corbel"/>
              </a:rPr>
              <a:t>Manajemen</a:t>
            </a:r>
            <a:r>
              <a:rPr lang="en-GB" sz="2400" b="1" dirty="0">
                <a:latin typeface="Corbel"/>
                <a:ea typeface="Corbel"/>
                <a:cs typeface="Corbel"/>
                <a:sym typeface="Corbel"/>
              </a:rPr>
              <a:t> </a:t>
            </a:r>
            <a:r>
              <a:rPr lang="en-GB" sz="2400" b="1" dirty="0" err="1">
                <a:latin typeface="Corbel"/>
                <a:ea typeface="Corbel"/>
                <a:cs typeface="Corbel"/>
                <a:sym typeface="Corbel"/>
              </a:rPr>
              <a:t>Risiko</a:t>
            </a:r>
            <a:endParaRPr lang="en-GB" sz="2400" b="1" dirty="0">
              <a:latin typeface="Corbel"/>
              <a:ea typeface="Corbel"/>
              <a:cs typeface="Corbel"/>
              <a:sym typeface="Corbel"/>
            </a:endParaRPr>
          </a:p>
          <a:p>
            <a:pPr marL="438150" indent="-323850" algn="just">
              <a:spcBef>
                <a:spcPts val="0"/>
              </a:spcBef>
              <a:spcAft>
                <a:spcPts val="600"/>
              </a:spcAft>
              <a:buClr>
                <a:schemeClr val="accent1"/>
              </a:buClr>
              <a:buSzPct val="25000"/>
              <a:buNone/>
            </a:pPr>
            <a:r>
              <a:rPr lang="en-GB" sz="2400" dirty="0">
                <a:latin typeface="Corbel"/>
                <a:ea typeface="Corbel"/>
                <a:cs typeface="Corbel"/>
                <a:sym typeface="Corbel"/>
              </a:rPr>
              <a:t>	</a:t>
            </a:r>
            <a:r>
              <a:rPr lang="en-GB" sz="2400" dirty="0" err="1">
                <a:latin typeface="Corbel"/>
                <a:ea typeface="Corbel"/>
                <a:cs typeface="Corbel"/>
                <a:sym typeface="Corbel"/>
              </a:rPr>
              <a:t>Untuk</a:t>
            </a:r>
            <a:r>
              <a:rPr lang="en-GB" sz="2400" dirty="0">
                <a:latin typeface="Corbel"/>
                <a:ea typeface="Corbel"/>
                <a:cs typeface="Corbel"/>
                <a:sym typeface="Corbel"/>
              </a:rPr>
              <a:t> </a:t>
            </a:r>
            <a:r>
              <a:rPr lang="en-GB" sz="2400" dirty="0" err="1">
                <a:latin typeface="Corbel"/>
                <a:ea typeface="Corbel"/>
                <a:cs typeface="Corbel"/>
                <a:sym typeface="Corbel"/>
              </a:rPr>
              <a:t>memulai</a:t>
            </a:r>
            <a:r>
              <a:rPr lang="en-GB" sz="2400" dirty="0">
                <a:latin typeface="Corbel"/>
                <a:ea typeface="Corbel"/>
                <a:cs typeface="Corbel"/>
                <a:sym typeface="Corbel"/>
              </a:rPr>
              <a:t> </a:t>
            </a:r>
            <a:r>
              <a:rPr lang="en-GB" sz="2400" dirty="0" err="1">
                <a:latin typeface="Corbel"/>
                <a:ea typeface="Corbel"/>
                <a:cs typeface="Corbel"/>
                <a:sym typeface="Corbel"/>
              </a:rPr>
              <a:t>pengelolaan</a:t>
            </a:r>
            <a:r>
              <a:rPr lang="en-GB" sz="2400" dirty="0">
                <a:latin typeface="Corbel"/>
                <a:ea typeface="Corbel"/>
                <a:cs typeface="Corbel"/>
                <a:sym typeface="Corbel"/>
              </a:rPr>
              <a:t> </a:t>
            </a:r>
            <a:r>
              <a:rPr lang="en-GB" sz="2400" dirty="0" err="1">
                <a:latin typeface="Corbel"/>
                <a:ea typeface="Corbel"/>
                <a:cs typeface="Corbel"/>
                <a:sym typeface="Corbel"/>
              </a:rPr>
              <a:t>risiko</a:t>
            </a:r>
            <a:r>
              <a:rPr lang="en-GB" sz="2400" dirty="0">
                <a:latin typeface="Corbel"/>
                <a:ea typeface="Corbel"/>
                <a:cs typeface="Corbel"/>
                <a:sym typeface="Corbel"/>
              </a:rPr>
              <a:t> </a:t>
            </a:r>
            <a:r>
              <a:rPr lang="en-GB" sz="2400" dirty="0" err="1">
                <a:latin typeface="Corbel"/>
                <a:ea typeface="Corbel"/>
                <a:cs typeface="Corbel"/>
                <a:sym typeface="Corbel"/>
              </a:rPr>
              <a:t>maka</a:t>
            </a:r>
            <a:r>
              <a:rPr lang="en-GB" sz="2400" dirty="0">
                <a:latin typeface="Corbel"/>
                <a:ea typeface="Corbel"/>
                <a:cs typeface="Corbel"/>
                <a:sym typeface="Corbel"/>
              </a:rPr>
              <a:t> </a:t>
            </a:r>
            <a:r>
              <a:rPr lang="en-GB" sz="2400" dirty="0" err="1">
                <a:latin typeface="Corbel"/>
                <a:ea typeface="Corbel"/>
                <a:cs typeface="Corbel"/>
                <a:sym typeface="Corbel"/>
              </a:rPr>
              <a:t>perusahaan</a:t>
            </a:r>
            <a:r>
              <a:rPr lang="en-GB" sz="2400" dirty="0">
                <a:latin typeface="Corbel"/>
                <a:ea typeface="Corbel"/>
                <a:cs typeface="Corbel"/>
                <a:sym typeface="Corbel"/>
              </a:rPr>
              <a:t> </a:t>
            </a:r>
            <a:r>
              <a:rPr lang="en-GB" sz="2400" dirty="0" err="1">
                <a:latin typeface="Corbel"/>
                <a:ea typeface="Corbel"/>
                <a:cs typeface="Corbel"/>
                <a:sym typeface="Corbel"/>
              </a:rPr>
              <a:t>harus</a:t>
            </a:r>
            <a:r>
              <a:rPr lang="en-GB" sz="2400" dirty="0">
                <a:latin typeface="Corbel"/>
                <a:ea typeface="Corbel"/>
                <a:cs typeface="Corbel"/>
                <a:sym typeface="Corbel"/>
              </a:rPr>
              <a:t> </a:t>
            </a:r>
            <a:r>
              <a:rPr lang="en-GB" sz="2400" dirty="0" err="1">
                <a:latin typeface="Corbel"/>
                <a:ea typeface="Corbel"/>
                <a:cs typeface="Corbel"/>
                <a:sym typeface="Corbel"/>
              </a:rPr>
              <a:t>memiliki</a:t>
            </a:r>
            <a:r>
              <a:rPr lang="en-GB" sz="2400" dirty="0">
                <a:latin typeface="Corbel"/>
                <a:ea typeface="Corbel"/>
                <a:cs typeface="Corbel"/>
                <a:sym typeface="Corbel"/>
              </a:rPr>
              <a:t> </a:t>
            </a:r>
            <a:r>
              <a:rPr lang="en-GB" sz="2400" dirty="0" err="1">
                <a:latin typeface="Corbel"/>
                <a:ea typeface="Corbel"/>
                <a:cs typeface="Corbel"/>
                <a:sym typeface="Corbel"/>
              </a:rPr>
              <a:t>prasarana</a:t>
            </a:r>
            <a:r>
              <a:rPr lang="en-GB" sz="2400" dirty="0">
                <a:latin typeface="Corbel"/>
                <a:ea typeface="Corbel"/>
                <a:cs typeface="Corbel"/>
                <a:sym typeface="Corbel"/>
              </a:rPr>
              <a:t> </a:t>
            </a:r>
            <a:r>
              <a:rPr lang="en-GB" sz="2400" dirty="0" err="1">
                <a:latin typeface="Corbel"/>
                <a:ea typeface="Corbel"/>
                <a:cs typeface="Corbel"/>
                <a:sym typeface="Corbel"/>
              </a:rPr>
              <a:t>lunak</a:t>
            </a:r>
            <a:r>
              <a:rPr lang="en-GB" sz="2400" dirty="0">
                <a:latin typeface="Corbel"/>
                <a:ea typeface="Corbel"/>
                <a:cs typeface="Corbel"/>
                <a:sym typeface="Corbel"/>
              </a:rPr>
              <a:t> dan </a:t>
            </a:r>
            <a:r>
              <a:rPr lang="en-GB" sz="2400" dirty="0" err="1">
                <a:latin typeface="Corbel"/>
                <a:ea typeface="Corbel"/>
                <a:cs typeface="Corbel"/>
                <a:sym typeface="Corbel"/>
              </a:rPr>
              <a:t>prasarana</a:t>
            </a:r>
            <a:r>
              <a:rPr lang="en-GB" sz="2400" dirty="0">
                <a:latin typeface="Corbel"/>
                <a:ea typeface="Corbel"/>
                <a:cs typeface="Corbel"/>
                <a:sym typeface="Corbel"/>
              </a:rPr>
              <a:t> </a:t>
            </a:r>
            <a:r>
              <a:rPr lang="en-GB" sz="2400" dirty="0" err="1">
                <a:latin typeface="Corbel"/>
                <a:ea typeface="Corbel"/>
                <a:cs typeface="Corbel"/>
                <a:sym typeface="Corbel"/>
              </a:rPr>
              <a:t>keras</a:t>
            </a:r>
            <a:endParaRPr lang="en-GB" sz="2400" dirty="0">
              <a:latin typeface="Corbel"/>
              <a:ea typeface="Corbel"/>
              <a:cs typeface="Corbel"/>
              <a:sym typeface="Corbel"/>
            </a:endParaRPr>
          </a:p>
          <a:p>
            <a:pPr marL="581660" indent="-457200" algn="just">
              <a:spcBef>
                <a:spcPts val="0"/>
              </a:spcBef>
              <a:spcAft>
                <a:spcPts val="600"/>
              </a:spcAft>
              <a:buClr>
                <a:schemeClr val="accent1"/>
              </a:buClr>
              <a:buSzPct val="100000"/>
              <a:buFont typeface="+mj-lt"/>
              <a:buAutoNum type="arabicPeriod" startAt="2"/>
            </a:pPr>
            <a:r>
              <a:rPr lang="en-GB" sz="2400" b="1" dirty="0">
                <a:latin typeface="Corbel"/>
                <a:ea typeface="Corbel"/>
                <a:cs typeface="Corbel"/>
                <a:sym typeface="Corbel"/>
              </a:rPr>
              <a:t>Proses </a:t>
            </a:r>
            <a:r>
              <a:rPr lang="en-GB" sz="2400" b="1" dirty="0" err="1">
                <a:latin typeface="Corbel"/>
                <a:ea typeface="Corbel"/>
                <a:cs typeface="Corbel"/>
                <a:sym typeface="Corbel"/>
              </a:rPr>
              <a:t>Manajemen</a:t>
            </a:r>
            <a:r>
              <a:rPr lang="en-GB" sz="2400" b="1" dirty="0">
                <a:latin typeface="Corbel"/>
                <a:ea typeface="Corbel"/>
                <a:cs typeface="Corbel"/>
                <a:sym typeface="Corbel"/>
              </a:rPr>
              <a:t> </a:t>
            </a:r>
            <a:r>
              <a:rPr lang="en-GB" sz="2400" b="1" dirty="0" err="1">
                <a:latin typeface="Corbel"/>
                <a:ea typeface="Corbel"/>
                <a:cs typeface="Corbel"/>
                <a:sym typeface="Corbel"/>
              </a:rPr>
              <a:t>Risiko</a:t>
            </a:r>
            <a:endParaRPr lang="en-GB" sz="2400" b="1" dirty="0">
              <a:latin typeface="Corbel"/>
              <a:ea typeface="Corbel"/>
              <a:cs typeface="Corbel"/>
              <a:sym typeface="Corbel"/>
            </a:endParaRPr>
          </a:p>
          <a:p>
            <a:pPr marL="438150" indent="-323850" algn="just">
              <a:spcBef>
                <a:spcPts val="0"/>
              </a:spcBef>
              <a:spcAft>
                <a:spcPts val="600"/>
              </a:spcAft>
              <a:buClr>
                <a:schemeClr val="accent1"/>
              </a:buClr>
              <a:buSzPct val="25000"/>
              <a:buNone/>
            </a:pPr>
            <a:r>
              <a:rPr lang="en-GB" sz="2400" dirty="0">
                <a:latin typeface="Corbel"/>
                <a:ea typeface="Corbel"/>
                <a:cs typeface="Corbel"/>
                <a:sym typeface="Corbel"/>
              </a:rPr>
              <a:t>	Proses </a:t>
            </a:r>
            <a:r>
              <a:rPr lang="en-GB" sz="2400" dirty="0" err="1">
                <a:latin typeface="Corbel"/>
                <a:ea typeface="Corbel"/>
                <a:cs typeface="Corbel"/>
                <a:sym typeface="Corbel"/>
              </a:rPr>
              <a:t>manajemen</a:t>
            </a:r>
            <a:r>
              <a:rPr lang="en-GB" sz="2400" dirty="0">
                <a:latin typeface="Corbel"/>
                <a:ea typeface="Corbel"/>
                <a:cs typeface="Corbel"/>
                <a:sym typeface="Corbel"/>
              </a:rPr>
              <a:t> </a:t>
            </a:r>
            <a:r>
              <a:rPr lang="en-GB" sz="2400" dirty="0" err="1">
                <a:latin typeface="Corbel"/>
                <a:ea typeface="Corbel"/>
                <a:cs typeface="Corbel"/>
                <a:sym typeface="Corbel"/>
              </a:rPr>
              <a:t>risiko</a:t>
            </a:r>
            <a:r>
              <a:rPr lang="en-GB" sz="2400" dirty="0">
                <a:latin typeface="Corbel"/>
                <a:ea typeface="Corbel"/>
                <a:cs typeface="Corbel"/>
                <a:sym typeface="Corbel"/>
              </a:rPr>
              <a:t> </a:t>
            </a:r>
            <a:r>
              <a:rPr lang="en-GB" sz="2400" dirty="0" err="1">
                <a:latin typeface="Corbel"/>
                <a:ea typeface="Corbel"/>
                <a:cs typeface="Corbel"/>
                <a:sym typeface="Corbel"/>
              </a:rPr>
              <a:t>meliputi</a:t>
            </a:r>
            <a:r>
              <a:rPr lang="en-GB" sz="2400" dirty="0">
                <a:latin typeface="Corbel"/>
                <a:ea typeface="Corbel"/>
                <a:cs typeface="Corbel"/>
                <a:sym typeface="Corbel"/>
              </a:rPr>
              <a:t> </a:t>
            </a:r>
            <a:r>
              <a:rPr lang="en-GB" sz="2400" dirty="0" err="1">
                <a:latin typeface="Corbel"/>
                <a:ea typeface="Corbel"/>
                <a:cs typeface="Corbel"/>
                <a:sym typeface="Corbel"/>
              </a:rPr>
              <a:t>tiga</a:t>
            </a:r>
            <a:r>
              <a:rPr lang="en-GB" sz="2400" dirty="0">
                <a:latin typeface="Corbel"/>
                <a:ea typeface="Corbel"/>
                <a:cs typeface="Corbel"/>
                <a:sym typeface="Corbel"/>
              </a:rPr>
              <a:t> </a:t>
            </a:r>
            <a:r>
              <a:rPr lang="en-GB" sz="2400" dirty="0" err="1">
                <a:latin typeface="Corbel"/>
                <a:ea typeface="Corbel"/>
                <a:cs typeface="Corbel"/>
                <a:sym typeface="Corbel"/>
              </a:rPr>
              <a:t>langkah</a:t>
            </a:r>
            <a:r>
              <a:rPr lang="en-GB" sz="2400" dirty="0">
                <a:latin typeface="Corbel"/>
                <a:ea typeface="Corbel"/>
                <a:cs typeface="Corbel"/>
                <a:sym typeface="Corbel"/>
              </a:rPr>
              <a:t> </a:t>
            </a:r>
            <a:r>
              <a:rPr lang="en-GB" sz="2400" dirty="0" err="1">
                <a:latin typeface="Corbel"/>
                <a:ea typeface="Corbel"/>
                <a:cs typeface="Corbel"/>
                <a:sym typeface="Corbel"/>
              </a:rPr>
              <a:t>yaitu</a:t>
            </a:r>
            <a:r>
              <a:rPr lang="en-GB" sz="2400" dirty="0">
                <a:latin typeface="Corbel"/>
                <a:ea typeface="Corbel"/>
                <a:cs typeface="Corbel"/>
                <a:sym typeface="Corbel"/>
              </a:rPr>
              <a:t> </a:t>
            </a:r>
            <a:r>
              <a:rPr lang="en-GB" sz="2400" dirty="0" err="1">
                <a:latin typeface="Corbel"/>
                <a:ea typeface="Corbel"/>
                <a:cs typeface="Corbel"/>
                <a:sym typeface="Corbel"/>
              </a:rPr>
              <a:t>perencanaan</a:t>
            </a:r>
            <a:r>
              <a:rPr lang="en-GB" sz="2400" dirty="0">
                <a:latin typeface="Corbel"/>
                <a:ea typeface="Corbel"/>
                <a:cs typeface="Corbel"/>
                <a:sym typeface="Corbel"/>
              </a:rPr>
              <a:t>, </a:t>
            </a:r>
            <a:r>
              <a:rPr lang="en-GB" sz="2400" dirty="0" err="1">
                <a:latin typeface="Corbel"/>
                <a:ea typeface="Corbel"/>
                <a:cs typeface="Corbel"/>
                <a:sym typeface="Corbel"/>
              </a:rPr>
              <a:t>pelaksanaan</a:t>
            </a:r>
            <a:r>
              <a:rPr lang="en-GB" sz="2400" dirty="0">
                <a:latin typeface="Corbel"/>
                <a:ea typeface="Corbel"/>
                <a:cs typeface="Corbel"/>
                <a:sym typeface="Corbel"/>
              </a:rPr>
              <a:t>, dan </a:t>
            </a:r>
            <a:r>
              <a:rPr lang="en-GB" sz="2400" dirty="0" err="1">
                <a:latin typeface="Corbel"/>
                <a:ea typeface="Corbel"/>
                <a:cs typeface="Corbel"/>
                <a:sym typeface="Corbel"/>
              </a:rPr>
              <a:t>pengendalian</a:t>
            </a:r>
            <a:r>
              <a:rPr lang="en-GB" sz="2400" dirty="0">
                <a:latin typeface="Corbel"/>
                <a:ea typeface="Corbel"/>
                <a:cs typeface="Corbel"/>
                <a:sym typeface="Corbel"/>
              </a:rPr>
              <a:t>.</a:t>
            </a:r>
          </a:p>
        </p:txBody>
      </p:sp>
    </p:spTree>
    <p:extLst>
      <p:ext uri="{BB962C8B-B14F-4D97-AF65-F5344CB8AC3E}">
        <p14:creationId xmlns:p14="http://schemas.microsoft.com/office/powerpoint/2010/main" val="2981954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0"/>
        <p:cNvGrpSpPr/>
        <p:nvPr/>
      </p:nvGrpSpPr>
      <p:grpSpPr>
        <a:xfrm>
          <a:off x="0" y="0"/>
          <a:ext cx="0" cy="0"/>
          <a:chOff x="0" y="0"/>
          <a:chExt cx="0" cy="0"/>
        </a:xfrm>
      </p:grpSpPr>
      <p:sp useBgFill="1">
        <p:nvSpPr>
          <p:cNvPr id="183" name="Rectangle 182">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5" name="Group 184">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8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41" name="Shape 241"/>
          <p:cNvSpPr txBox="1">
            <a:spLocks noGrp="1"/>
          </p:cNvSpPr>
          <p:nvPr>
            <p:ph type="title"/>
          </p:nvPr>
        </p:nvSpPr>
        <p:spPr>
          <a:xfrm>
            <a:off x="823851" y="885651"/>
            <a:ext cx="2422352" cy="4624603"/>
          </a:xfrm>
          <a:prstGeom prst="rect">
            <a:avLst/>
          </a:prstGeom>
        </p:spPr>
        <p:txBody>
          <a:bodyPr vert="horz" lIns="91425" tIns="45700" rIns="45700" bIns="45700" rtlCol="0" anchorCtr="0">
            <a:normAutofit/>
          </a:bodyPr>
          <a:lstStyle/>
          <a:p>
            <a:pPr>
              <a:spcBef>
                <a:spcPts val="0"/>
              </a:spcBef>
              <a:buClr>
                <a:srgbClr val="FFC700"/>
              </a:buClr>
              <a:buSzPct val="25000"/>
            </a:pPr>
            <a:r>
              <a:rPr lang="en-GB" b="1">
                <a:solidFill>
                  <a:srgbClr val="FFFFFF"/>
                </a:solidFill>
                <a:latin typeface="Corbel"/>
                <a:ea typeface="Corbel"/>
                <a:cs typeface="Corbel"/>
                <a:sym typeface="Corbel"/>
              </a:rPr>
              <a:t>1. Prasarana Manajemen Risiko</a:t>
            </a:r>
          </a:p>
        </p:txBody>
      </p:sp>
      <p:sp>
        <p:nvSpPr>
          <p:cNvPr id="242" name="Shape 242"/>
          <p:cNvSpPr txBox="1">
            <a:spLocks noGrp="1"/>
          </p:cNvSpPr>
          <p:nvPr>
            <p:ph idx="1"/>
          </p:nvPr>
        </p:nvSpPr>
        <p:spPr>
          <a:xfrm>
            <a:off x="3490717" y="427867"/>
            <a:ext cx="5473772" cy="5521414"/>
          </a:xfrm>
          <a:prstGeom prst="rect">
            <a:avLst/>
          </a:prstGeom>
        </p:spPr>
        <p:txBody>
          <a:bodyPr vert="horz" lIns="54850" tIns="91425" rIns="91425" bIns="45700" rtlCol="0" anchor="ctr" anchorCtr="0">
            <a:normAutofit/>
          </a:bodyPr>
          <a:lstStyle/>
          <a:p>
            <a:pPr marL="438150" indent="-323850" algn="just">
              <a:spcBef>
                <a:spcPts val="0"/>
              </a:spcBef>
              <a:spcAft>
                <a:spcPts val="600"/>
              </a:spcAft>
              <a:buClr>
                <a:schemeClr val="accent1"/>
              </a:buClr>
              <a:buSzPct val="80000"/>
              <a:buFont typeface="Noto Sans Symbols"/>
              <a:buChar char="◼"/>
            </a:pPr>
            <a:r>
              <a:rPr lang="en-GB" sz="2000" b="1" dirty="0" err="1">
                <a:latin typeface="Corbel"/>
                <a:ea typeface="Corbel"/>
                <a:cs typeface="Corbel"/>
                <a:sym typeface="Corbel"/>
              </a:rPr>
              <a:t>Prasarana</a:t>
            </a:r>
            <a:r>
              <a:rPr lang="en-GB" sz="2000" b="1" dirty="0">
                <a:latin typeface="Corbel"/>
                <a:ea typeface="Corbel"/>
                <a:cs typeface="Corbel"/>
                <a:sym typeface="Corbel"/>
              </a:rPr>
              <a:t> </a:t>
            </a:r>
            <a:r>
              <a:rPr lang="en-GB" sz="2000" b="1" dirty="0" err="1">
                <a:latin typeface="Corbel"/>
                <a:ea typeface="Corbel"/>
                <a:cs typeface="Corbel"/>
                <a:sym typeface="Corbel"/>
              </a:rPr>
              <a:t>Lunak</a:t>
            </a:r>
            <a:endParaRPr lang="en-GB" sz="2000" b="1" dirty="0">
              <a:latin typeface="Corbel"/>
              <a:ea typeface="Corbel"/>
              <a:cs typeface="Corbel"/>
              <a:sym typeface="Corbel"/>
            </a:endParaRPr>
          </a:p>
          <a:p>
            <a:pPr marL="438150" indent="-323850" algn="just">
              <a:spcBef>
                <a:spcPts val="0"/>
              </a:spcBef>
              <a:spcAft>
                <a:spcPts val="600"/>
              </a:spcAft>
              <a:buClr>
                <a:schemeClr val="accent1"/>
              </a:buClr>
              <a:buSzPct val="80000"/>
              <a:buFont typeface="Arial"/>
              <a:buAutoNum type="arabicPeriod"/>
            </a:pPr>
            <a:r>
              <a:rPr lang="en-GB" sz="2000" dirty="0" err="1">
                <a:latin typeface="Corbel"/>
                <a:ea typeface="Corbel"/>
                <a:cs typeface="Corbel"/>
                <a:sym typeface="Corbel"/>
              </a:rPr>
              <a:t>Mengembangkan</a:t>
            </a:r>
            <a:r>
              <a:rPr lang="en-GB" sz="2000" dirty="0">
                <a:latin typeface="Corbel"/>
                <a:ea typeface="Corbel"/>
                <a:cs typeface="Corbel"/>
                <a:sym typeface="Corbel"/>
              </a:rPr>
              <a:t> </a:t>
            </a:r>
            <a:r>
              <a:rPr lang="en-GB" sz="2000" dirty="0" err="1">
                <a:latin typeface="Corbel"/>
                <a:ea typeface="Corbel"/>
                <a:cs typeface="Corbel"/>
                <a:sym typeface="Corbel"/>
              </a:rPr>
              <a:t>budaya</a:t>
            </a:r>
            <a:r>
              <a:rPr lang="en-GB" sz="2000" dirty="0">
                <a:latin typeface="Corbel"/>
                <a:ea typeface="Corbel"/>
                <a:cs typeface="Corbel"/>
                <a:sym typeface="Corbel"/>
              </a:rPr>
              <a:t> </a:t>
            </a:r>
            <a:r>
              <a:rPr lang="en-GB" sz="2000" dirty="0" err="1">
                <a:latin typeface="Corbel"/>
                <a:ea typeface="Corbel"/>
                <a:cs typeface="Corbel"/>
                <a:sym typeface="Corbel"/>
              </a:rPr>
              <a:t>sadar</a:t>
            </a:r>
            <a:r>
              <a:rPr lang="en-GB" sz="2000" dirty="0">
                <a:latin typeface="Corbel"/>
                <a:ea typeface="Corbel"/>
                <a:cs typeface="Corbel"/>
                <a:sym typeface="Corbel"/>
              </a:rPr>
              <a:t> </a:t>
            </a:r>
            <a:r>
              <a:rPr lang="en-GB" sz="2000" dirty="0" err="1">
                <a:latin typeface="Corbel"/>
                <a:ea typeface="Corbel"/>
                <a:cs typeface="Corbel"/>
                <a:sym typeface="Corbel"/>
              </a:rPr>
              <a:t>risiko</a:t>
            </a:r>
            <a:r>
              <a:rPr lang="en-GB" sz="2000" dirty="0">
                <a:latin typeface="Corbel"/>
                <a:ea typeface="Corbel"/>
                <a:cs typeface="Corbel"/>
                <a:sym typeface="Corbel"/>
              </a:rPr>
              <a:t>: </a:t>
            </a:r>
            <a:r>
              <a:rPr lang="en-GB" sz="2000" dirty="0" err="1">
                <a:latin typeface="Corbel"/>
                <a:ea typeface="Corbel"/>
                <a:cs typeface="Corbel"/>
                <a:sym typeface="Corbel"/>
              </a:rPr>
              <a:t>lebih</a:t>
            </a:r>
            <a:r>
              <a:rPr lang="en-GB" sz="2000" dirty="0">
                <a:latin typeface="Corbel"/>
                <a:ea typeface="Corbel"/>
                <a:cs typeface="Corbel"/>
                <a:sym typeface="Corbel"/>
              </a:rPr>
              <a:t> </a:t>
            </a:r>
            <a:r>
              <a:rPr lang="en-GB" sz="2000" dirty="0" err="1">
                <a:latin typeface="Corbel"/>
                <a:ea typeface="Corbel"/>
                <a:cs typeface="Corbel"/>
                <a:sym typeface="Corbel"/>
              </a:rPr>
              <a:t>berhati-hati</a:t>
            </a:r>
            <a:r>
              <a:rPr lang="en-GB" sz="2000" dirty="0">
                <a:latin typeface="Corbel"/>
                <a:ea typeface="Corbel"/>
                <a:cs typeface="Corbel"/>
                <a:sym typeface="Corbel"/>
              </a:rPr>
              <a:t> </a:t>
            </a:r>
            <a:r>
              <a:rPr lang="en-GB" sz="2000" dirty="0" err="1">
                <a:latin typeface="Corbel"/>
                <a:ea typeface="Corbel"/>
                <a:cs typeface="Corbel"/>
                <a:sym typeface="Corbel"/>
              </a:rPr>
              <a:t>dalam</a:t>
            </a:r>
            <a:r>
              <a:rPr lang="en-GB" sz="2000" dirty="0">
                <a:latin typeface="Corbel"/>
                <a:ea typeface="Corbel"/>
                <a:cs typeface="Corbel"/>
                <a:sym typeface="Corbel"/>
              </a:rPr>
              <a:t> </a:t>
            </a:r>
            <a:r>
              <a:rPr lang="en-GB" sz="2000" dirty="0" err="1">
                <a:latin typeface="Corbel"/>
                <a:ea typeface="Corbel"/>
                <a:cs typeface="Corbel"/>
                <a:sym typeface="Corbel"/>
              </a:rPr>
              <a:t>pengambilan</a:t>
            </a:r>
            <a:r>
              <a:rPr lang="en-GB" sz="2000" dirty="0">
                <a:latin typeface="Corbel"/>
                <a:ea typeface="Corbel"/>
                <a:cs typeface="Corbel"/>
                <a:sym typeface="Corbel"/>
              </a:rPr>
              <a:t> </a:t>
            </a:r>
            <a:r>
              <a:rPr lang="en-GB" sz="2000" dirty="0" err="1">
                <a:latin typeface="Corbel"/>
                <a:ea typeface="Corbel"/>
                <a:cs typeface="Corbel"/>
                <a:sym typeface="Corbel"/>
              </a:rPr>
              <a:t>keputusan</a:t>
            </a:r>
            <a:r>
              <a:rPr lang="en-GB" sz="2000" dirty="0">
                <a:latin typeface="Corbel"/>
                <a:ea typeface="Corbel"/>
                <a:cs typeface="Corbel"/>
                <a:sym typeface="Corbel"/>
              </a:rPr>
              <a:t>, </a:t>
            </a:r>
            <a:r>
              <a:rPr lang="en-GB" sz="2000" dirty="0" err="1">
                <a:latin typeface="Corbel"/>
                <a:ea typeface="Corbel"/>
                <a:cs typeface="Corbel"/>
                <a:sym typeface="Corbel"/>
              </a:rPr>
              <a:t>lebih</a:t>
            </a:r>
            <a:r>
              <a:rPr lang="en-GB" sz="2000" dirty="0">
                <a:latin typeface="Corbel"/>
                <a:ea typeface="Corbel"/>
                <a:cs typeface="Corbel"/>
                <a:sym typeface="Corbel"/>
              </a:rPr>
              <a:t> </a:t>
            </a:r>
            <a:r>
              <a:rPr lang="en-GB" sz="2000" dirty="0" err="1">
                <a:latin typeface="Corbel"/>
                <a:ea typeface="Corbel"/>
                <a:cs typeface="Corbel"/>
                <a:sym typeface="Corbel"/>
              </a:rPr>
              <a:t>peka</a:t>
            </a:r>
            <a:r>
              <a:rPr lang="en-GB" sz="2000" dirty="0">
                <a:latin typeface="Corbel"/>
                <a:ea typeface="Corbel"/>
                <a:cs typeface="Corbel"/>
                <a:sym typeface="Corbel"/>
              </a:rPr>
              <a:t> </a:t>
            </a:r>
            <a:r>
              <a:rPr lang="en-GB" sz="2000" dirty="0" err="1">
                <a:latin typeface="Corbel"/>
                <a:ea typeface="Corbel"/>
                <a:cs typeface="Corbel"/>
                <a:sym typeface="Corbel"/>
              </a:rPr>
              <a:t>terhadap</a:t>
            </a:r>
            <a:r>
              <a:rPr lang="en-GB" sz="2000" dirty="0">
                <a:latin typeface="Corbel"/>
                <a:ea typeface="Corbel"/>
                <a:cs typeface="Corbel"/>
                <a:sym typeface="Corbel"/>
              </a:rPr>
              <a:t> </a:t>
            </a:r>
            <a:r>
              <a:rPr lang="en-GB" sz="2000" dirty="0" err="1">
                <a:latin typeface="Corbel"/>
                <a:ea typeface="Corbel"/>
                <a:cs typeface="Corbel"/>
                <a:sym typeface="Corbel"/>
              </a:rPr>
              <a:t>resiko</a:t>
            </a:r>
            <a:r>
              <a:rPr lang="en-GB" sz="2000" dirty="0">
                <a:latin typeface="Corbel"/>
                <a:ea typeface="Corbel"/>
                <a:cs typeface="Corbel"/>
                <a:sym typeface="Corbel"/>
              </a:rPr>
              <a:t> . </a:t>
            </a:r>
            <a:r>
              <a:rPr lang="en-GB" sz="2000" dirty="0" err="1">
                <a:latin typeface="Corbel"/>
                <a:ea typeface="Corbel"/>
                <a:cs typeface="Corbel"/>
                <a:sym typeface="Corbel"/>
              </a:rPr>
              <a:t>Implementasi</a:t>
            </a:r>
            <a:r>
              <a:rPr lang="en-GB" sz="2000" dirty="0">
                <a:latin typeface="Corbel"/>
                <a:ea typeface="Corbel"/>
                <a:cs typeface="Corbel"/>
                <a:sym typeface="Corbel"/>
              </a:rPr>
              <a:t>: </a:t>
            </a:r>
            <a:r>
              <a:rPr lang="en-GB" sz="2000" i="1" dirty="0">
                <a:latin typeface="Corbel"/>
                <a:ea typeface="Corbel"/>
                <a:cs typeface="Corbel"/>
                <a:sym typeface="Corbel"/>
              </a:rPr>
              <a:t>workshop, </a:t>
            </a:r>
            <a:r>
              <a:rPr lang="en-GB" sz="2000" dirty="0" err="1">
                <a:latin typeface="Corbel"/>
                <a:ea typeface="Corbel"/>
                <a:cs typeface="Corbel"/>
                <a:sym typeface="Corbel"/>
              </a:rPr>
              <a:t>memasukan</a:t>
            </a:r>
            <a:r>
              <a:rPr lang="en-GB" sz="2000" dirty="0">
                <a:latin typeface="Corbel"/>
                <a:ea typeface="Corbel"/>
                <a:cs typeface="Corbel"/>
                <a:sym typeface="Corbel"/>
              </a:rPr>
              <a:t> </a:t>
            </a:r>
            <a:r>
              <a:rPr lang="en-GB" sz="2000" dirty="0" err="1">
                <a:latin typeface="Corbel"/>
                <a:ea typeface="Corbel"/>
                <a:cs typeface="Corbel"/>
                <a:sym typeface="Corbel"/>
              </a:rPr>
              <a:t>risiko</a:t>
            </a:r>
            <a:r>
              <a:rPr lang="en-GB" sz="2000" dirty="0">
                <a:latin typeface="Corbel"/>
                <a:ea typeface="Corbel"/>
                <a:cs typeface="Corbel"/>
                <a:sym typeface="Corbel"/>
              </a:rPr>
              <a:t> </a:t>
            </a:r>
            <a:r>
              <a:rPr lang="en-GB" sz="2000" dirty="0" err="1">
                <a:latin typeface="Corbel"/>
                <a:ea typeface="Corbel"/>
                <a:cs typeface="Corbel"/>
                <a:sym typeface="Corbel"/>
              </a:rPr>
              <a:t>ke</a:t>
            </a:r>
            <a:r>
              <a:rPr lang="en-GB" sz="2000" dirty="0">
                <a:latin typeface="Corbel"/>
                <a:ea typeface="Corbel"/>
                <a:cs typeface="Corbel"/>
                <a:sym typeface="Corbel"/>
              </a:rPr>
              <a:t> </a:t>
            </a:r>
            <a:r>
              <a:rPr lang="en-GB" sz="2000" dirty="0" err="1">
                <a:latin typeface="Corbel"/>
                <a:ea typeface="Corbel"/>
                <a:cs typeface="Corbel"/>
                <a:sym typeface="Corbel"/>
              </a:rPr>
              <a:t>dalam</a:t>
            </a:r>
            <a:r>
              <a:rPr lang="en-GB" sz="2000" dirty="0">
                <a:latin typeface="Corbel"/>
                <a:ea typeface="Corbel"/>
                <a:cs typeface="Corbel"/>
                <a:sym typeface="Corbel"/>
              </a:rPr>
              <a:t> </a:t>
            </a:r>
            <a:r>
              <a:rPr lang="en-GB" sz="2000" dirty="0" err="1">
                <a:latin typeface="Corbel"/>
                <a:ea typeface="Corbel"/>
                <a:cs typeface="Corbel"/>
                <a:sym typeface="Corbel"/>
              </a:rPr>
              <a:t>elemen</a:t>
            </a:r>
            <a:r>
              <a:rPr lang="en-GB" sz="2000" dirty="0">
                <a:latin typeface="Corbel"/>
                <a:ea typeface="Corbel"/>
                <a:cs typeface="Corbel"/>
                <a:sym typeface="Corbel"/>
              </a:rPr>
              <a:t> </a:t>
            </a:r>
            <a:r>
              <a:rPr lang="en-GB" sz="2000" dirty="0" err="1">
                <a:latin typeface="Corbel"/>
                <a:ea typeface="Corbel"/>
                <a:cs typeface="Corbel"/>
                <a:sym typeface="Corbel"/>
              </a:rPr>
              <a:t>penilaian</a:t>
            </a:r>
            <a:r>
              <a:rPr lang="en-GB" sz="2000" dirty="0">
                <a:latin typeface="Corbel"/>
                <a:ea typeface="Corbel"/>
                <a:cs typeface="Corbel"/>
                <a:sym typeface="Corbel"/>
              </a:rPr>
              <a:t> </a:t>
            </a:r>
            <a:r>
              <a:rPr lang="en-GB" sz="2000" dirty="0" err="1">
                <a:latin typeface="Corbel"/>
                <a:ea typeface="Corbel"/>
                <a:cs typeface="Corbel"/>
                <a:sym typeface="Corbel"/>
              </a:rPr>
              <a:t>kinerja</a:t>
            </a:r>
            <a:r>
              <a:rPr lang="en-GB" sz="2000" dirty="0">
                <a:latin typeface="Corbel"/>
                <a:ea typeface="Corbel"/>
                <a:cs typeface="Corbel"/>
                <a:sym typeface="Corbel"/>
              </a:rPr>
              <a:t>.</a:t>
            </a:r>
          </a:p>
          <a:p>
            <a:pPr marL="438150" indent="-323850" algn="just">
              <a:spcBef>
                <a:spcPts val="0"/>
              </a:spcBef>
              <a:spcAft>
                <a:spcPts val="600"/>
              </a:spcAft>
              <a:buClr>
                <a:schemeClr val="accent1"/>
              </a:buClr>
              <a:buSzPct val="80000"/>
              <a:buFont typeface="Arial"/>
              <a:buAutoNum type="arabicPeriod"/>
            </a:pPr>
            <a:r>
              <a:rPr lang="en-GB" sz="2000" dirty="0" err="1">
                <a:latin typeface="Corbel"/>
                <a:ea typeface="Corbel"/>
                <a:cs typeface="Corbel"/>
                <a:sym typeface="Corbel"/>
              </a:rPr>
              <a:t>Dukungan</a:t>
            </a:r>
            <a:r>
              <a:rPr lang="en-GB" sz="2000" dirty="0">
                <a:latin typeface="Corbel"/>
                <a:ea typeface="Corbel"/>
                <a:cs typeface="Corbel"/>
                <a:sym typeface="Corbel"/>
              </a:rPr>
              <a:t> </a:t>
            </a:r>
            <a:r>
              <a:rPr lang="en-GB" sz="2000" dirty="0" err="1">
                <a:latin typeface="Corbel"/>
                <a:ea typeface="Corbel"/>
                <a:cs typeface="Corbel"/>
                <a:sym typeface="Corbel"/>
              </a:rPr>
              <a:t>manajemen</a:t>
            </a:r>
            <a:r>
              <a:rPr lang="en-GB" sz="2000" dirty="0">
                <a:latin typeface="Corbel"/>
                <a:ea typeface="Corbel"/>
                <a:cs typeface="Corbel"/>
                <a:sym typeface="Corbel"/>
              </a:rPr>
              <a:t>: </a:t>
            </a:r>
            <a:r>
              <a:rPr lang="en-GB" sz="2000" dirty="0" err="1">
                <a:latin typeface="Corbel"/>
                <a:ea typeface="Corbel"/>
                <a:cs typeface="Corbel"/>
                <a:sym typeface="Corbel"/>
              </a:rPr>
              <a:t>pernyataan</a:t>
            </a:r>
            <a:r>
              <a:rPr lang="en-GB" sz="2000" dirty="0">
                <a:latin typeface="Corbel"/>
                <a:ea typeface="Corbel"/>
                <a:cs typeface="Corbel"/>
                <a:sym typeface="Corbel"/>
              </a:rPr>
              <a:t> </a:t>
            </a:r>
            <a:r>
              <a:rPr lang="en-GB" sz="2000" dirty="0" err="1">
                <a:latin typeface="Corbel"/>
                <a:ea typeface="Corbel"/>
                <a:cs typeface="Corbel"/>
                <a:sym typeface="Corbel"/>
              </a:rPr>
              <a:t>tertulis</a:t>
            </a:r>
            <a:r>
              <a:rPr lang="en-GB" sz="2000" dirty="0">
                <a:latin typeface="Corbel"/>
                <a:ea typeface="Corbel"/>
                <a:cs typeface="Corbel"/>
                <a:sym typeface="Corbel"/>
              </a:rPr>
              <a:t> </a:t>
            </a:r>
            <a:r>
              <a:rPr lang="en-GB" sz="2000" dirty="0" err="1">
                <a:latin typeface="Corbel"/>
                <a:ea typeface="Corbel"/>
                <a:cs typeface="Corbel"/>
                <a:sym typeface="Corbel"/>
              </a:rPr>
              <a:t>berupa</a:t>
            </a:r>
            <a:r>
              <a:rPr lang="en-GB" sz="2000" dirty="0">
                <a:latin typeface="Corbel"/>
                <a:ea typeface="Corbel"/>
                <a:cs typeface="Corbel"/>
                <a:sym typeface="Corbel"/>
              </a:rPr>
              <a:t> </a:t>
            </a:r>
            <a:r>
              <a:rPr lang="en-GB" sz="2000" dirty="0" err="1">
                <a:latin typeface="Corbel"/>
                <a:ea typeface="Corbel"/>
                <a:cs typeface="Corbel"/>
                <a:sym typeface="Corbel"/>
              </a:rPr>
              <a:t>dukungan</a:t>
            </a:r>
            <a:r>
              <a:rPr lang="en-GB" sz="2000" dirty="0">
                <a:latin typeface="Corbel"/>
                <a:ea typeface="Corbel"/>
                <a:cs typeface="Corbel"/>
                <a:sym typeface="Corbel"/>
              </a:rPr>
              <a:t> </a:t>
            </a:r>
            <a:r>
              <a:rPr lang="en-GB" sz="2000" dirty="0" err="1">
                <a:latin typeface="Corbel"/>
                <a:ea typeface="Corbel"/>
                <a:cs typeface="Corbel"/>
                <a:sym typeface="Corbel"/>
              </a:rPr>
              <a:t>terhadap</a:t>
            </a:r>
            <a:r>
              <a:rPr lang="en-GB" sz="2000" dirty="0">
                <a:latin typeface="Corbel"/>
                <a:ea typeface="Corbel"/>
                <a:cs typeface="Corbel"/>
                <a:sym typeface="Corbel"/>
              </a:rPr>
              <a:t> </a:t>
            </a:r>
            <a:r>
              <a:rPr lang="en-GB" sz="2000" dirty="0" err="1">
                <a:latin typeface="Corbel"/>
                <a:ea typeface="Corbel"/>
                <a:cs typeface="Corbel"/>
                <a:sym typeface="Corbel"/>
              </a:rPr>
              <a:t>perumusan</a:t>
            </a:r>
            <a:r>
              <a:rPr lang="en-GB" sz="2000" dirty="0">
                <a:latin typeface="Corbel"/>
                <a:ea typeface="Corbel"/>
                <a:cs typeface="Corbel"/>
                <a:sym typeface="Corbel"/>
              </a:rPr>
              <a:t> </a:t>
            </a:r>
            <a:r>
              <a:rPr lang="en-GB" sz="2000" dirty="0" err="1">
                <a:latin typeface="Corbel"/>
                <a:ea typeface="Corbel"/>
                <a:cs typeface="Corbel"/>
                <a:sym typeface="Corbel"/>
              </a:rPr>
              <a:t>visi</a:t>
            </a:r>
            <a:r>
              <a:rPr lang="en-GB" sz="2000" dirty="0">
                <a:latin typeface="Corbel"/>
                <a:ea typeface="Corbel"/>
                <a:cs typeface="Corbel"/>
                <a:sym typeface="Corbel"/>
              </a:rPr>
              <a:t>, </a:t>
            </a:r>
            <a:r>
              <a:rPr lang="en-GB" sz="2000" dirty="0" err="1">
                <a:latin typeface="Corbel"/>
                <a:ea typeface="Corbel"/>
                <a:cs typeface="Corbel"/>
                <a:sym typeface="Corbel"/>
              </a:rPr>
              <a:t>misi</a:t>
            </a:r>
            <a:r>
              <a:rPr lang="en-GB" sz="2000" dirty="0">
                <a:latin typeface="Corbel"/>
                <a:ea typeface="Corbel"/>
                <a:cs typeface="Corbel"/>
                <a:sym typeface="Corbel"/>
              </a:rPr>
              <a:t> </a:t>
            </a:r>
            <a:r>
              <a:rPr lang="en-GB" sz="2000" dirty="0" err="1">
                <a:latin typeface="Corbel"/>
                <a:ea typeface="Corbel"/>
                <a:cs typeface="Corbel"/>
                <a:sym typeface="Corbel"/>
              </a:rPr>
              <a:t>serta</a:t>
            </a:r>
            <a:r>
              <a:rPr lang="en-GB" sz="2000" dirty="0">
                <a:latin typeface="Corbel"/>
                <a:ea typeface="Corbel"/>
                <a:cs typeface="Corbel"/>
                <a:sym typeface="Corbel"/>
              </a:rPr>
              <a:t> </a:t>
            </a:r>
            <a:r>
              <a:rPr lang="en-GB" sz="2000" dirty="0" err="1">
                <a:latin typeface="Corbel"/>
                <a:ea typeface="Corbel"/>
                <a:cs typeface="Corbel"/>
                <a:sym typeface="Corbel"/>
              </a:rPr>
              <a:t>prosedur</a:t>
            </a:r>
            <a:r>
              <a:rPr lang="en-GB" sz="2000" dirty="0">
                <a:latin typeface="Corbel"/>
                <a:ea typeface="Corbel"/>
                <a:cs typeface="Corbel"/>
                <a:sym typeface="Corbel"/>
              </a:rPr>
              <a:t>/</a:t>
            </a:r>
            <a:r>
              <a:rPr lang="en-GB" sz="2000" dirty="0" err="1">
                <a:latin typeface="Corbel"/>
                <a:ea typeface="Corbel"/>
                <a:cs typeface="Corbel"/>
                <a:sym typeface="Corbel"/>
              </a:rPr>
              <a:t>kebijakan</a:t>
            </a:r>
            <a:r>
              <a:rPr lang="en-GB" sz="2000" dirty="0">
                <a:latin typeface="Corbel"/>
                <a:ea typeface="Corbel"/>
                <a:cs typeface="Corbel"/>
                <a:sym typeface="Corbel"/>
              </a:rPr>
              <a:t> yang </a:t>
            </a:r>
            <a:r>
              <a:rPr lang="en-GB" sz="2000" dirty="0" err="1">
                <a:latin typeface="Corbel"/>
                <a:ea typeface="Corbel"/>
                <a:cs typeface="Corbel"/>
                <a:sym typeface="Corbel"/>
              </a:rPr>
              <a:t>berhubungan</a:t>
            </a:r>
            <a:r>
              <a:rPr lang="en-GB" sz="2000" dirty="0">
                <a:latin typeface="Corbel"/>
                <a:ea typeface="Corbel"/>
                <a:cs typeface="Corbel"/>
                <a:sym typeface="Corbel"/>
              </a:rPr>
              <a:t> </a:t>
            </a:r>
            <a:r>
              <a:rPr lang="en-GB" sz="2000" dirty="0" err="1">
                <a:latin typeface="Corbel"/>
                <a:ea typeface="Corbel"/>
                <a:cs typeface="Corbel"/>
                <a:sym typeface="Corbel"/>
              </a:rPr>
              <a:t>dengan</a:t>
            </a:r>
            <a:r>
              <a:rPr lang="en-GB" sz="2000" dirty="0">
                <a:latin typeface="Corbel"/>
                <a:ea typeface="Corbel"/>
                <a:cs typeface="Corbel"/>
                <a:sym typeface="Corbel"/>
              </a:rPr>
              <a:t> </a:t>
            </a:r>
            <a:r>
              <a:rPr lang="en-GB" sz="2000" dirty="0" err="1">
                <a:latin typeface="Corbel"/>
                <a:ea typeface="Corbel"/>
                <a:cs typeface="Corbel"/>
                <a:sym typeface="Corbel"/>
              </a:rPr>
              <a:t>manajemen</a:t>
            </a:r>
            <a:r>
              <a:rPr lang="en-GB" sz="2000" dirty="0">
                <a:latin typeface="Corbel"/>
                <a:ea typeface="Corbel"/>
                <a:cs typeface="Corbel"/>
                <a:sym typeface="Corbel"/>
              </a:rPr>
              <a:t> </a:t>
            </a:r>
            <a:r>
              <a:rPr lang="en-GB" sz="2000" dirty="0" err="1">
                <a:latin typeface="Corbel"/>
                <a:ea typeface="Corbel"/>
                <a:cs typeface="Corbel"/>
                <a:sym typeface="Corbel"/>
              </a:rPr>
              <a:t>resiko</a:t>
            </a:r>
            <a:r>
              <a:rPr lang="en-GB" sz="2000" dirty="0">
                <a:latin typeface="Corbel"/>
                <a:ea typeface="Corbel"/>
                <a:cs typeface="Corbel"/>
                <a:sym typeface="Corbel"/>
              </a:rPr>
              <a:t>, </a:t>
            </a:r>
            <a:r>
              <a:rPr lang="en-GB" sz="2000" dirty="0" err="1">
                <a:latin typeface="Corbel"/>
                <a:ea typeface="Corbel"/>
                <a:cs typeface="Corbel"/>
                <a:sym typeface="Corbel"/>
              </a:rPr>
              <a:t>partisipasi</a:t>
            </a:r>
            <a:r>
              <a:rPr lang="en-GB" sz="2000" dirty="0">
                <a:latin typeface="Corbel"/>
                <a:ea typeface="Corbel"/>
                <a:cs typeface="Corbel"/>
                <a:sym typeface="Corbel"/>
              </a:rPr>
              <a:t> </a:t>
            </a:r>
            <a:r>
              <a:rPr lang="en-GB" sz="2000" dirty="0" err="1">
                <a:latin typeface="Corbel"/>
                <a:ea typeface="Corbel"/>
                <a:cs typeface="Corbel"/>
                <a:sym typeface="Corbel"/>
              </a:rPr>
              <a:t>manajemen</a:t>
            </a:r>
            <a:r>
              <a:rPr lang="en-GB" sz="2000" dirty="0">
                <a:latin typeface="Corbel"/>
                <a:ea typeface="Corbel"/>
                <a:cs typeface="Corbel"/>
                <a:sym typeface="Corbel"/>
              </a:rPr>
              <a:t> pada program-program </a:t>
            </a:r>
            <a:r>
              <a:rPr lang="en-GB" sz="2000" dirty="0" err="1">
                <a:latin typeface="Corbel"/>
                <a:ea typeface="Corbel"/>
                <a:cs typeface="Corbel"/>
                <a:sym typeface="Corbel"/>
              </a:rPr>
              <a:t>manajemen</a:t>
            </a:r>
            <a:r>
              <a:rPr lang="en-GB" sz="2000" dirty="0">
                <a:latin typeface="Corbel"/>
                <a:ea typeface="Corbel"/>
                <a:cs typeface="Corbel"/>
                <a:sym typeface="Corbel"/>
              </a:rPr>
              <a:t> </a:t>
            </a:r>
            <a:r>
              <a:rPr lang="en-GB" sz="2000" dirty="0" err="1">
                <a:latin typeface="Corbel"/>
                <a:ea typeface="Corbel"/>
                <a:cs typeface="Corbel"/>
                <a:sym typeface="Corbel"/>
              </a:rPr>
              <a:t>risiko</a:t>
            </a:r>
            <a:endParaRPr lang="en-GB" sz="2000" dirty="0">
              <a:latin typeface="Corbel"/>
              <a:ea typeface="Corbel"/>
              <a:cs typeface="Corbel"/>
              <a:sym typeface="Corbel"/>
            </a:endParaRPr>
          </a:p>
          <a:p>
            <a:pPr marL="438150" indent="-323850" algn="just">
              <a:spcBef>
                <a:spcPts val="0"/>
              </a:spcBef>
              <a:spcAft>
                <a:spcPts val="600"/>
              </a:spcAft>
              <a:buClr>
                <a:schemeClr val="accent1"/>
              </a:buClr>
              <a:buSzPct val="80000"/>
              <a:buFont typeface="Noto Sans Symbols"/>
              <a:buChar char="◼"/>
            </a:pPr>
            <a:r>
              <a:rPr lang="en-GB" sz="2000" b="1" dirty="0" err="1">
                <a:latin typeface="Corbel"/>
                <a:ea typeface="Corbel"/>
                <a:cs typeface="Corbel"/>
                <a:sym typeface="Corbel"/>
              </a:rPr>
              <a:t>Prasarana</a:t>
            </a:r>
            <a:r>
              <a:rPr lang="en-GB" sz="2000" b="1" dirty="0">
                <a:latin typeface="Corbel"/>
                <a:ea typeface="Corbel"/>
                <a:cs typeface="Corbel"/>
                <a:sym typeface="Corbel"/>
              </a:rPr>
              <a:t> </a:t>
            </a:r>
            <a:r>
              <a:rPr lang="en-GB" sz="2000" b="1" dirty="0" err="1">
                <a:latin typeface="Corbel"/>
                <a:ea typeface="Corbel"/>
                <a:cs typeface="Corbel"/>
                <a:sym typeface="Corbel"/>
              </a:rPr>
              <a:t>keras</a:t>
            </a:r>
            <a:endParaRPr lang="en-GB" sz="2000" b="1" dirty="0">
              <a:latin typeface="Corbel"/>
              <a:ea typeface="Corbel"/>
              <a:cs typeface="Corbel"/>
              <a:sym typeface="Corbel"/>
            </a:endParaRPr>
          </a:p>
          <a:p>
            <a:pPr marL="438150" indent="-323850" algn="just">
              <a:spcBef>
                <a:spcPts val="0"/>
              </a:spcBef>
              <a:spcAft>
                <a:spcPts val="600"/>
              </a:spcAft>
              <a:buClr>
                <a:schemeClr val="accent1"/>
              </a:buClr>
              <a:buSzPct val="80000"/>
              <a:buFont typeface="Arial"/>
              <a:buAutoNum type="arabicPeriod"/>
            </a:pPr>
            <a:r>
              <a:rPr lang="en-GB" sz="2000" dirty="0" err="1">
                <a:latin typeface="Corbel"/>
                <a:ea typeface="Corbel"/>
                <a:cs typeface="Corbel"/>
                <a:sym typeface="Corbel"/>
              </a:rPr>
              <a:t>Ruangan</a:t>
            </a:r>
            <a:r>
              <a:rPr lang="en-GB" sz="2000" dirty="0">
                <a:latin typeface="Corbel"/>
                <a:ea typeface="Corbel"/>
                <a:cs typeface="Corbel"/>
                <a:sym typeface="Corbel"/>
              </a:rPr>
              <a:t> </a:t>
            </a:r>
            <a:r>
              <a:rPr lang="en-GB" sz="2000" dirty="0" err="1">
                <a:latin typeface="Corbel"/>
                <a:ea typeface="Corbel"/>
                <a:cs typeface="Corbel"/>
                <a:sym typeface="Corbel"/>
              </a:rPr>
              <a:t>perkantoran</a:t>
            </a:r>
            <a:endParaRPr lang="en-GB" sz="2000" dirty="0">
              <a:latin typeface="Corbel"/>
              <a:ea typeface="Corbel"/>
              <a:cs typeface="Corbel"/>
              <a:sym typeface="Corbel"/>
            </a:endParaRPr>
          </a:p>
          <a:p>
            <a:pPr marL="438150" indent="-323850" algn="just">
              <a:spcBef>
                <a:spcPts val="0"/>
              </a:spcBef>
              <a:spcAft>
                <a:spcPts val="600"/>
              </a:spcAft>
              <a:buClr>
                <a:schemeClr val="accent1"/>
              </a:buClr>
              <a:buSzPct val="80000"/>
              <a:buFont typeface="Arial"/>
              <a:buAutoNum type="arabicPeriod"/>
            </a:pPr>
            <a:r>
              <a:rPr lang="en-GB" sz="2000" dirty="0">
                <a:latin typeface="Corbel"/>
                <a:ea typeface="Corbel"/>
                <a:cs typeface="Corbel"/>
                <a:sym typeface="Corbel"/>
              </a:rPr>
              <a:t>Komputer</a:t>
            </a:r>
          </a:p>
          <a:p>
            <a:pPr marL="438150" indent="-323850" algn="just">
              <a:spcBef>
                <a:spcPts val="0"/>
              </a:spcBef>
              <a:spcAft>
                <a:spcPts val="600"/>
              </a:spcAft>
              <a:buClr>
                <a:schemeClr val="accent1"/>
              </a:buClr>
              <a:buSzPct val="80000"/>
              <a:buFont typeface="Arial"/>
              <a:buAutoNum type="arabicPeriod"/>
            </a:pPr>
            <a:r>
              <a:rPr lang="en-GB" sz="2000" dirty="0" err="1">
                <a:latin typeface="Corbel"/>
                <a:ea typeface="Corbel"/>
                <a:cs typeface="Corbel"/>
                <a:sym typeface="Corbel"/>
              </a:rPr>
              <a:t>Sarana</a:t>
            </a:r>
            <a:r>
              <a:rPr lang="en-GB" sz="2000" dirty="0">
                <a:latin typeface="Corbel"/>
                <a:ea typeface="Corbel"/>
                <a:cs typeface="Corbel"/>
                <a:sym typeface="Corbel"/>
              </a:rPr>
              <a:t> </a:t>
            </a:r>
            <a:r>
              <a:rPr lang="en-GB" sz="2000" dirty="0" err="1">
                <a:latin typeface="Corbel"/>
                <a:ea typeface="Corbel"/>
                <a:cs typeface="Corbel"/>
                <a:sym typeface="Corbel"/>
              </a:rPr>
              <a:t>fisik</a:t>
            </a:r>
            <a:r>
              <a:rPr lang="en-GB" sz="2000" dirty="0">
                <a:latin typeface="Corbel"/>
                <a:ea typeface="Corbel"/>
                <a:cs typeface="Corbel"/>
                <a:sym typeface="Corbel"/>
              </a:rPr>
              <a:t> </a:t>
            </a:r>
            <a:r>
              <a:rPr lang="en-GB" sz="2000" dirty="0" err="1">
                <a:latin typeface="Corbel"/>
                <a:ea typeface="Corbel"/>
                <a:cs typeface="Corbel"/>
                <a:sym typeface="Corbel"/>
              </a:rPr>
              <a:t>lainnya</a:t>
            </a:r>
            <a:endParaRPr lang="en-GB" sz="2000" dirty="0">
              <a:latin typeface="Corbel"/>
              <a:ea typeface="Corbel"/>
              <a:cs typeface="Corbel"/>
              <a:sym typeface="Corbel"/>
            </a:endParaRPr>
          </a:p>
        </p:txBody>
      </p:sp>
    </p:spTree>
    <p:extLst>
      <p:ext uri="{BB962C8B-B14F-4D97-AF65-F5344CB8AC3E}">
        <p14:creationId xmlns:p14="http://schemas.microsoft.com/office/powerpoint/2010/main" val="397874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967B560-7C2B-0647-B1B5-4E34951EA635}"/>
              </a:ext>
            </a:extLst>
          </p:cNvPr>
          <p:cNvSpPr>
            <a:spLocks noGrp="1"/>
          </p:cNvSpPr>
          <p:nvPr>
            <p:ph type="title"/>
          </p:nvPr>
        </p:nvSpPr>
        <p:spPr>
          <a:xfrm>
            <a:off x="718879" y="800392"/>
            <a:ext cx="7698523" cy="1212102"/>
          </a:xfrm>
        </p:spPr>
        <p:txBody>
          <a:bodyPr>
            <a:normAutofit/>
          </a:bodyPr>
          <a:lstStyle/>
          <a:p>
            <a:r>
              <a:rPr lang="en-US" sz="3500" dirty="0" err="1">
                <a:solidFill>
                  <a:srgbClr val="FFFFFF"/>
                </a:solidFill>
              </a:rPr>
              <a:t>Tujuan</a:t>
            </a:r>
            <a:r>
              <a:rPr lang="en-US" sz="3500" dirty="0">
                <a:solidFill>
                  <a:srgbClr val="FFFFFF"/>
                </a:solidFill>
              </a:rPr>
              <a:t> </a:t>
            </a:r>
            <a:r>
              <a:rPr lang="en-US" sz="3500" dirty="0" err="1">
                <a:solidFill>
                  <a:srgbClr val="FFFFFF"/>
                </a:solidFill>
              </a:rPr>
              <a:t>pembelajaran</a:t>
            </a:r>
            <a:r>
              <a:rPr lang="en-US" sz="3500" dirty="0">
                <a:solidFill>
                  <a:srgbClr val="FFFFFF"/>
                </a:solidFill>
              </a:rPr>
              <a:t> Week-2</a:t>
            </a:r>
          </a:p>
        </p:txBody>
      </p:sp>
      <p:sp>
        <p:nvSpPr>
          <p:cNvPr id="3" name="Content Placeholder 2">
            <a:extLst>
              <a:ext uri="{FF2B5EF4-FFF2-40B4-BE49-F238E27FC236}">
                <a16:creationId xmlns:a16="http://schemas.microsoft.com/office/drawing/2014/main" id="{81857460-0487-5D47-BE4A-EF267C3C98D4}"/>
              </a:ext>
            </a:extLst>
          </p:cNvPr>
          <p:cNvSpPr>
            <a:spLocks noGrp="1"/>
          </p:cNvSpPr>
          <p:nvPr>
            <p:ph idx="1"/>
          </p:nvPr>
        </p:nvSpPr>
        <p:spPr>
          <a:xfrm>
            <a:off x="1025718" y="2490437"/>
            <a:ext cx="7281746" cy="1874668"/>
          </a:xfrm>
        </p:spPr>
        <p:txBody>
          <a:bodyPr anchor="ctr">
            <a:normAutofit/>
          </a:bodyPr>
          <a:lstStyle/>
          <a:p>
            <a:pPr marL="457200" indent="-457200">
              <a:buFont typeface="+mj-lt"/>
              <a:buAutoNum type="arabicPeriod"/>
            </a:pPr>
            <a:r>
              <a:rPr lang="en-US" dirty="0" err="1"/>
              <a:t>Mahasiswa</a:t>
            </a:r>
            <a:r>
              <a:rPr lang="en-US" dirty="0"/>
              <a:t> </a:t>
            </a:r>
            <a:r>
              <a:rPr lang="en-US" dirty="0" err="1"/>
              <a:t>dapat</a:t>
            </a:r>
            <a:r>
              <a:rPr lang="en-US" dirty="0"/>
              <a:t> </a:t>
            </a:r>
            <a:r>
              <a:rPr lang="en-US" dirty="0" err="1"/>
              <a:t>menjelaskan</a:t>
            </a:r>
            <a:r>
              <a:rPr lang="en-US" dirty="0"/>
              <a:t> </a:t>
            </a:r>
            <a:r>
              <a:rPr lang="en-US" dirty="0" err="1"/>
              <a:t>kembali</a:t>
            </a:r>
            <a:r>
              <a:rPr lang="en-US" dirty="0"/>
              <a:t> </a:t>
            </a:r>
            <a:r>
              <a:rPr lang="en-US" dirty="0" err="1"/>
              <a:t>tujuan</a:t>
            </a:r>
            <a:r>
              <a:rPr lang="en-US" dirty="0"/>
              <a:t> dan </a:t>
            </a:r>
            <a:r>
              <a:rPr lang="en-US" dirty="0" err="1"/>
              <a:t>ruang</a:t>
            </a:r>
            <a:r>
              <a:rPr lang="en-US" dirty="0"/>
              <a:t> </a:t>
            </a:r>
            <a:r>
              <a:rPr lang="en-US" dirty="0" err="1"/>
              <a:t>lingkup</a:t>
            </a:r>
            <a:r>
              <a:rPr lang="en-US" dirty="0"/>
              <a:t> </a:t>
            </a:r>
            <a:r>
              <a:rPr lang="en-US" dirty="0" err="1"/>
              <a:t>manajemen</a:t>
            </a:r>
            <a:r>
              <a:rPr lang="en-US" dirty="0"/>
              <a:t> </a:t>
            </a:r>
            <a:r>
              <a:rPr lang="en-US" dirty="0" err="1"/>
              <a:t>resiko</a:t>
            </a:r>
            <a:r>
              <a:rPr lang="en-US" dirty="0"/>
              <a:t> </a:t>
            </a:r>
            <a:r>
              <a:rPr lang="en-US" dirty="0" err="1"/>
              <a:t>dalam</a:t>
            </a:r>
            <a:r>
              <a:rPr lang="en-US" dirty="0"/>
              <a:t> </a:t>
            </a:r>
            <a:r>
              <a:rPr lang="en-US" dirty="0" err="1"/>
              <a:t>suatu</a:t>
            </a:r>
            <a:r>
              <a:rPr lang="en-US" dirty="0"/>
              <a:t> </a:t>
            </a:r>
            <a:r>
              <a:rPr lang="en-US" dirty="0" err="1"/>
              <a:t>perusahaan</a:t>
            </a:r>
            <a:r>
              <a:rPr lang="en-ID" dirty="0"/>
              <a:t> </a:t>
            </a:r>
          </a:p>
          <a:p>
            <a:pPr marL="457200" indent="-457200">
              <a:buFont typeface="+mj-lt"/>
              <a:buAutoNum type="arabicPeriod"/>
            </a:pPr>
            <a:r>
              <a:rPr lang="en-ID" dirty="0" err="1"/>
              <a:t>Dapat</a:t>
            </a:r>
            <a:r>
              <a:rPr lang="en-ID" dirty="0"/>
              <a:t> </a:t>
            </a:r>
            <a:r>
              <a:rPr lang="en-ID" dirty="0" err="1"/>
              <a:t>menjelaskan</a:t>
            </a:r>
            <a:r>
              <a:rPr lang="en-ID" dirty="0"/>
              <a:t> </a:t>
            </a:r>
            <a:r>
              <a:rPr lang="en-ID" dirty="0" err="1"/>
              <a:t>jenis-jenis</a:t>
            </a:r>
            <a:r>
              <a:rPr lang="en-ID" dirty="0"/>
              <a:t> </a:t>
            </a:r>
            <a:r>
              <a:rPr lang="en-ID" dirty="0" err="1"/>
              <a:t>risiko</a:t>
            </a:r>
            <a:r>
              <a:rPr lang="en-ID" dirty="0"/>
              <a:t> dan </a:t>
            </a:r>
            <a:r>
              <a:rPr lang="en-ID" dirty="0" err="1"/>
              <a:t>contohnya</a:t>
            </a:r>
            <a:endParaRPr lang="en-US" dirty="0"/>
          </a:p>
        </p:txBody>
      </p:sp>
    </p:spTree>
    <p:extLst>
      <p:ext uri="{BB962C8B-B14F-4D97-AF65-F5344CB8AC3E}">
        <p14:creationId xmlns:p14="http://schemas.microsoft.com/office/powerpoint/2010/main" val="2874588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useBgFill="1">
        <p:nvSpPr>
          <p:cNvPr id="253" name="Rectangle 252">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5" name="Group 254">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25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47" name="Shape 247"/>
          <p:cNvSpPr txBox="1">
            <a:spLocks noGrp="1"/>
          </p:cNvSpPr>
          <p:nvPr>
            <p:ph type="title"/>
          </p:nvPr>
        </p:nvSpPr>
        <p:spPr>
          <a:xfrm>
            <a:off x="823851" y="885651"/>
            <a:ext cx="2422352" cy="4624603"/>
          </a:xfrm>
          <a:prstGeom prst="rect">
            <a:avLst/>
          </a:prstGeom>
        </p:spPr>
        <p:txBody>
          <a:bodyPr vert="horz" lIns="91425" tIns="45700" rIns="45700" bIns="45700" rtlCol="0" anchorCtr="0">
            <a:normAutofit/>
          </a:bodyPr>
          <a:lstStyle/>
          <a:p>
            <a:pPr>
              <a:spcBef>
                <a:spcPts val="0"/>
              </a:spcBef>
              <a:buClr>
                <a:srgbClr val="FFC700"/>
              </a:buClr>
              <a:buSzPct val="25000"/>
            </a:pPr>
            <a:r>
              <a:rPr lang="en-GB" sz="2300" b="1">
                <a:solidFill>
                  <a:srgbClr val="FFFFFF"/>
                </a:solidFill>
                <a:latin typeface="Corbel"/>
                <a:ea typeface="Corbel"/>
                <a:cs typeface="Corbel"/>
                <a:sym typeface="Corbel"/>
              </a:rPr>
              <a:t>Mengembangkan Budaya Sadar Risiko</a:t>
            </a:r>
          </a:p>
        </p:txBody>
      </p:sp>
      <p:sp>
        <p:nvSpPr>
          <p:cNvPr id="248" name="Shape 248"/>
          <p:cNvSpPr txBox="1">
            <a:spLocks noGrp="1"/>
          </p:cNvSpPr>
          <p:nvPr>
            <p:ph idx="1"/>
          </p:nvPr>
        </p:nvSpPr>
        <p:spPr>
          <a:xfrm>
            <a:off x="3703259" y="885651"/>
            <a:ext cx="5189221" cy="4616849"/>
          </a:xfrm>
          <a:prstGeom prst="rect">
            <a:avLst/>
          </a:prstGeom>
        </p:spPr>
        <p:txBody>
          <a:bodyPr vert="horz" lIns="54850" tIns="91425" rIns="91425" bIns="45700" rtlCol="0" anchor="ctr" anchorCtr="0">
            <a:normAutofit/>
          </a:bodyPr>
          <a:lstStyle/>
          <a:p>
            <a:pPr marL="438150" indent="-341630" algn="just">
              <a:spcBef>
                <a:spcPts val="0"/>
              </a:spcBef>
              <a:spcAft>
                <a:spcPts val="600"/>
              </a:spcAft>
              <a:buClr>
                <a:schemeClr val="accent1"/>
              </a:buClr>
              <a:buSzPct val="100000"/>
              <a:buFont typeface="Noto Sans Symbols"/>
              <a:buChar char="◼"/>
            </a:pPr>
            <a:r>
              <a:rPr lang="en-GB" sz="1900" dirty="0" err="1">
                <a:latin typeface="Corbel"/>
                <a:ea typeface="Corbel"/>
                <a:cs typeface="Corbel"/>
                <a:sym typeface="Corbel"/>
              </a:rPr>
              <a:t>Tujuan</a:t>
            </a:r>
            <a:r>
              <a:rPr lang="en-GB" sz="1900" dirty="0">
                <a:latin typeface="Corbel"/>
                <a:ea typeface="Corbel"/>
                <a:cs typeface="Corbel"/>
                <a:sym typeface="Corbel"/>
              </a:rPr>
              <a:t> </a:t>
            </a:r>
            <a:r>
              <a:rPr lang="en-GB" sz="1900" dirty="0" err="1">
                <a:latin typeface="Corbel"/>
                <a:ea typeface="Corbel"/>
                <a:cs typeface="Corbel"/>
                <a:sym typeface="Corbel"/>
              </a:rPr>
              <a:t>dari</a:t>
            </a:r>
            <a:r>
              <a:rPr lang="en-GB" sz="1900" dirty="0">
                <a:latin typeface="Corbel"/>
                <a:ea typeface="Corbel"/>
                <a:cs typeface="Corbel"/>
                <a:sym typeface="Corbel"/>
              </a:rPr>
              <a:t> </a:t>
            </a:r>
            <a:r>
              <a:rPr lang="en-GB" sz="1900" dirty="0" err="1">
                <a:latin typeface="Corbel"/>
                <a:ea typeface="Corbel"/>
                <a:cs typeface="Corbel"/>
                <a:sym typeface="Corbel"/>
              </a:rPr>
              <a:t>budaya</a:t>
            </a:r>
            <a:r>
              <a:rPr lang="en-GB" sz="1900" dirty="0">
                <a:latin typeface="Corbel"/>
                <a:ea typeface="Corbel"/>
                <a:cs typeface="Corbel"/>
                <a:sym typeface="Corbel"/>
              </a:rPr>
              <a:t> </a:t>
            </a:r>
            <a:r>
              <a:rPr lang="en-GB" sz="1900" dirty="0" err="1">
                <a:latin typeface="Corbel"/>
                <a:ea typeface="Corbel"/>
                <a:cs typeface="Corbel"/>
                <a:sym typeface="Corbel"/>
              </a:rPr>
              <a:t>sadar</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adalah</a:t>
            </a:r>
            <a:r>
              <a:rPr lang="en-GB" sz="1900" dirty="0">
                <a:latin typeface="Corbel"/>
                <a:ea typeface="Corbel"/>
                <a:cs typeface="Corbel"/>
                <a:sym typeface="Corbel"/>
              </a:rPr>
              <a:t> agar </a:t>
            </a:r>
            <a:r>
              <a:rPr lang="en-GB" sz="1900" dirty="0" err="1">
                <a:latin typeface="Corbel"/>
                <a:ea typeface="Corbel"/>
                <a:cs typeface="Corbel"/>
                <a:sym typeface="Corbel"/>
              </a:rPr>
              <a:t>setiap</a:t>
            </a:r>
            <a:r>
              <a:rPr lang="en-GB" sz="1900" dirty="0">
                <a:latin typeface="Corbel"/>
                <a:ea typeface="Corbel"/>
                <a:cs typeface="Corbel"/>
                <a:sym typeface="Corbel"/>
              </a:rPr>
              <a:t> </a:t>
            </a:r>
            <a:r>
              <a:rPr lang="en-GB" sz="1900" dirty="0" err="1">
                <a:latin typeface="Corbel"/>
                <a:ea typeface="Corbel"/>
                <a:cs typeface="Corbel"/>
                <a:sym typeface="Corbel"/>
              </a:rPr>
              <a:t>anggota</a:t>
            </a:r>
            <a:r>
              <a:rPr lang="en-GB" sz="1900" dirty="0">
                <a:latin typeface="Corbel"/>
                <a:ea typeface="Corbel"/>
                <a:cs typeface="Corbel"/>
                <a:sym typeface="Corbel"/>
              </a:rPr>
              <a:t> </a:t>
            </a:r>
            <a:r>
              <a:rPr lang="en-GB" sz="1900" dirty="0" err="1">
                <a:latin typeface="Corbel"/>
                <a:ea typeface="Corbel"/>
                <a:cs typeface="Corbel"/>
                <a:sym typeface="Corbel"/>
              </a:rPr>
              <a:t>organisasi</a:t>
            </a:r>
            <a:r>
              <a:rPr lang="en-GB" sz="1900" dirty="0">
                <a:latin typeface="Corbel"/>
                <a:ea typeface="Corbel"/>
                <a:cs typeface="Corbel"/>
                <a:sym typeface="Corbel"/>
              </a:rPr>
              <a:t> </a:t>
            </a:r>
            <a:r>
              <a:rPr lang="en-GB" sz="1900" dirty="0" err="1">
                <a:latin typeface="Corbel"/>
                <a:ea typeface="Corbel"/>
                <a:cs typeface="Corbel"/>
                <a:sym typeface="Corbel"/>
              </a:rPr>
              <a:t>menyadari</a:t>
            </a:r>
            <a:r>
              <a:rPr lang="en-GB" sz="1900" dirty="0">
                <a:latin typeface="Corbel"/>
                <a:ea typeface="Corbel"/>
                <a:cs typeface="Corbel"/>
                <a:sym typeface="Corbel"/>
              </a:rPr>
              <a:t> </a:t>
            </a:r>
            <a:r>
              <a:rPr lang="en-GB" sz="1900" dirty="0" err="1">
                <a:latin typeface="Corbel"/>
                <a:ea typeface="Corbel"/>
                <a:cs typeface="Corbel"/>
                <a:sym typeface="Corbel"/>
              </a:rPr>
              <a:t>adanya</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dan </a:t>
            </a:r>
            <a:r>
              <a:rPr lang="en-GB" sz="1900" dirty="0" err="1">
                <a:latin typeface="Corbel"/>
                <a:ea typeface="Corbel"/>
                <a:cs typeface="Corbel"/>
                <a:sym typeface="Corbel"/>
              </a:rPr>
              <a:t>mempertimbangkan</a:t>
            </a:r>
            <a:r>
              <a:rPr lang="en-GB" sz="1900" dirty="0">
                <a:latin typeface="Corbel"/>
                <a:ea typeface="Corbel"/>
                <a:cs typeface="Corbel"/>
                <a:sym typeface="Corbel"/>
              </a:rPr>
              <a:t> </a:t>
            </a:r>
            <a:r>
              <a:rPr lang="en-GB" sz="1900" dirty="0" err="1">
                <a:latin typeface="Corbel"/>
                <a:ea typeface="Corbel"/>
                <a:cs typeface="Corbel"/>
                <a:sym typeface="Corbel"/>
              </a:rPr>
              <a:t>aspek</a:t>
            </a:r>
            <a:r>
              <a:rPr lang="en-GB" sz="1900" dirty="0">
                <a:latin typeface="Corbel"/>
                <a:ea typeface="Corbel"/>
                <a:cs typeface="Corbel"/>
                <a:sym typeface="Corbel"/>
              </a:rPr>
              <a:t> </a:t>
            </a:r>
            <a:r>
              <a:rPr lang="en-GB" sz="1900" dirty="0" err="1">
                <a:latin typeface="Corbel"/>
                <a:ea typeface="Corbel"/>
                <a:cs typeface="Corbel"/>
                <a:sym typeface="Corbel"/>
              </a:rPr>
              <a:t>risikonya</a:t>
            </a:r>
            <a:r>
              <a:rPr lang="en-GB" sz="1900" dirty="0">
                <a:latin typeface="Corbel"/>
                <a:ea typeface="Corbel"/>
                <a:cs typeface="Corbel"/>
                <a:sym typeface="Corbel"/>
              </a:rPr>
              <a:t> </a:t>
            </a:r>
            <a:r>
              <a:rPr lang="en-GB" sz="1900" dirty="0" err="1">
                <a:latin typeface="Corbel"/>
                <a:ea typeface="Corbel"/>
                <a:cs typeface="Corbel"/>
                <a:sym typeface="Corbel"/>
              </a:rPr>
              <a:t>sehingga</a:t>
            </a:r>
            <a:r>
              <a:rPr lang="en-GB" sz="1900" dirty="0">
                <a:latin typeface="Corbel"/>
                <a:ea typeface="Corbel"/>
                <a:cs typeface="Corbel"/>
                <a:sym typeface="Corbel"/>
              </a:rPr>
              <a:t> </a:t>
            </a:r>
            <a:r>
              <a:rPr lang="en-GB" sz="1900" dirty="0" err="1">
                <a:latin typeface="Corbel"/>
                <a:ea typeface="Corbel"/>
                <a:cs typeface="Corbel"/>
                <a:sym typeface="Corbel"/>
              </a:rPr>
              <a:t>lebih</a:t>
            </a:r>
            <a:r>
              <a:rPr lang="en-GB" sz="1900" dirty="0">
                <a:latin typeface="Corbel"/>
                <a:ea typeface="Corbel"/>
                <a:cs typeface="Corbel"/>
                <a:sym typeface="Corbel"/>
              </a:rPr>
              <a:t> </a:t>
            </a:r>
            <a:r>
              <a:rPr lang="en-GB" sz="1900" dirty="0" err="1">
                <a:latin typeface="Corbel"/>
                <a:ea typeface="Corbel"/>
                <a:cs typeface="Corbel"/>
                <a:sym typeface="Corbel"/>
              </a:rPr>
              <a:t>berhati-hati</a:t>
            </a:r>
            <a:r>
              <a:rPr lang="en-GB" sz="1900" dirty="0">
                <a:latin typeface="Corbel"/>
                <a:ea typeface="Corbel"/>
                <a:cs typeface="Corbel"/>
                <a:sym typeface="Corbel"/>
              </a:rPr>
              <a:t> </a:t>
            </a:r>
            <a:r>
              <a:rPr lang="en-GB" sz="1900" dirty="0" err="1">
                <a:latin typeface="Corbel"/>
                <a:ea typeface="Corbel"/>
                <a:cs typeface="Corbel"/>
                <a:sym typeface="Corbel"/>
              </a:rPr>
              <a:t>dalam</a:t>
            </a:r>
            <a:r>
              <a:rPr lang="en-GB" sz="1900" dirty="0">
                <a:latin typeface="Corbel"/>
                <a:ea typeface="Corbel"/>
                <a:cs typeface="Corbel"/>
                <a:sym typeface="Corbel"/>
              </a:rPr>
              <a:t> </a:t>
            </a:r>
            <a:r>
              <a:rPr lang="en-GB" sz="1900" dirty="0" err="1">
                <a:latin typeface="Corbel"/>
                <a:ea typeface="Corbel"/>
                <a:cs typeface="Corbel"/>
                <a:sym typeface="Corbel"/>
              </a:rPr>
              <a:t>pengambilan</a:t>
            </a:r>
            <a:r>
              <a:rPr lang="en-GB" sz="1900" dirty="0">
                <a:latin typeface="Corbel"/>
                <a:ea typeface="Corbel"/>
                <a:cs typeface="Corbel"/>
                <a:sym typeface="Corbel"/>
              </a:rPr>
              <a:t> </a:t>
            </a:r>
            <a:r>
              <a:rPr lang="en-GB" sz="1900" dirty="0" err="1">
                <a:latin typeface="Corbel"/>
                <a:ea typeface="Corbel"/>
                <a:cs typeface="Corbel"/>
                <a:sym typeface="Corbel"/>
              </a:rPr>
              <a:t>keputusan</a:t>
            </a:r>
            <a:r>
              <a:rPr lang="en-GB" sz="1900" dirty="0">
                <a:latin typeface="Corbel"/>
                <a:ea typeface="Corbel"/>
                <a:cs typeface="Corbel"/>
                <a:sym typeface="Corbel"/>
              </a:rPr>
              <a:t>.</a:t>
            </a:r>
          </a:p>
          <a:p>
            <a:pPr marL="438150" indent="-341630" algn="just">
              <a:spcBef>
                <a:spcPts val="0"/>
              </a:spcBef>
              <a:spcAft>
                <a:spcPts val="600"/>
              </a:spcAft>
              <a:buClr>
                <a:schemeClr val="accent1"/>
              </a:buClr>
              <a:buSzPct val="100000"/>
              <a:buFont typeface="Noto Sans Symbols"/>
              <a:buChar char="◼"/>
            </a:pPr>
            <a:r>
              <a:rPr lang="en-GB" sz="1900" dirty="0" err="1">
                <a:latin typeface="Corbel"/>
                <a:ea typeface="Corbel"/>
                <a:cs typeface="Corbel"/>
                <a:sym typeface="Corbel"/>
              </a:rPr>
              <a:t>Pengembangan</a:t>
            </a:r>
            <a:r>
              <a:rPr lang="en-GB" sz="1900" dirty="0">
                <a:latin typeface="Corbel"/>
                <a:ea typeface="Corbel"/>
                <a:cs typeface="Corbel"/>
                <a:sym typeface="Corbel"/>
              </a:rPr>
              <a:t> </a:t>
            </a:r>
            <a:r>
              <a:rPr lang="en-GB" sz="1900" dirty="0" err="1">
                <a:latin typeface="Corbel"/>
                <a:ea typeface="Corbel"/>
                <a:cs typeface="Corbel"/>
                <a:sym typeface="Corbel"/>
              </a:rPr>
              <a:t>perilaku</a:t>
            </a:r>
            <a:r>
              <a:rPr lang="en-GB" sz="1900" dirty="0">
                <a:latin typeface="Corbel"/>
                <a:ea typeface="Corbel"/>
                <a:cs typeface="Corbel"/>
                <a:sym typeface="Corbel"/>
              </a:rPr>
              <a:t> </a:t>
            </a:r>
            <a:r>
              <a:rPr lang="en-GB" sz="1900" dirty="0" err="1">
                <a:latin typeface="Corbel"/>
                <a:ea typeface="Corbel"/>
                <a:cs typeface="Corbel"/>
                <a:sym typeface="Corbel"/>
              </a:rPr>
              <a:t>sadar</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adalah</a:t>
            </a:r>
            <a:r>
              <a:rPr lang="en-GB" sz="1900" dirty="0">
                <a:latin typeface="Corbel"/>
                <a:ea typeface="Corbel"/>
                <a:cs typeface="Corbel"/>
                <a:sym typeface="Corbel"/>
              </a:rPr>
              <a:t> </a:t>
            </a:r>
            <a:r>
              <a:rPr lang="en-GB" sz="1900" dirty="0" err="1">
                <a:latin typeface="Corbel"/>
                <a:ea typeface="Corbel"/>
                <a:cs typeface="Corbel"/>
                <a:sym typeface="Corbel"/>
              </a:rPr>
              <a:t>memaksa</a:t>
            </a:r>
            <a:r>
              <a:rPr lang="en-GB" sz="1900" dirty="0">
                <a:latin typeface="Corbel"/>
                <a:ea typeface="Corbel"/>
                <a:cs typeface="Corbel"/>
                <a:sym typeface="Corbel"/>
              </a:rPr>
              <a:t> </a:t>
            </a:r>
            <a:r>
              <a:rPr lang="en-GB" sz="1900" dirty="0" err="1">
                <a:latin typeface="Corbel"/>
                <a:ea typeface="Corbel"/>
                <a:cs typeface="Corbel"/>
                <a:sym typeface="Corbel"/>
              </a:rPr>
              <a:t>anggota</a:t>
            </a:r>
            <a:r>
              <a:rPr lang="en-GB" sz="1900" dirty="0">
                <a:latin typeface="Corbel"/>
                <a:ea typeface="Corbel"/>
                <a:cs typeface="Corbel"/>
                <a:sym typeface="Corbel"/>
              </a:rPr>
              <a:t> </a:t>
            </a:r>
            <a:r>
              <a:rPr lang="en-GB" sz="1900" dirty="0" err="1">
                <a:latin typeface="Corbel"/>
                <a:ea typeface="Corbel"/>
                <a:cs typeface="Corbel"/>
                <a:sym typeface="Corbel"/>
              </a:rPr>
              <a:t>organisasi</a:t>
            </a:r>
            <a:r>
              <a:rPr lang="en-GB" sz="1900" dirty="0">
                <a:latin typeface="Corbel"/>
                <a:ea typeface="Corbel"/>
                <a:cs typeface="Corbel"/>
                <a:sym typeface="Corbel"/>
              </a:rPr>
              <a:t> </a:t>
            </a:r>
            <a:r>
              <a:rPr lang="en-GB" sz="1900" dirty="0" err="1">
                <a:latin typeface="Corbel"/>
                <a:ea typeface="Corbel"/>
                <a:cs typeface="Corbel"/>
                <a:sym typeface="Corbel"/>
              </a:rPr>
              <a:t>untuk</a:t>
            </a:r>
            <a:r>
              <a:rPr lang="en-GB" sz="1900" dirty="0">
                <a:latin typeface="Corbel"/>
                <a:ea typeface="Corbel"/>
                <a:cs typeface="Corbel"/>
                <a:sym typeface="Corbel"/>
              </a:rPr>
              <a:t> </a:t>
            </a:r>
            <a:r>
              <a:rPr lang="en-GB" sz="1900" dirty="0" err="1">
                <a:latin typeface="Corbel"/>
                <a:ea typeface="Corbel"/>
                <a:cs typeface="Corbel"/>
                <a:sym typeface="Corbel"/>
              </a:rPr>
              <a:t>memikirkan</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atas</a:t>
            </a:r>
            <a:r>
              <a:rPr lang="en-GB" sz="1900" dirty="0">
                <a:latin typeface="Corbel"/>
                <a:ea typeface="Corbel"/>
                <a:cs typeface="Corbel"/>
                <a:sym typeface="Corbel"/>
              </a:rPr>
              <a:t> </a:t>
            </a:r>
            <a:r>
              <a:rPr lang="en-GB" sz="1900" dirty="0" err="1">
                <a:latin typeface="Corbel"/>
                <a:ea typeface="Corbel"/>
                <a:cs typeface="Corbel"/>
                <a:sym typeface="Corbel"/>
              </a:rPr>
              <a:t>setiap</a:t>
            </a:r>
            <a:r>
              <a:rPr lang="en-GB" sz="1900" dirty="0">
                <a:latin typeface="Corbel"/>
                <a:ea typeface="Corbel"/>
                <a:cs typeface="Corbel"/>
                <a:sym typeface="Corbel"/>
              </a:rPr>
              <a:t> </a:t>
            </a:r>
            <a:r>
              <a:rPr lang="en-GB" sz="1900" dirty="0" err="1">
                <a:latin typeface="Corbel"/>
                <a:ea typeface="Corbel"/>
                <a:cs typeface="Corbel"/>
                <a:sym typeface="Corbel"/>
              </a:rPr>
              <a:t>keputusan</a:t>
            </a:r>
            <a:r>
              <a:rPr lang="en-GB" sz="1900" dirty="0">
                <a:latin typeface="Corbel"/>
                <a:ea typeface="Corbel"/>
                <a:cs typeface="Corbel"/>
                <a:sym typeface="Corbel"/>
              </a:rPr>
              <a:t> yang </a:t>
            </a:r>
            <a:r>
              <a:rPr lang="en-GB" sz="1900" dirty="0" err="1">
                <a:latin typeface="Corbel"/>
                <a:ea typeface="Corbel"/>
                <a:cs typeface="Corbel"/>
                <a:sym typeface="Corbel"/>
              </a:rPr>
              <a:t>diambil</a:t>
            </a:r>
            <a:r>
              <a:rPr lang="en-GB" sz="1900" dirty="0">
                <a:latin typeface="Corbel"/>
                <a:ea typeface="Corbel"/>
                <a:cs typeface="Corbel"/>
                <a:sym typeface="Corbel"/>
              </a:rPr>
              <a:t>.</a:t>
            </a:r>
          </a:p>
          <a:p>
            <a:pPr marL="438150" indent="-341630" algn="just">
              <a:spcBef>
                <a:spcPts val="0"/>
              </a:spcBef>
              <a:spcAft>
                <a:spcPts val="600"/>
              </a:spcAft>
              <a:buClr>
                <a:schemeClr val="accent1"/>
              </a:buClr>
              <a:buSzPct val="100000"/>
              <a:buFont typeface="Noto Sans Symbols"/>
              <a:buChar char="◼"/>
            </a:pPr>
            <a:r>
              <a:rPr lang="en-GB" sz="1900" dirty="0" err="1">
                <a:latin typeface="Corbel"/>
                <a:ea typeface="Corbel"/>
                <a:cs typeface="Corbel"/>
                <a:sym typeface="Corbel"/>
              </a:rPr>
              <a:t>Manajer</a:t>
            </a:r>
            <a:r>
              <a:rPr lang="en-GB" sz="1900" dirty="0">
                <a:latin typeface="Corbel"/>
                <a:ea typeface="Corbel"/>
                <a:cs typeface="Corbel"/>
                <a:sym typeface="Corbel"/>
              </a:rPr>
              <a:t> </a:t>
            </a:r>
            <a:r>
              <a:rPr lang="en-GB" sz="1900" dirty="0" err="1">
                <a:latin typeface="Corbel"/>
                <a:ea typeface="Corbel"/>
                <a:cs typeface="Corbel"/>
                <a:sym typeface="Corbel"/>
              </a:rPr>
              <a:t>harus</a:t>
            </a:r>
            <a:r>
              <a:rPr lang="en-GB" sz="1900" dirty="0">
                <a:latin typeface="Corbel"/>
                <a:ea typeface="Corbel"/>
                <a:cs typeface="Corbel"/>
                <a:sym typeface="Corbel"/>
              </a:rPr>
              <a:t> </a:t>
            </a:r>
            <a:r>
              <a:rPr lang="en-GB" sz="1900" dirty="0" err="1">
                <a:latin typeface="Corbel"/>
                <a:ea typeface="Corbel"/>
                <a:cs typeface="Corbel"/>
                <a:sym typeface="Corbel"/>
              </a:rPr>
              <a:t>memikirkan</a:t>
            </a:r>
            <a:r>
              <a:rPr lang="en-GB" sz="1900" dirty="0">
                <a:latin typeface="Corbel"/>
                <a:ea typeface="Corbel"/>
                <a:cs typeface="Corbel"/>
                <a:sym typeface="Corbel"/>
              </a:rPr>
              <a:t> </a:t>
            </a:r>
            <a:r>
              <a:rPr lang="en-GB" sz="1900" dirty="0" err="1">
                <a:latin typeface="Corbel"/>
                <a:ea typeface="Corbel"/>
                <a:cs typeface="Corbel"/>
                <a:sym typeface="Corbel"/>
              </a:rPr>
              <a:t>tiga</a:t>
            </a:r>
            <a:r>
              <a:rPr lang="en-GB" sz="1900" dirty="0">
                <a:latin typeface="Corbel"/>
                <a:ea typeface="Corbel"/>
                <a:cs typeface="Corbel"/>
                <a:sym typeface="Corbel"/>
              </a:rPr>
              <a:t> </a:t>
            </a:r>
            <a:r>
              <a:rPr lang="en-GB" sz="1900" dirty="0" err="1">
                <a:latin typeface="Corbel"/>
                <a:ea typeface="Corbel"/>
                <a:cs typeface="Corbel"/>
                <a:sym typeface="Corbel"/>
              </a:rPr>
              <a:t>aspek</a:t>
            </a:r>
            <a:r>
              <a:rPr lang="en-GB" sz="1900" dirty="0">
                <a:latin typeface="Corbel"/>
                <a:ea typeface="Corbel"/>
                <a:cs typeface="Corbel"/>
                <a:sym typeface="Corbel"/>
              </a:rPr>
              <a:t> </a:t>
            </a:r>
            <a:r>
              <a:rPr lang="en-GB" sz="1900" dirty="0" err="1">
                <a:latin typeface="Corbel"/>
                <a:ea typeface="Corbel"/>
                <a:cs typeface="Corbel"/>
                <a:sym typeface="Corbel"/>
              </a:rPr>
              <a:t>dalam</a:t>
            </a:r>
            <a:r>
              <a:rPr lang="en-GB" sz="1900" dirty="0">
                <a:latin typeface="Corbel"/>
                <a:ea typeface="Corbel"/>
                <a:cs typeface="Corbel"/>
                <a:sym typeface="Corbel"/>
              </a:rPr>
              <a:t> </a:t>
            </a:r>
            <a:r>
              <a:rPr lang="en-GB" sz="1900" dirty="0" err="1">
                <a:latin typeface="Corbel"/>
                <a:ea typeface="Corbel"/>
                <a:cs typeface="Corbel"/>
                <a:sym typeface="Corbel"/>
              </a:rPr>
              <a:t>pengambilan</a:t>
            </a:r>
            <a:r>
              <a:rPr lang="en-GB" sz="1900" dirty="0">
                <a:latin typeface="Corbel"/>
                <a:ea typeface="Corbel"/>
                <a:cs typeface="Corbel"/>
                <a:sym typeface="Corbel"/>
              </a:rPr>
              <a:t> </a:t>
            </a:r>
            <a:r>
              <a:rPr lang="en-GB" sz="1900" dirty="0" err="1">
                <a:latin typeface="Corbel"/>
                <a:ea typeface="Corbel"/>
                <a:cs typeface="Corbel"/>
                <a:sym typeface="Corbel"/>
              </a:rPr>
              <a:t>keputusan</a:t>
            </a:r>
            <a:r>
              <a:rPr lang="en-GB" sz="1900" dirty="0">
                <a:latin typeface="Corbel"/>
                <a:ea typeface="Corbel"/>
                <a:cs typeface="Corbel"/>
                <a:sym typeface="Corbel"/>
              </a:rPr>
              <a:t>, </a:t>
            </a:r>
            <a:r>
              <a:rPr lang="en-GB" sz="1900" dirty="0" err="1">
                <a:latin typeface="Corbel"/>
                <a:ea typeface="Corbel"/>
                <a:cs typeface="Corbel"/>
                <a:sym typeface="Corbel"/>
              </a:rPr>
              <a:t>yaitu</a:t>
            </a:r>
            <a:r>
              <a:rPr lang="en-GB" sz="1900" dirty="0">
                <a:latin typeface="Corbel"/>
                <a:ea typeface="Corbel"/>
                <a:cs typeface="Corbel"/>
                <a:sym typeface="Corbel"/>
              </a:rPr>
              <a:t> </a:t>
            </a:r>
            <a:r>
              <a:rPr lang="en-GB" sz="1900" dirty="0" err="1">
                <a:latin typeface="Corbel"/>
                <a:ea typeface="Corbel"/>
                <a:cs typeface="Corbel"/>
                <a:sym typeface="Corbel"/>
              </a:rPr>
              <a:t>aspek</a:t>
            </a:r>
            <a:r>
              <a:rPr lang="en-GB" sz="1900" dirty="0">
                <a:latin typeface="Corbel"/>
                <a:ea typeface="Corbel"/>
                <a:cs typeface="Corbel"/>
                <a:sym typeface="Corbel"/>
              </a:rPr>
              <a:t> </a:t>
            </a:r>
            <a:r>
              <a:rPr lang="en-GB" sz="1900" dirty="0" err="1">
                <a:latin typeface="Corbel"/>
                <a:ea typeface="Corbel"/>
                <a:cs typeface="Corbel"/>
                <a:sym typeface="Corbel"/>
              </a:rPr>
              <a:t>strategis</a:t>
            </a:r>
            <a:r>
              <a:rPr lang="en-GB" sz="1900" dirty="0">
                <a:latin typeface="Corbel"/>
                <a:ea typeface="Corbel"/>
                <a:cs typeface="Corbel"/>
                <a:sym typeface="Corbel"/>
              </a:rPr>
              <a:t>, </a:t>
            </a:r>
            <a:r>
              <a:rPr lang="en-GB" sz="1900" dirty="0" err="1">
                <a:latin typeface="Corbel"/>
                <a:ea typeface="Corbel"/>
                <a:cs typeface="Corbel"/>
                <a:sym typeface="Corbel"/>
              </a:rPr>
              <a:t>operasi</a:t>
            </a:r>
            <a:r>
              <a:rPr lang="en-GB" sz="1900" dirty="0">
                <a:latin typeface="Corbel"/>
                <a:ea typeface="Corbel"/>
                <a:cs typeface="Corbel"/>
                <a:sym typeface="Corbel"/>
              </a:rPr>
              <a:t>, dan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Evaluasi</a:t>
            </a:r>
            <a:r>
              <a:rPr lang="en-GB" sz="1900" dirty="0">
                <a:latin typeface="Corbel"/>
                <a:ea typeface="Corbel"/>
                <a:cs typeface="Corbel"/>
                <a:sym typeface="Corbel"/>
              </a:rPr>
              <a:t> </a:t>
            </a:r>
            <a:r>
              <a:rPr lang="en-GB" sz="1900" dirty="0" err="1">
                <a:latin typeface="Corbel"/>
                <a:ea typeface="Corbel"/>
                <a:cs typeface="Corbel"/>
                <a:sym typeface="Corbel"/>
              </a:rPr>
              <a:t>terhadap</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yang </a:t>
            </a:r>
            <a:r>
              <a:rPr lang="en-GB" sz="1900" dirty="0" err="1">
                <a:latin typeface="Corbel"/>
                <a:ea typeface="Corbel"/>
                <a:cs typeface="Corbel"/>
                <a:sym typeface="Corbel"/>
              </a:rPr>
              <a:t>mungkin</a:t>
            </a:r>
            <a:r>
              <a:rPr lang="en-GB" sz="1900" dirty="0">
                <a:latin typeface="Corbel"/>
                <a:ea typeface="Corbel"/>
                <a:cs typeface="Corbel"/>
                <a:sym typeface="Corbel"/>
              </a:rPr>
              <a:t> </a:t>
            </a:r>
            <a:r>
              <a:rPr lang="en-GB" sz="1900" dirty="0" err="1">
                <a:latin typeface="Corbel"/>
                <a:ea typeface="Corbel"/>
                <a:cs typeface="Corbel"/>
                <a:sym typeface="Corbel"/>
              </a:rPr>
              <a:t>terjadi</a:t>
            </a:r>
            <a:r>
              <a:rPr lang="en-GB" sz="1900" dirty="0">
                <a:latin typeface="Corbel"/>
                <a:ea typeface="Corbel"/>
                <a:cs typeface="Corbel"/>
                <a:sym typeface="Corbel"/>
              </a:rPr>
              <a:t> </a:t>
            </a:r>
            <a:r>
              <a:rPr lang="en-GB" sz="1900" dirty="0" err="1">
                <a:latin typeface="Corbel"/>
                <a:ea typeface="Corbel"/>
                <a:cs typeface="Corbel"/>
                <a:sym typeface="Corbel"/>
              </a:rPr>
              <a:t>harus</a:t>
            </a:r>
            <a:r>
              <a:rPr lang="en-GB" sz="1900" dirty="0">
                <a:latin typeface="Corbel"/>
                <a:ea typeface="Corbel"/>
                <a:cs typeface="Corbel"/>
                <a:sym typeface="Corbel"/>
              </a:rPr>
              <a:t> </a:t>
            </a:r>
            <a:r>
              <a:rPr lang="en-GB" sz="1900" dirty="0" err="1">
                <a:latin typeface="Corbel"/>
                <a:ea typeface="Corbel"/>
                <a:cs typeface="Corbel"/>
                <a:sym typeface="Corbel"/>
              </a:rPr>
              <a:t>dipikirkan</a:t>
            </a:r>
            <a:r>
              <a:rPr lang="en-GB" sz="1900" dirty="0">
                <a:latin typeface="Corbel"/>
                <a:ea typeface="Corbel"/>
                <a:cs typeface="Corbel"/>
                <a:sym typeface="Corbel"/>
              </a:rPr>
              <a:t> dan </a:t>
            </a:r>
            <a:r>
              <a:rPr lang="en-GB" sz="1900" dirty="0" err="1">
                <a:latin typeface="Corbel"/>
                <a:ea typeface="Corbel"/>
                <a:cs typeface="Corbel"/>
                <a:sym typeface="Corbel"/>
              </a:rPr>
              <a:t>dilaporkan</a:t>
            </a:r>
            <a:r>
              <a:rPr lang="en-GB" sz="1900" dirty="0">
                <a:latin typeface="Corbel"/>
                <a:ea typeface="Corbel"/>
                <a:cs typeface="Corbel"/>
                <a:sym typeface="Corbel"/>
              </a:rPr>
              <a:t> </a:t>
            </a:r>
            <a:r>
              <a:rPr lang="en-GB" sz="1900" dirty="0" err="1">
                <a:latin typeface="Corbel"/>
                <a:ea typeface="Corbel"/>
                <a:cs typeface="Corbel"/>
                <a:sym typeface="Corbel"/>
              </a:rPr>
              <a:t>secara</a:t>
            </a:r>
            <a:r>
              <a:rPr lang="en-GB" sz="1900" dirty="0">
                <a:latin typeface="Corbel"/>
                <a:ea typeface="Corbel"/>
                <a:cs typeface="Corbel"/>
                <a:sym typeface="Corbel"/>
              </a:rPr>
              <a:t> </a:t>
            </a:r>
            <a:r>
              <a:rPr lang="en-GB" sz="1900" dirty="0" err="1">
                <a:latin typeface="Corbel"/>
                <a:ea typeface="Corbel"/>
                <a:cs typeface="Corbel"/>
                <a:sym typeface="Corbel"/>
              </a:rPr>
              <a:t>eksplisit</a:t>
            </a:r>
            <a:endParaRPr lang="en-GB" sz="1900" dirty="0">
              <a:latin typeface="Corbel"/>
              <a:ea typeface="Corbel"/>
              <a:cs typeface="Corbel"/>
              <a:sym typeface="Corbel"/>
            </a:endParaRPr>
          </a:p>
        </p:txBody>
      </p:sp>
    </p:spTree>
    <p:extLst>
      <p:ext uri="{BB962C8B-B14F-4D97-AF65-F5344CB8AC3E}">
        <p14:creationId xmlns:p14="http://schemas.microsoft.com/office/powerpoint/2010/main" val="1339481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p:nvPr/>
        </p:nvSpPr>
        <p:spPr>
          <a:xfrm>
            <a:off x="1785938" y="1777007"/>
            <a:ext cx="2786062" cy="2089546"/>
          </a:xfrm>
          <a:prstGeom prst="ellipse">
            <a:avLst/>
          </a:prstGeom>
          <a:noFill/>
          <a:ln w="48000" cap="flat" cmpd="thickThin">
            <a:solidFill>
              <a:schemeClr val="dk1"/>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54" name="Shape 254"/>
          <p:cNvSpPr txBox="1">
            <a:spLocks noGrp="1"/>
          </p:cNvSpPr>
          <p:nvPr>
            <p:ph type="title"/>
          </p:nvPr>
        </p:nvSpPr>
        <p:spPr>
          <a:xfrm>
            <a:off x="339724" y="285751"/>
            <a:ext cx="8375649" cy="946546"/>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2800" b="1" dirty="0" err="1">
                <a:latin typeface="Corbel"/>
                <a:ea typeface="Corbel"/>
                <a:cs typeface="Corbel"/>
                <a:sym typeface="Corbel"/>
              </a:rPr>
              <a:t>Aspek</a:t>
            </a:r>
            <a:r>
              <a:rPr lang="en-GB" sz="2800" b="1" dirty="0">
                <a:latin typeface="Corbel"/>
                <a:ea typeface="Corbel"/>
                <a:cs typeface="Corbel"/>
                <a:sym typeface="Corbel"/>
              </a:rPr>
              <a:t> </a:t>
            </a:r>
            <a:r>
              <a:rPr lang="en-GB" sz="2800" b="1" dirty="0" err="1">
                <a:latin typeface="Corbel"/>
                <a:ea typeface="Corbel"/>
                <a:cs typeface="Corbel"/>
                <a:sym typeface="Corbel"/>
              </a:rPr>
              <a:t>Risiko</a:t>
            </a:r>
            <a:r>
              <a:rPr lang="en-GB" sz="2800" b="1" dirty="0">
                <a:latin typeface="Corbel"/>
                <a:ea typeface="Corbel"/>
                <a:cs typeface="Corbel"/>
                <a:sym typeface="Corbel"/>
              </a:rPr>
              <a:t> Yang </a:t>
            </a:r>
            <a:r>
              <a:rPr lang="en-GB" sz="2800" b="1" dirty="0" err="1">
                <a:latin typeface="Corbel"/>
                <a:ea typeface="Corbel"/>
                <a:cs typeface="Corbel"/>
                <a:sym typeface="Corbel"/>
              </a:rPr>
              <a:t>Dimunculkan</a:t>
            </a:r>
            <a:r>
              <a:rPr lang="en-GB" sz="2800" b="1" dirty="0">
                <a:latin typeface="Corbel"/>
                <a:ea typeface="Corbel"/>
                <a:cs typeface="Corbel"/>
                <a:sym typeface="Corbel"/>
              </a:rPr>
              <a:t> </a:t>
            </a:r>
            <a:r>
              <a:rPr lang="en-GB" sz="2800" b="1" dirty="0" err="1">
                <a:latin typeface="Corbel"/>
                <a:ea typeface="Corbel"/>
                <a:cs typeface="Corbel"/>
                <a:sym typeface="Corbel"/>
              </a:rPr>
              <a:t>Secara</a:t>
            </a:r>
            <a:r>
              <a:rPr lang="en-GB" sz="2800" b="1" dirty="0">
                <a:latin typeface="Corbel"/>
                <a:ea typeface="Corbel"/>
                <a:cs typeface="Corbel"/>
                <a:sym typeface="Corbel"/>
              </a:rPr>
              <a:t> </a:t>
            </a:r>
            <a:r>
              <a:rPr lang="en-GB" sz="2800" b="1" dirty="0" err="1">
                <a:latin typeface="Corbel"/>
                <a:ea typeface="Corbel"/>
                <a:cs typeface="Corbel"/>
                <a:sym typeface="Corbel"/>
              </a:rPr>
              <a:t>Eksplisit</a:t>
            </a:r>
            <a:endParaRPr lang="en-GB" sz="2800" b="1" dirty="0">
              <a:latin typeface="Corbel"/>
              <a:ea typeface="Corbel"/>
              <a:cs typeface="Corbel"/>
              <a:sym typeface="Corbel"/>
            </a:endParaRPr>
          </a:p>
        </p:txBody>
      </p:sp>
      <p:sp>
        <p:nvSpPr>
          <p:cNvPr id="255" name="Shape 255"/>
          <p:cNvSpPr/>
          <p:nvPr/>
        </p:nvSpPr>
        <p:spPr>
          <a:xfrm>
            <a:off x="857252" y="3062882"/>
            <a:ext cx="2714624" cy="1875233"/>
          </a:xfrm>
          <a:prstGeom prst="ellipse">
            <a:avLst/>
          </a:prstGeom>
          <a:noFill/>
          <a:ln w="48000" cap="flat" cmpd="thickThin">
            <a:solidFill>
              <a:schemeClr val="dk1"/>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56" name="Shape 256"/>
          <p:cNvSpPr/>
          <p:nvPr/>
        </p:nvSpPr>
        <p:spPr>
          <a:xfrm>
            <a:off x="2714627" y="2955726"/>
            <a:ext cx="2714624" cy="1875233"/>
          </a:xfrm>
          <a:prstGeom prst="ellipse">
            <a:avLst/>
          </a:prstGeom>
          <a:noFill/>
          <a:ln w="48000" cap="flat" cmpd="thickThin">
            <a:solidFill>
              <a:schemeClr val="dk1"/>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57" name="Shape 257"/>
          <p:cNvSpPr txBox="1"/>
          <p:nvPr/>
        </p:nvSpPr>
        <p:spPr>
          <a:xfrm>
            <a:off x="2357439" y="2205632"/>
            <a:ext cx="1643062" cy="535781"/>
          </a:xfrm>
          <a:prstGeom prst="rect">
            <a:avLst/>
          </a:prstGeom>
          <a:noFill/>
          <a:ln>
            <a:noFill/>
          </a:ln>
        </p:spPr>
        <p:txBody>
          <a:bodyPr lIns="91425" tIns="45700" rIns="91425" bIns="45700" anchor="ctr" anchorCtr="0">
            <a:noAutofit/>
          </a:bodyPr>
          <a:lstStyle/>
          <a:p>
            <a:pPr algn="ctr">
              <a:buClr>
                <a:schemeClr val="dk1"/>
              </a:buClr>
              <a:buSzPct val="25000"/>
            </a:pPr>
            <a:r>
              <a:rPr lang="en-GB" b="1" dirty="0">
                <a:solidFill>
                  <a:schemeClr val="dk1"/>
                </a:solidFill>
                <a:latin typeface="Corbel"/>
                <a:ea typeface="Corbel"/>
                <a:cs typeface="Corbel"/>
                <a:sym typeface="Corbel"/>
              </a:rPr>
              <a:t>Strategic Management</a:t>
            </a:r>
          </a:p>
        </p:txBody>
      </p:sp>
      <p:sp>
        <p:nvSpPr>
          <p:cNvPr id="258" name="Shape 258"/>
          <p:cNvSpPr txBox="1"/>
          <p:nvPr/>
        </p:nvSpPr>
        <p:spPr>
          <a:xfrm>
            <a:off x="1000127" y="3866555"/>
            <a:ext cx="1643062" cy="535781"/>
          </a:xfrm>
          <a:prstGeom prst="rect">
            <a:avLst/>
          </a:prstGeom>
          <a:noFill/>
          <a:ln>
            <a:noFill/>
          </a:ln>
        </p:spPr>
        <p:txBody>
          <a:bodyPr lIns="91425" tIns="45700" rIns="91425" bIns="45700" anchor="ctr" anchorCtr="0">
            <a:noAutofit/>
          </a:bodyPr>
          <a:lstStyle/>
          <a:p>
            <a:pPr algn="ctr">
              <a:buClr>
                <a:schemeClr val="dk1"/>
              </a:buClr>
              <a:buSzPct val="25000"/>
            </a:pPr>
            <a:r>
              <a:rPr lang="en-GB" b="1">
                <a:solidFill>
                  <a:schemeClr val="dk1"/>
                </a:solidFill>
                <a:latin typeface="Corbel"/>
                <a:ea typeface="Corbel"/>
                <a:cs typeface="Corbel"/>
                <a:sym typeface="Corbel"/>
              </a:rPr>
              <a:t>Operation Management</a:t>
            </a:r>
          </a:p>
        </p:txBody>
      </p:sp>
      <p:sp>
        <p:nvSpPr>
          <p:cNvPr id="259" name="Shape 259"/>
          <p:cNvSpPr txBox="1"/>
          <p:nvPr/>
        </p:nvSpPr>
        <p:spPr>
          <a:xfrm>
            <a:off x="3643314" y="3812976"/>
            <a:ext cx="1643062" cy="535781"/>
          </a:xfrm>
          <a:prstGeom prst="rect">
            <a:avLst/>
          </a:prstGeom>
          <a:noFill/>
          <a:ln>
            <a:noFill/>
          </a:ln>
        </p:spPr>
        <p:txBody>
          <a:bodyPr lIns="91425" tIns="45700" rIns="91425" bIns="45700" anchor="ctr" anchorCtr="0">
            <a:noAutofit/>
          </a:bodyPr>
          <a:lstStyle/>
          <a:p>
            <a:pPr algn="ctr">
              <a:buClr>
                <a:schemeClr val="dk1"/>
              </a:buClr>
              <a:buSzPct val="25000"/>
            </a:pPr>
            <a:r>
              <a:rPr lang="en-GB" b="1">
                <a:solidFill>
                  <a:schemeClr val="dk1"/>
                </a:solidFill>
                <a:latin typeface="Corbel"/>
                <a:ea typeface="Corbel"/>
                <a:cs typeface="Corbel"/>
                <a:sym typeface="Corbel"/>
              </a:rPr>
              <a:t>Risk Management</a:t>
            </a:r>
          </a:p>
        </p:txBody>
      </p:sp>
      <p:sp>
        <p:nvSpPr>
          <p:cNvPr id="260" name="Shape 260"/>
          <p:cNvSpPr txBox="1"/>
          <p:nvPr/>
        </p:nvSpPr>
        <p:spPr>
          <a:xfrm>
            <a:off x="5643563" y="2098475"/>
            <a:ext cx="1643062" cy="1339452"/>
          </a:xfrm>
          <a:prstGeom prst="rect">
            <a:avLst/>
          </a:prstGeom>
          <a:solidFill>
            <a:srgbClr val="E8B6B5"/>
          </a:solidFill>
          <a:ln>
            <a:noFill/>
          </a:ln>
        </p:spPr>
        <p:txBody>
          <a:bodyPr lIns="91425" tIns="45700" rIns="91425" bIns="45700" anchor="ctr" anchorCtr="0">
            <a:noAutofit/>
          </a:bodyPr>
          <a:lstStyle/>
          <a:p>
            <a:pPr algn="ctr">
              <a:buClr>
                <a:schemeClr val="dk1"/>
              </a:buClr>
              <a:buSzPct val="25000"/>
            </a:pPr>
            <a:r>
              <a:rPr lang="en-GB" b="1">
                <a:solidFill>
                  <a:schemeClr val="dk1"/>
                </a:solidFill>
                <a:latin typeface="Corbel"/>
                <a:ea typeface="Corbel"/>
                <a:cs typeface="Corbel"/>
                <a:sym typeface="Corbel"/>
              </a:rPr>
              <a:t>Risisko secara eksplisit dimunculkan</a:t>
            </a:r>
          </a:p>
        </p:txBody>
      </p:sp>
      <p:sp>
        <p:nvSpPr>
          <p:cNvPr id="261" name="Shape 261"/>
          <p:cNvSpPr/>
          <p:nvPr/>
        </p:nvSpPr>
        <p:spPr>
          <a:xfrm rot="-10256536" flipH="1">
            <a:off x="5860132" y="3809402"/>
            <a:ext cx="470152" cy="435770"/>
          </a:xfrm>
          <a:custGeom>
            <a:avLst/>
            <a:gdLst/>
            <a:ahLst/>
            <a:cxnLst/>
            <a:rect l="0" t="0" r="0" b="0"/>
            <a:pathLst>
              <a:path w="120000" h="120000" extrusionOk="0">
                <a:moveTo>
                  <a:pt x="0" y="120000"/>
                </a:moveTo>
                <a:lnTo>
                  <a:pt x="0" y="0"/>
                </a:lnTo>
                <a:lnTo>
                  <a:pt x="79114" y="0"/>
                </a:lnTo>
                <a:lnTo>
                  <a:pt x="79114" y="0"/>
                </a:lnTo>
                <a:lnTo>
                  <a:pt x="120000" y="0"/>
                </a:lnTo>
                <a:lnTo>
                  <a:pt x="79114" y="0"/>
                </a:lnTo>
                <a:lnTo>
                  <a:pt x="79114" y="0"/>
                </a:lnTo>
                <a:lnTo>
                  <a:pt x="0" y="0"/>
                </a:lnTo>
                <a:lnTo>
                  <a:pt x="0" y="120000"/>
                </a:lnTo>
                <a:close/>
              </a:path>
            </a:pathLst>
          </a:custGeom>
          <a:solidFill>
            <a:schemeClr val="accent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262" name="Shape 262"/>
          <p:cNvSpPr/>
          <p:nvPr/>
        </p:nvSpPr>
        <p:spPr>
          <a:xfrm rot="10800000">
            <a:off x="5500688" y="3491508"/>
            <a:ext cx="1143000" cy="723899"/>
          </a:xfrm>
          <a:custGeom>
            <a:avLst/>
            <a:gdLst/>
            <a:ahLst/>
            <a:cxnLst/>
            <a:rect l="0" t="0" r="0" b="0"/>
            <a:pathLst>
              <a:path w="120000" h="120000" extrusionOk="0">
                <a:moveTo>
                  <a:pt x="0" y="120000"/>
                </a:moveTo>
                <a:lnTo>
                  <a:pt x="0" y="67500"/>
                </a:lnTo>
                <a:lnTo>
                  <a:pt x="0" y="67500"/>
                </a:lnTo>
                <a:cubicBezTo>
                  <a:pt x="0" y="60605"/>
                  <a:pt x="1146" y="53778"/>
                  <a:pt x="3374" y="47409"/>
                </a:cubicBezTo>
                <a:cubicBezTo>
                  <a:pt x="5602" y="41039"/>
                  <a:pt x="8868" y="35251"/>
                  <a:pt x="12984" y="30376"/>
                </a:cubicBezTo>
                <a:cubicBezTo>
                  <a:pt x="17101" y="25501"/>
                  <a:pt x="21989" y="21634"/>
                  <a:pt x="27367" y="18996"/>
                </a:cubicBezTo>
                <a:cubicBezTo>
                  <a:pt x="32746" y="16357"/>
                  <a:pt x="38511" y="14999"/>
                  <a:pt x="44333" y="15000"/>
                </a:cubicBezTo>
                <a:lnTo>
                  <a:pt x="94666" y="15000"/>
                </a:lnTo>
                <a:lnTo>
                  <a:pt x="94666" y="0"/>
                </a:lnTo>
                <a:lnTo>
                  <a:pt x="120000" y="30000"/>
                </a:lnTo>
                <a:lnTo>
                  <a:pt x="94666" y="60000"/>
                </a:lnTo>
                <a:lnTo>
                  <a:pt x="94666" y="45000"/>
                </a:lnTo>
                <a:lnTo>
                  <a:pt x="44333" y="45000"/>
                </a:lnTo>
                <a:lnTo>
                  <a:pt x="44333" y="45000"/>
                </a:lnTo>
                <a:cubicBezTo>
                  <a:pt x="41838" y="45000"/>
                  <a:pt x="39367" y="45581"/>
                  <a:pt x="37062" y="46712"/>
                </a:cubicBezTo>
                <a:cubicBezTo>
                  <a:pt x="34757" y="47843"/>
                  <a:pt x="32662" y="49500"/>
                  <a:pt x="30898" y="51590"/>
                </a:cubicBezTo>
                <a:cubicBezTo>
                  <a:pt x="29133" y="53679"/>
                  <a:pt x="27734" y="56159"/>
                  <a:pt x="26779" y="58889"/>
                </a:cubicBezTo>
                <a:cubicBezTo>
                  <a:pt x="25824" y="61619"/>
                  <a:pt x="25333" y="64545"/>
                  <a:pt x="25333" y="67500"/>
                </a:cubicBezTo>
                <a:lnTo>
                  <a:pt x="25333" y="120000"/>
                </a:lnTo>
                <a:close/>
              </a:path>
            </a:pathLst>
          </a:custGeom>
          <a:solidFill>
            <a:schemeClr val="accent1"/>
          </a:solidFill>
          <a:ln w="48000" cap="flat" cmpd="thickThin">
            <a:solidFill>
              <a:schemeClr val="dk1"/>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385865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66"/>
        <p:cNvGrpSpPr/>
        <p:nvPr/>
      </p:nvGrpSpPr>
      <p:grpSpPr>
        <a:xfrm>
          <a:off x="0" y="0"/>
          <a:ext cx="0" cy="0"/>
          <a:chOff x="0" y="0"/>
          <a:chExt cx="0" cy="0"/>
        </a:xfrm>
      </p:grpSpPr>
      <p:sp useBgFill="1">
        <p:nvSpPr>
          <p:cNvPr id="145" name="Rectangle 14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7" name="Group 14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4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67" name="Shape 267"/>
          <p:cNvSpPr txBox="1">
            <a:spLocks noGrp="1"/>
          </p:cNvSpPr>
          <p:nvPr>
            <p:ph type="title"/>
          </p:nvPr>
        </p:nvSpPr>
        <p:spPr>
          <a:xfrm>
            <a:off x="823851" y="885651"/>
            <a:ext cx="2422352" cy="4624603"/>
          </a:xfrm>
          <a:prstGeom prst="rect">
            <a:avLst/>
          </a:prstGeom>
        </p:spPr>
        <p:txBody>
          <a:bodyPr vert="horz" lIns="91425" tIns="45700" rIns="45700" bIns="45700" rtlCol="0" anchorCtr="0">
            <a:normAutofit/>
          </a:bodyPr>
          <a:lstStyle/>
          <a:p>
            <a:pPr>
              <a:spcBef>
                <a:spcPts val="0"/>
              </a:spcBef>
              <a:buClr>
                <a:srgbClr val="FFC700"/>
              </a:buClr>
              <a:buSzPct val="25000"/>
            </a:pPr>
            <a:r>
              <a:rPr lang="en-GB" b="1">
                <a:solidFill>
                  <a:srgbClr val="FFFFFF"/>
                </a:solidFill>
                <a:latin typeface="Corbel"/>
                <a:ea typeface="Corbel"/>
                <a:cs typeface="Corbel"/>
                <a:sym typeface="Corbel"/>
              </a:rPr>
              <a:t>Ilustrasi :</a:t>
            </a:r>
          </a:p>
        </p:txBody>
      </p:sp>
      <p:sp>
        <p:nvSpPr>
          <p:cNvPr id="268" name="Shape 268"/>
          <p:cNvSpPr txBox="1">
            <a:spLocks noGrp="1"/>
          </p:cNvSpPr>
          <p:nvPr>
            <p:ph idx="1"/>
          </p:nvPr>
        </p:nvSpPr>
        <p:spPr>
          <a:xfrm>
            <a:off x="3703259" y="885651"/>
            <a:ext cx="5261230" cy="4616849"/>
          </a:xfrm>
          <a:prstGeom prst="rect">
            <a:avLst/>
          </a:prstGeom>
        </p:spPr>
        <p:txBody>
          <a:bodyPr vert="horz" lIns="54850" tIns="91425" rIns="91425" bIns="45700" rtlCol="0" anchor="ctr" anchorCtr="0">
            <a:normAutofit/>
          </a:bodyPr>
          <a:lstStyle/>
          <a:p>
            <a:pPr marL="438150" indent="-323850" algn="just">
              <a:spcBef>
                <a:spcPts val="0"/>
              </a:spcBef>
              <a:spcAft>
                <a:spcPts val="600"/>
              </a:spcAft>
              <a:buClr>
                <a:schemeClr val="accent1"/>
              </a:buClr>
              <a:buSzPct val="25000"/>
              <a:buNone/>
            </a:pPr>
            <a:r>
              <a:rPr lang="en-GB" sz="1900" dirty="0">
                <a:latin typeface="Corbel"/>
                <a:ea typeface="Corbel"/>
                <a:cs typeface="Corbel"/>
                <a:sym typeface="Corbel"/>
              </a:rPr>
              <a:t>	</a:t>
            </a:r>
            <a:r>
              <a:rPr lang="en-GB" sz="1900" dirty="0" err="1">
                <a:latin typeface="Corbel"/>
                <a:ea typeface="Corbel"/>
                <a:cs typeface="Corbel"/>
                <a:sym typeface="Corbel"/>
              </a:rPr>
              <a:t>Misalkan</a:t>
            </a:r>
            <a:r>
              <a:rPr lang="en-GB" sz="1900" dirty="0">
                <a:latin typeface="Corbel"/>
                <a:ea typeface="Corbel"/>
                <a:cs typeface="Corbel"/>
                <a:sym typeface="Corbel"/>
              </a:rPr>
              <a:t> </a:t>
            </a:r>
            <a:r>
              <a:rPr lang="en-GB" sz="1900" b="1" u="sng" dirty="0" err="1">
                <a:latin typeface="Corbel"/>
                <a:ea typeface="Corbel"/>
                <a:cs typeface="Corbel"/>
                <a:sym typeface="Corbel"/>
              </a:rPr>
              <a:t>seorang</a:t>
            </a:r>
            <a:r>
              <a:rPr lang="en-GB" sz="1900" b="1" u="sng" dirty="0">
                <a:latin typeface="Corbel"/>
                <a:ea typeface="Corbel"/>
                <a:cs typeface="Corbel"/>
                <a:sym typeface="Corbel"/>
              </a:rPr>
              <a:t> </a:t>
            </a:r>
            <a:r>
              <a:rPr lang="en-GB" sz="1900" b="1" u="sng" dirty="0" err="1">
                <a:latin typeface="Corbel"/>
                <a:ea typeface="Corbel"/>
                <a:cs typeface="Corbel"/>
                <a:sym typeface="Corbel"/>
              </a:rPr>
              <a:t>manajer</a:t>
            </a:r>
            <a:r>
              <a:rPr lang="en-GB" sz="1900" b="1" u="sng" dirty="0">
                <a:latin typeface="Corbel"/>
                <a:ea typeface="Corbel"/>
                <a:cs typeface="Corbel"/>
                <a:sym typeface="Corbel"/>
              </a:rPr>
              <a:t> </a:t>
            </a:r>
            <a:r>
              <a:rPr lang="en-GB" sz="1900" b="1" u="sng" dirty="0" err="1">
                <a:latin typeface="Corbel"/>
                <a:ea typeface="Corbel"/>
                <a:cs typeface="Corbel"/>
                <a:sym typeface="Corbel"/>
              </a:rPr>
              <a:t>akan</a:t>
            </a:r>
            <a:r>
              <a:rPr lang="en-GB" sz="1900" b="1" u="sng" dirty="0">
                <a:latin typeface="Corbel"/>
                <a:ea typeface="Corbel"/>
                <a:cs typeface="Corbel"/>
                <a:sym typeface="Corbel"/>
              </a:rPr>
              <a:t> </a:t>
            </a:r>
            <a:r>
              <a:rPr lang="en-GB" sz="1900" b="1" u="sng" dirty="0" err="1">
                <a:latin typeface="Corbel"/>
                <a:ea typeface="Corbel"/>
                <a:cs typeface="Corbel"/>
                <a:sym typeface="Corbel"/>
              </a:rPr>
              <a:t>meluncurkan</a:t>
            </a:r>
            <a:r>
              <a:rPr lang="en-GB" sz="1900" b="1" u="sng" dirty="0">
                <a:latin typeface="Corbel"/>
                <a:ea typeface="Corbel"/>
                <a:cs typeface="Corbel"/>
                <a:sym typeface="Corbel"/>
              </a:rPr>
              <a:t> </a:t>
            </a:r>
            <a:r>
              <a:rPr lang="en-GB" sz="1900" b="1" u="sng" dirty="0" err="1">
                <a:latin typeface="Corbel"/>
                <a:ea typeface="Corbel"/>
                <a:cs typeface="Corbel"/>
                <a:sym typeface="Corbel"/>
              </a:rPr>
              <a:t>produk</a:t>
            </a:r>
            <a:r>
              <a:rPr lang="en-GB" sz="1900" b="1" u="sng" dirty="0">
                <a:latin typeface="Corbel"/>
                <a:ea typeface="Corbel"/>
                <a:cs typeface="Corbel"/>
                <a:sym typeface="Corbel"/>
              </a:rPr>
              <a:t> </a:t>
            </a:r>
            <a:r>
              <a:rPr lang="en-GB" sz="1900" b="1" u="sng" dirty="0" err="1">
                <a:latin typeface="Corbel"/>
                <a:ea typeface="Corbel"/>
                <a:cs typeface="Corbel"/>
                <a:sym typeface="Corbel"/>
              </a:rPr>
              <a:t>baru</a:t>
            </a:r>
            <a:r>
              <a:rPr lang="en-GB" sz="1900" u="sng" dirty="0">
                <a:latin typeface="Corbel"/>
                <a:ea typeface="Corbel"/>
                <a:cs typeface="Corbel"/>
                <a:sym typeface="Corbel"/>
              </a:rPr>
              <a:t> </a:t>
            </a:r>
            <a:r>
              <a:rPr lang="en-GB" sz="1900" dirty="0">
                <a:latin typeface="Corbel"/>
                <a:ea typeface="Corbel"/>
                <a:cs typeface="Corbel"/>
                <a:sym typeface="Corbel"/>
              </a:rPr>
              <a:t>:</a:t>
            </a:r>
          </a:p>
          <a:p>
            <a:pPr marL="438150" indent="-341630" algn="just">
              <a:spcBef>
                <a:spcPts val="0"/>
              </a:spcBef>
              <a:spcAft>
                <a:spcPts val="600"/>
              </a:spcAft>
              <a:buClr>
                <a:schemeClr val="accent1"/>
              </a:buClr>
              <a:buSzPct val="100000"/>
              <a:buFont typeface="Noto Sans Symbols"/>
              <a:buChar char="◼"/>
            </a:pPr>
            <a:r>
              <a:rPr lang="en-GB" sz="1900" b="1" dirty="0" err="1">
                <a:latin typeface="Corbel"/>
                <a:ea typeface="Corbel"/>
                <a:cs typeface="Corbel"/>
                <a:sym typeface="Corbel"/>
              </a:rPr>
              <a:t>Aspek</a:t>
            </a:r>
            <a:r>
              <a:rPr lang="en-GB" sz="1900" b="1" dirty="0">
                <a:latin typeface="Corbel"/>
                <a:ea typeface="Corbel"/>
                <a:cs typeface="Corbel"/>
                <a:sym typeface="Corbel"/>
              </a:rPr>
              <a:t> </a:t>
            </a:r>
            <a:r>
              <a:rPr lang="en-GB" sz="1900" b="1" dirty="0" err="1">
                <a:latin typeface="Corbel"/>
                <a:ea typeface="Corbel"/>
                <a:cs typeface="Corbel"/>
                <a:sym typeface="Corbel"/>
              </a:rPr>
              <a:t>Strategis</a:t>
            </a:r>
            <a:r>
              <a:rPr lang="en-GB" sz="1900" b="1" dirty="0">
                <a:latin typeface="Corbel"/>
                <a:ea typeface="Corbel"/>
                <a:cs typeface="Corbel"/>
                <a:sym typeface="Corbel"/>
              </a:rPr>
              <a:t> </a:t>
            </a:r>
            <a:r>
              <a:rPr lang="en-GB" sz="1900" dirty="0">
                <a:latin typeface="Corbel"/>
                <a:ea typeface="Corbel"/>
                <a:cs typeface="Corbel"/>
                <a:sym typeface="Corbel"/>
              </a:rPr>
              <a:t>: </a:t>
            </a:r>
            <a:r>
              <a:rPr lang="en-GB" sz="1900" dirty="0" err="1">
                <a:latin typeface="Corbel"/>
                <a:ea typeface="Corbel"/>
                <a:cs typeface="Corbel"/>
                <a:sym typeface="Corbel"/>
              </a:rPr>
              <a:t>Apakah</a:t>
            </a:r>
            <a:r>
              <a:rPr lang="en-GB" sz="1900" dirty="0">
                <a:latin typeface="Corbel"/>
                <a:ea typeface="Corbel"/>
                <a:cs typeface="Corbel"/>
                <a:sym typeface="Corbel"/>
              </a:rPr>
              <a:t> </a:t>
            </a:r>
            <a:r>
              <a:rPr lang="en-GB" sz="1900" dirty="0" err="1">
                <a:latin typeface="Corbel"/>
                <a:ea typeface="Corbel"/>
                <a:cs typeface="Corbel"/>
                <a:sym typeface="Corbel"/>
              </a:rPr>
              <a:t>produk</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memenuhi</a:t>
            </a:r>
            <a:r>
              <a:rPr lang="en-GB" sz="1900" dirty="0">
                <a:latin typeface="Corbel"/>
                <a:ea typeface="Corbel"/>
                <a:cs typeface="Corbel"/>
                <a:sym typeface="Corbel"/>
              </a:rPr>
              <a:t> </a:t>
            </a:r>
            <a:r>
              <a:rPr lang="en-GB" sz="1900" dirty="0" err="1">
                <a:latin typeface="Corbel"/>
                <a:ea typeface="Corbel"/>
                <a:cs typeface="Corbel"/>
                <a:sym typeface="Corbel"/>
              </a:rPr>
              <a:t>kebutuhan</a:t>
            </a:r>
            <a:r>
              <a:rPr lang="en-GB" sz="1900" dirty="0">
                <a:latin typeface="Corbel"/>
                <a:ea typeface="Corbel"/>
                <a:cs typeface="Corbel"/>
                <a:sym typeface="Corbel"/>
              </a:rPr>
              <a:t> </a:t>
            </a:r>
            <a:r>
              <a:rPr lang="en-GB" sz="1900" dirty="0" err="1">
                <a:latin typeface="Corbel"/>
                <a:ea typeface="Corbel"/>
                <a:cs typeface="Corbel"/>
                <a:sym typeface="Corbel"/>
              </a:rPr>
              <a:t>konsumen</a:t>
            </a:r>
            <a:r>
              <a:rPr lang="en-GB" sz="1900" dirty="0">
                <a:latin typeface="Corbel"/>
                <a:ea typeface="Corbel"/>
                <a:cs typeface="Corbel"/>
                <a:sym typeface="Corbel"/>
              </a:rPr>
              <a:t>? </a:t>
            </a:r>
            <a:r>
              <a:rPr lang="en-GB" sz="1900" dirty="0" err="1">
                <a:latin typeface="Corbel"/>
                <a:ea typeface="Corbel"/>
                <a:cs typeface="Corbel"/>
                <a:sym typeface="Corbel"/>
              </a:rPr>
              <a:t>Apakah</a:t>
            </a:r>
            <a:r>
              <a:rPr lang="en-GB" sz="1900" dirty="0">
                <a:latin typeface="Corbel"/>
                <a:ea typeface="Corbel"/>
                <a:cs typeface="Corbel"/>
                <a:sym typeface="Corbel"/>
              </a:rPr>
              <a:t> </a:t>
            </a:r>
            <a:r>
              <a:rPr lang="en-GB" sz="1900" dirty="0" err="1">
                <a:latin typeface="Corbel"/>
                <a:ea typeface="Corbel"/>
                <a:cs typeface="Corbel"/>
                <a:sym typeface="Corbel"/>
              </a:rPr>
              <a:t>produk</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membantu</a:t>
            </a:r>
            <a:r>
              <a:rPr lang="en-GB" sz="1900" dirty="0">
                <a:latin typeface="Corbel"/>
                <a:ea typeface="Corbel"/>
                <a:cs typeface="Corbel"/>
                <a:sym typeface="Corbel"/>
              </a:rPr>
              <a:t> </a:t>
            </a:r>
            <a:r>
              <a:rPr lang="en-GB" sz="1900" dirty="0" err="1">
                <a:latin typeface="Corbel"/>
                <a:ea typeface="Corbel"/>
                <a:cs typeface="Corbel"/>
                <a:sym typeface="Corbel"/>
              </a:rPr>
              <a:t>pencapaian</a:t>
            </a:r>
            <a:r>
              <a:rPr lang="en-GB" sz="1900" dirty="0">
                <a:latin typeface="Corbel"/>
                <a:ea typeface="Corbel"/>
                <a:cs typeface="Corbel"/>
                <a:sym typeface="Corbel"/>
              </a:rPr>
              <a:t> </a:t>
            </a:r>
            <a:r>
              <a:rPr lang="en-GB" sz="1900" dirty="0" err="1">
                <a:latin typeface="Corbel"/>
                <a:ea typeface="Corbel"/>
                <a:cs typeface="Corbel"/>
                <a:sym typeface="Corbel"/>
              </a:rPr>
              <a:t>tujuan</a:t>
            </a:r>
            <a:r>
              <a:rPr lang="en-GB" sz="1900" dirty="0">
                <a:latin typeface="Corbel"/>
                <a:ea typeface="Corbel"/>
                <a:cs typeface="Corbel"/>
                <a:sym typeface="Corbel"/>
              </a:rPr>
              <a:t> </a:t>
            </a:r>
            <a:r>
              <a:rPr lang="en-GB" sz="1900" dirty="0" err="1">
                <a:latin typeface="Corbel"/>
                <a:ea typeface="Corbel"/>
                <a:cs typeface="Corbel"/>
                <a:sym typeface="Corbel"/>
              </a:rPr>
              <a:t>perusahaan</a:t>
            </a:r>
            <a:r>
              <a:rPr lang="en-GB" sz="1900" dirty="0">
                <a:latin typeface="Corbel"/>
                <a:ea typeface="Corbel"/>
                <a:cs typeface="Corbel"/>
                <a:sym typeface="Corbel"/>
              </a:rPr>
              <a:t>?</a:t>
            </a:r>
          </a:p>
          <a:p>
            <a:pPr marL="438150" indent="-341630" algn="just">
              <a:spcBef>
                <a:spcPts val="0"/>
              </a:spcBef>
              <a:spcAft>
                <a:spcPts val="600"/>
              </a:spcAft>
              <a:buClr>
                <a:schemeClr val="accent1"/>
              </a:buClr>
              <a:buSzPct val="100000"/>
              <a:buFont typeface="Noto Sans Symbols"/>
              <a:buChar char="◼"/>
            </a:pPr>
            <a:r>
              <a:rPr lang="en-GB" sz="1900" b="1" dirty="0" err="1">
                <a:latin typeface="Corbel"/>
                <a:ea typeface="Corbel"/>
                <a:cs typeface="Corbel"/>
                <a:sym typeface="Corbel"/>
              </a:rPr>
              <a:t>Aspek</a:t>
            </a:r>
            <a:r>
              <a:rPr lang="en-GB" sz="1900" b="1" dirty="0">
                <a:latin typeface="Corbel"/>
                <a:ea typeface="Corbel"/>
                <a:cs typeface="Corbel"/>
                <a:sym typeface="Corbel"/>
              </a:rPr>
              <a:t> </a:t>
            </a:r>
            <a:r>
              <a:rPr lang="en-GB" sz="1900" b="1" dirty="0" err="1">
                <a:latin typeface="Corbel"/>
                <a:ea typeface="Corbel"/>
                <a:cs typeface="Corbel"/>
                <a:sym typeface="Corbel"/>
              </a:rPr>
              <a:t>Operasi</a:t>
            </a:r>
            <a:r>
              <a:rPr lang="en-GB" sz="1900" b="1" dirty="0">
                <a:latin typeface="Corbel"/>
                <a:ea typeface="Corbel"/>
                <a:cs typeface="Corbel"/>
                <a:sym typeface="Corbel"/>
              </a:rPr>
              <a:t> </a:t>
            </a:r>
            <a:r>
              <a:rPr lang="en-GB" sz="1900" dirty="0">
                <a:latin typeface="Corbel"/>
                <a:ea typeface="Corbel"/>
                <a:cs typeface="Corbel"/>
                <a:sym typeface="Corbel"/>
              </a:rPr>
              <a:t>: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memproduksi</a:t>
            </a:r>
            <a:r>
              <a:rPr lang="en-GB" sz="1900" dirty="0">
                <a:latin typeface="Corbel"/>
                <a:ea typeface="Corbel"/>
                <a:cs typeface="Corbel"/>
                <a:sym typeface="Corbel"/>
              </a:rPr>
              <a:t> </a:t>
            </a:r>
            <a:r>
              <a:rPr lang="en-GB" sz="1900" dirty="0" err="1">
                <a:latin typeface="Corbel"/>
                <a:ea typeface="Corbel"/>
                <a:cs typeface="Corbel"/>
                <a:sym typeface="Corbel"/>
              </a:rPr>
              <a:t>produk</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 </a:t>
            </a:r>
            <a:r>
              <a:rPr lang="en-GB" sz="1900" dirty="0" err="1">
                <a:latin typeface="Corbel"/>
                <a:ea typeface="Corbel"/>
                <a:cs typeface="Corbel"/>
                <a:sym typeface="Corbel"/>
              </a:rPr>
              <a:t>Apakah</a:t>
            </a:r>
            <a:r>
              <a:rPr lang="en-GB" sz="1900" dirty="0">
                <a:latin typeface="Corbel"/>
                <a:ea typeface="Corbel"/>
                <a:cs typeface="Corbel"/>
                <a:sym typeface="Corbel"/>
              </a:rPr>
              <a:t> </a:t>
            </a:r>
            <a:r>
              <a:rPr lang="en-GB" sz="1900" dirty="0" err="1">
                <a:latin typeface="Corbel"/>
                <a:ea typeface="Corbel"/>
                <a:cs typeface="Corbel"/>
                <a:sym typeface="Corbel"/>
              </a:rPr>
              <a:t>perusahaan</a:t>
            </a:r>
            <a:r>
              <a:rPr lang="en-GB" sz="1900" dirty="0">
                <a:latin typeface="Corbel"/>
                <a:ea typeface="Corbel"/>
                <a:cs typeface="Corbel"/>
                <a:sym typeface="Corbel"/>
              </a:rPr>
              <a:t> </a:t>
            </a:r>
            <a:r>
              <a:rPr lang="en-GB" sz="1900" dirty="0" err="1">
                <a:latin typeface="Corbel"/>
                <a:ea typeface="Corbel"/>
                <a:cs typeface="Corbel"/>
                <a:sym typeface="Corbel"/>
              </a:rPr>
              <a:t>mempunyai</a:t>
            </a:r>
            <a:r>
              <a:rPr lang="en-GB" sz="1900" dirty="0">
                <a:latin typeface="Corbel"/>
                <a:ea typeface="Corbel"/>
                <a:cs typeface="Corbel"/>
                <a:sym typeface="Corbel"/>
              </a:rPr>
              <a:t> </a:t>
            </a:r>
            <a:r>
              <a:rPr lang="en-GB" sz="1900" dirty="0" err="1">
                <a:latin typeface="Corbel"/>
                <a:ea typeface="Corbel"/>
                <a:cs typeface="Corbel"/>
                <a:sym typeface="Corbel"/>
              </a:rPr>
              <a:t>kemampuan</a:t>
            </a:r>
            <a:r>
              <a:rPr lang="en-GB" sz="1900" dirty="0">
                <a:latin typeface="Corbel"/>
                <a:ea typeface="Corbel"/>
                <a:cs typeface="Corbel"/>
                <a:sym typeface="Corbel"/>
              </a:rPr>
              <a:t> </a:t>
            </a:r>
            <a:r>
              <a:rPr lang="en-GB" sz="1900" dirty="0" err="1">
                <a:latin typeface="Corbel"/>
                <a:ea typeface="Corbel"/>
                <a:cs typeface="Corbel"/>
                <a:sym typeface="Corbel"/>
              </a:rPr>
              <a:t>memproduksi</a:t>
            </a:r>
            <a:r>
              <a:rPr lang="en-GB" sz="1900" dirty="0">
                <a:latin typeface="Corbel"/>
                <a:ea typeface="Corbel"/>
                <a:cs typeface="Corbel"/>
                <a:sym typeface="Corbel"/>
              </a:rPr>
              <a:t> </a:t>
            </a:r>
            <a:r>
              <a:rPr lang="en-GB" sz="1900" dirty="0" err="1">
                <a:latin typeface="Corbel"/>
                <a:ea typeface="Corbel"/>
                <a:cs typeface="Corbel"/>
                <a:sym typeface="Corbel"/>
              </a:rPr>
              <a:t>produk</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mengembangkan</a:t>
            </a:r>
            <a:r>
              <a:rPr lang="en-GB" sz="1900" dirty="0">
                <a:latin typeface="Corbel"/>
                <a:ea typeface="Corbel"/>
                <a:cs typeface="Corbel"/>
                <a:sym typeface="Corbel"/>
              </a:rPr>
              <a:t> dan </a:t>
            </a:r>
            <a:r>
              <a:rPr lang="en-GB" sz="1900" dirty="0" err="1">
                <a:latin typeface="Corbel"/>
                <a:ea typeface="Corbel"/>
                <a:cs typeface="Corbel"/>
                <a:sym typeface="Corbel"/>
              </a:rPr>
              <a:t>memasarkan</a:t>
            </a:r>
            <a:r>
              <a:rPr lang="en-GB" sz="1900" dirty="0">
                <a:latin typeface="Corbel"/>
                <a:ea typeface="Corbel"/>
                <a:cs typeface="Corbel"/>
                <a:sym typeface="Corbel"/>
              </a:rPr>
              <a:t> </a:t>
            </a:r>
            <a:r>
              <a:rPr lang="en-GB" sz="1900" dirty="0" err="1">
                <a:latin typeface="Corbel"/>
                <a:ea typeface="Corbel"/>
                <a:cs typeface="Corbel"/>
                <a:sym typeface="Corbel"/>
              </a:rPr>
              <a:t>jaringan</a:t>
            </a:r>
            <a:r>
              <a:rPr lang="en-GB" sz="1900" dirty="0">
                <a:latin typeface="Corbel"/>
                <a:ea typeface="Corbel"/>
                <a:cs typeface="Corbel"/>
                <a:sym typeface="Corbel"/>
              </a:rPr>
              <a:t> </a:t>
            </a:r>
            <a:r>
              <a:rPr lang="en-GB" sz="1900" dirty="0" err="1">
                <a:latin typeface="Corbel"/>
                <a:ea typeface="Corbel"/>
                <a:cs typeface="Corbel"/>
                <a:sym typeface="Corbel"/>
              </a:rPr>
              <a:t>distribusi</a:t>
            </a:r>
            <a:r>
              <a:rPr lang="en-GB" sz="1900" dirty="0">
                <a:latin typeface="Corbel"/>
                <a:ea typeface="Corbel"/>
                <a:cs typeface="Corbel"/>
                <a:sym typeface="Corbel"/>
              </a:rPr>
              <a:t> </a:t>
            </a:r>
            <a:r>
              <a:rPr lang="en-GB" sz="1900" dirty="0" err="1">
                <a:latin typeface="Corbel"/>
                <a:ea typeface="Corbel"/>
                <a:cs typeface="Corbel"/>
                <a:sym typeface="Corbel"/>
              </a:rPr>
              <a:t>produk</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a:t>
            </a:r>
          </a:p>
          <a:p>
            <a:pPr marL="438150" indent="-341630" algn="just">
              <a:spcBef>
                <a:spcPts val="0"/>
              </a:spcBef>
              <a:spcAft>
                <a:spcPts val="600"/>
              </a:spcAft>
              <a:buClr>
                <a:schemeClr val="accent1"/>
              </a:buClr>
              <a:buSzPct val="100000"/>
              <a:buFont typeface="Noto Sans Symbols"/>
              <a:buChar char="◼"/>
            </a:pPr>
            <a:r>
              <a:rPr lang="en-GB" sz="1900" b="1" dirty="0" err="1">
                <a:latin typeface="Corbel"/>
                <a:ea typeface="Corbel"/>
                <a:cs typeface="Corbel"/>
                <a:sym typeface="Corbel"/>
              </a:rPr>
              <a:t>Aspek</a:t>
            </a:r>
            <a:r>
              <a:rPr lang="en-GB" sz="1900" b="1" dirty="0">
                <a:latin typeface="Corbel"/>
                <a:ea typeface="Corbel"/>
                <a:cs typeface="Corbel"/>
                <a:sym typeface="Corbel"/>
              </a:rPr>
              <a:t> </a:t>
            </a:r>
            <a:r>
              <a:rPr lang="en-GB" sz="1900" b="1" dirty="0" err="1">
                <a:latin typeface="Corbel"/>
                <a:ea typeface="Corbel"/>
                <a:cs typeface="Corbel"/>
                <a:sym typeface="Corbel"/>
              </a:rPr>
              <a:t>Risiko</a:t>
            </a:r>
            <a:r>
              <a:rPr lang="en-GB" sz="1900" b="1" dirty="0">
                <a:latin typeface="Corbel"/>
                <a:ea typeface="Corbel"/>
                <a:cs typeface="Corbel"/>
                <a:sym typeface="Corbel"/>
              </a:rPr>
              <a:t> </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apa</a:t>
            </a:r>
            <a:r>
              <a:rPr lang="en-GB" sz="1900" dirty="0">
                <a:latin typeface="Corbel"/>
                <a:ea typeface="Corbel"/>
                <a:cs typeface="Corbel"/>
                <a:sym typeface="Corbel"/>
              </a:rPr>
              <a:t> </a:t>
            </a:r>
            <a:r>
              <a:rPr lang="en-GB" sz="1900" dirty="0" err="1">
                <a:latin typeface="Corbel"/>
                <a:ea typeface="Corbel"/>
                <a:cs typeface="Corbel"/>
                <a:sym typeface="Corbel"/>
              </a:rPr>
              <a:t>saja</a:t>
            </a:r>
            <a:r>
              <a:rPr lang="en-GB" sz="1900" dirty="0">
                <a:latin typeface="Corbel"/>
                <a:ea typeface="Corbel"/>
                <a:cs typeface="Corbel"/>
                <a:sym typeface="Corbel"/>
              </a:rPr>
              <a:t> yang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muncul</a:t>
            </a:r>
            <a:r>
              <a:rPr lang="en-GB" sz="1900" dirty="0">
                <a:latin typeface="Corbel"/>
                <a:ea typeface="Corbel"/>
                <a:cs typeface="Corbel"/>
                <a:sym typeface="Corbel"/>
              </a:rPr>
              <a:t> </a:t>
            </a:r>
            <a:r>
              <a:rPr lang="en-GB" sz="1900" dirty="0" err="1">
                <a:latin typeface="Corbel"/>
                <a:ea typeface="Corbel"/>
                <a:cs typeface="Corbel"/>
                <a:sym typeface="Corbel"/>
              </a:rPr>
              <a:t>berkaitan</a:t>
            </a:r>
            <a:r>
              <a:rPr lang="en-GB" sz="1900" dirty="0">
                <a:latin typeface="Corbel"/>
                <a:ea typeface="Corbel"/>
                <a:cs typeface="Corbel"/>
                <a:sym typeface="Corbel"/>
              </a:rPr>
              <a:t> </a:t>
            </a:r>
            <a:r>
              <a:rPr lang="en-GB" sz="1900" dirty="0" err="1">
                <a:latin typeface="Corbel"/>
                <a:ea typeface="Corbel"/>
                <a:cs typeface="Corbel"/>
                <a:sym typeface="Corbel"/>
              </a:rPr>
              <a:t>denganpeluncuran</a:t>
            </a:r>
            <a:r>
              <a:rPr lang="en-GB" sz="1900" dirty="0">
                <a:latin typeface="Corbel"/>
                <a:ea typeface="Corbel"/>
                <a:cs typeface="Corbel"/>
                <a:sym typeface="Corbel"/>
              </a:rPr>
              <a:t> ?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perusahaan</a:t>
            </a:r>
            <a:r>
              <a:rPr lang="en-GB" sz="1900" dirty="0">
                <a:latin typeface="Corbel"/>
                <a:ea typeface="Corbel"/>
                <a:cs typeface="Corbel"/>
                <a:sym typeface="Corbel"/>
              </a:rPr>
              <a:t>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mengendalikan</a:t>
            </a:r>
            <a:r>
              <a:rPr lang="en-GB" sz="1900" dirty="0">
                <a:latin typeface="Corbel"/>
                <a:ea typeface="Corbel"/>
                <a:cs typeface="Corbel"/>
                <a:sym typeface="Corbel"/>
              </a:rPr>
              <a:t> </a:t>
            </a:r>
            <a:r>
              <a:rPr lang="en-GB" sz="1900" dirty="0" err="1">
                <a:latin typeface="Corbel"/>
                <a:ea typeface="Corbel"/>
                <a:cs typeface="Corbel"/>
                <a:sym typeface="Corbel"/>
              </a:rPr>
              <a:t>risiko-risiko</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a:t>
            </a:r>
          </a:p>
        </p:txBody>
      </p:sp>
    </p:spTree>
    <p:extLst>
      <p:ext uri="{BB962C8B-B14F-4D97-AF65-F5344CB8AC3E}">
        <p14:creationId xmlns:p14="http://schemas.microsoft.com/office/powerpoint/2010/main" val="2367537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72"/>
        <p:cNvGrpSpPr/>
        <p:nvPr/>
      </p:nvGrpSpPr>
      <p:grpSpPr>
        <a:xfrm>
          <a:off x="0" y="0"/>
          <a:ext cx="0" cy="0"/>
          <a:chOff x="0" y="0"/>
          <a:chExt cx="0" cy="0"/>
        </a:xfrm>
      </p:grpSpPr>
      <p:sp useBgFill="1">
        <p:nvSpPr>
          <p:cNvPr id="151" name="Rectangle 150">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3" name="Group 152">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54"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73" name="Shape 273"/>
          <p:cNvSpPr txBox="1">
            <a:spLocks noGrp="1"/>
          </p:cNvSpPr>
          <p:nvPr>
            <p:ph type="title"/>
          </p:nvPr>
        </p:nvSpPr>
        <p:spPr>
          <a:xfrm>
            <a:off x="823851" y="885651"/>
            <a:ext cx="2422352" cy="4624603"/>
          </a:xfrm>
          <a:prstGeom prst="rect">
            <a:avLst/>
          </a:prstGeom>
        </p:spPr>
        <p:txBody>
          <a:bodyPr vert="horz" lIns="91425" tIns="45700" rIns="45700" bIns="45700" rtlCol="0" anchorCtr="0">
            <a:normAutofit/>
          </a:bodyPr>
          <a:lstStyle/>
          <a:p>
            <a:pPr>
              <a:spcBef>
                <a:spcPts val="0"/>
              </a:spcBef>
              <a:buClr>
                <a:srgbClr val="FFC700"/>
              </a:buClr>
              <a:buSzPct val="25000"/>
            </a:pPr>
            <a:r>
              <a:rPr lang="en-GB" b="1">
                <a:solidFill>
                  <a:srgbClr val="FFFFFF"/>
                </a:solidFill>
                <a:latin typeface="Corbel"/>
                <a:ea typeface="Corbel"/>
                <a:cs typeface="Corbel"/>
                <a:sym typeface="Corbel"/>
              </a:rPr>
              <a:t>Ilustrasi :</a:t>
            </a:r>
          </a:p>
        </p:txBody>
      </p:sp>
      <p:sp>
        <p:nvSpPr>
          <p:cNvPr id="274" name="Shape 274"/>
          <p:cNvSpPr txBox="1">
            <a:spLocks noGrp="1"/>
          </p:cNvSpPr>
          <p:nvPr>
            <p:ph idx="1"/>
          </p:nvPr>
        </p:nvSpPr>
        <p:spPr>
          <a:xfrm>
            <a:off x="3734031" y="885651"/>
            <a:ext cx="5158449" cy="4616849"/>
          </a:xfrm>
          <a:prstGeom prst="rect">
            <a:avLst/>
          </a:prstGeom>
        </p:spPr>
        <p:txBody>
          <a:bodyPr vert="horz" lIns="54850" tIns="91425" rIns="91425" bIns="45700" rtlCol="0" anchor="ctr" anchorCtr="0">
            <a:normAutofit/>
          </a:bodyPr>
          <a:lstStyle/>
          <a:p>
            <a:pPr marL="438150" indent="-323850">
              <a:spcBef>
                <a:spcPts val="0"/>
              </a:spcBef>
              <a:spcAft>
                <a:spcPts val="600"/>
              </a:spcAft>
              <a:buClr>
                <a:schemeClr val="accent1"/>
              </a:buClr>
              <a:buSzPct val="25000"/>
              <a:buNone/>
            </a:pPr>
            <a:r>
              <a:rPr lang="en-GB" sz="1900" dirty="0">
                <a:latin typeface="Corbel"/>
                <a:ea typeface="Corbel"/>
                <a:cs typeface="Corbel"/>
                <a:sym typeface="Corbel"/>
              </a:rPr>
              <a:t>	</a:t>
            </a:r>
            <a:r>
              <a:rPr lang="en-GB" sz="1900" b="1" u="sng" dirty="0" err="1">
                <a:latin typeface="Corbel"/>
                <a:ea typeface="Corbel"/>
                <a:cs typeface="Corbel"/>
                <a:sym typeface="Corbel"/>
              </a:rPr>
              <a:t>Aspek</a:t>
            </a:r>
            <a:r>
              <a:rPr lang="en-GB" sz="1900" b="1" u="sng" dirty="0">
                <a:latin typeface="Corbel"/>
                <a:ea typeface="Corbel"/>
                <a:cs typeface="Corbel"/>
                <a:sym typeface="Corbel"/>
              </a:rPr>
              <a:t> </a:t>
            </a:r>
            <a:r>
              <a:rPr lang="en-GB" sz="1900" b="1" u="sng" dirty="0" err="1">
                <a:latin typeface="Corbel"/>
                <a:ea typeface="Corbel"/>
                <a:cs typeface="Corbel"/>
                <a:sym typeface="Corbel"/>
              </a:rPr>
              <a:t>risiko</a:t>
            </a:r>
            <a:r>
              <a:rPr lang="en-GB" sz="1900" b="1" u="sng" dirty="0">
                <a:latin typeface="Corbel"/>
                <a:ea typeface="Corbel"/>
                <a:cs typeface="Corbel"/>
                <a:sym typeface="Corbel"/>
              </a:rPr>
              <a:t> </a:t>
            </a:r>
            <a:r>
              <a:rPr lang="en-GB" sz="1900" b="1" u="sng" dirty="0" err="1">
                <a:latin typeface="Corbel"/>
                <a:ea typeface="Corbel"/>
                <a:cs typeface="Corbel"/>
                <a:sym typeface="Corbel"/>
              </a:rPr>
              <a:t>secara</a:t>
            </a:r>
            <a:r>
              <a:rPr lang="en-GB" sz="1900" b="1" u="sng" dirty="0">
                <a:latin typeface="Corbel"/>
                <a:ea typeface="Corbel"/>
                <a:cs typeface="Corbel"/>
                <a:sym typeface="Corbel"/>
              </a:rPr>
              <a:t> </a:t>
            </a:r>
            <a:r>
              <a:rPr lang="en-GB" sz="1900" b="1" u="sng" dirty="0" err="1">
                <a:latin typeface="Corbel"/>
                <a:ea typeface="Corbel"/>
                <a:cs typeface="Corbel"/>
                <a:sym typeface="Corbel"/>
              </a:rPr>
              <a:t>eksplisit</a:t>
            </a:r>
            <a:r>
              <a:rPr lang="en-GB" sz="1900" b="1" u="sng" dirty="0">
                <a:latin typeface="Corbel"/>
                <a:ea typeface="Corbel"/>
                <a:cs typeface="Corbel"/>
                <a:sym typeface="Corbel"/>
              </a:rPr>
              <a:t> </a:t>
            </a:r>
            <a:r>
              <a:rPr lang="en-GB" sz="1900" b="1" dirty="0" err="1">
                <a:latin typeface="Corbel"/>
                <a:ea typeface="Corbel"/>
                <a:cs typeface="Corbel"/>
                <a:sym typeface="Corbel"/>
              </a:rPr>
              <a:t>dimunculkan</a:t>
            </a:r>
            <a:r>
              <a:rPr lang="en-GB" sz="1900" b="1" dirty="0">
                <a:latin typeface="Corbel"/>
                <a:ea typeface="Corbel"/>
                <a:cs typeface="Corbel"/>
                <a:sym typeface="Corbel"/>
              </a:rPr>
              <a:t> </a:t>
            </a:r>
            <a:r>
              <a:rPr lang="en-GB" sz="1900" b="1" dirty="0" err="1">
                <a:latin typeface="Corbel"/>
                <a:ea typeface="Corbel"/>
                <a:cs typeface="Corbel"/>
                <a:sym typeface="Corbel"/>
              </a:rPr>
              <a:t>misal</a:t>
            </a:r>
            <a:r>
              <a:rPr lang="en-GB" sz="1900" b="1" dirty="0">
                <a:latin typeface="Corbel"/>
                <a:ea typeface="Corbel"/>
                <a:cs typeface="Corbel"/>
                <a:sym typeface="Corbel"/>
              </a:rPr>
              <a:t> </a:t>
            </a:r>
            <a:r>
              <a:rPr lang="en-GB" sz="1900" b="1" dirty="0" err="1">
                <a:latin typeface="Corbel"/>
                <a:ea typeface="Corbel"/>
                <a:cs typeface="Corbel"/>
                <a:sym typeface="Corbel"/>
              </a:rPr>
              <a:t>saat</a:t>
            </a:r>
            <a:r>
              <a:rPr lang="en-GB" sz="1900" b="1" dirty="0">
                <a:latin typeface="Corbel"/>
                <a:ea typeface="Corbel"/>
                <a:cs typeface="Corbel"/>
                <a:sym typeface="Corbel"/>
              </a:rPr>
              <a:t> </a:t>
            </a:r>
            <a:r>
              <a:rPr lang="en-GB" sz="1900" b="1" u="sng" dirty="0" err="1">
                <a:latin typeface="Corbel"/>
                <a:ea typeface="Corbel"/>
                <a:cs typeface="Corbel"/>
                <a:sym typeface="Corbel"/>
              </a:rPr>
              <a:t>peluncuran</a:t>
            </a:r>
            <a:r>
              <a:rPr lang="en-GB" sz="1900" b="1" u="sng" dirty="0">
                <a:latin typeface="Corbel"/>
                <a:ea typeface="Corbel"/>
                <a:cs typeface="Corbel"/>
                <a:sym typeface="Corbel"/>
              </a:rPr>
              <a:t> program </a:t>
            </a:r>
            <a:r>
              <a:rPr lang="en-GB" sz="1900" b="1" u="sng" dirty="0" err="1">
                <a:latin typeface="Corbel"/>
                <a:ea typeface="Corbel"/>
                <a:cs typeface="Corbel"/>
                <a:sym typeface="Corbel"/>
              </a:rPr>
              <a:t>promosi</a:t>
            </a:r>
            <a:r>
              <a:rPr lang="en-GB" sz="1900" b="1" u="sng" dirty="0">
                <a:latin typeface="Corbel"/>
                <a:ea typeface="Corbel"/>
                <a:cs typeface="Corbel"/>
                <a:sym typeface="Corbel"/>
              </a:rPr>
              <a:t> </a:t>
            </a:r>
            <a:r>
              <a:rPr lang="en-GB" sz="1900" dirty="0">
                <a:latin typeface="Corbel"/>
                <a:ea typeface="Corbel"/>
                <a:cs typeface="Corbel"/>
                <a:sym typeface="Corbel"/>
              </a:rPr>
              <a:t>:</a:t>
            </a:r>
          </a:p>
          <a:p>
            <a:pPr marL="438150" indent="-341630">
              <a:spcBef>
                <a:spcPts val="0"/>
              </a:spcBef>
              <a:spcAft>
                <a:spcPts val="600"/>
              </a:spcAft>
              <a:buClr>
                <a:schemeClr val="accent1"/>
              </a:buClr>
              <a:buSzPct val="100000"/>
              <a:buFont typeface="Noto Sans Symbols"/>
              <a:buChar char="◼"/>
            </a:pPr>
            <a:r>
              <a:rPr lang="en-GB" sz="1900" b="1" dirty="0" err="1">
                <a:latin typeface="Corbel"/>
                <a:ea typeface="Corbel"/>
                <a:cs typeface="Corbel"/>
                <a:sym typeface="Corbel"/>
              </a:rPr>
              <a:t>Aspek</a:t>
            </a:r>
            <a:r>
              <a:rPr lang="en-GB" sz="1900" b="1" dirty="0">
                <a:latin typeface="Corbel"/>
                <a:ea typeface="Corbel"/>
                <a:cs typeface="Corbel"/>
                <a:sym typeface="Corbel"/>
              </a:rPr>
              <a:t> </a:t>
            </a:r>
            <a:r>
              <a:rPr lang="en-GB" sz="1900" b="1" dirty="0" err="1">
                <a:latin typeface="Corbel"/>
                <a:ea typeface="Corbel"/>
                <a:cs typeface="Corbel"/>
                <a:sym typeface="Corbel"/>
              </a:rPr>
              <a:t>strategis</a:t>
            </a:r>
            <a:r>
              <a:rPr lang="en-GB" sz="1900" b="1" dirty="0">
                <a:latin typeface="Corbel"/>
                <a:ea typeface="Corbel"/>
                <a:cs typeface="Corbel"/>
                <a:sym typeface="Corbel"/>
              </a:rPr>
              <a:t> </a:t>
            </a:r>
            <a:r>
              <a:rPr lang="en-GB" sz="1900" dirty="0">
                <a:latin typeface="Corbel"/>
                <a:ea typeface="Corbel"/>
                <a:cs typeface="Corbel"/>
                <a:sym typeface="Corbel"/>
              </a:rPr>
              <a:t>: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strategi</a:t>
            </a:r>
            <a:r>
              <a:rPr lang="en-GB" sz="1900" dirty="0">
                <a:latin typeface="Corbel"/>
                <a:ea typeface="Corbel"/>
                <a:cs typeface="Corbel"/>
                <a:sym typeface="Corbel"/>
              </a:rPr>
              <a:t> </a:t>
            </a:r>
            <a:r>
              <a:rPr lang="en-GB" sz="1900" dirty="0" err="1">
                <a:latin typeface="Corbel"/>
                <a:ea typeface="Corbel"/>
                <a:cs typeface="Corbel"/>
                <a:sym typeface="Corbel"/>
              </a:rPr>
              <a:t>promosi</a:t>
            </a:r>
            <a:r>
              <a:rPr lang="en-GB" sz="1900" dirty="0">
                <a:latin typeface="Corbel"/>
                <a:ea typeface="Corbel"/>
                <a:cs typeface="Corbel"/>
                <a:sym typeface="Corbel"/>
              </a:rPr>
              <a:t> yang </a:t>
            </a:r>
            <a:r>
              <a:rPr lang="en-GB" sz="1900" dirty="0" err="1">
                <a:latin typeface="Corbel"/>
                <a:ea typeface="Corbel"/>
                <a:cs typeface="Corbel"/>
                <a:sym typeface="Corbel"/>
              </a:rPr>
              <a:t>efektif</a:t>
            </a:r>
            <a:r>
              <a:rPr lang="en-GB" sz="1900" dirty="0">
                <a:latin typeface="Corbel"/>
                <a:ea typeface="Corbel"/>
                <a:cs typeface="Corbel"/>
                <a:sym typeface="Corbel"/>
              </a:rPr>
              <a:t>?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kontribusi</a:t>
            </a:r>
            <a:r>
              <a:rPr lang="en-GB" sz="1900" dirty="0">
                <a:latin typeface="Corbel"/>
                <a:ea typeface="Corbel"/>
                <a:cs typeface="Corbel"/>
                <a:sym typeface="Corbel"/>
              </a:rPr>
              <a:t> </a:t>
            </a:r>
            <a:r>
              <a:rPr lang="en-GB" sz="1900" dirty="0" err="1">
                <a:latin typeface="Corbel"/>
                <a:ea typeface="Corbel"/>
                <a:cs typeface="Corbel"/>
                <a:sym typeface="Corbel"/>
              </a:rPr>
              <a:t>promosi</a:t>
            </a:r>
            <a:r>
              <a:rPr lang="en-GB" sz="1900" dirty="0">
                <a:latin typeface="Corbel"/>
                <a:ea typeface="Corbel"/>
                <a:cs typeface="Corbel"/>
                <a:sym typeface="Corbel"/>
              </a:rPr>
              <a:t> </a:t>
            </a:r>
            <a:r>
              <a:rPr lang="en-GB" sz="1900" dirty="0" err="1">
                <a:latin typeface="Corbel"/>
                <a:ea typeface="Corbel"/>
                <a:cs typeface="Corbel"/>
                <a:sym typeface="Corbel"/>
              </a:rPr>
              <a:t>dalam</a:t>
            </a:r>
            <a:r>
              <a:rPr lang="en-GB" sz="1900" dirty="0">
                <a:latin typeface="Corbel"/>
                <a:ea typeface="Corbel"/>
                <a:cs typeface="Corbel"/>
                <a:sym typeface="Corbel"/>
              </a:rPr>
              <a:t> </a:t>
            </a:r>
            <a:r>
              <a:rPr lang="en-GB" sz="1900" dirty="0" err="1">
                <a:latin typeface="Corbel"/>
                <a:ea typeface="Corbel"/>
                <a:cs typeface="Corbel"/>
                <a:sym typeface="Corbel"/>
              </a:rPr>
              <a:t>pencapaian</a:t>
            </a:r>
            <a:r>
              <a:rPr lang="en-GB" sz="1900" dirty="0">
                <a:latin typeface="Corbel"/>
                <a:ea typeface="Corbel"/>
                <a:cs typeface="Corbel"/>
                <a:sym typeface="Corbel"/>
              </a:rPr>
              <a:t> </a:t>
            </a:r>
            <a:r>
              <a:rPr lang="en-GB" sz="1900" dirty="0" err="1">
                <a:latin typeface="Corbel"/>
                <a:ea typeface="Corbel"/>
                <a:cs typeface="Corbel"/>
                <a:sym typeface="Corbel"/>
              </a:rPr>
              <a:t>tujuan</a:t>
            </a:r>
            <a:r>
              <a:rPr lang="en-GB" sz="1900" dirty="0">
                <a:latin typeface="Corbel"/>
                <a:ea typeface="Corbel"/>
                <a:cs typeface="Corbel"/>
                <a:sym typeface="Corbel"/>
              </a:rPr>
              <a:t>?</a:t>
            </a:r>
          </a:p>
          <a:p>
            <a:pPr marL="438150" indent="-341630">
              <a:spcBef>
                <a:spcPts val="0"/>
              </a:spcBef>
              <a:spcAft>
                <a:spcPts val="600"/>
              </a:spcAft>
              <a:buClr>
                <a:schemeClr val="accent1"/>
              </a:buClr>
              <a:buSzPct val="100000"/>
              <a:buFont typeface="Noto Sans Symbols"/>
              <a:buChar char="◼"/>
            </a:pPr>
            <a:r>
              <a:rPr lang="en-GB" sz="1900" b="1" dirty="0" err="1">
                <a:latin typeface="Corbel"/>
                <a:ea typeface="Corbel"/>
                <a:cs typeface="Corbel"/>
                <a:sym typeface="Corbel"/>
              </a:rPr>
              <a:t>Aspek</a:t>
            </a:r>
            <a:r>
              <a:rPr lang="en-GB" sz="1900" b="1" dirty="0">
                <a:latin typeface="Corbel"/>
                <a:ea typeface="Corbel"/>
                <a:cs typeface="Corbel"/>
                <a:sym typeface="Corbel"/>
              </a:rPr>
              <a:t> </a:t>
            </a:r>
            <a:r>
              <a:rPr lang="en-GB" sz="1900" b="1" dirty="0" err="1">
                <a:latin typeface="Corbel"/>
                <a:ea typeface="Corbel"/>
                <a:cs typeface="Corbel"/>
                <a:sym typeface="Corbel"/>
              </a:rPr>
              <a:t>Operasi</a:t>
            </a:r>
            <a:r>
              <a:rPr lang="en-GB" sz="1900" b="1" dirty="0">
                <a:latin typeface="Corbel"/>
                <a:ea typeface="Corbel"/>
                <a:cs typeface="Corbel"/>
                <a:sym typeface="Corbel"/>
              </a:rPr>
              <a:t> </a:t>
            </a:r>
            <a:r>
              <a:rPr lang="en-GB" sz="1900" dirty="0">
                <a:latin typeface="Corbel"/>
                <a:ea typeface="Corbel"/>
                <a:cs typeface="Corbel"/>
                <a:sym typeface="Corbel"/>
              </a:rPr>
              <a:t>: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menjalankan</a:t>
            </a:r>
            <a:r>
              <a:rPr lang="en-GB" sz="1900" dirty="0">
                <a:latin typeface="Corbel"/>
                <a:ea typeface="Corbel"/>
                <a:cs typeface="Corbel"/>
                <a:sym typeface="Corbel"/>
              </a:rPr>
              <a:t> program </a:t>
            </a:r>
            <a:r>
              <a:rPr lang="en-GB" sz="1900" dirty="0" err="1">
                <a:latin typeface="Corbel"/>
                <a:ea typeface="Corbel"/>
                <a:cs typeface="Corbel"/>
                <a:sym typeface="Corbel"/>
              </a:rPr>
              <a:t>promosi</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Media </a:t>
            </a:r>
            <a:r>
              <a:rPr lang="en-GB" sz="1900" dirty="0" err="1">
                <a:latin typeface="Corbel"/>
                <a:ea typeface="Corbel"/>
                <a:cs typeface="Corbel"/>
                <a:sym typeface="Corbel"/>
              </a:rPr>
              <a:t>apa</a:t>
            </a:r>
            <a:r>
              <a:rPr lang="en-GB" sz="1900" dirty="0">
                <a:latin typeface="Corbel"/>
                <a:ea typeface="Corbel"/>
                <a:cs typeface="Corbel"/>
                <a:sym typeface="Corbel"/>
              </a:rPr>
              <a:t> yang paling </a:t>
            </a:r>
            <a:r>
              <a:rPr lang="en-GB" sz="1900" dirty="0" err="1">
                <a:latin typeface="Corbel"/>
                <a:ea typeface="Corbel"/>
                <a:cs typeface="Corbel"/>
                <a:sym typeface="Corbel"/>
              </a:rPr>
              <a:t>efektif</a:t>
            </a:r>
            <a:r>
              <a:rPr lang="en-GB" sz="1900" dirty="0">
                <a:latin typeface="Corbel"/>
                <a:ea typeface="Corbel"/>
                <a:cs typeface="Corbel"/>
                <a:sym typeface="Corbel"/>
              </a:rPr>
              <a:t>? Kapan </a:t>
            </a:r>
            <a:r>
              <a:rPr lang="en-GB" sz="1900" dirty="0" err="1">
                <a:latin typeface="Corbel"/>
                <a:ea typeface="Corbel"/>
                <a:cs typeface="Corbel"/>
                <a:sym typeface="Corbel"/>
              </a:rPr>
              <a:t>wakrtu</a:t>
            </a:r>
            <a:r>
              <a:rPr lang="en-GB" sz="1900" dirty="0">
                <a:latin typeface="Corbel"/>
                <a:ea typeface="Corbel"/>
                <a:cs typeface="Corbel"/>
                <a:sym typeface="Corbel"/>
              </a:rPr>
              <a:t> yang </a:t>
            </a:r>
            <a:r>
              <a:rPr lang="en-GB" sz="1900" dirty="0" err="1">
                <a:latin typeface="Corbel"/>
                <a:ea typeface="Corbel"/>
                <a:cs typeface="Corbel"/>
                <a:sym typeface="Corbel"/>
              </a:rPr>
              <a:t>tepat</a:t>
            </a:r>
            <a:r>
              <a:rPr lang="en-GB" sz="1900" dirty="0">
                <a:latin typeface="Corbel"/>
                <a:ea typeface="Corbel"/>
                <a:cs typeface="Corbel"/>
                <a:sym typeface="Corbel"/>
              </a:rPr>
              <a:t>? </a:t>
            </a:r>
            <a:r>
              <a:rPr lang="en-GB" sz="1900" dirty="0" err="1">
                <a:latin typeface="Corbel"/>
                <a:ea typeface="Corbel"/>
                <a:cs typeface="Corbel"/>
                <a:sym typeface="Corbel"/>
              </a:rPr>
              <a:t>Bagaimana</a:t>
            </a:r>
            <a:r>
              <a:rPr lang="en-GB" sz="1900" dirty="0">
                <a:latin typeface="Corbel"/>
                <a:ea typeface="Corbel"/>
                <a:cs typeface="Corbel"/>
                <a:sym typeface="Corbel"/>
              </a:rPr>
              <a:t> </a:t>
            </a:r>
            <a:r>
              <a:rPr lang="en-GB" sz="1900" dirty="0" err="1">
                <a:latin typeface="Corbel"/>
                <a:ea typeface="Corbel"/>
                <a:cs typeface="Corbel"/>
                <a:sym typeface="Corbel"/>
              </a:rPr>
              <a:t>mengendalikan</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yang </a:t>
            </a:r>
            <a:r>
              <a:rPr lang="en-GB" sz="1900" dirty="0" err="1">
                <a:latin typeface="Corbel"/>
                <a:ea typeface="Corbel"/>
                <a:cs typeface="Corbel"/>
                <a:sym typeface="Corbel"/>
              </a:rPr>
              <a:t>mungkin</a:t>
            </a:r>
            <a:r>
              <a:rPr lang="en-GB" sz="1900" dirty="0">
                <a:latin typeface="Corbel"/>
                <a:ea typeface="Corbel"/>
                <a:cs typeface="Corbel"/>
                <a:sym typeface="Corbel"/>
              </a:rPr>
              <a:t> </a:t>
            </a:r>
            <a:r>
              <a:rPr lang="en-GB" sz="1900" dirty="0" err="1">
                <a:latin typeface="Corbel"/>
                <a:ea typeface="Corbel"/>
                <a:cs typeface="Corbel"/>
                <a:sym typeface="Corbel"/>
              </a:rPr>
              <a:t>timbul</a:t>
            </a:r>
            <a:r>
              <a:rPr lang="en-GB" sz="1900" dirty="0">
                <a:latin typeface="Corbel"/>
                <a:ea typeface="Corbel"/>
                <a:cs typeface="Corbel"/>
                <a:sym typeface="Corbel"/>
              </a:rPr>
              <a:t>?</a:t>
            </a:r>
          </a:p>
          <a:p>
            <a:pPr marL="438150" indent="-341630">
              <a:spcBef>
                <a:spcPts val="0"/>
              </a:spcBef>
              <a:spcAft>
                <a:spcPts val="600"/>
              </a:spcAft>
              <a:buClr>
                <a:schemeClr val="accent1"/>
              </a:buClr>
              <a:buSzPct val="100000"/>
              <a:buFont typeface="Noto Sans Symbols"/>
              <a:buChar char="◼"/>
            </a:pPr>
            <a:r>
              <a:rPr lang="en-GB" sz="1900" b="1" dirty="0" err="1">
                <a:latin typeface="Corbel"/>
                <a:ea typeface="Corbel"/>
                <a:cs typeface="Corbel"/>
                <a:sym typeface="Corbel"/>
              </a:rPr>
              <a:t>Aspek</a:t>
            </a:r>
            <a:r>
              <a:rPr lang="en-GB" sz="1900" b="1" dirty="0">
                <a:latin typeface="Corbel"/>
                <a:ea typeface="Corbel"/>
                <a:cs typeface="Corbel"/>
                <a:sym typeface="Corbel"/>
              </a:rPr>
              <a:t> </a:t>
            </a:r>
            <a:r>
              <a:rPr lang="en-GB" sz="1900" b="1" dirty="0" err="1">
                <a:latin typeface="Corbel"/>
                <a:ea typeface="Corbel"/>
                <a:cs typeface="Corbel"/>
                <a:sym typeface="Corbel"/>
              </a:rPr>
              <a:t>Risiko</a:t>
            </a:r>
            <a:r>
              <a:rPr lang="en-GB" sz="1900" b="1" dirty="0">
                <a:latin typeface="Corbel"/>
                <a:ea typeface="Corbel"/>
                <a:cs typeface="Corbel"/>
                <a:sym typeface="Corbel"/>
              </a:rPr>
              <a:t> </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apa</a:t>
            </a:r>
            <a:r>
              <a:rPr lang="en-GB" sz="1900" dirty="0">
                <a:latin typeface="Corbel"/>
                <a:ea typeface="Corbel"/>
                <a:cs typeface="Corbel"/>
                <a:sym typeface="Corbel"/>
              </a:rPr>
              <a:t> yang paling </a:t>
            </a:r>
            <a:r>
              <a:rPr lang="en-GB" sz="1900" dirty="0" err="1">
                <a:latin typeface="Corbel"/>
                <a:ea typeface="Corbel"/>
                <a:cs typeface="Corbel"/>
                <a:sym typeface="Corbel"/>
              </a:rPr>
              <a:t>potensial</a:t>
            </a:r>
            <a:r>
              <a:rPr lang="en-GB" sz="1900" dirty="0">
                <a:latin typeface="Corbel"/>
                <a:ea typeface="Corbel"/>
                <a:cs typeface="Corbel"/>
                <a:sym typeface="Corbel"/>
              </a:rPr>
              <a:t> </a:t>
            </a:r>
            <a:r>
              <a:rPr lang="en-GB" sz="1900" dirty="0" err="1">
                <a:latin typeface="Corbel"/>
                <a:ea typeface="Corbel"/>
                <a:cs typeface="Corbel"/>
                <a:sym typeface="Corbel"/>
              </a:rPr>
              <a:t>akan</a:t>
            </a:r>
            <a:r>
              <a:rPr lang="en-GB" sz="1900" dirty="0">
                <a:latin typeface="Corbel"/>
                <a:ea typeface="Corbel"/>
                <a:cs typeface="Corbel"/>
                <a:sym typeface="Corbel"/>
              </a:rPr>
              <a:t> </a:t>
            </a:r>
            <a:r>
              <a:rPr lang="en-GB" sz="1900" dirty="0" err="1">
                <a:latin typeface="Corbel"/>
                <a:ea typeface="Corbel"/>
                <a:cs typeface="Corbel"/>
                <a:sym typeface="Corbel"/>
              </a:rPr>
              <a:t>timbul</a:t>
            </a:r>
            <a:r>
              <a:rPr lang="en-GB" sz="1900" dirty="0">
                <a:latin typeface="Corbel"/>
                <a:ea typeface="Corbel"/>
                <a:cs typeface="Corbel"/>
                <a:sym typeface="Corbel"/>
              </a:rPr>
              <a:t>? </a:t>
            </a:r>
            <a:r>
              <a:rPr lang="en-GB" sz="1900" dirty="0" err="1">
                <a:latin typeface="Corbel"/>
                <a:ea typeface="Corbel"/>
                <a:cs typeface="Corbel"/>
                <a:sym typeface="Corbel"/>
              </a:rPr>
              <a:t>Apakah</a:t>
            </a:r>
            <a:r>
              <a:rPr lang="en-GB" sz="1900" dirty="0">
                <a:latin typeface="Corbel"/>
                <a:ea typeface="Corbel"/>
                <a:cs typeface="Corbel"/>
                <a:sym typeface="Corbel"/>
              </a:rPr>
              <a:t> </a:t>
            </a:r>
            <a:r>
              <a:rPr lang="en-GB" sz="1900" dirty="0" err="1">
                <a:latin typeface="Corbel"/>
                <a:ea typeface="Corbel"/>
                <a:cs typeface="Corbel"/>
                <a:sym typeface="Corbel"/>
              </a:rPr>
              <a:t>promosi</a:t>
            </a:r>
            <a:r>
              <a:rPr lang="en-GB" sz="1900" dirty="0">
                <a:latin typeface="Corbel"/>
                <a:ea typeface="Corbel"/>
                <a:cs typeface="Corbel"/>
                <a:sym typeface="Corbel"/>
              </a:rPr>
              <a:t>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mengakibatkan</a:t>
            </a:r>
            <a:r>
              <a:rPr lang="en-GB" sz="1900" dirty="0">
                <a:latin typeface="Corbel"/>
                <a:ea typeface="Corbel"/>
                <a:cs typeface="Corbel"/>
                <a:sym typeface="Corbel"/>
              </a:rPr>
              <a:t> </a:t>
            </a:r>
            <a:r>
              <a:rPr lang="en-GB" sz="1900" dirty="0" err="1">
                <a:latin typeface="Corbel"/>
                <a:ea typeface="Corbel"/>
                <a:cs typeface="Corbel"/>
                <a:sym typeface="Corbel"/>
              </a:rPr>
              <a:t>gugatan</a:t>
            </a:r>
            <a:r>
              <a:rPr lang="en-GB" sz="1900" dirty="0">
                <a:latin typeface="Corbel"/>
                <a:ea typeface="Corbel"/>
                <a:cs typeface="Corbel"/>
                <a:sym typeface="Corbel"/>
              </a:rPr>
              <a:t> </a:t>
            </a:r>
            <a:r>
              <a:rPr lang="en-GB" sz="1900" dirty="0" err="1">
                <a:latin typeface="Corbel"/>
                <a:ea typeface="Corbel"/>
                <a:cs typeface="Corbel"/>
                <a:sym typeface="Corbel"/>
              </a:rPr>
              <a:t>hukum</a:t>
            </a:r>
            <a:r>
              <a:rPr lang="en-GB" sz="1900" dirty="0">
                <a:latin typeface="Corbel"/>
                <a:ea typeface="Corbel"/>
                <a:cs typeface="Corbel"/>
                <a:sym typeface="Corbel"/>
              </a:rPr>
              <a:t>? </a:t>
            </a:r>
            <a:r>
              <a:rPr lang="en-GB" sz="1900" dirty="0" err="1">
                <a:latin typeface="Corbel"/>
                <a:ea typeface="Corbel"/>
                <a:cs typeface="Corbel"/>
                <a:sym typeface="Corbel"/>
              </a:rPr>
              <a:t>Apa</a:t>
            </a:r>
            <a:r>
              <a:rPr lang="en-GB" sz="1900" dirty="0">
                <a:latin typeface="Corbel"/>
                <a:ea typeface="Corbel"/>
                <a:cs typeface="Corbel"/>
                <a:sym typeface="Corbel"/>
              </a:rPr>
              <a:t> </a:t>
            </a:r>
            <a:r>
              <a:rPr lang="en-GB" sz="1900" dirty="0" err="1">
                <a:latin typeface="Corbel"/>
                <a:ea typeface="Corbel"/>
                <a:cs typeface="Corbel"/>
                <a:sym typeface="Corbel"/>
              </a:rPr>
              <a:t>promosi</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 </a:t>
            </a:r>
            <a:r>
              <a:rPr lang="en-GB" sz="1900" dirty="0" err="1">
                <a:latin typeface="Corbel"/>
                <a:ea typeface="Corbel"/>
                <a:cs typeface="Corbel"/>
                <a:sym typeface="Corbel"/>
              </a:rPr>
              <a:t>sudah</a:t>
            </a:r>
            <a:r>
              <a:rPr lang="en-GB" sz="1900" dirty="0">
                <a:latin typeface="Corbel"/>
                <a:ea typeface="Corbel"/>
                <a:cs typeface="Corbel"/>
                <a:sym typeface="Corbel"/>
              </a:rPr>
              <a:t> </a:t>
            </a:r>
            <a:r>
              <a:rPr lang="en-GB" sz="1900" dirty="0" err="1">
                <a:latin typeface="Corbel"/>
                <a:ea typeface="Corbel"/>
                <a:cs typeface="Corbel"/>
                <a:sym typeface="Corbel"/>
              </a:rPr>
              <a:t>etis</a:t>
            </a:r>
            <a:r>
              <a:rPr lang="en-GB" sz="1900" dirty="0">
                <a:latin typeface="Corbel"/>
                <a:ea typeface="Corbel"/>
                <a:cs typeface="Corbel"/>
                <a:sym typeface="Corbel"/>
              </a:rPr>
              <a:t>? </a:t>
            </a:r>
            <a:r>
              <a:rPr lang="en-GB" sz="1900" dirty="0" err="1">
                <a:latin typeface="Corbel"/>
                <a:ea typeface="Corbel"/>
                <a:cs typeface="Corbel"/>
                <a:sym typeface="Corbel"/>
              </a:rPr>
              <a:t>Pihak</a:t>
            </a:r>
            <a:r>
              <a:rPr lang="en-GB" sz="1900" dirty="0">
                <a:latin typeface="Corbel"/>
                <a:ea typeface="Corbel"/>
                <a:cs typeface="Corbel"/>
                <a:sym typeface="Corbel"/>
              </a:rPr>
              <a:t> mana yang </a:t>
            </a:r>
            <a:r>
              <a:rPr lang="en-GB" sz="1900" dirty="0" err="1">
                <a:latin typeface="Corbel"/>
                <a:ea typeface="Corbel"/>
                <a:cs typeface="Corbel"/>
                <a:sym typeface="Corbel"/>
              </a:rPr>
              <a:t>akan</a:t>
            </a:r>
            <a:r>
              <a:rPr lang="en-GB" sz="1900" dirty="0">
                <a:latin typeface="Corbel"/>
                <a:ea typeface="Corbel"/>
                <a:cs typeface="Corbel"/>
                <a:sym typeface="Corbel"/>
              </a:rPr>
              <a:t> </a:t>
            </a:r>
            <a:r>
              <a:rPr lang="en-GB" sz="1900" dirty="0" err="1">
                <a:latin typeface="Corbel"/>
                <a:ea typeface="Corbel"/>
                <a:cs typeface="Corbel"/>
                <a:sym typeface="Corbel"/>
              </a:rPr>
              <a:t>keberatan</a:t>
            </a:r>
            <a:r>
              <a:rPr lang="en-GB" sz="1900" dirty="0">
                <a:latin typeface="Corbel"/>
                <a:ea typeface="Corbel"/>
                <a:cs typeface="Corbel"/>
                <a:sym typeface="Corbel"/>
              </a:rPr>
              <a:t> </a:t>
            </a:r>
            <a:r>
              <a:rPr lang="en-GB" sz="1900" dirty="0" err="1">
                <a:latin typeface="Corbel"/>
                <a:ea typeface="Corbel"/>
                <a:cs typeface="Corbel"/>
                <a:sym typeface="Corbel"/>
              </a:rPr>
              <a:t>dengan</a:t>
            </a:r>
            <a:r>
              <a:rPr lang="en-GB" sz="1900" dirty="0">
                <a:latin typeface="Corbel"/>
                <a:ea typeface="Corbel"/>
                <a:cs typeface="Corbel"/>
                <a:sym typeface="Corbel"/>
              </a:rPr>
              <a:t> </a:t>
            </a:r>
            <a:r>
              <a:rPr lang="en-GB" sz="1900" dirty="0" err="1">
                <a:latin typeface="Corbel"/>
                <a:ea typeface="Corbel"/>
                <a:cs typeface="Corbel"/>
                <a:sym typeface="Corbel"/>
              </a:rPr>
              <a:t>promosi</a:t>
            </a:r>
            <a:r>
              <a:rPr lang="en-GB" sz="1900" dirty="0">
                <a:latin typeface="Corbel"/>
                <a:ea typeface="Corbel"/>
                <a:cs typeface="Corbel"/>
                <a:sym typeface="Corbel"/>
              </a:rPr>
              <a:t> </a:t>
            </a:r>
            <a:r>
              <a:rPr lang="en-GB" sz="1900" dirty="0" err="1">
                <a:latin typeface="Corbel"/>
                <a:ea typeface="Corbel"/>
                <a:cs typeface="Corbel"/>
                <a:sym typeface="Corbel"/>
              </a:rPr>
              <a:t>ini</a:t>
            </a:r>
            <a:r>
              <a:rPr lang="en-GB" sz="1900" dirty="0">
                <a:latin typeface="Corbel"/>
                <a:ea typeface="Corbel"/>
                <a:cs typeface="Corbel"/>
                <a:sym typeface="Corbel"/>
              </a:rPr>
              <a:t>?</a:t>
            </a:r>
          </a:p>
        </p:txBody>
      </p:sp>
    </p:spTree>
    <p:extLst>
      <p:ext uri="{BB962C8B-B14F-4D97-AF65-F5344CB8AC3E}">
        <p14:creationId xmlns:p14="http://schemas.microsoft.com/office/powerpoint/2010/main" val="3043687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78"/>
        <p:cNvGrpSpPr/>
        <p:nvPr/>
      </p:nvGrpSpPr>
      <p:grpSpPr>
        <a:xfrm>
          <a:off x="0" y="0"/>
          <a:ext cx="0" cy="0"/>
          <a:chOff x="0" y="0"/>
          <a:chExt cx="0" cy="0"/>
        </a:xfrm>
      </p:grpSpPr>
      <p:sp useBgFill="1">
        <p:nvSpPr>
          <p:cNvPr id="157" name="Rectangle 15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9" name="Group 15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00762" y="563918"/>
            <a:ext cx="3089954" cy="5978614"/>
            <a:chOff x="7513372" y="803186"/>
            <a:chExt cx="4163968" cy="5978614"/>
          </a:xfrm>
        </p:grpSpPr>
        <p:sp>
          <p:nvSpPr>
            <p:cNvPr id="16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79" name="Shape 279"/>
          <p:cNvSpPr txBox="1">
            <a:spLocks noGrp="1"/>
          </p:cNvSpPr>
          <p:nvPr>
            <p:ph type="title"/>
          </p:nvPr>
        </p:nvSpPr>
        <p:spPr>
          <a:xfrm>
            <a:off x="823851" y="885651"/>
            <a:ext cx="2422352" cy="4624603"/>
          </a:xfrm>
          <a:prstGeom prst="rect">
            <a:avLst/>
          </a:prstGeom>
        </p:spPr>
        <p:txBody>
          <a:bodyPr vert="horz" lIns="91425" tIns="45700" rIns="45700" bIns="45700" rtlCol="0" anchorCtr="0">
            <a:normAutofit/>
          </a:bodyPr>
          <a:lstStyle/>
          <a:p>
            <a:pPr>
              <a:spcBef>
                <a:spcPts val="0"/>
              </a:spcBef>
              <a:buClr>
                <a:srgbClr val="FFC700"/>
              </a:buClr>
              <a:buSzPct val="25000"/>
            </a:pPr>
            <a:r>
              <a:rPr lang="en-GB" b="1">
                <a:solidFill>
                  <a:srgbClr val="FFFFFF"/>
                </a:solidFill>
                <a:latin typeface="Corbel"/>
                <a:ea typeface="Corbel"/>
                <a:cs typeface="Corbel"/>
                <a:sym typeface="Corbel"/>
              </a:rPr>
              <a:t>Dukungan Manajemen</a:t>
            </a:r>
          </a:p>
        </p:txBody>
      </p:sp>
      <p:sp>
        <p:nvSpPr>
          <p:cNvPr id="280" name="Shape 280"/>
          <p:cNvSpPr txBox="1">
            <a:spLocks noGrp="1"/>
          </p:cNvSpPr>
          <p:nvPr>
            <p:ph idx="1"/>
          </p:nvPr>
        </p:nvSpPr>
        <p:spPr>
          <a:xfrm>
            <a:off x="3703259" y="885651"/>
            <a:ext cx="5189222" cy="4616849"/>
          </a:xfrm>
          <a:prstGeom prst="rect">
            <a:avLst/>
          </a:prstGeom>
        </p:spPr>
        <p:txBody>
          <a:bodyPr vert="horz" lIns="54850" tIns="91425" rIns="91425" bIns="45700" rtlCol="0" anchor="ctr" anchorCtr="0">
            <a:normAutofit/>
          </a:bodyPr>
          <a:lstStyle/>
          <a:p>
            <a:pPr marL="438150" indent="-334010">
              <a:spcBef>
                <a:spcPts val="0"/>
              </a:spcBef>
              <a:spcAft>
                <a:spcPts val="600"/>
              </a:spcAft>
              <a:buClr>
                <a:schemeClr val="accent1"/>
              </a:buClr>
              <a:buSzPct val="100000"/>
              <a:buFont typeface="Noto Sans Symbols"/>
              <a:buChar char="◼"/>
            </a:pPr>
            <a:r>
              <a:rPr lang="en-GB" dirty="0" err="1">
                <a:latin typeface="Corbel"/>
                <a:ea typeface="Corbel"/>
                <a:cs typeface="Corbel"/>
                <a:sym typeface="Corbel"/>
              </a:rPr>
              <a:t>Dukungan</a:t>
            </a:r>
            <a:r>
              <a:rPr lang="en-GB" dirty="0">
                <a:latin typeface="Corbel"/>
                <a:ea typeface="Corbel"/>
                <a:cs typeface="Corbel"/>
                <a:sym typeface="Corbel"/>
              </a:rPr>
              <a:t> </a:t>
            </a:r>
            <a:r>
              <a:rPr lang="en-GB" dirty="0" err="1">
                <a:latin typeface="Corbel"/>
                <a:ea typeface="Corbel"/>
                <a:cs typeface="Corbel"/>
                <a:sym typeface="Corbel"/>
              </a:rPr>
              <a:t>manajemen</a:t>
            </a:r>
            <a:r>
              <a:rPr lang="en-GB" dirty="0">
                <a:latin typeface="Corbel"/>
                <a:ea typeface="Corbel"/>
                <a:cs typeface="Corbel"/>
                <a:sym typeface="Corbel"/>
              </a:rPr>
              <a:t> </a:t>
            </a:r>
            <a:r>
              <a:rPr lang="en-GB" dirty="0" err="1">
                <a:latin typeface="Corbel"/>
                <a:ea typeface="Corbel"/>
                <a:cs typeface="Corbel"/>
                <a:sym typeface="Corbel"/>
              </a:rPr>
              <a:t>terutama</a:t>
            </a:r>
            <a:r>
              <a:rPr lang="en-GB" dirty="0">
                <a:latin typeface="Corbel"/>
                <a:ea typeface="Corbel"/>
                <a:cs typeface="Corbel"/>
                <a:sym typeface="Corbel"/>
              </a:rPr>
              <a:t> </a:t>
            </a:r>
            <a:r>
              <a:rPr lang="en-GB" dirty="0" err="1">
                <a:latin typeface="Corbel"/>
                <a:ea typeface="Corbel"/>
                <a:cs typeface="Corbel"/>
                <a:sym typeface="Corbel"/>
              </a:rPr>
              <a:t>manajemen</a:t>
            </a:r>
            <a:r>
              <a:rPr lang="en-GB" dirty="0">
                <a:latin typeface="Corbel"/>
                <a:ea typeface="Corbel"/>
                <a:cs typeface="Corbel"/>
                <a:sym typeface="Corbel"/>
              </a:rPr>
              <a:t> </a:t>
            </a:r>
            <a:r>
              <a:rPr lang="en-GB" dirty="0" err="1">
                <a:latin typeface="Corbel"/>
                <a:ea typeface="Corbel"/>
                <a:cs typeface="Corbel"/>
                <a:sym typeface="Corbel"/>
              </a:rPr>
              <a:t>puncak</a:t>
            </a:r>
            <a:r>
              <a:rPr lang="en-GB" dirty="0">
                <a:latin typeface="Corbel"/>
                <a:ea typeface="Corbel"/>
                <a:cs typeface="Corbel"/>
                <a:sym typeface="Corbel"/>
              </a:rPr>
              <a:t> </a:t>
            </a:r>
            <a:r>
              <a:rPr lang="en-GB" dirty="0" err="1">
                <a:latin typeface="Corbel"/>
                <a:ea typeface="Corbel"/>
                <a:cs typeface="Corbel"/>
                <a:sym typeface="Corbel"/>
              </a:rPr>
              <a:t>terhadap</a:t>
            </a:r>
            <a:r>
              <a:rPr lang="en-GB" dirty="0">
                <a:latin typeface="Corbel"/>
                <a:ea typeface="Corbel"/>
                <a:cs typeface="Corbel"/>
                <a:sym typeface="Corbel"/>
              </a:rPr>
              <a:t> </a:t>
            </a:r>
            <a:r>
              <a:rPr lang="en-GB" dirty="0" err="1">
                <a:latin typeface="Corbel"/>
                <a:ea typeface="Corbel"/>
                <a:cs typeface="Corbel"/>
                <a:sym typeface="Corbel"/>
              </a:rPr>
              <a:t>manajemen</a:t>
            </a:r>
            <a:r>
              <a:rPr lang="en-GB" dirty="0">
                <a:latin typeface="Corbel"/>
                <a:ea typeface="Corbel"/>
                <a:cs typeface="Corbel"/>
                <a:sym typeface="Corbel"/>
              </a:rPr>
              <a:t> </a:t>
            </a:r>
            <a:r>
              <a:rPr lang="en-GB" dirty="0" err="1">
                <a:latin typeface="Corbel"/>
                <a:ea typeface="Corbel"/>
                <a:cs typeface="Corbel"/>
                <a:sym typeface="Corbel"/>
              </a:rPr>
              <a:t>risiko</a:t>
            </a:r>
            <a:r>
              <a:rPr lang="en-GB" dirty="0">
                <a:latin typeface="Corbel"/>
                <a:ea typeface="Corbel"/>
                <a:cs typeface="Corbel"/>
                <a:sym typeface="Corbel"/>
              </a:rPr>
              <a:t> </a:t>
            </a:r>
            <a:r>
              <a:rPr lang="en-GB" dirty="0" err="1">
                <a:latin typeface="Corbel"/>
                <a:ea typeface="Corbel"/>
                <a:cs typeface="Corbel"/>
                <a:sym typeface="Corbel"/>
              </a:rPr>
              <a:t>penting</a:t>
            </a:r>
            <a:r>
              <a:rPr lang="en-GB" dirty="0">
                <a:latin typeface="Corbel"/>
                <a:ea typeface="Corbel"/>
                <a:cs typeface="Corbel"/>
                <a:sym typeface="Corbel"/>
              </a:rPr>
              <a:t> </a:t>
            </a:r>
            <a:r>
              <a:rPr lang="en-GB" dirty="0" err="1">
                <a:latin typeface="Corbel"/>
                <a:ea typeface="Corbel"/>
                <a:cs typeface="Corbel"/>
                <a:sym typeface="Corbel"/>
              </a:rPr>
              <a:t>diberikan</a:t>
            </a:r>
            <a:r>
              <a:rPr lang="en-GB" dirty="0">
                <a:latin typeface="Corbel"/>
                <a:ea typeface="Corbel"/>
                <a:cs typeface="Corbel"/>
                <a:sym typeface="Corbel"/>
              </a:rPr>
              <a:t>.</a:t>
            </a:r>
          </a:p>
          <a:p>
            <a:pPr marL="438150" indent="-334010">
              <a:spcBef>
                <a:spcPts val="0"/>
              </a:spcBef>
              <a:spcAft>
                <a:spcPts val="600"/>
              </a:spcAft>
              <a:buClr>
                <a:schemeClr val="accent1"/>
              </a:buClr>
              <a:buSzPct val="100000"/>
              <a:buFont typeface="Noto Sans Symbols"/>
              <a:buChar char="◼"/>
            </a:pPr>
            <a:r>
              <a:rPr lang="en-GB" dirty="0" err="1">
                <a:latin typeface="Corbel"/>
                <a:ea typeface="Corbel"/>
                <a:cs typeface="Corbel"/>
                <a:sym typeface="Corbel"/>
              </a:rPr>
              <a:t>Dukungan</a:t>
            </a:r>
            <a:r>
              <a:rPr lang="en-GB" dirty="0">
                <a:latin typeface="Corbel"/>
                <a:ea typeface="Corbel"/>
                <a:cs typeface="Corbel"/>
                <a:sym typeface="Corbel"/>
              </a:rPr>
              <a:t> </a:t>
            </a:r>
            <a:r>
              <a:rPr lang="en-GB" dirty="0" err="1">
                <a:latin typeface="Corbel"/>
                <a:ea typeface="Corbel"/>
                <a:cs typeface="Corbel"/>
                <a:sym typeface="Corbel"/>
              </a:rPr>
              <a:t>manajemen</a:t>
            </a:r>
            <a:r>
              <a:rPr lang="en-GB" dirty="0">
                <a:latin typeface="Corbel"/>
                <a:ea typeface="Corbel"/>
                <a:cs typeface="Corbel"/>
                <a:sym typeface="Corbel"/>
              </a:rPr>
              <a:t> </a:t>
            </a:r>
            <a:r>
              <a:rPr lang="en-GB" dirty="0" err="1">
                <a:latin typeface="Corbel"/>
                <a:ea typeface="Corbel"/>
                <a:cs typeface="Corbel"/>
                <a:sym typeface="Corbel"/>
              </a:rPr>
              <a:t>puncak</a:t>
            </a:r>
            <a:r>
              <a:rPr lang="en-GB" dirty="0">
                <a:latin typeface="Corbel"/>
                <a:ea typeface="Corbel"/>
                <a:cs typeface="Corbel"/>
                <a:sym typeface="Corbel"/>
              </a:rPr>
              <a:t> </a:t>
            </a:r>
            <a:r>
              <a:rPr lang="en-GB" dirty="0" err="1">
                <a:latin typeface="Corbel"/>
                <a:ea typeface="Corbel"/>
                <a:cs typeface="Corbel"/>
                <a:sym typeface="Corbel"/>
              </a:rPr>
              <a:t>dapat</a:t>
            </a:r>
            <a:r>
              <a:rPr lang="en-GB" dirty="0">
                <a:latin typeface="Corbel"/>
                <a:ea typeface="Corbel"/>
                <a:cs typeface="Corbel"/>
                <a:sym typeface="Corbel"/>
              </a:rPr>
              <a:t> </a:t>
            </a:r>
            <a:r>
              <a:rPr lang="en-GB" dirty="0" err="1">
                <a:latin typeface="Corbel"/>
                <a:ea typeface="Corbel"/>
                <a:cs typeface="Corbel"/>
                <a:sym typeface="Corbel"/>
              </a:rPr>
              <a:t>dituangkan</a:t>
            </a:r>
            <a:r>
              <a:rPr lang="en-GB" dirty="0">
                <a:latin typeface="Corbel"/>
                <a:ea typeface="Corbel"/>
                <a:cs typeface="Corbel"/>
                <a:sym typeface="Corbel"/>
              </a:rPr>
              <a:t> </a:t>
            </a:r>
            <a:r>
              <a:rPr lang="en-GB" dirty="0" err="1">
                <a:latin typeface="Corbel"/>
                <a:ea typeface="Corbel"/>
                <a:cs typeface="Corbel"/>
                <a:sym typeface="Corbel"/>
              </a:rPr>
              <a:t>secara</a:t>
            </a:r>
            <a:r>
              <a:rPr lang="en-GB" dirty="0">
                <a:latin typeface="Corbel"/>
                <a:ea typeface="Corbel"/>
                <a:cs typeface="Corbel"/>
                <a:sym typeface="Corbel"/>
              </a:rPr>
              <a:t> </a:t>
            </a:r>
            <a:r>
              <a:rPr lang="en-GB" dirty="0" err="1">
                <a:latin typeface="Corbel"/>
                <a:ea typeface="Corbel"/>
                <a:cs typeface="Corbel"/>
                <a:sym typeface="Corbel"/>
              </a:rPr>
              <a:t>tertulis</a:t>
            </a:r>
            <a:r>
              <a:rPr lang="en-GB" dirty="0">
                <a:latin typeface="Corbel"/>
                <a:ea typeface="Corbel"/>
                <a:cs typeface="Corbel"/>
                <a:sym typeface="Corbel"/>
              </a:rPr>
              <a:t> </a:t>
            </a:r>
            <a:r>
              <a:rPr lang="en-GB" dirty="0" err="1">
                <a:latin typeface="Corbel"/>
                <a:ea typeface="Corbel"/>
                <a:cs typeface="Corbel"/>
                <a:sym typeface="Corbel"/>
              </a:rPr>
              <a:t>misalkan</a:t>
            </a:r>
            <a:r>
              <a:rPr lang="en-GB" dirty="0">
                <a:latin typeface="Corbel"/>
                <a:ea typeface="Corbel"/>
                <a:cs typeface="Corbel"/>
                <a:sym typeface="Corbel"/>
              </a:rPr>
              <a:t> </a:t>
            </a:r>
            <a:r>
              <a:rPr lang="en-GB" dirty="0" err="1">
                <a:latin typeface="Corbel"/>
                <a:ea typeface="Corbel"/>
                <a:cs typeface="Corbel"/>
                <a:sym typeface="Corbel"/>
              </a:rPr>
              <a:t>merumuskan</a:t>
            </a:r>
            <a:r>
              <a:rPr lang="en-GB" dirty="0">
                <a:latin typeface="Corbel"/>
                <a:ea typeface="Corbel"/>
                <a:cs typeface="Corbel"/>
                <a:sym typeface="Corbel"/>
              </a:rPr>
              <a:t> </a:t>
            </a:r>
            <a:r>
              <a:rPr lang="en-GB" dirty="0" err="1">
                <a:latin typeface="Corbel"/>
                <a:ea typeface="Corbel"/>
                <a:cs typeface="Corbel"/>
                <a:sym typeface="Corbel"/>
              </a:rPr>
              <a:t>atau</a:t>
            </a:r>
            <a:r>
              <a:rPr lang="en-GB" dirty="0">
                <a:latin typeface="Corbel"/>
                <a:ea typeface="Corbel"/>
                <a:cs typeface="Corbel"/>
                <a:sym typeface="Corbel"/>
              </a:rPr>
              <a:t> </a:t>
            </a:r>
            <a:r>
              <a:rPr lang="en-GB" dirty="0" err="1">
                <a:latin typeface="Corbel"/>
                <a:ea typeface="Corbel"/>
                <a:cs typeface="Corbel"/>
                <a:sym typeface="Corbel"/>
              </a:rPr>
              <a:t>menyetujui</a:t>
            </a:r>
            <a:r>
              <a:rPr lang="en-GB" dirty="0">
                <a:latin typeface="Corbel"/>
                <a:ea typeface="Corbel"/>
                <a:cs typeface="Corbel"/>
                <a:sym typeface="Corbel"/>
              </a:rPr>
              <a:t> </a:t>
            </a:r>
            <a:r>
              <a:rPr lang="en-GB" dirty="0" err="1">
                <a:latin typeface="Corbel"/>
                <a:ea typeface="Corbel"/>
                <a:cs typeface="Corbel"/>
                <a:sym typeface="Corbel"/>
              </a:rPr>
              <a:t>visi</a:t>
            </a:r>
            <a:r>
              <a:rPr lang="en-GB" dirty="0">
                <a:latin typeface="Corbel"/>
                <a:ea typeface="Corbel"/>
                <a:cs typeface="Corbel"/>
                <a:sym typeface="Corbel"/>
              </a:rPr>
              <a:t> dan </a:t>
            </a:r>
            <a:r>
              <a:rPr lang="en-GB" dirty="0" err="1">
                <a:latin typeface="Corbel"/>
                <a:ea typeface="Corbel"/>
                <a:cs typeface="Corbel"/>
                <a:sym typeface="Corbel"/>
              </a:rPr>
              <a:t>misi</a:t>
            </a:r>
            <a:r>
              <a:rPr lang="en-GB" dirty="0">
                <a:latin typeface="Corbel"/>
                <a:ea typeface="Corbel"/>
                <a:cs typeface="Corbel"/>
                <a:sym typeface="Corbel"/>
              </a:rPr>
              <a:t>, </a:t>
            </a:r>
            <a:r>
              <a:rPr lang="en-GB" dirty="0" err="1">
                <a:latin typeface="Corbel"/>
                <a:ea typeface="Corbel"/>
                <a:cs typeface="Corbel"/>
                <a:sym typeface="Corbel"/>
              </a:rPr>
              <a:t>prosedur</a:t>
            </a:r>
            <a:r>
              <a:rPr lang="en-GB" dirty="0">
                <a:latin typeface="Corbel"/>
                <a:ea typeface="Corbel"/>
                <a:cs typeface="Corbel"/>
                <a:sym typeface="Corbel"/>
              </a:rPr>
              <a:t> dan </a:t>
            </a:r>
            <a:r>
              <a:rPr lang="en-GB" dirty="0" err="1">
                <a:latin typeface="Corbel"/>
                <a:ea typeface="Corbel"/>
                <a:cs typeface="Corbel"/>
                <a:sym typeface="Corbel"/>
              </a:rPr>
              <a:t>kebijakan</a:t>
            </a:r>
            <a:r>
              <a:rPr lang="en-GB" dirty="0">
                <a:latin typeface="Corbel"/>
                <a:ea typeface="Corbel"/>
                <a:cs typeface="Corbel"/>
                <a:sym typeface="Corbel"/>
              </a:rPr>
              <a:t> yang </a:t>
            </a:r>
            <a:r>
              <a:rPr lang="en-GB" dirty="0" err="1">
                <a:latin typeface="Corbel"/>
                <a:ea typeface="Corbel"/>
                <a:cs typeface="Corbel"/>
                <a:sym typeface="Corbel"/>
              </a:rPr>
              <a:t>berkaitan</a:t>
            </a:r>
            <a:r>
              <a:rPr lang="en-GB" dirty="0">
                <a:latin typeface="Corbel"/>
                <a:ea typeface="Corbel"/>
                <a:cs typeface="Corbel"/>
                <a:sym typeface="Corbel"/>
              </a:rPr>
              <a:t> </a:t>
            </a:r>
            <a:r>
              <a:rPr lang="en-GB" dirty="0" err="1">
                <a:latin typeface="Corbel"/>
                <a:ea typeface="Corbel"/>
                <a:cs typeface="Corbel"/>
                <a:sym typeface="Corbel"/>
              </a:rPr>
              <a:t>dengan</a:t>
            </a:r>
            <a:r>
              <a:rPr lang="en-GB" dirty="0">
                <a:latin typeface="Corbel"/>
                <a:ea typeface="Corbel"/>
                <a:cs typeface="Corbel"/>
                <a:sym typeface="Corbel"/>
              </a:rPr>
              <a:t> </a:t>
            </a:r>
            <a:r>
              <a:rPr lang="en-GB" dirty="0" err="1">
                <a:latin typeface="Corbel"/>
                <a:ea typeface="Corbel"/>
                <a:cs typeface="Corbel"/>
                <a:sym typeface="Corbel"/>
              </a:rPr>
              <a:t>manajemen</a:t>
            </a:r>
            <a:r>
              <a:rPr lang="en-GB" dirty="0">
                <a:latin typeface="Corbel"/>
                <a:ea typeface="Corbel"/>
                <a:cs typeface="Corbel"/>
                <a:sym typeface="Corbel"/>
              </a:rPr>
              <a:t> </a:t>
            </a:r>
            <a:r>
              <a:rPr lang="en-GB" dirty="0" err="1">
                <a:latin typeface="Corbel"/>
                <a:ea typeface="Corbel"/>
                <a:cs typeface="Corbel"/>
                <a:sym typeface="Corbel"/>
              </a:rPr>
              <a:t>risiko</a:t>
            </a:r>
            <a:r>
              <a:rPr lang="en-GB" dirty="0">
                <a:latin typeface="Corbel"/>
                <a:ea typeface="Corbel"/>
                <a:cs typeface="Corbel"/>
                <a:sym typeface="Corbel"/>
              </a:rPr>
              <a:t>.</a:t>
            </a:r>
          </a:p>
          <a:p>
            <a:pPr marL="438150" indent="-334010">
              <a:spcBef>
                <a:spcPts val="0"/>
              </a:spcBef>
              <a:spcAft>
                <a:spcPts val="600"/>
              </a:spcAft>
              <a:buClr>
                <a:schemeClr val="accent1"/>
              </a:buClr>
              <a:buSzPct val="100000"/>
              <a:buFont typeface="Noto Sans Symbols"/>
              <a:buChar char="◼"/>
            </a:pPr>
            <a:r>
              <a:rPr lang="en-GB" dirty="0" err="1">
                <a:latin typeface="Corbel"/>
                <a:ea typeface="Corbel"/>
                <a:cs typeface="Corbel"/>
                <a:sym typeface="Corbel"/>
              </a:rPr>
              <a:t>Dukungan</a:t>
            </a:r>
            <a:r>
              <a:rPr lang="en-GB" dirty="0">
                <a:latin typeface="Corbel"/>
                <a:ea typeface="Corbel"/>
                <a:cs typeface="Corbel"/>
                <a:sym typeface="Corbel"/>
              </a:rPr>
              <a:t> </a:t>
            </a:r>
            <a:r>
              <a:rPr lang="en-GB" dirty="0" err="1">
                <a:latin typeface="Corbel"/>
                <a:ea typeface="Corbel"/>
                <a:cs typeface="Corbel"/>
                <a:sym typeface="Corbel"/>
              </a:rPr>
              <a:t>manajemen</a:t>
            </a:r>
            <a:r>
              <a:rPr lang="en-GB" dirty="0">
                <a:latin typeface="Corbel"/>
                <a:ea typeface="Corbel"/>
                <a:cs typeface="Corbel"/>
                <a:sym typeface="Corbel"/>
              </a:rPr>
              <a:t> juga </a:t>
            </a:r>
            <a:r>
              <a:rPr lang="en-GB" dirty="0" err="1">
                <a:latin typeface="Corbel"/>
                <a:ea typeface="Corbel"/>
                <a:cs typeface="Corbel"/>
                <a:sym typeface="Corbel"/>
              </a:rPr>
              <a:t>bisa</a:t>
            </a:r>
            <a:r>
              <a:rPr lang="en-GB" dirty="0">
                <a:latin typeface="Corbel"/>
                <a:ea typeface="Corbel"/>
                <a:cs typeface="Corbel"/>
                <a:sym typeface="Corbel"/>
              </a:rPr>
              <a:t> </a:t>
            </a:r>
            <a:r>
              <a:rPr lang="en-GB" dirty="0" err="1">
                <a:latin typeface="Corbel"/>
                <a:ea typeface="Corbel"/>
                <a:cs typeface="Corbel"/>
                <a:sym typeface="Corbel"/>
              </a:rPr>
              <a:t>berartisipasi</a:t>
            </a:r>
            <a:r>
              <a:rPr lang="en-GB" dirty="0">
                <a:latin typeface="Corbel"/>
                <a:ea typeface="Corbel"/>
                <a:cs typeface="Corbel"/>
                <a:sym typeface="Corbel"/>
              </a:rPr>
              <a:t> pada program-program </a:t>
            </a:r>
            <a:r>
              <a:rPr lang="en-GB" dirty="0" err="1">
                <a:latin typeface="Corbel"/>
                <a:ea typeface="Corbel"/>
                <a:cs typeface="Corbel"/>
                <a:sym typeface="Corbel"/>
              </a:rPr>
              <a:t>manajemen</a:t>
            </a:r>
            <a:r>
              <a:rPr lang="en-GB" dirty="0">
                <a:latin typeface="Corbel"/>
                <a:ea typeface="Corbel"/>
                <a:cs typeface="Corbel"/>
                <a:sym typeface="Corbel"/>
              </a:rPr>
              <a:t> </a:t>
            </a:r>
            <a:r>
              <a:rPr lang="en-GB" dirty="0" err="1">
                <a:latin typeface="Corbel"/>
                <a:ea typeface="Corbel"/>
                <a:cs typeface="Corbel"/>
                <a:sym typeface="Corbel"/>
              </a:rPr>
              <a:t>risiko</a:t>
            </a:r>
            <a:endParaRPr lang="en-GB" dirty="0">
              <a:latin typeface="Corbel"/>
              <a:ea typeface="Corbel"/>
              <a:cs typeface="Corbel"/>
              <a:sym typeface="Corbel"/>
            </a:endParaRPr>
          </a:p>
        </p:txBody>
      </p:sp>
    </p:spTree>
    <p:extLst>
      <p:ext uri="{BB962C8B-B14F-4D97-AF65-F5344CB8AC3E}">
        <p14:creationId xmlns:p14="http://schemas.microsoft.com/office/powerpoint/2010/main" val="1974564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A8FF8C32-68C8-9243-9097-664ADBD09D98}"/>
              </a:ext>
            </a:extLst>
          </p:cNvPr>
          <p:cNvSpPr>
            <a:spLocks noGrp="1"/>
          </p:cNvSpPr>
          <p:nvPr>
            <p:ph type="title"/>
          </p:nvPr>
        </p:nvSpPr>
        <p:spPr>
          <a:xfrm>
            <a:off x="401265" y="685800"/>
            <a:ext cx="2085203" cy="5105400"/>
          </a:xfrm>
        </p:spPr>
        <p:txBody>
          <a:bodyPr>
            <a:normAutofit/>
          </a:bodyPr>
          <a:lstStyle/>
          <a:p>
            <a:r>
              <a:rPr lang="en-US" sz="3000" dirty="0">
                <a:solidFill>
                  <a:srgbClr val="FFFFFF"/>
                </a:solidFill>
              </a:rPr>
              <a:t>2. Proses </a:t>
            </a:r>
            <a:r>
              <a:rPr lang="en-US" sz="3000" dirty="0" err="1">
                <a:solidFill>
                  <a:srgbClr val="FFFFFF"/>
                </a:solidFill>
              </a:rPr>
              <a:t>Manajemen</a:t>
            </a:r>
            <a:r>
              <a:rPr lang="en-US" sz="3000" dirty="0">
                <a:solidFill>
                  <a:srgbClr val="FFFFFF"/>
                </a:solidFill>
              </a:rPr>
              <a:t> </a:t>
            </a:r>
            <a:r>
              <a:rPr lang="en-US" sz="3000" dirty="0" err="1">
                <a:solidFill>
                  <a:srgbClr val="FFFFFF"/>
                </a:solidFill>
              </a:rPr>
              <a:t>Resiko</a:t>
            </a:r>
            <a:r>
              <a:rPr lang="en-US" sz="3000" dirty="0">
                <a:solidFill>
                  <a:srgbClr val="FFFFFF"/>
                </a:solidFill>
              </a:rPr>
              <a:t> </a:t>
            </a:r>
          </a:p>
        </p:txBody>
      </p:sp>
      <p:graphicFrame>
        <p:nvGraphicFramePr>
          <p:cNvPr id="14" name="Content Placeholder 2">
            <a:extLst>
              <a:ext uri="{FF2B5EF4-FFF2-40B4-BE49-F238E27FC236}">
                <a16:creationId xmlns:a16="http://schemas.microsoft.com/office/drawing/2014/main" id="{200C6375-2484-4741-8BBE-90F1E69A23B8}"/>
              </a:ext>
            </a:extLst>
          </p:cNvPr>
          <p:cNvGraphicFramePr>
            <a:graphicFrameLocks noGrp="1"/>
          </p:cNvGraphicFramePr>
          <p:nvPr>
            <p:ph idx="1"/>
            <p:extLst>
              <p:ext uri="{D42A27DB-BD31-4B8C-83A1-F6EECF244321}">
                <p14:modId xmlns:p14="http://schemas.microsoft.com/office/powerpoint/2010/main" val="3605808950"/>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911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84"/>
        <p:cNvGrpSpPr/>
        <p:nvPr/>
      </p:nvGrpSpPr>
      <p:grpSpPr>
        <a:xfrm>
          <a:off x="0" y="0"/>
          <a:ext cx="0" cy="0"/>
          <a:chOff x="0" y="0"/>
          <a:chExt cx="0" cy="0"/>
        </a:xfrm>
      </p:grpSpPr>
      <p:sp useBgFill="1">
        <p:nvSpPr>
          <p:cNvPr id="99" name="Rectangle 98">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Shape 285"/>
          <p:cNvSpPr txBox="1">
            <a:spLocks noGrp="1"/>
          </p:cNvSpPr>
          <p:nvPr>
            <p:ph type="title"/>
          </p:nvPr>
        </p:nvSpPr>
        <p:spPr>
          <a:xfrm>
            <a:off x="630936" y="426720"/>
            <a:ext cx="7879842" cy="1919141"/>
          </a:xfrm>
          <a:prstGeom prst="rect">
            <a:avLst/>
          </a:prstGeom>
        </p:spPr>
        <p:txBody>
          <a:bodyPr vert="horz" lIns="91425" tIns="45700" rIns="45700" bIns="45700" rtlCol="0" anchor="b" anchorCtr="0">
            <a:normAutofit/>
          </a:bodyPr>
          <a:lstStyle/>
          <a:p>
            <a:pPr>
              <a:spcBef>
                <a:spcPts val="0"/>
              </a:spcBef>
              <a:buClr>
                <a:srgbClr val="FFC700"/>
              </a:buClr>
              <a:buSzPct val="25000"/>
            </a:pPr>
            <a:r>
              <a:rPr lang="en-GB" sz="4800" b="1">
                <a:latin typeface="Corbel"/>
                <a:ea typeface="Corbel"/>
                <a:cs typeface="Corbel"/>
                <a:sym typeface="Corbel"/>
              </a:rPr>
              <a:t>2.1. Perencanaan/Identifikasi Risiko</a:t>
            </a:r>
          </a:p>
        </p:txBody>
      </p:sp>
      <p:sp>
        <p:nvSpPr>
          <p:cNvPr id="101" name="Rectangle 10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2899927"/>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 name="Rectangle 10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2776031"/>
            <a:ext cx="1405092"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6" name="Shape 286"/>
          <p:cNvSpPr txBox="1">
            <a:spLocks noGrp="1"/>
          </p:cNvSpPr>
          <p:nvPr>
            <p:ph idx="1"/>
          </p:nvPr>
        </p:nvSpPr>
        <p:spPr>
          <a:xfrm>
            <a:off x="630936" y="3337269"/>
            <a:ext cx="7882128" cy="2905686"/>
          </a:xfrm>
          <a:prstGeom prst="rect">
            <a:avLst/>
          </a:prstGeom>
        </p:spPr>
        <p:txBody>
          <a:bodyPr vert="horz" lIns="54850" tIns="91425" rIns="91425" bIns="45700" rtlCol="0" anchorCtr="0">
            <a:normAutofit/>
          </a:bodyPr>
          <a:lstStyle/>
          <a:p>
            <a:pPr marL="342900" indent="-342900" algn="just">
              <a:spcBef>
                <a:spcPts val="0"/>
              </a:spcBef>
              <a:buClr>
                <a:schemeClr val="dk1"/>
              </a:buClr>
              <a:buSzPct val="100000"/>
              <a:buFont typeface="Arial"/>
              <a:buChar char="•"/>
            </a:pPr>
            <a:r>
              <a:rPr lang="en-GB" sz="1900" dirty="0" err="1">
                <a:latin typeface="Corbel"/>
                <a:ea typeface="Corbel"/>
                <a:cs typeface="Corbel"/>
                <a:sym typeface="Corbel"/>
              </a:rPr>
              <a:t>Dimulai</a:t>
            </a:r>
            <a:r>
              <a:rPr lang="en-GB" sz="1900" dirty="0">
                <a:latin typeface="Corbel"/>
                <a:ea typeface="Corbel"/>
                <a:cs typeface="Corbel"/>
                <a:sym typeface="Corbel"/>
              </a:rPr>
              <a:t> </a:t>
            </a:r>
            <a:r>
              <a:rPr lang="en-GB" sz="1900" dirty="0" err="1">
                <a:latin typeface="Corbel"/>
                <a:ea typeface="Corbel"/>
                <a:cs typeface="Corbel"/>
                <a:sym typeface="Corbel"/>
              </a:rPr>
              <a:t>dengan</a:t>
            </a:r>
            <a:r>
              <a:rPr lang="en-GB" sz="1900" dirty="0">
                <a:latin typeface="Corbel"/>
                <a:ea typeface="Corbel"/>
                <a:cs typeface="Corbel"/>
                <a:sym typeface="Corbel"/>
              </a:rPr>
              <a:t> </a:t>
            </a:r>
            <a:r>
              <a:rPr lang="en-GB" sz="1900" dirty="0" err="1">
                <a:latin typeface="Corbel"/>
                <a:ea typeface="Corbel"/>
                <a:cs typeface="Corbel"/>
                <a:sym typeface="Corbel"/>
              </a:rPr>
              <a:t>menetapkan</a:t>
            </a:r>
            <a:r>
              <a:rPr lang="en-GB" sz="1900" dirty="0">
                <a:latin typeface="Corbel"/>
                <a:ea typeface="Corbel"/>
                <a:cs typeface="Corbel"/>
                <a:sym typeface="Corbel"/>
              </a:rPr>
              <a:t> </a:t>
            </a:r>
            <a:r>
              <a:rPr lang="en-GB" sz="1900" dirty="0" err="1">
                <a:latin typeface="Corbel"/>
                <a:ea typeface="Corbel"/>
                <a:cs typeface="Corbel"/>
                <a:sym typeface="Corbel"/>
              </a:rPr>
              <a:t>visi</a:t>
            </a:r>
            <a:r>
              <a:rPr lang="en-GB" sz="1900" dirty="0">
                <a:latin typeface="Corbel"/>
                <a:ea typeface="Corbel"/>
                <a:cs typeface="Corbel"/>
                <a:sym typeface="Corbel"/>
              </a:rPr>
              <a:t>, </a:t>
            </a:r>
            <a:r>
              <a:rPr lang="en-GB" sz="1900" dirty="0" err="1">
                <a:latin typeface="Corbel"/>
                <a:ea typeface="Corbel"/>
                <a:cs typeface="Corbel"/>
                <a:sym typeface="Corbel"/>
              </a:rPr>
              <a:t>misi</a:t>
            </a:r>
            <a:r>
              <a:rPr lang="en-GB" sz="1900" dirty="0">
                <a:latin typeface="Corbel"/>
                <a:ea typeface="Corbel"/>
                <a:cs typeface="Corbel"/>
                <a:sym typeface="Corbel"/>
              </a:rPr>
              <a:t>, dan </a:t>
            </a:r>
            <a:r>
              <a:rPr lang="en-GB" sz="1900" dirty="0" err="1">
                <a:latin typeface="Corbel"/>
                <a:ea typeface="Corbel"/>
                <a:cs typeface="Corbel"/>
                <a:sym typeface="Corbel"/>
              </a:rPr>
              <a:t>tujuan</a:t>
            </a:r>
            <a:r>
              <a:rPr lang="en-GB" sz="1900" dirty="0">
                <a:latin typeface="Corbel"/>
                <a:ea typeface="Corbel"/>
                <a:cs typeface="Corbel"/>
                <a:sym typeface="Corbel"/>
              </a:rPr>
              <a:t> yang </a:t>
            </a:r>
            <a:r>
              <a:rPr lang="en-GB" sz="1900" dirty="0" err="1">
                <a:latin typeface="Corbel"/>
                <a:ea typeface="Corbel"/>
                <a:cs typeface="Corbel"/>
                <a:sym typeface="Corbel"/>
              </a:rPr>
              <a:t>berkaitan</a:t>
            </a:r>
            <a:r>
              <a:rPr lang="en-GB" sz="1900" dirty="0">
                <a:latin typeface="Corbel"/>
                <a:ea typeface="Corbel"/>
                <a:cs typeface="Corbel"/>
                <a:sym typeface="Corbel"/>
              </a:rPr>
              <a:t> </a:t>
            </a:r>
            <a:r>
              <a:rPr lang="en-GB" sz="1900" dirty="0" err="1">
                <a:latin typeface="Corbel"/>
                <a:ea typeface="Corbel"/>
                <a:cs typeface="Corbel"/>
                <a:sym typeface="Corbel"/>
              </a:rPr>
              <a:t>dengan</a:t>
            </a:r>
            <a:r>
              <a:rPr lang="en-GB" sz="1900" dirty="0">
                <a:latin typeface="Corbel"/>
                <a:ea typeface="Corbel"/>
                <a:cs typeface="Corbel"/>
                <a:sym typeface="Corbel"/>
              </a:rPr>
              <a:t> </a:t>
            </a:r>
            <a:r>
              <a:rPr lang="en-GB" sz="1900" dirty="0" err="1">
                <a:latin typeface="Corbel"/>
                <a:ea typeface="Corbel"/>
                <a:cs typeface="Corbel"/>
                <a:sym typeface="Corbel"/>
              </a:rPr>
              <a:t>manajemen</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Kemudian</a:t>
            </a:r>
            <a:r>
              <a:rPr lang="en-GB" sz="1900" dirty="0">
                <a:latin typeface="Corbel"/>
                <a:ea typeface="Corbel"/>
                <a:cs typeface="Corbel"/>
                <a:sym typeface="Corbel"/>
              </a:rPr>
              <a:t> </a:t>
            </a:r>
            <a:r>
              <a:rPr lang="en-GB" sz="1900" dirty="0" err="1">
                <a:latin typeface="Corbel"/>
                <a:ea typeface="Corbel"/>
                <a:cs typeface="Corbel"/>
                <a:sym typeface="Corbel"/>
              </a:rPr>
              <a:t>menetapkan</a:t>
            </a:r>
            <a:r>
              <a:rPr lang="en-GB" sz="1900" dirty="0">
                <a:latin typeface="Corbel"/>
                <a:ea typeface="Corbel"/>
                <a:cs typeface="Corbel"/>
                <a:sym typeface="Corbel"/>
              </a:rPr>
              <a:t> target, </a:t>
            </a:r>
            <a:r>
              <a:rPr lang="en-GB" sz="1900" dirty="0" err="1">
                <a:latin typeface="Corbel"/>
                <a:ea typeface="Corbel"/>
                <a:cs typeface="Corbel"/>
                <a:sym typeface="Corbel"/>
              </a:rPr>
              <a:t>kebijakan</a:t>
            </a:r>
            <a:r>
              <a:rPr lang="en-GB" sz="1900" dirty="0">
                <a:latin typeface="Corbel"/>
                <a:ea typeface="Corbel"/>
                <a:cs typeface="Corbel"/>
                <a:sym typeface="Corbel"/>
              </a:rPr>
              <a:t> dan </a:t>
            </a:r>
            <a:r>
              <a:rPr lang="en-GB" sz="1900" dirty="0" err="1">
                <a:latin typeface="Corbel"/>
                <a:ea typeface="Corbel"/>
                <a:cs typeface="Corbel"/>
                <a:sym typeface="Corbel"/>
              </a:rPr>
              <a:t>prosedur</a:t>
            </a:r>
            <a:r>
              <a:rPr lang="en-GB" sz="1900" dirty="0">
                <a:latin typeface="Corbel"/>
                <a:ea typeface="Corbel"/>
                <a:cs typeface="Corbel"/>
                <a:sym typeface="Corbel"/>
              </a:rPr>
              <a:t>.</a:t>
            </a:r>
          </a:p>
          <a:p>
            <a:pPr marL="342900" lvl="0" indent="-342900" algn="just">
              <a:spcBef>
                <a:spcPts val="0"/>
              </a:spcBef>
              <a:buClr>
                <a:schemeClr val="dk1"/>
              </a:buClr>
              <a:buSzPct val="100000"/>
              <a:buFont typeface="Arial"/>
              <a:buChar char="•"/>
            </a:pPr>
            <a:r>
              <a:rPr lang="en-GB" sz="1900" dirty="0" err="1">
                <a:ea typeface="Calibri"/>
                <a:cs typeface="Calibri"/>
                <a:sym typeface="Calibri"/>
              </a:rPr>
              <a:t>Identifikasi</a:t>
            </a:r>
            <a:r>
              <a:rPr lang="en-GB" sz="1900" dirty="0">
                <a:ea typeface="Calibri"/>
                <a:cs typeface="Calibri"/>
                <a:sym typeface="Calibri"/>
              </a:rPr>
              <a:t> </a:t>
            </a:r>
            <a:r>
              <a:rPr lang="en-GB" sz="1900" dirty="0" err="1">
                <a:ea typeface="Calibri"/>
                <a:cs typeface="Calibri"/>
                <a:sym typeface="Calibri"/>
              </a:rPr>
              <a:t>risiko</a:t>
            </a:r>
            <a:r>
              <a:rPr lang="en-GB" sz="1900" dirty="0">
                <a:ea typeface="Calibri"/>
                <a:cs typeface="Calibri"/>
                <a:sym typeface="Calibri"/>
              </a:rPr>
              <a:t> </a:t>
            </a:r>
            <a:r>
              <a:rPr lang="en-GB" sz="1900" dirty="0" err="1">
                <a:ea typeface="Calibri"/>
                <a:cs typeface="Calibri"/>
                <a:sym typeface="Calibri"/>
              </a:rPr>
              <a:t>dilakukan</a:t>
            </a:r>
            <a:r>
              <a:rPr lang="en-GB" sz="1900" dirty="0">
                <a:ea typeface="Calibri"/>
                <a:cs typeface="Calibri"/>
                <a:sym typeface="Calibri"/>
              </a:rPr>
              <a:t> </a:t>
            </a:r>
            <a:r>
              <a:rPr lang="en-GB" sz="1900" dirty="0" err="1">
                <a:ea typeface="Calibri"/>
                <a:cs typeface="Calibri"/>
                <a:sym typeface="Calibri"/>
              </a:rPr>
              <a:t>untuk</a:t>
            </a:r>
            <a:r>
              <a:rPr lang="en-GB" sz="1900" dirty="0">
                <a:ea typeface="Calibri"/>
                <a:cs typeface="Calibri"/>
                <a:sym typeface="Calibri"/>
              </a:rPr>
              <a:t> </a:t>
            </a:r>
            <a:r>
              <a:rPr lang="en-GB" sz="1900" dirty="0" err="1">
                <a:ea typeface="Calibri"/>
                <a:cs typeface="Calibri"/>
                <a:sym typeface="Calibri"/>
              </a:rPr>
              <a:t>mengidentifikasi</a:t>
            </a:r>
            <a:r>
              <a:rPr lang="en-GB" sz="1900" dirty="0">
                <a:ea typeface="Calibri"/>
                <a:cs typeface="Calibri"/>
                <a:sym typeface="Calibri"/>
              </a:rPr>
              <a:t> </a:t>
            </a:r>
            <a:r>
              <a:rPr lang="en-GB" sz="1900" dirty="0" err="1">
                <a:ea typeface="Calibri"/>
                <a:cs typeface="Calibri"/>
                <a:sym typeface="Calibri"/>
              </a:rPr>
              <a:t>risiko-risiko</a:t>
            </a:r>
            <a:r>
              <a:rPr lang="en-GB" sz="1900" dirty="0">
                <a:ea typeface="Calibri"/>
                <a:cs typeface="Calibri"/>
                <a:sym typeface="Calibri"/>
              </a:rPr>
              <a:t> </a:t>
            </a:r>
            <a:r>
              <a:rPr lang="en-GB" sz="1900" dirty="0" err="1">
                <a:ea typeface="Calibri"/>
                <a:cs typeface="Calibri"/>
                <a:sym typeface="Calibri"/>
              </a:rPr>
              <a:t>apa</a:t>
            </a:r>
            <a:r>
              <a:rPr lang="en-GB" sz="1900" dirty="0">
                <a:ea typeface="Calibri"/>
                <a:cs typeface="Calibri"/>
                <a:sym typeface="Calibri"/>
              </a:rPr>
              <a:t> </a:t>
            </a:r>
            <a:r>
              <a:rPr lang="en-GB" sz="1900" dirty="0" err="1">
                <a:ea typeface="Calibri"/>
                <a:cs typeface="Calibri"/>
                <a:sym typeface="Calibri"/>
              </a:rPr>
              <a:t>saja</a:t>
            </a:r>
            <a:r>
              <a:rPr lang="en-GB" sz="1900" dirty="0">
                <a:ea typeface="Calibri"/>
                <a:cs typeface="Calibri"/>
                <a:sym typeface="Calibri"/>
              </a:rPr>
              <a:t> yang </a:t>
            </a:r>
            <a:r>
              <a:rPr lang="en-GB" sz="1900" dirty="0" err="1">
                <a:ea typeface="Calibri"/>
                <a:cs typeface="Calibri"/>
                <a:sym typeface="Calibri"/>
              </a:rPr>
              <a:t>dihadapi</a:t>
            </a:r>
            <a:r>
              <a:rPr lang="en-GB" sz="1900" dirty="0">
                <a:ea typeface="Calibri"/>
                <a:cs typeface="Calibri"/>
                <a:sym typeface="Calibri"/>
              </a:rPr>
              <a:t> </a:t>
            </a:r>
            <a:r>
              <a:rPr lang="en-GB" sz="1900" dirty="0" err="1">
                <a:ea typeface="Calibri"/>
                <a:cs typeface="Calibri"/>
                <a:sym typeface="Calibri"/>
              </a:rPr>
              <a:t>organisasi</a:t>
            </a:r>
            <a:endParaRPr lang="en-GB" sz="1900" dirty="0">
              <a:ea typeface="Calibri"/>
              <a:cs typeface="Calibri"/>
              <a:sym typeface="Calibri"/>
            </a:endParaRPr>
          </a:p>
          <a:p>
            <a:pPr marL="342900" lvl="0" indent="-342900" algn="just">
              <a:spcBef>
                <a:spcPts val="640"/>
              </a:spcBef>
              <a:buClr>
                <a:schemeClr val="dk1"/>
              </a:buClr>
              <a:buSzPct val="100000"/>
              <a:buFont typeface="Arial"/>
              <a:buChar char="•"/>
            </a:pPr>
            <a:r>
              <a:rPr lang="en-GB" sz="1900" dirty="0">
                <a:ea typeface="Calibri"/>
                <a:cs typeface="Calibri"/>
                <a:sym typeface="Calibri"/>
              </a:rPr>
              <a:t>Ada </a:t>
            </a:r>
            <a:r>
              <a:rPr lang="en-GB" sz="1900" dirty="0" err="1">
                <a:ea typeface="Calibri"/>
                <a:cs typeface="Calibri"/>
                <a:sym typeface="Calibri"/>
              </a:rPr>
              <a:t>beberapa</a:t>
            </a:r>
            <a:r>
              <a:rPr lang="en-GB" sz="1900" dirty="0">
                <a:ea typeface="Calibri"/>
                <a:cs typeface="Calibri"/>
                <a:sym typeface="Calibri"/>
              </a:rPr>
              <a:t> </a:t>
            </a:r>
            <a:r>
              <a:rPr lang="en-GB" sz="1900" dirty="0" err="1">
                <a:ea typeface="Calibri"/>
                <a:cs typeface="Calibri"/>
                <a:sym typeface="Calibri"/>
              </a:rPr>
              <a:t>teknik</a:t>
            </a:r>
            <a:r>
              <a:rPr lang="en-GB" sz="1900" dirty="0">
                <a:ea typeface="Calibri"/>
                <a:cs typeface="Calibri"/>
                <a:sym typeface="Calibri"/>
              </a:rPr>
              <a:t> </a:t>
            </a:r>
            <a:r>
              <a:rPr lang="en-GB" sz="1900" dirty="0" err="1">
                <a:ea typeface="Calibri"/>
                <a:cs typeface="Calibri"/>
                <a:sym typeface="Calibri"/>
              </a:rPr>
              <a:t>untuk</a:t>
            </a:r>
            <a:r>
              <a:rPr lang="en-GB" sz="1900" dirty="0">
                <a:ea typeface="Calibri"/>
                <a:cs typeface="Calibri"/>
                <a:sym typeface="Calibri"/>
              </a:rPr>
              <a:t> </a:t>
            </a:r>
            <a:r>
              <a:rPr lang="en-GB" sz="1900" dirty="0" err="1">
                <a:ea typeface="Calibri"/>
                <a:cs typeface="Calibri"/>
                <a:sym typeface="Calibri"/>
              </a:rPr>
              <a:t>mengidentifikasi</a:t>
            </a:r>
            <a:r>
              <a:rPr lang="en-GB" sz="1900" dirty="0">
                <a:ea typeface="Calibri"/>
                <a:cs typeface="Calibri"/>
                <a:sym typeface="Calibri"/>
              </a:rPr>
              <a:t> </a:t>
            </a:r>
            <a:r>
              <a:rPr lang="en-GB" sz="1900" dirty="0" err="1">
                <a:ea typeface="Calibri"/>
                <a:cs typeface="Calibri"/>
                <a:sym typeface="Calibri"/>
              </a:rPr>
              <a:t>risiko</a:t>
            </a:r>
            <a:r>
              <a:rPr lang="en-GB" sz="1900" dirty="0">
                <a:ea typeface="Calibri"/>
                <a:cs typeface="Calibri"/>
                <a:sym typeface="Calibri"/>
              </a:rPr>
              <a:t> </a:t>
            </a:r>
            <a:r>
              <a:rPr lang="en-GB" sz="1900" dirty="0" err="1">
                <a:ea typeface="Calibri"/>
                <a:cs typeface="Calibri"/>
                <a:sym typeface="Calibri"/>
              </a:rPr>
              <a:t>misal</a:t>
            </a:r>
            <a:r>
              <a:rPr lang="en-GB" sz="1900" dirty="0">
                <a:ea typeface="Calibri"/>
                <a:cs typeface="Calibri"/>
                <a:sym typeface="Calibri"/>
              </a:rPr>
              <a:t> </a:t>
            </a:r>
            <a:r>
              <a:rPr lang="en-GB" sz="1900" dirty="0" err="1">
                <a:ea typeface="Calibri"/>
                <a:cs typeface="Calibri"/>
                <a:sym typeface="Calibri"/>
              </a:rPr>
              <a:t>dengan</a:t>
            </a:r>
            <a:r>
              <a:rPr lang="en-GB" sz="1900" dirty="0">
                <a:ea typeface="Calibri"/>
                <a:cs typeface="Calibri"/>
                <a:sym typeface="Calibri"/>
              </a:rPr>
              <a:t> </a:t>
            </a:r>
            <a:r>
              <a:rPr lang="en-GB" sz="1900" dirty="0" err="1">
                <a:ea typeface="Calibri"/>
                <a:cs typeface="Calibri"/>
                <a:sym typeface="Calibri"/>
              </a:rPr>
              <a:t>menelusuri</a:t>
            </a:r>
            <a:r>
              <a:rPr lang="en-GB" sz="1900" dirty="0">
                <a:ea typeface="Calibri"/>
                <a:cs typeface="Calibri"/>
                <a:sym typeface="Calibri"/>
              </a:rPr>
              <a:t> </a:t>
            </a:r>
            <a:r>
              <a:rPr lang="en-GB" sz="1900" dirty="0" err="1">
                <a:ea typeface="Calibri"/>
                <a:cs typeface="Calibri"/>
                <a:sym typeface="Calibri"/>
              </a:rPr>
              <a:t>sumber</a:t>
            </a:r>
            <a:r>
              <a:rPr lang="en-GB" sz="1900" dirty="0">
                <a:ea typeface="Calibri"/>
                <a:cs typeface="Calibri"/>
                <a:sym typeface="Calibri"/>
              </a:rPr>
              <a:t> </a:t>
            </a:r>
            <a:r>
              <a:rPr lang="en-GB" sz="1900" dirty="0" err="1">
                <a:ea typeface="Calibri"/>
                <a:cs typeface="Calibri"/>
                <a:sym typeface="Calibri"/>
              </a:rPr>
              <a:t>risiko</a:t>
            </a:r>
            <a:r>
              <a:rPr lang="en-GB" sz="1900" dirty="0">
                <a:ea typeface="Calibri"/>
                <a:cs typeface="Calibri"/>
                <a:sym typeface="Calibri"/>
              </a:rPr>
              <a:t> </a:t>
            </a:r>
            <a:r>
              <a:rPr lang="en-GB" sz="1900" dirty="0" err="1">
                <a:ea typeface="Calibri"/>
                <a:cs typeface="Calibri"/>
                <a:sym typeface="Calibri"/>
              </a:rPr>
              <a:t>sampai</a:t>
            </a:r>
            <a:r>
              <a:rPr lang="en-GB" sz="1900" dirty="0">
                <a:ea typeface="Calibri"/>
                <a:cs typeface="Calibri"/>
                <a:sym typeface="Calibri"/>
              </a:rPr>
              <a:t> </a:t>
            </a:r>
            <a:r>
              <a:rPr lang="en-GB" sz="1900" dirty="0" err="1">
                <a:ea typeface="Calibri"/>
                <a:cs typeface="Calibri"/>
                <a:sym typeface="Calibri"/>
              </a:rPr>
              <a:t>terjadinya</a:t>
            </a:r>
            <a:r>
              <a:rPr lang="en-GB" sz="1900" dirty="0">
                <a:ea typeface="Calibri"/>
                <a:cs typeface="Calibri"/>
                <a:sym typeface="Calibri"/>
              </a:rPr>
              <a:t> </a:t>
            </a:r>
            <a:r>
              <a:rPr lang="en-GB" sz="1900" dirty="0" err="1">
                <a:ea typeface="Calibri"/>
                <a:cs typeface="Calibri"/>
                <a:sym typeface="Calibri"/>
              </a:rPr>
              <a:t>peristiwa</a:t>
            </a:r>
            <a:r>
              <a:rPr lang="en-GB" sz="1900" dirty="0">
                <a:ea typeface="Calibri"/>
                <a:cs typeface="Calibri"/>
                <a:sym typeface="Calibri"/>
              </a:rPr>
              <a:t> yang </a:t>
            </a:r>
            <a:r>
              <a:rPr lang="en-GB" sz="1900" dirty="0" err="1">
                <a:ea typeface="Calibri"/>
                <a:cs typeface="Calibri"/>
                <a:sym typeface="Calibri"/>
              </a:rPr>
              <a:t>tidak</a:t>
            </a:r>
            <a:r>
              <a:rPr lang="en-GB" sz="1900" dirty="0">
                <a:ea typeface="Calibri"/>
                <a:cs typeface="Calibri"/>
                <a:sym typeface="Calibri"/>
              </a:rPr>
              <a:t> di </a:t>
            </a:r>
            <a:r>
              <a:rPr lang="en-GB" sz="1900" dirty="0" err="1">
                <a:ea typeface="Calibri"/>
                <a:cs typeface="Calibri"/>
                <a:sym typeface="Calibri"/>
              </a:rPr>
              <a:t>inginkan</a:t>
            </a:r>
            <a:r>
              <a:rPr lang="en-GB" sz="1900" dirty="0">
                <a:ea typeface="Calibri"/>
                <a:cs typeface="Calibri"/>
                <a:sym typeface="Calibri"/>
              </a:rPr>
              <a:t>. </a:t>
            </a:r>
            <a:r>
              <a:rPr lang="en-GB" sz="1900" dirty="0" err="1">
                <a:ea typeface="Calibri"/>
                <a:cs typeface="Calibri"/>
                <a:sym typeface="Calibri"/>
              </a:rPr>
              <a:t>Misal</a:t>
            </a:r>
            <a:r>
              <a:rPr lang="en-GB" sz="1900" dirty="0">
                <a:ea typeface="Calibri"/>
                <a:cs typeface="Calibri"/>
                <a:sym typeface="Calibri"/>
              </a:rPr>
              <a:t> : </a:t>
            </a:r>
            <a:r>
              <a:rPr lang="en-GB" sz="1900" dirty="0" err="1">
                <a:ea typeface="Calibri"/>
                <a:cs typeface="Calibri"/>
                <a:sym typeface="Calibri"/>
              </a:rPr>
              <a:t>mengapa</a:t>
            </a:r>
            <a:r>
              <a:rPr lang="en-GB" sz="1900" dirty="0">
                <a:ea typeface="Calibri"/>
                <a:cs typeface="Calibri"/>
                <a:sym typeface="Calibri"/>
              </a:rPr>
              <a:t> </a:t>
            </a:r>
            <a:r>
              <a:rPr lang="en-GB" sz="1900" dirty="0" err="1">
                <a:ea typeface="Calibri"/>
                <a:cs typeface="Calibri"/>
                <a:sym typeface="Calibri"/>
              </a:rPr>
              <a:t>kompor</a:t>
            </a:r>
            <a:r>
              <a:rPr lang="en-GB" sz="1900" dirty="0">
                <a:ea typeface="Calibri"/>
                <a:cs typeface="Calibri"/>
                <a:sym typeface="Calibri"/>
              </a:rPr>
              <a:t> gas </a:t>
            </a:r>
            <a:r>
              <a:rPr lang="en-GB" sz="1900" dirty="0" err="1">
                <a:ea typeface="Calibri"/>
                <a:cs typeface="Calibri"/>
                <a:sym typeface="Calibri"/>
              </a:rPr>
              <a:t>meledak</a:t>
            </a:r>
            <a:r>
              <a:rPr lang="en-GB" sz="1900" dirty="0">
                <a:ea typeface="Calibri"/>
                <a:cs typeface="Calibri"/>
                <a:sym typeface="Calibri"/>
              </a:rPr>
              <a:t> ?</a:t>
            </a:r>
            <a:endParaRPr lang="en-GB" sz="1900" dirty="0">
              <a:latin typeface="Corbel"/>
              <a:ea typeface="Corbel"/>
              <a:cs typeface="Corbel"/>
              <a:sym typeface="Corbel"/>
            </a:endParaRPr>
          </a:p>
        </p:txBody>
      </p:sp>
    </p:spTree>
    <p:extLst>
      <p:ext uri="{BB962C8B-B14F-4D97-AF65-F5344CB8AC3E}">
        <p14:creationId xmlns:p14="http://schemas.microsoft.com/office/powerpoint/2010/main" val="285455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84"/>
        <p:cNvGrpSpPr/>
        <p:nvPr/>
      </p:nvGrpSpPr>
      <p:grpSpPr>
        <a:xfrm>
          <a:off x="0" y="0"/>
          <a:ext cx="0" cy="0"/>
          <a:chOff x="0" y="0"/>
          <a:chExt cx="0" cy="0"/>
        </a:xfrm>
      </p:grpSpPr>
      <p:sp useBgFill="1">
        <p:nvSpPr>
          <p:cNvPr id="99" name="Rectangle 98">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Shape 285"/>
          <p:cNvSpPr txBox="1">
            <a:spLocks noGrp="1"/>
          </p:cNvSpPr>
          <p:nvPr>
            <p:ph type="title"/>
          </p:nvPr>
        </p:nvSpPr>
        <p:spPr>
          <a:xfrm>
            <a:off x="630936" y="426720"/>
            <a:ext cx="7879842" cy="1919141"/>
          </a:xfrm>
          <a:prstGeom prst="rect">
            <a:avLst/>
          </a:prstGeom>
        </p:spPr>
        <p:txBody>
          <a:bodyPr vert="horz" lIns="91425" tIns="45700" rIns="45700" bIns="45700" rtlCol="0" anchor="b" anchorCtr="0">
            <a:normAutofit/>
          </a:bodyPr>
          <a:lstStyle/>
          <a:p>
            <a:pPr>
              <a:spcBef>
                <a:spcPts val="0"/>
              </a:spcBef>
              <a:buClr>
                <a:srgbClr val="FFC700"/>
              </a:buClr>
              <a:buSzPct val="25000"/>
            </a:pPr>
            <a:r>
              <a:rPr lang="en-GB" sz="5200" b="1">
                <a:latin typeface="Corbel"/>
                <a:ea typeface="Corbel"/>
                <a:cs typeface="Corbel"/>
                <a:sym typeface="Corbel"/>
              </a:rPr>
              <a:t>2.2. Pelaksanaan/ Evaluasi &amp;pengukuran resiko</a:t>
            </a:r>
          </a:p>
        </p:txBody>
      </p:sp>
      <p:sp>
        <p:nvSpPr>
          <p:cNvPr id="101" name="Rectangle 10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2899927"/>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 name="Rectangle 10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2776031"/>
            <a:ext cx="1405092"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6" name="Shape 286"/>
          <p:cNvSpPr txBox="1">
            <a:spLocks noGrp="1"/>
          </p:cNvSpPr>
          <p:nvPr>
            <p:ph idx="1"/>
          </p:nvPr>
        </p:nvSpPr>
        <p:spPr>
          <a:xfrm>
            <a:off x="630936" y="2931479"/>
            <a:ext cx="7882128" cy="3311476"/>
          </a:xfrm>
          <a:prstGeom prst="rect">
            <a:avLst/>
          </a:prstGeom>
        </p:spPr>
        <p:txBody>
          <a:bodyPr vert="horz" lIns="54850" tIns="91425" rIns="91425" bIns="45700" rtlCol="0" anchorCtr="0">
            <a:noAutofit/>
          </a:bodyPr>
          <a:lstStyle/>
          <a:p>
            <a:pPr marL="342900" lvl="0" indent="-342900" algn="just">
              <a:spcBef>
                <a:spcPts val="540"/>
              </a:spcBef>
              <a:buClr>
                <a:schemeClr val="dk1"/>
              </a:buClr>
              <a:buSzPct val="100000"/>
              <a:buFont typeface="Arial"/>
              <a:buChar char="•"/>
            </a:pPr>
            <a:r>
              <a:rPr lang="en-GB" sz="2000" dirty="0" err="1">
                <a:ea typeface="Calibri"/>
                <a:cs typeface="Calibri"/>
                <a:sym typeface="Calibri"/>
              </a:rPr>
              <a:t>Tujuan</a:t>
            </a:r>
            <a:r>
              <a:rPr lang="en-GB" sz="2000" dirty="0">
                <a:ea typeface="Calibri"/>
                <a:cs typeface="Calibri"/>
                <a:sym typeface="Calibri"/>
              </a:rPr>
              <a:t> </a:t>
            </a:r>
            <a:r>
              <a:rPr lang="en-GB" sz="2000" dirty="0" err="1">
                <a:ea typeface="Calibri"/>
                <a:cs typeface="Calibri"/>
                <a:sym typeface="Calibri"/>
              </a:rPr>
              <a:t>evaluasi</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a:t>
            </a:r>
            <a:r>
              <a:rPr lang="en-GB" sz="2000" dirty="0" err="1">
                <a:ea typeface="Calibri"/>
                <a:cs typeface="Calibri"/>
                <a:sym typeface="Calibri"/>
              </a:rPr>
              <a:t>adalah</a:t>
            </a:r>
            <a:r>
              <a:rPr lang="en-GB" sz="2000" dirty="0">
                <a:ea typeface="Calibri"/>
                <a:cs typeface="Calibri"/>
                <a:sym typeface="Calibri"/>
              </a:rPr>
              <a:t> </a:t>
            </a:r>
            <a:r>
              <a:rPr lang="en-GB" sz="2000" dirty="0" err="1">
                <a:ea typeface="Calibri"/>
                <a:cs typeface="Calibri"/>
                <a:sym typeface="Calibri"/>
              </a:rPr>
              <a:t>untuk</a:t>
            </a:r>
            <a:r>
              <a:rPr lang="en-GB" sz="2000" dirty="0">
                <a:ea typeface="Calibri"/>
                <a:cs typeface="Calibri"/>
                <a:sym typeface="Calibri"/>
              </a:rPr>
              <a:t> </a:t>
            </a:r>
            <a:r>
              <a:rPr lang="en-GB" sz="2000" dirty="0" err="1">
                <a:ea typeface="Calibri"/>
                <a:cs typeface="Calibri"/>
                <a:sym typeface="Calibri"/>
              </a:rPr>
              <a:t>memahami</a:t>
            </a:r>
            <a:r>
              <a:rPr lang="en-GB" sz="2000" dirty="0">
                <a:ea typeface="Calibri"/>
                <a:cs typeface="Calibri"/>
                <a:sym typeface="Calibri"/>
              </a:rPr>
              <a:t> </a:t>
            </a:r>
            <a:r>
              <a:rPr lang="en-GB" sz="2000" dirty="0" err="1">
                <a:ea typeface="Calibri"/>
                <a:cs typeface="Calibri"/>
                <a:sym typeface="Calibri"/>
              </a:rPr>
              <a:t>karakteristik</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a:t>
            </a:r>
            <a:r>
              <a:rPr lang="en-GB" sz="2000" dirty="0" err="1">
                <a:ea typeface="Calibri"/>
                <a:cs typeface="Calibri"/>
                <a:sym typeface="Calibri"/>
              </a:rPr>
              <a:t>dengan</a:t>
            </a:r>
            <a:r>
              <a:rPr lang="en-GB" sz="2000" dirty="0">
                <a:ea typeface="Calibri"/>
                <a:cs typeface="Calibri"/>
                <a:sym typeface="Calibri"/>
              </a:rPr>
              <a:t> </a:t>
            </a:r>
            <a:r>
              <a:rPr lang="en-GB" sz="2000" dirty="0" err="1">
                <a:ea typeface="Calibri"/>
                <a:cs typeface="Calibri"/>
                <a:sym typeface="Calibri"/>
              </a:rPr>
              <a:t>lebih</a:t>
            </a:r>
            <a:r>
              <a:rPr lang="en-GB" sz="2000" dirty="0">
                <a:ea typeface="Calibri"/>
                <a:cs typeface="Calibri"/>
                <a:sym typeface="Calibri"/>
              </a:rPr>
              <a:t> </a:t>
            </a:r>
            <a:r>
              <a:rPr lang="en-GB" sz="2000" dirty="0" err="1">
                <a:ea typeface="Calibri"/>
                <a:cs typeface="Calibri"/>
                <a:sym typeface="Calibri"/>
              </a:rPr>
              <a:t>baik</a:t>
            </a:r>
            <a:r>
              <a:rPr lang="en-GB" sz="2000" dirty="0">
                <a:ea typeface="Calibri"/>
                <a:cs typeface="Calibri"/>
                <a:sym typeface="Calibri"/>
              </a:rPr>
              <a:t>. </a:t>
            </a:r>
            <a:r>
              <a:rPr lang="en-GB" sz="2000" dirty="0" err="1">
                <a:ea typeface="Calibri"/>
                <a:cs typeface="Calibri"/>
                <a:sym typeface="Calibri"/>
              </a:rPr>
              <a:t>Jika</a:t>
            </a:r>
            <a:r>
              <a:rPr lang="en-GB" sz="2000" dirty="0">
                <a:ea typeface="Calibri"/>
                <a:cs typeface="Calibri"/>
                <a:sym typeface="Calibri"/>
              </a:rPr>
              <a:t> </a:t>
            </a:r>
            <a:r>
              <a:rPr lang="en-GB" sz="2000" dirty="0" err="1">
                <a:ea typeface="Calibri"/>
                <a:cs typeface="Calibri"/>
                <a:sym typeface="Calibri"/>
              </a:rPr>
              <a:t>kita</a:t>
            </a:r>
            <a:r>
              <a:rPr lang="en-GB" sz="2000" dirty="0">
                <a:ea typeface="Calibri"/>
                <a:cs typeface="Calibri"/>
                <a:sym typeface="Calibri"/>
              </a:rPr>
              <a:t> </a:t>
            </a:r>
            <a:r>
              <a:rPr lang="en-GB" sz="2000" dirty="0" err="1">
                <a:ea typeface="Calibri"/>
                <a:cs typeface="Calibri"/>
                <a:sym typeface="Calibri"/>
              </a:rPr>
              <a:t>memperoleh</a:t>
            </a:r>
            <a:r>
              <a:rPr lang="en-GB" sz="2000" dirty="0">
                <a:ea typeface="Calibri"/>
                <a:cs typeface="Calibri"/>
                <a:sym typeface="Calibri"/>
              </a:rPr>
              <a:t> </a:t>
            </a:r>
            <a:r>
              <a:rPr lang="en-GB" sz="2000" dirty="0" err="1">
                <a:ea typeface="Calibri"/>
                <a:cs typeface="Calibri"/>
                <a:sym typeface="Calibri"/>
              </a:rPr>
              <a:t>pemahaman</a:t>
            </a:r>
            <a:r>
              <a:rPr lang="en-GB" sz="2000" dirty="0">
                <a:ea typeface="Calibri"/>
                <a:cs typeface="Calibri"/>
                <a:sym typeface="Calibri"/>
              </a:rPr>
              <a:t> yang </a:t>
            </a:r>
            <a:r>
              <a:rPr lang="en-GB" sz="2000" dirty="0" err="1">
                <a:ea typeface="Calibri"/>
                <a:cs typeface="Calibri"/>
                <a:sym typeface="Calibri"/>
              </a:rPr>
              <a:t>lebih</a:t>
            </a:r>
            <a:r>
              <a:rPr lang="en-GB" sz="2000" dirty="0">
                <a:ea typeface="Calibri"/>
                <a:cs typeface="Calibri"/>
                <a:sym typeface="Calibri"/>
              </a:rPr>
              <a:t> </a:t>
            </a:r>
            <a:r>
              <a:rPr lang="en-GB" sz="2000" dirty="0" err="1">
                <a:ea typeface="Calibri"/>
                <a:cs typeface="Calibri"/>
                <a:sym typeface="Calibri"/>
              </a:rPr>
              <a:t>baik</a:t>
            </a:r>
            <a:r>
              <a:rPr lang="en-GB" sz="2000" dirty="0">
                <a:ea typeface="Calibri"/>
                <a:cs typeface="Calibri"/>
                <a:sym typeface="Calibri"/>
              </a:rPr>
              <a:t> </a:t>
            </a:r>
            <a:r>
              <a:rPr lang="en-GB" sz="2000" dirty="0" err="1">
                <a:ea typeface="Calibri"/>
                <a:cs typeface="Calibri"/>
                <a:sym typeface="Calibri"/>
              </a:rPr>
              <a:t>maka</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a:t>
            </a:r>
            <a:r>
              <a:rPr lang="en-GB" sz="2000" dirty="0" err="1">
                <a:ea typeface="Calibri"/>
                <a:cs typeface="Calibri"/>
                <a:sym typeface="Calibri"/>
              </a:rPr>
              <a:t>akan</a:t>
            </a:r>
            <a:r>
              <a:rPr lang="en-GB" sz="2000" dirty="0">
                <a:ea typeface="Calibri"/>
                <a:cs typeface="Calibri"/>
                <a:sym typeface="Calibri"/>
              </a:rPr>
              <a:t> </a:t>
            </a:r>
            <a:r>
              <a:rPr lang="en-GB" sz="2000" dirty="0" err="1">
                <a:ea typeface="Calibri"/>
                <a:cs typeface="Calibri"/>
                <a:sym typeface="Calibri"/>
              </a:rPr>
              <a:t>lebih</a:t>
            </a:r>
            <a:r>
              <a:rPr lang="en-GB" sz="2000" dirty="0">
                <a:ea typeface="Calibri"/>
                <a:cs typeface="Calibri"/>
                <a:sym typeface="Calibri"/>
              </a:rPr>
              <a:t> </a:t>
            </a:r>
            <a:r>
              <a:rPr lang="en-GB" sz="2000" dirty="0" err="1">
                <a:ea typeface="Calibri"/>
                <a:cs typeface="Calibri"/>
                <a:sym typeface="Calibri"/>
              </a:rPr>
              <a:t>mudah</a:t>
            </a:r>
            <a:r>
              <a:rPr lang="en-GB" sz="2000" dirty="0">
                <a:ea typeface="Calibri"/>
                <a:cs typeface="Calibri"/>
                <a:sym typeface="Calibri"/>
              </a:rPr>
              <a:t> </a:t>
            </a:r>
            <a:r>
              <a:rPr lang="en-GB" sz="2000" dirty="0" err="1">
                <a:ea typeface="Calibri"/>
                <a:cs typeface="Calibri"/>
                <a:sym typeface="Calibri"/>
              </a:rPr>
              <a:t>dikendalikan</a:t>
            </a:r>
            <a:r>
              <a:rPr lang="en-GB" sz="2000" dirty="0">
                <a:ea typeface="Calibri"/>
                <a:cs typeface="Calibri"/>
                <a:sym typeface="Calibri"/>
              </a:rPr>
              <a:t>. </a:t>
            </a:r>
            <a:r>
              <a:rPr lang="en-GB" sz="2000" dirty="0" err="1">
                <a:ea typeface="Calibri"/>
                <a:cs typeface="Calibri"/>
                <a:sym typeface="Calibri"/>
              </a:rPr>
              <a:t>Evaluasi</a:t>
            </a:r>
            <a:r>
              <a:rPr lang="en-GB" sz="2000" dirty="0">
                <a:ea typeface="Calibri"/>
                <a:cs typeface="Calibri"/>
                <a:sym typeface="Calibri"/>
              </a:rPr>
              <a:t> yang </a:t>
            </a:r>
            <a:r>
              <a:rPr lang="en-GB" sz="2000" dirty="0" err="1">
                <a:ea typeface="Calibri"/>
                <a:cs typeface="Calibri"/>
                <a:sym typeface="Calibri"/>
              </a:rPr>
              <a:t>lebih</a:t>
            </a:r>
            <a:r>
              <a:rPr lang="en-GB" sz="2000" dirty="0">
                <a:ea typeface="Calibri"/>
                <a:cs typeface="Calibri"/>
                <a:sym typeface="Calibri"/>
              </a:rPr>
              <a:t> </a:t>
            </a:r>
            <a:r>
              <a:rPr lang="en-GB" sz="2000" dirty="0" err="1">
                <a:ea typeface="Calibri"/>
                <a:cs typeface="Calibri"/>
                <a:sym typeface="Calibri"/>
              </a:rPr>
              <a:t>sistematis</a:t>
            </a:r>
            <a:r>
              <a:rPr lang="en-GB" sz="2000" dirty="0">
                <a:ea typeface="Calibri"/>
                <a:cs typeface="Calibri"/>
                <a:sym typeface="Calibri"/>
              </a:rPr>
              <a:t> </a:t>
            </a:r>
            <a:r>
              <a:rPr lang="en-GB" sz="2000" dirty="0" err="1">
                <a:ea typeface="Calibri"/>
                <a:cs typeface="Calibri"/>
                <a:sym typeface="Calibri"/>
              </a:rPr>
              <a:t>dilakukan</a:t>
            </a:r>
            <a:r>
              <a:rPr lang="en-GB" sz="2000" dirty="0">
                <a:ea typeface="Calibri"/>
                <a:cs typeface="Calibri"/>
                <a:sym typeface="Calibri"/>
              </a:rPr>
              <a:t> </a:t>
            </a:r>
            <a:r>
              <a:rPr lang="en-GB" sz="2000" dirty="0" err="1">
                <a:ea typeface="Calibri"/>
                <a:cs typeface="Calibri"/>
                <a:sym typeface="Calibri"/>
              </a:rPr>
              <a:t>untuk</a:t>
            </a:r>
            <a:r>
              <a:rPr lang="en-GB" sz="2000" dirty="0">
                <a:ea typeface="Calibri"/>
                <a:cs typeface="Calibri"/>
                <a:sym typeface="Calibri"/>
              </a:rPr>
              <a:t> </a:t>
            </a:r>
            <a:r>
              <a:rPr lang="en-GB" sz="2000" dirty="0" err="1">
                <a:ea typeface="Calibri"/>
                <a:cs typeface="Calibri"/>
                <a:sym typeface="Calibri"/>
              </a:rPr>
              <a:t>mengukur</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a:t>
            </a:r>
            <a:r>
              <a:rPr lang="en-GB" sz="2000" dirty="0" err="1">
                <a:ea typeface="Calibri"/>
                <a:cs typeface="Calibri"/>
                <a:sym typeface="Calibri"/>
              </a:rPr>
              <a:t>tersebut</a:t>
            </a:r>
            <a:r>
              <a:rPr lang="en-GB" sz="2000" dirty="0">
                <a:ea typeface="Calibri"/>
                <a:cs typeface="Calibri"/>
                <a:sym typeface="Calibri"/>
              </a:rPr>
              <a:t>. </a:t>
            </a:r>
          </a:p>
          <a:p>
            <a:pPr marL="342900" indent="-342900" algn="just">
              <a:spcBef>
                <a:spcPts val="540"/>
              </a:spcBef>
              <a:buClr>
                <a:schemeClr val="dk1"/>
              </a:buClr>
              <a:buSzPct val="100000"/>
              <a:buFont typeface="Arial"/>
              <a:buChar char="•"/>
            </a:pPr>
            <a:r>
              <a:rPr lang="en-GB" sz="2000" dirty="0" err="1">
                <a:latin typeface="Corbel"/>
                <a:ea typeface="Corbel"/>
                <a:cs typeface="Corbel"/>
                <a:sym typeface="Corbel"/>
              </a:rPr>
              <a:t>Meliputi</a:t>
            </a:r>
            <a:r>
              <a:rPr lang="en-GB" sz="2000" dirty="0">
                <a:latin typeface="Corbel"/>
                <a:ea typeface="Corbel"/>
                <a:cs typeface="Corbel"/>
                <a:sym typeface="Corbel"/>
              </a:rPr>
              <a:t> </a:t>
            </a:r>
            <a:r>
              <a:rPr lang="en-GB" sz="2000" dirty="0" err="1">
                <a:latin typeface="Corbel"/>
                <a:ea typeface="Corbel"/>
                <a:cs typeface="Corbel"/>
                <a:sym typeface="Corbel"/>
              </a:rPr>
              <a:t>aktivitas</a:t>
            </a:r>
            <a:r>
              <a:rPr lang="en-GB" sz="2000" dirty="0">
                <a:latin typeface="Corbel"/>
                <a:ea typeface="Corbel"/>
                <a:cs typeface="Corbel"/>
                <a:sym typeface="Corbel"/>
              </a:rPr>
              <a:t> </a:t>
            </a:r>
            <a:r>
              <a:rPr lang="en-GB" sz="2000" dirty="0" err="1">
                <a:latin typeface="Corbel"/>
                <a:ea typeface="Corbel"/>
                <a:cs typeface="Corbel"/>
                <a:sym typeface="Corbel"/>
              </a:rPr>
              <a:t>operasional</a:t>
            </a:r>
            <a:r>
              <a:rPr lang="en-GB" sz="2000" dirty="0">
                <a:latin typeface="Corbel"/>
                <a:ea typeface="Corbel"/>
                <a:cs typeface="Corbel"/>
                <a:sym typeface="Corbel"/>
              </a:rPr>
              <a:t> yang </a:t>
            </a:r>
            <a:r>
              <a:rPr lang="en-GB" sz="2000" dirty="0" err="1">
                <a:latin typeface="Corbel"/>
                <a:ea typeface="Corbel"/>
                <a:cs typeface="Corbel"/>
                <a:sym typeface="Corbel"/>
              </a:rPr>
              <a:t>berkaitan</a:t>
            </a:r>
            <a:r>
              <a:rPr lang="en-GB" sz="2000" dirty="0">
                <a:latin typeface="Corbel"/>
                <a:ea typeface="Corbel"/>
                <a:cs typeface="Corbel"/>
                <a:sym typeface="Corbel"/>
              </a:rPr>
              <a:t> </a:t>
            </a:r>
            <a:r>
              <a:rPr lang="en-GB" sz="2000" dirty="0" err="1">
                <a:latin typeface="Corbel"/>
                <a:ea typeface="Corbel"/>
                <a:cs typeface="Corbel"/>
                <a:sym typeface="Corbel"/>
              </a:rPr>
              <a:t>dengan</a:t>
            </a:r>
            <a:r>
              <a:rPr lang="en-GB" sz="2000" dirty="0">
                <a:latin typeface="Corbel"/>
                <a:ea typeface="Corbel"/>
                <a:cs typeface="Corbel"/>
                <a:sym typeface="Corbel"/>
              </a:rPr>
              <a:t> </a:t>
            </a:r>
            <a:r>
              <a:rPr lang="en-GB" sz="2000" dirty="0" err="1">
                <a:latin typeface="Corbel"/>
                <a:ea typeface="Corbel"/>
                <a:cs typeface="Corbel"/>
                <a:sym typeface="Corbel"/>
              </a:rPr>
              <a:t>manajemen</a:t>
            </a:r>
            <a:r>
              <a:rPr lang="en-GB" sz="2000" dirty="0">
                <a:latin typeface="Corbel"/>
                <a:ea typeface="Corbel"/>
                <a:cs typeface="Corbel"/>
                <a:sym typeface="Corbel"/>
              </a:rPr>
              <a:t> </a:t>
            </a:r>
            <a:r>
              <a:rPr lang="en-GB" sz="2000" dirty="0" err="1">
                <a:latin typeface="Corbel"/>
                <a:ea typeface="Corbel"/>
                <a:cs typeface="Corbel"/>
                <a:sym typeface="Corbel"/>
              </a:rPr>
              <a:t>risiko</a:t>
            </a:r>
            <a:r>
              <a:rPr lang="en-GB" sz="2000" dirty="0">
                <a:latin typeface="Corbel"/>
                <a:ea typeface="Corbel"/>
                <a:cs typeface="Corbel"/>
                <a:sym typeface="Corbel"/>
              </a:rPr>
              <a:t>. Proses </a:t>
            </a:r>
            <a:r>
              <a:rPr lang="en-GB" sz="2000" dirty="0" err="1">
                <a:latin typeface="Corbel"/>
                <a:ea typeface="Corbel"/>
                <a:cs typeface="Corbel"/>
                <a:sym typeface="Corbel"/>
              </a:rPr>
              <a:t>identifikasi</a:t>
            </a:r>
            <a:r>
              <a:rPr lang="en-GB" sz="2000" dirty="0">
                <a:latin typeface="Corbel"/>
                <a:ea typeface="Corbel"/>
                <a:cs typeface="Corbel"/>
                <a:sym typeface="Corbel"/>
              </a:rPr>
              <a:t> dan </a:t>
            </a:r>
            <a:r>
              <a:rPr lang="en-GB" sz="2000" dirty="0" err="1">
                <a:latin typeface="Corbel"/>
                <a:ea typeface="Corbel"/>
                <a:cs typeface="Corbel"/>
                <a:sym typeface="Corbel"/>
              </a:rPr>
              <a:t>pengukuran</a:t>
            </a:r>
            <a:r>
              <a:rPr lang="en-GB" sz="2000" dirty="0">
                <a:latin typeface="Corbel"/>
                <a:ea typeface="Corbel"/>
                <a:cs typeface="Corbel"/>
                <a:sym typeface="Corbel"/>
              </a:rPr>
              <a:t> </a:t>
            </a:r>
            <a:r>
              <a:rPr lang="en-GB" sz="2000" dirty="0" err="1">
                <a:latin typeface="Corbel"/>
                <a:ea typeface="Corbel"/>
                <a:cs typeface="Corbel"/>
                <a:sym typeface="Corbel"/>
              </a:rPr>
              <a:t>risiko</a:t>
            </a:r>
            <a:r>
              <a:rPr lang="en-GB" sz="2000" dirty="0">
                <a:latin typeface="Corbel"/>
                <a:ea typeface="Corbel"/>
                <a:cs typeface="Corbel"/>
                <a:sym typeface="Corbel"/>
              </a:rPr>
              <a:t>, </a:t>
            </a:r>
            <a:r>
              <a:rPr lang="en-GB" sz="2000" dirty="0" err="1">
                <a:latin typeface="Corbel"/>
                <a:ea typeface="Corbel"/>
                <a:cs typeface="Corbel"/>
                <a:sym typeface="Corbel"/>
              </a:rPr>
              <a:t>serta</a:t>
            </a:r>
            <a:r>
              <a:rPr lang="en-GB" sz="2000" dirty="0">
                <a:latin typeface="Corbel"/>
                <a:ea typeface="Corbel"/>
                <a:cs typeface="Corbel"/>
                <a:sym typeface="Corbel"/>
              </a:rPr>
              <a:t> </a:t>
            </a:r>
            <a:r>
              <a:rPr lang="en-GB" sz="2000" dirty="0" err="1">
                <a:latin typeface="Corbel"/>
                <a:ea typeface="Corbel"/>
                <a:cs typeface="Corbel"/>
                <a:sym typeface="Corbel"/>
              </a:rPr>
              <a:t>pengelolaan</a:t>
            </a:r>
            <a:r>
              <a:rPr lang="en-GB" sz="2000" dirty="0">
                <a:latin typeface="Corbel"/>
                <a:ea typeface="Corbel"/>
                <a:cs typeface="Corbel"/>
                <a:sym typeface="Corbel"/>
              </a:rPr>
              <a:t> </a:t>
            </a:r>
            <a:r>
              <a:rPr lang="en-GB" sz="2000" dirty="0" err="1">
                <a:latin typeface="Corbel"/>
                <a:ea typeface="Corbel"/>
                <a:cs typeface="Corbel"/>
                <a:sym typeface="Corbel"/>
              </a:rPr>
              <a:t>risiko</a:t>
            </a:r>
            <a:r>
              <a:rPr lang="en-GB" sz="2000" dirty="0">
                <a:latin typeface="Corbel"/>
                <a:ea typeface="Corbel"/>
                <a:cs typeface="Corbel"/>
                <a:sym typeface="Corbel"/>
              </a:rPr>
              <a:t>. </a:t>
            </a:r>
            <a:r>
              <a:rPr lang="en-GB" sz="2000" dirty="0" err="1">
                <a:latin typeface="Corbel"/>
                <a:ea typeface="Corbel"/>
                <a:cs typeface="Corbel"/>
                <a:sym typeface="Corbel"/>
              </a:rPr>
              <a:t>Untuk</a:t>
            </a:r>
            <a:r>
              <a:rPr lang="en-GB" sz="2000" dirty="0">
                <a:latin typeface="Corbel"/>
                <a:ea typeface="Corbel"/>
                <a:cs typeface="Corbel"/>
                <a:sym typeface="Corbel"/>
              </a:rPr>
              <a:t> </a:t>
            </a:r>
            <a:r>
              <a:rPr lang="en-GB" sz="2000" dirty="0" err="1">
                <a:latin typeface="Corbel"/>
                <a:ea typeface="Corbel"/>
                <a:cs typeface="Corbel"/>
                <a:sym typeface="Corbel"/>
              </a:rPr>
              <a:t>pelaksanaan</a:t>
            </a:r>
            <a:r>
              <a:rPr lang="en-GB" sz="2000" dirty="0">
                <a:latin typeface="Corbel"/>
                <a:ea typeface="Corbel"/>
                <a:cs typeface="Corbel"/>
                <a:sym typeface="Corbel"/>
              </a:rPr>
              <a:t> </a:t>
            </a:r>
            <a:r>
              <a:rPr lang="en-GB" sz="2000" dirty="0" err="1">
                <a:latin typeface="Corbel"/>
                <a:ea typeface="Corbel"/>
                <a:cs typeface="Corbel"/>
                <a:sym typeface="Corbel"/>
              </a:rPr>
              <a:t>manajemen</a:t>
            </a:r>
            <a:r>
              <a:rPr lang="en-GB" sz="2000" dirty="0">
                <a:latin typeface="Corbel"/>
                <a:ea typeface="Corbel"/>
                <a:cs typeface="Corbel"/>
                <a:sym typeface="Corbel"/>
              </a:rPr>
              <a:t> </a:t>
            </a:r>
            <a:r>
              <a:rPr lang="en-GB" sz="2000" dirty="0" err="1">
                <a:latin typeface="Corbel"/>
                <a:ea typeface="Corbel"/>
                <a:cs typeface="Corbel"/>
                <a:sym typeface="Corbel"/>
              </a:rPr>
              <a:t>risiko</a:t>
            </a:r>
            <a:r>
              <a:rPr lang="en-GB" sz="2000" dirty="0">
                <a:latin typeface="Corbel"/>
                <a:ea typeface="Corbel"/>
                <a:cs typeface="Corbel"/>
                <a:sym typeface="Corbel"/>
              </a:rPr>
              <a:t> </a:t>
            </a:r>
            <a:r>
              <a:rPr lang="en-GB" sz="2000" dirty="0" err="1">
                <a:latin typeface="Corbel"/>
                <a:ea typeface="Corbel"/>
                <a:cs typeface="Corbel"/>
                <a:sym typeface="Corbel"/>
              </a:rPr>
              <a:t>diperlukan</a:t>
            </a:r>
            <a:r>
              <a:rPr lang="en-GB" sz="2000" dirty="0">
                <a:latin typeface="Corbel"/>
                <a:ea typeface="Corbel"/>
                <a:cs typeface="Corbel"/>
                <a:sym typeface="Corbel"/>
              </a:rPr>
              <a:t> </a:t>
            </a:r>
            <a:r>
              <a:rPr lang="en-GB" sz="2000" dirty="0" err="1">
                <a:latin typeface="Corbel"/>
                <a:ea typeface="Corbel"/>
                <a:cs typeface="Corbel"/>
                <a:sym typeface="Corbel"/>
              </a:rPr>
              <a:t>struktur</a:t>
            </a:r>
            <a:r>
              <a:rPr lang="en-GB" sz="2000" dirty="0">
                <a:latin typeface="Corbel"/>
                <a:ea typeface="Corbel"/>
                <a:cs typeface="Corbel"/>
                <a:sym typeface="Corbel"/>
              </a:rPr>
              <a:t> </a:t>
            </a:r>
            <a:r>
              <a:rPr lang="en-GB" sz="2000" dirty="0" err="1">
                <a:latin typeface="Corbel"/>
                <a:ea typeface="Corbel"/>
                <a:cs typeface="Corbel"/>
                <a:sym typeface="Corbel"/>
              </a:rPr>
              <a:t>organisasi</a:t>
            </a:r>
            <a:r>
              <a:rPr lang="en-GB" sz="2000" dirty="0">
                <a:latin typeface="Corbel"/>
                <a:ea typeface="Corbel"/>
                <a:cs typeface="Corbel"/>
                <a:sym typeface="Corbel"/>
              </a:rPr>
              <a:t> dan staffing </a:t>
            </a:r>
            <a:r>
              <a:rPr lang="en-GB" sz="2000" dirty="0" err="1">
                <a:latin typeface="Corbel"/>
                <a:ea typeface="Corbel"/>
                <a:cs typeface="Corbel"/>
                <a:sym typeface="Corbel"/>
              </a:rPr>
              <a:t>personel</a:t>
            </a:r>
            <a:r>
              <a:rPr lang="en-GB" sz="2000" dirty="0">
                <a:latin typeface="Corbel"/>
                <a:ea typeface="Corbel"/>
                <a:cs typeface="Corbel"/>
                <a:sym typeface="Corbel"/>
              </a:rPr>
              <a:t>.</a:t>
            </a:r>
            <a:endParaRPr lang="en-GB" sz="2000" dirty="0">
              <a:ea typeface="Calibri"/>
              <a:cs typeface="Calibri"/>
              <a:sym typeface="Calibri"/>
            </a:endParaRPr>
          </a:p>
          <a:p>
            <a:pPr marL="342900" lvl="0" indent="-342900" algn="just">
              <a:spcBef>
                <a:spcPts val="540"/>
              </a:spcBef>
              <a:buClr>
                <a:schemeClr val="dk1"/>
              </a:buClr>
              <a:buSzPct val="100000"/>
              <a:buFont typeface="Arial"/>
              <a:buChar char="•"/>
            </a:pPr>
            <a:r>
              <a:rPr lang="en-GB" sz="2000" dirty="0" err="1">
                <a:ea typeface="Calibri"/>
                <a:cs typeface="Calibri"/>
                <a:sym typeface="Calibri"/>
              </a:rPr>
              <a:t>Contoh</a:t>
            </a:r>
            <a:r>
              <a:rPr lang="en-GB" sz="2000" dirty="0">
                <a:ea typeface="Calibri"/>
                <a:cs typeface="Calibri"/>
                <a:sym typeface="Calibri"/>
              </a:rPr>
              <a:t> : </a:t>
            </a:r>
            <a:r>
              <a:rPr lang="en-GB" sz="2000" dirty="0" err="1">
                <a:ea typeface="Calibri"/>
                <a:cs typeface="Calibri"/>
                <a:sym typeface="Calibri"/>
              </a:rPr>
              <a:t>Jika</a:t>
            </a:r>
            <a:r>
              <a:rPr lang="en-GB" sz="2000" dirty="0">
                <a:ea typeface="Calibri"/>
                <a:cs typeface="Calibri"/>
                <a:sym typeface="Calibri"/>
              </a:rPr>
              <a:t> </a:t>
            </a:r>
            <a:r>
              <a:rPr lang="en-GB" sz="2000" dirty="0" err="1">
                <a:ea typeface="Calibri"/>
                <a:cs typeface="Calibri"/>
                <a:sym typeface="Calibri"/>
              </a:rPr>
              <a:t>menggunakan</a:t>
            </a:r>
            <a:r>
              <a:rPr lang="en-GB" sz="2000" dirty="0">
                <a:ea typeface="Calibri"/>
                <a:cs typeface="Calibri"/>
                <a:sym typeface="Calibri"/>
              </a:rPr>
              <a:t> </a:t>
            </a:r>
            <a:r>
              <a:rPr lang="en-GB" sz="2000" dirty="0" err="1">
                <a:ea typeface="Calibri"/>
                <a:cs typeface="Calibri"/>
                <a:sym typeface="Calibri"/>
              </a:rPr>
              <a:t>probabilitas</a:t>
            </a:r>
            <a:r>
              <a:rPr lang="en-GB" sz="2000" dirty="0">
                <a:ea typeface="Calibri"/>
                <a:cs typeface="Calibri"/>
                <a:sym typeface="Calibri"/>
              </a:rPr>
              <a:t> </a:t>
            </a:r>
            <a:r>
              <a:rPr lang="en-GB" sz="2000" dirty="0" err="1">
                <a:ea typeface="Calibri"/>
                <a:cs typeface="Calibri"/>
                <a:sym typeface="Calibri"/>
              </a:rPr>
              <a:t>maka</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a:t>
            </a:r>
            <a:r>
              <a:rPr lang="en-GB" sz="2000" dirty="0" err="1">
                <a:ea typeface="Calibri"/>
                <a:cs typeface="Calibri"/>
                <a:sym typeface="Calibri"/>
              </a:rPr>
              <a:t>perusahaan</a:t>
            </a:r>
            <a:r>
              <a:rPr lang="en-GB" sz="2000" dirty="0">
                <a:ea typeface="Calibri"/>
                <a:cs typeface="Calibri"/>
                <a:sym typeface="Calibri"/>
              </a:rPr>
              <a:t> </a:t>
            </a:r>
            <a:r>
              <a:rPr lang="en-GB" sz="2000" dirty="0" err="1">
                <a:ea typeface="Calibri"/>
                <a:cs typeface="Calibri"/>
                <a:sym typeface="Calibri"/>
              </a:rPr>
              <a:t>terkena</a:t>
            </a:r>
            <a:r>
              <a:rPr lang="en-GB" sz="2000" dirty="0">
                <a:ea typeface="Calibri"/>
                <a:cs typeface="Calibri"/>
                <a:sym typeface="Calibri"/>
              </a:rPr>
              <a:t> </a:t>
            </a:r>
            <a:r>
              <a:rPr lang="en-GB" sz="2000" dirty="0" err="1">
                <a:ea typeface="Calibri"/>
                <a:cs typeface="Calibri"/>
                <a:sym typeface="Calibri"/>
              </a:rPr>
              <a:t>jatuhan</a:t>
            </a:r>
            <a:r>
              <a:rPr lang="en-GB" sz="2000" dirty="0">
                <a:ea typeface="Calibri"/>
                <a:cs typeface="Calibri"/>
                <a:sym typeface="Calibri"/>
              </a:rPr>
              <a:t> </a:t>
            </a:r>
            <a:r>
              <a:rPr lang="en-GB" sz="2000" dirty="0" err="1">
                <a:ea typeface="Calibri"/>
                <a:cs typeface="Calibri"/>
                <a:sym typeface="Calibri"/>
              </a:rPr>
              <a:t>batu</a:t>
            </a:r>
            <a:r>
              <a:rPr lang="en-GB" sz="2000" dirty="0">
                <a:ea typeface="Calibri"/>
                <a:cs typeface="Calibri"/>
                <a:sym typeface="Calibri"/>
              </a:rPr>
              <a:t> meteor </a:t>
            </a:r>
            <a:r>
              <a:rPr lang="en-GB" sz="2000" dirty="0" err="1">
                <a:ea typeface="Calibri"/>
                <a:cs typeface="Calibri"/>
                <a:sym typeface="Calibri"/>
              </a:rPr>
              <a:t>sangat</a:t>
            </a:r>
            <a:r>
              <a:rPr lang="en-GB" sz="2000" dirty="0">
                <a:ea typeface="Calibri"/>
                <a:cs typeface="Calibri"/>
                <a:sym typeface="Calibri"/>
              </a:rPr>
              <a:t> </a:t>
            </a:r>
            <a:r>
              <a:rPr lang="en-GB" sz="2000" dirty="0" err="1">
                <a:ea typeface="Calibri"/>
                <a:cs typeface="Calibri"/>
                <a:sym typeface="Calibri"/>
              </a:rPr>
              <a:t>kecil</a:t>
            </a:r>
            <a:r>
              <a:rPr lang="en-GB" sz="2000" dirty="0">
                <a:ea typeface="Calibri"/>
                <a:cs typeface="Calibri"/>
                <a:sym typeface="Calibri"/>
              </a:rPr>
              <a:t> (</a:t>
            </a:r>
            <a:r>
              <a:rPr lang="en-GB" sz="2000" dirty="0" err="1">
                <a:ea typeface="Calibri"/>
                <a:cs typeface="Calibri"/>
                <a:sym typeface="Calibri"/>
              </a:rPr>
              <a:t>probabilitas</a:t>
            </a:r>
            <a:r>
              <a:rPr lang="en-GB" sz="2000" dirty="0">
                <a:ea typeface="Calibri"/>
                <a:cs typeface="Calibri"/>
                <a:sym typeface="Calibri"/>
              </a:rPr>
              <a:t> 0,00000000001) </a:t>
            </a:r>
            <a:r>
              <a:rPr lang="en-GB" sz="2000" dirty="0" err="1">
                <a:ea typeface="Calibri"/>
                <a:cs typeface="Calibri"/>
                <a:sym typeface="Calibri"/>
              </a:rPr>
              <a:t>dibandingkan</a:t>
            </a:r>
            <a:r>
              <a:rPr lang="en-GB" sz="2000" dirty="0">
                <a:ea typeface="Calibri"/>
                <a:cs typeface="Calibri"/>
                <a:sym typeface="Calibri"/>
              </a:rPr>
              <a:t> </a:t>
            </a:r>
            <a:r>
              <a:rPr lang="en-GB" sz="2000" dirty="0" err="1">
                <a:ea typeface="Calibri"/>
                <a:cs typeface="Calibri"/>
                <a:sym typeface="Calibri"/>
              </a:rPr>
              <a:t>dengan</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a:t>
            </a:r>
            <a:r>
              <a:rPr lang="en-GB" sz="2000" dirty="0" err="1">
                <a:ea typeface="Calibri"/>
                <a:cs typeface="Calibri"/>
                <a:sym typeface="Calibri"/>
              </a:rPr>
              <a:t>kebakaran</a:t>
            </a:r>
            <a:r>
              <a:rPr lang="en-GB" sz="2000" dirty="0">
                <a:ea typeface="Calibri"/>
                <a:cs typeface="Calibri"/>
                <a:sym typeface="Calibri"/>
              </a:rPr>
              <a:t> (</a:t>
            </a:r>
            <a:r>
              <a:rPr lang="en-GB" sz="2000" dirty="0" err="1">
                <a:ea typeface="Calibri"/>
                <a:cs typeface="Calibri"/>
                <a:sym typeface="Calibri"/>
              </a:rPr>
              <a:t>probabilitas</a:t>
            </a:r>
            <a:r>
              <a:rPr lang="en-GB" sz="2000" dirty="0">
                <a:ea typeface="Calibri"/>
                <a:cs typeface="Calibri"/>
                <a:sym typeface="Calibri"/>
              </a:rPr>
              <a:t> 0,6) </a:t>
            </a:r>
            <a:r>
              <a:rPr lang="en-GB" sz="2000" dirty="0" err="1">
                <a:ea typeface="Calibri"/>
                <a:cs typeface="Calibri"/>
                <a:sym typeface="Calibri"/>
              </a:rPr>
              <a:t>maka</a:t>
            </a:r>
            <a:r>
              <a:rPr lang="en-GB" sz="2000" dirty="0">
                <a:ea typeface="Calibri"/>
                <a:cs typeface="Calibri"/>
                <a:sym typeface="Calibri"/>
              </a:rPr>
              <a:t> </a:t>
            </a:r>
            <a:r>
              <a:rPr lang="en-GB" sz="2000" dirty="0" err="1">
                <a:ea typeface="Calibri"/>
                <a:cs typeface="Calibri"/>
                <a:sym typeface="Calibri"/>
              </a:rPr>
              <a:t>perusahaan</a:t>
            </a:r>
            <a:r>
              <a:rPr lang="en-GB" sz="2000" dirty="0">
                <a:ea typeface="Calibri"/>
                <a:cs typeface="Calibri"/>
                <a:sym typeface="Calibri"/>
              </a:rPr>
              <a:t> </a:t>
            </a:r>
            <a:r>
              <a:rPr lang="en-GB" sz="2000" dirty="0" err="1">
                <a:ea typeface="Calibri"/>
                <a:cs typeface="Calibri"/>
                <a:sym typeface="Calibri"/>
              </a:rPr>
              <a:t>dapat</a:t>
            </a:r>
            <a:r>
              <a:rPr lang="en-GB" sz="2000" dirty="0">
                <a:ea typeface="Calibri"/>
                <a:cs typeface="Calibri"/>
                <a:sym typeface="Calibri"/>
              </a:rPr>
              <a:t> </a:t>
            </a:r>
            <a:r>
              <a:rPr lang="en-GB" sz="2000" dirty="0" err="1">
                <a:ea typeface="Calibri"/>
                <a:cs typeface="Calibri"/>
                <a:sym typeface="Calibri"/>
              </a:rPr>
              <a:t>lebih</a:t>
            </a:r>
            <a:r>
              <a:rPr lang="en-GB" sz="2000" dirty="0">
                <a:ea typeface="Calibri"/>
                <a:cs typeface="Calibri"/>
                <a:sym typeface="Calibri"/>
              </a:rPr>
              <a:t> </a:t>
            </a:r>
            <a:r>
              <a:rPr lang="en-GB" sz="2000" dirty="0" err="1">
                <a:ea typeface="Calibri"/>
                <a:cs typeface="Calibri"/>
                <a:sym typeface="Calibri"/>
              </a:rPr>
              <a:t>fokus</a:t>
            </a:r>
            <a:r>
              <a:rPr lang="en-GB" sz="2000" dirty="0">
                <a:ea typeface="Calibri"/>
                <a:cs typeface="Calibri"/>
                <a:sym typeface="Calibri"/>
              </a:rPr>
              <a:t> </a:t>
            </a:r>
            <a:r>
              <a:rPr lang="en-GB" sz="2000" dirty="0" err="1">
                <a:ea typeface="Calibri"/>
                <a:cs typeface="Calibri"/>
                <a:sym typeface="Calibri"/>
              </a:rPr>
              <a:t>terhadap</a:t>
            </a:r>
            <a:r>
              <a:rPr lang="en-GB" sz="2000" dirty="0">
                <a:ea typeface="Calibri"/>
                <a:cs typeface="Calibri"/>
                <a:sym typeface="Calibri"/>
              </a:rPr>
              <a:t> </a:t>
            </a:r>
            <a:r>
              <a:rPr lang="en-GB" sz="2000" dirty="0" err="1">
                <a:ea typeface="Calibri"/>
                <a:cs typeface="Calibri"/>
                <a:sym typeface="Calibri"/>
              </a:rPr>
              <a:t>antisipasi</a:t>
            </a:r>
            <a:r>
              <a:rPr lang="en-GB" sz="2000" dirty="0">
                <a:ea typeface="Calibri"/>
                <a:cs typeface="Calibri"/>
                <a:sym typeface="Calibri"/>
              </a:rPr>
              <a:t> </a:t>
            </a:r>
            <a:r>
              <a:rPr lang="en-GB" sz="2000" dirty="0" err="1">
                <a:ea typeface="Calibri"/>
                <a:cs typeface="Calibri"/>
                <a:sym typeface="Calibri"/>
              </a:rPr>
              <a:t>risiko</a:t>
            </a:r>
            <a:r>
              <a:rPr lang="en-GB" sz="2000" dirty="0">
                <a:ea typeface="Calibri"/>
                <a:cs typeface="Calibri"/>
                <a:sym typeface="Calibri"/>
              </a:rPr>
              <a:t> yang </a:t>
            </a:r>
            <a:r>
              <a:rPr lang="en-GB" sz="2000" dirty="0" err="1">
                <a:ea typeface="Calibri"/>
                <a:cs typeface="Calibri"/>
                <a:sym typeface="Calibri"/>
              </a:rPr>
              <a:t>lebih</a:t>
            </a:r>
            <a:r>
              <a:rPr lang="en-GB" sz="2000" dirty="0">
                <a:ea typeface="Calibri"/>
                <a:cs typeface="Calibri"/>
                <a:sym typeface="Calibri"/>
              </a:rPr>
              <a:t> </a:t>
            </a:r>
            <a:r>
              <a:rPr lang="en-GB" sz="2000" dirty="0" err="1">
                <a:ea typeface="Calibri"/>
                <a:cs typeface="Calibri"/>
                <a:sym typeface="Calibri"/>
              </a:rPr>
              <a:t>besar</a:t>
            </a:r>
            <a:r>
              <a:rPr lang="en-GB" sz="2000" dirty="0">
                <a:ea typeface="Calibri"/>
                <a:cs typeface="Calibri"/>
                <a:sym typeface="Calibri"/>
              </a:rPr>
              <a:t>.</a:t>
            </a:r>
          </a:p>
          <a:p>
            <a:pPr marL="438150" indent="-323850" algn="just">
              <a:spcBef>
                <a:spcPts val="0"/>
              </a:spcBef>
              <a:buClr>
                <a:schemeClr val="accent1"/>
              </a:buClr>
              <a:buSzPct val="25000"/>
              <a:buNone/>
            </a:pPr>
            <a:endParaRPr lang="en-GB" sz="2000" dirty="0">
              <a:latin typeface="Corbel"/>
              <a:ea typeface="Corbel"/>
              <a:cs typeface="Corbel"/>
              <a:sym typeface="Corbel"/>
            </a:endParaRPr>
          </a:p>
        </p:txBody>
      </p:sp>
    </p:spTree>
    <p:extLst>
      <p:ext uri="{BB962C8B-B14F-4D97-AF65-F5344CB8AC3E}">
        <p14:creationId xmlns:p14="http://schemas.microsoft.com/office/powerpoint/2010/main" val="2180182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1D44-69F8-5E41-BA94-E4074A65A63E}"/>
              </a:ext>
            </a:extLst>
          </p:cNvPr>
          <p:cNvSpPr>
            <a:spLocks noGrp="1"/>
          </p:cNvSpPr>
          <p:nvPr>
            <p:ph type="title"/>
          </p:nvPr>
        </p:nvSpPr>
        <p:spPr>
          <a:xfrm>
            <a:off x="179512" y="188640"/>
            <a:ext cx="7886700" cy="759618"/>
          </a:xfrm>
        </p:spPr>
        <p:txBody>
          <a:bodyPr/>
          <a:lstStyle/>
          <a:p>
            <a:r>
              <a:rPr lang="en-GB" sz="3600" b="1">
                <a:latin typeface="Corbel"/>
                <a:ea typeface="Corbel"/>
                <a:cs typeface="Corbel"/>
                <a:sym typeface="Corbel"/>
              </a:rPr>
              <a:t>2.3. Pengendalian/Pengelolaan resiko</a:t>
            </a:r>
            <a:endParaRPr lang="en-US" dirty="0"/>
          </a:p>
        </p:txBody>
      </p:sp>
      <p:sp>
        <p:nvSpPr>
          <p:cNvPr id="3" name="Content Placeholder 2">
            <a:extLst>
              <a:ext uri="{FF2B5EF4-FFF2-40B4-BE49-F238E27FC236}">
                <a16:creationId xmlns:a16="http://schemas.microsoft.com/office/drawing/2014/main" id="{ABD99977-7041-CA4A-83B9-3869AC054C0E}"/>
              </a:ext>
            </a:extLst>
          </p:cNvPr>
          <p:cNvSpPr>
            <a:spLocks noGrp="1"/>
          </p:cNvSpPr>
          <p:nvPr>
            <p:ph idx="1"/>
          </p:nvPr>
        </p:nvSpPr>
        <p:spPr>
          <a:xfrm>
            <a:off x="179512" y="948258"/>
            <a:ext cx="8712968" cy="5577086"/>
          </a:xfrm>
        </p:spPr>
        <p:txBody>
          <a:bodyPr>
            <a:noAutofit/>
          </a:bodyPr>
          <a:lstStyle/>
          <a:p>
            <a:pPr marL="114300" indent="0">
              <a:spcBef>
                <a:spcPts val="0"/>
              </a:spcBef>
              <a:buClr>
                <a:schemeClr val="accent1"/>
              </a:buClr>
              <a:buSzPct val="25000"/>
              <a:buNone/>
            </a:pPr>
            <a:r>
              <a:rPr lang="en-GB" sz="1600">
                <a:latin typeface="Corbel"/>
                <a:ea typeface="Corbel"/>
                <a:cs typeface="Corbel"/>
                <a:sym typeface="Corbel"/>
              </a:rPr>
              <a:t>Meliputi evaluasi secara periodik pelaksanaan manajemen risiko, output pelaporan yang dihasilkan oleh manajemen risiko, dan umpan balik. Contoh tindakan: </a:t>
            </a:r>
          </a:p>
          <a:p>
            <a:pPr marL="342900" lvl="0" indent="-342900">
              <a:spcBef>
                <a:spcPts val="0"/>
              </a:spcBef>
              <a:buClr>
                <a:schemeClr val="dk1"/>
              </a:buClr>
              <a:buSzPct val="100000"/>
              <a:buFont typeface="+mj-lt"/>
              <a:buAutoNum type="arabicPeriod"/>
            </a:pPr>
            <a:r>
              <a:rPr lang="en-GB" sz="1600" b="1">
                <a:ea typeface="Calibri"/>
                <a:cs typeface="Calibri"/>
                <a:sym typeface="Calibri"/>
              </a:rPr>
              <a:t>Penghindaran</a:t>
            </a:r>
          </a:p>
          <a:p>
            <a:pPr marL="342900" lvl="0" indent="-342900">
              <a:spcBef>
                <a:spcPts val="400"/>
              </a:spcBef>
              <a:buClr>
                <a:schemeClr val="dk1"/>
              </a:buClr>
              <a:buSzPct val="25000"/>
              <a:buNone/>
            </a:pPr>
            <a:r>
              <a:rPr lang="en-GB" sz="1600">
                <a:ea typeface="Calibri"/>
                <a:cs typeface="Calibri"/>
                <a:sym typeface="Calibri"/>
              </a:rPr>
              <a:t>	Penghindaran merupakan cara yang paling mudah tetapi tidak optimal.</a:t>
            </a:r>
          </a:p>
          <a:p>
            <a:pPr marL="342900" lvl="0" indent="-342900">
              <a:spcBef>
                <a:spcPts val="400"/>
              </a:spcBef>
              <a:buClr>
                <a:schemeClr val="dk1"/>
              </a:buClr>
              <a:buSzPct val="100000"/>
              <a:buFont typeface="+mj-lt"/>
              <a:buAutoNum type="arabicPeriod" startAt="2"/>
            </a:pPr>
            <a:r>
              <a:rPr lang="en-GB" sz="1600" b="1">
                <a:ea typeface="Calibri"/>
                <a:cs typeface="Calibri"/>
                <a:sym typeface="Calibri"/>
              </a:rPr>
              <a:t>Ditahan (retention)</a:t>
            </a:r>
          </a:p>
          <a:p>
            <a:pPr marL="342900" lvl="0" indent="-342900">
              <a:spcBef>
                <a:spcPts val="400"/>
              </a:spcBef>
              <a:buClr>
                <a:schemeClr val="dk1"/>
              </a:buClr>
              <a:buSzPct val="25000"/>
              <a:buNone/>
            </a:pPr>
            <a:r>
              <a:rPr lang="en-GB" sz="1600">
                <a:ea typeface="Calibri"/>
                <a:cs typeface="Calibri"/>
                <a:sym typeface="Calibri"/>
              </a:rPr>
              <a:t>	Dalam beberapa situasi lebih baik menghadapi risiko tersebut. Misal mobil hanya digunakan untuk keperluan dalam komplek perumahan. Untuk diasuransikan dinilai merepotkan dan mahal, maka pengemudi akan berhati-hati agar tidak terjadi kerusakan.</a:t>
            </a:r>
          </a:p>
          <a:p>
            <a:pPr marL="342900" lvl="0" indent="-342900">
              <a:spcBef>
                <a:spcPts val="400"/>
              </a:spcBef>
              <a:buClr>
                <a:schemeClr val="dk1"/>
              </a:buClr>
              <a:buSzPct val="100000"/>
              <a:buFont typeface="+mj-lt"/>
              <a:buAutoNum type="arabicPeriod" startAt="3"/>
            </a:pPr>
            <a:r>
              <a:rPr lang="en-GB" sz="1600" b="1">
                <a:ea typeface="Calibri"/>
                <a:cs typeface="Calibri"/>
                <a:sym typeface="Calibri"/>
              </a:rPr>
              <a:t>Diversifikasi</a:t>
            </a:r>
          </a:p>
          <a:p>
            <a:pPr marL="342900" lvl="0" indent="-342900">
              <a:spcBef>
                <a:spcPts val="400"/>
              </a:spcBef>
              <a:buClr>
                <a:schemeClr val="dk1"/>
              </a:buClr>
              <a:buSzPct val="25000"/>
              <a:buNone/>
            </a:pPr>
            <a:r>
              <a:rPr lang="en-GB" sz="1600">
                <a:ea typeface="Calibri"/>
                <a:cs typeface="Calibri"/>
                <a:sym typeface="Calibri"/>
              </a:rPr>
              <a:t>	Untuk mengantisipasi kerugian maka memilih untuk menyebar eksposure kepada berbagai bentuk asset.</a:t>
            </a:r>
          </a:p>
          <a:p>
            <a:pPr marL="342900" lvl="0" indent="-342900">
              <a:spcBef>
                <a:spcPts val="400"/>
              </a:spcBef>
              <a:buClr>
                <a:schemeClr val="dk1"/>
              </a:buClr>
              <a:buSzPct val="100000"/>
              <a:buFont typeface="+mj-lt"/>
              <a:buAutoNum type="arabicPeriod" startAt="4"/>
            </a:pPr>
            <a:r>
              <a:rPr lang="en-GB" sz="1600" b="1">
                <a:ea typeface="Calibri"/>
                <a:cs typeface="Calibri"/>
                <a:sym typeface="Calibri"/>
              </a:rPr>
              <a:t>Transfer Risiko</a:t>
            </a:r>
          </a:p>
          <a:p>
            <a:pPr marL="342900" lvl="0" indent="-342900">
              <a:spcBef>
                <a:spcPts val="400"/>
              </a:spcBef>
              <a:buClr>
                <a:schemeClr val="dk1"/>
              </a:buClr>
              <a:buSzPct val="25000"/>
              <a:buNone/>
            </a:pPr>
            <a:r>
              <a:rPr lang="en-GB" sz="1600">
                <a:ea typeface="Calibri"/>
                <a:cs typeface="Calibri"/>
                <a:sym typeface="Calibri"/>
              </a:rPr>
              <a:t>	Risiko yang dihadapi dialihkan kepada pihak lain</a:t>
            </a:r>
          </a:p>
          <a:p>
            <a:pPr marL="342900" lvl="0" indent="-342900">
              <a:spcBef>
                <a:spcPts val="400"/>
              </a:spcBef>
              <a:buClr>
                <a:schemeClr val="dk1"/>
              </a:buClr>
              <a:buSzPct val="100000"/>
              <a:buFont typeface="+mj-lt"/>
              <a:buAutoNum type="arabicPeriod" startAt="5"/>
            </a:pPr>
            <a:r>
              <a:rPr lang="en-GB" sz="1600" b="1">
                <a:ea typeface="Calibri"/>
                <a:cs typeface="Calibri"/>
                <a:sym typeface="Calibri"/>
              </a:rPr>
              <a:t>Pengendalian Risiko</a:t>
            </a:r>
          </a:p>
          <a:p>
            <a:pPr marL="342900" lvl="0" indent="-342900">
              <a:spcBef>
                <a:spcPts val="400"/>
              </a:spcBef>
              <a:buClr>
                <a:schemeClr val="dk1"/>
              </a:buClr>
              <a:buSzPct val="25000"/>
              <a:buNone/>
            </a:pPr>
            <a:r>
              <a:rPr lang="en-GB" sz="1600">
                <a:ea typeface="Calibri"/>
                <a:cs typeface="Calibri"/>
                <a:sym typeface="Calibri"/>
              </a:rPr>
              <a:t>	Usaha untuk mencegah dan menurunkan probabilitas terjadinya risiko kerugian. Misal Memasang alarm asap dibangunan kita.</a:t>
            </a:r>
          </a:p>
          <a:p>
            <a:pPr marL="342900" indent="-342900">
              <a:spcBef>
                <a:spcPts val="400"/>
              </a:spcBef>
              <a:buClr>
                <a:schemeClr val="dk1"/>
              </a:buClr>
              <a:buSzPct val="25000"/>
              <a:buNone/>
            </a:pPr>
            <a:r>
              <a:rPr lang="en-ID" sz="1600"/>
              <a:t>	Contoh, kita bisa membeli asuransi kecelakaan. Jika terjadi kecelakaan, perusahaan asuransi akan menanggung kerugian dari kecelakaan tersebut. </a:t>
            </a:r>
            <a:endParaRPr lang="en-GB" sz="1600">
              <a:ea typeface="Calibri"/>
              <a:cs typeface="Calibri"/>
              <a:sym typeface="Calibri"/>
            </a:endParaRPr>
          </a:p>
          <a:p>
            <a:pPr marL="342900" lvl="0" indent="-342900">
              <a:spcBef>
                <a:spcPts val="400"/>
              </a:spcBef>
              <a:buClr>
                <a:schemeClr val="dk1"/>
              </a:buClr>
              <a:buSzPct val="100000"/>
              <a:buFont typeface="+mj-lt"/>
              <a:buAutoNum type="arabicPeriod" startAt="6"/>
            </a:pPr>
            <a:r>
              <a:rPr lang="en-GB" sz="1600" b="1">
                <a:ea typeface="Calibri"/>
                <a:cs typeface="Calibri"/>
                <a:sym typeface="Calibri"/>
              </a:rPr>
              <a:t>Pendanaan Risiko</a:t>
            </a:r>
          </a:p>
          <a:p>
            <a:pPr marL="342900" lvl="0" indent="-342900">
              <a:spcBef>
                <a:spcPts val="400"/>
              </a:spcBef>
              <a:buClr>
                <a:schemeClr val="dk1"/>
              </a:buClr>
              <a:buSzPct val="25000"/>
              <a:buNone/>
            </a:pPr>
            <a:r>
              <a:rPr lang="en-GB" sz="1600">
                <a:ea typeface="Calibri"/>
                <a:cs typeface="Calibri"/>
                <a:sym typeface="Calibri"/>
              </a:rPr>
              <a:t>	Pendanaan risiko merupakan usaha mendanai risiko yang mungkin terjadi dalam rangka penanggulangan risiko tersebut.</a:t>
            </a:r>
          </a:p>
          <a:p>
            <a:endParaRPr lang="en-US" sz="1600" dirty="0"/>
          </a:p>
        </p:txBody>
      </p:sp>
    </p:spTree>
    <p:extLst>
      <p:ext uri="{BB962C8B-B14F-4D97-AF65-F5344CB8AC3E}">
        <p14:creationId xmlns:p14="http://schemas.microsoft.com/office/powerpoint/2010/main" val="2880117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244997" y="465053"/>
            <a:ext cx="8407399" cy="946546"/>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3200" b="1" dirty="0" err="1">
                <a:latin typeface="Corbel"/>
                <a:ea typeface="Corbel"/>
                <a:cs typeface="Corbel"/>
                <a:sym typeface="Corbel"/>
              </a:rPr>
              <a:t>Ilustrasi</a:t>
            </a:r>
            <a:r>
              <a:rPr lang="en-GB" sz="3200" b="1" dirty="0">
                <a:latin typeface="Corbel"/>
                <a:ea typeface="Corbel"/>
                <a:cs typeface="Corbel"/>
                <a:sym typeface="Corbel"/>
              </a:rPr>
              <a:t> Proses </a:t>
            </a:r>
            <a:r>
              <a:rPr lang="en-GB" sz="3200" b="1" dirty="0" err="1">
                <a:latin typeface="Corbel"/>
                <a:ea typeface="Corbel"/>
                <a:cs typeface="Corbel"/>
                <a:sym typeface="Corbel"/>
              </a:rPr>
              <a:t>Manajemen</a:t>
            </a:r>
            <a:r>
              <a:rPr lang="en-GB" sz="3200" b="1" dirty="0">
                <a:latin typeface="Corbel"/>
                <a:ea typeface="Corbel"/>
                <a:cs typeface="Corbel"/>
                <a:sym typeface="Corbel"/>
              </a:rPr>
              <a:t> </a:t>
            </a:r>
            <a:r>
              <a:rPr lang="en-GB" sz="3200" b="1" dirty="0" err="1">
                <a:latin typeface="Corbel"/>
                <a:ea typeface="Corbel"/>
                <a:cs typeface="Corbel"/>
                <a:sym typeface="Corbel"/>
              </a:rPr>
              <a:t>Risiko</a:t>
            </a:r>
            <a:endParaRPr lang="en-GB" sz="3200" b="1" dirty="0">
              <a:latin typeface="Corbel"/>
              <a:ea typeface="Corbel"/>
              <a:cs typeface="Corbel"/>
              <a:sym typeface="Corbel"/>
            </a:endParaRPr>
          </a:p>
        </p:txBody>
      </p:sp>
      <p:sp>
        <p:nvSpPr>
          <p:cNvPr id="292" name="Shape 292"/>
          <p:cNvSpPr txBox="1">
            <a:spLocks noGrp="1"/>
          </p:cNvSpPr>
          <p:nvPr>
            <p:ph idx="1"/>
          </p:nvPr>
        </p:nvSpPr>
        <p:spPr>
          <a:xfrm>
            <a:off x="457200" y="1821657"/>
            <a:ext cx="8229600" cy="3630215"/>
          </a:xfrm>
          <a:prstGeom prst="rect">
            <a:avLst/>
          </a:prstGeom>
          <a:noFill/>
          <a:ln>
            <a:noFill/>
          </a:ln>
        </p:spPr>
        <p:txBody>
          <a:bodyPr vert="horz" lIns="54850" tIns="91425" rIns="91425" bIns="45700" rtlCol="0" anchor="t" anchorCtr="0">
            <a:noAutofit/>
          </a:bodyPr>
          <a:lstStyle/>
          <a:p>
            <a:pPr marL="438150" indent="-323850" algn="ctr">
              <a:lnSpc>
                <a:spcPct val="100000"/>
              </a:lnSpc>
              <a:spcBef>
                <a:spcPts val="0"/>
              </a:spcBef>
              <a:buClr>
                <a:schemeClr val="accent1"/>
              </a:buClr>
              <a:buSzPct val="25000"/>
              <a:buNone/>
            </a:pPr>
            <a:r>
              <a:rPr lang="en-GB" sz="3200" b="1">
                <a:solidFill>
                  <a:schemeClr val="dk1"/>
                </a:solidFill>
                <a:latin typeface="Corbel"/>
                <a:ea typeface="Corbel"/>
                <a:cs typeface="Corbel"/>
                <a:sym typeface="Corbel"/>
              </a:rPr>
              <a:t>Perusahaan Sekuritas</a:t>
            </a:r>
          </a:p>
          <a:p>
            <a:pPr marL="438150" indent="-323850">
              <a:lnSpc>
                <a:spcPct val="100000"/>
              </a:lnSpc>
              <a:spcBef>
                <a:spcPts val="0"/>
              </a:spcBef>
              <a:buClr>
                <a:schemeClr val="accent1"/>
              </a:buClr>
              <a:buSzPct val="80000"/>
              <a:buFont typeface="Noto Sans Symbols"/>
              <a:buChar char="◼"/>
            </a:pPr>
            <a:r>
              <a:rPr lang="en-GB" sz="3200">
                <a:solidFill>
                  <a:schemeClr val="dk1"/>
                </a:solidFill>
                <a:latin typeface="Corbel"/>
                <a:ea typeface="Corbel"/>
                <a:cs typeface="Corbel"/>
                <a:sym typeface="Corbel"/>
              </a:rPr>
              <a:t>Perencanaan</a:t>
            </a:r>
          </a:p>
        </p:txBody>
      </p:sp>
      <p:grpSp>
        <p:nvGrpSpPr>
          <p:cNvPr id="293" name="Shape 293"/>
          <p:cNvGrpSpPr/>
          <p:nvPr/>
        </p:nvGrpSpPr>
        <p:grpSpPr>
          <a:xfrm>
            <a:off x="884251" y="2889087"/>
            <a:ext cx="7802561" cy="2628900"/>
            <a:chOff x="854075" y="2444750"/>
            <a:chExt cx="7802561" cy="3505200"/>
          </a:xfrm>
        </p:grpSpPr>
        <p:pic>
          <p:nvPicPr>
            <p:cNvPr id="294" name="Shape 294"/>
            <p:cNvPicPr preferRelativeResize="0"/>
            <p:nvPr/>
          </p:nvPicPr>
          <p:blipFill rotWithShape="1">
            <a:blip r:embed="rId3">
              <a:alphaModFix/>
            </a:blip>
            <a:srcRect/>
            <a:stretch/>
          </p:blipFill>
          <p:spPr>
            <a:xfrm>
              <a:off x="854075" y="2444750"/>
              <a:ext cx="7802561" cy="3505200"/>
            </a:xfrm>
            <a:prstGeom prst="rect">
              <a:avLst/>
            </a:prstGeom>
            <a:noFill/>
            <a:ln>
              <a:noFill/>
            </a:ln>
          </p:spPr>
        </p:pic>
        <p:sp>
          <p:nvSpPr>
            <p:cNvPr id="295" name="Shape 295"/>
            <p:cNvSpPr txBox="1"/>
            <p:nvPr/>
          </p:nvSpPr>
          <p:spPr>
            <a:xfrm>
              <a:off x="928687" y="2500311"/>
              <a:ext cx="7286624" cy="3071812"/>
            </a:xfrm>
            <a:prstGeom prst="rect">
              <a:avLst/>
            </a:prstGeom>
            <a:noFill/>
            <a:ln>
              <a:noFill/>
            </a:ln>
          </p:spPr>
          <p:txBody>
            <a:bodyPr lIns="91425" tIns="45700" rIns="91425" bIns="45700" anchor="ctr" anchorCtr="0">
              <a:noAutofit/>
            </a:bodyPr>
            <a:lstStyle/>
            <a:p>
              <a:pPr algn="ctr">
                <a:buClr>
                  <a:schemeClr val="dk1"/>
                </a:buClr>
                <a:buSzPct val="25000"/>
              </a:pPr>
              <a:r>
                <a:rPr lang="en-GB" b="1">
                  <a:solidFill>
                    <a:schemeClr val="dk1"/>
                  </a:solidFill>
                  <a:latin typeface="Corbel"/>
                  <a:ea typeface="Corbel"/>
                  <a:cs typeface="Corbel"/>
                  <a:sym typeface="Corbel"/>
                </a:rPr>
                <a:t>PERNYATAAN MISI MANAJEMEN RISIKO </a:t>
              </a:r>
            </a:p>
            <a:p>
              <a:pPr algn="ctr">
                <a:buClr>
                  <a:schemeClr val="dk1"/>
                </a:buClr>
                <a:buSzPct val="25000"/>
              </a:pPr>
              <a:r>
                <a:rPr lang="en-GB" b="1">
                  <a:solidFill>
                    <a:schemeClr val="dk1"/>
                  </a:solidFill>
                  <a:latin typeface="Corbel"/>
                  <a:ea typeface="Corbel"/>
                  <a:cs typeface="Corbel"/>
                  <a:sym typeface="Corbel"/>
                </a:rPr>
                <a:t>GOLDMAN SACH (PERUSAHAAN SEKURITAS)</a:t>
              </a:r>
            </a:p>
            <a:p>
              <a:pPr algn="ctr">
                <a:buClr>
                  <a:schemeClr val="dk1"/>
                </a:buClr>
              </a:pPr>
              <a:endParaRPr b="1">
                <a:solidFill>
                  <a:schemeClr val="dk1"/>
                </a:solidFill>
                <a:latin typeface="Corbel"/>
                <a:ea typeface="Corbel"/>
                <a:cs typeface="Corbel"/>
                <a:sym typeface="Corbel"/>
              </a:endParaRPr>
            </a:p>
            <a:p>
              <a:pPr algn="ctr">
                <a:buClr>
                  <a:schemeClr val="dk1"/>
                </a:buClr>
                <a:buSzPct val="25000"/>
              </a:pPr>
              <a:r>
                <a:rPr lang="en-GB" b="1" i="1">
                  <a:solidFill>
                    <a:schemeClr val="dk1"/>
                  </a:solidFill>
                  <a:latin typeface="Corbel"/>
                  <a:ea typeface="Corbel"/>
                  <a:cs typeface="Corbel"/>
                  <a:sym typeface="Corbel"/>
                </a:rPr>
                <a:t>Misi dari departemen risiko adalah mengumpulkan, menganalisis, memonitor, dan mendistribusikan informasi yang berkaitan dengan risiko pasar yang dihadapi perusahaan agar traders, manajer, dan personel lain serta komite risiko memahami dan membuat keputusan berdasarkan informasi mengenai manajemen dan pengendalian risiko yang diambil</a:t>
              </a:r>
            </a:p>
          </p:txBody>
        </p:sp>
      </p:grpSp>
    </p:spTree>
    <p:extLst>
      <p:ext uri="{BB962C8B-B14F-4D97-AF65-F5344CB8AC3E}">
        <p14:creationId xmlns:p14="http://schemas.microsoft.com/office/powerpoint/2010/main" val="398543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8"/>
        <p:cNvGrpSpPr/>
        <p:nvPr/>
      </p:nvGrpSpPr>
      <p:grpSpPr>
        <a:xfrm>
          <a:off x="0" y="0"/>
          <a:ext cx="0" cy="0"/>
          <a:chOff x="0" y="0"/>
          <a:chExt cx="0" cy="0"/>
        </a:xfrm>
      </p:grpSpPr>
      <p:sp useBgFill="1">
        <p:nvSpPr>
          <p:cNvPr id="115" name="Rectangle 114">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 y="0"/>
            <a:ext cx="9143772"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1826" y="891540"/>
            <a:ext cx="8242174"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Shape 109"/>
          <p:cNvSpPr txBox="1">
            <a:spLocks noGrp="1"/>
          </p:cNvSpPr>
          <p:nvPr>
            <p:ph type="title"/>
          </p:nvPr>
        </p:nvSpPr>
        <p:spPr>
          <a:xfrm>
            <a:off x="1142988" y="1054121"/>
            <a:ext cx="7098848" cy="1184111"/>
          </a:xfrm>
          <a:prstGeom prst="rect">
            <a:avLst/>
          </a:prstGeom>
        </p:spPr>
        <p:txBody>
          <a:bodyPr vert="horz" lIns="91425" tIns="45700" rIns="45700" bIns="45700" rtlCol="0" anchorCtr="0">
            <a:normAutofit/>
          </a:bodyPr>
          <a:lstStyle/>
          <a:p>
            <a:pPr>
              <a:spcBef>
                <a:spcPts val="0"/>
              </a:spcBef>
              <a:buClr>
                <a:srgbClr val="FFC700"/>
              </a:buClr>
              <a:buSzPct val="25000"/>
            </a:pPr>
            <a:r>
              <a:rPr lang="en-GB" b="1">
                <a:latin typeface="Corbel"/>
                <a:ea typeface="Corbel"/>
                <a:cs typeface="Corbel"/>
                <a:sym typeface="Corbel"/>
              </a:rPr>
              <a:t>Pendahuluan</a:t>
            </a:r>
          </a:p>
        </p:txBody>
      </p:sp>
      <p:sp>
        <p:nvSpPr>
          <p:cNvPr id="110" name="Shape 110"/>
          <p:cNvSpPr txBox="1">
            <a:spLocks noGrp="1"/>
          </p:cNvSpPr>
          <p:nvPr>
            <p:ph idx="1"/>
          </p:nvPr>
        </p:nvSpPr>
        <p:spPr>
          <a:xfrm>
            <a:off x="1143000" y="1916833"/>
            <a:ext cx="7749480" cy="3883236"/>
          </a:xfrm>
          <a:prstGeom prst="rect">
            <a:avLst/>
          </a:prstGeom>
        </p:spPr>
        <p:txBody>
          <a:bodyPr vert="horz" lIns="54850" tIns="91425" rIns="91425" bIns="45700" rtlCol="0" anchorCtr="0">
            <a:normAutofit/>
          </a:bodyPr>
          <a:lstStyle/>
          <a:p>
            <a:pPr marL="438150" indent="-323850" algn="just">
              <a:spcBef>
                <a:spcPts val="0"/>
              </a:spcBef>
              <a:spcAft>
                <a:spcPts val="600"/>
              </a:spcAft>
              <a:buClr>
                <a:schemeClr val="accent1"/>
              </a:buClr>
              <a:buSzPct val="80000"/>
              <a:buFont typeface="Noto Sans Symbols"/>
              <a:buChar char="◼"/>
            </a:pPr>
            <a:r>
              <a:rPr lang="en-GB" sz="2400" dirty="0" err="1">
                <a:latin typeface="Corbel"/>
                <a:ea typeface="Corbel"/>
                <a:cs typeface="Corbel"/>
                <a:sym typeface="Corbel"/>
              </a:rPr>
              <a:t>Mahluk</a:t>
            </a:r>
            <a:r>
              <a:rPr lang="en-GB" sz="2400" dirty="0">
                <a:latin typeface="Corbel"/>
                <a:ea typeface="Corbel"/>
                <a:cs typeface="Corbel"/>
                <a:sym typeface="Corbel"/>
              </a:rPr>
              <a:t> </a:t>
            </a:r>
            <a:r>
              <a:rPr lang="en-GB" sz="2400" dirty="0" err="1">
                <a:latin typeface="Corbel"/>
                <a:ea typeface="Corbel"/>
                <a:cs typeface="Corbel"/>
                <a:sym typeface="Corbel"/>
              </a:rPr>
              <a:t>hidup</a:t>
            </a:r>
            <a:r>
              <a:rPr lang="en-GB" sz="2400" dirty="0">
                <a:latin typeface="Corbel"/>
                <a:ea typeface="Corbel"/>
                <a:cs typeface="Corbel"/>
                <a:sym typeface="Corbel"/>
              </a:rPr>
              <a:t> </a:t>
            </a:r>
            <a:r>
              <a:rPr lang="en-GB" sz="2400" dirty="0" err="1">
                <a:latin typeface="Corbel"/>
                <a:ea typeface="Corbel"/>
                <a:cs typeface="Corbel"/>
                <a:sym typeface="Corbel"/>
              </a:rPr>
              <a:t>secara</a:t>
            </a:r>
            <a:r>
              <a:rPr lang="en-GB" sz="2400" dirty="0">
                <a:latin typeface="Corbel"/>
                <a:ea typeface="Corbel"/>
                <a:cs typeface="Corbel"/>
                <a:sym typeface="Corbel"/>
              </a:rPr>
              <a:t> natural </a:t>
            </a:r>
            <a:r>
              <a:rPr lang="en-GB" sz="2400" dirty="0" err="1">
                <a:latin typeface="Corbel"/>
                <a:ea typeface="Corbel"/>
                <a:cs typeface="Corbel"/>
                <a:sym typeface="Corbel"/>
              </a:rPr>
              <a:t>akan</a:t>
            </a:r>
            <a:r>
              <a:rPr lang="en-GB" sz="2400" dirty="0">
                <a:latin typeface="Corbel"/>
                <a:ea typeface="Corbel"/>
                <a:cs typeface="Corbel"/>
                <a:sym typeface="Corbel"/>
              </a:rPr>
              <a:t> </a:t>
            </a:r>
            <a:r>
              <a:rPr lang="en-GB" sz="2400" dirty="0" err="1">
                <a:latin typeface="Corbel"/>
                <a:ea typeface="Corbel"/>
                <a:cs typeface="Corbel"/>
                <a:sym typeface="Corbel"/>
              </a:rPr>
              <a:t>mengelola</a:t>
            </a:r>
            <a:r>
              <a:rPr lang="en-GB" sz="2400" dirty="0">
                <a:latin typeface="Corbel"/>
                <a:ea typeface="Corbel"/>
                <a:cs typeface="Corbel"/>
                <a:sym typeface="Corbel"/>
              </a:rPr>
              <a:t> </a:t>
            </a:r>
            <a:r>
              <a:rPr lang="en-GB" sz="2400" dirty="0" err="1">
                <a:latin typeface="Corbel"/>
                <a:ea typeface="Corbel"/>
                <a:cs typeface="Corbel"/>
                <a:sym typeface="Corbel"/>
              </a:rPr>
              <a:t>atau</a:t>
            </a:r>
            <a:r>
              <a:rPr lang="en-GB" sz="2400" dirty="0">
                <a:latin typeface="Corbel"/>
                <a:ea typeface="Corbel"/>
                <a:cs typeface="Corbel"/>
                <a:sym typeface="Corbel"/>
              </a:rPr>
              <a:t> </a:t>
            </a:r>
            <a:r>
              <a:rPr lang="en-GB" sz="2400" dirty="0" err="1">
                <a:latin typeface="Corbel"/>
                <a:ea typeface="Corbel"/>
                <a:cs typeface="Corbel"/>
                <a:sym typeface="Corbel"/>
              </a:rPr>
              <a:t>mengantisipasi</a:t>
            </a:r>
            <a:r>
              <a:rPr lang="en-GB" sz="2400" dirty="0">
                <a:latin typeface="Corbel"/>
                <a:ea typeface="Corbel"/>
                <a:cs typeface="Corbel"/>
                <a:sym typeface="Corbel"/>
              </a:rPr>
              <a:t> </a:t>
            </a:r>
            <a:r>
              <a:rPr lang="en-GB" sz="2400" dirty="0" err="1">
                <a:latin typeface="Corbel"/>
                <a:ea typeface="Corbel"/>
                <a:cs typeface="Corbel"/>
                <a:sym typeface="Corbel"/>
              </a:rPr>
              <a:t>risiko</a:t>
            </a:r>
            <a:r>
              <a:rPr lang="en-GB" sz="2400" dirty="0">
                <a:latin typeface="Corbel"/>
                <a:ea typeface="Corbel"/>
                <a:cs typeface="Corbel"/>
                <a:sym typeface="Corbel"/>
              </a:rPr>
              <a:t> </a:t>
            </a:r>
            <a:r>
              <a:rPr lang="en-GB" sz="2400" dirty="0" err="1">
                <a:latin typeface="Corbel"/>
                <a:ea typeface="Corbel"/>
                <a:cs typeface="Corbel"/>
                <a:sym typeface="Corbel"/>
              </a:rPr>
              <a:t>dengan</a:t>
            </a:r>
            <a:r>
              <a:rPr lang="en-GB" sz="2400" dirty="0">
                <a:latin typeface="Corbel"/>
                <a:ea typeface="Corbel"/>
                <a:cs typeface="Corbel"/>
                <a:sym typeface="Corbel"/>
              </a:rPr>
              <a:t> </a:t>
            </a:r>
            <a:r>
              <a:rPr lang="en-GB" sz="2400" dirty="0" err="1">
                <a:latin typeface="Corbel"/>
                <a:ea typeface="Corbel"/>
                <a:cs typeface="Corbel"/>
                <a:sym typeface="Corbel"/>
              </a:rPr>
              <a:t>tujuan</a:t>
            </a:r>
            <a:r>
              <a:rPr lang="en-GB" sz="2400" dirty="0">
                <a:latin typeface="Corbel"/>
                <a:ea typeface="Corbel"/>
                <a:cs typeface="Corbel"/>
                <a:sym typeface="Corbel"/>
              </a:rPr>
              <a:t> </a:t>
            </a:r>
            <a:r>
              <a:rPr lang="en-GB" sz="2400" dirty="0" err="1">
                <a:latin typeface="Corbel"/>
                <a:ea typeface="Corbel"/>
                <a:cs typeface="Corbel"/>
                <a:sym typeface="Corbel"/>
              </a:rPr>
              <a:t>untuk</a:t>
            </a:r>
            <a:r>
              <a:rPr lang="en-GB" sz="2400" dirty="0">
                <a:latin typeface="Corbel"/>
                <a:ea typeface="Corbel"/>
                <a:cs typeface="Corbel"/>
                <a:sym typeface="Corbel"/>
              </a:rPr>
              <a:t> </a:t>
            </a:r>
            <a:r>
              <a:rPr lang="en-GB" sz="2400" dirty="0" err="1">
                <a:latin typeface="Corbel"/>
                <a:ea typeface="Corbel"/>
                <a:cs typeface="Corbel"/>
                <a:sym typeface="Corbel"/>
              </a:rPr>
              <a:t>meminimalisasi</a:t>
            </a:r>
            <a:r>
              <a:rPr lang="en-GB" sz="2400" dirty="0">
                <a:latin typeface="Corbel"/>
                <a:ea typeface="Corbel"/>
                <a:cs typeface="Corbel"/>
                <a:sym typeface="Corbel"/>
              </a:rPr>
              <a:t> </a:t>
            </a:r>
            <a:r>
              <a:rPr lang="en-GB" sz="2400" dirty="0" err="1">
                <a:latin typeface="Corbel"/>
                <a:ea typeface="Corbel"/>
                <a:cs typeface="Corbel"/>
                <a:sym typeface="Corbel"/>
              </a:rPr>
              <a:t>kerugian</a:t>
            </a:r>
            <a:r>
              <a:rPr lang="en-GB" sz="2400" dirty="0">
                <a:latin typeface="Corbel"/>
                <a:ea typeface="Corbel"/>
                <a:cs typeface="Corbel"/>
                <a:sym typeface="Corbel"/>
              </a:rPr>
              <a:t>.</a:t>
            </a:r>
          </a:p>
          <a:p>
            <a:pPr marL="438150" indent="-323850" algn="just">
              <a:spcBef>
                <a:spcPts val="0"/>
              </a:spcBef>
              <a:spcAft>
                <a:spcPts val="600"/>
              </a:spcAft>
              <a:buClr>
                <a:schemeClr val="accent1"/>
              </a:buClr>
              <a:buSzPct val="80000"/>
              <a:buFont typeface="Noto Sans Symbols"/>
              <a:buChar char="◼"/>
            </a:pPr>
            <a:r>
              <a:rPr lang="en-GB" sz="2400" dirty="0" err="1">
                <a:latin typeface="Corbel"/>
                <a:ea typeface="Corbel"/>
                <a:cs typeface="Corbel"/>
                <a:sym typeface="Corbel"/>
              </a:rPr>
              <a:t>Pengelolaan</a:t>
            </a:r>
            <a:r>
              <a:rPr lang="en-GB" sz="2400" dirty="0">
                <a:latin typeface="Corbel"/>
                <a:ea typeface="Corbel"/>
                <a:cs typeface="Corbel"/>
                <a:sym typeface="Corbel"/>
              </a:rPr>
              <a:t> </a:t>
            </a:r>
            <a:r>
              <a:rPr lang="en-GB" sz="2400" dirty="0" err="1">
                <a:latin typeface="Corbel"/>
                <a:ea typeface="Corbel"/>
                <a:cs typeface="Corbel"/>
                <a:sym typeface="Corbel"/>
              </a:rPr>
              <a:t>risiko</a:t>
            </a:r>
            <a:r>
              <a:rPr lang="en-GB" sz="2400" dirty="0">
                <a:latin typeface="Corbel"/>
                <a:ea typeface="Corbel"/>
                <a:cs typeface="Corbel"/>
                <a:sym typeface="Corbel"/>
              </a:rPr>
              <a:t> </a:t>
            </a:r>
            <a:r>
              <a:rPr lang="en-GB" sz="2400" dirty="0" err="1">
                <a:latin typeface="Corbel"/>
                <a:ea typeface="Corbel"/>
                <a:cs typeface="Corbel"/>
                <a:sym typeface="Corbel"/>
              </a:rPr>
              <a:t>dalam</a:t>
            </a:r>
            <a:r>
              <a:rPr lang="en-GB" sz="2400" dirty="0">
                <a:latin typeface="Corbel"/>
                <a:ea typeface="Corbel"/>
                <a:cs typeface="Corbel"/>
                <a:sym typeface="Corbel"/>
              </a:rPr>
              <a:t> </a:t>
            </a:r>
            <a:r>
              <a:rPr lang="en-GB" sz="2400" dirty="0" err="1">
                <a:latin typeface="Corbel"/>
                <a:ea typeface="Corbel"/>
                <a:cs typeface="Corbel"/>
                <a:sym typeface="Corbel"/>
              </a:rPr>
              <a:t>organisasi</a:t>
            </a:r>
            <a:r>
              <a:rPr lang="en-GB" sz="2400" dirty="0">
                <a:latin typeface="Corbel"/>
                <a:ea typeface="Corbel"/>
                <a:cs typeface="Corbel"/>
                <a:sym typeface="Corbel"/>
              </a:rPr>
              <a:t> </a:t>
            </a:r>
            <a:r>
              <a:rPr lang="en-GB" sz="2400" dirty="0" err="1">
                <a:latin typeface="Corbel"/>
                <a:ea typeface="Corbel"/>
                <a:cs typeface="Corbel"/>
                <a:sym typeface="Corbel"/>
              </a:rPr>
              <a:t>dilakukan</a:t>
            </a:r>
            <a:r>
              <a:rPr lang="en-GB" sz="2400" dirty="0">
                <a:latin typeface="Corbel"/>
                <a:ea typeface="Corbel"/>
                <a:cs typeface="Corbel"/>
                <a:sym typeface="Corbel"/>
              </a:rPr>
              <a:t> oleh </a:t>
            </a:r>
            <a:r>
              <a:rPr lang="en-GB" sz="2400" dirty="0" err="1">
                <a:latin typeface="Corbel"/>
                <a:ea typeface="Corbel"/>
                <a:cs typeface="Corbel"/>
                <a:sym typeface="Corbel"/>
              </a:rPr>
              <a:t>seorang</a:t>
            </a:r>
            <a:r>
              <a:rPr lang="en-GB" sz="2400" dirty="0">
                <a:latin typeface="Corbel"/>
                <a:ea typeface="Corbel"/>
                <a:cs typeface="Corbel"/>
                <a:sym typeface="Corbel"/>
              </a:rPr>
              <a:t> </a:t>
            </a:r>
            <a:r>
              <a:rPr lang="en-GB" sz="2400" dirty="0" err="1">
                <a:latin typeface="Corbel"/>
                <a:ea typeface="Corbel"/>
                <a:cs typeface="Corbel"/>
                <a:sym typeface="Corbel"/>
              </a:rPr>
              <a:t>manajer</a:t>
            </a:r>
            <a:r>
              <a:rPr lang="en-GB" sz="2400" dirty="0">
                <a:latin typeface="Corbel"/>
                <a:ea typeface="Corbel"/>
                <a:cs typeface="Corbel"/>
                <a:sym typeface="Corbel"/>
              </a:rPr>
              <a:t>. </a:t>
            </a:r>
            <a:r>
              <a:rPr lang="en-GB" sz="2400" dirty="0" err="1">
                <a:latin typeface="Corbel"/>
                <a:ea typeface="Corbel"/>
                <a:cs typeface="Corbel"/>
                <a:sym typeface="Corbel"/>
              </a:rPr>
              <a:t>Manajer</a:t>
            </a:r>
            <a:r>
              <a:rPr lang="en-GB" sz="2400" dirty="0">
                <a:latin typeface="Corbel"/>
                <a:ea typeface="Corbel"/>
                <a:cs typeface="Corbel"/>
                <a:sym typeface="Corbel"/>
              </a:rPr>
              <a:t> </a:t>
            </a:r>
            <a:r>
              <a:rPr lang="en-GB" sz="2400" dirty="0" err="1">
                <a:latin typeface="Corbel"/>
                <a:ea typeface="Corbel"/>
                <a:cs typeface="Corbel"/>
                <a:sym typeface="Corbel"/>
              </a:rPr>
              <a:t>akan</a:t>
            </a:r>
            <a:r>
              <a:rPr lang="en-GB" sz="2400" dirty="0">
                <a:latin typeface="Corbel"/>
                <a:ea typeface="Corbel"/>
                <a:cs typeface="Corbel"/>
                <a:sym typeface="Corbel"/>
              </a:rPr>
              <a:t> </a:t>
            </a:r>
            <a:r>
              <a:rPr lang="en-GB" sz="2400" dirty="0" err="1">
                <a:latin typeface="Corbel"/>
                <a:ea typeface="Corbel"/>
                <a:cs typeface="Corbel"/>
                <a:sym typeface="Corbel"/>
              </a:rPr>
              <a:t>membuat</a:t>
            </a:r>
            <a:r>
              <a:rPr lang="en-GB" sz="2400" dirty="0">
                <a:latin typeface="Corbel"/>
                <a:ea typeface="Corbel"/>
                <a:cs typeface="Corbel"/>
                <a:sym typeface="Corbel"/>
              </a:rPr>
              <a:t> </a:t>
            </a:r>
            <a:r>
              <a:rPr lang="en-GB" sz="2400" dirty="0" err="1">
                <a:latin typeface="Corbel"/>
                <a:ea typeface="Corbel"/>
                <a:cs typeface="Corbel"/>
                <a:sym typeface="Corbel"/>
              </a:rPr>
              <a:t>organisasi</a:t>
            </a:r>
            <a:r>
              <a:rPr lang="en-GB" sz="2400" dirty="0">
                <a:latin typeface="Corbel"/>
                <a:ea typeface="Corbel"/>
                <a:cs typeface="Corbel"/>
                <a:sym typeface="Corbel"/>
              </a:rPr>
              <a:t> </a:t>
            </a:r>
            <a:r>
              <a:rPr lang="en-GB" sz="2400" dirty="0" err="1">
                <a:latin typeface="Corbel"/>
                <a:ea typeface="Corbel"/>
                <a:cs typeface="Corbel"/>
                <a:sym typeface="Corbel"/>
              </a:rPr>
              <a:t>dapat</a:t>
            </a:r>
            <a:r>
              <a:rPr lang="en-GB" sz="2400" dirty="0">
                <a:latin typeface="Corbel"/>
                <a:ea typeface="Corbel"/>
                <a:cs typeface="Corbel"/>
                <a:sym typeface="Corbel"/>
              </a:rPr>
              <a:t> </a:t>
            </a:r>
            <a:r>
              <a:rPr lang="en-GB" sz="2400" dirty="0" err="1">
                <a:latin typeface="Corbel"/>
                <a:ea typeface="Corbel"/>
                <a:cs typeface="Corbel"/>
                <a:sym typeface="Corbel"/>
              </a:rPr>
              <a:t>mengantisipasi</a:t>
            </a:r>
            <a:r>
              <a:rPr lang="en-GB" sz="2400" dirty="0">
                <a:latin typeface="Corbel"/>
                <a:ea typeface="Corbel"/>
                <a:cs typeface="Corbel"/>
                <a:sym typeface="Corbel"/>
              </a:rPr>
              <a:t> dan </a:t>
            </a:r>
            <a:r>
              <a:rPr lang="en-GB" sz="2400" dirty="0" err="1">
                <a:latin typeface="Corbel"/>
                <a:ea typeface="Corbel"/>
                <a:cs typeface="Corbel"/>
                <a:sym typeface="Corbel"/>
              </a:rPr>
              <a:t>mengelola</a:t>
            </a:r>
            <a:r>
              <a:rPr lang="en-GB" sz="2400" dirty="0">
                <a:latin typeface="Corbel"/>
                <a:ea typeface="Corbel"/>
                <a:cs typeface="Corbel"/>
                <a:sym typeface="Corbel"/>
              </a:rPr>
              <a:t> </a:t>
            </a:r>
            <a:r>
              <a:rPr lang="en-GB" sz="2400" dirty="0" err="1">
                <a:latin typeface="Corbel"/>
                <a:ea typeface="Corbel"/>
                <a:cs typeface="Corbel"/>
                <a:sym typeface="Corbel"/>
              </a:rPr>
              <a:t>risiko</a:t>
            </a:r>
            <a:r>
              <a:rPr lang="en-GB" sz="2400" dirty="0">
                <a:latin typeface="Corbel"/>
                <a:ea typeface="Corbel"/>
                <a:cs typeface="Corbel"/>
                <a:sym typeface="Corbel"/>
              </a:rPr>
              <a:t>.</a:t>
            </a:r>
          </a:p>
        </p:txBody>
      </p:sp>
    </p:spTree>
    <p:extLst>
      <p:ext uri="{BB962C8B-B14F-4D97-AF65-F5344CB8AC3E}">
        <p14:creationId xmlns:p14="http://schemas.microsoft.com/office/powerpoint/2010/main" val="2999114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255587" y="971550"/>
            <a:ext cx="8437562" cy="946546"/>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3600" b="1" dirty="0" err="1">
                <a:latin typeface="Corbel"/>
                <a:ea typeface="Corbel"/>
                <a:cs typeface="Corbel"/>
                <a:sym typeface="Corbel"/>
              </a:rPr>
              <a:t>Ilustrasi</a:t>
            </a:r>
            <a:r>
              <a:rPr lang="en-GB" sz="3600" b="1" dirty="0">
                <a:latin typeface="Corbel"/>
                <a:ea typeface="Corbel"/>
                <a:cs typeface="Corbel"/>
                <a:sym typeface="Corbel"/>
              </a:rPr>
              <a:t> Proses </a:t>
            </a:r>
            <a:r>
              <a:rPr lang="en-GB" sz="3600" b="1" dirty="0" err="1">
                <a:latin typeface="Corbel"/>
                <a:ea typeface="Corbel"/>
                <a:cs typeface="Corbel"/>
                <a:sym typeface="Corbel"/>
              </a:rPr>
              <a:t>Manajemen</a:t>
            </a:r>
            <a:r>
              <a:rPr lang="en-GB" sz="3600" b="1" dirty="0">
                <a:latin typeface="Corbel"/>
                <a:ea typeface="Corbel"/>
                <a:cs typeface="Corbel"/>
                <a:sym typeface="Corbel"/>
              </a:rPr>
              <a:t> </a:t>
            </a:r>
            <a:r>
              <a:rPr lang="en-GB" sz="3600" b="1" dirty="0" err="1">
                <a:latin typeface="Corbel"/>
                <a:ea typeface="Corbel"/>
                <a:cs typeface="Corbel"/>
                <a:sym typeface="Corbel"/>
              </a:rPr>
              <a:t>Risiko</a:t>
            </a:r>
            <a:endParaRPr lang="en-GB" sz="3600" b="1" dirty="0">
              <a:latin typeface="Corbel"/>
              <a:ea typeface="Corbel"/>
              <a:cs typeface="Corbel"/>
              <a:sym typeface="Corbel"/>
            </a:endParaRPr>
          </a:p>
        </p:txBody>
      </p:sp>
      <p:sp>
        <p:nvSpPr>
          <p:cNvPr id="301" name="Shape 301"/>
          <p:cNvSpPr txBox="1">
            <a:spLocks noGrp="1"/>
          </p:cNvSpPr>
          <p:nvPr>
            <p:ph idx="1"/>
          </p:nvPr>
        </p:nvSpPr>
        <p:spPr>
          <a:xfrm>
            <a:off x="457200" y="2188369"/>
            <a:ext cx="8229600" cy="3469481"/>
          </a:xfrm>
          <a:prstGeom prst="rect">
            <a:avLst/>
          </a:prstGeom>
          <a:noFill/>
          <a:ln>
            <a:noFill/>
          </a:ln>
        </p:spPr>
        <p:txBody>
          <a:bodyPr vert="horz" lIns="54850" tIns="91425" rIns="91425" bIns="45700" rtlCol="0" anchor="t" anchorCtr="0">
            <a:noAutofit/>
          </a:bodyPr>
          <a:lstStyle/>
          <a:p>
            <a:pPr marL="438150" indent="-323850">
              <a:lnSpc>
                <a:spcPct val="100000"/>
              </a:lnSpc>
              <a:spcBef>
                <a:spcPts val="0"/>
              </a:spcBef>
              <a:buClr>
                <a:schemeClr val="accent1"/>
              </a:buClr>
              <a:buSzPct val="80000"/>
              <a:buFont typeface="Noto Sans Symbols"/>
              <a:buChar char="◼"/>
            </a:pPr>
            <a:r>
              <a:rPr lang="en-GB" sz="3200">
                <a:solidFill>
                  <a:schemeClr val="dk1"/>
                </a:solidFill>
                <a:latin typeface="Corbel"/>
                <a:ea typeface="Corbel"/>
                <a:cs typeface="Corbel"/>
                <a:sym typeface="Corbel"/>
              </a:rPr>
              <a:t>Pelaksanaan</a:t>
            </a:r>
          </a:p>
        </p:txBody>
      </p:sp>
      <p:pic>
        <p:nvPicPr>
          <p:cNvPr id="302" name="Shape 302"/>
          <p:cNvPicPr preferRelativeResize="0"/>
          <p:nvPr/>
        </p:nvPicPr>
        <p:blipFill rotWithShape="1">
          <a:blip r:embed="rId3">
            <a:alphaModFix/>
          </a:blip>
          <a:srcRect/>
          <a:stretch/>
        </p:blipFill>
        <p:spPr>
          <a:xfrm>
            <a:off x="1133476" y="2549128"/>
            <a:ext cx="6730999" cy="3076575"/>
          </a:xfrm>
          <a:prstGeom prst="rect">
            <a:avLst/>
          </a:prstGeom>
          <a:noFill/>
          <a:ln>
            <a:noFill/>
          </a:ln>
        </p:spPr>
      </p:pic>
      <p:cxnSp>
        <p:nvCxnSpPr>
          <p:cNvPr id="303" name="Shape 303"/>
          <p:cNvCxnSpPr/>
          <p:nvPr/>
        </p:nvCxnSpPr>
        <p:spPr>
          <a:xfrm>
            <a:off x="3857626" y="4125515"/>
            <a:ext cx="1000125" cy="1190"/>
          </a:xfrm>
          <a:prstGeom prst="straightConnector1">
            <a:avLst/>
          </a:prstGeom>
          <a:noFill/>
          <a:ln w="28575" cap="rnd" cmpd="sng">
            <a:solidFill>
              <a:schemeClr val="dk1"/>
            </a:solidFill>
            <a:prstDash val="solid"/>
            <a:miter/>
            <a:headEnd type="stealth" w="lg" len="lg"/>
            <a:tailEnd type="stealth" w="lg" len="lg"/>
          </a:ln>
        </p:spPr>
      </p:cxnSp>
      <p:cxnSp>
        <p:nvCxnSpPr>
          <p:cNvPr id="304" name="Shape 304"/>
          <p:cNvCxnSpPr/>
          <p:nvPr/>
        </p:nvCxnSpPr>
        <p:spPr>
          <a:xfrm>
            <a:off x="3857626" y="5089921"/>
            <a:ext cx="1000125" cy="1190"/>
          </a:xfrm>
          <a:prstGeom prst="straightConnector1">
            <a:avLst/>
          </a:prstGeom>
          <a:noFill/>
          <a:ln w="28575" cap="rnd" cmpd="sng">
            <a:solidFill>
              <a:schemeClr val="dk1"/>
            </a:solidFill>
            <a:prstDash val="solid"/>
            <a:miter/>
            <a:headEnd type="stealth" w="lg" len="lg"/>
            <a:tailEnd type="stealth" w="lg" len="lg"/>
          </a:ln>
        </p:spPr>
      </p:cxnSp>
    </p:spTree>
    <p:extLst>
      <p:ext uri="{BB962C8B-B14F-4D97-AF65-F5344CB8AC3E}">
        <p14:creationId xmlns:p14="http://schemas.microsoft.com/office/powerpoint/2010/main" val="4064875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168275" y="467915"/>
            <a:ext cx="8375649" cy="946546"/>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2800" b="1" dirty="0" err="1">
                <a:latin typeface="Corbel"/>
                <a:ea typeface="Corbel"/>
                <a:cs typeface="Corbel"/>
                <a:sym typeface="Corbel"/>
              </a:rPr>
              <a:t>Struktur</a:t>
            </a:r>
            <a:r>
              <a:rPr lang="en-GB" sz="2800" b="1" dirty="0">
                <a:latin typeface="Corbel"/>
                <a:ea typeface="Corbel"/>
                <a:cs typeface="Corbel"/>
                <a:sym typeface="Corbel"/>
              </a:rPr>
              <a:t> </a:t>
            </a:r>
            <a:r>
              <a:rPr lang="en-GB" sz="2800" b="1" dirty="0" err="1">
                <a:latin typeface="Corbel"/>
                <a:ea typeface="Corbel"/>
                <a:cs typeface="Corbel"/>
                <a:sym typeface="Corbel"/>
              </a:rPr>
              <a:t>Organisasi</a:t>
            </a:r>
            <a:r>
              <a:rPr lang="en-GB" sz="2800" b="1" dirty="0">
                <a:latin typeface="Corbel"/>
                <a:ea typeface="Corbel"/>
                <a:cs typeface="Corbel"/>
                <a:sym typeface="Corbel"/>
              </a:rPr>
              <a:t> </a:t>
            </a:r>
            <a:r>
              <a:rPr lang="en-GB" sz="2800" b="1" dirty="0" err="1">
                <a:latin typeface="Corbel"/>
                <a:ea typeface="Corbel"/>
                <a:cs typeface="Corbel"/>
                <a:sym typeface="Corbel"/>
              </a:rPr>
              <a:t>Manajemen</a:t>
            </a:r>
            <a:r>
              <a:rPr lang="en-GB" sz="2800" b="1" dirty="0">
                <a:latin typeface="Corbel"/>
                <a:ea typeface="Corbel"/>
                <a:cs typeface="Corbel"/>
                <a:sym typeface="Corbel"/>
              </a:rPr>
              <a:t> </a:t>
            </a:r>
            <a:r>
              <a:rPr lang="en-GB" sz="2800" b="1" dirty="0" err="1">
                <a:latin typeface="Corbel"/>
                <a:ea typeface="Corbel"/>
                <a:cs typeface="Corbel"/>
                <a:sym typeface="Corbel"/>
              </a:rPr>
              <a:t>Risiko</a:t>
            </a:r>
            <a:r>
              <a:rPr lang="en-GB" sz="2800" b="1" dirty="0">
                <a:latin typeface="Corbel"/>
                <a:ea typeface="Corbel"/>
                <a:cs typeface="Corbel"/>
                <a:sym typeface="Corbel"/>
              </a:rPr>
              <a:t> Bank</a:t>
            </a:r>
          </a:p>
        </p:txBody>
      </p:sp>
      <p:grpSp>
        <p:nvGrpSpPr>
          <p:cNvPr id="310" name="Shape 310"/>
          <p:cNvGrpSpPr/>
          <p:nvPr/>
        </p:nvGrpSpPr>
        <p:grpSpPr>
          <a:xfrm>
            <a:off x="2041525" y="1903809"/>
            <a:ext cx="2201862" cy="531018"/>
            <a:chOff x="2041525" y="1395412"/>
            <a:chExt cx="2201862" cy="708024"/>
          </a:xfrm>
        </p:grpSpPr>
        <p:pic>
          <p:nvPicPr>
            <p:cNvPr id="311" name="Shape 311"/>
            <p:cNvPicPr preferRelativeResize="0"/>
            <p:nvPr/>
          </p:nvPicPr>
          <p:blipFill rotWithShape="1">
            <a:blip r:embed="rId3">
              <a:alphaModFix/>
            </a:blip>
            <a:srcRect/>
            <a:stretch/>
          </p:blipFill>
          <p:spPr>
            <a:xfrm>
              <a:off x="2041525" y="1395412"/>
              <a:ext cx="2201862" cy="708024"/>
            </a:xfrm>
            <a:prstGeom prst="rect">
              <a:avLst/>
            </a:prstGeom>
            <a:noFill/>
            <a:ln>
              <a:noFill/>
            </a:ln>
          </p:spPr>
        </p:pic>
        <p:sp>
          <p:nvSpPr>
            <p:cNvPr id="312" name="Shape 312"/>
            <p:cNvSpPr txBox="1"/>
            <p:nvPr/>
          </p:nvSpPr>
          <p:spPr>
            <a:xfrm>
              <a:off x="2071686" y="1428750"/>
              <a:ext cx="2143125" cy="64293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Komisaris</a:t>
              </a:r>
            </a:p>
          </p:txBody>
        </p:sp>
      </p:grpSp>
      <p:grpSp>
        <p:nvGrpSpPr>
          <p:cNvPr id="313" name="Shape 313"/>
          <p:cNvGrpSpPr/>
          <p:nvPr/>
        </p:nvGrpSpPr>
        <p:grpSpPr>
          <a:xfrm>
            <a:off x="2041526" y="2653902"/>
            <a:ext cx="2133599" cy="531018"/>
            <a:chOff x="2041525" y="2395536"/>
            <a:chExt cx="2133599" cy="708024"/>
          </a:xfrm>
        </p:grpSpPr>
        <p:pic>
          <p:nvPicPr>
            <p:cNvPr id="314" name="Shape 314"/>
            <p:cNvPicPr preferRelativeResize="0"/>
            <p:nvPr/>
          </p:nvPicPr>
          <p:blipFill rotWithShape="1">
            <a:blip r:embed="rId4">
              <a:alphaModFix/>
            </a:blip>
            <a:srcRect/>
            <a:stretch/>
          </p:blipFill>
          <p:spPr>
            <a:xfrm>
              <a:off x="2041525" y="2395536"/>
              <a:ext cx="2133599" cy="708024"/>
            </a:xfrm>
            <a:prstGeom prst="rect">
              <a:avLst/>
            </a:prstGeom>
            <a:noFill/>
            <a:ln>
              <a:noFill/>
            </a:ln>
          </p:spPr>
        </p:pic>
        <p:sp>
          <p:nvSpPr>
            <p:cNvPr id="315" name="Shape 315"/>
            <p:cNvSpPr txBox="1"/>
            <p:nvPr/>
          </p:nvSpPr>
          <p:spPr>
            <a:xfrm>
              <a:off x="2071686" y="2428875"/>
              <a:ext cx="2071686" cy="64293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Dewan Direksi</a:t>
              </a:r>
            </a:p>
          </p:txBody>
        </p:sp>
      </p:grpSp>
      <p:grpSp>
        <p:nvGrpSpPr>
          <p:cNvPr id="316" name="Shape 316"/>
          <p:cNvGrpSpPr/>
          <p:nvPr/>
        </p:nvGrpSpPr>
        <p:grpSpPr>
          <a:xfrm>
            <a:off x="3614737" y="4638676"/>
            <a:ext cx="1487486" cy="529827"/>
            <a:chOff x="3614737" y="5041900"/>
            <a:chExt cx="1487486" cy="706436"/>
          </a:xfrm>
        </p:grpSpPr>
        <p:pic>
          <p:nvPicPr>
            <p:cNvPr id="317" name="Shape 317"/>
            <p:cNvPicPr preferRelativeResize="0"/>
            <p:nvPr/>
          </p:nvPicPr>
          <p:blipFill rotWithShape="1">
            <a:blip r:embed="rId5">
              <a:alphaModFix/>
            </a:blip>
            <a:srcRect/>
            <a:stretch/>
          </p:blipFill>
          <p:spPr>
            <a:xfrm>
              <a:off x="3614737" y="5041900"/>
              <a:ext cx="1487486" cy="706436"/>
            </a:xfrm>
            <a:prstGeom prst="rect">
              <a:avLst/>
            </a:prstGeom>
            <a:noFill/>
            <a:ln>
              <a:noFill/>
            </a:ln>
          </p:spPr>
        </p:pic>
        <p:sp>
          <p:nvSpPr>
            <p:cNvPr id="318" name="Shape 318"/>
            <p:cNvSpPr txBox="1"/>
            <p:nvPr/>
          </p:nvSpPr>
          <p:spPr>
            <a:xfrm>
              <a:off x="3643312" y="5072062"/>
              <a:ext cx="1428749" cy="64293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Unit Bisnis</a:t>
              </a:r>
            </a:p>
          </p:txBody>
        </p:sp>
      </p:grpSp>
      <p:grpSp>
        <p:nvGrpSpPr>
          <p:cNvPr id="319" name="Shape 319"/>
          <p:cNvGrpSpPr/>
          <p:nvPr/>
        </p:nvGrpSpPr>
        <p:grpSpPr>
          <a:xfrm>
            <a:off x="895351" y="3568303"/>
            <a:ext cx="1562099" cy="581025"/>
            <a:chOff x="895350" y="3614737"/>
            <a:chExt cx="1562099" cy="774700"/>
          </a:xfrm>
        </p:grpSpPr>
        <p:pic>
          <p:nvPicPr>
            <p:cNvPr id="320" name="Shape 320"/>
            <p:cNvPicPr preferRelativeResize="0"/>
            <p:nvPr/>
          </p:nvPicPr>
          <p:blipFill rotWithShape="1">
            <a:blip r:embed="rId6">
              <a:alphaModFix/>
            </a:blip>
            <a:srcRect/>
            <a:stretch/>
          </p:blipFill>
          <p:spPr>
            <a:xfrm>
              <a:off x="895350" y="3614737"/>
              <a:ext cx="1562099" cy="774700"/>
            </a:xfrm>
            <a:prstGeom prst="rect">
              <a:avLst/>
            </a:prstGeom>
            <a:noFill/>
            <a:ln>
              <a:noFill/>
            </a:ln>
          </p:spPr>
        </p:pic>
        <p:sp>
          <p:nvSpPr>
            <p:cNvPr id="321" name="Shape 321"/>
            <p:cNvSpPr txBox="1"/>
            <p:nvPr/>
          </p:nvSpPr>
          <p:spPr>
            <a:xfrm>
              <a:off x="928687" y="3643312"/>
              <a:ext cx="1500187" cy="714374"/>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Direktur Kepatuhan</a:t>
              </a:r>
            </a:p>
          </p:txBody>
        </p:sp>
      </p:grpSp>
      <p:grpSp>
        <p:nvGrpSpPr>
          <p:cNvPr id="322" name="Shape 322"/>
          <p:cNvGrpSpPr/>
          <p:nvPr/>
        </p:nvGrpSpPr>
        <p:grpSpPr>
          <a:xfrm>
            <a:off x="3614737" y="3568303"/>
            <a:ext cx="1487486" cy="471487"/>
            <a:chOff x="3614737" y="3614737"/>
            <a:chExt cx="1487486" cy="628649"/>
          </a:xfrm>
        </p:grpSpPr>
        <p:pic>
          <p:nvPicPr>
            <p:cNvPr id="323" name="Shape 323"/>
            <p:cNvPicPr preferRelativeResize="0"/>
            <p:nvPr/>
          </p:nvPicPr>
          <p:blipFill rotWithShape="1">
            <a:blip r:embed="rId7">
              <a:alphaModFix/>
            </a:blip>
            <a:srcRect/>
            <a:stretch/>
          </p:blipFill>
          <p:spPr>
            <a:xfrm>
              <a:off x="3614737" y="3614737"/>
              <a:ext cx="1487486" cy="628649"/>
            </a:xfrm>
            <a:prstGeom prst="rect">
              <a:avLst/>
            </a:prstGeom>
            <a:noFill/>
            <a:ln>
              <a:noFill/>
            </a:ln>
          </p:spPr>
        </p:pic>
        <p:sp>
          <p:nvSpPr>
            <p:cNvPr id="324" name="Shape 324"/>
            <p:cNvSpPr txBox="1"/>
            <p:nvPr/>
          </p:nvSpPr>
          <p:spPr>
            <a:xfrm>
              <a:off x="3643312" y="3643312"/>
              <a:ext cx="1428749" cy="571500"/>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Manajer Lini</a:t>
              </a:r>
            </a:p>
          </p:txBody>
        </p:sp>
      </p:grpSp>
      <p:grpSp>
        <p:nvGrpSpPr>
          <p:cNvPr id="325" name="Shape 325"/>
          <p:cNvGrpSpPr/>
          <p:nvPr/>
        </p:nvGrpSpPr>
        <p:grpSpPr>
          <a:xfrm>
            <a:off x="6254750" y="4532709"/>
            <a:ext cx="1633536" cy="740568"/>
            <a:chOff x="6254750" y="4900612"/>
            <a:chExt cx="1633536" cy="987425"/>
          </a:xfrm>
        </p:grpSpPr>
        <p:pic>
          <p:nvPicPr>
            <p:cNvPr id="326" name="Shape 326"/>
            <p:cNvPicPr preferRelativeResize="0"/>
            <p:nvPr/>
          </p:nvPicPr>
          <p:blipFill rotWithShape="1">
            <a:blip r:embed="rId8">
              <a:alphaModFix/>
            </a:blip>
            <a:srcRect/>
            <a:stretch/>
          </p:blipFill>
          <p:spPr>
            <a:xfrm>
              <a:off x="6254750" y="4900612"/>
              <a:ext cx="1633536" cy="987425"/>
            </a:xfrm>
            <a:prstGeom prst="rect">
              <a:avLst/>
            </a:prstGeom>
            <a:noFill/>
            <a:ln>
              <a:noFill/>
            </a:ln>
          </p:spPr>
        </p:pic>
        <p:sp>
          <p:nvSpPr>
            <p:cNvPr id="327" name="Shape 327"/>
            <p:cNvSpPr txBox="1"/>
            <p:nvPr/>
          </p:nvSpPr>
          <p:spPr>
            <a:xfrm>
              <a:off x="6286500" y="4929187"/>
              <a:ext cx="1571624" cy="92868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Unit Manajemen Risiko</a:t>
              </a:r>
            </a:p>
          </p:txBody>
        </p:sp>
      </p:grpSp>
      <p:grpSp>
        <p:nvGrpSpPr>
          <p:cNvPr id="328" name="Shape 328"/>
          <p:cNvGrpSpPr/>
          <p:nvPr/>
        </p:nvGrpSpPr>
        <p:grpSpPr>
          <a:xfrm>
            <a:off x="6254750" y="3513534"/>
            <a:ext cx="1633536" cy="740568"/>
            <a:chOff x="6254750" y="3541712"/>
            <a:chExt cx="1633536" cy="987425"/>
          </a:xfrm>
        </p:grpSpPr>
        <p:pic>
          <p:nvPicPr>
            <p:cNvPr id="329" name="Shape 329"/>
            <p:cNvPicPr preferRelativeResize="0"/>
            <p:nvPr/>
          </p:nvPicPr>
          <p:blipFill rotWithShape="1">
            <a:blip r:embed="rId8">
              <a:alphaModFix/>
            </a:blip>
            <a:srcRect/>
            <a:stretch/>
          </p:blipFill>
          <p:spPr>
            <a:xfrm>
              <a:off x="6254750" y="3541712"/>
              <a:ext cx="1633536" cy="987425"/>
            </a:xfrm>
            <a:prstGeom prst="rect">
              <a:avLst/>
            </a:prstGeom>
            <a:noFill/>
            <a:ln>
              <a:noFill/>
            </a:ln>
          </p:spPr>
        </p:pic>
        <p:sp>
          <p:nvSpPr>
            <p:cNvPr id="330" name="Shape 330"/>
            <p:cNvSpPr txBox="1"/>
            <p:nvPr/>
          </p:nvSpPr>
          <p:spPr>
            <a:xfrm>
              <a:off x="6286500" y="3571875"/>
              <a:ext cx="1571624" cy="92868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Direktur Risiko</a:t>
              </a:r>
            </a:p>
          </p:txBody>
        </p:sp>
      </p:grpSp>
      <p:grpSp>
        <p:nvGrpSpPr>
          <p:cNvPr id="331" name="Shape 331"/>
          <p:cNvGrpSpPr/>
          <p:nvPr/>
        </p:nvGrpSpPr>
        <p:grpSpPr>
          <a:xfrm>
            <a:off x="6254750" y="2549127"/>
            <a:ext cx="1633536" cy="740568"/>
            <a:chOff x="6254750" y="2255836"/>
            <a:chExt cx="1633536" cy="987425"/>
          </a:xfrm>
        </p:grpSpPr>
        <p:pic>
          <p:nvPicPr>
            <p:cNvPr id="332" name="Shape 332"/>
            <p:cNvPicPr preferRelativeResize="0"/>
            <p:nvPr/>
          </p:nvPicPr>
          <p:blipFill rotWithShape="1">
            <a:blip r:embed="rId8">
              <a:alphaModFix/>
            </a:blip>
            <a:srcRect/>
            <a:stretch/>
          </p:blipFill>
          <p:spPr>
            <a:xfrm>
              <a:off x="6254750" y="2255836"/>
              <a:ext cx="1633536" cy="987425"/>
            </a:xfrm>
            <a:prstGeom prst="rect">
              <a:avLst/>
            </a:prstGeom>
            <a:noFill/>
            <a:ln>
              <a:noFill/>
            </a:ln>
          </p:spPr>
        </p:pic>
        <p:sp>
          <p:nvSpPr>
            <p:cNvPr id="333" name="Shape 333"/>
            <p:cNvSpPr txBox="1"/>
            <p:nvPr/>
          </p:nvSpPr>
          <p:spPr>
            <a:xfrm>
              <a:off x="6286500" y="2286000"/>
              <a:ext cx="1571624" cy="92868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Komite Manajemen Risiko</a:t>
              </a:r>
            </a:p>
          </p:txBody>
        </p:sp>
      </p:grpSp>
      <p:grpSp>
        <p:nvGrpSpPr>
          <p:cNvPr id="334" name="Shape 334"/>
          <p:cNvGrpSpPr/>
          <p:nvPr/>
        </p:nvGrpSpPr>
        <p:grpSpPr>
          <a:xfrm>
            <a:off x="895351" y="4638676"/>
            <a:ext cx="1562099" cy="529827"/>
            <a:chOff x="895350" y="5041900"/>
            <a:chExt cx="1562099" cy="706436"/>
          </a:xfrm>
        </p:grpSpPr>
        <p:pic>
          <p:nvPicPr>
            <p:cNvPr id="335" name="Shape 335"/>
            <p:cNvPicPr preferRelativeResize="0"/>
            <p:nvPr/>
          </p:nvPicPr>
          <p:blipFill rotWithShape="1">
            <a:blip r:embed="rId9">
              <a:alphaModFix/>
            </a:blip>
            <a:srcRect/>
            <a:stretch/>
          </p:blipFill>
          <p:spPr>
            <a:xfrm>
              <a:off x="895350" y="5041900"/>
              <a:ext cx="1562099" cy="706436"/>
            </a:xfrm>
            <a:prstGeom prst="rect">
              <a:avLst/>
            </a:prstGeom>
            <a:noFill/>
            <a:ln>
              <a:noFill/>
            </a:ln>
          </p:spPr>
        </p:pic>
        <p:sp>
          <p:nvSpPr>
            <p:cNvPr id="336" name="Shape 336"/>
            <p:cNvSpPr txBox="1"/>
            <p:nvPr/>
          </p:nvSpPr>
          <p:spPr>
            <a:xfrm>
              <a:off x="928687" y="5072062"/>
              <a:ext cx="1500187" cy="642936"/>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Unit Kepatuhan</a:t>
              </a:r>
            </a:p>
          </p:txBody>
        </p:sp>
      </p:grpSp>
      <p:cxnSp>
        <p:nvCxnSpPr>
          <p:cNvPr id="337" name="Shape 337"/>
          <p:cNvCxnSpPr/>
          <p:nvPr/>
        </p:nvCxnSpPr>
        <p:spPr>
          <a:xfrm rot="5400000">
            <a:off x="6938366" y="3402210"/>
            <a:ext cx="267890" cy="0"/>
          </a:xfrm>
          <a:prstGeom prst="straightConnector1">
            <a:avLst/>
          </a:prstGeom>
          <a:noFill/>
          <a:ln w="28575" cap="rnd" cmpd="sng">
            <a:solidFill>
              <a:schemeClr val="dk1"/>
            </a:solidFill>
            <a:prstDash val="solid"/>
            <a:miter/>
            <a:headEnd type="none" w="med" len="med"/>
            <a:tailEnd type="none" w="med" len="med"/>
          </a:ln>
        </p:spPr>
      </p:cxnSp>
      <p:cxnSp>
        <p:nvCxnSpPr>
          <p:cNvPr id="338" name="Shape 338"/>
          <p:cNvCxnSpPr/>
          <p:nvPr/>
        </p:nvCxnSpPr>
        <p:spPr>
          <a:xfrm rot="5400000">
            <a:off x="6911578" y="4393406"/>
            <a:ext cx="321468" cy="0"/>
          </a:xfrm>
          <a:prstGeom prst="straightConnector1">
            <a:avLst/>
          </a:prstGeom>
          <a:noFill/>
          <a:ln w="28575" cap="rnd" cmpd="sng">
            <a:solidFill>
              <a:schemeClr val="dk1"/>
            </a:solidFill>
            <a:prstDash val="solid"/>
            <a:miter/>
            <a:headEnd type="none" w="med" len="med"/>
            <a:tailEnd type="none" w="med" len="med"/>
          </a:ln>
        </p:spPr>
      </p:cxnSp>
      <p:cxnSp>
        <p:nvCxnSpPr>
          <p:cNvPr id="339" name="Shape 339"/>
          <p:cNvCxnSpPr/>
          <p:nvPr/>
        </p:nvCxnSpPr>
        <p:spPr>
          <a:xfrm rot="10800000">
            <a:off x="4143375" y="2919412"/>
            <a:ext cx="2143125" cy="1190"/>
          </a:xfrm>
          <a:prstGeom prst="straightConnector1">
            <a:avLst/>
          </a:prstGeom>
          <a:noFill/>
          <a:ln w="28575" cap="rnd" cmpd="sng">
            <a:solidFill>
              <a:schemeClr val="dk1"/>
            </a:solidFill>
            <a:prstDash val="solid"/>
            <a:miter/>
            <a:headEnd type="none" w="med" len="med"/>
            <a:tailEnd type="stealth" w="lg" len="lg"/>
          </a:ln>
        </p:spPr>
      </p:cxnSp>
      <p:cxnSp>
        <p:nvCxnSpPr>
          <p:cNvPr id="340" name="Shape 340"/>
          <p:cNvCxnSpPr/>
          <p:nvPr/>
        </p:nvCxnSpPr>
        <p:spPr>
          <a:xfrm rot="-5400000">
            <a:off x="2178050" y="2661047"/>
            <a:ext cx="428625" cy="1428749"/>
          </a:xfrm>
          <a:prstGeom prst="straightConnector1">
            <a:avLst/>
          </a:prstGeom>
          <a:noFill/>
          <a:ln w="28575" cap="rnd" cmpd="sng">
            <a:solidFill>
              <a:schemeClr val="dk1"/>
            </a:solidFill>
            <a:prstDash val="solid"/>
            <a:miter/>
            <a:headEnd type="none" w="med" len="med"/>
            <a:tailEnd type="stealth" w="lg" len="lg"/>
          </a:ln>
        </p:spPr>
      </p:cxnSp>
      <p:cxnSp>
        <p:nvCxnSpPr>
          <p:cNvPr id="341" name="Shape 341"/>
          <p:cNvCxnSpPr/>
          <p:nvPr/>
        </p:nvCxnSpPr>
        <p:spPr>
          <a:xfrm rot="5400000" flipH="1">
            <a:off x="4902001" y="1365845"/>
            <a:ext cx="375046" cy="3965574"/>
          </a:xfrm>
          <a:prstGeom prst="straightConnector1">
            <a:avLst/>
          </a:prstGeom>
          <a:noFill/>
          <a:ln w="28575" cap="rnd" cmpd="sng">
            <a:solidFill>
              <a:schemeClr val="dk1"/>
            </a:solidFill>
            <a:prstDash val="solid"/>
            <a:miter/>
            <a:headEnd type="none" w="med" len="med"/>
            <a:tailEnd type="stealth" w="lg" len="lg"/>
          </a:ln>
        </p:spPr>
      </p:cxnSp>
      <p:cxnSp>
        <p:nvCxnSpPr>
          <p:cNvPr id="342" name="Shape 342"/>
          <p:cNvCxnSpPr/>
          <p:nvPr/>
        </p:nvCxnSpPr>
        <p:spPr>
          <a:xfrm rot="10800000">
            <a:off x="3106737" y="3161110"/>
            <a:ext cx="1108074" cy="428625"/>
          </a:xfrm>
          <a:prstGeom prst="straightConnector1">
            <a:avLst/>
          </a:prstGeom>
          <a:noFill/>
          <a:ln w="28575" cap="rnd" cmpd="sng">
            <a:solidFill>
              <a:schemeClr val="dk1"/>
            </a:solidFill>
            <a:prstDash val="solid"/>
            <a:miter/>
            <a:headEnd type="none" w="med" len="med"/>
            <a:tailEnd type="stealth" w="lg" len="lg"/>
          </a:ln>
        </p:spPr>
      </p:cxnSp>
      <p:cxnSp>
        <p:nvCxnSpPr>
          <p:cNvPr id="343" name="Shape 343"/>
          <p:cNvCxnSpPr/>
          <p:nvPr/>
        </p:nvCxnSpPr>
        <p:spPr>
          <a:xfrm rot="-5400000">
            <a:off x="4035425" y="4340225"/>
            <a:ext cx="642937" cy="1587"/>
          </a:xfrm>
          <a:prstGeom prst="straightConnector1">
            <a:avLst/>
          </a:prstGeom>
          <a:noFill/>
          <a:ln w="28575" cap="rnd" cmpd="sng">
            <a:solidFill>
              <a:schemeClr val="dk1"/>
            </a:solidFill>
            <a:prstDash val="solid"/>
            <a:miter/>
            <a:headEnd type="none" w="med" len="med"/>
            <a:tailEnd type="stealth" w="lg" len="lg"/>
          </a:ln>
        </p:spPr>
      </p:cxnSp>
      <p:cxnSp>
        <p:nvCxnSpPr>
          <p:cNvPr id="344" name="Shape 344"/>
          <p:cNvCxnSpPr/>
          <p:nvPr/>
        </p:nvCxnSpPr>
        <p:spPr>
          <a:xfrm rot="-5400000">
            <a:off x="1410890" y="4393803"/>
            <a:ext cx="535781" cy="1587"/>
          </a:xfrm>
          <a:prstGeom prst="straightConnector1">
            <a:avLst/>
          </a:prstGeom>
          <a:noFill/>
          <a:ln w="28575" cap="rnd" cmpd="sng">
            <a:solidFill>
              <a:schemeClr val="dk1"/>
            </a:solidFill>
            <a:prstDash val="solid"/>
            <a:miter/>
            <a:headEnd type="none" w="med" len="med"/>
            <a:tailEnd type="stealth" w="lg" len="lg"/>
          </a:ln>
        </p:spPr>
      </p:cxnSp>
      <p:cxnSp>
        <p:nvCxnSpPr>
          <p:cNvPr id="345" name="Shape 345"/>
          <p:cNvCxnSpPr/>
          <p:nvPr/>
        </p:nvCxnSpPr>
        <p:spPr>
          <a:xfrm>
            <a:off x="5072063" y="4902993"/>
            <a:ext cx="1214437" cy="1190"/>
          </a:xfrm>
          <a:prstGeom prst="straightConnector1">
            <a:avLst/>
          </a:prstGeom>
          <a:noFill/>
          <a:ln w="28575" cap="rnd" cmpd="sng">
            <a:solidFill>
              <a:schemeClr val="dk1"/>
            </a:solidFill>
            <a:prstDash val="solid"/>
            <a:miter/>
            <a:headEnd type="none" w="med" len="med"/>
            <a:tailEnd type="stealth" w="lg" len="lg"/>
          </a:ln>
        </p:spPr>
      </p:cxnSp>
    </p:spTree>
    <p:extLst>
      <p:ext uri="{BB962C8B-B14F-4D97-AF65-F5344CB8AC3E}">
        <p14:creationId xmlns:p14="http://schemas.microsoft.com/office/powerpoint/2010/main" val="2258701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idx="1"/>
          </p:nvPr>
        </p:nvSpPr>
        <p:spPr>
          <a:xfrm>
            <a:off x="412269" y="917376"/>
            <a:ext cx="8229600" cy="4273152"/>
          </a:xfrm>
          <a:prstGeom prst="rect">
            <a:avLst/>
          </a:prstGeom>
          <a:noFill/>
          <a:ln>
            <a:noFill/>
          </a:ln>
        </p:spPr>
        <p:txBody>
          <a:bodyPr vert="horz" lIns="54850" tIns="91425" rIns="91425" bIns="45700" rtlCol="0" anchor="t" anchorCtr="0">
            <a:noAutofit/>
          </a:bodyPr>
          <a:lstStyle/>
          <a:p>
            <a:pPr marL="438150" indent="-323850">
              <a:lnSpc>
                <a:spcPct val="100000"/>
              </a:lnSpc>
              <a:spcBef>
                <a:spcPts val="0"/>
              </a:spcBef>
              <a:buClr>
                <a:schemeClr val="accent1"/>
              </a:buClr>
              <a:buSzPct val="25000"/>
              <a:buNone/>
            </a:pPr>
            <a:r>
              <a:rPr lang="en-GB" sz="3200" dirty="0" err="1">
                <a:latin typeface="Corbel"/>
                <a:ea typeface="Corbel"/>
                <a:cs typeface="Corbel"/>
                <a:sym typeface="Corbel"/>
              </a:rPr>
              <a:t>Pengendalian</a:t>
            </a:r>
            <a:endParaRPr lang="en-GB" sz="3200" dirty="0">
              <a:latin typeface="Corbel"/>
              <a:ea typeface="Corbel"/>
              <a:cs typeface="Corbel"/>
              <a:sym typeface="Corbel"/>
            </a:endParaRPr>
          </a:p>
          <a:p>
            <a:pPr marL="438150" indent="-323850" algn="ctr">
              <a:lnSpc>
                <a:spcPct val="100000"/>
              </a:lnSpc>
              <a:spcBef>
                <a:spcPts val="0"/>
              </a:spcBef>
              <a:buClr>
                <a:schemeClr val="accent1"/>
              </a:buClr>
              <a:buSzPct val="25000"/>
              <a:buNone/>
            </a:pPr>
            <a:r>
              <a:rPr lang="en-GB" sz="3200" b="1" dirty="0">
                <a:latin typeface="Corbel"/>
                <a:ea typeface="Corbel"/>
                <a:cs typeface="Corbel"/>
                <a:sym typeface="Corbel"/>
              </a:rPr>
              <a:t>Monthly Risk Report</a:t>
            </a:r>
          </a:p>
        </p:txBody>
      </p:sp>
      <p:sp>
        <p:nvSpPr>
          <p:cNvPr id="351" name="Shape 351"/>
          <p:cNvSpPr txBox="1"/>
          <p:nvPr/>
        </p:nvSpPr>
        <p:spPr>
          <a:xfrm>
            <a:off x="357188" y="2143126"/>
            <a:ext cx="2928937" cy="3589733"/>
          </a:xfrm>
          <a:prstGeom prst="rect">
            <a:avLst/>
          </a:prstGeom>
          <a:solidFill>
            <a:srgbClr val="F1B697"/>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352" name="Shape 352"/>
          <p:cNvSpPr txBox="1"/>
          <p:nvPr/>
        </p:nvSpPr>
        <p:spPr>
          <a:xfrm>
            <a:off x="3500437" y="2143125"/>
            <a:ext cx="2714624" cy="3536156"/>
          </a:xfrm>
          <a:prstGeom prst="rect">
            <a:avLst/>
          </a:prstGeom>
          <a:solidFill>
            <a:srgbClr val="F1B697"/>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353" name="Shape 353"/>
          <p:cNvSpPr txBox="1"/>
          <p:nvPr/>
        </p:nvSpPr>
        <p:spPr>
          <a:xfrm>
            <a:off x="6357938" y="2143125"/>
            <a:ext cx="2500311" cy="3536156"/>
          </a:xfrm>
          <a:prstGeom prst="rect">
            <a:avLst/>
          </a:prstGeom>
          <a:solidFill>
            <a:srgbClr val="F1B697"/>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354" name="Shape 354"/>
          <p:cNvSpPr/>
          <p:nvPr/>
        </p:nvSpPr>
        <p:spPr>
          <a:xfrm>
            <a:off x="1115616" y="3536156"/>
            <a:ext cx="1857375" cy="535781"/>
          </a:xfrm>
          <a:prstGeom prst="ellipse">
            <a:avLst/>
          </a:prstGeom>
          <a:solidFill>
            <a:schemeClr val="accent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pPr algn="ctr">
              <a:buClr>
                <a:srgbClr val="FFFFFF"/>
              </a:buClr>
              <a:buSzPct val="25000"/>
            </a:pPr>
            <a:r>
              <a:rPr lang="en-GB" sz="1400" dirty="0">
                <a:solidFill>
                  <a:srgbClr val="FFFFFF"/>
                </a:solidFill>
                <a:latin typeface="Corbel"/>
                <a:ea typeface="Corbel"/>
                <a:cs typeface="Corbel"/>
                <a:sym typeface="Corbel"/>
              </a:rPr>
              <a:t>Accounting For Actual Losses </a:t>
            </a:r>
            <a:r>
              <a:rPr lang="en-GB" sz="1400" dirty="0" err="1">
                <a:solidFill>
                  <a:srgbClr val="FFFFFF"/>
                </a:solidFill>
                <a:latin typeface="Corbel"/>
                <a:ea typeface="Corbel"/>
                <a:cs typeface="Corbel"/>
                <a:sym typeface="Corbel"/>
              </a:rPr>
              <a:t>incured</a:t>
            </a:r>
            <a:endParaRPr lang="en-GB" sz="1400" dirty="0">
              <a:solidFill>
                <a:srgbClr val="FFFFFF"/>
              </a:solidFill>
              <a:latin typeface="Corbel"/>
              <a:ea typeface="Corbel"/>
              <a:cs typeface="Corbel"/>
              <a:sym typeface="Corbel"/>
            </a:endParaRPr>
          </a:p>
        </p:txBody>
      </p:sp>
      <p:sp>
        <p:nvSpPr>
          <p:cNvPr id="355" name="Shape 355"/>
          <p:cNvSpPr txBox="1"/>
          <p:nvPr/>
        </p:nvSpPr>
        <p:spPr>
          <a:xfrm>
            <a:off x="428625" y="4125516"/>
            <a:ext cx="2786062" cy="1500187"/>
          </a:xfrm>
          <a:prstGeom prst="rect">
            <a:avLst/>
          </a:prstGeom>
          <a:solidFill>
            <a:schemeClr val="lt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endParaRPr>
              <a:solidFill>
                <a:schemeClr val="dk1"/>
              </a:solidFill>
              <a:latin typeface="Arial"/>
              <a:ea typeface="Arial"/>
              <a:cs typeface="Arial"/>
              <a:sym typeface="Arial"/>
            </a:endParaRPr>
          </a:p>
        </p:txBody>
      </p:sp>
      <p:pic>
        <p:nvPicPr>
          <p:cNvPr id="356" name="Shape 356"/>
          <p:cNvPicPr preferRelativeResize="0"/>
          <p:nvPr/>
        </p:nvPicPr>
        <p:blipFill rotWithShape="1">
          <a:blip r:embed="rId3">
            <a:alphaModFix/>
          </a:blip>
          <a:srcRect/>
          <a:stretch/>
        </p:blipFill>
        <p:spPr>
          <a:xfrm>
            <a:off x="428625" y="4129413"/>
            <a:ext cx="2714624" cy="1393031"/>
          </a:xfrm>
          <a:prstGeom prst="rect">
            <a:avLst/>
          </a:prstGeom>
          <a:noFill/>
          <a:ln>
            <a:noFill/>
          </a:ln>
        </p:spPr>
      </p:pic>
      <p:sp>
        <p:nvSpPr>
          <p:cNvPr id="357" name="Shape 357"/>
          <p:cNvSpPr txBox="1"/>
          <p:nvPr/>
        </p:nvSpPr>
        <p:spPr>
          <a:xfrm>
            <a:off x="428625" y="2303831"/>
            <a:ext cx="2357400" cy="1071600"/>
          </a:xfrm>
          <a:prstGeom prst="rect">
            <a:avLst/>
          </a:prstGeom>
          <a:noFill/>
          <a:ln>
            <a:noFill/>
          </a:ln>
        </p:spPr>
        <p:txBody>
          <a:bodyPr lIns="91425" tIns="45700" rIns="91425" bIns="45700" anchor="ctr" anchorCtr="0">
            <a:noAutofit/>
          </a:bodyPr>
          <a:lstStyle/>
          <a:p>
            <a:pPr algn="just">
              <a:buClr>
                <a:schemeClr val="dk1"/>
              </a:buClr>
              <a:buSzPct val="25000"/>
            </a:pPr>
            <a:r>
              <a:rPr lang="en-GB" sz="1200" b="1" u="sng">
                <a:solidFill>
                  <a:schemeClr val="dk1"/>
                </a:solidFill>
                <a:latin typeface="Corbel"/>
                <a:ea typeface="Corbel"/>
                <a:cs typeface="Corbel"/>
                <a:sym typeface="Corbel"/>
              </a:rPr>
              <a:t>Gross Losses  :</a:t>
            </a:r>
          </a:p>
          <a:p>
            <a:pPr algn="just">
              <a:buClr>
                <a:schemeClr val="dk1"/>
              </a:buClr>
              <a:buSzPct val="25000"/>
            </a:pPr>
            <a:r>
              <a:rPr lang="en-GB" sz="1200">
                <a:solidFill>
                  <a:schemeClr val="dk1"/>
                </a:solidFill>
                <a:latin typeface="Corbel"/>
                <a:ea typeface="Corbel"/>
                <a:cs typeface="Corbel"/>
                <a:sym typeface="Corbel"/>
              </a:rPr>
              <a:t>Current YTD</a:t>
            </a:r>
          </a:p>
          <a:p>
            <a:pPr algn="just">
              <a:buClr>
                <a:schemeClr val="dk1"/>
              </a:buClr>
              <a:buSzPct val="25000"/>
            </a:pPr>
            <a:r>
              <a:rPr lang="en-GB" sz="1200">
                <a:solidFill>
                  <a:schemeClr val="dk1"/>
                </a:solidFill>
                <a:latin typeface="Corbel"/>
                <a:ea typeface="Corbel"/>
                <a:cs typeface="Corbel"/>
                <a:sym typeface="Corbel"/>
              </a:rPr>
              <a:t>Operational Losses</a:t>
            </a:r>
          </a:p>
          <a:p>
            <a:pPr algn="just">
              <a:buClr>
                <a:schemeClr val="dk1"/>
              </a:buClr>
              <a:buSzPct val="25000"/>
            </a:pPr>
            <a:r>
              <a:rPr lang="en-GB" sz="1200">
                <a:solidFill>
                  <a:schemeClr val="dk1"/>
                </a:solidFill>
                <a:latin typeface="Corbel"/>
                <a:ea typeface="Corbel"/>
                <a:cs typeface="Corbel"/>
                <a:sym typeface="Corbel"/>
              </a:rPr>
              <a:t>Credit Losses</a:t>
            </a:r>
          </a:p>
          <a:p>
            <a:pPr algn="just">
              <a:buClr>
                <a:schemeClr val="dk1"/>
              </a:buClr>
              <a:buSzPct val="25000"/>
            </a:pPr>
            <a:r>
              <a:rPr lang="en-GB" sz="1200">
                <a:solidFill>
                  <a:schemeClr val="dk1"/>
                </a:solidFill>
                <a:latin typeface="Corbel"/>
                <a:ea typeface="Corbel"/>
                <a:cs typeface="Corbel"/>
                <a:sym typeface="Corbel"/>
              </a:rPr>
              <a:t>Market Losses</a:t>
            </a:r>
          </a:p>
          <a:p>
            <a:pPr algn="just">
              <a:buClr>
                <a:schemeClr val="dk1"/>
              </a:buClr>
              <a:buSzPct val="25000"/>
            </a:pPr>
            <a:r>
              <a:rPr lang="en-GB" sz="1200">
                <a:solidFill>
                  <a:schemeClr val="dk1"/>
                </a:solidFill>
                <a:latin typeface="Corbel"/>
                <a:ea typeface="Corbel"/>
                <a:cs typeface="Corbel"/>
                <a:sym typeface="Corbel"/>
              </a:rPr>
              <a:t>Other Losses</a:t>
            </a:r>
          </a:p>
          <a:p>
            <a:pPr algn="just">
              <a:buClr>
                <a:schemeClr val="dk1"/>
              </a:buClr>
              <a:buSzPct val="25000"/>
            </a:pPr>
            <a:r>
              <a:rPr lang="en-GB" sz="1200">
                <a:solidFill>
                  <a:schemeClr val="dk1"/>
                </a:solidFill>
                <a:latin typeface="Corbel"/>
                <a:ea typeface="Corbel"/>
                <a:cs typeface="Corbel"/>
                <a:sym typeface="Corbel"/>
              </a:rPr>
              <a:t>Sub-Total:</a:t>
            </a:r>
          </a:p>
          <a:p>
            <a:pPr algn="just">
              <a:buClr>
                <a:schemeClr val="dk1"/>
              </a:buClr>
              <a:buSzPct val="25000"/>
            </a:pPr>
            <a:r>
              <a:rPr lang="en-GB" sz="1200">
                <a:solidFill>
                  <a:schemeClr val="dk1"/>
                </a:solidFill>
                <a:latin typeface="Corbel"/>
                <a:ea typeface="Corbel"/>
                <a:cs typeface="Corbel"/>
                <a:sym typeface="Corbel"/>
              </a:rPr>
              <a:t>Loss/ Revenue Ratio :</a:t>
            </a:r>
          </a:p>
        </p:txBody>
      </p:sp>
      <p:sp>
        <p:nvSpPr>
          <p:cNvPr id="358" name="Shape 358"/>
          <p:cNvSpPr/>
          <p:nvPr/>
        </p:nvSpPr>
        <p:spPr>
          <a:xfrm>
            <a:off x="6643687" y="3536156"/>
            <a:ext cx="1857375" cy="1071562"/>
          </a:xfrm>
          <a:prstGeom prst="ellipse">
            <a:avLst/>
          </a:prstGeom>
          <a:solidFill>
            <a:schemeClr val="accent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pPr algn="ctr">
              <a:buClr>
                <a:srgbClr val="FFFFFF"/>
              </a:buClr>
              <a:buSzPct val="25000"/>
            </a:pPr>
            <a:r>
              <a:rPr lang="en-GB" sz="1400" dirty="0">
                <a:solidFill>
                  <a:srgbClr val="FFFFFF"/>
                </a:solidFill>
                <a:latin typeface="Corbel"/>
                <a:ea typeface="Corbel"/>
                <a:cs typeface="Corbel"/>
                <a:sym typeface="Corbel"/>
              </a:rPr>
              <a:t>Management Discussion of Major Risk Issues</a:t>
            </a:r>
          </a:p>
        </p:txBody>
      </p:sp>
      <p:sp>
        <p:nvSpPr>
          <p:cNvPr id="359" name="Shape 359"/>
          <p:cNvSpPr/>
          <p:nvPr/>
        </p:nvSpPr>
        <p:spPr>
          <a:xfrm>
            <a:off x="3643313" y="3536157"/>
            <a:ext cx="2428875" cy="910827"/>
          </a:xfrm>
          <a:prstGeom prst="ellipse">
            <a:avLst/>
          </a:prstGeom>
          <a:solidFill>
            <a:schemeClr val="accent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pPr algn="ctr">
              <a:buClr>
                <a:srgbClr val="FFFFFF"/>
              </a:buClr>
              <a:buSzPct val="25000"/>
            </a:pPr>
            <a:r>
              <a:rPr lang="en-GB" sz="1400" dirty="0">
                <a:solidFill>
                  <a:srgbClr val="FFFFFF"/>
                </a:solidFill>
                <a:latin typeface="Corbel"/>
                <a:ea typeface="Corbel"/>
                <a:cs typeface="Corbel"/>
                <a:sym typeface="Corbel"/>
              </a:rPr>
              <a:t>Report Of Risk Incident, exposure, and near misses</a:t>
            </a:r>
          </a:p>
        </p:txBody>
      </p:sp>
      <p:sp>
        <p:nvSpPr>
          <p:cNvPr id="360" name="Shape 360"/>
          <p:cNvSpPr txBox="1"/>
          <p:nvPr/>
        </p:nvSpPr>
        <p:spPr>
          <a:xfrm>
            <a:off x="3643313" y="2196702"/>
            <a:ext cx="2428875" cy="1071562"/>
          </a:xfrm>
          <a:prstGeom prst="rect">
            <a:avLst/>
          </a:prstGeom>
          <a:noFill/>
          <a:ln>
            <a:noFill/>
          </a:ln>
        </p:spPr>
        <p:txBody>
          <a:bodyPr lIns="91425" tIns="45700" rIns="91425" bIns="45700" anchor="ctr" anchorCtr="0">
            <a:noAutofit/>
          </a:bodyPr>
          <a:lstStyle/>
          <a:p>
            <a:pPr algn="just">
              <a:buClr>
                <a:schemeClr val="dk1"/>
              </a:buClr>
              <a:buSzPct val="25000"/>
            </a:pPr>
            <a:r>
              <a:rPr lang="en-GB" sz="1200" b="1" u="sng">
                <a:solidFill>
                  <a:schemeClr val="dk1"/>
                </a:solidFill>
                <a:latin typeface="Corbel"/>
                <a:ea typeface="Corbel"/>
                <a:cs typeface="Corbel"/>
                <a:sym typeface="Corbel"/>
              </a:rPr>
              <a:t>Risk Incident :</a:t>
            </a:r>
          </a:p>
          <a:p>
            <a:pPr algn="just">
              <a:buClr>
                <a:schemeClr val="dk1"/>
              </a:buClr>
              <a:buSzPct val="25000"/>
            </a:pPr>
            <a:r>
              <a:rPr lang="en-GB" sz="1200" b="1">
                <a:solidFill>
                  <a:schemeClr val="dk1"/>
                </a:solidFill>
                <a:latin typeface="Corbel"/>
                <a:ea typeface="Corbel"/>
                <a:cs typeface="Corbel"/>
                <a:sym typeface="Corbel"/>
              </a:rPr>
              <a:t>Incident  Eksposure  Responce</a:t>
            </a:r>
          </a:p>
          <a:p>
            <a:pPr algn="just">
              <a:buClr>
                <a:schemeClr val="dk1"/>
              </a:buClr>
              <a:buSzPct val="25000"/>
            </a:pPr>
            <a:r>
              <a:rPr lang="en-GB" sz="1200" b="1">
                <a:solidFill>
                  <a:schemeClr val="dk1"/>
                </a:solidFill>
                <a:latin typeface="Corbel"/>
                <a:ea typeface="Corbel"/>
                <a:cs typeface="Corbel"/>
                <a:sym typeface="Corbel"/>
              </a:rPr>
              <a:t>1.</a:t>
            </a:r>
          </a:p>
          <a:p>
            <a:pPr algn="just">
              <a:buClr>
                <a:schemeClr val="dk1"/>
              </a:buClr>
              <a:buSzPct val="25000"/>
            </a:pPr>
            <a:r>
              <a:rPr lang="en-GB" sz="1200" b="1">
                <a:solidFill>
                  <a:schemeClr val="dk1"/>
                </a:solidFill>
                <a:latin typeface="Corbel"/>
                <a:ea typeface="Corbel"/>
                <a:cs typeface="Corbel"/>
                <a:sym typeface="Corbel"/>
              </a:rPr>
              <a:t>2.</a:t>
            </a:r>
          </a:p>
          <a:p>
            <a:pPr algn="just">
              <a:buClr>
                <a:schemeClr val="dk1"/>
              </a:buClr>
              <a:buSzPct val="25000"/>
            </a:pPr>
            <a:r>
              <a:rPr lang="en-GB" sz="1200" b="1">
                <a:solidFill>
                  <a:schemeClr val="dk1"/>
                </a:solidFill>
                <a:latin typeface="Corbel"/>
                <a:ea typeface="Corbel"/>
                <a:cs typeface="Corbel"/>
                <a:sym typeface="Corbel"/>
              </a:rPr>
              <a:t>3.</a:t>
            </a:r>
          </a:p>
          <a:p>
            <a:pPr algn="just">
              <a:buClr>
                <a:schemeClr val="dk1"/>
              </a:buClr>
              <a:buSzPct val="25000"/>
            </a:pPr>
            <a:r>
              <a:rPr lang="en-GB" sz="1200" b="1">
                <a:solidFill>
                  <a:schemeClr val="dk1"/>
                </a:solidFill>
                <a:latin typeface="Corbel"/>
                <a:ea typeface="Corbel"/>
                <a:cs typeface="Corbel"/>
                <a:sym typeface="Corbel"/>
              </a:rPr>
              <a:t>4.</a:t>
            </a:r>
          </a:p>
          <a:p>
            <a:endParaRPr sz="1200" b="1">
              <a:solidFill>
                <a:schemeClr val="dk1"/>
              </a:solidFill>
              <a:latin typeface="Corbel"/>
              <a:ea typeface="Corbel"/>
              <a:cs typeface="Corbel"/>
              <a:sym typeface="Corbel"/>
            </a:endParaRPr>
          </a:p>
        </p:txBody>
      </p:sp>
      <p:sp>
        <p:nvSpPr>
          <p:cNvPr id="361" name="Shape 361"/>
          <p:cNvSpPr txBox="1"/>
          <p:nvPr/>
        </p:nvSpPr>
        <p:spPr>
          <a:xfrm>
            <a:off x="6429375" y="2571750"/>
            <a:ext cx="2357436" cy="482202"/>
          </a:xfrm>
          <a:prstGeom prst="rect">
            <a:avLst/>
          </a:prstGeom>
          <a:noFill/>
          <a:ln>
            <a:noFill/>
          </a:ln>
        </p:spPr>
        <p:txBody>
          <a:bodyPr lIns="91425" tIns="45700" rIns="91425" bIns="45700" anchor="ctr" anchorCtr="0">
            <a:noAutofit/>
          </a:bodyPr>
          <a:lstStyle/>
          <a:p>
            <a:pPr algn="just">
              <a:buClr>
                <a:schemeClr val="dk1"/>
              </a:buClr>
              <a:buSzPct val="25000"/>
            </a:pPr>
            <a:r>
              <a:rPr lang="en-GB" sz="1200" b="1" u="sng">
                <a:solidFill>
                  <a:schemeClr val="dk1"/>
                </a:solidFill>
                <a:latin typeface="Corbel"/>
                <a:ea typeface="Corbel"/>
                <a:cs typeface="Corbel"/>
                <a:sym typeface="Corbel"/>
              </a:rPr>
              <a:t>Management Assesment</a:t>
            </a:r>
          </a:p>
          <a:p>
            <a:pPr algn="just">
              <a:buClr>
                <a:schemeClr val="dk1"/>
              </a:buClr>
              <a:buSzPct val="25000"/>
            </a:pPr>
            <a:r>
              <a:rPr lang="en-GB" sz="1200">
                <a:solidFill>
                  <a:schemeClr val="dk1"/>
                </a:solidFill>
                <a:latin typeface="Corbel"/>
                <a:ea typeface="Corbel"/>
                <a:cs typeface="Corbel"/>
                <a:sym typeface="Corbel"/>
              </a:rPr>
              <a:t>1.</a:t>
            </a:r>
          </a:p>
          <a:p>
            <a:pPr algn="just">
              <a:buClr>
                <a:schemeClr val="dk1"/>
              </a:buClr>
              <a:buSzPct val="25000"/>
            </a:pPr>
            <a:r>
              <a:rPr lang="en-GB" sz="1200">
                <a:solidFill>
                  <a:schemeClr val="dk1"/>
                </a:solidFill>
                <a:latin typeface="Corbel"/>
                <a:ea typeface="Corbel"/>
                <a:cs typeface="Corbel"/>
                <a:sym typeface="Corbel"/>
              </a:rPr>
              <a:t>2.</a:t>
            </a:r>
          </a:p>
          <a:p>
            <a:pPr algn="just">
              <a:buClr>
                <a:schemeClr val="dk1"/>
              </a:buClr>
              <a:buSzPct val="25000"/>
            </a:pPr>
            <a:r>
              <a:rPr lang="en-GB" sz="1200">
                <a:solidFill>
                  <a:schemeClr val="dk1"/>
                </a:solidFill>
                <a:latin typeface="Corbel"/>
                <a:ea typeface="Corbel"/>
                <a:cs typeface="Corbel"/>
                <a:sym typeface="Corbel"/>
              </a:rPr>
              <a:t>3.</a:t>
            </a:r>
          </a:p>
          <a:p>
            <a:pPr algn="just">
              <a:buClr>
                <a:schemeClr val="dk1"/>
              </a:buClr>
              <a:buSzPct val="25000"/>
            </a:pPr>
            <a:r>
              <a:rPr lang="en-GB" sz="1200">
                <a:solidFill>
                  <a:schemeClr val="dk1"/>
                </a:solidFill>
                <a:latin typeface="Corbel"/>
                <a:ea typeface="Corbel"/>
                <a:cs typeface="Corbel"/>
                <a:sym typeface="Corbel"/>
              </a:rPr>
              <a:t>4.</a:t>
            </a:r>
          </a:p>
          <a:p>
            <a:pPr algn="just">
              <a:buClr>
                <a:schemeClr val="dk1"/>
              </a:buClr>
            </a:pPr>
            <a:endParaRPr sz="1200" b="1">
              <a:solidFill>
                <a:schemeClr val="dk1"/>
              </a:solidFill>
              <a:latin typeface="Corbel"/>
              <a:ea typeface="Corbel"/>
              <a:cs typeface="Corbel"/>
              <a:sym typeface="Corbel"/>
            </a:endParaRPr>
          </a:p>
          <a:p>
            <a:endParaRPr sz="1200" b="1">
              <a:solidFill>
                <a:schemeClr val="dk1"/>
              </a:solidFill>
              <a:latin typeface="Corbel"/>
              <a:ea typeface="Corbel"/>
              <a:cs typeface="Corbel"/>
              <a:sym typeface="Corbel"/>
            </a:endParaRPr>
          </a:p>
        </p:txBody>
      </p:sp>
    </p:spTree>
    <p:extLst>
      <p:ext uri="{BB962C8B-B14F-4D97-AF65-F5344CB8AC3E}">
        <p14:creationId xmlns:p14="http://schemas.microsoft.com/office/powerpoint/2010/main" val="1528002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Freeform 366"/>
          <p:cNvSpPr/>
          <p:nvPr/>
        </p:nvSpPr>
        <p:spPr>
          <a:xfrm>
            <a:off x="4216641" y="1737666"/>
            <a:ext cx="754027" cy="755140"/>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628650" y="365126"/>
            <a:ext cx="7886700" cy="620833"/>
          </a:xfrm>
        </p:spPr>
        <p:txBody>
          <a:bodyPr/>
          <a:lstStyle/>
          <a:p>
            <a:r>
              <a:rPr lang="en-US" dirty="0"/>
              <a:t>Risk Categories</a:t>
            </a:r>
          </a:p>
        </p:txBody>
      </p:sp>
      <p:grpSp>
        <p:nvGrpSpPr>
          <p:cNvPr id="19" name="Group 18"/>
          <p:cNvGrpSpPr/>
          <p:nvPr/>
        </p:nvGrpSpPr>
        <p:grpSpPr>
          <a:xfrm>
            <a:off x="1668338" y="2224975"/>
            <a:ext cx="5517589" cy="2698390"/>
            <a:chOff x="2741612" y="2895600"/>
            <a:chExt cx="6781800" cy="3316655"/>
          </a:xfrm>
        </p:grpSpPr>
        <p:cxnSp>
          <p:nvCxnSpPr>
            <p:cNvPr id="20" name="Straight Connector 19"/>
            <p:cNvCxnSpPr/>
            <p:nvPr/>
          </p:nvCxnSpPr>
          <p:spPr>
            <a:xfrm>
              <a:off x="2741612" y="2895600"/>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741612" y="3558931"/>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741612" y="4222262"/>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741612" y="4885593"/>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741612" y="5548924"/>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41612" y="6212255"/>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 name="Freeform 6"/>
          <p:cNvSpPr/>
          <p:nvPr/>
        </p:nvSpPr>
        <p:spPr>
          <a:xfrm>
            <a:off x="2716580" y="2224155"/>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8" name="Freeform 7"/>
          <p:cNvSpPr/>
          <p:nvPr/>
        </p:nvSpPr>
        <p:spPr>
          <a:xfrm>
            <a:off x="2242716" y="3350336"/>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9" name="Freeform 8"/>
          <p:cNvSpPr/>
          <p:nvPr/>
        </p:nvSpPr>
        <p:spPr>
          <a:xfrm>
            <a:off x="3168584" y="3312105"/>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0" name="Freeform 9"/>
          <p:cNvSpPr/>
          <p:nvPr/>
        </p:nvSpPr>
        <p:spPr>
          <a:xfrm>
            <a:off x="1715463" y="4427889"/>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1" name="Freeform 10"/>
          <p:cNvSpPr/>
          <p:nvPr/>
        </p:nvSpPr>
        <p:spPr>
          <a:xfrm>
            <a:off x="2722438" y="4427889"/>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2" name="Freeform 11"/>
          <p:cNvSpPr/>
          <p:nvPr/>
        </p:nvSpPr>
        <p:spPr>
          <a:xfrm>
            <a:off x="3739004" y="4427889"/>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3" name="Freeform 12"/>
          <p:cNvSpPr/>
          <p:nvPr/>
        </p:nvSpPr>
        <p:spPr>
          <a:xfrm>
            <a:off x="4654324" y="4427889"/>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4" name="Freeform 13"/>
          <p:cNvSpPr/>
          <p:nvPr/>
        </p:nvSpPr>
        <p:spPr>
          <a:xfrm>
            <a:off x="5661300" y="4427889"/>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5" name="Freeform 14"/>
          <p:cNvSpPr/>
          <p:nvPr/>
        </p:nvSpPr>
        <p:spPr>
          <a:xfrm>
            <a:off x="6677865" y="4427889"/>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6" name="Freeform 15"/>
          <p:cNvSpPr/>
          <p:nvPr/>
        </p:nvSpPr>
        <p:spPr>
          <a:xfrm>
            <a:off x="5645891" y="2224155"/>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7" name="Freeform 16"/>
          <p:cNvSpPr/>
          <p:nvPr/>
        </p:nvSpPr>
        <p:spPr>
          <a:xfrm>
            <a:off x="5147119" y="3350336"/>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18" name="Freeform 17"/>
          <p:cNvSpPr/>
          <p:nvPr/>
        </p:nvSpPr>
        <p:spPr>
          <a:xfrm>
            <a:off x="6147712" y="3312105"/>
            <a:ext cx="832916" cy="834144"/>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nvGrpSpPr>
          <p:cNvPr id="26" name="Group 25"/>
          <p:cNvGrpSpPr/>
          <p:nvPr/>
        </p:nvGrpSpPr>
        <p:grpSpPr>
          <a:xfrm>
            <a:off x="2640196" y="2161596"/>
            <a:ext cx="625584" cy="625584"/>
            <a:chOff x="893762" y="3124200"/>
            <a:chExt cx="762000" cy="762000"/>
          </a:xfrm>
        </p:grpSpPr>
        <p:grpSp>
          <p:nvGrpSpPr>
            <p:cNvPr id="27" name="Group 26"/>
            <p:cNvGrpSpPr/>
            <p:nvPr/>
          </p:nvGrpSpPr>
          <p:grpSpPr>
            <a:xfrm>
              <a:off x="893762" y="3124200"/>
              <a:ext cx="762000" cy="762000"/>
              <a:chOff x="569912" y="3124200"/>
              <a:chExt cx="762000" cy="762000"/>
            </a:xfrm>
          </p:grpSpPr>
          <p:sp>
            <p:nvSpPr>
              <p:cNvPr id="29" name="Oval 28"/>
              <p:cNvSpPr/>
              <p:nvPr/>
            </p:nvSpPr>
            <p:spPr>
              <a:xfrm>
                <a:off x="569912" y="3124200"/>
                <a:ext cx="762000" cy="76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30" name="Pie 29"/>
              <p:cNvSpPr/>
              <p:nvPr/>
            </p:nvSpPr>
            <p:spPr>
              <a:xfrm>
                <a:off x="569912" y="3124200"/>
                <a:ext cx="762000" cy="762000"/>
              </a:xfrm>
              <a:prstGeom prst="pie">
                <a:avLst>
                  <a:gd name="adj1" fmla="val 0"/>
                  <a:gd name="adj2" fmla="val 108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latin typeface="Arial" panose="020B0604020202020204" pitchFamily="34" charset="0"/>
                  <a:cs typeface="Arial" panose="020B0604020202020204" pitchFamily="34" charset="0"/>
                </a:endParaRPr>
              </a:p>
            </p:txBody>
          </p:sp>
        </p:grpSp>
        <p:sp>
          <p:nvSpPr>
            <p:cNvPr id="28" name="Oval 27"/>
            <p:cNvSpPr/>
            <p:nvPr/>
          </p:nvSpPr>
          <p:spPr>
            <a:xfrm>
              <a:off x="969962" y="3200400"/>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32" name="Group 31"/>
          <p:cNvGrpSpPr/>
          <p:nvPr/>
        </p:nvGrpSpPr>
        <p:grpSpPr>
          <a:xfrm>
            <a:off x="2136253" y="3250826"/>
            <a:ext cx="625584" cy="625584"/>
            <a:chOff x="2198687" y="4383698"/>
            <a:chExt cx="857250" cy="857250"/>
          </a:xfrm>
        </p:grpSpPr>
        <p:sp>
          <p:nvSpPr>
            <p:cNvPr id="37" name="Oval 36"/>
            <p:cNvSpPr/>
            <p:nvPr/>
          </p:nvSpPr>
          <p:spPr>
            <a:xfrm>
              <a:off x="2198687"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38" name="Pie 37"/>
            <p:cNvSpPr/>
            <p:nvPr/>
          </p:nvSpPr>
          <p:spPr>
            <a:xfrm>
              <a:off x="2198687" y="4383698"/>
              <a:ext cx="857250" cy="857250"/>
            </a:xfrm>
            <a:prstGeom prst="pie">
              <a:avLst>
                <a:gd name="adj1" fmla="val 0"/>
                <a:gd name="adj2" fmla="val 108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latin typeface="Arial" panose="020B0604020202020204" pitchFamily="34" charset="0"/>
                <a:cs typeface="Arial" panose="020B0604020202020204" pitchFamily="34" charset="0"/>
              </a:endParaRPr>
            </a:p>
          </p:txBody>
        </p:sp>
        <p:sp>
          <p:nvSpPr>
            <p:cNvPr id="39" name="Oval 38"/>
            <p:cNvSpPr/>
            <p:nvPr/>
          </p:nvSpPr>
          <p:spPr>
            <a:xfrm>
              <a:off x="2284412"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33" name="Group 32"/>
          <p:cNvGrpSpPr/>
          <p:nvPr/>
        </p:nvGrpSpPr>
        <p:grpSpPr>
          <a:xfrm>
            <a:off x="3144138" y="3250826"/>
            <a:ext cx="625586" cy="625584"/>
            <a:chOff x="3579810" y="4383698"/>
            <a:chExt cx="857252" cy="857250"/>
          </a:xfrm>
        </p:grpSpPr>
        <p:sp>
          <p:nvSpPr>
            <p:cNvPr id="34" name="Oval 33"/>
            <p:cNvSpPr/>
            <p:nvPr/>
          </p:nvSpPr>
          <p:spPr>
            <a:xfrm>
              <a:off x="3579810"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35" name="Pie 34"/>
            <p:cNvSpPr/>
            <p:nvPr/>
          </p:nvSpPr>
          <p:spPr>
            <a:xfrm>
              <a:off x="3579812" y="4383698"/>
              <a:ext cx="857250" cy="857250"/>
            </a:xfrm>
            <a:prstGeom prst="pie">
              <a:avLst>
                <a:gd name="adj1" fmla="val 0"/>
                <a:gd name="adj2" fmla="val 1080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latin typeface="Arial" panose="020B0604020202020204" pitchFamily="34" charset="0"/>
                <a:cs typeface="Arial" panose="020B0604020202020204" pitchFamily="34" charset="0"/>
              </a:endParaRPr>
            </a:p>
          </p:txBody>
        </p:sp>
        <p:sp>
          <p:nvSpPr>
            <p:cNvPr id="36" name="Oval 35"/>
            <p:cNvSpPr/>
            <p:nvPr/>
          </p:nvSpPr>
          <p:spPr>
            <a:xfrm>
              <a:off x="3665537"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41" name="Group 40"/>
          <p:cNvGrpSpPr/>
          <p:nvPr/>
        </p:nvGrpSpPr>
        <p:grpSpPr>
          <a:xfrm>
            <a:off x="1633220" y="4339487"/>
            <a:ext cx="625584" cy="625584"/>
            <a:chOff x="1509371" y="5715000"/>
            <a:chExt cx="857250" cy="857250"/>
          </a:xfrm>
        </p:grpSpPr>
        <p:sp>
          <p:nvSpPr>
            <p:cNvPr id="48" name="Oval 47"/>
            <p:cNvSpPr/>
            <p:nvPr/>
          </p:nvSpPr>
          <p:spPr>
            <a:xfrm>
              <a:off x="1509371" y="5715000"/>
              <a:ext cx="857250" cy="8572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49" name="Oval 48"/>
            <p:cNvSpPr/>
            <p:nvPr/>
          </p:nvSpPr>
          <p:spPr>
            <a:xfrm>
              <a:off x="1595096"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42" name="Group 41"/>
          <p:cNvGrpSpPr/>
          <p:nvPr/>
        </p:nvGrpSpPr>
        <p:grpSpPr>
          <a:xfrm>
            <a:off x="1620485" y="5244597"/>
            <a:ext cx="625584" cy="625584"/>
            <a:chOff x="2889249" y="5715000"/>
            <a:chExt cx="857250" cy="857250"/>
          </a:xfrm>
        </p:grpSpPr>
        <p:sp>
          <p:nvSpPr>
            <p:cNvPr id="46" name="Oval 45"/>
            <p:cNvSpPr/>
            <p:nvPr/>
          </p:nvSpPr>
          <p:spPr>
            <a:xfrm>
              <a:off x="2889249"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47" name="Oval 46"/>
            <p:cNvSpPr/>
            <p:nvPr/>
          </p:nvSpPr>
          <p:spPr>
            <a:xfrm>
              <a:off x="2974974"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43" name="Group 42"/>
          <p:cNvGrpSpPr/>
          <p:nvPr/>
        </p:nvGrpSpPr>
        <p:grpSpPr>
          <a:xfrm>
            <a:off x="3643656" y="4339487"/>
            <a:ext cx="625584" cy="625584"/>
            <a:chOff x="4269127" y="5715000"/>
            <a:chExt cx="857250" cy="857250"/>
          </a:xfrm>
        </p:grpSpPr>
        <p:sp>
          <p:nvSpPr>
            <p:cNvPr id="44" name="Oval 43"/>
            <p:cNvSpPr/>
            <p:nvPr/>
          </p:nvSpPr>
          <p:spPr>
            <a:xfrm>
              <a:off x="4269127"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45" name="Oval 44"/>
            <p:cNvSpPr/>
            <p:nvPr/>
          </p:nvSpPr>
          <p:spPr>
            <a:xfrm>
              <a:off x="4354852"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50" name="Group 49"/>
          <p:cNvGrpSpPr/>
          <p:nvPr/>
        </p:nvGrpSpPr>
        <p:grpSpPr>
          <a:xfrm>
            <a:off x="5588484" y="2161596"/>
            <a:ext cx="625584" cy="625584"/>
            <a:chOff x="893762" y="3124200"/>
            <a:chExt cx="762000" cy="762000"/>
          </a:xfrm>
        </p:grpSpPr>
        <p:grpSp>
          <p:nvGrpSpPr>
            <p:cNvPr id="51" name="Group 50"/>
            <p:cNvGrpSpPr/>
            <p:nvPr/>
          </p:nvGrpSpPr>
          <p:grpSpPr>
            <a:xfrm>
              <a:off x="893762" y="3124200"/>
              <a:ext cx="762000" cy="762000"/>
              <a:chOff x="569912" y="3124200"/>
              <a:chExt cx="762000" cy="762000"/>
            </a:xfrm>
          </p:grpSpPr>
          <p:sp>
            <p:nvSpPr>
              <p:cNvPr id="53" name="Oval 52"/>
              <p:cNvSpPr/>
              <p:nvPr/>
            </p:nvSpPr>
            <p:spPr>
              <a:xfrm>
                <a:off x="569912" y="3124200"/>
                <a:ext cx="762000" cy="76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54" name="Pie 53"/>
              <p:cNvSpPr/>
              <p:nvPr/>
            </p:nvSpPr>
            <p:spPr>
              <a:xfrm>
                <a:off x="569912" y="3124200"/>
                <a:ext cx="762000" cy="762000"/>
              </a:xfrm>
              <a:prstGeom prst="pie">
                <a:avLst>
                  <a:gd name="adj1" fmla="val 0"/>
                  <a:gd name="adj2" fmla="val 108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latin typeface="Arial" panose="020B0604020202020204" pitchFamily="34" charset="0"/>
                  <a:cs typeface="Arial" panose="020B0604020202020204" pitchFamily="34" charset="0"/>
                </a:endParaRPr>
              </a:p>
            </p:txBody>
          </p:sp>
        </p:grpSp>
        <p:sp>
          <p:nvSpPr>
            <p:cNvPr id="52" name="Oval 51"/>
            <p:cNvSpPr/>
            <p:nvPr/>
          </p:nvSpPr>
          <p:spPr>
            <a:xfrm>
              <a:off x="969962" y="3200400"/>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56" name="Group 55"/>
          <p:cNvGrpSpPr/>
          <p:nvPr/>
        </p:nvGrpSpPr>
        <p:grpSpPr>
          <a:xfrm>
            <a:off x="5089767" y="3250826"/>
            <a:ext cx="625584" cy="625584"/>
            <a:chOff x="2198687" y="4383698"/>
            <a:chExt cx="857250" cy="857250"/>
          </a:xfrm>
        </p:grpSpPr>
        <p:sp>
          <p:nvSpPr>
            <p:cNvPr id="61" name="Oval 60"/>
            <p:cNvSpPr/>
            <p:nvPr/>
          </p:nvSpPr>
          <p:spPr>
            <a:xfrm>
              <a:off x="2198687"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62" name="Pie 61"/>
            <p:cNvSpPr/>
            <p:nvPr/>
          </p:nvSpPr>
          <p:spPr>
            <a:xfrm>
              <a:off x="2198687" y="4383698"/>
              <a:ext cx="857250" cy="857250"/>
            </a:xfrm>
            <a:prstGeom prst="pie">
              <a:avLst>
                <a:gd name="adj1" fmla="val 0"/>
                <a:gd name="adj2" fmla="val 108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latin typeface="Arial" panose="020B0604020202020204" pitchFamily="34" charset="0"/>
                <a:cs typeface="Arial" panose="020B0604020202020204" pitchFamily="34" charset="0"/>
              </a:endParaRPr>
            </a:p>
          </p:txBody>
        </p:sp>
        <p:sp>
          <p:nvSpPr>
            <p:cNvPr id="63" name="Oval 62"/>
            <p:cNvSpPr/>
            <p:nvPr/>
          </p:nvSpPr>
          <p:spPr>
            <a:xfrm>
              <a:off x="2284412"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57" name="Group 56"/>
          <p:cNvGrpSpPr/>
          <p:nvPr/>
        </p:nvGrpSpPr>
        <p:grpSpPr>
          <a:xfrm>
            <a:off x="6092429" y="3250826"/>
            <a:ext cx="625584" cy="625584"/>
            <a:chOff x="3579812" y="4383698"/>
            <a:chExt cx="857250" cy="857250"/>
          </a:xfrm>
        </p:grpSpPr>
        <p:sp>
          <p:nvSpPr>
            <p:cNvPr id="58" name="Oval 57"/>
            <p:cNvSpPr/>
            <p:nvPr/>
          </p:nvSpPr>
          <p:spPr>
            <a:xfrm>
              <a:off x="3579812"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59" name="Pie 58"/>
            <p:cNvSpPr/>
            <p:nvPr/>
          </p:nvSpPr>
          <p:spPr>
            <a:xfrm>
              <a:off x="3579812" y="4383698"/>
              <a:ext cx="857250" cy="857250"/>
            </a:xfrm>
            <a:prstGeom prst="pie">
              <a:avLst>
                <a:gd name="adj1" fmla="val 0"/>
                <a:gd name="adj2" fmla="val 1080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latin typeface="Arial" panose="020B0604020202020204" pitchFamily="34" charset="0"/>
                <a:cs typeface="Arial" panose="020B0604020202020204" pitchFamily="34" charset="0"/>
              </a:endParaRPr>
            </a:p>
          </p:txBody>
        </p:sp>
        <p:sp>
          <p:nvSpPr>
            <p:cNvPr id="60" name="Oval 59"/>
            <p:cNvSpPr/>
            <p:nvPr/>
          </p:nvSpPr>
          <p:spPr>
            <a:xfrm>
              <a:off x="3665537"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65" name="Group 64"/>
          <p:cNvGrpSpPr/>
          <p:nvPr/>
        </p:nvGrpSpPr>
        <p:grpSpPr>
          <a:xfrm>
            <a:off x="4581510" y="4339487"/>
            <a:ext cx="625584" cy="625584"/>
            <a:chOff x="1509371" y="5715000"/>
            <a:chExt cx="857250" cy="857250"/>
          </a:xfrm>
        </p:grpSpPr>
        <p:sp>
          <p:nvSpPr>
            <p:cNvPr id="72" name="Oval 71"/>
            <p:cNvSpPr/>
            <p:nvPr/>
          </p:nvSpPr>
          <p:spPr>
            <a:xfrm>
              <a:off x="1509371" y="5715000"/>
              <a:ext cx="857250" cy="8572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73" name="Oval 72"/>
            <p:cNvSpPr/>
            <p:nvPr/>
          </p:nvSpPr>
          <p:spPr>
            <a:xfrm>
              <a:off x="1595096"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grpSp>
        <p:nvGrpSpPr>
          <p:cNvPr id="67" name="Group 66"/>
          <p:cNvGrpSpPr/>
          <p:nvPr/>
        </p:nvGrpSpPr>
        <p:grpSpPr>
          <a:xfrm>
            <a:off x="6595461" y="4339487"/>
            <a:ext cx="625584" cy="625584"/>
            <a:chOff x="4269127" y="5715000"/>
            <a:chExt cx="857250" cy="857250"/>
          </a:xfrm>
        </p:grpSpPr>
        <p:sp>
          <p:nvSpPr>
            <p:cNvPr id="68" name="Oval 67"/>
            <p:cNvSpPr/>
            <p:nvPr/>
          </p:nvSpPr>
          <p:spPr>
            <a:xfrm>
              <a:off x="4269127"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69" name="Oval 68"/>
            <p:cNvSpPr/>
            <p:nvPr/>
          </p:nvSpPr>
          <p:spPr>
            <a:xfrm>
              <a:off x="4354852"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sp>
        <p:nvSpPr>
          <p:cNvPr id="74" name="TextBox 73"/>
          <p:cNvSpPr txBox="1"/>
          <p:nvPr/>
        </p:nvSpPr>
        <p:spPr>
          <a:xfrm>
            <a:off x="2271525" y="1857812"/>
            <a:ext cx="1344575" cy="300082"/>
          </a:xfrm>
          <a:prstGeom prst="rect">
            <a:avLst/>
          </a:prstGeom>
          <a:noFill/>
        </p:spPr>
        <p:txBody>
          <a:bodyPr wrap="square" rtlCol="0">
            <a:spAutoFit/>
          </a:bodyPr>
          <a:lstStyle/>
          <a:p>
            <a:pPr algn="ctr"/>
            <a:r>
              <a:rPr lang="en-US" sz="1350" dirty="0">
                <a:solidFill>
                  <a:schemeClr val="tx1">
                    <a:lumMod val="75000"/>
                    <a:lumOff val="25000"/>
                  </a:schemeClr>
                </a:solidFill>
                <a:latin typeface="Arial" panose="020B0604020202020204" pitchFamily="34" charset="0"/>
                <a:cs typeface="Arial" panose="020B0604020202020204" pitchFamily="34" charset="0"/>
              </a:rPr>
              <a:t>Pure</a:t>
            </a:r>
          </a:p>
        </p:txBody>
      </p:sp>
      <p:sp>
        <p:nvSpPr>
          <p:cNvPr id="87" name="TextBox 86"/>
          <p:cNvSpPr txBox="1"/>
          <p:nvPr/>
        </p:nvSpPr>
        <p:spPr>
          <a:xfrm>
            <a:off x="5219814" y="1857812"/>
            <a:ext cx="1344575" cy="300082"/>
          </a:xfrm>
          <a:prstGeom prst="rect">
            <a:avLst/>
          </a:prstGeom>
          <a:noFill/>
        </p:spPr>
        <p:txBody>
          <a:bodyPr wrap="square" rtlCol="0">
            <a:spAutoFit/>
          </a:bodyPr>
          <a:lstStyle/>
          <a:p>
            <a:pPr algn="ctr"/>
            <a:r>
              <a:rPr lang="en-US" sz="1350" dirty="0">
                <a:solidFill>
                  <a:schemeClr val="tx1">
                    <a:lumMod val="75000"/>
                    <a:lumOff val="25000"/>
                  </a:schemeClr>
                </a:solidFill>
                <a:latin typeface="Arial" panose="020B0604020202020204" pitchFamily="34" charset="0"/>
                <a:cs typeface="Arial" panose="020B0604020202020204" pitchFamily="34" charset="0"/>
              </a:rPr>
              <a:t>Speculative</a:t>
            </a:r>
          </a:p>
        </p:txBody>
      </p:sp>
      <p:sp>
        <p:nvSpPr>
          <p:cNvPr id="88" name="TextBox 87"/>
          <p:cNvSpPr txBox="1"/>
          <p:nvPr/>
        </p:nvSpPr>
        <p:spPr>
          <a:xfrm>
            <a:off x="1934771" y="2954148"/>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Static</a:t>
            </a:r>
          </a:p>
        </p:txBody>
      </p:sp>
      <p:sp>
        <p:nvSpPr>
          <p:cNvPr id="89" name="TextBox 88"/>
          <p:cNvSpPr txBox="1"/>
          <p:nvPr/>
        </p:nvSpPr>
        <p:spPr>
          <a:xfrm>
            <a:off x="2942656" y="2954148"/>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Dynamic</a:t>
            </a:r>
          </a:p>
        </p:txBody>
      </p:sp>
      <p:sp>
        <p:nvSpPr>
          <p:cNvPr id="90" name="TextBox 89"/>
          <p:cNvSpPr txBox="1"/>
          <p:nvPr/>
        </p:nvSpPr>
        <p:spPr>
          <a:xfrm>
            <a:off x="1431738" y="4043353"/>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Subjective</a:t>
            </a:r>
          </a:p>
        </p:txBody>
      </p:sp>
      <p:sp>
        <p:nvSpPr>
          <p:cNvPr id="91" name="TextBox 90"/>
          <p:cNvSpPr txBox="1"/>
          <p:nvPr/>
        </p:nvSpPr>
        <p:spPr>
          <a:xfrm>
            <a:off x="1429671" y="5019769"/>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Objective</a:t>
            </a:r>
          </a:p>
        </p:txBody>
      </p:sp>
      <p:sp>
        <p:nvSpPr>
          <p:cNvPr id="92" name="TextBox 91"/>
          <p:cNvSpPr txBox="1"/>
          <p:nvPr/>
        </p:nvSpPr>
        <p:spPr>
          <a:xfrm>
            <a:off x="3442173" y="4043353"/>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Subjective</a:t>
            </a:r>
          </a:p>
        </p:txBody>
      </p:sp>
      <p:sp>
        <p:nvSpPr>
          <p:cNvPr id="93" name="TextBox 92"/>
          <p:cNvSpPr txBox="1"/>
          <p:nvPr/>
        </p:nvSpPr>
        <p:spPr>
          <a:xfrm>
            <a:off x="4380027" y="4043353"/>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Subjective</a:t>
            </a:r>
          </a:p>
        </p:txBody>
      </p:sp>
      <p:sp>
        <p:nvSpPr>
          <p:cNvPr id="95" name="TextBox 94"/>
          <p:cNvSpPr txBox="1"/>
          <p:nvPr/>
        </p:nvSpPr>
        <p:spPr>
          <a:xfrm>
            <a:off x="6393978" y="4043353"/>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Subjective</a:t>
            </a:r>
          </a:p>
        </p:txBody>
      </p:sp>
      <p:grpSp>
        <p:nvGrpSpPr>
          <p:cNvPr id="97" name="Group 96"/>
          <p:cNvGrpSpPr/>
          <p:nvPr/>
        </p:nvGrpSpPr>
        <p:grpSpPr>
          <a:xfrm>
            <a:off x="1830659" y="4476512"/>
            <a:ext cx="230706" cy="351533"/>
            <a:chOff x="1290638" y="2600325"/>
            <a:chExt cx="1773237" cy="2701926"/>
          </a:xfrm>
        </p:grpSpPr>
        <p:sp>
          <p:nvSpPr>
            <p:cNvPr id="162" name="Freeform 6"/>
            <p:cNvSpPr>
              <a:spLocks/>
            </p:cNvSpPr>
            <p:nvPr/>
          </p:nvSpPr>
          <p:spPr bwMode="auto">
            <a:xfrm>
              <a:off x="1822450" y="4124325"/>
              <a:ext cx="781050" cy="1177925"/>
            </a:xfrm>
            <a:custGeom>
              <a:avLst/>
              <a:gdLst/>
              <a:ahLst/>
              <a:cxnLst>
                <a:cxn ang="0">
                  <a:pos x="412" y="0"/>
                </a:cxn>
                <a:cxn ang="0">
                  <a:pos x="434" y="11"/>
                </a:cxn>
                <a:cxn ang="0">
                  <a:pos x="447" y="15"/>
                </a:cxn>
                <a:cxn ang="0">
                  <a:pos x="458" y="17"/>
                </a:cxn>
                <a:cxn ang="0">
                  <a:pos x="492" y="733"/>
                </a:cxn>
                <a:cxn ang="0">
                  <a:pos x="414" y="738"/>
                </a:cxn>
                <a:cxn ang="0">
                  <a:pos x="324" y="740"/>
                </a:cxn>
                <a:cxn ang="0">
                  <a:pos x="224" y="742"/>
                </a:cxn>
                <a:cxn ang="0">
                  <a:pos x="151" y="742"/>
                </a:cxn>
                <a:cxn ang="0">
                  <a:pos x="84" y="740"/>
                </a:cxn>
                <a:cxn ang="0">
                  <a:pos x="0" y="34"/>
                </a:cxn>
                <a:cxn ang="0">
                  <a:pos x="19" y="19"/>
                </a:cxn>
                <a:cxn ang="0">
                  <a:pos x="93" y="19"/>
                </a:cxn>
                <a:cxn ang="0">
                  <a:pos x="147" y="17"/>
                </a:cxn>
                <a:cxn ang="0">
                  <a:pos x="209" y="15"/>
                </a:cxn>
                <a:cxn ang="0">
                  <a:pos x="274" y="11"/>
                </a:cxn>
                <a:cxn ang="0">
                  <a:pos x="343" y="7"/>
                </a:cxn>
                <a:cxn ang="0">
                  <a:pos x="412" y="0"/>
                </a:cxn>
              </a:cxnLst>
              <a:rect l="0" t="0" r="r" b="b"/>
              <a:pathLst>
                <a:path w="492" h="742">
                  <a:moveTo>
                    <a:pt x="412" y="0"/>
                  </a:moveTo>
                  <a:lnTo>
                    <a:pt x="434" y="11"/>
                  </a:lnTo>
                  <a:lnTo>
                    <a:pt x="447" y="15"/>
                  </a:lnTo>
                  <a:lnTo>
                    <a:pt x="458" y="17"/>
                  </a:lnTo>
                  <a:lnTo>
                    <a:pt x="492" y="733"/>
                  </a:lnTo>
                  <a:lnTo>
                    <a:pt x="414" y="738"/>
                  </a:lnTo>
                  <a:lnTo>
                    <a:pt x="324" y="740"/>
                  </a:lnTo>
                  <a:lnTo>
                    <a:pt x="224" y="742"/>
                  </a:lnTo>
                  <a:lnTo>
                    <a:pt x="151" y="742"/>
                  </a:lnTo>
                  <a:lnTo>
                    <a:pt x="84" y="740"/>
                  </a:lnTo>
                  <a:lnTo>
                    <a:pt x="0" y="34"/>
                  </a:lnTo>
                  <a:lnTo>
                    <a:pt x="19" y="19"/>
                  </a:lnTo>
                  <a:lnTo>
                    <a:pt x="93" y="19"/>
                  </a:lnTo>
                  <a:lnTo>
                    <a:pt x="147" y="17"/>
                  </a:lnTo>
                  <a:lnTo>
                    <a:pt x="209" y="15"/>
                  </a:lnTo>
                  <a:lnTo>
                    <a:pt x="274" y="11"/>
                  </a:lnTo>
                  <a:lnTo>
                    <a:pt x="343" y="7"/>
                  </a:lnTo>
                  <a:lnTo>
                    <a:pt x="412" y="0"/>
                  </a:lnTo>
                  <a:close/>
                </a:path>
              </a:pathLst>
            </a:custGeom>
            <a:solidFill>
              <a:srgbClr val="F9FCF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3" name="Freeform 7"/>
            <p:cNvSpPr>
              <a:spLocks/>
            </p:cNvSpPr>
            <p:nvPr/>
          </p:nvSpPr>
          <p:spPr bwMode="auto">
            <a:xfrm>
              <a:off x="1370013" y="2600325"/>
              <a:ext cx="1408112" cy="1363663"/>
            </a:xfrm>
            <a:custGeom>
              <a:avLst/>
              <a:gdLst/>
              <a:ahLst/>
              <a:cxnLst>
                <a:cxn ang="0">
                  <a:pos x="416" y="0"/>
                </a:cxn>
                <a:cxn ang="0">
                  <a:pos x="479" y="3"/>
                </a:cxn>
                <a:cxn ang="0">
                  <a:pos x="542" y="16"/>
                </a:cxn>
                <a:cxn ang="0">
                  <a:pos x="606" y="37"/>
                </a:cxn>
                <a:cxn ang="0">
                  <a:pos x="661" y="65"/>
                </a:cxn>
                <a:cxn ang="0">
                  <a:pos x="710" y="102"/>
                </a:cxn>
                <a:cxn ang="0">
                  <a:pos x="755" y="145"/>
                </a:cxn>
                <a:cxn ang="0">
                  <a:pos x="792" y="194"/>
                </a:cxn>
                <a:cxn ang="0">
                  <a:pos x="823" y="246"/>
                </a:cxn>
                <a:cxn ang="0">
                  <a:pos x="850" y="302"/>
                </a:cxn>
                <a:cxn ang="0">
                  <a:pos x="868" y="358"/>
                </a:cxn>
                <a:cxn ang="0">
                  <a:pos x="881" y="417"/>
                </a:cxn>
                <a:cxn ang="0">
                  <a:pos x="887" y="473"/>
                </a:cxn>
                <a:cxn ang="0">
                  <a:pos x="887" y="529"/>
                </a:cxn>
                <a:cxn ang="0">
                  <a:pos x="877" y="581"/>
                </a:cxn>
                <a:cxn ang="0">
                  <a:pos x="863" y="630"/>
                </a:cxn>
                <a:cxn ang="0">
                  <a:pos x="835" y="684"/>
                </a:cxn>
                <a:cxn ang="0">
                  <a:pos x="801" y="731"/>
                </a:cxn>
                <a:cxn ang="0">
                  <a:pos x="760" y="770"/>
                </a:cxn>
                <a:cxn ang="0">
                  <a:pos x="712" y="803"/>
                </a:cxn>
                <a:cxn ang="0">
                  <a:pos x="660" y="828"/>
                </a:cxn>
                <a:cxn ang="0">
                  <a:pos x="606" y="846"/>
                </a:cxn>
                <a:cxn ang="0">
                  <a:pos x="546" y="856"/>
                </a:cxn>
                <a:cxn ang="0">
                  <a:pos x="485" y="859"/>
                </a:cxn>
                <a:cxn ang="0">
                  <a:pos x="421" y="854"/>
                </a:cxn>
                <a:cxn ang="0">
                  <a:pos x="358" y="841"/>
                </a:cxn>
                <a:cxn ang="0">
                  <a:pos x="295" y="818"/>
                </a:cxn>
                <a:cxn ang="0">
                  <a:pos x="235" y="788"/>
                </a:cxn>
                <a:cxn ang="0">
                  <a:pos x="179" y="751"/>
                </a:cxn>
                <a:cxn ang="0">
                  <a:pos x="131" y="708"/>
                </a:cxn>
                <a:cxn ang="0">
                  <a:pos x="90" y="660"/>
                </a:cxn>
                <a:cxn ang="0">
                  <a:pos x="54" y="608"/>
                </a:cxn>
                <a:cxn ang="0">
                  <a:pos x="28" y="552"/>
                </a:cxn>
                <a:cxn ang="0">
                  <a:pos x="10" y="494"/>
                </a:cxn>
                <a:cxn ang="0">
                  <a:pos x="0" y="434"/>
                </a:cxn>
                <a:cxn ang="0">
                  <a:pos x="0" y="373"/>
                </a:cxn>
                <a:cxn ang="0">
                  <a:pos x="8" y="311"/>
                </a:cxn>
                <a:cxn ang="0">
                  <a:pos x="28" y="249"/>
                </a:cxn>
                <a:cxn ang="0">
                  <a:pos x="56" y="194"/>
                </a:cxn>
                <a:cxn ang="0">
                  <a:pos x="94" y="143"/>
                </a:cxn>
                <a:cxn ang="0">
                  <a:pos x="136" y="100"/>
                </a:cxn>
                <a:cxn ang="0">
                  <a:pos x="185" y="65"/>
                </a:cxn>
                <a:cxn ang="0">
                  <a:pos x="237" y="37"/>
                </a:cxn>
                <a:cxn ang="0">
                  <a:pos x="293" y="16"/>
                </a:cxn>
                <a:cxn ang="0">
                  <a:pos x="352" y="3"/>
                </a:cxn>
                <a:cxn ang="0">
                  <a:pos x="416" y="0"/>
                </a:cxn>
              </a:cxnLst>
              <a:rect l="0" t="0" r="r" b="b"/>
              <a:pathLst>
                <a:path w="887" h="859">
                  <a:moveTo>
                    <a:pt x="416" y="0"/>
                  </a:moveTo>
                  <a:lnTo>
                    <a:pt x="479" y="3"/>
                  </a:lnTo>
                  <a:lnTo>
                    <a:pt x="542" y="16"/>
                  </a:lnTo>
                  <a:lnTo>
                    <a:pt x="606" y="37"/>
                  </a:lnTo>
                  <a:lnTo>
                    <a:pt x="661" y="65"/>
                  </a:lnTo>
                  <a:lnTo>
                    <a:pt x="710" y="102"/>
                  </a:lnTo>
                  <a:lnTo>
                    <a:pt x="755" y="145"/>
                  </a:lnTo>
                  <a:lnTo>
                    <a:pt x="792" y="194"/>
                  </a:lnTo>
                  <a:lnTo>
                    <a:pt x="823" y="246"/>
                  </a:lnTo>
                  <a:lnTo>
                    <a:pt x="850" y="302"/>
                  </a:lnTo>
                  <a:lnTo>
                    <a:pt x="868" y="358"/>
                  </a:lnTo>
                  <a:lnTo>
                    <a:pt x="881" y="417"/>
                  </a:lnTo>
                  <a:lnTo>
                    <a:pt x="887" y="473"/>
                  </a:lnTo>
                  <a:lnTo>
                    <a:pt x="887" y="529"/>
                  </a:lnTo>
                  <a:lnTo>
                    <a:pt x="877" y="581"/>
                  </a:lnTo>
                  <a:lnTo>
                    <a:pt x="863" y="630"/>
                  </a:lnTo>
                  <a:lnTo>
                    <a:pt x="835" y="684"/>
                  </a:lnTo>
                  <a:lnTo>
                    <a:pt x="801" y="731"/>
                  </a:lnTo>
                  <a:lnTo>
                    <a:pt x="760" y="770"/>
                  </a:lnTo>
                  <a:lnTo>
                    <a:pt x="712" y="803"/>
                  </a:lnTo>
                  <a:lnTo>
                    <a:pt x="660" y="828"/>
                  </a:lnTo>
                  <a:lnTo>
                    <a:pt x="606" y="846"/>
                  </a:lnTo>
                  <a:lnTo>
                    <a:pt x="546" y="856"/>
                  </a:lnTo>
                  <a:lnTo>
                    <a:pt x="485" y="859"/>
                  </a:lnTo>
                  <a:lnTo>
                    <a:pt x="421" y="854"/>
                  </a:lnTo>
                  <a:lnTo>
                    <a:pt x="358" y="841"/>
                  </a:lnTo>
                  <a:lnTo>
                    <a:pt x="295" y="818"/>
                  </a:lnTo>
                  <a:lnTo>
                    <a:pt x="235" y="788"/>
                  </a:lnTo>
                  <a:lnTo>
                    <a:pt x="179" y="751"/>
                  </a:lnTo>
                  <a:lnTo>
                    <a:pt x="131" y="708"/>
                  </a:lnTo>
                  <a:lnTo>
                    <a:pt x="90" y="660"/>
                  </a:lnTo>
                  <a:lnTo>
                    <a:pt x="54" y="608"/>
                  </a:lnTo>
                  <a:lnTo>
                    <a:pt x="28" y="552"/>
                  </a:lnTo>
                  <a:lnTo>
                    <a:pt x="10" y="494"/>
                  </a:lnTo>
                  <a:lnTo>
                    <a:pt x="0" y="434"/>
                  </a:lnTo>
                  <a:lnTo>
                    <a:pt x="0" y="373"/>
                  </a:lnTo>
                  <a:lnTo>
                    <a:pt x="8" y="311"/>
                  </a:lnTo>
                  <a:lnTo>
                    <a:pt x="28" y="249"/>
                  </a:lnTo>
                  <a:lnTo>
                    <a:pt x="56" y="194"/>
                  </a:lnTo>
                  <a:lnTo>
                    <a:pt x="94" y="143"/>
                  </a:lnTo>
                  <a:lnTo>
                    <a:pt x="136" y="100"/>
                  </a:lnTo>
                  <a:lnTo>
                    <a:pt x="185" y="65"/>
                  </a:lnTo>
                  <a:lnTo>
                    <a:pt x="237" y="37"/>
                  </a:lnTo>
                  <a:lnTo>
                    <a:pt x="293" y="16"/>
                  </a:lnTo>
                  <a:lnTo>
                    <a:pt x="352" y="3"/>
                  </a:lnTo>
                  <a:lnTo>
                    <a:pt x="416"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4" name="Freeform 8"/>
            <p:cNvSpPr>
              <a:spLocks/>
            </p:cNvSpPr>
            <p:nvPr/>
          </p:nvSpPr>
          <p:spPr bwMode="auto">
            <a:xfrm>
              <a:off x="1500188" y="2676525"/>
              <a:ext cx="1230312" cy="1190625"/>
            </a:xfrm>
            <a:custGeom>
              <a:avLst/>
              <a:gdLst/>
              <a:ahLst/>
              <a:cxnLst>
                <a:cxn ang="0">
                  <a:pos x="363" y="0"/>
                </a:cxn>
                <a:cxn ang="0">
                  <a:pos x="417" y="4"/>
                </a:cxn>
                <a:cxn ang="0">
                  <a:pos x="473" y="15"/>
                </a:cxn>
                <a:cxn ang="0">
                  <a:pos x="529" y="34"/>
                </a:cxn>
                <a:cxn ang="0">
                  <a:pos x="581" y="62"/>
                </a:cxn>
                <a:cxn ang="0">
                  <a:pos x="628" y="97"/>
                </a:cxn>
                <a:cxn ang="0">
                  <a:pos x="669" y="140"/>
                </a:cxn>
                <a:cxn ang="0">
                  <a:pos x="702" y="187"/>
                </a:cxn>
                <a:cxn ang="0">
                  <a:pos x="730" y="239"/>
                </a:cxn>
                <a:cxn ang="0">
                  <a:pos x="751" y="293"/>
                </a:cxn>
                <a:cxn ang="0">
                  <a:pos x="766" y="347"/>
                </a:cxn>
                <a:cxn ang="0">
                  <a:pos x="775" y="401"/>
                </a:cxn>
                <a:cxn ang="0">
                  <a:pos x="775" y="455"/>
                </a:cxn>
                <a:cxn ang="0">
                  <a:pos x="769" y="505"/>
                </a:cxn>
                <a:cxn ang="0">
                  <a:pos x="754" y="552"/>
                </a:cxn>
                <a:cxn ang="0">
                  <a:pos x="730" y="599"/>
                </a:cxn>
                <a:cxn ang="0">
                  <a:pos x="700" y="640"/>
                </a:cxn>
                <a:cxn ang="0">
                  <a:pos x="663" y="673"/>
                </a:cxn>
                <a:cxn ang="0">
                  <a:pos x="622" y="701"/>
                </a:cxn>
                <a:cxn ang="0">
                  <a:pos x="578" y="724"/>
                </a:cxn>
                <a:cxn ang="0">
                  <a:pos x="529" y="739"/>
                </a:cxn>
                <a:cxn ang="0">
                  <a:pos x="477" y="748"/>
                </a:cxn>
                <a:cxn ang="0">
                  <a:pos x="423" y="750"/>
                </a:cxn>
                <a:cxn ang="0">
                  <a:pos x="369" y="746"/>
                </a:cxn>
                <a:cxn ang="0">
                  <a:pos x="313" y="733"/>
                </a:cxn>
                <a:cxn ang="0">
                  <a:pos x="257" y="714"/>
                </a:cxn>
                <a:cxn ang="0">
                  <a:pos x="200" y="684"/>
                </a:cxn>
                <a:cxn ang="0">
                  <a:pos x="149" y="649"/>
                </a:cxn>
                <a:cxn ang="0">
                  <a:pos x="103" y="606"/>
                </a:cxn>
                <a:cxn ang="0">
                  <a:pos x="66" y="560"/>
                </a:cxn>
                <a:cxn ang="0">
                  <a:pos x="36" y="507"/>
                </a:cxn>
                <a:cxn ang="0">
                  <a:pos x="15" y="453"/>
                </a:cxn>
                <a:cxn ang="0">
                  <a:pos x="2" y="395"/>
                </a:cxn>
                <a:cxn ang="0">
                  <a:pos x="0" y="338"/>
                </a:cxn>
                <a:cxn ang="0">
                  <a:pos x="8" y="278"/>
                </a:cxn>
                <a:cxn ang="0">
                  <a:pos x="26" y="220"/>
                </a:cxn>
                <a:cxn ang="0">
                  <a:pos x="52" y="170"/>
                </a:cxn>
                <a:cxn ang="0">
                  <a:pos x="82" y="127"/>
                </a:cxn>
                <a:cxn ang="0">
                  <a:pos x="120" y="90"/>
                </a:cxn>
                <a:cxn ang="0">
                  <a:pos x="162" y="58"/>
                </a:cxn>
                <a:cxn ang="0">
                  <a:pos x="207" y="34"/>
                </a:cxn>
                <a:cxn ang="0">
                  <a:pos x="257" y="15"/>
                </a:cxn>
                <a:cxn ang="0">
                  <a:pos x="309" y="4"/>
                </a:cxn>
                <a:cxn ang="0">
                  <a:pos x="363" y="0"/>
                </a:cxn>
              </a:cxnLst>
              <a:rect l="0" t="0" r="r" b="b"/>
              <a:pathLst>
                <a:path w="775" h="750">
                  <a:moveTo>
                    <a:pt x="363" y="0"/>
                  </a:moveTo>
                  <a:lnTo>
                    <a:pt x="417" y="4"/>
                  </a:lnTo>
                  <a:lnTo>
                    <a:pt x="473" y="15"/>
                  </a:lnTo>
                  <a:lnTo>
                    <a:pt x="529" y="34"/>
                  </a:lnTo>
                  <a:lnTo>
                    <a:pt x="581" y="62"/>
                  </a:lnTo>
                  <a:lnTo>
                    <a:pt x="628" y="97"/>
                  </a:lnTo>
                  <a:lnTo>
                    <a:pt x="669" y="140"/>
                  </a:lnTo>
                  <a:lnTo>
                    <a:pt x="702" y="187"/>
                  </a:lnTo>
                  <a:lnTo>
                    <a:pt x="730" y="239"/>
                  </a:lnTo>
                  <a:lnTo>
                    <a:pt x="751" y="293"/>
                  </a:lnTo>
                  <a:lnTo>
                    <a:pt x="766" y="347"/>
                  </a:lnTo>
                  <a:lnTo>
                    <a:pt x="775" y="401"/>
                  </a:lnTo>
                  <a:lnTo>
                    <a:pt x="775" y="455"/>
                  </a:lnTo>
                  <a:lnTo>
                    <a:pt x="769" y="505"/>
                  </a:lnTo>
                  <a:lnTo>
                    <a:pt x="754" y="552"/>
                  </a:lnTo>
                  <a:lnTo>
                    <a:pt x="730" y="599"/>
                  </a:lnTo>
                  <a:lnTo>
                    <a:pt x="700" y="640"/>
                  </a:lnTo>
                  <a:lnTo>
                    <a:pt x="663" y="673"/>
                  </a:lnTo>
                  <a:lnTo>
                    <a:pt x="622" y="701"/>
                  </a:lnTo>
                  <a:lnTo>
                    <a:pt x="578" y="724"/>
                  </a:lnTo>
                  <a:lnTo>
                    <a:pt x="529" y="739"/>
                  </a:lnTo>
                  <a:lnTo>
                    <a:pt x="477" y="748"/>
                  </a:lnTo>
                  <a:lnTo>
                    <a:pt x="423" y="750"/>
                  </a:lnTo>
                  <a:lnTo>
                    <a:pt x="369" y="746"/>
                  </a:lnTo>
                  <a:lnTo>
                    <a:pt x="313" y="733"/>
                  </a:lnTo>
                  <a:lnTo>
                    <a:pt x="257" y="714"/>
                  </a:lnTo>
                  <a:lnTo>
                    <a:pt x="200" y="684"/>
                  </a:lnTo>
                  <a:lnTo>
                    <a:pt x="149" y="649"/>
                  </a:lnTo>
                  <a:lnTo>
                    <a:pt x="103" y="606"/>
                  </a:lnTo>
                  <a:lnTo>
                    <a:pt x="66" y="560"/>
                  </a:lnTo>
                  <a:lnTo>
                    <a:pt x="36" y="507"/>
                  </a:lnTo>
                  <a:lnTo>
                    <a:pt x="15" y="453"/>
                  </a:lnTo>
                  <a:lnTo>
                    <a:pt x="2" y="395"/>
                  </a:lnTo>
                  <a:lnTo>
                    <a:pt x="0" y="338"/>
                  </a:lnTo>
                  <a:lnTo>
                    <a:pt x="8" y="278"/>
                  </a:lnTo>
                  <a:lnTo>
                    <a:pt x="26" y="220"/>
                  </a:lnTo>
                  <a:lnTo>
                    <a:pt x="52" y="170"/>
                  </a:lnTo>
                  <a:lnTo>
                    <a:pt x="82" y="127"/>
                  </a:lnTo>
                  <a:lnTo>
                    <a:pt x="120" y="90"/>
                  </a:lnTo>
                  <a:lnTo>
                    <a:pt x="162" y="58"/>
                  </a:lnTo>
                  <a:lnTo>
                    <a:pt x="207" y="34"/>
                  </a:lnTo>
                  <a:lnTo>
                    <a:pt x="257" y="15"/>
                  </a:lnTo>
                  <a:lnTo>
                    <a:pt x="309"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5" name="Freeform 9"/>
            <p:cNvSpPr>
              <a:spLocks/>
            </p:cNvSpPr>
            <p:nvPr/>
          </p:nvSpPr>
          <p:spPr bwMode="auto">
            <a:xfrm>
              <a:off x="1368425" y="2628900"/>
              <a:ext cx="1211262" cy="1098550"/>
            </a:xfrm>
            <a:custGeom>
              <a:avLst/>
              <a:gdLst/>
              <a:ahLst/>
              <a:cxnLst>
                <a:cxn ang="0">
                  <a:pos x="413" y="0"/>
                </a:cxn>
                <a:cxn ang="0">
                  <a:pos x="476" y="4"/>
                </a:cxn>
                <a:cxn ang="0">
                  <a:pos x="540" y="17"/>
                </a:cxn>
                <a:cxn ang="0">
                  <a:pos x="603" y="38"/>
                </a:cxn>
                <a:cxn ang="0">
                  <a:pos x="648" y="60"/>
                </a:cxn>
                <a:cxn ang="0">
                  <a:pos x="685" y="82"/>
                </a:cxn>
                <a:cxn ang="0">
                  <a:pos x="715" y="108"/>
                </a:cxn>
                <a:cxn ang="0">
                  <a:pos x="741" y="135"/>
                </a:cxn>
                <a:cxn ang="0">
                  <a:pos x="763" y="164"/>
                </a:cxn>
                <a:cxn ang="0">
                  <a:pos x="759" y="207"/>
                </a:cxn>
                <a:cxn ang="0">
                  <a:pos x="748" y="245"/>
                </a:cxn>
                <a:cxn ang="0">
                  <a:pos x="731" y="274"/>
                </a:cxn>
                <a:cxn ang="0">
                  <a:pos x="709" y="300"/>
                </a:cxn>
                <a:cxn ang="0">
                  <a:pos x="681" y="321"/>
                </a:cxn>
                <a:cxn ang="0">
                  <a:pos x="649" y="336"/>
                </a:cxn>
                <a:cxn ang="0">
                  <a:pos x="614" y="349"/>
                </a:cxn>
                <a:cxn ang="0">
                  <a:pos x="577" y="356"/>
                </a:cxn>
                <a:cxn ang="0">
                  <a:pos x="538" y="362"/>
                </a:cxn>
                <a:cxn ang="0">
                  <a:pos x="497" y="364"/>
                </a:cxn>
                <a:cxn ang="0">
                  <a:pos x="458" y="364"/>
                </a:cxn>
                <a:cxn ang="0">
                  <a:pos x="379" y="360"/>
                </a:cxn>
                <a:cxn ang="0">
                  <a:pos x="344" y="356"/>
                </a:cxn>
                <a:cxn ang="0">
                  <a:pos x="312" y="351"/>
                </a:cxn>
                <a:cxn ang="0">
                  <a:pos x="284" y="345"/>
                </a:cxn>
                <a:cxn ang="0">
                  <a:pos x="262" y="342"/>
                </a:cxn>
                <a:cxn ang="0">
                  <a:pos x="243" y="338"/>
                </a:cxn>
                <a:cxn ang="0">
                  <a:pos x="232" y="336"/>
                </a:cxn>
                <a:cxn ang="0">
                  <a:pos x="229" y="334"/>
                </a:cxn>
                <a:cxn ang="0">
                  <a:pos x="240" y="394"/>
                </a:cxn>
                <a:cxn ang="0">
                  <a:pos x="245" y="448"/>
                </a:cxn>
                <a:cxn ang="0">
                  <a:pos x="243" y="496"/>
                </a:cxn>
                <a:cxn ang="0">
                  <a:pos x="236" y="539"/>
                </a:cxn>
                <a:cxn ang="0">
                  <a:pos x="225" y="578"/>
                </a:cxn>
                <a:cxn ang="0">
                  <a:pos x="210" y="612"/>
                </a:cxn>
                <a:cxn ang="0">
                  <a:pos x="193" y="640"/>
                </a:cxn>
                <a:cxn ang="0">
                  <a:pos x="175" y="662"/>
                </a:cxn>
                <a:cxn ang="0">
                  <a:pos x="154" y="679"/>
                </a:cxn>
                <a:cxn ang="0">
                  <a:pos x="135" y="692"/>
                </a:cxn>
                <a:cxn ang="0">
                  <a:pos x="96" y="651"/>
                </a:cxn>
                <a:cxn ang="0">
                  <a:pos x="65" y="606"/>
                </a:cxn>
                <a:cxn ang="0">
                  <a:pos x="39" y="558"/>
                </a:cxn>
                <a:cxn ang="0">
                  <a:pos x="20" y="507"/>
                </a:cxn>
                <a:cxn ang="0">
                  <a:pos x="7" y="453"/>
                </a:cxn>
                <a:cxn ang="0">
                  <a:pos x="0" y="399"/>
                </a:cxn>
                <a:cxn ang="0">
                  <a:pos x="0" y="345"/>
                </a:cxn>
                <a:cxn ang="0">
                  <a:pos x="9" y="297"/>
                </a:cxn>
                <a:cxn ang="0">
                  <a:pos x="26" y="250"/>
                </a:cxn>
                <a:cxn ang="0">
                  <a:pos x="55" y="194"/>
                </a:cxn>
                <a:cxn ang="0">
                  <a:pos x="91" y="144"/>
                </a:cxn>
                <a:cxn ang="0">
                  <a:pos x="134" y="101"/>
                </a:cxn>
                <a:cxn ang="0">
                  <a:pos x="182" y="66"/>
                </a:cxn>
                <a:cxn ang="0">
                  <a:pos x="234" y="38"/>
                </a:cxn>
                <a:cxn ang="0">
                  <a:pos x="292" y="17"/>
                </a:cxn>
                <a:cxn ang="0">
                  <a:pos x="351" y="4"/>
                </a:cxn>
                <a:cxn ang="0">
                  <a:pos x="413" y="0"/>
                </a:cxn>
              </a:cxnLst>
              <a:rect l="0" t="0" r="r" b="b"/>
              <a:pathLst>
                <a:path w="763" h="692">
                  <a:moveTo>
                    <a:pt x="413" y="0"/>
                  </a:moveTo>
                  <a:lnTo>
                    <a:pt x="476" y="4"/>
                  </a:lnTo>
                  <a:lnTo>
                    <a:pt x="540" y="17"/>
                  </a:lnTo>
                  <a:lnTo>
                    <a:pt x="603" y="38"/>
                  </a:lnTo>
                  <a:lnTo>
                    <a:pt x="648" y="60"/>
                  </a:lnTo>
                  <a:lnTo>
                    <a:pt x="685" y="82"/>
                  </a:lnTo>
                  <a:lnTo>
                    <a:pt x="715" y="108"/>
                  </a:lnTo>
                  <a:lnTo>
                    <a:pt x="741" y="135"/>
                  </a:lnTo>
                  <a:lnTo>
                    <a:pt x="763" y="164"/>
                  </a:lnTo>
                  <a:lnTo>
                    <a:pt x="759" y="207"/>
                  </a:lnTo>
                  <a:lnTo>
                    <a:pt x="748" y="245"/>
                  </a:lnTo>
                  <a:lnTo>
                    <a:pt x="731" y="274"/>
                  </a:lnTo>
                  <a:lnTo>
                    <a:pt x="709" y="300"/>
                  </a:lnTo>
                  <a:lnTo>
                    <a:pt x="681" y="321"/>
                  </a:lnTo>
                  <a:lnTo>
                    <a:pt x="649" y="336"/>
                  </a:lnTo>
                  <a:lnTo>
                    <a:pt x="614" y="349"/>
                  </a:lnTo>
                  <a:lnTo>
                    <a:pt x="577" y="356"/>
                  </a:lnTo>
                  <a:lnTo>
                    <a:pt x="538" y="362"/>
                  </a:lnTo>
                  <a:lnTo>
                    <a:pt x="497" y="364"/>
                  </a:lnTo>
                  <a:lnTo>
                    <a:pt x="458" y="364"/>
                  </a:lnTo>
                  <a:lnTo>
                    <a:pt x="379" y="360"/>
                  </a:lnTo>
                  <a:lnTo>
                    <a:pt x="344" y="356"/>
                  </a:lnTo>
                  <a:lnTo>
                    <a:pt x="312" y="351"/>
                  </a:lnTo>
                  <a:lnTo>
                    <a:pt x="284" y="345"/>
                  </a:lnTo>
                  <a:lnTo>
                    <a:pt x="262" y="342"/>
                  </a:lnTo>
                  <a:lnTo>
                    <a:pt x="243" y="338"/>
                  </a:lnTo>
                  <a:lnTo>
                    <a:pt x="232" y="336"/>
                  </a:lnTo>
                  <a:lnTo>
                    <a:pt x="229" y="334"/>
                  </a:lnTo>
                  <a:lnTo>
                    <a:pt x="240" y="394"/>
                  </a:lnTo>
                  <a:lnTo>
                    <a:pt x="245" y="448"/>
                  </a:lnTo>
                  <a:lnTo>
                    <a:pt x="243" y="496"/>
                  </a:lnTo>
                  <a:lnTo>
                    <a:pt x="236" y="539"/>
                  </a:lnTo>
                  <a:lnTo>
                    <a:pt x="225" y="578"/>
                  </a:lnTo>
                  <a:lnTo>
                    <a:pt x="210" y="612"/>
                  </a:lnTo>
                  <a:lnTo>
                    <a:pt x="193" y="640"/>
                  </a:lnTo>
                  <a:lnTo>
                    <a:pt x="175" y="662"/>
                  </a:lnTo>
                  <a:lnTo>
                    <a:pt x="154" y="679"/>
                  </a:lnTo>
                  <a:lnTo>
                    <a:pt x="135" y="692"/>
                  </a:lnTo>
                  <a:lnTo>
                    <a:pt x="96" y="651"/>
                  </a:lnTo>
                  <a:lnTo>
                    <a:pt x="65" y="606"/>
                  </a:lnTo>
                  <a:lnTo>
                    <a:pt x="39" y="558"/>
                  </a:lnTo>
                  <a:lnTo>
                    <a:pt x="20" y="507"/>
                  </a:lnTo>
                  <a:lnTo>
                    <a:pt x="7" y="453"/>
                  </a:lnTo>
                  <a:lnTo>
                    <a:pt x="0" y="399"/>
                  </a:lnTo>
                  <a:lnTo>
                    <a:pt x="0" y="345"/>
                  </a:lnTo>
                  <a:lnTo>
                    <a:pt x="9" y="297"/>
                  </a:lnTo>
                  <a:lnTo>
                    <a:pt x="26" y="250"/>
                  </a:lnTo>
                  <a:lnTo>
                    <a:pt x="55" y="194"/>
                  </a:lnTo>
                  <a:lnTo>
                    <a:pt x="91" y="144"/>
                  </a:lnTo>
                  <a:lnTo>
                    <a:pt x="134" y="101"/>
                  </a:lnTo>
                  <a:lnTo>
                    <a:pt x="182" y="66"/>
                  </a:lnTo>
                  <a:lnTo>
                    <a:pt x="234" y="38"/>
                  </a:lnTo>
                  <a:lnTo>
                    <a:pt x="292" y="17"/>
                  </a:lnTo>
                  <a:lnTo>
                    <a:pt x="351" y="4"/>
                  </a:lnTo>
                  <a:lnTo>
                    <a:pt x="413"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6" name="Freeform 10"/>
            <p:cNvSpPr>
              <a:spLocks/>
            </p:cNvSpPr>
            <p:nvPr/>
          </p:nvSpPr>
          <p:spPr bwMode="auto">
            <a:xfrm>
              <a:off x="1368425" y="2600325"/>
              <a:ext cx="1217612" cy="1106488"/>
            </a:xfrm>
            <a:custGeom>
              <a:avLst/>
              <a:gdLst/>
              <a:ahLst/>
              <a:cxnLst>
                <a:cxn ang="0">
                  <a:pos x="417" y="0"/>
                </a:cxn>
                <a:cxn ang="0">
                  <a:pos x="480" y="3"/>
                </a:cxn>
                <a:cxn ang="0">
                  <a:pos x="543" y="16"/>
                </a:cxn>
                <a:cxn ang="0">
                  <a:pos x="607" y="37"/>
                </a:cxn>
                <a:cxn ang="0">
                  <a:pos x="651" y="59"/>
                </a:cxn>
                <a:cxn ang="0">
                  <a:pos x="687" y="82"/>
                </a:cxn>
                <a:cxn ang="0">
                  <a:pos x="716" y="108"/>
                </a:cxn>
                <a:cxn ang="0">
                  <a:pos x="744" y="134"/>
                </a:cxn>
                <a:cxn ang="0">
                  <a:pos x="767" y="164"/>
                </a:cxn>
                <a:cxn ang="0">
                  <a:pos x="763" y="207"/>
                </a:cxn>
                <a:cxn ang="0">
                  <a:pos x="752" y="244"/>
                </a:cxn>
                <a:cxn ang="0">
                  <a:pos x="735" y="274"/>
                </a:cxn>
                <a:cxn ang="0">
                  <a:pos x="713" y="300"/>
                </a:cxn>
                <a:cxn ang="0">
                  <a:pos x="685" y="320"/>
                </a:cxn>
                <a:cxn ang="0">
                  <a:pos x="653" y="335"/>
                </a:cxn>
                <a:cxn ang="0">
                  <a:pos x="618" y="348"/>
                </a:cxn>
                <a:cxn ang="0">
                  <a:pos x="581" y="356"/>
                </a:cxn>
                <a:cxn ang="0">
                  <a:pos x="541" y="361"/>
                </a:cxn>
                <a:cxn ang="0">
                  <a:pos x="500" y="363"/>
                </a:cxn>
                <a:cxn ang="0">
                  <a:pos x="461" y="363"/>
                </a:cxn>
                <a:cxn ang="0">
                  <a:pos x="383" y="360"/>
                </a:cxn>
                <a:cxn ang="0">
                  <a:pos x="348" y="356"/>
                </a:cxn>
                <a:cxn ang="0">
                  <a:pos x="316" y="350"/>
                </a:cxn>
                <a:cxn ang="0">
                  <a:pos x="288" y="345"/>
                </a:cxn>
                <a:cxn ang="0">
                  <a:pos x="266" y="341"/>
                </a:cxn>
                <a:cxn ang="0">
                  <a:pos x="247" y="337"/>
                </a:cxn>
                <a:cxn ang="0">
                  <a:pos x="236" y="335"/>
                </a:cxn>
                <a:cxn ang="0">
                  <a:pos x="232" y="333"/>
                </a:cxn>
                <a:cxn ang="0">
                  <a:pos x="245" y="395"/>
                </a:cxn>
                <a:cxn ang="0">
                  <a:pos x="251" y="451"/>
                </a:cxn>
                <a:cxn ang="0">
                  <a:pos x="249" y="501"/>
                </a:cxn>
                <a:cxn ang="0">
                  <a:pos x="242" y="544"/>
                </a:cxn>
                <a:cxn ang="0">
                  <a:pos x="230" y="583"/>
                </a:cxn>
                <a:cxn ang="0">
                  <a:pos x="216" y="615"/>
                </a:cxn>
                <a:cxn ang="0">
                  <a:pos x="197" y="643"/>
                </a:cxn>
                <a:cxn ang="0">
                  <a:pos x="178" y="663"/>
                </a:cxn>
                <a:cxn ang="0">
                  <a:pos x="158" y="680"/>
                </a:cxn>
                <a:cxn ang="0">
                  <a:pos x="139" y="691"/>
                </a:cxn>
                <a:cxn ang="0">
                  <a:pos x="121" y="697"/>
                </a:cxn>
                <a:cxn ang="0">
                  <a:pos x="81" y="649"/>
                </a:cxn>
                <a:cxn ang="0">
                  <a:pos x="50" y="598"/>
                </a:cxn>
                <a:cxn ang="0">
                  <a:pos x="26" y="544"/>
                </a:cxn>
                <a:cxn ang="0">
                  <a:pos x="9" y="486"/>
                </a:cxn>
                <a:cxn ang="0">
                  <a:pos x="0" y="429"/>
                </a:cxn>
                <a:cxn ang="0">
                  <a:pos x="0" y="369"/>
                </a:cxn>
                <a:cxn ang="0">
                  <a:pos x="11" y="309"/>
                </a:cxn>
                <a:cxn ang="0">
                  <a:pos x="29" y="249"/>
                </a:cxn>
                <a:cxn ang="0">
                  <a:pos x="57" y="194"/>
                </a:cxn>
                <a:cxn ang="0">
                  <a:pos x="95" y="143"/>
                </a:cxn>
                <a:cxn ang="0">
                  <a:pos x="137" y="100"/>
                </a:cxn>
                <a:cxn ang="0">
                  <a:pos x="186" y="65"/>
                </a:cxn>
                <a:cxn ang="0">
                  <a:pos x="238" y="37"/>
                </a:cxn>
                <a:cxn ang="0">
                  <a:pos x="294" y="16"/>
                </a:cxn>
                <a:cxn ang="0">
                  <a:pos x="353" y="3"/>
                </a:cxn>
                <a:cxn ang="0">
                  <a:pos x="417" y="0"/>
                </a:cxn>
              </a:cxnLst>
              <a:rect l="0" t="0" r="r" b="b"/>
              <a:pathLst>
                <a:path w="767" h="697">
                  <a:moveTo>
                    <a:pt x="417" y="0"/>
                  </a:moveTo>
                  <a:lnTo>
                    <a:pt x="480" y="3"/>
                  </a:lnTo>
                  <a:lnTo>
                    <a:pt x="543" y="16"/>
                  </a:lnTo>
                  <a:lnTo>
                    <a:pt x="607" y="37"/>
                  </a:lnTo>
                  <a:lnTo>
                    <a:pt x="651" y="59"/>
                  </a:lnTo>
                  <a:lnTo>
                    <a:pt x="687" y="82"/>
                  </a:lnTo>
                  <a:lnTo>
                    <a:pt x="716" y="108"/>
                  </a:lnTo>
                  <a:lnTo>
                    <a:pt x="744" y="134"/>
                  </a:lnTo>
                  <a:lnTo>
                    <a:pt x="767" y="164"/>
                  </a:lnTo>
                  <a:lnTo>
                    <a:pt x="763" y="207"/>
                  </a:lnTo>
                  <a:lnTo>
                    <a:pt x="752" y="244"/>
                  </a:lnTo>
                  <a:lnTo>
                    <a:pt x="735" y="274"/>
                  </a:lnTo>
                  <a:lnTo>
                    <a:pt x="713" y="300"/>
                  </a:lnTo>
                  <a:lnTo>
                    <a:pt x="685" y="320"/>
                  </a:lnTo>
                  <a:lnTo>
                    <a:pt x="653" y="335"/>
                  </a:lnTo>
                  <a:lnTo>
                    <a:pt x="618" y="348"/>
                  </a:lnTo>
                  <a:lnTo>
                    <a:pt x="581" y="356"/>
                  </a:lnTo>
                  <a:lnTo>
                    <a:pt x="541" y="361"/>
                  </a:lnTo>
                  <a:lnTo>
                    <a:pt x="500" y="363"/>
                  </a:lnTo>
                  <a:lnTo>
                    <a:pt x="461" y="363"/>
                  </a:lnTo>
                  <a:lnTo>
                    <a:pt x="383" y="360"/>
                  </a:lnTo>
                  <a:lnTo>
                    <a:pt x="348" y="356"/>
                  </a:lnTo>
                  <a:lnTo>
                    <a:pt x="316" y="350"/>
                  </a:lnTo>
                  <a:lnTo>
                    <a:pt x="288" y="345"/>
                  </a:lnTo>
                  <a:lnTo>
                    <a:pt x="266" y="341"/>
                  </a:lnTo>
                  <a:lnTo>
                    <a:pt x="247" y="337"/>
                  </a:lnTo>
                  <a:lnTo>
                    <a:pt x="236" y="335"/>
                  </a:lnTo>
                  <a:lnTo>
                    <a:pt x="232" y="333"/>
                  </a:lnTo>
                  <a:lnTo>
                    <a:pt x="245" y="395"/>
                  </a:lnTo>
                  <a:lnTo>
                    <a:pt x="251" y="451"/>
                  </a:lnTo>
                  <a:lnTo>
                    <a:pt x="249" y="501"/>
                  </a:lnTo>
                  <a:lnTo>
                    <a:pt x="242" y="544"/>
                  </a:lnTo>
                  <a:lnTo>
                    <a:pt x="230" y="583"/>
                  </a:lnTo>
                  <a:lnTo>
                    <a:pt x="216" y="615"/>
                  </a:lnTo>
                  <a:lnTo>
                    <a:pt x="197" y="643"/>
                  </a:lnTo>
                  <a:lnTo>
                    <a:pt x="178" y="663"/>
                  </a:lnTo>
                  <a:lnTo>
                    <a:pt x="158" y="680"/>
                  </a:lnTo>
                  <a:lnTo>
                    <a:pt x="139" y="691"/>
                  </a:lnTo>
                  <a:lnTo>
                    <a:pt x="121" y="697"/>
                  </a:lnTo>
                  <a:lnTo>
                    <a:pt x="81" y="649"/>
                  </a:lnTo>
                  <a:lnTo>
                    <a:pt x="50" y="598"/>
                  </a:lnTo>
                  <a:lnTo>
                    <a:pt x="26" y="544"/>
                  </a:lnTo>
                  <a:lnTo>
                    <a:pt x="9" y="486"/>
                  </a:lnTo>
                  <a:lnTo>
                    <a:pt x="0" y="429"/>
                  </a:lnTo>
                  <a:lnTo>
                    <a:pt x="0" y="369"/>
                  </a:lnTo>
                  <a:lnTo>
                    <a:pt x="11" y="309"/>
                  </a:lnTo>
                  <a:lnTo>
                    <a:pt x="29" y="249"/>
                  </a:lnTo>
                  <a:lnTo>
                    <a:pt x="57" y="194"/>
                  </a:lnTo>
                  <a:lnTo>
                    <a:pt x="95" y="143"/>
                  </a:lnTo>
                  <a:lnTo>
                    <a:pt x="137" y="100"/>
                  </a:lnTo>
                  <a:lnTo>
                    <a:pt x="186" y="65"/>
                  </a:lnTo>
                  <a:lnTo>
                    <a:pt x="238" y="37"/>
                  </a:lnTo>
                  <a:lnTo>
                    <a:pt x="294" y="16"/>
                  </a:lnTo>
                  <a:lnTo>
                    <a:pt x="353" y="3"/>
                  </a:lnTo>
                  <a:lnTo>
                    <a:pt x="417"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7" name="Freeform 11"/>
            <p:cNvSpPr>
              <a:spLocks/>
            </p:cNvSpPr>
            <p:nvPr/>
          </p:nvSpPr>
          <p:spPr bwMode="auto">
            <a:xfrm>
              <a:off x="2047875" y="4138613"/>
              <a:ext cx="277812" cy="169863"/>
            </a:xfrm>
            <a:custGeom>
              <a:avLst/>
              <a:gdLst/>
              <a:ahLst/>
              <a:cxnLst>
                <a:cxn ang="0">
                  <a:pos x="175" y="0"/>
                </a:cxn>
                <a:cxn ang="0">
                  <a:pos x="138" y="105"/>
                </a:cxn>
                <a:cxn ang="0">
                  <a:pos x="89" y="107"/>
                </a:cxn>
                <a:cxn ang="0">
                  <a:pos x="0" y="8"/>
                </a:cxn>
                <a:cxn ang="0">
                  <a:pos x="54" y="6"/>
                </a:cxn>
                <a:cxn ang="0">
                  <a:pos x="113" y="4"/>
                </a:cxn>
                <a:cxn ang="0">
                  <a:pos x="175" y="0"/>
                </a:cxn>
              </a:cxnLst>
              <a:rect l="0" t="0" r="r" b="b"/>
              <a:pathLst>
                <a:path w="175" h="107">
                  <a:moveTo>
                    <a:pt x="175" y="0"/>
                  </a:moveTo>
                  <a:lnTo>
                    <a:pt x="138" y="105"/>
                  </a:lnTo>
                  <a:lnTo>
                    <a:pt x="89" y="107"/>
                  </a:lnTo>
                  <a:lnTo>
                    <a:pt x="0" y="8"/>
                  </a:lnTo>
                  <a:lnTo>
                    <a:pt x="54" y="6"/>
                  </a:lnTo>
                  <a:lnTo>
                    <a:pt x="113" y="4"/>
                  </a:lnTo>
                  <a:lnTo>
                    <a:pt x="175"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8" name="Freeform 12"/>
            <p:cNvSpPr>
              <a:spLocks/>
            </p:cNvSpPr>
            <p:nvPr/>
          </p:nvSpPr>
          <p:spPr bwMode="auto">
            <a:xfrm>
              <a:off x="2178050" y="4278313"/>
              <a:ext cx="250825" cy="965200"/>
            </a:xfrm>
            <a:custGeom>
              <a:avLst/>
              <a:gdLst/>
              <a:ahLst/>
              <a:cxnLst>
                <a:cxn ang="0">
                  <a:pos x="50" y="0"/>
                </a:cxn>
                <a:cxn ang="0">
                  <a:pos x="67" y="56"/>
                </a:cxn>
                <a:cxn ang="0">
                  <a:pos x="82" y="116"/>
                </a:cxn>
                <a:cxn ang="0">
                  <a:pos x="97" y="173"/>
                </a:cxn>
                <a:cxn ang="0">
                  <a:pos x="110" y="231"/>
                </a:cxn>
                <a:cxn ang="0">
                  <a:pos x="121" y="287"/>
                </a:cxn>
                <a:cxn ang="0">
                  <a:pos x="130" y="339"/>
                </a:cxn>
                <a:cxn ang="0">
                  <a:pos x="139" y="386"/>
                </a:cxn>
                <a:cxn ang="0">
                  <a:pos x="145" y="427"/>
                </a:cxn>
                <a:cxn ang="0">
                  <a:pos x="151" y="462"/>
                </a:cxn>
                <a:cxn ang="0">
                  <a:pos x="154" y="488"/>
                </a:cxn>
                <a:cxn ang="0">
                  <a:pos x="158" y="505"/>
                </a:cxn>
                <a:cxn ang="0">
                  <a:pos x="158" y="511"/>
                </a:cxn>
                <a:cxn ang="0">
                  <a:pos x="84" y="608"/>
                </a:cxn>
                <a:cxn ang="0">
                  <a:pos x="0" y="520"/>
                </a:cxn>
                <a:cxn ang="0">
                  <a:pos x="3" y="470"/>
                </a:cxn>
                <a:cxn ang="0">
                  <a:pos x="5" y="416"/>
                </a:cxn>
                <a:cxn ang="0">
                  <a:pos x="7" y="360"/>
                </a:cxn>
                <a:cxn ang="0">
                  <a:pos x="9" y="302"/>
                </a:cxn>
                <a:cxn ang="0">
                  <a:pos x="9" y="95"/>
                </a:cxn>
                <a:cxn ang="0">
                  <a:pos x="7" y="58"/>
                </a:cxn>
                <a:cxn ang="0">
                  <a:pos x="7" y="4"/>
                </a:cxn>
                <a:cxn ang="0">
                  <a:pos x="50" y="0"/>
                </a:cxn>
              </a:cxnLst>
              <a:rect l="0" t="0" r="r" b="b"/>
              <a:pathLst>
                <a:path w="158" h="608">
                  <a:moveTo>
                    <a:pt x="50" y="0"/>
                  </a:moveTo>
                  <a:lnTo>
                    <a:pt x="67" y="56"/>
                  </a:lnTo>
                  <a:lnTo>
                    <a:pt x="82" y="116"/>
                  </a:lnTo>
                  <a:lnTo>
                    <a:pt x="97" y="173"/>
                  </a:lnTo>
                  <a:lnTo>
                    <a:pt x="110" y="231"/>
                  </a:lnTo>
                  <a:lnTo>
                    <a:pt x="121" y="287"/>
                  </a:lnTo>
                  <a:lnTo>
                    <a:pt x="130" y="339"/>
                  </a:lnTo>
                  <a:lnTo>
                    <a:pt x="139" y="386"/>
                  </a:lnTo>
                  <a:lnTo>
                    <a:pt x="145" y="427"/>
                  </a:lnTo>
                  <a:lnTo>
                    <a:pt x="151" y="462"/>
                  </a:lnTo>
                  <a:lnTo>
                    <a:pt x="154" y="488"/>
                  </a:lnTo>
                  <a:lnTo>
                    <a:pt x="158" y="505"/>
                  </a:lnTo>
                  <a:lnTo>
                    <a:pt x="158" y="511"/>
                  </a:lnTo>
                  <a:lnTo>
                    <a:pt x="84" y="608"/>
                  </a:lnTo>
                  <a:lnTo>
                    <a:pt x="0" y="520"/>
                  </a:lnTo>
                  <a:lnTo>
                    <a:pt x="3" y="470"/>
                  </a:lnTo>
                  <a:lnTo>
                    <a:pt x="5" y="416"/>
                  </a:lnTo>
                  <a:lnTo>
                    <a:pt x="7" y="360"/>
                  </a:lnTo>
                  <a:lnTo>
                    <a:pt x="9" y="302"/>
                  </a:lnTo>
                  <a:lnTo>
                    <a:pt x="9" y="95"/>
                  </a:lnTo>
                  <a:lnTo>
                    <a:pt x="7" y="58"/>
                  </a:lnTo>
                  <a:lnTo>
                    <a:pt x="7" y="4"/>
                  </a:lnTo>
                  <a:lnTo>
                    <a:pt x="50"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9" name="Freeform 13"/>
            <p:cNvSpPr>
              <a:spLocks/>
            </p:cNvSpPr>
            <p:nvPr/>
          </p:nvSpPr>
          <p:spPr bwMode="auto">
            <a:xfrm>
              <a:off x="1574800" y="2682875"/>
              <a:ext cx="895350" cy="417513"/>
            </a:xfrm>
            <a:custGeom>
              <a:avLst/>
              <a:gdLst/>
              <a:ahLst/>
              <a:cxnLst>
                <a:cxn ang="0">
                  <a:pos x="411" y="0"/>
                </a:cxn>
                <a:cxn ang="0">
                  <a:pos x="417" y="2"/>
                </a:cxn>
                <a:cxn ang="0">
                  <a:pos x="432" y="5"/>
                </a:cxn>
                <a:cxn ang="0">
                  <a:pos x="452" y="11"/>
                </a:cxn>
                <a:cxn ang="0">
                  <a:pos x="477" y="20"/>
                </a:cxn>
                <a:cxn ang="0">
                  <a:pos x="503" y="33"/>
                </a:cxn>
                <a:cxn ang="0">
                  <a:pos x="527" y="50"/>
                </a:cxn>
                <a:cxn ang="0">
                  <a:pos x="547" y="71"/>
                </a:cxn>
                <a:cxn ang="0">
                  <a:pos x="560" y="95"/>
                </a:cxn>
                <a:cxn ang="0">
                  <a:pos x="564" y="112"/>
                </a:cxn>
                <a:cxn ang="0">
                  <a:pos x="564" y="132"/>
                </a:cxn>
                <a:cxn ang="0">
                  <a:pos x="560" y="153"/>
                </a:cxn>
                <a:cxn ang="0">
                  <a:pos x="551" y="175"/>
                </a:cxn>
                <a:cxn ang="0">
                  <a:pos x="538" y="196"/>
                </a:cxn>
                <a:cxn ang="0">
                  <a:pos x="518" y="216"/>
                </a:cxn>
                <a:cxn ang="0">
                  <a:pos x="491" y="233"/>
                </a:cxn>
                <a:cxn ang="0">
                  <a:pos x="460" y="248"/>
                </a:cxn>
                <a:cxn ang="0">
                  <a:pos x="419" y="257"/>
                </a:cxn>
                <a:cxn ang="0">
                  <a:pos x="370" y="263"/>
                </a:cxn>
                <a:cxn ang="0">
                  <a:pos x="302" y="263"/>
                </a:cxn>
                <a:cxn ang="0">
                  <a:pos x="240" y="259"/>
                </a:cxn>
                <a:cxn ang="0">
                  <a:pos x="184" y="252"/>
                </a:cxn>
                <a:cxn ang="0">
                  <a:pos x="136" y="240"/>
                </a:cxn>
                <a:cxn ang="0">
                  <a:pos x="95" y="227"/>
                </a:cxn>
                <a:cxn ang="0">
                  <a:pos x="61" y="214"/>
                </a:cxn>
                <a:cxn ang="0">
                  <a:pos x="35" y="203"/>
                </a:cxn>
                <a:cxn ang="0">
                  <a:pos x="15" y="192"/>
                </a:cxn>
                <a:cxn ang="0">
                  <a:pos x="4" y="184"/>
                </a:cxn>
                <a:cxn ang="0">
                  <a:pos x="0" y="183"/>
                </a:cxn>
                <a:cxn ang="0">
                  <a:pos x="63" y="190"/>
                </a:cxn>
                <a:cxn ang="0">
                  <a:pos x="119" y="192"/>
                </a:cxn>
                <a:cxn ang="0">
                  <a:pos x="169" y="186"/>
                </a:cxn>
                <a:cxn ang="0">
                  <a:pos x="214" y="175"/>
                </a:cxn>
                <a:cxn ang="0">
                  <a:pos x="253" y="160"/>
                </a:cxn>
                <a:cxn ang="0">
                  <a:pos x="289" y="143"/>
                </a:cxn>
                <a:cxn ang="0">
                  <a:pos x="316" y="123"/>
                </a:cxn>
                <a:cxn ang="0">
                  <a:pos x="343" y="102"/>
                </a:cxn>
                <a:cxn ang="0">
                  <a:pos x="361" y="80"/>
                </a:cxn>
                <a:cxn ang="0">
                  <a:pos x="378" y="60"/>
                </a:cxn>
                <a:cxn ang="0">
                  <a:pos x="391" y="41"/>
                </a:cxn>
                <a:cxn ang="0">
                  <a:pos x="400" y="24"/>
                </a:cxn>
                <a:cxn ang="0">
                  <a:pos x="406" y="11"/>
                </a:cxn>
                <a:cxn ang="0">
                  <a:pos x="411" y="0"/>
                </a:cxn>
              </a:cxnLst>
              <a:rect l="0" t="0" r="r" b="b"/>
              <a:pathLst>
                <a:path w="564" h="263">
                  <a:moveTo>
                    <a:pt x="411" y="0"/>
                  </a:moveTo>
                  <a:lnTo>
                    <a:pt x="417" y="2"/>
                  </a:lnTo>
                  <a:lnTo>
                    <a:pt x="432" y="5"/>
                  </a:lnTo>
                  <a:lnTo>
                    <a:pt x="452" y="11"/>
                  </a:lnTo>
                  <a:lnTo>
                    <a:pt x="477" y="20"/>
                  </a:lnTo>
                  <a:lnTo>
                    <a:pt x="503" y="33"/>
                  </a:lnTo>
                  <a:lnTo>
                    <a:pt x="527" y="50"/>
                  </a:lnTo>
                  <a:lnTo>
                    <a:pt x="547" y="71"/>
                  </a:lnTo>
                  <a:lnTo>
                    <a:pt x="560" y="95"/>
                  </a:lnTo>
                  <a:lnTo>
                    <a:pt x="564" y="112"/>
                  </a:lnTo>
                  <a:lnTo>
                    <a:pt x="564" y="132"/>
                  </a:lnTo>
                  <a:lnTo>
                    <a:pt x="560" y="153"/>
                  </a:lnTo>
                  <a:lnTo>
                    <a:pt x="551" y="175"/>
                  </a:lnTo>
                  <a:lnTo>
                    <a:pt x="538" y="196"/>
                  </a:lnTo>
                  <a:lnTo>
                    <a:pt x="518" y="216"/>
                  </a:lnTo>
                  <a:lnTo>
                    <a:pt x="491" y="233"/>
                  </a:lnTo>
                  <a:lnTo>
                    <a:pt x="460" y="248"/>
                  </a:lnTo>
                  <a:lnTo>
                    <a:pt x="419" y="257"/>
                  </a:lnTo>
                  <a:lnTo>
                    <a:pt x="370" y="263"/>
                  </a:lnTo>
                  <a:lnTo>
                    <a:pt x="302" y="263"/>
                  </a:lnTo>
                  <a:lnTo>
                    <a:pt x="240" y="259"/>
                  </a:lnTo>
                  <a:lnTo>
                    <a:pt x="184" y="252"/>
                  </a:lnTo>
                  <a:lnTo>
                    <a:pt x="136" y="240"/>
                  </a:lnTo>
                  <a:lnTo>
                    <a:pt x="95" y="227"/>
                  </a:lnTo>
                  <a:lnTo>
                    <a:pt x="61" y="214"/>
                  </a:lnTo>
                  <a:lnTo>
                    <a:pt x="35" y="203"/>
                  </a:lnTo>
                  <a:lnTo>
                    <a:pt x="15" y="192"/>
                  </a:lnTo>
                  <a:lnTo>
                    <a:pt x="4" y="184"/>
                  </a:lnTo>
                  <a:lnTo>
                    <a:pt x="0" y="183"/>
                  </a:lnTo>
                  <a:lnTo>
                    <a:pt x="63" y="190"/>
                  </a:lnTo>
                  <a:lnTo>
                    <a:pt x="119" y="192"/>
                  </a:lnTo>
                  <a:lnTo>
                    <a:pt x="169" y="186"/>
                  </a:lnTo>
                  <a:lnTo>
                    <a:pt x="214" y="175"/>
                  </a:lnTo>
                  <a:lnTo>
                    <a:pt x="253" y="160"/>
                  </a:lnTo>
                  <a:lnTo>
                    <a:pt x="289" y="143"/>
                  </a:lnTo>
                  <a:lnTo>
                    <a:pt x="316" y="123"/>
                  </a:lnTo>
                  <a:lnTo>
                    <a:pt x="343"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0" name="Freeform 14"/>
            <p:cNvSpPr>
              <a:spLocks noEditPoints="1"/>
            </p:cNvSpPr>
            <p:nvPr/>
          </p:nvSpPr>
          <p:spPr bwMode="auto">
            <a:xfrm>
              <a:off x="2130425" y="2863850"/>
              <a:ext cx="339725" cy="241300"/>
            </a:xfrm>
            <a:custGeom>
              <a:avLst/>
              <a:gdLst/>
              <a:ahLst/>
              <a:cxnLst>
                <a:cxn ang="0">
                  <a:pos x="4" y="152"/>
                </a:cxn>
                <a:cxn ang="0">
                  <a:pos x="0" y="152"/>
                </a:cxn>
                <a:cxn ang="0">
                  <a:pos x="4" y="152"/>
                </a:cxn>
                <a:cxn ang="0">
                  <a:pos x="212" y="0"/>
                </a:cxn>
                <a:cxn ang="0">
                  <a:pos x="212" y="1"/>
                </a:cxn>
                <a:cxn ang="0">
                  <a:pos x="214" y="9"/>
                </a:cxn>
                <a:cxn ang="0">
                  <a:pos x="214" y="31"/>
                </a:cxn>
                <a:cxn ang="0">
                  <a:pos x="212" y="44"/>
                </a:cxn>
                <a:cxn ang="0">
                  <a:pos x="209" y="61"/>
                </a:cxn>
                <a:cxn ang="0">
                  <a:pos x="201" y="78"/>
                </a:cxn>
                <a:cxn ang="0">
                  <a:pos x="190" y="95"/>
                </a:cxn>
                <a:cxn ang="0">
                  <a:pos x="173" y="110"/>
                </a:cxn>
                <a:cxn ang="0">
                  <a:pos x="153" y="125"/>
                </a:cxn>
                <a:cxn ang="0">
                  <a:pos x="125" y="136"/>
                </a:cxn>
                <a:cxn ang="0">
                  <a:pos x="91" y="145"/>
                </a:cxn>
                <a:cxn ang="0">
                  <a:pos x="50" y="151"/>
                </a:cxn>
                <a:cxn ang="0">
                  <a:pos x="4" y="152"/>
                </a:cxn>
                <a:cxn ang="0">
                  <a:pos x="13" y="151"/>
                </a:cxn>
                <a:cxn ang="0">
                  <a:pos x="30" y="149"/>
                </a:cxn>
                <a:cxn ang="0">
                  <a:pos x="48" y="147"/>
                </a:cxn>
                <a:cxn ang="0">
                  <a:pos x="71" y="141"/>
                </a:cxn>
                <a:cxn ang="0">
                  <a:pos x="95" y="134"/>
                </a:cxn>
                <a:cxn ang="0">
                  <a:pos x="121" y="125"/>
                </a:cxn>
                <a:cxn ang="0">
                  <a:pos x="145" y="113"/>
                </a:cxn>
                <a:cxn ang="0">
                  <a:pos x="168" y="98"/>
                </a:cxn>
                <a:cxn ang="0">
                  <a:pos x="186" y="80"/>
                </a:cxn>
                <a:cxn ang="0">
                  <a:pos x="201" y="57"/>
                </a:cxn>
                <a:cxn ang="0">
                  <a:pos x="210" y="31"/>
                </a:cxn>
                <a:cxn ang="0">
                  <a:pos x="212" y="0"/>
                </a:cxn>
              </a:cxnLst>
              <a:rect l="0" t="0" r="r" b="b"/>
              <a:pathLst>
                <a:path w="214" h="152">
                  <a:moveTo>
                    <a:pt x="4" y="152"/>
                  </a:moveTo>
                  <a:lnTo>
                    <a:pt x="0" y="152"/>
                  </a:lnTo>
                  <a:lnTo>
                    <a:pt x="4" y="152"/>
                  </a:lnTo>
                  <a:close/>
                  <a:moveTo>
                    <a:pt x="212" y="0"/>
                  </a:moveTo>
                  <a:lnTo>
                    <a:pt x="212" y="1"/>
                  </a:lnTo>
                  <a:lnTo>
                    <a:pt x="214" y="9"/>
                  </a:lnTo>
                  <a:lnTo>
                    <a:pt x="214" y="31"/>
                  </a:lnTo>
                  <a:lnTo>
                    <a:pt x="212" y="44"/>
                  </a:lnTo>
                  <a:lnTo>
                    <a:pt x="209" y="61"/>
                  </a:lnTo>
                  <a:lnTo>
                    <a:pt x="201" y="78"/>
                  </a:lnTo>
                  <a:lnTo>
                    <a:pt x="190" y="95"/>
                  </a:lnTo>
                  <a:lnTo>
                    <a:pt x="173" y="110"/>
                  </a:lnTo>
                  <a:lnTo>
                    <a:pt x="153" y="125"/>
                  </a:lnTo>
                  <a:lnTo>
                    <a:pt x="125" y="136"/>
                  </a:lnTo>
                  <a:lnTo>
                    <a:pt x="91" y="145"/>
                  </a:lnTo>
                  <a:lnTo>
                    <a:pt x="50" y="151"/>
                  </a:lnTo>
                  <a:lnTo>
                    <a:pt x="4" y="152"/>
                  </a:lnTo>
                  <a:lnTo>
                    <a:pt x="13" y="151"/>
                  </a:lnTo>
                  <a:lnTo>
                    <a:pt x="30" y="149"/>
                  </a:lnTo>
                  <a:lnTo>
                    <a:pt x="48" y="147"/>
                  </a:lnTo>
                  <a:lnTo>
                    <a:pt x="71" y="141"/>
                  </a:lnTo>
                  <a:lnTo>
                    <a:pt x="95" y="134"/>
                  </a:lnTo>
                  <a:lnTo>
                    <a:pt x="121" y="125"/>
                  </a:lnTo>
                  <a:lnTo>
                    <a:pt x="145" y="113"/>
                  </a:lnTo>
                  <a:lnTo>
                    <a:pt x="168"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1" name="Freeform 15"/>
            <p:cNvSpPr>
              <a:spLocks/>
            </p:cNvSpPr>
            <p:nvPr/>
          </p:nvSpPr>
          <p:spPr bwMode="auto">
            <a:xfrm>
              <a:off x="2635250" y="3011488"/>
              <a:ext cx="95250" cy="487363"/>
            </a:xfrm>
            <a:custGeom>
              <a:avLst/>
              <a:gdLst/>
              <a:ahLst/>
              <a:cxnLst>
                <a:cxn ang="0">
                  <a:pos x="0" y="0"/>
                </a:cxn>
                <a:cxn ang="0">
                  <a:pos x="2" y="4"/>
                </a:cxn>
                <a:cxn ang="0">
                  <a:pos x="10" y="13"/>
                </a:cxn>
                <a:cxn ang="0">
                  <a:pos x="19" y="30"/>
                </a:cxn>
                <a:cxn ang="0">
                  <a:pos x="30" y="52"/>
                </a:cxn>
                <a:cxn ang="0">
                  <a:pos x="39" y="80"/>
                </a:cxn>
                <a:cxn ang="0">
                  <a:pos x="51" y="115"/>
                </a:cxn>
                <a:cxn ang="0">
                  <a:pos x="56" y="155"/>
                </a:cxn>
                <a:cxn ang="0">
                  <a:pos x="60" y="201"/>
                </a:cxn>
                <a:cxn ang="0">
                  <a:pos x="56" y="252"/>
                </a:cxn>
                <a:cxn ang="0">
                  <a:pos x="47" y="307"/>
                </a:cxn>
                <a:cxn ang="0">
                  <a:pos x="47" y="302"/>
                </a:cxn>
                <a:cxn ang="0">
                  <a:pos x="49" y="287"/>
                </a:cxn>
                <a:cxn ang="0">
                  <a:pos x="51" y="261"/>
                </a:cxn>
                <a:cxn ang="0">
                  <a:pos x="51" y="229"/>
                </a:cxn>
                <a:cxn ang="0">
                  <a:pos x="49" y="190"/>
                </a:cxn>
                <a:cxn ang="0">
                  <a:pos x="43" y="147"/>
                </a:cxn>
                <a:cxn ang="0">
                  <a:pos x="34" y="99"/>
                </a:cxn>
                <a:cxn ang="0">
                  <a:pos x="21" y="50"/>
                </a:cxn>
                <a:cxn ang="0">
                  <a:pos x="0" y="0"/>
                </a:cxn>
              </a:cxnLst>
              <a:rect l="0" t="0" r="r" b="b"/>
              <a:pathLst>
                <a:path w="60" h="307">
                  <a:moveTo>
                    <a:pt x="0" y="0"/>
                  </a:moveTo>
                  <a:lnTo>
                    <a:pt x="2" y="4"/>
                  </a:lnTo>
                  <a:lnTo>
                    <a:pt x="10" y="13"/>
                  </a:lnTo>
                  <a:lnTo>
                    <a:pt x="19" y="30"/>
                  </a:lnTo>
                  <a:lnTo>
                    <a:pt x="30" y="52"/>
                  </a:lnTo>
                  <a:lnTo>
                    <a:pt x="39" y="80"/>
                  </a:lnTo>
                  <a:lnTo>
                    <a:pt x="51" y="115"/>
                  </a:lnTo>
                  <a:lnTo>
                    <a:pt x="56" y="155"/>
                  </a:lnTo>
                  <a:lnTo>
                    <a:pt x="60" y="201"/>
                  </a:lnTo>
                  <a:lnTo>
                    <a:pt x="56" y="252"/>
                  </a:lnTo>
                  <a:lnTo>
                    <a:pt x="47" y="307"/>
                  </a:lnTo>
                  <a:lnTo>
                    <a:pt x="47" y="302"/>
                  </a:lnTo>
                  <a:lnTo>
                    <a:pt x="49" y="287"/>
                  </a:lnTo>
                  <a:lnTo>
                    <a:pt x="51" y="261"/>
                  </a:lnTo>
                  <a:lnTo>
                    <a:pt x="51" y="229"/>
                  </a:lnTo>
                  <a:lnTo>
                    <a:pt x="49"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2" name="Freeform 16"/>
            <p:cNvSpPr>
              <a:spLocks/>
            </p:cNvSpPr>
            <p:nvPr/>
          </p:nvSpPr>
          <p:spPr bwMode="auto">
            <a:xfrm>
              <a:off x="2435225" y="4124325"/>
              <a:ext cx="168275" cy="1171575"/>
            </a:xfrm>
            <a:custGeom>
              <a:avLst/>
              <a:gdLst/>
              <a:ahLst/>
              <a:cxnLst>
                <a:cxn ang="0">
                  <a:pos x="26" y="0"/>
                </a:cxn>
                <a:cxn ang="0">
                  <a:pos x="72" y="26"/>
                </a:cxn>
                <a:cxn ang="0">
                  <a:pos x="106" y="733"/>
                </a:cxn>
                <a:cxn ang="0">
                  <a:pos x="67" y="737"/>
                </a:cxn>
                <a:cxn ang="0">
                  <a:pos x="24" y="738"/>
                </a:cxn>
                <a:cxn ang="0">
                  <a:pos x="13" y="641"/>
                </a:cxn>
                <a:cxn ang="0">
                  <a:pos x="3" y="533"/>
                </a:cxn>
                <a:cxn ang="0">
                  <a:pos x="0" y="421"/>
                </a:cxn>
                <a:cxn ang="0">
                  <a:pos x="0" y="336"/>
                </a:cxn>
                <a:cxn ang="0">
                  <a:pos x="2" y="259"/>
                </a:cxn>
                <a:cxn ang="0">
                  <a:pos x="3" y="192"/>
                </a:cxn>
                <a:cxn ang="0">
                  <a:pos x="9" y="134"/>
                </a:cxn>
                <a:cxn ang="0">
                  <a:pos x="13" y="88"/>
                </a:cxn>
                <a:cxn ang="0">
                  <a:pos x="18" y="50"/>
                </a:cxn>
                <a:cxn ang="0">
                  <a:pos x="22" y="22"/>
                </a:cxn>
                <a:cxn ang="0">
                  <a:pos x="24" y="6"/>
                </a:cxn>
                <a:cxn ang="0">
                  <a:pos x="26" y="0"/>
                </a:cxn>
              </a:cxnLst>
              <a:rect l="0" t="0" r="r" b="b"/>
              <a:pathLst>
                <a:path w="106" h="738">
                  <a:moveTo>
                    <a:pt x="26" y="0"/>
                  </a:moveTo>
                  <a:lnTo>
                    <a:pt x="72" y="26"/>
                  </a:lnTo>
                  <a:lnTo>
                    <a:pt x="106" y="733"/>
                  </a:lnTo>
                  <a:lnTo>
                    <a:pt x="67" y="737"/>
                  </a:lnTo>
                  <a:lnTo>
                    <a:pt x="24" y="738"/>
                  </a:lnTo>
                  <a:lnTo>
                    <a:pt x="13" y="641"/>
                  </a:lnTo>
                  <a:lnTo>
                    <a:pt x="3" y="533"/>
                  </a:lnTo>
                  <a:lnTo>
                    <a:pt x="0" y="421"/>
                  </a:lnTo>
                  <a:lnTo>
                    <a:pt x="0" y="336"/>
                  </a:lnTo>
                  <a:lnTo>
                    <a:pt x="2" y="259"/>
                  </a:lnTo>
                  <a:lnTo>
                    <a:pt x="3" y="192"/>
                  </a:lnTo>
                  <a:lnTo>
                    <a:pt x="9" y="134"/>
                  </a:lnTo>
                  <a:lnTo>
                    <a:pt x="13" y="88"/>
                  </a:lnTo>
                  <a:lnTo>
                    <a:pt x="18" y="50"/>
                  </a:lnTo>
                  <a:lnTo>
                    <a:pt x="22" y="22"/>
                  </a:lnTo>
                  <a:lnTo>
                    <a:pt x="24" y="6"/>
                  </a:lnTo>
                  <a:lnTo>
                    <a:pt x="26" y="0"/>
                  </a:lnTo>
                  <a:close/>
                </a:path>
              </a:pathLst>
            </a:custGeom>
            <a:solidFill>
              <a:srgbClr val="8EB8C8"/>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3" name="Freeform 17"/>
            <p:cNvSpPr>
              <a:spLocks/>
            </p:cNvSpPr>
            <p:nvPr/>
          </p:nvSpPr>
          <p:spPr bwMode="auto">
            <a:xfrm>
              <a:off x="2452688" y="4086225"/>
              <a:ext cx="611187" cy="1208088"/>
            </a:xfrm>
            <a:custGeom>
              <a:avLst/>
              <a:gdLst/>
              <a:ahLst/>
              <a:cxnLst>
                <a:cxn ang="0">
                  <a:pos x="158" y="0"/>
                </a:cxn>
                <a:cxn ang="0">
                  <a:pos x="160" y="3"/>
                </a:cxn>
                <a:cxn ang="0">
                  <a:pos x="168" y="13"/>
                </a:cxn>
                <a:cxn ang="0">
                  <a:pos x="177" y="30"/>
                </a:cxn>
                <a:cxn ang="0">
                  <a:pos x="190" y="52"/>
                </a:cxn>
                <a:cxn ang="0">
                  <a:pos x="207" y="78"/>
                </a:cxn>
                <a:cxn ang="0">
                  <a:pos x="223" y="110"/>
                </a:cxn>
                <a:cxn ang="0">
                  <a:pos x="244" y="145"/>
                </a:cxn>
                <a:cxn ang="0">
                  <a:pos x="263" y="182"/>
                </a:cxn>
                <a:cxn ang="0">
                  <a:pos x="294" y="255"/>
                </a:cxn>
                <a:cxn ang="0">
                  <a:pos x="320" y="333"/>
                </a:cxn>
                <a:cxn ang="0">
                  <a:pos x="343" y="416"/>
                </a:cxn>
                <a:cxn ang="0">
                  <a:pos x="361" y="498"/>
                </a:cxn>
                <a:cxn ang="0">
                  <a:pos x="376" y="581"/>
                </a:cxn>
                <a:cxn ang="0">
                  <a:pos x="385" y="660"/>
                </a:cxn>
                <a:cxn ang="0">
                  <a:pos x="385" y="665"/>
                </a:cxn>
                <a:cxn ang="0">
                  <a:pos x="378" y="677"/>
                </a:cxn>
                <a:cxn ang="0">
                  <a:pos x="361" y="692"/>
                </a:cxn>
                <a:cxn ang="0">
                  <a:pos x="337" y="705"/>
                </a:cxn>
                <a:cxn ang="0">
                  <a:pos x="307" y="718"/>
                </a:cxn>
                <a:cxn ang="0">
                  <a:pos x="268" y="731"/>
                </a:cxn>
                <a:cxn ang="0">
                  <a:pos x="222" y="740"/>
                </a:cxn>
                <a:cxn ang="0">
                  <a:pos x="168" y="749"/>
                </a:cxn>
                <a:cxn ang="0">
                  <a:pos x="102" y="755"/>
                </a:cxn>
                <a:cxn ang="0">
                  <a:pos x="30" y="761"/>
                </a:cxn>
                <a:cxn ang="0">
                  <a:pos x="20" y="684"/>
                </a:cxn>
                <a:cxn ang="0">
                  <a:pos x="11" y="598"/>
                </a:cxn>
                <a:cxn ang="0">
                  <a:pos x="6" y="505"/>
                </a:cxn>
                <a:cxn ang="0">
                  <a:pos x="2" y="410"/>
                </a:cxn>
                <a:cxn ang="0">
                  <a:pos x="0" y="326"/>
                </a:cxn>
                <a:cxn ang="0">
                  <a:pos x="2" y="253"/>
                </a:cxn>
                <a:cxn ang="0">
                  <a:pos x="2" y="190"/>
                </a:cxn>
                <a:cxn ang="0">
                  <a:pos x="6"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8" y="13"/>
                  </a:lnTo>
                  <a:lnTo>
                    <a:pt x="177" y="30"/>
                  </a:lnTo>
                  <a:lnTo>
                    <a:pt x="190" y="52"/>
                  </a:lnTo>
                  <a:lnTo>
                    <a:pt x="207" y="78"/>
                  </a:lnTo>
                  <a:lnTo>
                    <a:pt x="223" y="110"/>
                  </a:lnTo>
                  <a:lnTo>
                    <a:pt x="244" y="145"/>
                  </a:lnTo>
                  <a:lnTo>
                    <a:pt x="263" y="182"/>
                  </a:lnTo>
                  <a:lnTo>
                    <a:pt x="294" y="255"/>
                  </a:lnTo>
                  <a:lnTo>
                    <a:pt x="320" y="333"/>
                  </a:lnTo>
                  <a:lnTo>
                    <a:pt x="343" y="416"/>
                  </a:lnTo>
                  <a:lnTo>
                    <a:pt x="361" y="498"/>
                  </a:lnTo>
                  <a:lnTo>
                    <a:pt x="376" y="581"/>
                  </a:lnTo>
                  <a:lnTo>
                    <a:pt x="385" y="660"/>
                  </a:lnTo>
                  <a:lnTo>
                    <a:pt x="385" y="665"/>
                  </a:lnTo>
                  <a:lnTo>
                    <a:pt x="378" y="677"/>
                  </a:lnTo>
                  <a:lnTo>
                    <a:pt x="361" y="692"/>
                  </a:lnTo>
                  <a:lnTo>
                    <a:pt x="337" y="705"/>
                  </a:lnTo>
                  <a:lnTo>
                    <a:pt x="307" y="718"/>
                  </a:lnTo>
                  <a:lnTo>
                    <a:pt x="268" y="731"/>
                  </a:lnTo>
                  <a:lnTo>
                    <a:pt x="222" y="740"/>
                  </a:lnTo>
                  <a:lnTo>
                    <a:pt x="168" y="749"/>
                  </a:lnTo>
                  <a:lnTo>
                    <a:pt x="102" y="755"/>
                  </a:lnTo>
                  <a:lnTo>
                    <a:pt x="30" y="761"/>
                  </a:lnTo>
                  <a:lnTo>
                    <a:pt x="20" y="684"/>
                  </a:lnTo>
                  <a:lnTo>
                    <a:pt x="11" y="598"/>
                  </a:lnTo>
                  <a:lnTo>
                    <a:pt x="6" y="505"/>
                  </a:lnTo>
                  <a:lnTo>
                    <a:pt x="2" y="410"/>
                  </a:lnTo>
                  <a:lnTo>
                    <a:pt x="0" y="326"/>
                  </a:lnTo>
                  <a:lnTo>
                    <a:pt x="2" y="253"/>
                  </a:lnTo>
                  <a:lnTo>
                    <a:pt x="2" y="190"/>
                  </a:lnTo>
                  <a:lnTo>
                    <a:pt x="6"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4" name="Freeform 18"/>
            <p:cNvSpPr>
              <a:spLocks/>
            </p:cNvSpPr>
            <p:nvPr/>
          </p:nvSpPr>
          <p:spPr bwMode="auto">
            <a:xfrm>
              <a:off x="1290638" y="4135438"/>
              <a:ext cx="417512" cy="1143000"/>
            </a:xfrm>
            <a:custGeom>
              <a:avLst/>
              <a:gdLst/>
              <a:ahLst/>
              <a:cxnLst>
                <a:cxn ang="0">
                  <a:pos x="190" y="0"/>
                </a:cxn>
                <a:cxn ang="0">
                  <a:pos x="263" y="377"/>
                </a:cxn>
                <a:cxn ang="0">
                  <a:pos x="263" y="383"/>
                </a:cxn>
                <a:cxn ang="0">
                  <a:pos x="261" y="401"/>
                </a:cxn>
                <a:cxn ang="0">
                  <a:pos x="259" y="429"/>
                </a:cxn>
                <a:cxn ang="0">
                  <a:pos x="257" y="467"/>
                </a:cxn>
                <a:cxn ang="0">
                  <a:pos x="255" y="509"/>
                </a:cxn>
                <a:cxn ang="0">
                  <a:pos x="252" y="558"/>
                </a:cxn>
                <a:cxn ang="0">
                  <a:pos x="250" y="610"/>
                </a:cxn>
                <a:cxn ang="0">
                  <a:pos x="250" y="720"/>
                </a:cxn>
                <a:cxn ang="0">
                  <a:pos x="184" y="711"/>
                </a:cxn>
                <a:cxn ang="0">
                  <a:pos x="129" y="700"/>
                </a:cxn>
                <a:cxn ang="0">
                  <a:pos x="84" y="687"/>
                </a:cxn>
                <a:cxn ang="0">
                  <a:pos x="49" y="672"/>
                </a:cxn>
                <a:cxn ang="0">
                  <a:pos x="22" y="655"/>
                </a:cxn>
                <a:cxn ang="0">
                  <a:pos x="4" y="638"/>
                </a:cxn>
                <a:cxn ang="0">
                  <a:pos x="2" y="634"/>
                </a:cxn>
                <a:cxn ang="0">
                  <a:pos x="2" y="633"/>
                </a:cxn>
                <a:cxn ang="0">
                  <a:pos x="0" y="629"/>
                </a:cxn>
                <a:cxn ang="0">
                  <a:pos x="0" y="627"/>
                </a:cxn>
                <a:cxn ang="0">
                  <a:pos x="8" y="543"/>
                </a:cxn>
                <a:cxn ang="0">
                  <a:pos x="22" y="455"/>
                </a:cxn>
                <a:cxn ang="0">
                  <a:pos x="43" y="370"/>
                </a:cxn>
                <a:cxn ang="0">
                  <a:pos x="63" y="304"/>
                </a:cxn>
                <a:cxn ang="0">
                  <a:pos x="82" y="248"/>
                </a:cxn>
                <a:cxn ang="0">
                  <a:pos x="101" y="202"/>
                </a:cxn>
                <a:cxn ang="0">
                  <a:pos x="117" y="163"/>
                </a:cxn>
                <a:cxn ang="0">
                  <a:pos x="132" y="131"/>
                </a:cxn>
                <a:cxn ang="0">
                  <a:pos x="145" y="103"/>
                </a:cxn>
                <a:cxn ang="0">
                  <a:pos x="158" y="81"/>
                </a:cxn>
                <a:cxn ang="0">
                  <a:pos x="168" y="60"/>
                </a:cxn>
                <a:cxn ang="0">
                  <a:pos x="177" y="41"/>
                </a:cxn>
                <a:cxn ang="0">
                  <a:pos x="184" y="21"/>
                </a:cxn>
                <a:cxn ang="0">
                  <a:pos x="190" y="0"/>
                </a:cxn>
              </a:cxnLst>
              <a:rect l="0" t="0" r="r" b="b"/>
              <a:pathLst>
                <a:path w="263" h="720">
                  <a:moveTo>
                    <a:pt x="190" y="0"/>
                  </a:moveTo>
                  <a:lnTo>
                    <a:pt x="263" y="377"/>
                  </a:lnTo>
                  <a:lnTo>
                    <a:pt x="263" y="383"/>
                  </a:lnTo>
                  <a:lnTo>
                    <a:pt x="261" y="401"/>
                  </a:lnTo>
                  <a:lnTo>
                    <a:pt x="259" y="429"/>
                  </a:lnTo>
                  <a:lnTo>
                    <a:pt x="257" y="467"/>
                  </a:lnTo>
                  <a:lnTo>
                    <a:pt x="255" y="509"/>
                  </a:lnTo>
                  <a:lnTo>
                    <a:pt x="252" y="558"/>
                  </a:lnTo>
                  <a:lnTo>
                    <a:pt x="250" y="610"/>
                  </a:lnTo>
                  <a:lnTo>
                    <a:pt x="250" y="720"/>
                  </a:lnTo>
                  <a:lnTo>
                    <a:pt x="184" y="711"/>
                  </a:lnTo>
                  <a:lnTo>
                    <a:pt x="129" y="700"/>
                  </a:lnTo>
                  <a:lnTo>
                    <a:pt x="84" y="687"/>
                  </a:lnTo>
                  <a:lnTo>
                    <a:pt x="49" y="672"/>
                  </a:lnTo>
                  <a:lnTo>
                    <a:pt x="22" y="655"/>
                  </a:lnTo>
                  <a:lnTo>
                    <a:pt x="4" y="638"/>
                  </a:lnTo>
                  <a:lnTo>
                    <a:pt x="2" y="634"/>
                  </a:lnTo>
                  <a:lnTo>
                    <a:pt x="2" y="633"/>
                  </a:lnTo>
                  <a:lnTo>
                    <a:pt x="0" y="629"/>
                  </a:lnTo>
                  <a:lnTo>
                    <a:pt x="0" y="627"/>
                  </a:lnTo>
                  <a:lnTo>
                    <a:pt x="8" y="543"/>
                  </a:lnTo>
                  <a:lnTo>
                    <a:pt x="22" y="455"/>
                  </a:lnTo>
                  <a:lnTo>
                    <a:pt x="43" y="370"/>
                  </a:lnTo>
                  <a:lnTo>
                    <a:pt x="63" y="304"/>
                  </a:lnTo>
                  <a:lnTo>
                    <a:pt x="82" y="248"/>
                  </a:lnTo>
                  <a:lnTo>
                    <a:pt x="101" y="202"/>
                  </a:lnTo>
                  <a:lnTo>
                    <a:pt x="117" y="163"/>
                  </a:lnTo>
                  <a:lnTo>
                    <a:pt x="132" y="131"/>
                  </a:lnTo>
                  <a:lnTo>
                    <a:pt x="145" y="103"/>
                  </a:lnTo>
                  <a:lnTo>
                    <a:pt x="158" y="81"/>
                  </a:lnTo>
                  <a:lnTo>
                    <a:pt x="168" y="60"/>
                  </a:lnTo>
                  <a:lnTo>
                    <a:pt x="177" y="41"/>
                  </a:lnTo>
                  <a:lnTo>
                    <a:pt x="184" y="21"/>
                  </a:lnTo>
                  <a:lnTo>
                    <a:pt x="190"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5" name="Freeform 19"/>
            <p:cNvSpPr>
              <a:spLocks/>
            </p:cNvSpPr>
            <p:nvPr/>
          </p:nvSpPr>
          <p:spPr bwMode="auto">
            <a:xfrm>
              <a:off x="1589088" y="4135438"/>
              <a:ext cx="573087" cy="1166813"/>
            </a:xfrm>
            <a:custGeom>
              <a:avLst/>
              <a:gdLst/>
              <a:ahLst/>
              <a:cxnLst>
                <a:cxn ang="0">
                  <a:pos x="2" y="0"/>
                </a:cxn>
                <a:cxn ang="0">
                  <a:pos x="8" y="0"/>
                </a:cxn>
                <a:cxn ang="0">
                  <a:pos x="24" y="2"/>
                </a:cxn>
                <a:cxn ang="0">
                  <a:pos x="47" y="4"/>
                </a:cxn>
                <a:cxn ang="0">
                  <a:pos x="106" y="8"/>
                </a:cxn>
                <a:cxn ang="0">
                  <a:pos x="138" y="10"/>
                </a:cxn>
                <a:cxn ang="0">
                  <a:pos x="166" y="10"/>
                </a:cxn>
                <a:cxn ang="0">
                  <a:pos x="168" y="13"/>
                </a:cxn>
                <a:cxn ang="0">
                  <a:pos x="173" y="28"/>
                </a:cxn>
                <a:cxn ang="0">
                  <a:pos x="183" y="49"/>
                </a:cxn>
                <a:cxn ang="0">
                  <a:pos x="209" y="114"/>
                </a:cxn>
                <a:cxn ang="0">
                  <a:pos x="224" y="155"/>
                </a:cxn>
                <a:cxn ang="0">
                  <a:pos x="242" y="204"/>
                </a:cxn>
                <a:cxn ang="0">
                  <a:pos x="259" y="258"/>
                </a:cxn>
                <a:cxn ang="0">
                  <a:pos x="278" y="316"/>
                </a:cxn>
                <a:cxn ang="0">
                  <a:pos x="294" y="379"/>
                </a:cxn>
                <a:cxn ang="0">
                  <a:pos x="311" y="444"/>
                </a:cxn>
                <a:cxn ang="0">
                  <a:pos x="328" y="515"/>
                </a:cxn>
                <a:cxn ang="0">
                  <a:pos x="341" y="586"/>
                </a:cxn>
                <a:cxn ang="0">
                  <a:pos x="352" y="661"/>
                </a:cxn>
                <a:cxn ang="0">
                  <a:pos x="361" y="735"/>
                </a:cxn>
                <a:cxn ang="0">
                  <a:pos x="278" y="735"/>
                </a:cxn>
                <a:cxn ang="0">
                  <a:pos x="201" y="731"/>
                </a:cxn>
                <a:cxn ang="0">
                  <a:pos x="132" y="728"/>
                </a:cxn>
                <a:cxn ang="0">
                  <a:pos x="73" y="722"/>
                </a:cxn>
                <a:cxn ang="0">
                  <a:pos x="19" y="715"/>
                </a:cxn>
                <a:cxn ang="0">
                  <a:pos x="13" y="647"/>
                </a:cxn>
                <a:cxn ang="0">
                  <a:pos x="8" y="578"/>
                </a:cxn>
                <a:cxn ang="0">
                  <a:pos x="4" y="511"/>
                </a:cxn>
                <a:cxn ang="0">
                  <a:pos x="0" y="448"/>
                </a:cxn>
                <a:cxn ang="0">
                  <a:pos x="0" y="388"/>
                </a:cxn>
                <a:cxn ang="0">
                  <a:pos x="2" y="336"/>
                </a:cxn>
                <a:cxn ang="0">
                  <a:pos x="6" y="263"/>
                </a:cxn>
                <a:cxn ang="0">
                  <a:pos x="8" y="196"/>
                </a:cxn>
                <a:cxn ang="0">
                  <a:pos x="8" y="92"/>
                </a:cxn>
                <a:cxn ang="0">
                  <a:pos x="6" y="53"/>
                </a:cxn>
                <a:cxn ang="0">
                  <a:pos x="4" y="25"/>
                </a:cxn>
                <a:cxn ang="0">
                  <a:pos x="2" y="6"/>
                </a:cxn>
                <a:cxn ang="0">
                  <a:pos x="2" y="0"/>
                </a:cxn>
              </a:cxnLst>
              <a:rect l="0" t="0" r="r" b="b"/>
              <a:pathLst>
                <a:path w="361" h="735">
                  <a:moveTo>
                    <a:pt x="2" y="0"/>
                  </a:moveTo>
                  <a:lnTo>
                    <a:pt x="8" y="0"/>
                  </a:lnTo>
                  <a:lnTo>
                    <a:pt x="24" y="2"/>
                  </a:lnTo>
                  <a:lnTo>
                    <a:pt x="47" y="4"/>
                  </a:lnTo>
                  <a:lnTo>
                    <a:pt x="106" y="8"/>
                  </a:lnTo>
                  <a:lnTo>
                    <a:pt x="138" y="10"/>
                  </a:lnTo>
                  <a:lnTo>
                    <a:pt x="166" y="10"/>
                  </a:lnTo>
                  <a:lnTo>
                    <a:pt x="168" y="13"/>
                  </a:lnTo>
                  <a:lnTo>
                    <a:pt x="173" y="28"/>
                  </a:lnTo>
                  <a:lnTo>
                    <a:pt x="183" y="49"/>
                  </a:lnTo>
                  <a:lnTo>
                    <a:pt x="209" y="114"/>
                  </a:lnTo>
                  <a:lnTo>
                    <a:pt x="224" y="155"/>
                  </a:lnTo>
                  <a:lnTo>
                    <a:pt x="242" y="204"/>
                  </a:lnTo>
                  <a:lnTo>
                    <a:pt x="259" y="258"/>
                  </a:lnTo>
                  <a:lnTo>
                    <a:pt x="278" y="316"/>
                  </a:lnTo>
                  <a:lnTo>
                    <a:pt x="294" y="379"/>
                  </a:lnTo>
                  <a:lnTo>
                    <a:pt x="311" y="444"/>
                  </a:lnTo>
                  <a:lnTo>
                    <a:pt x="328" y="515"/>
                  </a:lnTo>
                  <a:lnTo>
                    <a:pt x="341" y="586"/>
                  </a:lnTo>
                  <a:lnTo>
                    <a:pt x="352" y="661"/>
                  </a:lnTo>
                  <a:lnTo>
                    <a:pt x="361" y="735"/>
                  </a:lnTo>
                  <a:lnTo>
                    <a:pt x="278" y="735"/>
                  </a:lnTo>
                  <a:lnTo>
                    <a:pt x="201" y="731"/>
                  </a:lnTo>
                  <a:lnTo>
                    <a:pt x="132" y="728"/>
                  </a:lnTo>
                  <a:lnTo>
                    <a:pt x="73" y="722"/>
                  </a:lnTo>
                  <a:lnTo>
                    <a:pt x="19" y="715"/>
                  </a:lnTo>
                  <a:lnTo>
                    <a:pt x="13" y="647"/>
                  </a:lnTo>
                  <a:lnTo>
                    <a:pt x="8" y="578"/>
                  </a:lnTo>
                  <a:lnTo>
                    <a:pt x="4" y="511"/>
                  </a:lnTo>
                  <a:lnTo>
                    <a:pt x="0" y="448"/>
                  </a:lnTo>
                  <a:lnTo>
                    <a:pt x="0" y="388"/>
                  </a:lnTo>
                  <a:lnTo>
                    <a:pt x="2" y="336"/>
                  </a:lnTo>
                  <a:lnTo>
                    <a:pt x="6" y="263"/>
                  </a:lnTo>
                  <a:lnTo>
                    <a:pt x="8" y="196"/>
                  </a:lnTo>
                  <a:lnTo>
                    <a:pt x="8" y="92"/>
                  </a:lnTo>
                  <a:lnTo>
                    <a:pt x="6" y="53"/>
                  </a:lnTo>
                  <a:lnTo>
                    <a:pt x="4" y="25"/>
                  </a:lnTo>
                  <a:lnTo>
                    <a:pt x="2" y="6"/>
                  </a:lnTo>
                  <a:lnTo>
                    <a:pt x="2"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6" name="Freeform 20"/>
            <p:cNvSpPr>
              <a:spLocks/>
            </p:cNvSpPr>
            <p:nvPr/>
          </p:nvSpPr>
          <p:spPr bwMode="auto">
            <a:xfrm>
              <a:off x="1660525" y="4719638"/>
              <a:ext cx="55562" cy="561975"/>
            </a:xfrm>
            <a:custGeom>
              <a:avLst/>
              <a:gdLst/>
              <a:ahLst/>
              <a:cxnLst>
                <a:cxn ang="0">
                  <a:pos x="35" y="0"/>
                </a:cxn>
                <a:cxn ang="0">
                  <a:pos x="28" y="93"/>
                </a:cxn>
                <a:cxn ang="0">
                  <a:pos x="24" y="186"/>
                </a:cxn>
                <a:cxn ang="0">
                  <a:pos x="24" y="354"/>
                </a:cxn>
                <a:cxn ang="0">
                  <a:pos x="17" y="352"/>
                </a:cxn>
                <a:cxn ang="0">
                  <a:pos x="7" y="352"/>
                </a:cxn>
                <a:cxn ang="0">
                  <a:pos x="0" y="350"/>
                </a:cxn>
                <a:cxn ang="0">
                  <a:pos x="2" y="268"/>
                </a:cxn>
                <a:cxn ang="0">
                  <a:pos x="5" y="197"/>
                </a:cxn>
                <a:cxn ang="0">
                  <a:pos x="11" y="138"/>
                </a:cxn>
                <a:cxn ang="0">
                  <a:pos x="17" y="89"/>
                </a:cxn>
                <a:cxn ang="0">
                  <a:pos x="24" y="50"/>
                </a:cxn>
                <a:cxn ang="0">
                  <a:pos x="30" y="22"/>
                </a:cxn>
                <a:cxn ang="0">
                  <a:pos x="33" y="5"/>
                </a:cxn>
                <a:cxn ang="0">
                  <a:pos x="35" y="0"/>
                </a:cxn>
              </a:cxnLst>
              <a:rect l="0" t="0" r="r" b="b"/>
              <a:pathLst>
                <a:path w="35" h="354">
                  <a:moveTo>
                    <a:pt x="35" y="0"/>
                  </a:moveTo>
                  <a:lnTo>
                    <a:pt x="28" y="93"/>
                  </a:lnTo>
                  <a:lnTo>
                    <a:pt x="24" y="186"/>
                  </a:lnTo>
                  <a:lnTo>
                    <a:pt x="24" y="354"/>
                  </a:lnTo>
                  <a:lnTo>
                    <a:pt x="17" y="352"/>
                  </a:lnTo>
                  <a:lnTo>
                    <a:pt x="7" y="352"/>
                  </a:lnTo>
                  <a:lnTo>
                    <a:pt x="0" y="350"/>
                  </a:lnTo>
                  <a:lnTo>
                    <a:pt x="2" y="268"/>
                  </a:lnTo>
                  <a:lnTo>
                    <a:pt x="5" y="197"/>
                  </a:lnTo>
                  <a:lnTo>
                    <a:pt x="11" y="138"/>
                  </a:lnTo>
                  <a:lnTo>
                    <a:pt x="17" y="89"/>
                  </a:lnTo>
                  <a:lnTo>
                    <a:pt x="24" y="50"/>
                  </a:lnTo>
                  <a:lnTo>
                    <a:pt x="30" y="22"/>
                  </a:lnTo>
                  <a:lnTo>
                    <a:pt x="33" y="5"/>
                  </a:lnTo>
                  <a:lnTo>
                    <a:pt x="35"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7" name="Freeform 21"/>
            <p:cNvSpPr>
              <a:spLocks/>
            </p:cNvSpPr>
            <p:nvPr/>
          </p:nvSpPr>
          <p:spPr bwMode="auto">
            <a:xfrm>
              <a:off x="2713038" y="4648200"/>
              <a:ext cx="134937" cy="612775"/>
            </a:xfrm>
            <a:custGeom>
              <a:avLst/>
              <a:gdLst/>
              <a:ahLst/>
              <a:cxnLst>
                <a:cxn ang="0">
                  <a:pos x="0" y="0"/>
                </a:cxn>
                <a:cxn ang="0">
                  <a:pos x="2" y="4"/>
                </a:cxn>
                <a:cxn ang="0">
                  <a:pos x="7" y="17"/>
                </a:cxn>
                <a:cxn ang="0">
                  <a:pos x="15" y="37"/>
                </a:cxn>
                <a:cxn ang="0">
                  <a:pos x="24" y="69"/>
                </a:cxn>
                <a:cxn ang="0">
                  <a:pos x="35" y="108"/>
                </a:cxn>
                <a:cxn ang="0">
                  <a:pos x="48" y="160"/>
                </a:cxn>
                <a:cxn ang="0">
                  <a:pos x="61" y="222"/>
                </a:cxn>
                <a:cxn ang="0">
                  <a:pos x="74" y="295"/>
                </a:cxn>
                <a:cxn ang="0">
                  <a:pos x="85" y="380"/>
                </a:cxn>
                <a:cxn ang="0">
                  <a:pos x="74" y="384"/>
                </a:cxn>
                <a:cxn ang="0">
                  <a:pos x="61" y="386"/>
                </a:cxn>
                <a:cxn ang="0">
                  <a:pos x="58" y="332"/>
                </a:cxn>
                <a:cxn ang="0">
                  <a:pos x="50" y="270"/>
                </a:cxn>
                <a:cxn ang="0">
                  <a:pos x="41" y="205"/>
                </a:cxn>
                <a:cxn ang="0">
                  <a:pos x="31" y="134"/>
                </a:cxn>
                <a:cxn ang="0">
                  <a:pos x="17" y="65"/>
                </a:cxn>
                <a:cxn ang="0">
                  <a:pos x="0" y="0"/>
                </a:cxn>
              </a:cxnLst>
              <a:rect l="0" t="0" r="r" b="b"/>
              <a:pathLst>
                <a:path w="85" h="386">
                  <a:moveTo>
                    <a:pt x="0" y="0"/>
                  </a:moveTo>
                  <a:lnTo>
                    <a:pt x="2" y="4"/>
                  </a:lnTo>
                  <a:lnTo>
                    <a:pt x="7" y="17"/>
                  </a:lnTo>
                  <a:lnTo>
                    <a:pt x="15" y="37"/>
                  </a:lnTo>
                  <a:lnTo>
                    <a:pt x="24" y="69"/>
                  </a:lnTo>
                  <a:lnTo>
                    <a:pt x="35" y="108"/>
                  </a:lnTo>
                  <a:lnTo>
                    <a:pt x="48" y="160"/>
                  </a:lnTo>
                  <a:lnTo>
                    <a:pt x="61" y="222"/>
                  </a:lnTo>
                  <a:lnTo>
                    <a:pt x="74" y="295"/>
                  </a:lnTo>
                  <a:lnTo>
                    <a:pt x="85" y="380"/>
                  </a:lnTo>
                  <a:lnTo>
                    <a:pt x="74" y="384"/>
                  </a:lnTo>
                  <a:lnTo>
                    <a:pt x="61" y="386"/>
                  </a:lnTo>
                  <a:lnTo>
                    <a:pt x="58" y="332"/>
                  </a:lnTo>
                  <a:lnTo>
                    <a:pt x="50" y="270"/>
                  </a:lnTo>
                  <a:lnTo>
                    <a:pt x="41" y="205"/>
                  </a:lnTo>
                  <a:lnTo>
                    <a:pt x="31" y="134"/>
                  </a:lnTo>
                  <a:lnTo>
                    <a:pt x="17" y="65"/>
                  </a:lnTo>
                  <a:lnTo>
                    <a:pt x="0"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78" name="Freeform 22"/>
            <p:cNvSpPr>
              <a:spLocks/>
            </p:cNvSpPr>
            <p:nvPr/>
          </p:nvSpPr>
          <p:spPr bwMode="auto">
            <a:xfrm>
              <a:off x="1773238" y="4760913"/>
              <a:ext cx="206375" cy="68263"/>
            </a:xfrm>
            <a:custGeom>
              <a:avLst/>
              <a:gdLst/>
              <a:ahLst/>
              <a:cxnLst>
                <a:cxn ang="0">
                  <a:pos x="2" y="0"/>
                </a:cxn>
                <a:cxn ang="0">
                  <a:pos x="130" y="11"/>
                </a:cxn>
                <a:cxn ang="0">
                  <a:pos x="128" y="43"/>
                </a:cxn>
                <a:cxn ang="0">
                  <a:pos x="0" y="33"/>
                </a:cxn>
                <a:cxn ang="0">
                  <a:pos x="2" y="0"/>
                </a:cxn>
              </a:cxnLst>
              <a:rect l="0" t="0" r="r" b="b"/>
              <a:pathLst>
                <a:path w="130" h="43">
                  <a:moveTo>
                    <a:pt x="2" y="0"/>
                  </a:moveTo>
                  <a:lnTo>
                    <a:pt x="130" y="11"/>
                  </a:lnTo>
                  <a:lnTo>
                    <a:pt x="128" y="43"/>
                  </a:lnTo>
                  <a:lnTo>
                    <a:pt x="0" y="33"/>
                  </a:lnTo>
                  <a:lnTo>
                    <a:pt x="2"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98" name="Group 97"/>
          <p:cNvGrpSpPr/>
          <p:nvPr/>
        </p:nvGrpSpPr>
        <p:grpSpPr>
          <a:xfrm>
            <a:off x="3841094" y="4476512"/>
            <a:ext cx="230706" cy="351533"/>
            <a:chOff x="6700838" y="2600325"/>
            <a:chExt cx="1773237" cy="2701926"/>
          </a:xfrm>
        </p:grpSpPr>
        <p:sp>
          <p:nvSpPr>
            <p:cNvPr id="143"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4"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5"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6"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7"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8"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9"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0"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1"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2"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3"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4"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5"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6"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7"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8"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59"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0"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61"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99" name="Group 98"/>
          <p:cNvGrpSpPr/>
          <p:nvPr/>
        </p:nvGrpSpPr>
        <p:grpSpPr>
          <a:xfrm>
            <a:off x="1819108" y="5262033"/>
            <a:ext cx="231326" cy="350913"/>
            <a:chOff x="3941763" y="2605088"/>
            <a:chExt cx="1778000" cy="2697162"/>
          </a:xfrm>
        </p:grpSpPr>
        <p:sp>
          <p:nvSpPr>
            <p:cNvPr id="123" name="Freeform 42"/>
            <p:cNvSpPr>
              <a:spLocks/>
            </p:cNvSpPr>
            <p:nvPr/>
          </p:nvSpPr>
          <p:spPr bwMode="auto">
            <a:xfrm>
              <a:off x="3941763" y="4086225"/>
              <a:ext cx="1778000" cy="1216025"/>
            </a:xfrm>
            <a:custGeom>
              <a:avLst/>
              <a:gdLst/>
              <a:ahLst/>
              <a:cxnLst>
                <a:cxn ang="0">
                  <a:pos x="894" y="3"/>
                </a:cxn>
                <a:cxn ang="0">
                  <a:pos x="911" y="30"/>
                </a:cxn>
                <a:cxn ang="0">
                  <a:pos x="941" y="78"/>
                </a:cxn>
                <a:cxn ang="0">
                  <a:pos x="976" y="145"/>
                </a:cxn>
                <a:cxn ang="0">
                  <a:pos x="1026" y="255"/>
                </a:cxn>
                <a:cxn ang="0">
                  <a:pos x="1077" y="416"/>
                </a:cxn>
                <a:cxn ang="0">
                  <a:pos x="1110" y="581"/>
                </a:cxn>
                <a:cxn ang="0">
                  <a:pos x="1118" y="665"/>
                </a:cxn>
                <a:cxn ang="0">
                  <a:pos x="1094" y="692"/>
                </a:cxn>
                <a:cxn ang="0">
                  <a:pos x="1038" y="718"/>
                </a:cxn>
                <a:cxn ang="0">
                  <a:pos x="950" y="740"/>
                </a:cxn>
                <a:cxn ang="0">
                  <a:pos x="827" y="757"/>
                </a:cxn>
                <a:cxn ang="0">
                  <a:pos x="762" y="761"/>
                </a:cxn>
                <a:cxn ang="0">
                  <a:pos x="634" y="766"/>
                </a:cxn>
                <a:cxn ang="0">
                  <a:pos x="449" y="764"/>
                </a:cxn>
                <a:cxn ang="0">
                  <a:pos x="360" y="761"/>
                </a:cxn>
                <a:cxn ang="0">
                  <a:pos x="252" y="751"/>
                </a:cxn>
                <a:cxn ang="0">
                  <a:pos x="241" y="749"/>
                </a:cxn>
                <a:cxn ang="0">
                  <a:pos x="224" y="747"/>
                </a:cxn>
                <a:cxn ang="0">
                  <a:pos x="164" y="738"/>
                </a:cxn>
                <a:cxn ang="0">
                  <a:pos x="77" y="714"/>
                </a:cxn>
                <a:cxn ang="0">
                  <a:pos x="23" y="686"/>
                </a:cxn>
                <a:cxn ang="0">
                  <a:pos x="4" y="665"/>
                </a:cxn>
                <a:cxn ang="0">
                  <a:pos x="2" y="660"/>
                </a:cxn>
                <a:cxn ang="0">
                  <a:pos x="8" y="574"/>
                </a:cxn>
                <a:cxn ang="0">
                  <a:pos x="45" y="401"/>
                </a:cxn>
                <a:cxn ang="0">
                  <a:pos x="84" y="279"/>
                </a:cxn>
                <a:cxn ang="0">
                  <a:pos x="120" y="194"/>
                </a:cxn>
                <a:cxn ang="0">
                  <a:pos x="148" y="134"/>
                </a:cxn>
                <a:cxn ang="0">
                  <a:pos x="170" y="91"/>
                </a:cxn>
                <a:cxn ang="0">
                  <a:pos x="187" y="52"/>
                </a:cxn>
                <a:cxn ang="0">
                  <a:pos x="198" y="31"/>
                </a:cxn>
                <a:cxn ang="0">
                  <a:pos x="237" y="35"/>
                </a:cxn>
                <a:cxn ang="0">
                  <a:pos x="297" y="39"/>
                </a:cxn>
                <a:cxn ang="0">
                  <a:pos x="354" y="41"/>
                </a:cxn>
                <a:cxn ang="0">
                  <a:pos x="431" y="43"/>
                </a:cxn>
                <a:cxn ang="0">
                  <a:pos x="544" y="39"/>
                </a:cxn>
                <a:cxn ang="0">
                  <a:pos x="747" y="24"/>
                </a:cxn>
              </a:cxnLst>
              <a:rect l="0" t="0" r="r" b="b"/>
              <a:pathLst>
                <a:path w="1120" h="766">
                  <a:moveTo>
                    <a:pt x="892" y="0"/>
                  </a:moveTo>
                  <a:lnTo>
                    <a:pt x="894" y="3"/>
                  </a:lnTo>
                  <a:lnTo>
                    <a:pt x="902" y="13"/>
                  </a:lnTo>
                  <a:lnTo>
                    <a:pt x="911" y="30"/>
                  </a:lnTo>
                  <a:lnTo>
                    <a:pt x="924" y="52"/>
                  </a:lnTo>
                  <a:lnTo>
                    <a:pt x="941" y="78"/>
                  </a:lnTo>
                  <a:lnTo>
                    <a:pt x="958" y="110"/>
                  </a:lnTo>
                  <a:lnTo>
                    <a:pt x="976" y="145"/>
                  </a:lnTo>
                  <a:lnTo>
                    <a:pt x="995" y="182"/>
                  </a:lnTo>
                  <a:lnTo>
                    <a:pt x="1026" y="255"/>
                  </a:lnTo>
                  <a:lnTo>
                    <a:pt x="1054" y="333"/>
                  </a:lnTo>
                  <a:lnTo>
                    <a:pt x="1077" y="416"/>
                  </a:lnTo>
                  <a:lnTo>
                    <a:pt x="1095" y="498"/>
                  </a:lnTo>
                  <a:lnTo>
                    <a:pt x="1110" y="581"/>
                  </a:lnTo>
                  <a:lnTo>
                    <a:pt x="1120" y="660"/>
                  </a:lnTo>
                  <a:lnTo>
                    <a:pt x="1118" y="665"/>
                  </a:lnTo>
                  <a:lnTo>
                    <a:pt x="1110" y="677"/>
                  </a:lnTo>
                  <a:lnTo>
                    <a:pt x="1094" y="692"/>
                  </a:lnTo>
                  <a:lnTo>
                    <a:pt x="1069" y="705"/>
                  </a:lnTo>
                  <a:lnTo>
                    <a:pt x="1038" y="718"/>
                  </a:lnTo>
                  <a:lnTo>
                    <a:pt x="999" y="731"/>
                  </a:lnTo>
                  <a:lnTo>
                    <a:pt x="950" y="740"/>
                  </a:lnTo>
                  <a:lnTo>
                    <a:pt x="894" y="749"/>
                  </a:lnTo>
                  <a:lnTo>
                    <a:pt x="827" y="757"/>
                  </a:lnTo>
                  <a:lnTo>
                    <a:pt x="783" y="761"/>
                  </a:lnTo>
                  <a:lnTo>
                    <a:pt x="762" y="761"/>
                  </a:lnTo>
                  <a:lnTo>
                    <a:pt x="701" y="764"/>
                  </a:lnTo>
                  <a:lnTo>
                    <a:pt x="634" y="766"/>
                  </a:lnTo>
                  <a:lnTo>
                    <a:pt x="496" y="766"/>
                  </a:lnTo>
                  <a:lnTo>
                    <a:pt x="449" y="764"/>
                  </a:lnTo>
                  <a:lnTo>
                    <a:pt x="421" y="764"/>
                  </a:lnTo>
                  <a:lnTo>
                    <a:pt x="360" y="761"/>
                  </a:lnTo>
                  <a:lnTo>
                    <a:pt x="302" y="757"/>
                  </a:lnTo>
                  <a:lnTo>
                    <a:pt x="252" y="751"/>
                  </a:lnTo>
                  <a:lnTo>
                    <a:pt x="241" y="751"/>
                  </a:lnTo>
                  <a:lnTo>
                    <a:pt x="241" y="749"/>
                  </a:lnTo>
                  <a:lnTo>
                    <a:pt x="229" y="749"/>
                  </a:lnTo>
                  <a:lnTo>
                    <a:pt x="224" y="747"/>
                  </a:lnTo>
                  <a:lnTo>
                    <a:pt x="222" y="747"/>
                  </a:lnTo>
                  <a:lnTo>
                    <a:pt x="164" y="738"/>
                  </a:lnTo>
                  <a:lnTo>
                    <a:pt x="116" y="727"/>
                  </a:lnTo>
                  <a:lnTo>
                    <a:pt x="77" y="714"/>
                  </a:lnTo>
                  <a:lnTo>
                    <a:pt x="45" y="701"/>
                  </a:lnTo>
                  <a:lnTo>
                    <a:pt x="23" y="686"/>
                  </a:lnTo>
                  <a:lnTo>
                    <a:pt x="6" y="669"/>
                  </a:lnTo>
                  <a:lnTo>
                    <a:pt x="4" y="665"/>
                  </a:lnTo>
                  <a:lnTo>
                    <a:pt x="2" y="664"/>
                  </a:lnTo>
                  <a:lnTo>
                    <a:pt x="2" y="660"/>
                  </a:lnTo>
                  <a:lnTo>
                    <a:pt x="0" y="658"/>
                  </a:lnTo>
                  <a:lnTo>
                    <a:pt x="8" y="574"/>
                  </a:lnTo>
                  <a:lnTo>
                    <a:pt x="23" y="486"/>
                  </a:lnTo>
                  <a:lnTo>
                    <a:pt x="45" y="401"/>
                  </a:lnTo>
                  <a:lnTo>
                    <a:pt x="66" y="335"/>
                  </a:lnTo>
                  <a:lnTo>
                    <a:pt x="84" y="279"/>
                  </a:lnTo>
                  <a:lnTo>
                    <a:pt x="103" y="233"/>
                  </a:lnTo>
                  <a:lnTo>
                    <a:pt x="120" y="194"/>
                  </a:lnTo>
                  <a:lnTo>
                    <a:pt x="135" y="162"/>
                  </a:lnTo>
                  <a:lnTo>
                    <a:pt x="148" y="134"/>
                  </a:lnTo>
                  <a:lnTo>
                    <a:pt x="159" y="112"/>
                  </a:lnTo>
                  <a:lnTo>
                    <a:pt x="170" y="91"/>
                  </a:lnTo>
                  <a:lnTo>
                    <a:pt x="179" y="72"/>
                  </a:lnTo>
                  <a:lnTo>
                    <a:pt x="187" y="52"/>
                  </a:lnTo>
                  <a:lnTo>
                    <a:pt x="192" y="31"/>
                  </a:lnTo>
                  <a:lnTo>
                    <a:pt x="198" y="31"/>
                  </a:lnTo>
                  <a:lnTo>
                    <a:pt x="215" y="33"/>
                  </a:lnTo>
                  <a:lnTo>
                    <a:pt x="237" y="35"/>
                  </a:lnTo>
                  <a:lnTo>
                    <a:pt x="265" y="37"/>
                  </a:lnTo>
                  <a:lnTo>
                    <a:pt x="297" y="39"/>
                  </a:lnTo>
                  <a:lnTo>
                    <a:pt x="326" y="41"/>
                  </a:lnTo>
                  <a:lnTo>
                    <a:pt x="354" y="41"/>
                  </a:lnTo>
                  <a:lnTo>
                    <a:pt x="354" y="43"/>
                  </a:lnTo>
                  <a:lnTo>
                    <a:pt x="431" y="43"/>
                  </a:lnTo>
                  <a:lnTo>
                    <a:pt x="485" y="41"/>
                  </a:lnTo>
                  <a:lnTo>
                    <a:pt x="544" y="39"/>
                  </a:lnTo>
                  <a:lnTo>
                    <a:pt x="678" y="31"/>
                  </a:lnTo>
                  <a:lnTo>
                    <a:pt x="747" y="24"/>
                  </a:lnTo>
                  <a:lnTo>
                    <a:pt x="892" y="0"/>
                  </a:lnTo>
                  <a:close/>
                </a:path>
              </a:pathLst>
            </a:custGeom>
            <a:solidFill>
              <a:srgbClr val="D9E5F4"/>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4" name="Freeform 43"/>
            <p:cNvSpPr>
              <a:spLocks/>
            </p:cNvSpPr>
            <p:nvPr/>
          </p:nvSpPr>
          <p:spPr bwMode="auto">
            <a:xfrm>
              <a:off x="4043363" y="2641600"/>
              <a:ext cx="1385887" cy="1322388"/>
            </a:xfrm>
            <a:custGeom>
              <a:avLst/>
              <a:gdLst/>
              <a:ahLst/>
              <a:cxnLst>
                <a:cxn ang="0">
                  <a:pos x="346" y="0"/>
                </a:cxn>
                <a:cxn ang="0">
                  <a:pos x="400" y="0"/>
                </a:cxn>
                <a:cxn ang="0">
                  <a:pos x="456" y="9"/>
                </a:cxn>
                <a:cxn ang="0">
                  <a:pos x="514" y="24"/>
                </a:cxn>
                <a:cxn ang="0">
                  <a:pos x="571" y="44"/>
                </a:cxn>
                <a:cxn ang="0">
                  <a:pos x="605" y="58"/>
                </a:cxn>
                <a:cxn ang="0">
                  <a:pos x="640" y="69"/>
                </a:cxn>
                <a:cxn ang="0">
                  <a:pos x="672" y="80"/>
                </a:cxn>
                <a:cxn ang="0">
                  <a:pos x="702" y="95"/>
                </a:cxn>
                <a:cxn ang="0">
                  <a:pos x="730" y="113"/>
                </a:cxn>
                <a:cxn ang="0">
                  <a:pos x="754" y="138"/>
                </a:cxn>
                <a:cxn ang="0">
                  <a:pos x="787" y="186"/>
                </a:cxn>
                <a:cxn ang="0">
                  <a:pos x="815" y="237"/>
                </a:cxn>
                <a:cxn ang="0">
                  <a:pos x="838" y="291"/>
                </a:cxn>
                <a:cxn ang="0">
                  <a:pos x="854" y="347"/>
                </a:cxn>
                <a:cxn ang="0">
                  <a:pos x="868" y="401"/>
                </a:cxn>
                <a:cxn ang="0">
                  <a:pos x="873" y="457"/>
                </a:cxn>
                <a:cxn ang="0">
                  <a:pos x="871" y="509"/>
                </a:cxn>
                <a:cxn ang="0">
                  <a:pos x="864" y="559"/>
                </a:cxn>
                <a:cxn ang="0">
                  <a:pos x="851" y="604"/>
                </a:cxn>
                <a:cxn ang="0">
                  <a:pos x="823" y="658"/>
                </a:cxn>
                <a:cxn ang="0">
                  <a:pos x="787" y="705"/>
                </a:cxn>
                <a:cxn ang="0">
                  <a:pos x="746" y="744"/>
                </a:cxn>
                <a:cxn ang="0">
                  <a:pos x="700" y="777"/>
                </a:cxn>
                <a:cxn ang="0">
                  <a:pos x="648" y="802"/>
                </a:cxn>
                <a:cxn ang="0">
                  <a:pos x="592" y="820"/>
                </a:cxn>
                <a:cxn ang="0">
                  <a:pos x="532" y="830"/>
                </a:cxn>
                <a:cxn ang="0">
                  <a:pos x="471" y="833"/>
                </a:cxn>
                <a:cxn ang="0">
                  <a:pos x="408" y="828"/>
                </a:cxn>
                <a:cxn ang="0">
                  <a:pos x="344" y="815"/>
                </a:cxn>
                <a:cxn ang="0">
                  <a:pos x="281" y="792"/>
                </a:cxn>
                <a:cxn ang="0">
                  <a:pos x="233" y="768"/>
                </a:cxn>
                <a:cxn ang="0">
                  <a:pos x="186" y="736"/>
                </a:cxn>
                <a:cxn ang="0">
                  <a:pos x="143" y="703"/>
                </a:cxn>
                <a:cxn ang="0">
                  <a:pos x="106" y="667"/>
                </a:cxn>
                <a:cxn ang="0">
                  <a:pos x="84" y="637"/>
                </a:cxn>
                <a:cxn ang="0">
                  <a:pos x="69" y="606"/>
                </a:cxn>
                <a:cxn ang="0">
                  <a:pos x="57" y="572"/>
                </a:cxn>
                <a:cxn ang="0">
                  <a:pos x="43" y="501"/>
                </a:cxn>
                <a:cxn ang="0">
                  <a:pos x="35" y="468"/>
                </a:cxn>
                <a:cxn ang="0">
                  <a:pos x="22" y="427"/>
                </a:cxn>
                <a:cxn ang="0">
                  <a:pos x="11" y="388"/>
                </a:cxn>
                <a:cxn ang="0">
                  <a:pos x="3" y="348"/>
                </a:cxn>
                <a:cxn ang="0">
                  <a:pos x="0" y="307"/>
                </a:cxn>
                <a:cxn ang="0">
                  <a:pos x="3" y="266"/>
                </a:cxn>
                <a:cxn ang="0">
                  <a:pos x="17" y="223"/>
                </a:cxn>
                <a:cxn ang="0">
                  <a:pos x="43" y="171"/>
                </a:cxn>
                <a:cxn ang="0">
                  <a:pos x="72" y="127"/>
                </a:cxn>
                <a:cxn ang="0">
                  <a:pos x="110" y="89"/>
                </a:cxn>
                <a:cxn ang="0">
                  <a:pos x="149" y="58"/>
                </a:cxn>
                <a:cxn ang="0">
                  <a:pos x="193" y="33"/>
                </a:cxn>
                <a:cxn ang="0">
                  <a:pos x="242" y="15"/>
                </a:cxn>
                <a:cxn ang="0">
                  <a:pos x="292" y="3"/>
                </a:cxn>
                <a:cxn ang="0">
                  <a:pos x="346" y="0"/>
                </a:cxn>
              </a:cxnLst>
              <a:rect l="0" t="0" r="r" b="b"/>
              <a:pathLst>
                <a:path w="873" h="833">
                  <a:moveTo>
                    <a:pt x="346" y="0"/>
                  </a:moveTo>
                  <a:lnTo>
                    <a:pt x="400" y="0"/>
                  </a:lnTo>
                  <a:lnTo>
                    <a:pt x="456" y="9"/>
                  </a:lnTo>
                  <a:lnTo>
                    <a:pt x="514" y="24"/>
                  </a:lnTo>
                  <a:lnTo>
                    <a:pt x="571" y="44"/>
                  </a:lnTo>
                  <a:lnTo>
                    <a:pt x="605" y="58"/>
                  </a:lnTo>
                  <a:lnTo>
                    <a:pt x="640" y="69"/>
                  </a:lnTo>
                  <a:lnTo>
                    <a:pt x="672" y="80"/>
                  </a:lnTo>
                  <a:lnTo>
                    <a:pt x="702" y="95"/>
                  </a:lnTo>
                  <a:lnTo>
                    <a:pt x="730" y="113"/>
                  </a:lnTo>
                  <a:lnTo>
                    <a:pt x="754" y="138"/>
                  </a:lnTo>
                  <a:lnTo>
                    <a:pt x="787" y="186"/>
                  </a:lnTo>
                  <a:lnTo>
                    <a:pt x="815" y="237"/>
                  </a:lnTo>
                  <a:lnTo>
                    <a:pt x="838" y="291"/>
                  </a:lnTo>
                  <a:lnTo>
                    <a:pt x="854" y="347"/>
                  </a:lnTo>
                  <a:lnTo>
                    <a:pt x="868" y="401"/>
                  </a:lnTo>
                  <a:lnTo>
                    <a:pt x="873" y="457"/>
                  </a:lnTo>
                  <a:lnTo>
                    <a:pt x="871" y="509"/>
                  </a:lnTo>
                  <a:lnTo>
                    <a:pt x="864" y="559"/>
                  </a:lnTo>
                  <a:lnTo>
                    <a:pt x="851" y="604"/>
                  </a:lnTo>
                  <a:lnTo>
                    <a:pt x="823" y="658"/>
                  </a:lnTo>
                  <a:lnTo>
                    <a:pt x="787" y="705"/>
                  </a:lnTo>
                  <a:lnTo>
                    <a:pt x="746" y="744"/>
                  </a:lnTo>
                  <a:lnTo>
                    <a:pt x="700" y="777"/>
                  </a:lnTo>
                  <a:lnTo>
                    <a:pt x="648" y="802"/>
                  </a:lnTo>
                  <a:lnTo>
                    <a:pt x="592" y="820"/>
                  </a:lnTo>
                  <a:lnTo>
                    <a:pt x="532" y="830"/>
                  </a:lnTo>
                  <a:lnTo>
                    <a:pt x="471" y="833"/>
                  </a:lnTo>
                  <a:lnTo>
                    <a:pt x="408" y="828"/>
                  </a:lnTo>
                  <a:lnTo>
                    <a:pt x="344" y="815"/>
                  </a:lnTo>
                  <a:lnTo>
                    <a:pt x="281" y="792"/>
                  </a:lnTo>
                  <a:lnTo>
                    <a:pt x="233" y="768"/>
                  </a:lnTo>
                  <a:lnTo>
                    <a:pt x="186" y="736"/>
                  </a:lnTo>
                  <a:lnTo>
                    <a:pt x="143" y="703"/>
                  </a:lnTo>
                  <a:lnTo>
                    <a:pt x="106" y="667"/>
                  </a:lnTo>
                  <a:lnTo>
                    <a:pt x="84" y="637"/>
                  </a:lnTo>
                  <a:lnTo>
                    <a:pt x="69" y="606"/>
                  </a:lnTo>
                  <a:lnTo>
                    <a:pt x="57" y="572"/>
                  </a:lnTo>
                  <a:lnTo>
                    <a:pt x="43" y="501"/>
                  </a:lnTo>
                  <a:lnTo>
                    <a:pt x="35" y="468"/>
                  </a:lnTo>
                  <a:lnTo>
                    <a:pt x="22" y="427"/>
                  </a:lnTo>
                  <a:lnTo>
                    <a:pt x="11" y="388"/>
                  </a:lnTo>
                  <a:lnTo>
                    <a:pt x="3" y="348"/>
                  </a:lnTo>
                  <a:lnTo>
                    <a:pt x="0" y="307"/>
                  </a:lnTo>
                  <a:lnTo>
                    <a:pt x="3" y="266"/>
                  </a:lnTo>
                  <a:lnTo>
                    <a:pt x="17" y="223"/>
                  </a:lnTo>
                  <a:lnTo>
                    <a:pt x="43" y="171"/>
                  </a:lnTo>
                  <a:lnTo>
                    <a:pt x="72" y="127"/>
                  </a:lnTo>
                  <a:lnTo>
                    <a:pt x="110" y="89"/>
                  </a:lnTo>
                  <a:lnTo>
                    <a:pt x="149" y="58"/>
                  </a:lnTo>
                  <a:lnTo>
                    <a:pt x="193" y="33"/>
                  </a:lnTo>
                  <a:lnTo>
                    <a:pt x="242" y="15"/>
                  </a:lnTo>
                  <a:lnTo>
                    <a:pt x="292" y="3"/>
                  </a:lnTo>
                  <a:lnTo>
                    <a:pt x="346"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5" name="Freeform 44"/>
            <p:cNvSpPr>
              <a:spLocks/>
            </p:cNvSpPr>
            <p:nvPr/>
          </p:nvSpPr>
          <p:spPr bwMode="auto">
            <a:xfrm>
              <a:off x="4152900" y="2676525"/>
              <a:ext cx="1228725" cy="1190625"/>
            </a:xfrm>
            <a:custGeom>
              <a:avLst/>
              <a:gdLst/>
              <a:ahLst/>
              <a:cxnLst>
                <a:cxn ang="0">
                  <a:pos x="363" y="0"/>
                </a:cxn>
                <a:cxn ang="0">
                  <a:pos x="419" y="4"/>
                </a:cxn>
                <a:cxn ang="0">
                  <a:pos x="473" y="15"/>
                </a:cxn>
                <a:cxn ang="0">
                  <a:pos x="529" y="34"/>
                </a:cxn>
                <a:cxn ang="0">
                  <a:pos x="581" y="62"/>
                </a:cxn>
                <a:cxn ang="0">
                  <a:pos x="627" y="97"/>
                </a:cxn>
                <a:cxn ang="0">
                  <a:pos x="668" y="140"/>
                </a:cxn>
                <a:cxn ang="0">
                  <a:pos x="704" y="187"/>
                </a:cxn>
                <a:cxn ang="0">
                  <a:pos x="731" y="239"/>
                </a:cxn>
                <a:cxn ang="0">
                  <a:pos x="752" y="293"/>
                </a:cxn>
                <a:cxn ang="0">
                  <a:pos x="767" y="347"/>
                </a:cxn>
                <a:cxn ang="0">
                  <a:pos x="774" y="401"/>
                </a:cxn>
                <a:cxn ang="0">
                  <a:pos x="774" y="455"/>
                </a:cxn>
                <a:cxn ang="0">
                  <a:pos x="769" y="505"/>
                </a:cxn>
                <a:cxn ang="0">
                  <a:pos x="754" y="552"/>
                </a:cxn>
                <a:cxn ang="0">
                  <a:pos x="730" y="599"/>
                </a:cxn>
                <a:cxn ang="0">
                  <a:pos x="700" y="640"/>
                </a:cxn>
                <a:cxn ang="0">
                  <a:pos x="663" y="673"/>
                </a:cxn>
                <a:cxn ang="0">
                  <a:pos x="622" y="701"/>
                </a:cxn>
                <a:cxn ang="0">
                  <a:pos x="577" y="724"/>
                </a:cxn>
                <a:cxn ang="0">
                  <a:pos x="529" y="739"/>
                </a:cxn>
                <a:cxn ang="0">
                  <a:pos x="476" y="748"/>
                </a:cxn>
                <a:cxn ang="0">
                  <a:pos x="424" y="750"/>
                </a:cxn>
                <a:cxn ang="0">
                  <a:pos x="368" y="746"/>
                </a:cxn>
                <a:cxn ang="0">
                  <a:pos x="314" y="733"/>
                </a:cxn>
                <a:cxn ang="0">
                  <a:pos x="258" y="714"/>
                </a:cxn>
                <a:cxn ang="0">
                  <a:pos x="201" y="684"/>
                </a:cxn>
                <a:cxn ang="0">
                  <a:pos x="149" y="649"/>
                </a:cxn>
                <a:cxn ang="0">
                  <a:pos x="104" y="606"/>
                </a:cxn>
                <a:cxn ang="0">
                  <a:pos x="67" y="560"/>
                </a:cxn>
                <a:cxn ang="0">
                  <a:pos x="35" y="507"/>
                </a:cxn>
                <a:cxn ang="0">
                  <a:pos x="15" y="453"/>
                </a:cxn>
                <a:cxn ang="0">
                  <a:pos x="2" y="395"/>
                </a:cxn>
                <a:cxn ang="0">
                  <a:pos x="0" y="338"/>
                </a:cxn>
                <a:cxn ang="0">
                  <a:pos x="7" y="278"/>
                </a:cxn>
                <a:cxn ang="0">
                  <a:pos x="26" y="220"/>
                </a:cxn>
                <a:cxn ang="0">
                  <a:pos x="52" y="170"/>
                </a:cxn>
                <a:cxn ang="0">
                  <a:pos x="82" y="127"/>
                </a:cxn>
                <a:cxn ang="0">
                  <a:pos x="119" y="90"/>
                </a:cxn>
                <a:cxn ang="0">
                  <a:pos x="162" y="58"/>
                </a:cxn>
                <a:cxn ang="0">
                  <a:pos x="208" y="34"/>
                </a:cxn>
                <a:cxn ang="0">
                  <a:pos x="257" y="15"/>
                </a:cxn>
                <a:cxn ang="0">
                  <a:pos x="309" y="4"/>
                </a:cxn>
                <a:cxn ang="0">
                  <a:pos x="363" y="0"/>
                </a:cxn>
              </a:cxnLst>
              <a:rect l="0" t="0" r="r" b="b"/>
              <a:pathLst>
                <a:path w="774" h="750">
                  <a:moveTo>
                    <a:pt x="363" y="0"/>
                  </a:moveTo>
                  <a:lnTo>
                    <a:pt x="419" y="4"/>
                  </a:lnTo>
                  <a:lnTo>
                    <a:pt x="473" y="15"/>
                  </a:lnTo>
                  <a:lnTo>
                    <a:pt x="529" y="34"/>
                  </a:lnTo>
                  <a:lnTo>
                    <a:pt x="581" y="62"/>
                  </a:lnTo>
                  <a:lnTo>
                    <a:pt x="627" y="97"/>
                  </a:lnTo>
                  <a:lnTo>
                    <a:pt x="668" y="140"/>
                  </a:lnTo>
                  <a:lnTo>
                    <a:pt x="704" y="187"/>
                  </a:lnTo>
                  <a:lnTo>
                    <a:pt x="731" y="239"/>
                  </a:lnTo>
                  <a:lnTo>
                    <a:pt x="752" y="293"/>
                  </a:lnTo>
                  <a:lnTo>
                    <a:pt x="767" y="347"/>
                  </a:lnTo>
                  <a:lnTo>
                    <a:pt x="774" y="401"/>
                  </a:lnTo>
                  <a:lnTo>
                    <a:pt x="774" y="455"/>
                  </a:lnTo>
                  <a:lnTo>
                    <a:pt x="769" y="505"/>
                  </a:lnTo>
                  <a:lnTo>
                    <a:pt x="754" y="552"/>
                  </a:lnTo>
                  <a:lnTo>
                    <a:pt x="730" y="599"/>
                  </a:lnTo>
                  <a:lnTo>
                    <a:pt x="700" y="640"/>
                  </a:lnTo>
                  <a:lnTo>
                    <a:pt x="663" y="673"/>
                  </a:lnTo>
                  <a:lnTo>
                    <a:pt x="622" y="701"/>
                  </a:lnTo>
                  <a:lnTo>
                    <a:pt x="577" y="724"/>
                  </a:lnTo>
                  <a:lnTo>
                    <a:pt x="529" y="739"/>
                  </a:lnTo>
                  <a:lnTo>
                    <a:pt x="476" y="748"/>
                  </a:lnTo>
                  <a:lnTo>
                    <a:pt x="424" y="750"/>
                  </a:lnTo>
                  <a:lnTo>
                    <a:pt x="368" y="746"/>
                  </a:lnTo>
                  <a:lnTo>
                    <a:pt x="314" y="733"/>
                  </a:lnTo>
                  <a:lnTo>
                    <a:pt x="258" y="714"/>
                  </a:lnTo>
                  <a:lnTo>
                    <a:pt x="201" y="684"/>
                  </a:lnTo>
                  <a:lnTo>
                    <a:pt x="149" y="649"/>
                  </a:lnTo>
                  <a:lnTo>
                    <a:pt x="104" y="606"/>
                  </a:lnTo>
                  <a:lnTo>
                    <a:pt x="67" y="560"/>
                  </a:lnTo>
                  <a:lnTo>
                    <a:pt x="35" y="507"/>
                  </a:lnTo>
                  <a:lnTo>
                    <a:pt x="15" y="453"/>
                  </a:lnTo>
                  <a:lnTo>
                    <a:pt x="2" y="395"/>
                  </a:lnTo>
                  <a:lnTo>
                    <a:pt x="0" y="338"/>
                  </a:lnTo>
                  <a:lnTo>
                    <a:pt x="7" y="278"/>
                  </a:lnTo>
                  <a:lnTo>
                    <a:pt x="26" y="220"/>
                  </a:lnTo>
                  <a:lnTo>
                    <a:pt x="52" y="170"/>
                  </a:lnTo>
                  <a:lnTo>
                    <a:pt x="82" y="127"/>
                  </a:lnTo>
                  <a:lnTo>
                    <a:pt x="119" y="90"/>
                  </a:lnTo>
                  <a:lnTo>
                    <a:pt x="162" y="58"/>
                  </a:lnTo>
                  <a:lnTo>
                    <a:pt x="208" y="34"/>
                  </a:lnTo>
                  <a:lnTo>
                    <a:pt x="257" y="15"/>
                  </a:lnTo>
                  <a:lnTo>
                    <a:pt x="309"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6" name="Freeform 45"/>
            <p:cNvSpPr>
              <a:spLocks/>
            </p:cNvSpPr>
            <p:nvPr/>
          </p:nvSpPr>
          <p:spPr bwMode="auto">
            <a:xfrm>
              <a:off x="4022725" y="2628900"/>
              <a:ext cx="1211262" cy="1098550"/>
            </a:xfrm>
            <a:custGeom>
              <a:avLst/>
              <a:gdLst/>
              <a:ahLst/>
              <a:cxnLst>
                <a:cxn ang="0">
                  <a:pos x="411" y="0"/>
                </a:cxn>
                <a:cxn ang="0">
                  <a:pos x="475" y="4"/>
                </a:cxn>
                <a:cxn ang="0">
                  <a:pos x="540" y="17"/>
                </a:cxn>
                <a:cxn ang="0">
                  <a:pos x="603" y="38"/>
                </a:cxn>
                <a:cxn ang="0">
                  <a:pos x="648" y="60"/>
                </a:cxn>
                <a:cxn ang="0">
                  <a:pos x="683" y="82"/>
                </a:cxn>
                <a:cxn ang="0">
                  <a:pos x="713" y="108"/>
                </a:cxn>
                <a:cxn ang="0">
                  <a:pos x="741" y="135"/>
                </a:cxn>
                <a:cxn ang="0">
                  <a:pos x="763" y="164"/>
                </a:cxn>
                <a:cxn ang="0">
                  <a:pos x="759" y="207"/>
                </a:cxn>
                <a:cxn ang="0">
                  <a:pos x="748" y="245"/>
                </a:cxn>
                <a:cxn ang="0">
                  <a:pos x="732" y="274"/>
                </a:cxn>
                <a:cxn ang="0">
                  <a:pos x="709" y="300"/>
                </a:cxn>
                <a:cxn ang="0">
                  <a:pos x="681" y="321"/>
                </a:cxn>
                <a:cxn ang="0">
                  <a:pos x="650" y="336"/>
                </a:cxn>
                <a:cxn ang="0">
                  <a:pos x="614" y="349"/>
                </a:cxn>
                <a:cxn ang="0">
                  <a:pos x="577" y="356"/>
                </a:cxn>
                <a:cxn ang="0">
                  <a:pos x="538" y="362"/>
                </a:cxn>
                <a:cxn ang="0">
                  <a:pos x="497" y="364"/>
                </a:cxn>
                <a:cxn ang="0">
                  <a:pos x="458" y="364"/>
                </a:cxn>
                <a:cxn ang="0">
                  <a:pos x="380" y="360"/>
                </a:cxn>
                <a:cxn ang="0">
                  <a:pos x="344" y="356"/>
                </a:cxn>
                <a:cxn ang="0">
                  <a:pos x="313" y="351"/>
                </a:cxn>
                <a:cxn ang="0">
                  <a:pos x="285" y="345"/>
                </a:cxn>
                <a:cxn ang="0">
                  <a:pos x="262" y="342"/>
                </a:cxn>
                <a:cxn ang="0">
                  <a:pos x="244" y="338"/>
                </a:cxn>
                <a:cxn ang="0">
                  <a:pos x="232" y="336"/>
                </a:cxn>
                <a:cxn ang="0">
                  <a:pos x="229" y="334"/>
                </a:cxn>
                <a:cxn ang="0">
                  <a:pos x="240" y="394"/>
                </a:cxn>
                <a:cxn ang="0">
                  <a:pos x="246" y="448"/>
                </a:cxn>
                <a:cxn ang="0">
                  <a:pos x="244" y="496"/>
                </a:cxn>
                <a:cxn ang="0">
                  <a:pos x="236" y="539"/>
                </a:cxn>
                <a:cxn ang="0">
                  <a:pos x="225" y="578"/>
                </a:cxn>
                <a:cxn ang="0">
                  <a:pos x="210" y="612"/>
                </a:cxn>
                <a:cxn ang="0">
                  <a:pos x="192" y="640"/>
                </a:cxn>
                <a:cxn ang="0">
                  <a:pos x="173" y="662"/>
                </a:cxn>
                <a:cxn ang="0">
                  <a:pos x="152" y="679"/>
                </a:cxn>
                <a:cxn ang="0">
                  <a:pos x="134" y="692"/>
                </a:cxn>
                <a:cxn ang="0">
                  <a:pos x="113" y="666"/>
                </a:cxn>
                <a:cxn ang="0">
                  <a:pos x="98" y="636"/>
                </a:cxn>
                <a:cxn ang="0">
                  <a:pos x="76" y="573"/>
                </a:cxn>
                <a:cxn ang="0">
                  <a:pos x="65" y="543"/>
                </a:cxn>
                <a:cxn ang="0">
                  <a:pos x="28" y="465"/>
                </a:cxn>
                <a:cxn ang="0">
                  <a:pos x="13" y="427"/>
                </a:cxn>
                <a:cxn ang="0">
                  <a:pos x="2" y="388"/>
                </a:cxn>
                <a:cxn ang="0">
                  <a:pos x="0" y="345"/>
                </a:cxn>
                <a:cxn ang="0">
                  <a:pos x="9" y="297"/>
                </a:cxn>
                <a:cxn ang="0">
                  <a:pos x="26" y="250"/>
                </a:cxn>
                <a:cxn ang="0">
                  <a:pos x="54" y="194"/>
                </a:cxn>
                <a:cxn ang="0">
                  <a:pos x="91" y="144"/>
                </a:cxn>
                <a:cxn ang="0">
                  <a:pos x="134" y="101"/>
                </a:cxn>
                <a:cxn ang="0">
                  <a:pos x="180" y="66"/>
                </a:cxn>
                <a:cxn ang="0">
                  <a:pos x="234" y="38"/>
                </a:cxn>
                <a:cxn ang="0">
                  <a:pos x="290" y="17"/>
                </a:cxn>
                <a:cxn ang="0">
                  <a:pos x="350" y="4"/>
                </a:cxn>
                <a:cxn ang="0">
                  <a:pos x="411" y="0"/>
                </a:cxn>
              </a:cxnLst>
              <a:rect l="0" t="0" r="r" b="b"/>
              <a:pathLst>
                <a:path w="763" h="692">
                  <a:moveTo>
                    <a:pt x="411" y="0"/>
                  </a:moveTo>
                  <a:lnTo>
                    <a:pt x="475" y="4"/>
                  </a:lnTo>
                  <a:lnTo>
                    <a:pt x="540" y="17"/>
                  </a:lnTo>
                  <a:lnTo>
                    <a:pt x="603" y="38"/>
                  </a:lnTo>
                  <a:lnTo>
                    <a:pt x="648" y="60"/>
                  </a:lnTo>
                  <a:lnTo>
                    <a:pt x="683" y="82"/>
                  </a:lnTo>
                  <a:lnTo>
                    <a:pt x="713" y="108"/>
                  </a:lnTo>
                  <a:lnTo>
                    <a:pt x="741" y="135"/>
                  </a:lnTo>
                  <a:lnTo>
                    <a:pt x="763" y="164"/>
                  </a:lnTo>
                  <a:lnTo>
                    <a:pt x="759" y="207"/>
                  </a:lnTo>
                  <a:lnTo>
                    <a:pt x="748" y="245"/>
                  </a:lnTo>
                  <a:lnTo>
                    <a:pt x="732" y="274"/>
                  </a:lnTo>
                  <a:lnTo>
                    <a:pt x="709" y="300"/>
                  </a:lnTo>
                  <a:lnTo>
                    <a:pt x="681" y="321"/>
                  </a:lnTo>
                  <a:lnTo>
                    <a:pt x="650" y="336"/>
                  </a:lnTo>
                  <a:lnTo>
                    <a:pt x="614" y="349"/>
                  </a:lnTo>
                  <a:lnTo>
                    <a:pt x="577" y="356"/>
                  </a:lnTo>
                  <a:lnTo>
                    <a:pt x="538" y="362"/>
                  </a:lnTo>
                  <a:lnTo>
                    <a:pt x="497" y="364"/>
                  </a:lnTo>
                  <a:lnTo>
                    <a:pt x="458" y="364"/>
                  </a:lnTo>
                  <a:lnTo>
                    <a:pt x="380" y="360"/>
                  </a:lnTo>
                  <a:lnTo>
                    <a:pt x="344" y="356"/>
                  </a:lnTo>
                  <a:lnTo>
                    <a:pt x="313" y="351"/>
                  </a:lnTo>
                  <a:lnTo>
                    <a:pt x="285" y="345"/>
                  </a:lnTo>
                  <a:lnTo>
                    <a:pt x="262" y="342"/>
                  </a:lnTo>
                  <a:lnTo>
                    <a:pt x="244" y="338"/>
                  </a:lnTo>
                  <a:lnTo>
                    <a:pt x="232" y="336"/>
                  </a:lnTo>
                  <a:lnTo>
                    <a:pt x="229" y="334"/>
                  </a:lnTo>
                  <a:lnTo>
                    <a:pt x="240" y="394"/>
                  </a:lnTo>
                  <a:lnTo>
                    <a:pt x="246" y="448"/>
                  </a:lnTo>
                  <a:lnTo>
                    <a:pt x="244" y="496"/>
                  </a:lnTo>
                  <a:lnTo>
                    <a:pt x="236" y="539"/>
                  </a:lnTo>
                  <a:lnTo>
                    <a:pt x="225" y="578"/>
                  </a:lnTo>
                  <a:lnTo>
                    <a:pt x="210" y="612"/>
                  </a:lnTo>
                  <a:lnTo>
                    <a:pt x="192" y="640"/>
                  </a:lnTo>
                  <a:lnTo>
                    <a:pt x="173" y="662"/>
                  </a:lnTo>
                  <a:lnTo>
                    <a:pt x="152" y="679"/>
                  </a:lnTo>
                  <a:lnTo>
                    <a:pt x="134" y="692"/>
                  </a:lnTo>
                  <a:lnTo>
                    <a:pt x="113" y="666"/>
                  </a:lnTo>
                  <a:lnTo>
                    <a:pt x="98" y="636"/>
                  </a:lnTo>
                  <a:lnTo>
                    <a:pt x="76" y="573"/>
                  </a:lnTo>
                  <a:lnTo>
                    <a:pt x="65" y="543"/>
                  </a:lnTo>
                  <a:lnTo>
                    <a:pt x="28" y="465"/>
                  </a:lnTo>
                  <a:lnTo>
                    <a:pt x="13" y="427"/>
                  </a:lnTo>
                  <a:lnTo>
                    <a:pt x="2" y="388"/>
                  </a:lnTo>
                  <a:lnTo>
                    <a:pt x="0" y="345"/>
                  </a:lnTo>
                  <a:lnTo>
                    <a:pt x="9" y="297"/>
                  </a:lnTo>
                  <a:lnTo>
                    <a:pt x="26" y="250"/>
                  </a:lnTo>
                  <a:lnTo>
                    <a:pt x="54" y="194"/>
                  </a:lnTo>
                  <a:lnTo>
                    <a:pt x="91" y="144"/>
                  </a:lnTo>
                  <a:lnTo>
                    <a:pt x="134" y="101"/>
                  </a:lnTo>
                  <a:lnTo>
                    <a:pt x="180" y="66"/>
                  </a:lnTo>
                  <a:lnTo>
                    <a:pt x="234" y="38"/>
                  </a:lnTo>
                  <a:lnTo>
                    <a:pt x="290" y="17"/>
                  </a:lnTo>
                  <a:lnTo>
                    <a:pt x="350" y="4"/>
                  </a:lnTo>
                  <a:lnTo>
                    <a:pt x="411"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7" name="Freeform 46"/>
            <p:cNvSpPr>
              <a:spLocks/>
            </p:cNvSpPr>
            <p:nvPr/>
          </p:nvSpPr>
          <p:spPr bwMode="auto">
            <a:xfrm>
              <a:off x="4019550" y="2605088"/>
              <a:ext cx="1220787" cy="1101725"/>
            </a:xfrm>
            <a:custGeom>
              <a:avLst/>
              <a:gdLst/>
              <a:ahLst/>
              <a:cxnLst>
                <a:cxn ang="0">
                  <a:pos x="385" y="0"/>
                </a:cxn>
                <a:cxn ang="0">
                  <a:pos x="443" y="2"/>
                </a:cxn>
                <a:cxn ang="0">
                  <a:pos x="501" y="12"/>
                </a:cxn>
                <a:cxn ang="0">
                  <a:pos x="557" y="26"/>
                </a:cxn>
                <a:cxn ang="0">
                  <a:pos x="613" y="47"/>
                </a:cxn>
                <a:cxn ang="0">
                  <a:pos x="657" y="67"/>
                </a:cxn>
                <a:cxn ang="0">
                  <a:pos x="693" y="86"/>
                </a:cxn>
                <a:cxn ang="0">
                  <a:pos x="721" y="109"/>
                </a:cxn>
                <a:cxn ang="0">
                  <a:pos x="747" y="133"/>
                </a:cxn>
                <a:cxn ang="0">
                  <a:pos x="769" y="161"/>
                </a:cxn>
                <a:cxn ang="0">
                  <a:pos x="765" y="204"/>
                </a:cxn>
                <a:cxn ang="0">
                  <a:pos x="754" y="241"/>
                </a:cxn>
                <a:cxn ang="0">
                  <a:pos x="737" y="271"/>
                </a:cxn>
                <a:cxn ang="0">
                  <a:pos x="715" y="297"/>
                </a:cxn>
                <a:cxn ang="0">
                  <a:pos x="687" y="317"/>
                </a:cxn>
                <a:cxn ang="0">
                  <a:pos x="655" y="332"/>
                </a:cxn>
                <a:cxn ang="0">
                  <a:pos x="620" y="345"/>
                </a:cxn>
                <a:cxn ang="0">
                  <a:pos x="581" y="353"/>
                </a:cxn>
                <a:cxn ang="0">
                  <a:pos x="542" y="358"/>
                </a:cxn>
                <a:cxn ang="0">
                  <a:pos x="503" y="360"/>
                </a:cxn>
                <a:cxn ang="0">
                  <a:pos x="462" y="360"/>
                </a:cxn>
                <a:cxn ang="0">
                  <a:pos x="423" y="358"/>
                </a:cxn>
                <a:cxn ang="0">
                  <a:pos x="385" y="357"/>
                </a:cxn>
                <a:cxn ang="0">
                  <a:pos x="350" y="353"/>
                </a:cxn>
                <a:cxn ang="0">
                  <a:pos x="316" y="347"/>
                </a:cxn>
                <a:cxn ang="0">
                  <a:pos x="288" y="342"/>
                </a:cxn>
                <a:cxn ang="0">
                  <a:pos x="266" y="338"/>
                </a:cxn>
                <a:cxn ang="0">
                  <a:pos x="248" y="334"/>
                </a:cxn>
                <a:cxn ang="0">
                  <a:pos x="236" y="332"/>
                </a:cxn>
                <a:cxn ang="0">
                  <a:pos x="233" y="330"/>
                </a:cxn>
                <a:cxn ang="0">
                  <a:pos x="246" y="392"/>
                </a:cxn>
                <a:cxn ang="0">
                  <a:pos x="251" y="448"/>
                </a:cxn>
                <a:cxn ang="0">
                  <a:pos x="249" y="498"/>
                </a:cxn>
                <a:cxn ang="0">
                  <a:pos x="242" y="541"/>
                </a:cxn>
                <a:cxn ang="0">
                  <a:pos x="231" y="580"/>
                </a:cxn>
                <a:cxn ang="0">
                  <a:pos x="216" y="612"/>
                </a:cxn>
                <a:cxn ang="0">
                  <a:pos x="199" y="640"/>
                </a:cxn>
                <a:cxn ang="0">
                  <a:pos x="180" y="660"/>
                </a:cxn>
                <a:cxn ang="0">
                  <a:pos x="160" y="677"/>
                </a:cxn>
                <a:cxn ang="0">
                  <a:pos x="141" y="688"/>
                </a:cxn>
                <a:cxn ang="0">
                  <a:pos x="123" y="694"/>
                </a:cxn>
                <a:cxn ang="0">
                  <a:pos x="78" y="640"/>
                </a:cxn>
                <a:cxn ang="0">
                  <a:pos x="43" y="578"/>
                </a:cxn>
                <a:cxn ang="0">
                  <a:pos x="17" y="513"/>
                </a:cxn>
                <a:cxn ang="0">
                  <a:pos x="4" y="444"/>
                </a:cxn>
                <a:cxn ang="0">
                  <a:pos x="0" y="371"/>
                </a:cxn>
                <a:cxn ang="0">
                  <a:pos x="9" y="299"/>
                </a:cxn>
                <a:cxn ang="0">
                  <a:pos x="32" y="222"/>
                </a:cxn>
                <a:cxn ang="0">
                  <a:pos x="48" y="187"/>
                </a:cxn>
                <a:cxn ang="0">
                  <a:pos x="67" y="159"/>
                </a:cxn>
                <a:cxn ang="0">
                  <a:pos x="84" y="138"/>
                </a:cxn>
                <a:cxn ang="0">
                  <a:pos x="99" y="125"/>
                </a:cxn>
                <a:cxn ang="0">
                  <a:pos x="108" y="116"/>
                </a:cxn>
                <a:cxn ang="0">
                  <a:pos x="112" y="114"/>
                </a:cxn>
                <a:cxn ang="0">
                  <a:pos x="123" y="101"/>
                </a:cxn>
                <a:cxn ang="0">
                  <a:pos x="140" y="84"/>
                </a:cxn>
                <a:cxn ang="0">
                  <a:pos x="158" y="67"/>
                </a:cxn>
                <a:cxn ang="0">
                  <a:pos x="179" y="53"/>
                </a:cxn>
                <a:cxn ang="0">
                  <a:pos x="225" y="30"/>
                </a:cxn>
                <a:cxn ang="0">
                  <a:pos x="275" y="13"/>
                </a:cxn>
                <a:cxn ang="0">
                  <a:pos x="329" y="4"/>
                </a:cxn>
                <a:cxn ang="0">
                  <a:pos x="385" y="0"/>
                </a:cxn>
              </a:cxnLst>
              <a:rect l="0" t="0" r="r" b="b"/>
              <a:pathLst>
                <a:path w="769" h="694">
                  <a:moveTo>
                    <a:pt x="385" y="0"/>
                  </a:moveTo>
                  <a:lnTo>
                    <a:pt x="443" y="2"/>
                  </a:lnTo>
                  <a:lnTo>
                    <a:pt x="501" y="12"/>
                  </a:lnTo>
                  <a:lnTo>
                    <a:pt x="557" y="26"/>
                  </a:lnTo>
                  <a:lnTo>
                    <a:pt x="613" y="47"/>
                  </a:lnTo>
                  <a:lnTo>
                    <a:pt x="657" y="67"/>
                  </a:lnTo>
                  <a:lnTo>
                    <a:pt x="693" y="86"/>
                  </a:lnTo>
                  <a:lnTo>
                    <a:pt x="721" y="109"/>
                  </a:lnTo>
                  <a:lnTo>
                    <a:pt x="747" y="133"/>
                  </a:lnTo>
                  <a:lnTo>
                    <a:pt x="769" y="161"/>
                  </a:lnTo>
                  <a:lnTo>
                    <a:pt x="765" y="204"/>
                  </a:lnTo>
                  <a:lnTo>
                    <a:pt x="754" y="241"/>
                  </a:lnTo>
                  <a:lnTo>
                    <a:pt x="737" y="271"/>
                  </a:lnTo>
                  <a:lnTo>
                    <a:pt x="715" y="297"/>
                  </a:lnTo>
                  <a:lnTo>
                    <a:pt x="687" y="317"/>
                  </a:lnTo>
                  <a:lnTo>
                    <a:pt x="655" y="332"/>
                  </a:lnTo>
                  <a:lnTo>
                    <a:pt x="620" y="345"/>
                  </a:lnTo>
                  <a:lnTo>
                    <a:pt x="581" y="353"/>
                  </a:lnTo>
                  <a:lnTo>
                    <a:pt x="542" y="358"/>
                  </a:lnTo>
                  <a:lnTo>
                    <a:pt x="503" y="360"/>
                  </a:lnTo>
                  <a:lnTo>
                    <a:pt x="462" y="360"/>
                  </a:lnTo>
                  <a:lnTo>
                    <a:pt x="423" y="358"/>
                  </a:lnTo>
                  <a:lnTo>
                    <a:pt x="385" y="357"/>
                  </a:lnTo>
                  <a:lnTo>
                    <a:pt x="350" y="353"/>
                  </a:lnTo>
                  <a:lnTo>
                    <a:pt x="316" y="347"/>
                  </a:lnTo>
                  <a:lnTo>
                    <a:pt x="288" y="342"/>
                  </a:lnTo>
                  <a:lnTo>
                    <a:pt x="266" y="338"/>
                  </a:lnTo>
                  <a:lnTo>
                    <a:pt x="248" y="334"/>
                  </a:lnTo>
                  <a:lnTo>
                    <a:pt x="236" y="332"/>
                  </a:lnTo>
                  <a:lnTo>
                    <a:pt x="233" y="330"/>
                  </a:lnTo>
                  <a:lnTo>
                    <a:pt x="246" y="392"/>
                  </a:lnTo>
                  <a:lnTo>
                    <a:pt x="251" y="448"/>
                  </a:lnTo>
                  <a:lnTo>
                    <a:pt x="249" y="498"/>
                  </a:lnTo>
                  <a:lnTo>
                    <a:pt x="242" y="541"/>
                  </a:lnTo>
                  <a:lnTo>
                    <a:pt x="231" y="580"/>
                  </a:lnTo>
                  <a:lnTo>
                    <a:pt x="216" y="612"/>
                  </a:lnTo>
                  <a:lnTo>
                    <a:pt x="199" y="640"/>
                  </a:lnTo>
                  <a:lnTo>
                    <a:pt x="180" y="660"/>
                  </a:lnTo>
                  <a:lnTo>
                    <a:pt x="160" y="677"/>
                  </a:lnTo>
                  <a:lnTo>
                    <a:pt x="141" y="688"/>
                  </a:lnTo>
                  <a:lnTo>
                    <a:pt x="123" y="694"/>
                  </a:lnTo>
                  <a:lnTo>
                    <a:pt x="78" y="640"/>
                  </a:lnTo>
                  <a:lnTo>
                    <a:pt x="43" y="578"/>
                  </a:lnTo>
                  <a:lnTo>
                    <a:pt x="17" y="513"/>
                  </a:lnTo>
                  <a:lnTo>
                    <a:pt x="4" y="444"/>
                  </a:lnTo>
                  <a:lnTo>
                    <a:pt x="0" y="371"/>
                  </a:lnTo>
                  <a:lnTo>
                    <a:pt x="9" y="299"/>
                  </a:lnTo>
                  <a:lnTo>
                    <a:pt x="32" y="222"/>
                  </a:lnTo>
                  <a:lnTo>
                    <a:pt x="48" y="187"/>
                  </a:lnTo>
                  <a:lnTo>
                    <a:pt x="67" y="159"/>
                  </a:lnTo>
                  <a:lnTo>
                    <a:pt x="84" y="138"/>
                  </a:lnTo>
                  <a:lnTo>
                    <a:pt x="99" y="125"/>
                  </a:lnTo>
                  <a:lnTo>
                    <a:pt x="108" y="116"/>
                  </a:lnTo>
                  <a:lnTo>
                    <a:pt x="112" y="114"/>
                  </a:lnTo>
                  <a:lnTo>
                    <a:pt x="123" y="101"/>
                  </a:lnTo>
                  <a:lnTo>
                    <a:pt x="140" y="84"/>
                  </a:lnTo>
                  <a:lnTo>
                    <a:pt x="158" y="67"/>
                  </a:lnTo>
                  <a:lnTo>
                    <a:pt x="179"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8" name="Freeform 47"/>
            <p:cNvSpPr>
              <a:spLocks/>
            </p:cNvSpPr>
            <p:nvPr/>
          </p:nvSpPr>
          <p:spPr bwMode="auto">
            <a:xfrm>
              <a:off x="4699000" y="4138613"/>
              <a:ext cx="277812" cy="169863"/>
            </a:xfrm>
            <a:custGeom>
              <a:avLst/>
              <a:gdLst/>
              <a:ahLst/>
              <a:cxnLst>
                <a:cxn ang="0">
                  <a:pos x="175" y="0"/>
                </a:cxn>
                <a:cxn ang="0">
                  <a:pos x="138" y="105"/>
                </a:cxn>
                <a:cxn ang="0">
                  <a:pos x="91" y="107"/>
                </a:cxn>
                <a:cxn ang="0">
                  <a:pos x="0" y="8"/>
                </a:cxn>
                <a:cxn ang="0">
                  <a:pos x="84" y="4"/>
                </a:cxn>
                <a:cxn ang="0">
                  <a:pos x="175" y="0"/>
                </a:cxn>
              </a:cxnLst>
              <a:rect l="0" t="0" r="r" b="b"/>
              <a:pathLst>
                <a:path w="175" h="107">
                  <a:moveTo>
                    <a:pt x="175" y="0"/>
                  </a:moveTo>
                  <a:lnTo>
                    <a:pt x="138" y="105"/>
                  </a:lnTo>
                  <a:lnTo>
                    <a:pt x="91" y="107"/>
                  </a:lnTo>
                  <a:lnTo>
                    <a:pt x="0" y="8"/>
                  </a:lnTo>
                  <a:lnTo>
                    <a:pt x="84" y="4"/>
                  </a:lnTo>
                  <a:lnTo>
                    <a:pt x="175"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9" name="Freeform 48"/>
            <p:cNvSpPr>
              <a:spLocks/>
            </p:cNvSpPr>
            <p:nvPr/>
          </p:nvSpPr>
          <p:spPr bwMode="auto">
            <a:xfrm>
              <a:off x="4832350" y="4278313"/>
              <a:ext cx="250825" cy="965200"/>
            </a:xfrm>
            <a:custGeom>
              <a:avLst/>
              <a:gdLst/>
              <a:ahLst/>
              <a:cxnLst>
                <a:cxn ang="0">
                  <a:pos x="48" y="0"/>
                </a:cxn>
                <a:cxn ang="0">
                  <a:pos x="65" y="56"/>
                </a:cxn>
                <a:cxn ang="0">
                  <a:pos x="82" y="116"/>
                </a:cxn>
                <a:cxn ang="0">
                  <a:pos x="108" y="231"/>
                </a:cxn>
                <a:cxn ang="0">
                  <a:pos x="119" y="287"/>
                </a:cxn>
                <a:cxn ang="0">
                  <a:pos x="130" y="339"/>
                </a:cxn>
                <a:cxn ang="0">
                  <a:pos x="138" y="386"/>
                </a:cxn>
                <a:cxn ang="0">
                  <a:pos x="145" y="427"/>
                </a:cxn>
                <a:cxn ang="0">
                  <a:pos x="151" y="462"/>
                </a:cxn>
                <a:cxn ang="0">
                  <a:pos x="155" y="488"/>
                </a:cxn>
                <a:cxn ang="0">
                  <a:pos x="158" y="505"/>
                </a:cxn>
                <a:cxn ang="0">
                  <a:pos x="158" y="511"/>
                </a:cxn>
                <a:cxn ang="0">
                  <a:pos x="82" y="608"/>
                </a:cxn>
                <a:cxn ang="0">
                  <a:pos x="0" y="520"/>
                </a:cxn>
                <a:cxn ang="0">
                  <a:pos x="4" y="470"/>
                </a:cxn>
                <a:cxn ang="0">
                  <a:pos x="6" y="416"/>
                </a:cxn>
                <a:cxn ang="0">
                  <a:pos x="7" y="360"/>
                </a:cxn>
                <a:cxn ang="0">
                  <a:pos x="7" y="246"/>
                </a:cxn>
                <a:cxn ang="0">
                  <a:pos x="9" y="192"/>
                </a:cxn>
                <a:cxn ang="0">
                  <a:pos x="9" y="95"/>
                </a:cxn>
                <a:cxn ang="0">
                  <a:pos x="7" y="58"/>
                </a:cxn>
                <a:cxn ang="0">
                  <a:pos x="7" y="4"/>
                </a:cxn>
                <a:cxn ang="0">
                  <a:pos x="48" y="0"/>
                </a:cxn>
              </a:cxnLst>
              <a:rect l="0" t="0" r="r" b="b"/>
              <a:pathLst>
                <a:path w="158" h="608">
                  <a:moveTo>
                    <a:pt x="48" y="0"/>
                  </a:moveTo>
                  <a:lnTo>
                    <a:pt x="65" y="56"/>
                  </a:lnTo>
                  <a:lnTo>
                    <a:pt x="82" y="116"/>
                  </a:lnTo>
                  <a:lnTo>
                    <a:pt x="108" y="231"/>
                  </a:lnTo>
                  <a:lnTo>
                    <a:pt x="119" y="287"/>
                  </a:lnTo>
                  <a:lnTo>
                    <a:pt x="130" y="339"/>
                  </a:lnTo>
                  <a:lnTo>
                    <a:pt x="138" y="386"/>
                  </a:lnTo>
                  <a:lnTo>
                    <a:pt x="145" y="427"/>
                  </a:lnTo>
                  <a:lnTo>
                    <a:pt x="151" y="462"/>
                  </a:lnTo>
                  <a:lnTo>
                    <a:pt x="155" y="488"/>
                  </a:lnTo>
                  <a:lnTo>
                    <a:pt x="158" y="505"/>
                  </a:lnTo>
                  <a:lnTo>
                    <a:pt x="158" y="511"/>
                  </a:lnTo>
                  <a:lnTo>
                    <a:pt x="82" y="608"/>
                  </a:lnTo>
                  <a:lnTo>
                    <a:pt x="0" y="520"/>
                  </a:lnTo>
                  <a:lnTo>
                    <a:pt x="4" y="470"/>
                  </a:lnTo>
                  <a:lnTo>
                    <a:pt x="6" y="416"/>
                  </a:lnTo>
                  <a:lnTo>
                    <a:pt x="7" y="360"/>
                  </a:lnTo>
                  <a:lnTo>
                    <a:pt x="7" y="246"/>
                  </a:lnTo>
                  <a:lnTo>
                    <a:pt x="9" y="192"/>
                  </a:lnTo>
                  <a:lnTo>
                    <a:pt x="9" y="95"/>
                  </a:lnTo>
                  <a:lnTo>
                    <a:pt x="7" y="58"/>
                  </a:lnTo>
                  <a:lnTo>
                    <a:pt x="7" y="4"/>
                  </a:lnTo>
                  <a:lnTo>
                    <a:pt x="48"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0" name="Freeform 49"/>
            <p:cNvSpPr>
              <a:spLocks/>
            </p:cNvSpPr>
            <p:nvPr/>
          </p:nvSpPr>
          <p:spPr bwMode="auto">
            <a:xfrm>
              <a:off x="4229100" y="2682875"/>
              <a:ext cx="892175" cy="417513"/>
            </a:xfrm>
            <a:custGeom>
              <a:avLst/>
              <a:gdLst/>
              <a:ahLst/>
              <a:cxnLst>
                <a:cxn ang="0">
                  <a:pos x="410" y="0"/>
                </a:cxn>
                <a:cxn ang="0">
                  <a:pos x="415" y="2"/>
                </a:cxn>
                <a:cxn ang="0">
                  <a:pos x="430" y="5"/>
                </a:cxn>
                <a:cxn ang="0">
                  <a:pos x="451" y="11"/>
                </a:cxn>
                <a:cxn ang="0">
                  <a:pos x="475" y="20"/>
                </a:cxn>
                <a:cxn ang="0">
                  <a:pos x="501" y="33"/>
                </a:cxn>
                <a:cxn ang="0">
                  <a:pos x="525" y="50"/>
                </a:cxn>
                <a:cxn ang="0">
                  <a:pos x="546" y="71"/>
                </a:cxn>
                <a:cxn ang="0">
                  <a:pos x="559" y="95"/>
                </a:cxn>
                <a:cxn ang="0">
                  <a:pos x="562" y="112"/>
                </a:cxn>
                <a:cxn ang="0">
                  <a:pos x="562" y="132"/>
                </a:cxn>
                <a:cxn ang="0">
                  <a:pos x="559" y="153"/>
                </a:cxn>
                <a:cxn ang="0">
                  <a:pos x="551" y="175"/>
                </a:cxn>
                <a:cxn ang="0">
                  <a:pos x="536" y="196"/>
                </a:cxn>
                <a:cxn ang="0">
                  <a:pos x="518" y="216"/>
                </a:cxn>
                <a:cxn ang="0">
                  <a:pos x="492" y="233"/>
                </a:cxn>
                <a:cxn ang="0">
                  <a:pos x="458" y="248"/>
                </a:cxn>
                <a:cxn ang="0">
                  <a:pos x="419" y="257"/>
                </a:cxn>
                <a:cxn ang="0">
                  <a:pos x="371" y="263"/>
                </a:cxn>
                <a:cxn ang="0">
                  <a:pos x="302" y="263"/>
                </a:cxn>
                <a:cxn ang="0">
                  <a:pos x="240" y="259"/>
                </a:cxn>
                <a:cxn ang="0">
                  <a:pos x="184" y="252"/>
                </a:cxn>
                <a:cxn ang="0">
                  <a:pos x="136" y="240"/>
                </a:cxn>
                <a:cxn ang="0">
                  <a:pos x="95" y="227"/>
                </a:cxn>
                <a:cxn ang="0">
                  <a:pos x="62" y="214"/>
                </a:cxn>
                <a:cxn ang="0">
                  <a:pos x="35" y="203"/>
                </a:cxn>
                <a:cxn ang="0">
                  <a:pos x="15" y="192"/>
                </a:cxn>
                <a:cxn ang="0">
                  <a:pos x="4" y="184"/>
                </a:cxn>
                <a:cxn ang="0">
                  <a:pos x="0" y="183"/>
                </a:cxn>
                <a:cxn ang="0">
                  <a:pos x="63" y="190"/>
                </a:cxn>
                <a:cxn ang="0">
                  <a:pos x="119" y="192"/>
                </a:cxn>
                <a:cxn ang="0">
                  <a:pos x="170" y="186"/>
                </a:cxn>
                <a:cxn ang="0">
                  <a:pos x="214" y="175"/>
                </a:cxn>
                <a:cxn ang="0">
                  <a:pos x="253" y="160"/>
                </a:cxn>
                <a:cxn ang="0">
                  <a:pos x="287" y="143"/>
                </a:cxn>
                <a:cxn ang="0">
                  <a:pos x="317" y="123"/>
                </a:cxn>
                <a:cxn ang="0">
                  <a:pos x="341" y="102"/>
                </a:cxn>
                <a:cxn ang="0">
                  <a:pos x="361" y="80"/>
                </a:cxn>
                <a:cxn ang="0">
                  <a:pos x="376" y="60"/>
                </a:cxn>
                <a:cxn ang="0">
                  <a:pos x="389" y="41"/>
                </a:cxn>
                <a:cxn ang="0">
                  <a:pos x="399" y="24"/>
                </a:cxn>
                <a:cxn ang="0">
                  <a:pos x="404" y="11"/>
                </a:cxn>
                <a:cxn ang="0">
                  <a:pos x="410" y="0"/>
                </a:cxn>
              </a:cxnLst>
              <a:rect l="0" t="0" r="r" b="b"/>
              <a:pathLst>
                <a:path w="562" h="263">
                  <a:moveTo>
                    <a:pt x="410" y="0"/>
                  </a:moveTo>
                  <a:lnTo>
                    <a:pt x="415" y="2"/>
                  </a:lnTo>
                  <a:lnTo>
                    <a:pt x="430" y="5"/>
                  </a:lnTo>
                  <a:lnTo>
                    <a:pt x="451" y="11"/>
                  </a:lnTo>
                  <a:lnTo>
                    <a:pt x="475" y="20"/>
                  </a:lnTo>
                  <a:lnTo>
                    <a:pt x="501" y="33"/>
                  </a:lnTo>
                  <a:lnTo>
                    <a:pt x="525" y="50"/>
                  </a:lnTo>
                  <a:lnTo>
                    <a:pt x="546" y="71"/>
                  </a:lnTo>
                  <a:lnTo>
                    <a:pt x="559" y="95"/>
                  </a:lnTo>
                  <a:lnTo>
                    <a:pt x="562" y="112"/>
                  </a:lnTo>
                  <a:lnTo>
                    <a:pt x="562" y="132"/>
                  </a:lnTo>
                  <a:lnTo>
                    <a:pt x="559" y="153"/>
                  </a:lnTo>
                  <a:lnTo>
                    <a:pt x="551" y="175"/>
                  </a:lnTo>
                  <a:lnTo>
                    <a:pt x="536" y="196"/>
                  </a:lnTo>
                  <a:lnTo>
                    <a:pt x="518" y="216"/>
                  </a:lnTo>
                  <a:lnTo>
                    <a:pt x="492" y="233"/>
                  </a:lnTo>
                  <a:lnTo>
                    <a:pt x="458" y="248"/>
                  </a:lnTo>
                  <a:lnTo>
                    <a:pt x="419" y="257"/>
                  </a:lnTo>
                  <a:lnTo>
                    <a:pt x="371" y="263"/>
                  </a:lnTo>
                  <a:lnTo>
                    <a:pt x="302" y="263"/>
                  </a:lnTo>
                  <a:lnTo>
                    <a:pt x="240" y="259"/>
                  </a:lnTo>
                  <a:lnTo>
                    <a:pt x="184" y="252"/>
                  </a:lnTo>
                  <a:lnTo>
                    <a:pt x="136" y="240"/>
                  </a:lnTo>
                  <a:lnTo>
                    <a:pt x="95" y="227"/>
                  </a:lnTo>
                  <a:lnTo>
                    <a:pt x="62" y="214"/>
                  </a:lnTo>
                  <a:lnTo>
                    <a:pt x="35" y="203"/>
                  </a:lnTo>
                  <a:lnTo>
                    <a:pt x="15" y="192"/>
                  </a:lnTo>
                  <a:lnTo>
                    <a:pt x="4" y="184"/>
                  </a:lnTo>
                  <a:lnTo>
                    <a:pt x="0" y="183"/>
                  </a:lnTo>
                  <a:lnTo>
                    <a:pt x="63" y="190"/>
                  </a:lnTo>
                  <a:lnTo>
                    <a:pt x="119" y="192"/>
                  </a:lnTo>
                  <a:lnTo>
                    <a:pt x="170" y="186"/>
                  </a:lnTo>
                  <a:lnTo>
                    <a:pt x="214" y="175"/>
                  </a:lnTo>
                  <a:lnTo>
                    <a:pt x="253" y="160"/>
                  </a:lnTo>
                  <a:lnTo>
                    <a:pt x="287" y="143"/>
                  </a:lnTo>
                  <a:lnTo>
                    <a:pt x="317" y="123"/>
                  </a:lnTo>
                  <a:lnTo>
                    <a:pt x="341" y="102"/>
                  </a:lnTo>
                  <a:lnTo>
                    <a:pt x="361" y="80"/>
                  </a:lnTo>
                  <a:lnTo>
                    <a:pt x="376" y="60"/>
                  </a:lnTo>
                  <a:lnTo>
                    <a:pt x="389" y="41"/>
                  </a:lnTo>
                  <a:lnTo>
                    <a:pt x="399" y="24"/>
                  </a:lnTo>
                  <a:lnTo>
                    <a:pt x="404" y="11"/>
                  </a:lnTo>
                  <a:lnTo>
                    <a:pt x="410" y="0"/>
                  </a:lnTo>
                  <a:close/>
                </a:path>
              </a:pathLst>
            </a:custGeom>
            <a:solidFill>
              <a:srgbClr val="5C01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1" name="Freeform 50"/>
            <p:cNvSpPr>
              <a:spLocks noEditPoints="1"/>
            </p:cNvSpPr>
            <p:nvPr/>
          </p:nvSpPr>
          <p:spPr bwMode="auto">
            <a:xfrm>
              <a:off x="4781550" y="2857500"/>
              <a:ext cx="342900" cy="242888"/>
            </a:xfrm>
            <a:custGeom>
              <a:avLst/>
              <a:gdLst/>
              <a:ahLst/>
              <a:cxnLst>
                <a:cxn ang="0">
                  <a:pos x="6" y="153"/>
                </a:cxn>
                <a:cxn ang="0">
                  <a:pos x="0" y="153"/>
                </a:cxn>
                <a:cxn ang="0">
                  <a:pos x="6" y="153"/>
                </a:cxn>
                <a:cxn ang="0">
                  <a:pos x="214" y="0"/>
                </a:cxn>
                <a:cxn ang="0">
                  <a:pos x="214" y="2"/>
                </a:cxn>
                <a:cxn ang="0">
                  <a:pos x="216" y="9"/>
                </a:cxn>
                <a:cxn ang="0">
                  <a:pos x="216" y="32"/>
                </a:cxn>
                <a:cxn ang="0">
                  <a:pos x="214" y="45"/>
                </a:cxn>
                <a:cxn ang="0">
                  <a:pos x="211" y="61"/>
                </a:cxn>
                <a:cxn ang="0">
                  <a:pos x="203" y="78"/>
                </a:cxn>
                <a:cxn ang="0">
                  <a:pos x="192" y="95"/>
                </a:cxn>
                <a:cxn ang="0">
                  <a:pos x="175" y="110"/>
                </a:cxn>
                <a:cxn ang="0">
                  <a:pos x="155" y="125"/>
                </a:cxn>
                <a:cxn ang="0">
                  <a:pos x="127" y="136"/>
                </a:cxn>
                <a:cxn ang="0">
                  <a:pos x="93" y="145"/>
                </a:cxn>
                <a:cxn ang="0">
                  <a:pos x="51" y="151"/>
                </a:cxn>
                <a:cxn ang="0">
                  <a:pos x="6" y="153"/>
                </a:cxn>
                <a:cxn ang="0">
                  <a:pos x="15" y="151"/>
                </a:cxn>
                <a:cxn ang="0">
                  <a:pos x="30" y="149"/>
                </a:cxn>
                <a:cxn ang="0">
                  <a:pos x="51" y="147"/>
                </a:cxn>
                <a:cxn ang="0">
                  <a:pos x="73" y="142"/>
                </a:cxn>
                <a:cxn ang="0">
                  <a:pos x="97" y="134"/>
                </a:cxn>
                <a:cxn ang="0">
                  <a:pos x="121" y="125"/>
                </a:cxn>
                <a:cxn ang="0">
                  <a:pos x="146" y="114"/>
                </a:cxn>
                <a:cxn ang="0">
                  <a:pos x="168" y="99"/>
                </a:cxn>
                <a:cxn ang="0">
                  <a:pos x="188" y="80"/>
                </a:cxn>
                <a:cxn ang="0">
                  <a:pos x="203" y="58"/>
                </a:cxn>
                <a:cxn ang="0">
                  <a:pos x="213" y="32"/>
                </a:cxn>
                <a:cxn ang="0">
                  <a:pos x="214" y="0"/>
                </a:cxn>
              </a:cxnLst>
              <a:rect l="0" t="0" r="r" b="b"/>
              <a:pathLst>
                <a:path w="216" h="153">
                  <a:moveTo>
                    <a:pt x="6" y="153"/>
                  </a:moveTo>
                  <a:lnTo>
                    <a:pt x="0" y="153"/>
                  </a:lnTo>
                  <a:lnTo>
                    <a:pt x="6" y="153"/>
                  </a:lnTo>
                  <a:close/>
                  <a:moveTo>
                    <a:pt x="214" y="0"/>
                  </a:moveTo>
                  <a:lnTo>
                    <a:pt x="214" y="2"/>
                  </a:lnTo>
                  <a:lnTo>
                    <a:pt x="216" y="9"/>
                  </a:lnTo>
                  <a:lnTo>
                    <a:pt x="216" y="32"/>
                  </a:lnTo>
                  <a:lnTo>
                    <a:pt x="214" y="45"/>
                  </a:lnTo>
                  <a:lnTo>
                    <a:pt x="211" y="61"/>
                  </a:lnTo>
                  <a:lnTo>
                    <a:pt x="203" y="78"/>
                  </a:lnTo>
                  <a:lnTo>
                    <a:pt x="192" y="95"/>
                  </a:lnTo>
                  <a:lnTo>
                    <a:pt x="175" y="110"/>
                  </a:lnTo>
                  <a:lnTo>
                    <a:pt x="155" y="125"/>
                  </a:lnTo>
                  <a:lnTo>
                    <a:pt x="127" y="136"/>
                  </a:lnTo>
                  <a:lnTo>
                    <a:pt x="93" y="145"/>
                  </a:lnTo>
                  <a:lnTo>
                    <a:pt x="51" y="151"/>
                  </a:lnTo>
                  <a:lnTo>
                    <a:pt x="6" y="153"/>
                  </a:lnTo>
                  <a:lnTo>
                    <a:pt x="15" y="151"/>
                  </a:lnTo>
                  <a:lnTo>
                    <a:pt x="30" y="149"/>
                  </a:lnTo>
                  <a:lnTo>
                    <a:pt x="51" y="147"/>
                  </a:lnTo>
                  <a:lnTo>
                    <a:pt x="73" y="142"/>
                  </a:lnTo>
                  <a:lnTo>
                    <a:pt x="97" y="134"/>
                  </a:lnTo>
                  <a:lnTo>
                    <a:pt x="121" y="125"/>
                  </a:lnTo>
                  <a:lnTo>
                    <a:pt x="146" y="114"/>
                  </a:lnTo>
                  <a:lnTo>
                    <a:pt x="168" y="99"/>
                  </a:lnTo>
                  <a:lnTo>
                    <a:pt x="188" y="80"/>
                  </a:lnTo>
                  <a:lnTo>
                    <a:pt x="203" y="58"/>
                  </a:lnTo>
                  <a:lnTo>
                    <a:pt x="213" y="32"/>
                  </a:lnTo>
                  <a:lnTo>
                    <a:pt x="214"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2" name="Freeform 51"/>
            <p:cNvSpPr>
              <a:spLocks/>
            </p:cNvSpPr>
            <p:nvPr/>
          </p:nvSpPr>
          <p:spPr bwMode="auto">
            <a:xfrm>
              <a:off x="5291138" y="3011488"/>
              <a:ext cx="90487" cy="487363"/>
            </a:xfrm>
            <a:custGeom>
              <a:avLst/>
              <a:gdLst/>
              <a:ahLst/>
              <a:cxnLst>
                <a:cxn ang="0">
                  <a:pos x="0" y="0"/>
                </a:cxn>
                <a:cxn ang="0">
                  <a:pos x="1" y="4"/>
                </a:cxn>
                <a:cxn ang="0">
                  <a:pos x="9" y="13"/>
                </a:cxn>
                <a:cxn ang="0">
                  <a:pos x="18" y="30"/>
                </a:cxn>
                <a:cxn ang="0">
                  <a:pos x="29" y="52"/>
                </a:cxn>
                <a:cxn ang="0">
                  <a:pos x="39" y="80"/>
                </a:cxn>
                <a:cxn ang="0">
                  <a:pos x="48" y="115"/>
                </a:cxn>
                <a:cxn ang="0">
                  <a:pos x="55" y="155"/>
                </a:cxn>
                <a:cxn ang="0">
                  <a:pos x="57" y="201"/>
                </a:cxn>
                <a:cxn ang="0">
                  <a:pos x="54" y="252"/>
                </a:cxn>
                <a:cxn ang="0">
                  <a:pos x="44" y="307"/>
                </a:cxn>
                <a:cxn ang="0">
                  <a:pos x="44" y="302"/>
                </a:cxn>
                <a:cxn ang="0">
                  <a:pos x="46" y="287"/>
                </a:cxn>
                <a:cxn ang="0">
                  <a:pos x="48" y="261"/>
                </a:cxn>
                <a:cxn ang="0">
                  <a:pos x="50" y="229"/>
                </a:cxn>
                <a:cxn ang="0">
                  <a:pos x="48" y="190"/>
                </a:cxn>
                <a:cxn ang="0">
                  <a:pos x="42" y="147"/>
                </a:cxn>
                <a:cxn ang="0">
                  <a:pos x="33" y="99"/>
                </a:cxn>
                <a:cxn ang="0">
                  <a:pos x="20" y="50"/>
                </a:cxn>
                <a:cxn ang="0">
                  <a:pos x="0" y="0"/>
                </a:cxn>
              </a:cxnLst>
              <a:rect l="0" t="0" r="r" b="b"/>
              <a:pathLst>
                <a:path w="57" h="307">
                  <a:moveTo>
                    <a:pt x="0" y="0"/>
                  </a:moveTo>
                  <a:lnTo>
                    <a:pt x="1" y="4"/>
                  </a:lnTo>
                  <a:lnTo>
                    <a:pt x="9" y="13"/>
                  </a:lnTo>
                  <a:lnTo>
                    <a:pt x="18" y="30"/>
                  </a:lnTo>
                  <a:lnTo>
                    <a:pt x="29" y="52"/>
                  </a:lnTo>
                  <a:lnTo>
                    <a:pt x="39" y="80"/>
                  </a:lnTo>
                  <a:lnTo>
                    <a:pt x="48" y="115"/>
                  </a:lnTo>
                  <a:lnTo>
                    <a:pt x="55" y="155"/>
                  </a:lnTo>
                  <a:lnTo>
                    <a:pt x="57" y="201"/>
                  </a:lnTo>
                  <a:lnTo>
                    <a:pt x="54" y="252"/>
                  </a:lnTo>
                  <a:lnTo>
                    <a:pt x="44" y="307"/>
                  </a:lnTo>
                  <a:lnTo>
                    <a:pt x="44" y="302"/>
                  </a:lnTo>
                  <a:lnTo>
                    <a:pt x="46" y="287"/>
                  </a:lnTo>
                  <a:lnTo>
                    <a:pt x="48" y="261"/>
                  </a:lnTo>
                  <a:lnTo>
                    <a:pt x="50" y="229"/>
                  </a:lnTo>
                  <a:lnTo>
                    <a:pt x="48" y="190"/>
                  </a:lnTo>
                  <a:lnTo>
                    <a:pt x="42" y="147"/>
                  </a:lnTo>
                  <a:lnTo>
                    <a:pt x="33" y="99"/>
                  </a:lnTo>
                  <a:lnTo>
                    <a:pt x="20"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3" name="Freeform 52"/>
            <p:cNvSpPr>
              <a:spLocks/>
            </p:cNvSpPr>
            <p:nvPr/>
          </p:nvSpPr>
          <p:spPr bwMode="auto">
            <a:xfrm>
              <a:off x="4311650" y="4719638"/>
              <a:ext cx="58737" cy="561975"/>
            </a:xfrm>
            <a:custGeom>
              <a:avLst/>
              <a:gdLst/>
              <a:ahLst/>
              <a:cxnLst>
                <a:cxn ang="0">
                  <a:pos x="37" y="0"/>
                </a:cxn>
                <a:cxn ang="0">
                  <a:pos x="30" y="93"/>
                </a:cxn>
                <a:cxn ang="0">
                  <a:pos x="26" y="186"/>
                </a:cxn>
                <a:cxn ang="0">
                  <a:pos x="26" y="354"/>
                </a:cxn>
                <a:cxn ang="0">
                  <a:pos x="17" y="352"/>
                </a:cxn>
                <a:cxn ang="0">
                  <a:pos x="10" y="352"/>
                </a:cxn>
                <a:cxn ang="0">
                  <a:pos x="0" y="350"/>
                </a:cxn>
                <a:cxn ang="0">
                  <a:pos x="2" y="268"/>
                </a:cxn>
                <a:cxn ang="0">
                  <a:pos x="6" y="197"/>
                </a:cxn>
                <a:cxn ang="0">
                  <a:pos x="11" y="138"/>
                </a:cxn>
                <a:cxn ang="0">
                  <a:pos x="19" y="89"/>
                </a:cxn>
                <a:cxn ang="0">
                  <a:pos x="26" y="50"/>
                </a:cxn>
                <a:cxn ang="0">
                  <a:pos x="32" y="22"/>
                </a:cxn>
                <a:cxn ang="0">
                  <a:pos x="36" y="5"/>
                </a:cxn>
                <a:cxn ang="0">
                  <a:pos x="37" y="0"/>
                </a:cxn>
              </a:cxnLst>
              <a:rect l="0" t="0" r="r" b="b"/>
              <a:pathLst>
                <a:path w="37" h="354">
                  <a:moveTo>
                    <a:pt x="37" y="0"/>
                  </a:moveTo>
                  <a:lnTo>
                    <a:pt x="30" y="93"/>
                  </a:lnTo>
                  <a:lnTo>
                    <a:pt x="26" y="186"/>
                  </a:lnTo>
                  <a:lnTo>
                    <a:pt x="26" y="354"/>
                  </a:lnTo>
                  <a:lnTo>
                    <a:pt x="17" y="352"/>
                  </a:lnTo>
                  <a:lnTo>
                    <a:pt x="10" y="352"/>
                  </a:lnTo>
                  <a:lnTo>
                    <a:pt x="0" y="350"/>
                  </a:lnTo>
                  <a:lnTo>
                    <a:pt x="2" y="268"/>
                  </a:lnTo>
                  <a:lnTo>
                    <a:pt x="6" y="197"/>
                  </a:lnTo>
                  <a:lnTo>
                    <a:pt x="11" y="138"/>
                  </a:lnTo>
                  <a:lnTo>
                    <a:pt x="19" y="89"/>
                  </a:lnTo>
                  <a:lnTo>
                    <a:pt x="26" y="50"/>
                  </a:lnTo>
                  <a:lnTo>
                    <a:pt x="32" y="22"/>
                  </a:lnTo>
                  <a:lnTo>
                    <a:pt x="36" y="5"/>
                  </a:lnTo>
                  <a:lnTo>
                    <a:pt x="37"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4" name="Freeform 53"/>
            <p:cNvSpPr>
              <a:spLocks/>
            </p:cNvSpPr>
            <p:nvPr/>
          </p:nvSpPr>
          <p:spPr bwMode="auto">
            <a:xfrm>
              <a:off x="5364163" y="4648200"/>
              <a:ext cx="136525" cy="612775"/>
            </a:xfrm>
            <a:custGeom>
              <a:avLst/>
              <a:gdLst/>
              <a:ahLst/>
              <a:cxnLst>
                <a:cxn ang="0">
                  <a:pos x="0" y="0"/>
                </a:cxn>
                <a:cxn ang="0">
                  <a:pos x="2" y="4"/>
                </a:cxn>
                <a:cxn ang="0">
                  <a:pos x="8" y="17"/>
                </a:cxn>
                <a:cxn ang="0">
                  <a:pos x="15" y="37"/>
                </a:cxn>
                <a:cxn ang="0">
                  <a:pos x="26" y="69"/>
                </a:cxn>
                <a:cxn ang="0">
                  <a:pos x="37" y="108"/>
                </a:cxn>
                <a:cxn ang="0">
                  <a:pos x="50" y="160"/>
                </a:cxn>
                <a:cxn ang="0">
                  <a:pos x="62" y="222"/>
                </a:cxn>
                <a:cxn ang="0">
                  <a:pos x="75" y="295"/>
                </a:cxn>
                <a:cxn ang="0">
                  <a:pos x="86" y="380"/>
                </a:cxn>
                <a:cxn ang="0">
                  <a:pos x="63" y="386"/>
                </a:cxn>
                <a:cxn ang="0">
                  <a:pos x="58" y="332"/>
                </a:cxn>
                <a:cxn ang="0">
                  <a:pos x="52" y="270"/>
                </a:cxn>
                <a:cxn ang="0">
                  <a:pos x="43" y="205"/>
                </a:cxn>
                <a:cxn ang="0">
                  <a:pos x="32" y="134"/>
                </a:cxn>
                <a:cxn ang="0">
                  <a:pos x="17" y="65"/>
                </a:cxn>
                <a:cxn ang="0">
                  <a:pos x="0" y="0"/>
                </a:cxn>
              </a:cxnLst>
              <a:rect l="0" t="0" r="r" b="b"/>
              <a:pathLst>
                <a:path w="86" h="386">
                  <a:moveTo>
                    <a:pt x="0" y="0"/>
                  </a:moveTo>
                  <a:lnTo>
                    <a:pt x="2" y="4"/>
                  </a:lnTo>
                  <a:lnTo>
                    <a:pt x="8" y="17"/>
                  </a:lnTo>
                  <a:lnTo>
                    <a:pt x="15" y="37"/>
                  </a:lnTo>
                  <a:lnTo>
                    <a:pt x="26" y="69"/>
                  </a:lnTo>
                  <a:lnTo>
                    <a:pt x="37" y="108"/>
                  </a:lnTo>
                  <a:lnTo>
                    <a:pt x="50" y="160"/>
                  </a:lnTo>
                  <a:lnTo>
                    <a:pt x="62" y="222"/>
                  </a:lnTo>
                  <a:lnTo>
                    <a:pt x="75" y="295"/>
                  </a:lnTo>
                  <a:lnTo>
                    <a:pt x="86" y="380"/>
                  </a:lnTo>
                  <a:lnTo>
                    <a:pt x="63" y="386"/>
                  </a:lnTo>
                  <a:lnTo>
                    <a:pt x="58" y="332"/>
                  </a:lnTo>
                  <a:lnTo>
                    <a:pt x="52" y="270"/>
                  </a:lnTo>
                  <a:lnTo>
                    <a:pt x="43" y="205"/>
                  </a:lnTo>
                  <a:lnTo>
                    <a:pt x="32" y="134"/>
                  </a:lnTo>
                  <a:lnTo>
                    <a:pt x="17" y="65"/>
                  </a:lnTo>
                  <a:lnTo>
                    <a:pt x="0"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5" name="Freeform 54"/>
            <p:cNvSpPr>
              <a:spLocks/>
            </p:cNvSpPr>
            <p:nvPr/>
          </p:nvSpPr>
          <p:spPr bwMode="auto">
            <a:xfrm>
              <a:off x="4483100" y="4618038"/>
              <a:ext cx="212725" cy="60325"/>
            </a:xfrm>
            <a:custGeom>
              <a:avLst/>
              <a:gdLst/>
              <a:ahLst/>
              <a:cxnLst>
                <a:cxn ang="0">
                  <a:pos x="4" y="0"/>
                </a:cxn>
                <a:cxn ang="0">
                  <a:pos x="134" y="2"/>
                </a:cxn>
                <a:cxn ang="0">
                  <a:pos x="132" y="38"/>
                </a:cxn>
                <a:cxn ang="0">
                  <a:pos x="0" y="36"/>
                </a:cxn>
                <a:cxn ang="0">
                  <a:pos x="4" y="0"/>
                </a:cxn>
              </a:cxnLst>
              <a:rect l="0" t="0" r="r" b="b"/>
              <a:pathLst>
                <a:path w="134" h="38">
                  <a:moveTo>
                    <a:pt x="4" y="0"/>
                  </a:moveTo>
                  <a:lnTo>
                    <a:pt x="134" y="2"/>
                  </a:lnTo>
                  <a:lnTo>
                    <a:pt x="132" y="38"/>
                  </a:lnTo>
                  <a:lnTo>
                    <a:pt x="0" y="36"/>
                  </a:lnTo>
                  <a:lnTo>
                    <a:pt x="4"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6" name="Freeform 55"/>
            <p:cNvSpPr>
              <a:spLocks/>
            </p:cNvSpPr>
            <p:nvPr/>
          </p:nvSpPr>
          <p:spPr bwMode="auto">
            <a:xfrm>
              <a:off x="4557713" y="3330575"/>
              <a:ext cx="357187" cy="204788"/>
            </a:xfrm>
            <a:custGeom>
              <a:avLst/>
              <a:gdLst/>
              <a:ahLst/>
              <a:cxnLst>
                <a:cxn ang="0">
                  <a:pos x="165" y="0"/>
                </a:cxn>
                <a:cxn ang="0">
                  <a:pos x="173" y="0"/>
                </a:cxn>
                <a:cxn ang="0">
                  <a:pos x="193" y="4"/>
                </a:cxn>
                <a:cxn ang="0">
                  <a:pos x="208" y="13"/>
                </a:cxn>
                <a:cxn ang="0">
                  <a:pos x="220" y="30"/>
                </a:cxn>
                <a:cxn ang="0">
                  <a:pos x="225" y="49"/>
                </a:cxn>
                <a:cxn ang="0">
                  <a:pos x="221" y="71"/>
                </a:cxn>
                <a:cxn ang="0">
                  <a:pos x="212" y="90"/>
                </a:cxn>
                <a:cxn ang="0">
                  <a:pos x="195" y="105"/>
                </a:cxn>
                <a:cxn ang="0">
                  <a:pos x="175" y="112"/>
                </a:cxn>
                <a:cxn ang="0">
                  <a:pos x="67" y="129"/>
                </a:cxn>
                <a:cxn ang="0">
                  <a:pos x="57" y="129"/>
                </a:cxn>
                <a:cxn ang="0">
                  <a:pos x="37" y="125"/>
                </a:cxn>
                <a:cxn ang="0">
                  <a:pos x="20" y="116"/>
                </a:cxn>
                <a:cxn ang="0">
                  <a:pos x="7" y="99"/>
                </a:cxn>
                <a:cxn ang="0">
                  <a:pos x="0" y="80"/>
                </a:cxn>
                <a:cxn ang="0">
                  <a:pos x="2" y="58"/>
                </a:cxn>
                <a:cxn ang="0">
                  <a:pos x="13" y="37"/>
                </a:cxn>
                <a:cxn ang="0">
                  <a:pos x="31" y="21"/>
                </a:cxn>
                <a:cxn ang="0">
                  <a:pos x="56" y="13"/>
                </a:cxn>
                <a:cxn ang="0">
                  <a:pos x="165" y="0"/>
                </a:cxn>
              </a:cxnLst>
              <a:rect l="0" t="0" r="r" b="b"/>
              <a:pathLst>
                <a:path w="225" h="129">
                  <a:moveTo>
                    <a:pt x="165" y="0"/>
                  </a:moveTo>
                  <a:lnTo>
                    <a:pt x="173" y="0"/>
                  </a:lnTo>
                  <a:lnTo>
                    <a:pt x="193" y="4"/>
                  </a:lnTo>
                  <a:lnTo>
                    <a:pt x="208" y="13"/>
                  </a:lnTo>
                  <a:lnTo>
                    <a:pt x="220" y="30"/>
                  </a:lnTo>
                  <a:lnTo>
                    <a:pt x="225" y="49"/>
                  </a:lnTo>
                  <a:lnTo>
                    <a:pt x="221" y="71"/>
                  </a:lnTo>
                  <a:lnTo>
                    <a:pt x="212" y="90"/>
                  </a:lnTo>
                  <a:lnTo>
                    <a:pt x="195" y="105"/>
                  </a:lnTo>
                  <a:lnTo>
                    <a:pt x="175" y="112"/>
                  </a:lnTo>
                  <a:lnTo>
                    <a:pt x="67" y="129"/>
                  </a:lnTo>
                  <a:lnTo>
                    <a:pt x="57" y="129"/>
                  </a:lnTo>
                  <a:lnTo>
                    <a:pt x="37" y="125"/>
                  </a:lnTo>
                  <a:lnTo>
                    <a:pt x="20" y="116"/>
                  </a:lnTo>
                  <a:lnTo>
                    <a:pt x="7" y="99"/>
                  </a:lnTo>
                  <a:lnTo>
                    <a:pt x="0" y="80"/>
                  </a:lnTo>
                  <a:lnTo>
                    <a:pt x="2" y="58"/>
                  </a:lnTo>
                  <a:lnTo>
                    <a:pt x="13" y="37"/>
                  </a:lnTo>
                  <a:lnTo>
                    <a:pt x="31" y="21"/>
                  </a:lnTo>
                  <a:lnTo>
                    <a:pt x="56" y="13"/>
                  </a:lnTo>
                  <a:lnTo>
                    <a:pt x="165"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7" name="Freeform 56"/>
            <p:cNvSpPr>
              <a:spLocks/>
            </p:cNvSpPr>
            <p:nvPr/>
          </p:nvSpPr>
          <p:spPr bwMode="auto">
            <a:xfrm>
              <a:off x="4551363" y="3322638"/>
              <a:ext cx="373062" cy="168275"/>
            </a:xfrm>
            <a:custGeom>
              <a:avLst/>
              <a:gdLst/>
              <a:ahLst/>
              <a:cxnLst>
                <a:cxn ang="0">
                  <a:pos x="169" y="0"/>
                </a:cxn>
                <a:cxn ang="0">
                  <a:pos x="194" y="1"/>
                </a:cxn>
                <a:cxn ang="0">
                  <a:pos x="214" y="13"/>
                </a:cxn>
                <a:cxn ang="0">
                  <a:pos x="225" y="24"/>
                </a:cxn>
                <a:cxn ang="0">
                  <a:pos x="233" y="37"/>
                </a:cxn>
                <a:cxn ang="0">
                  <a:pos x="235" y="54"/>
                </a:cxn>
                <a:cxn ang="0">
                  <a:pos x="235" y="56"/>
                </a:cxn>
                <a:cxn ang="0">
                  <a:pos x="231" y="59"/>
                </a:cxn>
                <a:cxn ang="0">
                  <a:pos x="227" y="59"/>
                </a:cxn>
                <a:cxn ang="0">
                  <a:pos x="225" y="57"/>
                </a:cxn>
                <a:cxn ang="0">
                  <a:pos x="224" y="54"/>
                </a:cxn>
                <a:cxn ang="0">
                  <a:pos x="220" y="35"/>
                </a:cxn>
                <a:cxn ang="0">
                  <a:pos x="207" y="20"/>
                </a:cxn>
                <a:cxn ang="0">
                  <a:pos x="190" y="13"/>
                </a:cxn>
                <a:cxn ang="0">
                  <a:pos x="169" y="11"/>
                </a:cxn>
                <a:cxn ang="0">
                  <a:pos x="60" y="24"/>
                </a:cxn>
                <a:cxn ang="0">
                  <a:pos x="37" y="31"/>
                </a:cxn>
                <a:cxn ang="0">
                  <a:pos x="21" y="44"/>
                </a:cxn>
                <a:cxn ang="0">
                  <a:pos x="11" y="63"/>
                </a:cxn>
                <a:cxn ang="0">
                  <a:pos x="9" y="85"/>
                </a:cxn>
                <a:cxn ang="0">
                  <a:pos x="11" y="89"/>
                </a:cxn>
                <a:cxn ang="0">
                  <a:pos x="11" y="95"/>
                </a:cxn>
                <a:cxn ang="0">
                  <a:pos x="13" y="98"/>
                </a:cxn>
                <a:cxn ang="0">
                  <a:pos x="13" y="104"/>
                </a:cxn>
                <a:cxn ang="0">
                  <a:pos x="11" y="106"/>
                </a:cxn>
                <a:cxn ang="0">
                  <a:pos x="6" y="106"/>
                </a:cxn>
                <a:cxn ang="0">
                  <a:pos x="4" y="104"/>
                </a:cxn>
                <a:cxn ang="0">
                  <a:pos x="0" y="93"/>
                </a:cxn>
                <a:cxn ang="0">
                  <a:pos x="0" y="85"/>
                </a:cxn>
                <a:cxn ang="0">
                  <a:pos x="2" y="59"/>
                </a:cxn>
                <a:cxn ang="0">
                  <a:pos x="13" y="37"/>
                </a:cxn>
                <a:cxn ang="0">
                  <a:pos x="34" y="22"/>
                </a:cxn>
                <a:cxn ang="0">
                  <a:pos x="58" y="13"/>
                </a:cxn>
                <a:cxn ang="0">
                  <a:pos x="169" y="0"/>
                </a:cxn>
              </a:cxnLst>
              <a:rect l="0" t="0" r="r" b="b"/>
              <a:pathLst>
                <a:path w="235" h="106">
                  <a:moveTo>
                    <a:pt x="169" y="0"/>
                  </a:moveTo>
                  <a:lnTo>
                    <a:pt x="194" y="1"/>
                  </a:lnTo>
                  <a:lnTo>
                    <a:pt x="214" y="13"/>
                  </a:lnTo>
                  <a:lnTo>
                    <a:pt x="225" y="24"/>
                  </a:lnTo>
                  <a:lnTo>
                    <a:pt x="233" y="37"/>
                  </a:lnTo>
                  <a:lnTo>
                    <a:pt x="235" y="54"/>
                  </a:lnTo>
                  <a:lnTo>
                    <a:pt x="235" y="56"/>
                  </a:lnTo>
                  <a:lnTo>
                    <a:pt x="231" y="59"/>
                  </a:lnTo>
                  <a:lnTo>
                    <a:pt x="227" y="59"/>
                  </a:lnTo>
                  <a:lnTo>
                    <a:pt x="225" y="57"/>
                  </a:lnTo>
                  <a:lnTo>
                    <a:pt x="224" y="54"/>
                  </a:lnTo>
                  <a:lnTo>
                    <a:pt x="220" y="35"/>
                  </a:lnTo>
                  <a:lnTo>
                    <a:pt x="207" y="20"/>
                  </a:lnTo>
                  <a:lnTo>
                    <a:pt x="190" y="13"/>
                  </a:lnTo>
                  <a:lnTo>
                    <a:pt x="169" y="11"/>
                  </a:lnTo>
                  <a:lnTo>
                    <a:pt x="60" y="24"/>
                  </a:lnTo>
                  <a:lnTo>
                    <a:pt x="37" y="31"/>
                  </a:lnTo>
                  <a:lnTo>
                    <a:pt x="21" y="44"/>
                  </a:lnTo>
                  <a:lnTo>
                    <a:pt x="11" y="63"/>
                  </a:lnTo>
                  <a:lnTo>
                    <a:pt x="9" y="85"/>
                  </a:lnTo>
                  <a:lnTo>
                    <a:pt x="11" y="89"/>
                  </a:lnTo>
                  <a:lnTo>
                    <a:pt x="11" y="95"/>
                  </a:lnTo>
                  <a:lnTo>
                    <a:pt x="13" y="98"/>
                  </a:lnTo>
                  <a:lnTo>
                    <a:pt x="13" y="104"/>
                  </a:lnTo>
                  <a:lnTo>
                    <a:pt x="11" y="106"/>
                  </a:lnTo>
                  <a:lnTo>
                    <a:pt x="6" y="106"/>
                  </a:lnTo>
                  <a:lnTo>
                    <a:pt x="4" y="104"/>
                  </a:lnTo>
                  <a:lnTo>
                    <a:pt x="0" y="93"/>
                  </a:lnTo>
                  <a:lnTo>
                    <a:pt x="0" y="85"/>
                  </a:lnTo>
                  <a:lnTo>
                    <a:pt x="2" y="59"/>
                  </a:lnTo>
                  <a:lnTo>
                    <a:pt x="13" y="37"/>
                  </a:lnTo>
                  <a:lnTo>
                    <a:pt x="34" y="22"/>
                  </a:lnTo>
                  <a:lnTo>
                    <a:pt x="58" y="13"/>
                  </a:lnTo>
                  <a:lnTo>
                    <a:pt x="169"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8" name="Freeform 57"/>
            <p:cNvSpPr>
              <a:spLocks/>
            </p:cNvSpPr>
            <p:nvPr/>
          </p:nvSpPr>
          <p:spPr bwMode="auto">
            <a:xfrm>
              <a:off x="5030788" y="3254375"/>
              <a:ext cx="306387" cy="198438"/>
            </a:xfrm>
            <a:custGeom>
              <a:avLst/>
              <a:gdLst/>
              <a:ahLst/>
              <a:cxnLst>
                <a:cxn ang="0">
                  <a:pos x="141" y="0"/>
                </a:cxn>
                <a:cxn ang="0">
                  <a:pos x="151" y="0"/>
                </a:cxn>
                <a:cxn ang="0">
                  <a:pos x="167" y="3"/>
                </a:cxn>
                <a:cxn ang="0">
                  <a:pos x="180" y="13"/>
                </a:cxn>
                <a:cxn ang="0">
                  <a:pos x="190" y="26"/>
                </a:cxn>
                <a:cxn ang="0">
                  <a:pos x="193" y="43"/>
                </a:cxn>
                <a:cxn ang="0">
                  <a:pos x="192" y="63"/>
                </a:cxn>
                <a:cxn ang="0">
                  <a:pos x="182" y="82"/>
                </a:cxn>
                <a:cxn ang="0">
                  <a:pos x="167" y="97"/>
                </a:cxn>
                <a:cxn ang="0">
                  <a:pos x="149" y="104"/>
                </a:cxn>
                <a:cxn ang="0">
                  <a:pos x="56" y="125"/>
                </a:cxn>
                <a:cxn ang="0">
                  <a:pos x="46" y="125"/>
                </a:cxn>
                <a:cxn ang="0">
                  <a:pos x="30" y="121"/>
                </a:cxn>
                <a:cxn ang="0">
                  <a:pos x="15" y="113"/>
                </a:cxn>
                <a:cxn ang="0">
                  <a:pos x="3" y="99"/>
                </a:cxn>
                <a:cxn ang="0">
                  <a:pos x="0" y="82"/>
                </a:cxn>
                <a:cxn ang="0">
                  <a:pos x="2" y="59"/>
                </a:cxn>
                <a:cxn ang="0">
                  <a:pos x="11" y="41"/>
                </a:cxn>
                <a:cxn ang="0">
                  <a:pos x="26" y="26"/>
                </a:cxn>
                <a:cxn ang="0">
                  <a:pos x="46" y="18"/>
                </a:cxn>
                <a:cxn ang="0">
                  <a:pos x="141" y="0"/>
                </a:cxn>
              </a:cxnLst>
              <a:rect l="0" t="0" r="r" b="b"/>
              <a:pathLst>
                <a:path w="193" h="125">
                  <a:moveTo>
                    <a:pt x="141" y="0"/>
                  </a:moveTo>
                  <a:lnTo>
                    <a:pt x="151" y="0"/>
                  </a:lnTo>
                  <a:lnTo>
                    <a:pt x="167" y="3"/>
                  </a:lnTo>
                  <a:lnTo>
                    <a:pt x="180" y="13"/>
                  </a:lnTo>
                  <a:lnTo>
                    <a:pt x="190" y="26"/>
                  </a:lnTo>
                  <a:lnTo>
                    <a:pt x="193" y="43"/>
                  </a:lnTo>
                  <a:lnTo>
                    <a:pt x="192" y="63"/>
                  </a:lnTo>
                  <a:lnTo>
                    <a:pt x="182" y="82"/>
                  </a:lnTo>
                  <a:lnTo>
                    <a:pt x="167" y="97"/>
                  </a:lnTo>
                  <a:lnTo>
                    <a:pt x="149" y="104"/>
                  </a:lnTo>
                  <a:lnTo>
                    <a:pt x="56" y="125"/>
                  </a:lnTo>
                  <a:lnTo>
                    <a:pt x="46" y="125"/>
                  </a:lnTo>
                  <a:lnTo>
                    <a:pt x="30" y="121"/>
                  </a:lnTo>
                  <a:lnTo>
                    <a:pt x="15" y="113"/>
                  </a:lnTo>
                  <a:lnTo>
                    <a:pt x="3" y="99"/>
                  </a:lnTo>
                  <a:lnTo>
                    <a:pt x="0" y="82"/>
                  </a:lnTo>
                  <a:lnTo>
                    <a:pt x="2" y="59"/>
                  </a:lnTo>
                  <a:lnTo>
                    <a:pt x="11" y="41"/>
                  </a:lnTo>
                  <a:lnTo>
                    <a:pt x="26" y="26"/>
                  </a:lnTo>
                  <a:lnTo>
                    <a:pt x="46" y="18"/>
                  </a:lnTo>
                  <a:lnTo>
                    <a:pt x="141"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39" name="Freeform 58"/>
            <p:cNvSpPr>
              <a:spLocks/>
            </p:cNvSpPr>
            <p:nvPr/>
          </p:nvSpPr>
          <p:spPr bwMode="auto">
            <a:xfrm>
              <a:off x="5021263" y="3244850"/>
              <a:ext cx="325437" cy="160338"/>
            </a:xfrm>
            <a:custGeom>
              <a:avLst/>
              <a:gdLst/>
              <a:ahLst/>
              <a:cxnLst>
                <a:cxn ang="0">
                  <a:pos x="147" y="0"/>
                </a:cxn>
                <a:cxn ang="0">
                  <a:pos x="168" y="2"/>
                </a:cxn>
                <a:cxn ang="0">
                  <a:pos x="186" y="9"/>
                </a:cxn>
                <a:cxn ang="0">
                  <a:pos x="199" y="26"/>
                </a:cxn>
                <a:cxn ang="0">
                  <a:pos x="205" y="49"/>
                </a:cxn>
                <a:cxn ang="0">
                  <a:pos x="205" y="56"/>
                </a:cxn>
                <a:cxn ang="0">
                  <a:pos x="203" y="65"/>
                </a:cxn>
                <a:cxn ang="0">
                  <a:pos x="203" y="67"/>
                </a:cxn>
                <a:cxn ang="0">
                  <a:pos x="201" y="69"/>
                </a:cxn>
                <a:cxn ang="0">
                  <a:pos x="196" y="69"/>
                </a:cxn>
                <a:cxn ang="0">
                  <a:pos x="194" y="67"/>
                </a:cxn>
                <a:cxn ang="0">
                  <a:pos x="194" y="50"/>
                </a:cxn>
                <a:cxn ang="0">
                  <a:pos x="190" y="32"/>
                </a:cxn>
                <a:cxn ang="0">
                  <a:pos x="179" y="19"/>
                </a:cxn>
                <a:cxn ang="0">
                  <a:pos x="164" y="11"/>
                </a:cxn>
                <a:cxn ang="0">
                  <a:pos x="149" y="11"/>
                </a:cxn>
                <a:cxn ang="0">
                  <a:pos x="54" y="30"/>
                </a:cxn>
                <a:cxn ang="0">
                  <a:pos x="36" y="37"/>
                </a:cxn>
                <a:cxn ang="0">
                  <a:pos x="21" y="50"/>
                </a:cxn>
                <a:cxn ang="0">
                  <a:pos x="13" y="67"/>
                </a:cxn>
                <a:cxn ang="0">
                  <a:pos x="11" y="88"/>
                </a:cxn>
                <a:cxn ang="0">
                  <a:pos x="11" y="97"/>
                </a:cxn>
                <a:cxn ang="0">
                  <a:pos x="8" y="101"/>
                </a:cxn>
                <a:cxn ang="0">
                  <a:pos x="4" y="101"/>
                </a:cxn>
                <a:cxn ang="0">
                  <a:pos x="2" y="99"/>
                </a:cxn>
                <a:cxn ang="0">
                  <a:pos x="2" y="95"/>
                </a:cxn>
                <a:cxn ang="0">
                  <a:pos x="0" y="91"/>
                </a:cxn>
                <a:cxn ang="0">
                  <a:pos x="0" y="90"/>
                </a:cxn>
                <a:cxn ang="0">
                  <a:pos x="2" y="65"/>
                </a:cxn>
                <a:cxn ang="0">
                  <a:pos x="13" y="43"/>
                </a:cxn>
                <a:cxn ang="0">
                  <a:pos x="30" y="28"/>
                </a:cxn>
                <a:cxn ang="0">
                  <a:pos x="52" y="19"/>
                </a:cxn>
                <a:cxn ang="0">
                  <a:pos x="147" y="0"/>
                </a:cxn>
              </a:cxnLst>
              <a:rect l="0" t="0" r="r" b="b"/>
              <a:pathLst>
                <a:path w="205" h="101">
                  <a:moveTo>
                    <a:pt x="147" y="0"/>
                  </a:moveTo>
                  <a:lnTo>
                    <a:pt x="168" y="2"/>
                  </a:lnTo>
                  <a:lnTo>
                    <a:pt x="186" y="9"/>
                  </a:lnTo>
                  <a:lnTo>
                    <a:pt x="199" y="26"/>
                  </a:lnTo>
                  <a:lnTo>
                    <a:pt x="205" y="49"/>
                  </a:lnTo>
                  <a:lnTo>
                    <a:pt x="205" y="56"/>
                  </a:lnTo>
                  <a:lnTo>
                    <a:pt x="203" y="65"/>
                  </a:lnTo>
                  <a:lnTo>
                    <a:pt x="203" y="67"/>
                  </a:lnTo>
                  <a:lnTo>
                    <a:pt x="201" y="69"/>
                  </a:lnTo>
                  <a:lnTo>
                    <a:pt x="196" y="69"/>
                  </a:lnTo>
                  <a:lnTo>
                    <a:pt x="194" y="67"/>
                  </a:lnTo>
                  <a:lnTo>
                    <a:pt x="194" y="50"/>
                  </a:lnTo>
                  <a:lnTo>
                    <a:pt x="190" y="32"/>
                  </a:lnTo>
                  <a:lnTo>
                    <a:pt x="179" y="19"/>
                  </a:lnTo>
                  <a:lnTo>
                    <a:pt x="164" y="11"/>
                  </a:lnTo>
                  <a:lnTo>
                    <a:pt x="149" y="11"/>
                  </a:lnTo>
                  <a:lnTo>
                    <a:pt x="54" y="30"/>
                  </a:lnTo>
                  <a:lnTo>
                    <a:pt x="36" y="37"/>
                  </a:lnTo>
                  <a:lnTo>
                    <a:pt x="21" y="50"/>
                  </a:lnTo>
                  <a:lnTo>
                    <a:pt x="13" y="67"/>
                  </a:lnTo>
                  <a:lnTo>
                    <a:pt x="11" y="88"/>
                  </a:lnTo>
                  <a:lnTo>
                    <a:pt x="11" y="97"/>
                  </a:lnTo>
                  <a:lnTo>
                    <a:pt x="8" y="101"/>
                  </a:lnTo>
                  <a:lnTo>
                    <a:pt x="4" y="101"/>
                  </a:lnTo>
                  <a:lnTo>
                    <a:pt x="2" y="99"/>
                  </a:lnTo>
                  <a:lnTo>
                    <a:pt x="2" y="95"/>
                  </a:lnTo>
                  <a:lnTo>
                    <a:pt x="0" y="91"/>
                  </a:lnTo>
                  <a:lnTo>
                    <a:pt x="0" y="90"/>
                  </a:lnTo>
                  <a:lnTo>
                    <a:pt x="2" y="65"/>
                  </a:lnTo>
                  <a:lnTo>
                    <a:pt x="13" y="43"/>
                  </a:lnTo>
                  <a:lnTo>
                    <a:pt x="30" y="28"/>
                  </a:lnTo>
                  <a:lnTo>
                    <a:pt x="52" y="19"/>
                  </a:lnTo>
                  <a:lnTo>
                    <a:pt x="147"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0" name="Freeform 59"/>
            <p:cNvSpPr>
              <a:spLocks/>
            </p:cNvSpPr>
            <p:nvPr/>
          </p:nvSpPr>
          <p:spPr bwMode="auto">
            <a:xfrm>
              <a:off x="4906963" y="3346450"/>
              <a:ext cx="127000" cy="52388"/>
            </a:xfrm>
            <a:custGeom>
              <a:avLst/>
              <a:gdLst/>
              <a:ahLst/>
              <a:cxnLst>
                <a:cxn ang="0">
                  <a:pos x="40" y="0"/>
                </a:cxn>
                <a:cxn ang="0">
                  <a:pos x="59" y="3"/>
                </a:cxn>
                <a:cxn ang="0">
                  <a:pos x="80" y="14"/>
                </a:cxn>
                <a:cxn ang="0">
                  <a:pos x="72" y="24"/>
                </a:cxn>
                <a:cxn ang="0">
                  <a:pos x="57" y="14"/>
                </a:cxn>
                <a:cxn ang="0">
                  <a:pos x="42" y="11"/>
                </a:cxn>
                <a:cxn ang="0">
                  <a:pos x="29" y="14"/>
                </a:cxn>
                <a:cxn ang="0">
                  <a:pos x="18" y="22"/>
                </a:cxn>
                <a:cxn ang="0">
                  <a:pos x="7" y="33"/>
                </a:cxn>
                <a:cxn ang="0">
                  <a:pos x="0" y="27"/>
                </a:cxn>
                <a:cxn ang="0">
                  <a:pos x="3" y="24"/>
                </a:cxn>
                <a:cxn ang="0">
                  <a:pos x="11" y="14"/>
                </a:cxn>
                <a:cxn ang="0">
                  <a:pos x="24" y="5"/>
                </a:cxn>
                <a:cxn ang="0">
                  <a:pos x="40" y="0"/>
                </a:cxn>
              </a:cxnLst>
              <a:rect l="0" t="0" r="r" b="b"/>
              <a:pathLst>
                <a:path w="80" h="33">
                  <a:moveTo>
                    <a:pt x="40" y="0"/>
                  </a:moveTo>
                  <a:lnTo>
                    <a:pt x="59" y="3"/>
                  </a:lnTo>
                  <a:lnTo>
                    <a:pt x="80" y="14"/>
                  </a:lnTo>
                  <a:lnTo>
                    <a:pt x="72" y="24"/>
                  </a:lnTo>
                  <a:lnTo>
                    <a:pt x="57" y="14"/>
                  </a:lnTo>
                  <a:lnTo>
                    <a:pt x="42" y="11"/>
                  </a:lnTo>
                  <a:lnTo>
                    <a:pt x="29" y="14"/>
                  </a:lnTo>
                  <a:lnTo>
                    <a:pt x="18" y="22"/>
                  </a:lnTo>
                  <a:lnTo>
                    <a:pt x="7" y="33"/>
                  </a:lnTo>
                  <a:lnTo>
                    <a:pt x="0" y="27"/>
                  </a:lnTo>
                  <a:lnTo>
                    <a:pt x="3" y="24"/>
                  </a:lnTo>
                  <a:lnTo>
                    <a:pt x="11" y="14"/>
                  </a:lnTo>
                  <a:lnTo>
                    <a:pt x="24" y="5"/>
                  </a:lnTo>
                  <a:lnTo>
                    <a:pt x="40"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1" name="Freeform 60"/>
            <p:cNvSpPr>
              <a:spLocks noEditPoints="1"/>
            </p:cNvSpPr>
            <p:nvPr/>
          </p:nvSpPr>
          <p:spPr bwMode="auto">
            <a:xfrm>
              <a:off x="4678363" y="3336925"/>
              <a:ext cx="225425" cy="50800"/>
            </a:xfrm>
            <a:custGeom>
              <a:avLst/>
              <a:gdLst/>
              <a:ahLst/>
              <a:cxnLst>
                <a:cxn ang="0">
                  <a:pos x="13" y="11"/>
                </a:cxn>
                <a:cxn ang="0">
                  <a:pos x="2" y="13"/>
                </a:cxn>
                <a:cxn ang="0">
                  <a:pos x="0" y="13"/>
                </a:cxn>
                <a:cxn ang="0">
                  <a:pos x="13" y="11"/>
                </a:cxn>
                <a:cxn ang="0">
                  <a:pos x="93" y="0"/>
                </a:cxn>
                <a:cxn ang="0">
                  <a:pos x="108" y="2"/>
                </a:cxn>
                <a:cxn ang="0">
                  <a:pos x="123" y="7"/>
                </a:cxn>
                <a:cxn ang="0">
                  <a:pos x="134" y="19"/>
                </a:cxn>
                <a:cxn ang="0">
                  <a:pos x="138" y="26"/>
                </a:cxn>
                <a:cxn ang="0">
                  <a:pos x="142" y="32"/>
                </a:cxn>
                <a:cxn ang="0">
                  <a:pos x="134" y="26"/>
                </a:cxn>
                <a:cxn ang="0">
                  <a:pos x="119" y="17"/>
                </a:cxn>
                <a:cxn ang="0">
                  <a:pos x="99" y="11"/>
                </a:cxn>
                <a:cxn ang="0">
                  <a:pos x="88" y="9"/>
                </a:cxn>
                <a:cxn ang="0">
                  <a:pos x="50" y="9"/>
                </a:cxn>
                <a:cxn ang="0">
                  <a:pos x="30" y="11"/>
                </a:cxn>
                <a:cxn ang="0">
                  <a:pos x="13" y="11"/>
                </a:cxn>
                <a:cxn ang="0">
                  <a:pos x="28" y="9"/>
                </a:cxn>
                <a:cxn ang="0">
                  <a:pos x="47" y="6"/>
                </a:cxn>
                <a:cxn ang="0">
                  <a:pos x="65" y="4"/>
                </a:cxn>
                <a:cxn ang="0">
                  <a:pos x="82" y="2"/>
                </a:cxn>
                <a:cxn ang="0">
                  <a:pos x="93" y="0"/>
                </a:cxn>
              </a:cxnLst>
              <a:rect l="0" t="0" r="r" b="b"/>
              <a:pathLst>
                <a:path w="142" h="32">
                  <a:moveTo>
                    <a:pt x="13" y="11"/>
                  </a:moveTo>
                  <a:lnTo>
                    <a:pt x="2" y="13"/>
                  </a:lnTo>
                  <a:lnTo>
                    <a:pt x="0" y="13"/>
                  </a:lnTo>
                  <a:lnTo>
                    <a:pt x="13" y="11"/>
                  </a:lnTo>
                  <a:close/>
                  <a:moveTo>
                    <a:pt x="93" y="0"/>
                  </a:moveTo>
                  <a:lnTo>
                    <a:pt x="108" y="2"/>
                  </a:lnTo>
                  <a:lnTo>
                    <a:pt x="123" y="7"/>
                  </a:lnTo>
                  <a:lnTo>
                    <a:pt x="134" y="19"/>
                  </a:lnTo>
                  <a:lnTo>
                    <a:pt x="138" y="26"/>
                  </a:lnTo>
                  <a:lnTo>
                    <a:pt x="142" y="32"/>
                  </a:lnTo>
                  <a:lnTo>
                    <a:pt x="134" y="26"/>
                  </a:lnTo>
                  <a:lnTo>
                    <a:pt x="119" y="17"/>
                  </a:lnTo>
                  <a:lnTo>
                    <a:pt x="99" y="11"/>
                  </a:lnTo>
                  <a:lnTo>
                    <a:pt x="88" y="9"/>
                  </a:lnTo>
                  <a:lnTo>
                    <a:pt x="50" y="9"/>
                  </a:lnTo>
                  <a:lnTo>
                    <a:pt x="30" y="11"/>
                  </a:lnTo>
                  <a:lnTo>
                    <a:pt x="13" y="11"/>
                  </a:lnTo>
                  <a:lnTo>
                    <a:pt x="28" y="9"/>
                  </a:lnTo>
                  <a:lnTo>
                    <a:pt x="47" y="6"/>
                  </a:lnTo>
                  <a:lnTo>
                    <a:pt x="65" y="4"/>
                  </a:lnTo>
                  <a:lnTo>
                    <a:pt x="82" y="2"/>
                  </a:lnTo>
                  <a:lnTo>
                    <a:pt x="93"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42" name="Freeform 61"/>
            <p:cNvSpPr>
              <a:spLocks/>
            </p:cNvSpPr>
            <p:nvPr/>
          </p:nvSpPr>
          <p:spPr bwMode="auto">
            <a:xfrm>
              <a:off x="5148263" y="3262313"/>
              <a:ext cx="180975" cy="57150"/>
            </a:xfrm>
            <a:custGeom>
              <a:avLst/>
              <a:gdLst/>
              <a:ahLst/>
              <a:cxnLst>
                <a:cxn ang="0">
                  <a:pos x="67" y="0"/>
                </a:cxn>
                <a:cxn ang="0">
                  <a:pos x="88" y="0"/>
                </a:cxn>
                <a:cxn ang="0">
                  <a:pos x="97" y="6"/>
                </a:cxn>
                <a:cxn ang="0">
                  <a:pos x="106" y="17"/>
                </a:cxn>
                <a:cxn ang="0">
                  <a:pos x="114" y="36"/>
                </a:cxn>
                <a:cxn ang="0">
                  <a:pos x="112" y="32"/>
                </a:cxn>
                <a:cxn ang="0">
                  <a:pos x="106" y="23"/>
                </a:cxn>
                <a:cxn ang="0">
                  <a:pos x="95" y="13"/>
                </a:cxn>
                <a:cxn ang="0">
                  <a:pos x="80" y="8"/>
                </a:cxn>
                <a:cxn ang="0">
                  <a:pos x="52" y="8"/>
                </a:cxn>
                <a:cxn ang="0">
                  <a:pos x="34" y="10"/>
                </a:cxn>
                <a:cxn ang="0">
                  <a:pos x="17" y="12"/>
                </a:cxn>
                <a:cxn ang="0">
                  <a:pos x="6" y="13"/>
                </a:cxn>
                <a:cxn ang="0">
                  <a:pos x="0" y="13"/>
                </a:cxn>
                <a:cxn ang="0">
                  <a:pos x="67" y="0"/>
                </a:cxn>
              </a:cxnLst>
              <a:rect l="0" t="0" r="r" b="b"/>
              <a:pathLst>
                <a:path w="114" h="36">
                  <a:moveTo>
                    <a:pt x="67" y="0"/>
                  </a:moveTo>
                  <a:lnTo>
                    <a:pt x="88" y="0"/>
                  </a:lnTo>
                  <a:lnTo>
                    <a:pt x="97" y="6"/>
                  </a:lnTo>
                  <a:lnTo>
                    <a:pt x="106" y="17"/>
                  </a:lnTo>
                  <a:lnTo>
                    <a:pt x="114" y="36"/>
                  </a:lnTo>
                  <a:lnTo>
                    <a:pt x="112" y="32"/>
                  </a:lnTo>
                  <a:lnTo>
                    <a:pt x="106" y="23"/>
                  </a:lnTo>
                  <a:lnTo>
                    <a:pt x="95" y="13"/>
                  </a:lnTo>
                  <a:lnTo>
                    <a:pt x="80" y="8"/>
                  </a:lnTo>
                  <a:lnTo>
                    <a:pt x="52" y="8"/>
                  </a:lnTo>
                  <a:lnTo>
                    <a:pt x="34" y="10"/>
                  </a:lnTo>
                  <a:lnTo>
                    <a:pt x="17" y="12"/>
                  </a:lnTo>
                  <a:lnTo>
                    <a:pt x="6" y="13"/>
                  </a:lnTo>
                  <a:lnTo>
                    <a:pt x="0" y="13"/>
                  </a:lnTo>
                  <a:lnTo>
                    <a:pt x="67"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100" name="Group 99"/>
          <p:cNvGrpSpPr/>
          <p:nvPr/>
        </p:nvGrpSpPr>
        <p:grpSpPr>
          <a:xfrm>
            <a:off x="4778948" y="4476822"/>
            <a:ext cx="230706" cy="350913"/>
            <a:chOff x="9266238" y="2605088"/>
            <a:chExt cx="1773237" cy="2697162"/>
          </a:xfrm>
        </p:grpSpPr>
        <p:sp>
          <p:nvSpPr>
            <p:cNvPr id="101" name="Freeform 62"/>
            <p:cNvSpPr>
              <a:spLocks/>
            </p:cNvSpPr>
            <p:nvPr/>
          </p:nvSpPr>
          <p:spPr bwMode="auto">
            <a:xfrm>
              <a:off x="9266238" y="4086225"/>
              <a:ext cx="1773237" cy="1216025"/>
            </a:xfrm>
            <a:custGeom>
              <a:avLst/>
              <a:gdLst/>
              <a:ahLst/>
              <a:cxnLst>
                <a:cxn ang="0">
                  <a:pos x="892" y="3"/>
                </a:cxn>
                <a:cxn ang="0">
                  <a:pos x="909" y="30"/>
                </a:cxn>
                <a:cxn ang="0">
                  <a:pos x="939" y="78"/>
                </a:cxn>
                <a:cxn ang="0">
                  <a:pos x="976" y="145"/>
                </a:cxn>
                <a:cxn ang="0">
                  <a:pos x="1026" y="255"/>
                </a:cxn>
                <a:cxn ang="0">
                  <a:pos x="1076" y="416"/>
                </a:cxn>
                <a:cxn ang="0">
                  <a:pos x="1108" y="581"/>
                </a:cxn>
                <a:cxn ang="0">
                  <a:pos x="1117" y="665"/>
                </a:cxn>
                <a:cxn ang="0">
                  <a:pos x="1093" y="692"/>
                </a:cxn>
                <a:cxn ang="0">
                  <a:pos x="1037" y="718"/>
                </a:cxn>
                <a:cxn ang="0">
                  <a:pos x="950" y="740"/>
                </a:cxn>
                <a:cxn ang="0">
                  <a:pos x="827" y="757"/>
                </a:cxn>
                <a:cxn ang="0">
                  <a:pos x="762" y="761"/>
                </a:cxn>
                <a:cxn ang="0">
                  <a:pos x="633" y="766"/>
                </a:cxn>
                <a:cxn ang="0">
                  <a:pos x="447" y="764"/>
                </a:cxn>
                <a:cxn ang="0">
                  <a:pos x="358" y="761"/>
                </a:cxn>
                <a:cxn ang="0">
                  <a:pos x="250" y="751"/>
                </a:cxn>
                <a:cxn ang="0">
                  <a:pos x="240" y="749"/>
                </a:cxn>
                <a:cxn ang="0">
                  <a:pos x="224" y="747"/>
                </a:cxn>
                <a:cxn ang="0">
                  <a:pos x="164" y="738"/>
                </a:cxn>
                <a:cxn ang="0">
                  <a:pos x="76" y="714"/>
                </a:cxn>
                <a:cxn ang="0">
                  <a:pos x="22" y="686"/>
                </a:cxn>
                <a:cxn ang="0">
                  <a:pos x="4" y="665"/>
                </a:cxn>
                <a:cxn ang="0">
                  <a:pos x="0" y="660"/>
                </a:cxn>
                <a:cxn ang="0">
                  <a:pos x="8" y="574"/>
                </a:cxn>
                <a:cxn ang="0">
                  <a:pos x="45" y="401"/>
                </a:cxn>
                <a:cxn ang="0">
                  <a:pos x="84" y="279"/>
                </a:cxn>
                <a:cxn ang="0">
                  <a:pos x="119" y="194"/>
                </a:cxn>
                <a:cxn ang="0">
                  <a:pos x="147" y="134"/>
                </a:cxn>
                <a:cxn ang="0">
                  <a:pos x="170" y="91"/>
                </a:cxn>
                <a:cxn ang="0">
                  <a:pos x="184" y="52"/>
                </a:cxn>
                <a:cxn ang="0">
                  <a:pos x="196" y="31"/>
                </a:cxn>
                <a:cxn ang="0">
                  <a:pos x="237" y="35"/>
                </a:cxn>
                <a:cxn ang="0">
                  <a:pos x="296" y="39"/>
                </a:cxn>
                <a:cxn ang="0">
                  <a:pos x="354" y="41"/>
                </a:cxn>
                <a:cxn ang="0">
                  <a:pos x="428" y="43"/>
                </a:cxn>
                <a:cxn ang="0">
                  <a:pos x="544" y="39"/>
                </a:cxn>
                <a:cxn ang="0">
                  <a:pos x="678" y="31"/>
                </a:cxn>
                <a:cxn ang="0">
                  <a:pos x="890" y="0"/>
                </a:cxn>
              </a:cxnLst>
              <a:rect l="0" t="0" r="r" b="b"/>
              <a:pathLst>
                <a:path w="1117" h="766">
                  <a:moveTo>
                    <a:pt x="890" y="0"/>
                  </a:moveTo>
                  <a:lnTo>
                    <a:pt x="892" y="3"/>
                  </a:lnTo>
                  <a:lnTo>
                    <a:pt x="900" y="13"/>
                  </a:lnTo>
                  <a:lnTo>
                    <a:pt x="909" y="30"/>
                  </a:lnTo>
                  <a:lnTo>
                    <a:pt x="924" y="52"/>
                  </a:lnTo>
                  <a:lnTo>
                    <a:pt x="939" y="78"/>
                  </a:lnTo>
                  <a:lnTo>
                    <a:pt x="955" y="110"/>
                  </a:lnTo>
                  <a:lnTo>
                    <a:pt x="976" y="145"/>
                  </a:lnTo>
                  <a:lnTo>
                    <a:pt x="994" y="182"/>
                  </a:lnTo>
                  <a:lnTo>
                    <a:pt x="1026" y="255"/>
                  </a:lnTo>
                  <a:lnTo>
                    <a:pt x="1054" y="333"/>
                  </a:lnTo>
                  <a:lnTo>
                    <a:pt x="1076" y="416"/>
                  </a:lnTo>
                  <a:lnTo>
                    <a:pt x="1095" y="498"/>
                  </a:lnTo>
                  <a:lnTo>
                    <a:pt x="1108" y="581"/>
                  </a:lnTo>
                  <a:lnTo>
                    <a:pt x="1117" y="660"/>
                  </a:lnTo>
                  <a:lnTo>
                    <a:pt x="1117" y="665"/>
                  </a:lnTo>
                  <a:lnTo>
                    <a:pt x="1110" y="677"/>
                  </a:lnTo>
                  <a:lnTo>
                    <a:pt x="1093" y="692"/>
                  </a:lnTo>
                  <a:lnTo>
                    <a:pt x="1069" y="705"/>
                  </a:lnTo>
                  <a:lnTo>
                    <a:pt x="1037" y="718"/>
                  </a:lnTo>
                  <a:lnTo>
                    <a:pt x="996" y="731"/>
                  </a:lnTo>
                  <a:lnTo>
                    <a:pt x="950" y="740"/>
                  </a:lnTo>
                  <a:lnTo>
                    <a:pt x="892" y="749"/>
                  </a:lnTo>
                  <a:lnTo>
                    <a:pt x="827" y="757"/>
                  </a:lnTo>
                  <a:lnTo>
                    <a:pt x="782" y="761"/>
                  </a:lnTo>
                  <a:lnTo>
                    <a:pt x="762" y="761"/>
                  </a:lnTo>
                  <a:lnTo>
                    <a:pt x="700" y="764"/>
                  </a:lnTo>
                  <a:lnTo>
                    <a:pt x="633" y="766"/>
                  </a:lnTo>
                  <a:lnTo>
                    <a:pt x="471" y="766"/>
                  </a:lnTo>
                  <a:lnTo>
                    <a:pt x="447" y="764"/>
                  </a:lnTo>
                  <a:lnTo>
                    <a:pt x="421" y="764"/>
                  </a:lnTo>
                  <a:lnTo>
                    <a:pt x="358" y="761"/>
                  </a:lnTo>
                  <a:lnTo>
                    <a:pt x="302" y="757"/>
                  </a:lnTo>
                  <a:lnTo>
                    <a:pt x="250" y="751"/>
                  </a:lnTo>
                  <a:lnTo>
                    <a:pt x="240" y="751"/>
                  </a:lnTo>
                  <a:lnTo>
                    <a:pt x="240" y="749"/>
                  </a:lnTo>
                  <a:lnTo>
                    <a:pt x="227" y="749"/>
                  </a:lnTo>
                  <a:lnTo>
                    <a:pt x="224" y="747"/>
                  </a:lnTo>
                  <a:lnTo>
                    <a:pt x="222" y="747"/>
                  </a:lnTo>
                  <a:lnTo>
                    <a:pt x="164" y="738"/>
                  </a:lnTo>
                  <a:lnTo>
                    <a:pt x="116" y="727"/>
                  </a:lnTo>
                  <a:lnTo>
                    <a:pt x="76" y="714"/>
                  </a:lnTo>
                  <a:lnTo>
                    <a:pt x="45" y="701"/>
                  </a:lnTo>
                  <a:lnTo>
                    <a:pt x="22" y="686"/>
                  </a:lnTo>
                  <a:lnTo>
                    <a:pt x="6" y="669"/>
                  </a:lnTo>
                  <a:lnTo>
                    <a:pt x="4" y="665"/>
                  </a:lnTo>
                  <a:lnTo>
                    <a:pt x="2" y="664"/>
                  </a:lnTo>
                  <a:lnTo>
                    <a:pt x="0" y="660"/>
                  </a:lnTo>
                  <a:lnTo>
                    <a:pt x="0" y="658"/>
                  </a:lnTo>
                  <a:lnTo>
                    <a:pt x="8" y="574"/>
                  </a:lnTo>
                  <a:lnTo>
                    <a:pt x="22" y="486"/>
                  </a:lnTo>
                  <a:lnTo>
                    <a:pt x="45" y="401"/>
                  </a:lnTo>
                  <a:lnTo>
                    <a:pt x="65" y="335"/>
                  </a:lnTo>
                  <a:lnTo>
                    <a:pt x="84" y="279"/>
                  </a:lnTo>
                  <a:lnTo>
                    <a:pt x="103" y="233"/>
                  </a:lnTo>
                  <a:lnTo>
                    <a:pt x="119" y="194"/>
                  </a:lnTo>
                  <a:lnTo>
                    <a:pt x="134" y="162"/>
                  </a:lnTo>
                  <a:lnTo>
                    <a:pt x="147" y="134"/>
                  </a:lnTo>
                  <a:lnTo>
                    <a:pt x="158" y="112"/>
                  </a:lnTo>
                  <a:lnTo>
                    <a:pt x="170" y="91"/>
                  </a:lnTo>
                  <a:lnTo>
                    <a:pt x="177" y="72"/>
                  </a:lnTo>
                  <a:lnTo>
                    <a:pt x="184" y="52"/>
                  </a:lnTo>
                  <a:lnTo>
                    <a:pt x="190" y="31"/>
                  </a:lnTo>
                  <a:lnTo>
                    <a:pt x="196" y="31"/>
                  </a:lnTo>
                  <a:lnTo>
                    <a:pt x="212" y="33"/>
                  </a:lnTo>
                  <a:lnTo>
                    <a:pt x="237" y="35"/>
                  </a:lnTo>
                  <a:lnTo>
                    <a:pt x="265" y="37"/>
                  </a:lnTo>
                  <a:lnTo>
                    <a:pt x="296" y="39"/>
                  </a:lnTo>
                  <a:lnTo>
                    <a:pt x="326" y="41"/>
                  </a:lnTo>
                  <a:lnTo>
                    <a:pt x="354" y="41"/>
                  </a:lnTo>
                  <a:lnTo>
                    <a:pt x="354" y="43"/>
                  </a:lnTo>
                  <a:lnTo>
                    <a:pt x="428" y="43"/>
                  </a:lnTo>
                  <a:lnTo>
                    <a:pt x="482" y="41"/>
                  </a:lnTo>
                  <a:lnTo>
                    <a:pt x="544" y="39"/>
                  </a:lnTo>
                  <a:lnTo>
                    <a:pt x="609" y="35"/>
                  </a:lnTo>
                  <a:lnTo>
                    <a:pt x="678" y="31"/>
                  </a:lnTo>
                  <a:lnTo>
                    <a:pt x="747" y="24"/>
                  </a:lnTo>
                  <a:lnTo>
                    <a:pt x="890" y="0"/>
                  </a:lnTo>
                  <a:close/>
                </a:path>
              </a:pathLst>
            </a:custGeom>
            <a:solidFill>
              <a:srgbClr val="E1EAF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2" name="Freeform 63"/>
            <p:cNvSpPr>
              <a:spLocks/>
            </p:cNvSpPr>
            <p:nvPr/>
          </p:nvSpPr>
          <p:spPr bwMode="auto">
            <a:xfrm>
              <a:off x="9364663" y="2641600"/>
              <a:ext cx="1385887" cy="1322388"/>
            </a:xfrm>
            <a:custGeom>
              <a:avLst/>
              <a:gdLst/>
              <a:ahLst/>
              <a:cxnLst>
                <a:cxn ang="0">
                  <a:pos x="346" y="0"/>
                </a:cxn>
                <a:cxn ang="0">
                  <a:pos x="402" y="0"/>
                </a:cxn>
                <a:cxn ang="0">
                  <a:pos x="458" y="9"/>
                </a:cxn>
                <a:cxn ang="0">
                  <a:pos x="515" y="24"/>
                </a:cxn>
                <a:cxn ang="0">
                  <a:pos x="573" y="44"/>
                </a:cxn>
                <a:cxn ang="0">
                  <a:pos x="607" y="58"/>
                </a:cxn>
                <a:cxn ang="0">
                  <a:pos x="642" y="69"/>
                </a:cxn>
                <a:cxn ang="0">
                  <a:pos x="674" y="80"/>
                </a:cxn>
                <a:cxn ang="0">
                  <a:pos x="703" y="95"/>
                </a:cxn>
                <a:cxn ang="0">
                  <a:pos x="731" y="113"/>
                </a:cxn>
                <a:cxn ang="0">
                  <a:pos x="756" y="138"/>
                </a:cxn>
                <a:cxn ang="0">
                  <a:pos x="787" y="186"/>
                </a:cxn>
                <a:cxn ang="0">
                  <a:pos x="815" y="237"/>
                </a:cxn>
                <a:cxn ang="0">
                  <a:pos x="839" y="291"/>
                </a:cxn>
                <a:cxn ang="0">
                  <a:pos x="856" y="347"/>
                </a:cxn>
                <a:cxn ang="0">
                  <a:pos x="867" y="401"/>
                </a:cxn>
                <a:cxn ang="0">
                  <a:pos x="873" y="457"/>
                </a:cxn>
                <a:cxn ang="0">
                  <a:pos x="873" y="509"/>
                </a:cxn>
                <a:cxn ang="0">
                  <a:pos x="865" y="559"/>
                </a:cxn>
                <a:cxn ang="0">
                  <a:pos x="852" y="604"/>
                </a:cxn>
                <a:cxn ang="0">
                  <a:pos x="824" y="658"/>
                </a:cxn>
                <a:cxn ang="0">
                  <a:pos x="789" y="705"/>
                </a:cxn>
                <a:cxn ang="0">
                  <a:pos x="748" y="744"/>
                </a:cxn>
                <a:cxn ang="0">
                  <a:pos x="702" y="777"/>
                </a:cxn>
                <a:cxn ang="0">
                  <a:pos x="649" y="802"/>
                </a:cxn>
                <a:cxn ang="0">
                  <a:pos x="594" y="820"/>
                </a:cxn>
                <a:cxn ang="0">
                  <a:pos x="534" y="830"/>
                </a:cxn>
                <a:cxn ang="0">
                  <a:pos x="473" y="833"/>
                </a:cxn>
                <a:cxn ang="0">
                  <a:pos x="409" y="828"/>
                </a:cxn>
                <a:cxn ang="0">
                  <a:pos x="346" y="815"/>
                </a:cxn>
                <a:cxn ang="0">
                  <a:pos x="283" y="792"/>
                </a:cxn>
                <a:cxn ang="0">
                  <a:pos x="234" y="768"/>
                </a:cxn>
                <a:cxn ang="0">
                  <a:pos x="188" y="736"/>
                </a:cxn>
                <a:cxn ang="0">
                  <a:pos x="143" y="703"/>
                </a:cxn>
                <a:cxn ang="0">
                  <a:pos x="106" y="667"/>
                </a:cxn>
                <a:cxn ang="0">
                  <a:pos x="85" y="637"/>
                </a:cxn>
                <a:cxn ang="0">
                  <a:pos x="70" y="606"/>
                </a:cxn>
                <a:cxn ang="0">
                  <a:pos x="59" y="572"/>
                </a:cxn>
                <a:cxn ang="0">
                  <a:pos x="44" y="501"/>
                </a:cxn>
                <a:cxn ang="0">
                  <a:pos x="37" y="468"/>
                </a:cxn>
                <a:cxn ang="0">
                  <a:pos x="26" y="432"/>
                </a:cxn>
                <a:cxn ang="0">
                  <a:pos x="7" y="365"/>
                </a:cxn>
                <a:cxn ang="0">
                  <a:pos x="1" y="332"/>
                </a:cxn>
                <a:cxn ang="0">
                  <a:pos x="0" y="296"/>
                </a:cxn>
                <a:cxn ang="0">
                  <a:pos x="5" y="261"/>
                </a:cxn>
                <a:cxn ang="0">
                  <a:pos x="16" y="223"/>
                </a:cxn>
                <a:cxn ang="0">
                  <a:pos x="42" y="171"/>
                </a:cxn>
                <a:cxn ang="0">
                  <a:pos x="74" y="127"/>
                </a:cxn>
                <a:cxn ang="0">
                  <a:pos x="109" y="89"/>
                </a:cxn>
                <a:cxn ang="0">
                  <a:pos x="150" y="58"/>
                </a:cxn>
                <a:cxn ang="0">
                  <a:pos x="195" y="33"/>
                </a:cxn>
                <a:cxn ang="0">
                  <a:pos x="244" y="15"/>
                </a:cxn>
                <a:cxn ang="0">
                  <a:pos x="294" y="3"/>
                </a:cxn>
                <a:cxn ang="0">
                  <a:pos x="346" y="0"/>
                </a:cxn>
              </a:cxnLst>
              <a:rect l="0" t="0" r="r" b="b"/>
              <a:pathLst>
                <a:path w="873" h="833">
                  <a:moveTo>
                    <a:pt x="346" y="0"/>
                  </a:moveTo>
                  <a:lnTo>
                    <a:pt x="402" y="0"/>
                  </a:lnTo>
                  <a:lnTo>
                    <a:pt x="458" y="9"/>
                  </a:lnTo>
                  <a:lnTo>
                    <a:pt x="515" y="24"/>
                  </a:lnTo>
                  <a:lnTo>
                    <a:pt x="573" y="44"/>
                  </a:lnTo>
                  <a:lnTo>
                    <a:pt x="607" y="58"/>
                  </a:lnTo>
                  <a:lnTo>
                    <a:pt x="642" y="69"/>
                  </a:lnTo>
                  <a:lnTo>
                    <a:pt x="674" y="80"/>
                  </a:lnTo>
                  <a:lnTo>
                    <a:pt x="703" y="95"/>
                  </a:lnTo>
                  <a:lnTo>
                    <a:pt x="731" y="113"/>
                  </a:lnTo>
                  <a:lnTo>
                    <a:pt x="756" y="138"/>
                  </a:lnTo>
                  <a:lnTo>
                    <a:pt x="787" y="186"/>
                  </a:lnTo>
                  <a:lnTo>
                    <a:pt x="815" y="237"/>
                  </a:lnTo>
                  <a:lnTo>
                    <a:pt x="839" y="291"/>
                  </a:lnTo>
                  <a:lnTo>
                    <a:pt x="856" y="347"/>
                  </a:lnTo>
                  <a:lnTo>
                    <a:pt x="867" y="401"/>
                  </a:lnTo>
                  <a:lnTo>
                    <a:pt x="873" y="457"/>
                  </a:lnTo>
                  <a:lnTo>
                    <a:pt x="873" y="509"/>
                  </a:lnTo>
                  <a:lnTo>
                    <a:pt x="865" y="559"/>
                  </a:lnTo>
                  <a:lnTo>
                    <a:pt x="852" y="604"/>
                  </a:lnTo>
                  <a:lnTo>
                    <a:pt x="824" y="658"/>
                  </a:lnTo>
                  <a:lnTo>
                    <a:pt x="789" y="705"/>
                  </a:lnTo>
                  <a:lnTo>
                    <a:pt x="748" y="744"/>
                  </a:lnTo>
                  <a:lnTo>
                    <a:pt x="702" y="777"/>
                  </a:lnTo>
                  <a:lnTo>
                    <a:pt x="649" y="802"/>
                  </a:lnTo>
                  <a:lnTo>
                    <a:pt x="594" y="820"/>
                  </a:lnTo>
                  <a:lnTo>
                    <a:pt x="534" y="830"/>
                  </a:lnTo>
                  <a:lnTo>
                    <a:pt x="473" y="833"/>
                  </a:lnTo>
                  <a:lnTo>
                    <a:pt x="409" y="828"/>
                  </a:lnTo>
                  <a:lnTo>
                    <a:pt x="346" y="815"/>
                  </a:lnTo>
                  <a:lnTo>
                    <a:pt x="283" y="792"/>
                  </a:lnTo>
                  <a:lnTo>
                    <a:pt x="234" y="768"/>
                  </a:lnTo>
                  <a:lnTo>
                    <a:pt x="188" y="736"/>
                  </a:lnTo>
                  <a:lnTo>
                    <a:pt x="143" y="703"/>
                  </a:lnTo>
                  <a:lnTo>
                    <a:pt x="106" y="667"/>
                  </a:lnTo>
                  <a:lnTo>
                    <a:pt x="85" y="637"/>
                  </a:lnTo>
                  <a:lnTo>
                    <a:pt x="70" y="606"/>
                  </a:lnTo>
                  <a:lnTo>
                    <a:pt x="59" y="572"/>
                  </a:lnTo>
                  <a:lnTo>
                    <a:pt x="44" y="501"/>
                  </a:lnTo>
                  <a:lnTo>
                    <a:pt x="37" y="468"/>
                  </a:lnTo>
                  <a:lnTo>
                    <a:pt x="26" y="432"/>
                  </a:lnTo>
                  <a:lnTo>
                    <a:pt x="7" y="365"/>
                  </a:lnTo>
                  <a:lnTo>
                    <a:pt x="1" y="332"/>
                  </a:lnTo>
                  <a:lnTo>
                    <a:pt x="0" y="296"/>
                  </a:lnTo>
                  <a:lnTo>
                    <a:pt x="5" y="261"/>
                  </a:lnTo>
                  <a:lnTo>
                    <a:pt x="16" y="223"/>
                  </a:lnTo>
                  <a:lnTo>
                    <a:pt x="42" y="171"/>
                  </a:lnTo>
                  <a:lnTo>
                    <a:pt x="74" y="127"/>
                  </a:lnTo>
                  <a:lnTo>
                    <a:pt x="109" y="89"/>
                  </a:lnTo>
                  <a:lnTo>
                    <a:pt x="150" y="58"/>
                  </a:lnTo>
                  <a:lnTo>
                    <a:pt x="195" y="33"/>
                  </a:lnTo>
                  <a:lnTo>
                    <a:pt x="244" y="15"/>
                  </a:lnTo>
                  <a:lnTo>
                    <a:pt x="294" y="3"/>
                  </a:lnTo>
                  <a:lnTo>
                    <a:pt x="346"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3" name="Freeform 64"/>
            <p:cNvSpPr>
              <a:spLocks/>
            </p:cNvSpPr>
            <p:nvPr/>
          </p:nvSpPr>
          <p:spPr bwMode="auto">
            <a:xfrm>
              <a:off x="9475788" y="2676525"/>
              <a:ext cx="1230312" cy="1190625"/>
            </a:xfrm>
            <a:custGeom>
              <a:avLst/>
              <a:gdLst/>
              <a:ahLst/>
              <a:cxnLst>
                <a:cxn ang="0">
                  <a:pos x="363" y="0"/>
                </a:cxn>
                <a:cxn ang="0">
                  <a:pos x="419" y="4"/>
                </a:cxn>
                <a:cxn ang="0">
                  <a:pos x="473" y="15"/>
                </a:cxn>
                <a:cxn ang="0">
                  <a:pos x="529" y="34"/>
                </a:cxn>
                <a:cxn ang="0">
                  <a:pos x="581" y="62"/>
                </a:cxn>
                <a:cxn ang="0">
                  <a:pos x="628" y="97"/>
                </a:cxn>
                <a:cxn ang="0">
                  <a:pos x="669" y="140"/>
                </a:cxn>
                <a:cxn ang="0">
                  <a:pos x="702" y="187"/>
                </a:cxn>
                <a:cxn ang="0">
                  <a:pos x="730" y="239"/>
                </a:cxn>
                <a:cxn ang="0">
                  <a:pos x="751" y="293"/>
                </a:cxn>
                <a:cxn ang="0">
                  <a:pos x="766" y="347"/>
                </a:cxn>
                <a:cxn ang="0">
                  <a:pos x="775" y="401"/>
                </a:cxn>
                <a:cxn ang="0">
                  <a:pos x="775" y="455"/>
                </a:cxn>
                <a:cxn ang="0">
                  <a:pos x="769" y="505"/>
                </a:cxn>
                <a:cxn ang="0">
                  <a:pos x="754" y="552"/>
                </a:cxn>
                <a:cxn ang="0">
                  <a:pos x="730" y="599"/>
                </a:cxn>
                <a:cxn ang="0">
                  <a:pos x="700" y="640"/>
                </a:cxn>
                <a:cxn ang="0">
                  <a:pos x="663" y="673"/>
                </a:cxn>
                <a:cxn ang="0">
                  <a:pos x="622" y="701"/>
                </a:cxn>
                <a:cxn ang="0">
                  <a:pos x="578" y="724"/>
                </a:cxn>
                <a:cxn ang="0">
                  <a:pos x="529" y="739"/>
                </a:cxn>
                <a:cxn ang="0">
                  <a:pos x="477" y="748"/>
                </a:cxn>
                <a:cxn ang="0">
                  <a:pos x="423" y="750"/>
                </a:cxn>
                <a:cxn ang="0">
                  <a:pos x="369" y="746"/>
                </a:cxn>
                <a:cxn ang="0">
                  <a:pos x="313" y="733"/>
                </a:cxn>
                <a:cxn ang="0">
                  <a:pos x="257" y="714"/>
                </a:cxn>
                <a:cxn ang="0">
                  <a:pos x="200" y="684"/>
                </a:cxn>
                <a:cxn ang="0">
                  <a:pos x="149" y="649"/>
                </a:cxn>
                <a:cxn ang="0">
                  <a:pos x="103" y="606"/>
                </a:cxn>
                <a:cxn ang="0">
                  <a:pos x="66" y="560"/>
                </a:cxn>
                <a:cxn ang="0">
                  <a:pos x="36" y="507"/>
                </a:cxn>
                <a:cxn ang="0">
                  <a:pos x="15" y="453"/>
                </a:cxn>
                <a:cxn ang="0">
                  <a:pos x="2" y="395"/>
                </a:cxn>
                <a:cxn ang="0">
                  <a:pos x="0" y="338"/>
                </a:cxn>
                <a:cxn ang="0">
                  <a:pos x="8" y="278"/>
                </a:cxn>
                <a:cxn ang="0">
                  <a:pos x="26" y="220"/>
                </a:cxn>
                <a:cxn ang="0">
                  <a:pos x="52" y="170"/>
                </a:cxn>
                <a:cxn ang="0">
                  <a:pos x="82" y="127"/>
                </a:cxn>
                <a:cxn ang="0">
                  <a:pos x="120" y="90"/>
                </a:cxn>
                <a:cxn ang="0">
                  <a:pos x="162" y="58"/>
                </a:cxn>
                <a:cxn ang="0">
                  <a:pos x="209" y="34"/>
                </a:cxn>
                <a:cxn ang="0">
                  <a:pos x="257" y="15"/>
                </a:cxn>
                <a:cxn ang="0">
                  <a:pos x="309" y="4"/>
                </a:cxn>
                <a:cxn ang="0">
                  <a:pos x="363" y="0"/>
                </a:cxn>
              </a:cxnLst>
              <a:rect l="0" t="0" r="r" b="b"/>
              <a:pathLst>
                <a:path w="775" h="750">
                  <a:moveTo>
                    <a:pt x="363" y="0"/>
                  </a:moveTo>
                  <a:lnTo>
                    <a:pt x="419" y="4"/>
                  </a:lnTo>
                  <a:lnTo>
                    <a:pt x="473" y="15"/>
                  </a:lnTo>
                  <a:lnTo>
                    <a:pt x="529" y="34"/>
                  </a:lnTo>
                  <a:lnTo>
                    <a:pt x="581" y="62"/>
                  </a:lnTo>
                  <a:lnTo>
                    <a:pt x="628" y="97"/>
                  </a:lnTo>
                  <a:lnTo>
                    <a:pt x="669" y="140"/>
                  </a:lnTo>
                  <a:lnTo>
                    <a:pt x="702" y="187"/>
                  </a:lnTo>
                  <a:lnTo>
                    <a:pt x="730" y="239"/>
                  </a:lnTo>
                  <a:lnTo>
                    <a:pt x="751" y="293"/>
                  </a:lnTo>
                  <a:lnTo>
                    <a:pt x="766" y="347"/>
                  </a:lnTo>
                  <a:lnTo>
                    <a:pt x="775" y="401"/>
                  </a:lnTo>
                  <a:lnTo>
                    <a:pt x="775" y="455"/>
                  </a:lnTo>
                  <a:lnTo>
                    <a:pt x="769" y="505"/>
                  </a:lnTo>
                  <a:lnTo>
                    <a:pt x="754" y="552"/>
                  </a:lnTo>
                  <a:lnTo>
                    <a:pt x="730" y="599"/>
                  </a:lnTo>
                  <a:lnTo>
                    <a:pt x="700" y="640"/>
                  </a:lnTo>
                  <a:lnTo>
                    <a:pt x="663" y="673"/>
                  </a:lnTo>
                  <a:lnTo>
                    <a:pt x="622" y="701"/>
                  </a:lnTo>
                  <a:lnTo>
                    <a:pt x="578" y="724"/>
                  </a:lnTo>
                  <a:lnTo>
                    <a:pt x="529" y="739"/>
                  </a:lnTo>
                  <a:lnTo>
                    <a:pt x="477" y="748"/>
                  </a:lnTo>
                  <a:lnTo>
                    <a:pt x="423" y="750"/>
                  </a:lnTo>
                  <a:lnTo>
                    <a:pt x="369" y="746"/>
                  </a:lnTo>
                  <a:lnTo>
                    <a:pt x="313" y="733"/>
                  </a:lnTo>
                  <a:lnTo>
                    <a:pt x="257" y="714"/>
                  </a:lnTo>
                  <a:lnTo>
                    <a:pt x="200" y="684"/>
                  </a:lnTo>
                  <a:lnTo>
                    <a:pt x="149" y="649"/>
                  </a:lnTo>
                  <a:lnTo>
                    <a:pt x="103" y="606"/>
                  </a:lnTo>
                  <a:lnTo>
                    <a:pt x="66" y="560"/>
                  </a:lnTo>
                  <a:lnTo>
                    <a:pt x="36" y="507"/>
                  </a:lnTo>
                  <a:lnTo>
                    <a:pt x="15" y="453"/>
                  </a:lnTo>
                  <a:lnTo>
                    <a:pt x="2" y="395"/>
                  </a:lnTo>
                  <a:lnTo>
                    <a:pt x="0" y="338"/>
                  </a:lnTo>
                  <a:lnTo>
                    <a:pt x="8" y="278"/>
                  </a:lnTo>
                  <a:lnTo>
                    <a:pt x="26" y="220"/>
                  </a:lnTo>
                  <a:lnTo>
                    <a:pt x="52" y="170"/>
                  </a:lnTo>
                  <a:lnTo>
                    <a:pt x="82" y="127"/>
                  </a:lnTo>
                  <a:lnTo>
                    <a:pt x="120" y="90"/>
                  </a:lnTo>
                  <a:lnTo>
                    <a:pt x="162" y="58"/>
                  </a:lnTo>
                  <a:lnTo>
                    <a:pt x="209" y="34"/>
                  </a:lnTo>
                  <a:lnTo>
                    <a:pt x="257" y="15"/>
                  </a:lnTo>
                  <a:lnTo>
                    <a:pt x="309"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4" name="Freeform 65"/>
            <p:cNvSpPr>
              <a:spLocks/>
            </p:cNvSpPr>
            <p:nvPr/>
          </p:nvSpPr>
          <p:spPr bwMode="auto">
            <a:xfrm>
              <a:off x="9344025" y="2628900"/>
              <a:ext cx="1214437" cy="1098550"/>
            </a:xfrm>
            <a:custGeom>
              <a:avLst/>
              <a:gdLst/>
              <a:ahLst/>
              <a:cxnLst>
                <a:cxn ang="0">
                  <a:pos x="413" y="0"/>
                </a:cxn>
                <a:cxn ang="0">
                  <a:pos x="476" y="4"/>
                </a:cxn>
                <a:cxn ang="0">
                  <a:pos x="540" y="17"/>
                </a:cxn>
                <a:cxn ang="0">
                  <a:pos x="603" y="38"/>
                </a:cxn>
                <a:cxn ang="0">
                  <a:pos x="648" y="60"/>
                </a:cxn>
                <a:cxn ang="0">
                  <a:pos x="685" y="82"/>
                </a:cxn>
                <a:cxn ang="0">
                  <a:pos x="715" y="108"/>
                </a:cxn>
                <a:cxn ang="0">
                  <a:pos x="741" y="135"/>
                </a:cxn>
                <a:cxn ang="0">
                  <a:pos x="765" y="164"/>
                </a:cxn>
                <a:cxn ang="0">
                  <a:pos x="761" y="207"/>
                </a:cxn>
                <a:cxn ang="0">
                  <a:pos x="750" y="245"/>
                </a:cxn>
                <a:cxn ang="0">
                  <a:pos x="733" y="274"/>
                </a:cxn>
                <a:cxn ang="0">
                  <a:pos x="711" y="300"/>
                </a:cxn>
                <a:cxn ang="0">
                  <a:pos x="683" y="321"/>
                </a:cxn>
                <a:cxn ang="0">
                  <a:pos x="651" y="336"/>
                </a:cxn>
                <a:cxn ang="0">
                  <a:pos x="616" y="349"/>
                </a:cxn>
                <a:cxn ang="0">
                  <a:pos x="577" y="356"/>
                </a:cxn>
                <a:cxn ang="0">
                  <a:pos x="538" y="362"/>
                </a:cxn>
                <a:cxn ang="0">
                  <a:pos x="499" y="364"/>
                </a:cxn>
                <a:cxn ang="0">
                  <a:pos x="458" y="364"/>
                </a:cxn>
                <a:cxn ang="0">
                  <a:pos x="419" y="362"/>
                </a:cxn>
                <a:cxn ang="0">
                  <a:pos x="381" y="360"/>
                </a:cxn>
                <a:cxn ang="0">
                  <a:pos x="346" y="356"/>
                </a:cxn>
                <a:cxn ang="0">
                  <a:pos x="312" y="351"/>
                </a:cxn>
                <a:cxn ang="0">
                  <a:pos x="284" y="345"/>
                </a:cxn>
                <a:cxn ang="0">
                  <a:pos x="262" y="342"/>
                </a:cxn>
                <a:cxn ang="0">
                  <a:pos x="243" y="338"/>
                </a:cxn>
                <a:cxn ang="0">
                  <a:pos x="232" y="336"/>
                </a:cxn>
                <a:cxn ang="0">
                  <a:pos x="229" y="334"/>
                </a:cxn>
                <a:cxn ang="0">
                  <a:pos x="242" y="394"/>
                </a:cxn>
                <a:cxn ang="0">
                  <a:pos x="245" y="448"/>
                </a:cxn>
                <a:cxn ang="0">
                  <a:pos x="243" y="496"/>
                </a:cxn>
                <a:cxn ang="0">
                  <a:pos x="236" y="539"/>
                </a:cxn>
                <a:cxn ang="0">
                  <a:pos x="225" y="578"/>
                </a:cxn>
                <a:cxn ang="0">
                  <a:pos x="210" y="612"/>
                </a:cxn>
                <a:cxn ang="0">
                  <a:pos x="193" y="640"/>
                </a:cxn>
                <a:cxn ang="0">
                  <a:pos x="175" y="662"/>
                </a:cxn>
                <a:cxn ang="0">
                  <a:pos x="154" y="679"/>
                </a:cxn>
                <a:cxn ang="0">
                  <a:pos x="135" y="692"/>
                </a:cxn>
                <a:cxn ang="0">
                  <a:pos x="115" y="666"/>
                </a:cxn>
                <a:cxn ang="0">
                  <a:pos x="100" y="636"/>
                </a:cxn>
                <a:cxn ang="0">
                  <a:pos x="87" y="604"/>
                </a:cxn>
                <a:cxn ang="0">
                  <a:pos x="76" y="573"/>
                </a:cxn>
                <a:cxn ang="0">
                  <a:pos x="65" y="543"/>
                </a:cxn>
                <a:cxn ang="0">
                  <a:pos x="27" y="465"/>
                </a:cxn>
                <a:cxn ang="0">
                  <a:pos x="13" y="427"/>
                </a:cxn>
                <a:cxn ang="0">
                  <a:pos x="1" y="388"/>
                </a:cxn>
                <a:cxn ang="0">
                  <a:pos x="0" y="345"/>
                </a:cxn>
                <a:cxn ang="0">
                  <a:pos x="11" y="297"/>
                </a:cxn>
                <a:cxn ang="0">
                  <a:pos x="26" y="250"/>
                </a:cxn>
                <a:cxn ang="0">
                  <a:pos x="55" y="194"/>
                </a:cxn>
                <a:cxn ang="0">
                  <a:pos x="91" y="144"/>
                </a:cxn>
                <a:cxn ang="0">
                  <a:pos x="134" y="101"/>
                </a:cxn>
                <a:cxn ang="0">
                  <a:pos x="182" y="66"/>
                </a:cxn>
                <a:cxn ang="0">
                  <a:pos x="234" y="38"/>
                </a:cxn>
                <a:cxn ang="0">
                  <a:pos x="292" y="17"/>
                </a:cxn>
                <a:cxn ang="0">
                  <a:pos x="351" y="4"/>
                </a:cxn>
                <a:cxn ang="0">
                  <a:pos x="413" y="0"/>
                </a:cxn>
              </a:cxnLst>
              <a:rect l="0" t="0" r="r" b="b"/>
              <a:pathLst>
                <a:path w="765" h="692">
                  <a:moveTo>
                    <a:pt x="413" y="0"/>
                  </a:moveTo>
                  <a:lnTo>
                    <a:pt x="476" y="4"/>
                  </a:lnTo>
                  <a:lnTo>
                    <a:pt x="540" y="17"/>
                  </a:lnTo>
                  <a:lnTo>
                    <a:pt x="603" y="38"/>
                  </a:lnTo>
                  <a:lnTo>
                    <a:pt x="648" y="60"/>
                  </a:lnTo>
                  <a:lnTo>
                    <a:pt x="685" y="82"/>
                  </a:lnTo>
                  <a:lnTo>
                    <a:pt x="715" y="108"/>
                  </a:lnTo>
                  <a:lnTo>
                    <a:pt x="741" y="135"/>
                  </a:lnTo>
                  <a:lnTo>
                    <a:pt x="765" y="164"/>
                  </a:lnTo>
                  <a:lnTo>
                    <a:pt x="761" y="207"/>
                  </a:lnTo>
                  <a:lnTo>
                    <a:pt x="750" y="245"/>
                  </a:lnTo>
                  <a:lnTo>
                    <a:pt x="733" y="274"/>
                  </a:lnTo>
                  <a:lnTo>
                    <a:pt x="711" y="300"/>
                  </a:lnTo>
                  <a:lnTo>
                    <a:pt x="683" y="321"/>
                  </a:lnTo>
                  <a:lnTo>
                    <a:pt x="651" y="336"/>
                  </a:lnTo>
                  <a:lnTo>
                    <a:pt x="616" y="349"/>
                  </a:lnTo>
                  <a:lnTo>
                    <a:pt x="577" y="356"/>
                  </a:lnTo>
                  <a:lnTo>
                    <a:pt x="538" y="362"/>
                  </a:lnTo>
                  <a:lnTo>
                    <a:pt x="499" y="364"/>
                  </a:lnTo>
                  <a:lnTo>
                    <a:pt x="458" y="364"/>
                  </a:lnTo>
                  <a:lnTo>
                    <a:pt x="419" y="362"/>
                  </a:lnTo>
                  <a:lnTo>
                    <a:pt x="381" y="360"/>
                  </a:lnTo>
                  <a:lnTo>
                    <a:pt x="346" y="356"/>
                  </a:lnTo>
                  <a:lnTo>
                    <a:pt x="312" y="351"/>
                  </a:lnTo>
                  <a:lnTo>
                    <a:pt x="284" y="345"/>
                  </a:lnTo>
                  <a:lnTo>
                    <a:pt x="262" y="342"/>
                  </a:lnTo>
                  <a:lnTo>
                    <a:pt x="243" y="338"/>
                  </a:lnTo>
                  <a:lnTo>
                    <a:pt x="232" y="336"/>
                  </a:lnTo>
                  <a:lnTo>
                    <a:pt x="229" y="334"/>
                  </a:lnTo>
                  <a:lnTo>
                    <a:pt x="242" y="394"/>
                  </a:lnTo>
                  <a:lnTo>
                    <a:pt x="245" y="448"/>
                  </a:lnTo>
                  <a:lnTo>
                    <a:pt x="243" y="496"/>
                  </a:lnTo>
                  <a:lnTo>
                    <a:pt x="236" y="539"/>
                  </a:lnTo>
                  <a:lnTo>
                    <a:pt x="225" y="578"/>
                  </a:lnTo>
                  <a:lnTo>
                    <a:pt x="210" y="612"/>
                  </a:lnTo>
                  <a:lnTo>
                    <a:pt x="193" y="640"/>
                  </a:lnTo>
                  <a:lnTo>
                    <a:pt x="175" y="662"/>
                  </a:lnTo>
                  <a:lnTo>
                    <a:pt x="154" y="679"/>
                  </a:lnTo>
                  <a:lnTo>
                    <a:pt x="135" y="692"/>
                  </a:lnTo>
                  <a:lnTo>
                    <a:pt x="115" y="666"/>
                  </a:lnTo>
                  <a:lnTo>
                    <a:pt x="100" y="636"/>
                  </a:lnTo>
                  <a:lnTo>
                    <a:pt x="87" y="604"/>
                  </a:lnTo>
                  <a:lnTo>
                    <a:pt x="76" y="573"/>
                  </a:lnTo>
                  <a:lnTo>
                    <a:pt x="65" y="543"/>
                  </a:lnTo>
                  <a:lnTo>
                    <a:pt x="27" y="465"/>
                  </a:lnTo>
                  <a:lnTo>
                    <a:pt x="13" y="427"/>
                  </a:lnTo>
                  <a:lnTo>
                    <a:pt x="1" y="388"/>
                  </a:lnTo>
                  <a:lnTo>
                    <a:pt x="0" y="345"/>
                  </a:lnTo>
                  <a:lnTo>
                    <a:pt x="11" y="297"/>
                  </a:lnTo>
                  <a:lnTo>
                    <a:pt x="26" y="250"/>
                  </a:lnTo>
                  <a:lnTo>
                    <a:pt x="55" y="194"/>
                  </a:lnTo>
                  <a:lnTo>
                    <a:pt x="91" y="144"/>
                  </a:lnTo>
                  <a:lnTo>
                    <a:pt x="134" y="101"/>
                  </a:lnTo>
                  <a:lnTo>
                    <a:pt x="182" y="66"/>
                  </a:lnTo>
                  <a:lnTo>
                    <a:pt x="234" y="38"/>
                  </a:lnTo>
                  <a:lnTo>
                    <a:pt x="292" y="17"/>
                  </a:lnTo>
                  <a:lnTo>
                    <a:pt x="351" y="4"/>
                  </a:lnTo>
                  <a:lnTo>
                    <a:pt x="413"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5" name="Freeform 66"/>
            <p:cNvSpPr>
              <a:spLocks/>
            </p:cNvSpPr>
            <p:nvPr/>
          </p:nvSpPr>
          <p:spPr bwMode="auto">
            <a:xfrm>
              <a:off x="9344025" y="2605088"/>
              <a:ext cx="1220787" cy="1101725"/>
            </a:xfrm>
            <a:custGeom>
              <a:avLst/>
              <a:gdLst/>
              <a:ahLst/>
              <a:cxnLst>
                <a:cxn ang="0">
                  <a:pos x="385" y="0"/>
                </a:cxn>
                <a:cxn ang="0">
                  <a:pos x="443" y="2"/>
                </a:cxn>
                <a:cxn ang="0">
                  <a:pos x="500" y="12"/>
                </a:cxn>
                <a:cxn ang="0">
                  <a:pos x="556" y="26"/>
                </a:cxn>
                <a:cxn ang="0">
                  <a:pos x="612" y="47"/>
                </a:cxn>
                <a:cxn ang="0">
                  <a:pos x="655" y="67"/>
                </a:cxn>
                <a:cxn ang="0">
                  <a:pos x="690" y="86"/>
                </a:cxn>
                <a:cxn ang="0">
                  <a:pos x="720" y="109"/>
                </a:cxn>
                <a:cxn ang="0">
                  <a:pos x="746" y="133"/>
                </a:cxn>
                <a:cxn ang="0">
                  <a:pos x="769" y="161"/>
                </a:cxn>
                <a:cxn ang="0">
                  <a:pos x="765" y="204"/>
                </a:cxn>
                <a:cxn ang="0">
                  <a:pos x="754" y="241"/>
                </a:cxn>
                <a:cxn ang="0">
                  <a:pos x="737" y="271"/>
                </a:cxn>
                <a:cxn ang="0">
                  <a:pos x="713" y="297"/>
                </a:cxn>
                <a:cxn ang="0">
                  <a:pos x="685" y="317"/>
                </a:cxn>
                <a:cxn ang="0">
                  <a:pos x="653" y="332"/>
                </a:cxn>
                <a:cxn ang="0">
                  <a:pos x="618" y="345"/>
                </a:cxn>
                <a:cxn ang="0">
                  <a:pos x="581" y="353"/>
                </a:cxn>
                <a:cxn ang="0">
                  <a:pos x="541" y="358"/>
                </a:cxn>
                <a:cxn ang="0">
                  <a:pos x="500" y="360"/>
                </a:cxn>
                <a:cxn ang="0">
                  <a:pos x="461" y="360"/>
                </a:cxn>
                <a:cxn ang="0">
                  <a:pos x="383" y="357"/>
                </a:cxn>
                <a:cxn ang="0">
                  <a:pos x="348" y="353"/>
                </a:cxn>
                <a:cxn ang="0">
                  <a:pos x="316" y="347"/>
                </a:cxn>
                <a:cxn ang="0">
                  <a:pos x="288" y="342"/>
                </a:cxn>
                <a:cxn ang="0">
                  <a:pos x="266" y="338"/>
                </a:cxn>
                <a:cxn ang="0">
                  <a:pos x="247" y="334"/>
                </a:cxn>
                <a:cxn ang="0">
                  <a:pos x="236" y="332"/>
                </a:cxn>
                <a:cxn ang="0">
                  <a:pos x="232" y="330"/>
                </a:cxn>
                <a:cxn ang="0">
                  <a:pos x="245" y="392"/>
                </a:cxn>
                <a:cxn ang="0">
                  <a:pos x="251" y="448"/>
                </a:cxn>
                <a:cxn ang="0">
                  <a:pos x="249" y="498"/>
                </a:cxn>
                <a:cxn ang="0">
                  <a:pos x="242" y="541"/>
                </a:cxn>
                <a:cxn ang="0">
                  <a:pos x="230" y="580"/>
                </a:cxn>
                <a:cxn ang="0">
                  <a:pos x="216" y="612"/>
                </a:cxn>
                <a:cxn ang="0">
                  <a:pos x="199" y="640"/>
                </a:cxn>
                <a:cxn ang="0">
                  <a:pos x="178" y="660"/>
                </a:cxn>
                <a:cxn ang="0">
                  <a:pos x="160" y="677"/>
                </a:cxn>
                <a:cxn ang="0">
                  <a:pos x="141" y="688"/>
                </a:cxn>
                <a:cxn ang="0">
                  <a:pos x="122" y="694"/>
                </a:cxn>
                <a:cxn ang="0">
                  <a:pos x="78" y="640"/>
                </a:cxn>
                <a:cxn ang="0">
                  <a:pos x="42" y="578"/>
                </a:cxn>
                <a:cxn ang="0">
                  <a:pos x="16" y="513"/>
                </a:cxn>
                <a:cxn ang="0">
                  <a:pos x="3" y="444"/>
                </a:cxn>
                <a:cxn ang="0">
                  <a:pos x="0" y="371"/>
                </a:cxn>
                <a:cxn ang="0">
                  <a:pos x="9" y="299"/>
                </a:cxn>
                <a:cxn ang="0">
                  <a:pos x="31" y="222"/>
                </a:cxn>
                <a:cxn ang="0">
                  <a:pos x="48" y="187"/>
                </a:cxn>
                <a:cxn ang="0">
                  <a:pos x="65" y="159"/>
                </a:cxn>
                <a:cxn ang="0">
                  <a:pos x="83" y="138"/>
                </a:cxn>
                <a:cxn ang="0">
                  <a:pos x="96" y="125"/>
                </a:cxn>
                <a:cxn ang="0">
                  <a:pos x="108" y="116"/>
                </a:cxn>
                <a:cxn ang="0">
                  <a:pos x="111" y="114"/>
                </a:cxn>
                <a:cxn ang="0">
                  <a:pos x="122" y="101"/>
                </a:cxn>
                <a:cxn ang="0">
                  <a:pos x="139" y="84"/>
                </a:cxn>
                <a:cxn ang="0">
                  <a:pos x="158" y="67"/>
                </a:cxn>
                <a:cxn ang="0">
                  <a:pos x="178" y="53"/>
                </a:cxn>
                <a:cxn ang="0">
                  <a:pos x="225" y="30"/>
                </a:cxn>
                <a:cxn ang="0">
                  <a:pos x="275" y="13"/>
                </a:cxn>
                <a:cxn ang="0">
                  <a:pos x="329" y="4"/>
                </a:cxn>
                <a:cxn ang="0">
                  <a:pos x="385" y="0"/>
                </a:cxn>
              </a:cxnLst>
              <a:rect l="0" t="0" r="r" b="b"/>
              <a:pathLst>
                <a:path w="769" h="694">
                  <a:moveTo>
                    <a:pt x="385" y="0"/>
                  </a:moveTo>
                  <a:lnTo>
                    <a:pt x="443" y="2"/>
                  </a:lnTo>
                  <a:lnTo>
                    <a:pt x="500" y="12"/>
                  </a:lnTo>
                  <a:lnTo>
                    <a:pt x="556" y="26"/>
                  </a:lnTo>
                  <a:lnTo>
                    <a:pt x="612" y="47"/>
                  </a:lnTo>
                  <a:lnTo>
                    <a:pt x="655" y="67"/>
                  </a:lnTo>
                  <a:lnTo>
                    <a:pt x="690" y="86"/>
                  </a:lnTo>
                  <a:lnTo>
                    <a:pt x="720" y="109"/>
                  </a:lnTo>
                  <a:lnTo>
                    <a:pt x="746" y="133"/>
                  </a:lnTo>
                  <a:lnTo>
                    <a:pt x="769" y="161"/>
                  </a:lnTo>
                  <a:lnTo>
                    <a:pt x="765" y="204"/>
                  </a:lnTo>
                  <a:lnTo>
                    <a:pt x="754" y="241"/>
                  </a:lnTo>
                  <a:lnTo>
                    <a:pt x="737" y="271"/>
                  </a:lnTo>
                  <a:lnTo>
                    <a:pt x="713" y="297"/>
                  </a:lnTo>
                  <a:lnTo>
                    <a:pt x="685" y="317"/>
                  </a:lnTo>
                  <a:lnTo>
                    <a:pt x="653" y="332"/>
                  </a:lnTo>
                  <a:lnTo>
                    <a:pt x="618" y="345"/>
                  </a:lnTo>
                  <a:lnTo>
                    <a:pt x="581" y="353"/>
                  </a:lnTo>
                  <a:lnTo>
                    <a:pt x="541" y="358"/>
                  </a:lnTo>
                  <a:lnTo>
                    <a:pt x="500" y="360"/>
                  </a:lnTo>
                  <a:lnTo>
                    <a:pt x="461" y="360"/>
                  </a:lnTo>
                  <a:lnTo>
                    <a:pt x="383" y="357"/>
                  </a:lnTo>
                  <a:lnTo>
                    <a:pt x="348" y="353"/>
                  </a:lnTo>
                  <a:lnTo>
                    <a:pt x="316" y="347"/>
                  </a:lnTo>
                  <a:lnTo>
                    <a:pt x="288" y="342"/>
                  </a:lnTo>
                  <a:lnTo>
                    <a:pt x="266" y="338"/>
                  </a:lnTo>
                  <a:lnTo>
                    <a:pt x="247" y="334"/>
                  </a:lnTo>
                  <a:lnTo>
                    <a:pt x="236" y="332"/>
                  </a:lnTo>
                  <a:lnTo>
                    <a:pt x="232" y="330"/>
                  </a:lnTo>
                  <a:lnTo>
                    <a:pt x="245" y="392"/>
                  </a:lnTo>
                  <a:lnTo>
                    <a:pt x="251" y="448"/>
                  </a:lnTo>
                  <a:lnTo>
                    <a:pt x="249" y="498"/>
                  </a:lnTo>
                  <a:lnTo>
                    <a:pt x="242" y="541"/>
                  </a:lnTo>
                  <a:lnTo>
                    <a:pt x="230" y="580"/>
                  </a:lnTo>
                  <a:lnTo>
                    <a:pt x="216" y="612"/>
                  </a:lnTo>
                  <a:lnTo>
                    <a:pt x="199" y="640"/>
                  </a:lnTo>
                  <a:lnTo>
                    <a:pt x="178" y="660"/>
                  </a:lnTo>
                  <a:lnTo>
                    <a:pt x="160" y="677"/>
                  </a:lnTo>
                  <a:lnTo>
                    <a:pt x="141" y="688"/>
                  </a:lnTo>
                  <a:lnTo>
                    <a:pt x="122" y="694"/>
                  </a:lnTo>
                  <a:lnTo>
                    <a:pt x="78" y="640"/>
                  </a:lnTo>
                  <a:lnTo>
                    <a:pt x="42" y="578"/>
                  </a:lnTo>
                  <a:lnTo>
                    <a:pt x="16" y="513"/>
                  </a:lnTo>
                  <a:lnTo>
                    <a:pt x="3" y="444"/>
                  </a:lnTo>
                  <a:lnTo>
                    <a:pt x="0" y="371"/>
                  </a:lnTo>
                  <a:lnTo>
                    <a:pt x="9" y="299"/>
                  </a:lnTo>
                  <a:lnTo>
                    <a:pt x="31" y="222"/>
                  </a:lnTo>
                  <a:lnTo>
                    <a:pt x="48" y="187"/>
                  </a:lnTo>
                  <a:lnTo>
                    <a:pt x="65" y="159"/>
                  </a:lnTo>
                  <a:lnTo>
                    <a:pt x="83" y="138"/>
                  </a:lnTo>
                  <a:lnTo>
                    <a:pt x="96" y="125"/>
                  </a:lnTo>
                  <a:lnTo>
                    <a:pt x="108" y="116"/>
                  </a:lnTo>
                  <a:lnTo>
                    <a:pt x="111" y="114"/>
                  </a:lnTo>
                  <a:lnTo>
                    <a:pt x="122" y="101"/>
                  </a:lnTo>
                  <a:lnTo>
                    <a:pt x="139" y="84"/>
                  </a:lnTo>
                  <a:lnTo>
                    <a:pt x="158" y="67"/>
                  </a:lnTo>
                  <a:lnTo>
                    <a:pt x="178"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6" name="Freeform 67"/>
            <p:cNvSpPr>
              <a:spLocks/>
            </p:cNvSpPr>
            <p:nvPr/>
          </p:nvSpPr>
          <p:spPr bwMode="auto">
            <a:xfrm>
              <a:off x="9550400" y="2682875"/>
              <a:ext cx="895350" cy="417513"/>
            </a:xfrm>
            <a:custGeom>
              <a:avLst/>
              <a:gdLst/>
              <a:ahLst/>
              <a:cxnLst>
                <a:cxn ang="0">
                  <a:pos x="411" y="0"/>
                </a:cxn>
                <a:cxn ang="0">
                  <a:pos x="417" y="2"/>
                </a:cxn>
                <a:cxn ang="0">
                  <a:pos x="432" y="5"/>
                </a:cxn>
                <a:cxn ang="0">
                  <a:pos x="452" y="11"/>
                </a:cxn>
                <a:cxn ang="0">
                  <a:pos x="477" y="20"/>
                </a:cxn>
                <a:cxn ang="0">
                  <a:pos x="503" y="33"/>
                </a:cxn>
                <a:cxn ang="0">
                  <a:pos x="527" y="50"/>
                </a:cxn>
                <a:cxn ang="0">
                  <a:pos x="547" y="71"/>
                </a:cxn>
                <a:cxn ang="0">
                  <a:pos x="560" y="95"/>
                </a:cxn>
                <a:cxn ang="0">
                  <a:pos x="564" y="112"/>
                </a:cxn>
                <a:cxn ang="0">
                  <a:pos x="564" y="132"/>
                </a:cxn>
                <a:cxn ang="0">
                  <a:pos x="560" y="153"/>
                </a:cxn>
                <a:cxn ang="0">
                  <a:pos x="553" y="175"/>
                </a:cxn>
                <a:cxn ang="0">
                  <a:pos x="538" y="196"/>
                </a:cxn>
                <a:cxn ang="0">
                  <a:pos x="519" y="216"/>
                </a:cxn>
                <a:cxn ang="0">
                  <a:pos x="493" y="233"/>
                </a:cxn>
                <a:cxn ang="0">
                  <a:pos x="460" y="248"/>
                </a:cxn>
                <a:cxn ang="0">
                  <a:pos x="421" y="257"/>
                </a:cxn>
                <a:cxn ang="0">
                  <a:pos x="372" y="263"/>
                </a:cxn>
                <a:cxn ang="0">
                  <a:pos x="303" y="263"/>
                </a:cxn>
                <a:cxn ang="0">
                  <a:pos x="242" y="259"/>
                </a:cxn>
                <a:cxn ang="0">
                  <a:pos x="186" y="252"/>
                </a:cxn>
                <a:cxn ang="0">
                  <a:pos x="138" y="240"/>
                </a:cxn>
                <a:cxn ang="0">
                  <a:pos x="97" y="227"/>
                </a:cxn>
                <a:cxn ang="0">
                  <a:pos x="61" y="214"/>
                </a:cxn>
                <a:cxn ang="0">
                  <a:pos x="35" y="203"/>
                </a:cxn>
                <a:cxn ang="0">
                  <a:pos x="15" y="192"/>
                </a:cxn>
                <a:cxn ang="0">
                  <a:pos x="4" y="184"/>
                </a:cxn>
                <a:cxn ang="0">
                  <a:pos x="0" y="183"/>
                </a:cxn>
                <a:cxn ang="0">
                  <a:pos x="63" y="190"/>
                </a:cxn>
                <a:cxn ang="0">
                  <a:pos x="119" y="192"/>
                </a:cxn>
                <a:cxn ang="0">
                  <a:pos x="169" y="186"/>
                </a:cxn>
                <a:cxn ang="0">
                  <a:pos x="214" y="175"/>
                </a:cxn>
                <a:cxn ang="0">
                  <a:pos x="253" y="160"/>
                </a:cxn>
                <a:cxn ang="0">
                  <a:pos x="289" y="143"/>
                </a:cxn>
                <a:cxn ang="0">
                  <a:pos x="316" y="123"/>
                </a:cxn>
                <a:cxn ang="0">
                  <a:pos x="343" y="102"/>
                </a:cxn>
                <a:cxn ang="0">
                  <a:pos x="361" y="80"/>
                </a:cxn>
                <a:cxn ang="0">
                  <a:pos x="378" y="60"/>
                </a:cxn>
                <a:cxn ang="0">
                  <a:pos x="391" y="41"/>
                </a:cxn>
                <a:cxn ang="0">
                  <a:pos x="400" y="24"/>
                </a:cxn>
                <a:cxn ang="0">
                  <a:pos x="406" y="11"/>
                </a:cxn>
                <a:cxn ang="0">
                  <a:pos x="411" y="0"/>
                </a:cxn>
              </a:cxnLst>
              <a:rect l="0" t="0" r="r" b="b"/>
              <a:pathLst>
                <a:path w="564" h="263">
                  <a:moveTo>
                    <a:pt x="411" y="0"/>
                  </a:moveTo>
                  <a:lnTo>
                    <a:pt x="417" y="2"/>
                  </a:lnTo>
                  <a:lnTo>
                    <a:pt x="432" y="5"/>
                  </a:lnTo>
                  <a:lnTo>
                    <a:pt x="452" y="11"/>
                  </a:lnTo>
                  <a:lnTo>
                    <a:pt x="477" y="20"/>
                  </a:lnTo>
                  <a:lnTo>
                    <a:pt x="503" y="33"/>
                  </a:lnTo>
                  <a:lnTo>
                    <a:pt x="527" y="50"/>
                  </a:lnTo>
                  <a:lnTo>
                    <a:pt x="547" y="71"/>
                  </a:lnTo>
                  <a:lnTo>
                    <a:pt x="560" y="95"/>
                  </a:lnTo>
                  <a:lnTo>
                    <a:pt x="564" y="112"/>
                  </a:lnTo>
                  <a:lnTo>
                    <a:pt x="564" y="132"/>
                  </a:lnTo>
                  <a:lnTo>
                    <a:pt x="560" y="153"/>
                  </a:lnTo>
                  <a:lnTo>
                    <a:pt x="553" y="175"/>
                  </a:lnTo>
                  <a:lnTo>
                    <a:pt x="538" y="196"/>
                  </a:lnTo>
                  <a:lnTo>
                    <a:pt x="519" y="216"/>
                  </a:lnTo>
                  <a:lnTo>
                    <a:pt x="493" y="233"/>
                  </a:lnTo>
                  <a:lnTo>
                    <a:pt x="460" y="248"/>
                  </a:lnTo>
                  <a:lnTo>
                    <a:pt x="421" y="257"/>
                  </a:lnTo>
                  <a:lnTo>
                    <a:pt x="372" y="263"/>
                  </a:lnTo>
                  <a:lnTo>
                    <a:pt x="303" y="263"/>
                  </a:lnTo>
                  <a:lnTo>
                    <a:pt x="242" y="259"/>
                  </a:lnTo>
                  <a:lnTo>
                    <a:pt x="186" y="252"/>
                  </a:lnTo>
                  <a:lnTo>
                    <a:pt x="138" y="240"/>
                  </a:lnTo>
                  <a:lnTo>
                    <a:pt x="97" y="227"/>
                  </a:lnTo>
                  <a:lnTo>
                    <a:pt x="61" y="214"/>
                  </a:lnTo>
                  <a:lnTo>
                    <a:pt x="35" y="203"/>
                  </a:lnTo>
                  <a:lnTo>
                    <a:pt x="15" y="192"/>
                  </a:lnTo>
                  <a:lnTo>
                    <a:pt x="4" y="184"/>
                  </a:lnTo>
                  <a:lnTo>
                    <a:pt x="0" y="183"/>
                  </a:lnTo>
                  <a:lnTo>
                    <a:pt x="63" y="190"/>
                  </a:lnTo>
                  <a:lnTo>
                    <a:pt x="119" y="192"/>
                  </a:lnTo>
                  <a:lnTo>
                    <a:pt x="169" y="186"/>
                  </a:lnTo>
                  <a:lnTo>
                    <a:pt x="214" y="175"/>
                  </a:lnTo>
                  <a:lnTo>
                    <a:pt x="253" y="160"/>
                  </a:lnTo>
                  <a:lnTo>
                    <a:pt x="289" y="143"/>
                  </a:lnTo>
                  <a:lnTo>
                    <a:pt x="316" y="123"/>
                  </a:lnTo>
                  <a:lnTo>
                    <a:pt x="343" y="102"/>
                  </a:lnTo>
                  <a:lnTo>
                    <a:pt x="361" y="80"/>
                  </a:lnTo>
                  <a:lnTo>
                    <a:pt x="378" y="60"/>
                  </a:lnTo>
                  <a:lnTo>
                    <a:pt x="391" y="41"/>
                  </a:lnTo>
                  <a:lnTo>
                    <a:pt x="400" y="24"/>
                  </a:lnTo>
                  <a:lnTo>
                    <a:pt x="406" y="11"/>
                  </a:lnTo>
                  <a:lnTo>
                    <a:pt x="411" y="0"/>
                  </a:lnTo>
                  <a:close/>
                </a:path>
              </a:pathLst>
            </a:custGeom>
            <a:solidFill>
              <a:srgbClr val="5C01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7" name="Freeform 68"/>
            <p:cNvSpPr>
              <a:spLocks noEditPoints="1"/>
            </p:cNvSpPr>
            <p:nvPr/>
          </p:nvSpPr>
          <p:spPr bwMode="auto">
            <a:xfrm>
              <a:off x="10106025" y="2857500"/>
              <a:ext cx="339725" cy="242888"/>
            </a:xfrm>
            <a:custGeom>
              <a:avLst/>
              <a:gdLst/>
              <a:ahLst/>
              <a:cxnLst>
                <a:cxn ang="0">
                  <a:pos x="6" y="153"/>
                </a:cxn>
                <a:cxn ang="0">
                  <a:pos x="0" y="153"/>
                </a:cxn>
                <a:cxn ang="0">
                  <a:pos x="6" y="153"/>
                </a:cxn>
                <a:cxn ang="0">
                  <a:pos x="212" y="0"/>
                </a:cxn>
                <a:cxn ang="0">
                  <a:pos x="212" y="2"/>
                </a:cxn>
                <a:cxn ang="0">
                  <a:pos x="214" y="9"/>
                </a:cxn>
                <a:cxn ang="0">
                  <a:pos x="214" y="32"/>
                </a:cxn>
                <a:cxn ang="0">
                  <a:pos x="212" y="45"/>
                </a:cxn>
                <a:cxn ang="0">
                  <a:pos x="209" y="61"/>
                </a:cxn>
                <a:cxn ang="0">
                  <a:pos x="201" y="78"/>
                </a:cxn>
                <a:cxn ang="0">
                  <a:pos x="190" y="95"/>
                </a:cxn>
                <a:cxn ang="0">
                  <a:pos x="175" y="110"/>
                </a:cxn>
                <a:cxn ang="0">
                  <a:pos x="155" y="125"/>
                </a:cxn>
                <a:cxn ang="0">
                  <a:pos x="127" y="136"/>
                </a:cxn>
                <a:cxn ang="0">
                  <a:pos x="91" y="145"/>
                </a:cxn>
                <a:cxn ang="0">
                  <a:pos x="50" y="151"/>
                </a:cxn>
                <a:cxn ang="0">
                  <a:pos x="6" y="153"/>
                </a:cxn>
                <a:cxn ang="0">
                  <a:pos x="15" y="151"/>
                </a:cxn>
                <a:cxn ang="0">
                  <a:pos x="30" y="149"/>
                </a:cxn>
                <a:cxn ang="0">
                  <a:pos x="50" y="147"/>
                </a:cxn>
                <a:cxn ang="0">
                  <a:pos x="73" y="142"/>
                </a:cxn>
                <a:cxn ang="0">
                  <a:pos x="97" y="134"/>
                </a:cxn>
                <a:cxn ang="0">
                  <a:pos x="121" y="125"/>
                </a:cxn>
                <a:cxn ang="0">
                  <a:pos x="145" y="114"/>
                </a:cxn>
                <a:cxn ang="0">
                  <a:pos x="168" y="99"/>
                </a:cxn>
                <a:cxn ang="0">
                  <a:pos x="186" y="80"/>
                </a:cxn>
                <a:cxn ang="0">
                  <a:pos x="201" y="58"/>
                </a:cxn>
                <a:cxn ang="0">
                  <a:pos x="210" y="32"/>
                </a:cxn>
                <a:cxn ang="0">
                  <a:pos x="212" y="0"/>
                </a:cxn>
              </a:cxnLst>
              <a:rect l="0" t="0" r="r" b="b"/>
              <a:pathLst>
                <a:path w="214" h="153">
                  <a:moveTo>
                    <a:pt x="6" y="153"/>
                  </a:moveTo>
                  <a:lnTo>
                    <a:pt x="0" y="153"/>
                  </a:lnTo>
                  <a:lnTo>
                    <a:pt x="6" y="153"/>
                  </a:lnTo>
                  <a:close/>
                  <a:moveTo>
                    <a:pt x="212" y="0"/>
                  </a:moveTo>
                  <a:lnTo>
                    <a:pt x="212" y="2"/>
                  </a:lnTo>
                  <a:lnTo>
                    <a:pt x="214" y="9"/>
                  </a:lnTo>
                  <a:lnTo>
                    <a:pt x="214" y="32"/>
                  </a:lnTo>
                  <a:lnTo>
                    <a:pt x="212" y="45"/>
                  </a:lnTo>
                  <a:lnTo>
                    <a:pt x="209" y="61"/>
                  </a:lnTo>
                  <a:lnTo>
                    <a:pt x="201" y="78"/>
                  </a:lnTo>
                  <a:lnTo>
                    <a:pt x="190" y="95"/>
                  </a:lnTo>
                  <a:lnTo>
                    <a:pt x="175" y="110"/>
                  </a:lnTo>
                  <a:lnTo>
                    <a:pt x="155" y="125"/>
                  </a:lnTo>
                  <a:lnTo>
                    <a:pt x="127" y="136"/>
                  </a:lnTo>
                  <a:lnTo>
                    <a:pt x="91" y="145"/>
                  </a:lnTo>
                  <a:lnTo>
                    <a:pt x="50" y="151"/>
                  </a:lnTo>
                  <a:lnTo>
                    <a:pt x="6" y="153"/>
                  </a:lnTo>
                  <a:lnTo>
                    <a:pt x="15" y="151"/>
                  </a:lnTo>
                  <a:lnTo>
                    <a:pt x="30" y="149"/>
                  </a:lnTo>
                  <a:lnTo>
                    <a:pt x="50" y="147"/>
                  </a:lnTo>
                  <a:lnTo>
                    <a:pt x="73" y="142"/>
                  </a:lnTo>
                  <a:lnTo>
                    <a:pt x="97" y="134"/>
                  </a:lnTo>
                  <a:lnTo>
                    <a:pt x="121" y="125"/>
                  </a:lnTo>
                  <a:lnTo>
                    <a:pt x="145" y="114"/>
                  </a:lnTo>
                  <a:lnTo>
                    <a:pt x="168" y="99"/>
                  </a:lnTo>
                  <a:lnTo>
                    <a:pt x="186" y="80"/>
                  </a:lnTo>
                  <a:lnTo>
                    <a:pt x="201" y="58"/>
                  </a:lnTo>
                  <a:lnTo>
                    <a:pt x="210" y="32"/>
                  </a:lnTo>
                  <a:lnTo>
                    <a:pt x="212"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8" name="Freeform 69"/>
            <p:cNvSpPr>
              <a:spLocks/>
            </p:cNvSpPr>
            <p:nvPr/>
          </p:nvSpPr>
          <p:spPr bwMode="auto">
            <a:xfrm>
              <a:off x="10614025" y="3011488"/>
              <a:ext cx="92075" cy="487363"/>
            </a:xfrm>
            <a:custGeom>
              <a:avLst/>
              <a:gdLst/>
              <a:ahLst/>
              <a:cxnLst>
                <a:cxn ang="0">
                  <a:pos x="0" y="0"/>
                </a:cxn>
                <a:cxn ang="0">
                  <a:pos x="2" y="4"/>
                </a:cxn>
                <a:cxn ang="0">
                  <a:pos x="10" y="13"/>
                </a:cxn>
                <a:cxn ang="0">
                  <a:pos x="19" y="30"/>
                </a:cxn>
                <a:cxn ang="0">
                  <a:pos x="30" y="52"/>
                </a:cxn>
                <a:cxn ang="0">
                  <a:pos x="39" y="80"/>
                </a:cxn>
                <a:cxn ang="0">
                  <a:pos x="49" y="115"/>
                </a:cxn>
                <a:cxn ang="0">
                  <a:pos x="56" y="155"/>
                </a:cxn>
                <a:cxn ang="0">
                  <a:pos x="58" y="201"/>
                </a:cxn>
                <a:cxn ang="0">
                  <a:pos x="54" y="252"/>
                </a:cxn>
                <a:cxn ang="0">
                  <a:pos x="45" y="307"/>
                </a:cxn>
                <a:cxn ang="0">
                  <a:pos x="45" y="302"/>
                </a:cxn>
                <a:cxn ang="0">
                  <a:pos x="47" y="287"/>
                </a:cxn>
                <a:cxn ang="0">
                  <a:pos x="49" y="261"/>
                </a:cxn>
                <a:cxn ang="0">
                  <a:pos x="51" y="229"/>
                </a:cxn>
                <a:cxn ang="0">
                  <a:pos x="49" y="190"/>
                </a:cxn>
                <a:cxn ang="0">
                  <a:pos x="43" y="147"/>
                </a:cxn>
                <a:cxn ang="0">
                  <a:pos x="34" y="99"/>
                </a:cxn>
                <a:cxn ang="0">
                  <a:pos x="21" y="50"/>
                </a:cxn>
                <a:cxn ang="0">
                  <a:pos x="0" y="0"/>
                </a:cxn>
              </a:cxnLst>
              <a:rect l="0" t="0" r="r" b="b"/>
              <a:pathLst>
                <a:path w="58" h="307">
                  <a:moveTo>
                    <a:pt x="0" y="0"/>
                  </a:moveTo>
                  <a:lnTo>
                    <a:pt x="2" y="4"/>
                  </a:lnTo>
                  <a:lnTo>
                    <a:pt x="10" y="13"/>
                  </a:lnTo>
                  <a:lnTo>
                    <a:pt x="19" y="30"/>
                  </a:lnTo>
                  <a:lnTo>
                    <a:pt x="30" y="52"/>
                  </a:lnTo>
                  <a:lnTo>
                    <a:pt x="39" y="80"/>
                  </a:lnTo>
                  <a:lnTo>
                    <a:pt x="49" y="115"/>
                  </a:lnTo>
                  <a:lnTo>
                    <a:pt x="56" y="155"/>
                  </a:lnTo>
                  <a:lnTo>
                    <a:pt x="58" y="201"/>
                  </a:lnTo>
                  <a:lnTo>
                    <a:pt x="54" y="252"/>
                  </a:lnTo>
                  <a:lnTo>
                    <a:pt x="45" y="307"/>
                  </a:lnTo>
                  <a:lnTo>
                    <a:pt x="45" y="302"/>
                  </a:lnTo>
                  <a:lnTo>
                    <a:pt x="47" y="287"/>
                  </a:lnTo>
                  <a:lnTo>
                    <a:pt x="49" y="261"/>
                  </a:lnTo>
                  <a:lnTo>
                    <a:pt x="51" y="229"/>
                  </a:lnTo>
                  <a:lnTo>
                    <a:pt x="49"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09" name="Freeform 70"/>
            <p:cNvSpPr>
              <a:spLocks/>
            </p:cNvSpPr>
            <p:nvPr/>
          </p:nvSpPr>
          <p:spPr bwMode="auto">
            <a:xfrm>
              <a:off x="9636125" y="4719638"/>
              <a:ext cx="55562" cy="561975"/>
            </a:xfrm>
            <a:custGeom>
              <a:avLst/>
              <a:gdLst/>
              <a:ahLst/>
              <a:cxnLst>
                <a:cxn ang="0">
                  <a:pos x="35" y="0"/>
                </a:cxn>
                <a:cxn ang="0">
                  <a:pos x="28" y="93"/>
                </a:cxn>
                <a:cxn ang="0">
                  <a:pos x="24" y="186"/>
                </a:cxn>
                <a:cxn ang="0">
                  <a:pos x="24" y="354"/>
                </a:cxn>
                <a:cxn ang="0">
                  <a:pos x="17" y="352"/>
                </a:cxn>
                <a:cxn ang="0">
                  <a:pos x="7" y="352"/>
                </a:cxn>
                <a:cxn ang="0">
                  <a:pos x="0" y="350"/>
                </a:cxn>
                <a:cxn ang="0">
                  <a:pos x="2" y="268"/>
                </a:cxn>
                <a:cxn ang="0">
                  <a:pos x="5" y="197"/>
                </a:cxn>
                <a:cxn ang="0">
                  <a:pos x="11" y="138"/>
                </a:cxn>
                <a:cxn ang="0">
                  <a:pos x="19" y="89"/>
                </a:cxn>
                <a:cxn ang="0">
                  <a:pos x="24" y="50"/>
                </a:cxn>
                <a:cxn ang="0">
                  <a:pos x="30" y="22"/>
                </a:cxn>
                <a:cxn ang="0">
                  <a:pos x="33" y="5"/>
                </a:cxn>
                <a:cxn ang="0">
                  <a:pos x="35" y="0"/>
                </a:cxn>
              </a:cxnLst>
              <a:rect l="0" t="0" r="r" b="b"/>
              <a:pathLst>
                <a:path w="35" h="354">
                  <a:moveTo>
                    <a:pt x="35" y="0"/>
                  </a:moveTo>
                  <a:lnTo>
                    <a:pt x="28" y="93"/>
                  </a:lnTo>
                  <a:lnTo>
                    <a:pt x="24" y="186"/>
                  </a:lnTo>
                  <a:lnTo>
                    <a:pt x="24" y="354"/>
                  </a:lnTo>
                  <a:lnTo>
                    <a:pt x="17" y="352"/>
                  </a:lnTo>
                  <a:lnTo>
                    <a:pt x="7" y="352"/>
                  </a:lnTo>
                  <a:lnTo>
                    <a:pt x="0" y="350"/>
                  </a:lnTo>
                  <a:lnTo>
                    <a:pt x="2" y="268"/>
                  </a:lnTo>
                  <a:lnTo>
                    <a:pt x="5" y="197"/>
                  </a:lnTo>
                  <a:lnTo>
                    <a:pt x="11" y="138"/>
                  </a:lnTo>
                  <a:lnTo>
                    <a:pt x="19" y="89"/>
                  </a:lnTo>
                  <a:lnTo>
                    <a:pt x="24" y="50"/>
                  </a:lnTo>
                  <a:lnTo>
                    <a:pt x="30" y="22"/>
                  </a:lnTo>
                  <a:lnTo>
                    <a:pt x="33" y="5"/>
                  </a:lnTo>
                  <a:lnTo>
                    <a:pt x="35" y="0"/>
                  </a:lnTo>
                  <a:close/>
                </a:path>
              </a:pathLst>
            </a:custGeom>
            <a:solidFill>
              <a:srgbClr val="6A96B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0" name="Freeform 71"/>
            <p:cNvSpPr>
              <a:spLocks/>
            </p:cNvSpPr>
            <p:nvPr/>
          </p:nvSpPr>
          <p:spPr bwMode="auto">
            <a:xfrm>
              <a:off x="10688638" y="4648200"/>
              <a:ext cx="134937" cy="612775"/>
            </a:xfrm>
            <a:custGeom>
              <a:avLst/>
              <a:gdLst/>
              <a:ahLst/>
              <a:cxnLst>
                <a:cxn ang="0">
                  <a:pos x="0" y="0"/>
                </a:cxn>
                <a:cxn ang="0">
                  <a:pos x="2" y="4"/>
                </a:cxn>
                <a:cxn ang="0">
                  <a:pos x="7" y="17"/>
                </a:cxn>
                <a:cxn ang="0">
                  <a:pos x="15" y="37"/>
                </a:cxn>
                <a:cxn ang="0">
                  <a:pos x="24" y="69"/>
                </a:cxn>
                <a:cxn ang="0">
                  <a:pos x="35" y="108"/>
                </a:cxn>
                <a:cxn ang="0">
                  <a:pos x="48" y="160"/>
                </a:cxn>
                <a:cxn ang="0">
                  <a:pos x="61" y="222"/>
                </a:cxn>
                <a:cxn ang="0">
                  <a:pos x="74" y="295"/>
                </a:cxn>
                <a:cxn ang="0">
                  <a:pos x="85" y="380"/>
                </a:cxn>
                <a:cxn ang="0">
                  <a:pos x="63" y="386"/>
                </a:cxn>
                <a:cxn ang="0">
                  <a:pos x="58" y="332"/>
                </a:cxn>
                <a:cxn ang="0">
                  <a:pos x="50" y="270"/>
                </a:cxn>
                <a:cxn ang="0">
                  <a:pos x="43" y="205"/>
                </a:cxn>
                <a:cxn ang="0">
                  <a:pos x="31" y="134"/>
                </a:cxn>
                <a:cxn ang="0">
                  <a:pos x="17" y="65"/>
                </a:cxn>
                <a:cxn ang="0">
                  <a:pos x="0" y="0"/>
                </a:cxn>
              </a:cxnLst>
              <a:rect l="0" t="0" r="r" b="b"/>
              <a:pathLst>
                <a:path w="85" h="386">
                  <a:moveTo>
                    <a:pt x="0" y="0"/>
                  </a:moveTo>
                  <a:lnTo>
                    <a:pt x="2" y="4"/>
                  </a:lnTo>
                  <a:lnTo>
                    <a:pt x="7" y="17"/>
                  </a:lnTo>
                  <a:lnTo>
                    <a:pt x="15" y="37"/>
                  </a:lnTo>
                  <a:lnTo>
                    <a:pt x="24" y="69"/>
                  </a:lnTo>
                  <a:lnTo>
                    <a:pt x="35" y="108"/>
                  </a:lnTo>
                  <a:lnTo>
                    <a:pt x="48" y="160"/>
                  </a:lnTo>
                  <a:lnTo>
                    <a:pt x="61" y="222"/>
                  </a:lnTo>
                  <a:lnTo>
                    <a:pt x="74" y="295"/>
                  </a:lnTo>
                  <a:lnTo>
                    <a:pt x="85" y="380"/>
                  </a:lnTo>
                  <a:lnTo>
                    <a:pt x="63" y="386"/>
                  </a:lnTo>
                  <a:lnTo>
                    <a:pt x="58" y="332"/>
                  </a:lnTo>
                  <a:lnTo>
                    <a:pt x="50" y="270"/>
                  </a:lnTo>
                  <a:lnTo>
                    <a:pt x="43" y="205"/>
                  </a:lnTo>
                  <a:lnTo>
                    <a:pt x="31" y="134"/>
                  </a:lnTo>
                  <a:lnTo>
                    <a:pt x="17" y="65"/>
                  </a:lnTo>
                  <a:lnTo>
                    <a:pt x="0" y="0"/>
                  </a:lnTo>
                  <a:close/>
                </a:path>
              </a:pathLst>
            </a:custGeom>
            <a:solidFill>
              <a:srgbClr val="6A96B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1" name="Freeform 72"/>
            <p:cNvSpPr>
              <a:spLocks/>
            </p:cNvSpPr>
            <p:nvPr/>
          </p:nvSpPr>
          <p:spPr bwMode="auto">
            <a:xfrm>
              <a:off x="9807575" y="4618038"/>
              <a:ext cx="209550" cy="60325"/>
            </a:xfrm>
            <a:custGeom>
              <a:avLst/>
              <a:gdLst/>
              <a:ahLst/>
              <a:cxnLst>
                <a:cxn ang="0">
                  <a:pos x="4" y="0"/>
                </a:cxn>
                <a:cxn ang="0">
                  <a:pos x="132" y="2"/>
                </a:cxn>
                <a:cxn ang="0">
                  <a:pos x="130" y="38"/>
                </a:cxn>
                <a:cxn ang="0">
                  <a:pos x="0" y="36"/>
                </a:cxn>
                <a:cxn ang="0">
                  <a:pos x="4" y="0"/>
                </a:cxn>
              </a:cxnLst>
              <a:rect l="0" t="0" r="r" b="b"/>
              <a:pathLst>
                <a:path w="132" h="38">
                  <a:moveTo>
                    <a:pt x="4" y="0"/>
                  </a:moveTo>
                  <a:lnTo>
                    <a:pt x="132" y="2"/>
                  </a:lnTo>
                  <a:lnTo>
                    <a:pt x="130" y="38"/>
                  </a:lnTo>
                  <a:lnTo>
                    <a:pt x="0" y="36"/>
                  </a:lnTo>
                  <a:lnTo>
                    <a:pt x="4" y="0"/>
                  </a:lnTo>
                  <a:close/>
                </a:path>
              </a:pathLst>
            </a:custGeom>
            <a:solidFill>
              <a:srgbClr val="6A96B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2" name="Freeform 73"/>
            <p:cNvSpPr>
              <a:spLocks/>
            </p:cNvSpPr>
            <p:nvPr/>
          </p:nvSpPr>
          <p:spPr bwMode="auto">
            <a:xfrm>
              <a:off x="9880600" y="3330575"/>
              <a:ext cx="358775" cy="204788"/>
            </a:xfrm>
            <a:custGeom>
              <a:avLst/>
              <a:gdLst/>
              <a:ahLst/>
              <a:cxnLst>
                <a:cxn ang="0">
                  <a:pos x="166" y="0"/>
                </a:cxn>
                <a:cxn ang="0">
                  <a:pos x="174" y="0"/>
                </a:cxn>
                <a:cxn ang="0">
                  <a:pos x="194" y="4"/>
                </a:cxn>
                <a:cxn ang="0">
                  <a:pos x="209" y="13"/>
                </a:cxn>
                <a:cxn ang="0">
                  <a:pos x="220" y="30"/>
                </a:cxn>
                <a:cxn ang="0">
                  <a:pos x="226" y="49"/>
                </a:cxn>
                <a:cxn ang="0">
                  <a:pos x="222" y="71"/>
                </a:cxn>
                <a:cxn ang="0">
                  <a:pos x="213" y="90"/>
                </a:cxn>
                <a:cxn ang="0">
                  <a:pos x="196" y="105"/>
                </a:cxn>
                <a:cxn ang="0">
                  <a:pos x="174" y="112"/>
                </a:cxn>
                <a:cxn ang="0">
                  <a:pos x="67" y="129"/>
                </a:cxn>
                <a:cxn ang="0">
                  <a:pos x="58" y="129"/>
                </a:cxn>
                <a:cxn ang="0">
                  <a:pos x="38" y="125"/>
                </a:cxn>
                <a:cxn ang="0">
                  <a:pos x="19" y="116"/>
                </a:cxn>
                <a:cxn ang="0">
                  <a:pos x="6" y="99"/>
                </a:cxn>
                <a:cxn ang="0">
                  <a:pos x="0" y="80"/>
                </a:cxn>
                <a:cxn ang="0">
                  <a:pos x="2" y="58"/>
                </a:cxn>
                <a:cxn ang="0">
                  <a:pos x="13" y="37"/>
                </a:cxn>
                <a:cxn ang="0">
                  <a:pos x="32" y="21"/>
                </a:cxn>
                <a:cxn ang="0">
                  <a:pos x="56" y="13"/>
                </a:cxn>
                <a:cxn ang="0">
                  <a:pos x="166" y="0"/>
                </a:cxn>
              </a:cxnLst>
              <a:rect l="0" t="0" r="r" b="b"/>
              <a:pathLst>
                <a:path w="226" h="129">
                  <a:moveTo>
                    <a:pt x="166" y="0"/>
                  </a:moveTo>
                  <a:lnTo>
                    <a:pt x="174" y="0"/>
                  </a:lnTo>
                  <a:lnTo>
                    <a:pt x="194" y="4"/>
                  </a:lnTo>
                  <a:lnTo>
                    <a:pt x="209" y="13"/>
                  </a:lnTo>
                  <a:lnTo>
                    <a:pt x="220" y="30"/>
                  </a:lnTo>
                  <a:lnTo>
                    <a:pt x="226" y="49"/>
                  </a:lnTo>
                  <a:lnTo>
                    <a:pt x="222" y="71"/>
                  </a:lnTo>
                  <a:lnTo>
                    <a:pt x="213" y="90"/>
                  </a:lnTo>
                  <a:lnTo>
                    <a:pt x="196" y="105"/>
                  </a:lnTo>
                  <a:lnTo>
                    <a:pt x="174" y="112"/>
                  </a:lnTo>
                  <a:lnTo>
                    <a:pt x="67" y="129"/>
                  </a:lnTo>
                  <a:lnTo>
                    <a:pt x="58" y="129"/>
                  </a:lnTo>
                  <a:lnTo>
                    <a:pt x="38" y="125"/>
                  </a:lnTo>
                  <a:lnTo>
                    <a:pt x="19" y="116"/>
                  </a:lnTo>
                  <a:lnTo>
                    <a:pt x="6" y="99"/>
                  </a:lnTo>
                  <a:lnTo>
                    <a:pt x="0" y="80"/>
                  </a:lnTo>
                  <a:lnTo>
                    <a:pt x="2" y="58"/>
                  </a:lnTo>
                  <a:lnTo>
                    <a:pt x="13" y="37"/>
                  </a:lnTo>
                  <a:lnTo>
                    <a:pt x="32" y="21"/>
                  </a:lnTo>
                  <a:lnTo>
                    <a:pt x="56" y="13"/>
                  </a:lnTo>
                  <a:lnTo>
                    <a:pt x="166"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3" name="Freeform 74"/>
            <p:cNvSpPr>
              <a:spLocks/>
            </p:cNvSpPr>
            <p:nvPr/>
          </p:nvSpPr>
          <p:spPr bwMode="auto">
            <a:xfrm>
              <a:off x="9872663" y="3322638"/>
              <a:ext cx="374650" cy="168275"/>
            </a:xfrm>
            <a:custGeom>
              <a:avLst/>
              <a:gdLst/>
              <a:ahLst/>
              <a:cxnLst>
                <a:cxn ang="0">
                  <a:pos x="169" y="0"/>
                </a:cxn>
                <a:cxn ang="0">
                  <a:pos x="186" y="0"/>
                </a:cxn>
                <a:cxn ang="0">
                  <a:pos x="201" y="3"/>
                </a:cxn>
                <a:cxn ang="0">
                  <a:pos x="216" y="13"/>
                </a:cxn>
                <a:cxn ang="0">
                  <a:pos x="227" y="24"/>
                </a:cxn>
                <a:cxn ang="0">
                  <a:pos x="233" y="37"/>
                </a:cxn>
                <a:cxn ang="0">
                  <a:pos x="236" y="54"/>
                </a:cxn>
                <a:cxn ang="0">
                  <a:pos x="236" y="56"/>
                </a:cxn>
                <a:cxn ang="0">
                  <a:pos x="233" y="59"/>
                </a:cxn>
                <a:cxn ang="0">
                  <a:pos x="229" y="59"/>
                </a:cxn>
                <a:cxn ang="0">
                  <a:pos x="225" y="56"/>
                </a:cxn>
                <a:cxn ang="0">
                  <a:pos x="225" y="54"/>
                </a:cxn>
                <a:cxn ang="0">
                  <a:pos x="221" y="35"/>
                </a:cxn>
                <a:cxn ang="0">
                  <a:pos x="208" y="20"/>
                </a:cxn>
                <a:cxn ang="0">
                  <a:pos x="192" y="13"/>
                </a:cxn>
                <a:cxn ang="0">
                  <a:pos x="171" y="11"/>
                </a:cxn>
                <a:cxn ang="0">
                  <a:pos x="61" y="24"/>
                </a:cxn>
                <a:cxn ang="0">
                  <a:pos x="39" y="31"/>
                </a:cxn>
                <a:cxn ang="0">
                  <a:pos x="22" y="44"/>
                </a:cxn>
                <a:cxn ang="0">
                  <a:pos x="13" y="63"/>
                </a:cxn>
                <a:cxn ang="0">
                  <a:pos x="11" y="85"/>
                </a:cxn>
                <a:cxn ang="0">
                  <a:pos x="11" y="89"/>
                </a:cxn>
                <a:cxn ang="0">
                  <a:pos x="13" y="95"/>
                </a:cxn>
                <a:cxn ang="0">
                  <a:pos x="15" y="98"/>
                </a:cxn>
                <a:cxn ang="0">
                  <a:pos x="15" y="104"/>
                </a:cxn>
                <a:cxn ang="0">
                  <a:pos x="13" y="106"/>
                </a:cxn>
                <a:cxn ang="0">
                  <a:pos x="5" y="106"/>
                </a:cxn>
                <a:cxn ang="0">
                  <a:pos x="5" y="104"/>
                </a:cxn>
                <a:cxn ang="0">
                  <a:pos x="2" y="93"/>
                </a:cxn>
                <a:cxn ang="0">
                  <a:pos x="0" y="85"/>
                </a:cxn>
                <a:cxn ang="0">
                  <a:pos x="2" y="59"/>
                </a:cxn>
                <a:cxn ang="0">
                  <a:pos x="15" y="37"/>
                </a:cxn>
                <a:cxn ang="0">
                  <a:pos x="33" y="22"/>
                </a:cxn>
                <a:cxn ang="0">
                  <a:pos x="59" y="13"/>
                </a:cxn>
                <a:cxn ang="0">
                  <a:pos x="169" y="0"/>
                </a:cxn>
              </a:cxnLst>
              <a:rect l="0" t="0" r="r" b="b"/>
              <a:pathLst>
                <a:path w="236" h="106">
                  <a:moveTo>
                    <a:pt x="169" y="0"/>
                  </a:moveTo>
                  <a:lnTo>
                    <a:pt x="186" y="0"/>
                  </a:lnTo>
                  <a:lnTo>
                    <a:pt x="201" y="3"/>
                  </a:lnTo>
                  <a:lnTo>
                    <a:pt x="216" y="13"/>
                  </a:lnTo>
                  <a:lnTo>
                    <a:pt x="227" y="24"/>
                  </a:lnTo>
                  <a:lnTo>
                    <a:pt x="233" y="37"/>
                  </a:lnTo>
                  <a:lnTo>
                    <a:pt x="236" y="54"/>
                  </a:lnTo>
                  <a:lnTo>
                    <a:pt x="236" y="56"/>
                  </a:lnTo>
                  <a:lnTo>
                    <a:pt x="233" y="59"/>
                  </a:lnTo>
                  <a:lnTo>
                    <a:pt x="229" y="59"/>
                  </a:lnTo>
                  <a:lnTo>
                    <a:pt x="225" y="56"/>
                  </a:lnTo>
                  <a:lnTo>
                    <a:pt x="225" y="54"/>
                  </a:lnTo>
                  <a:lnTo>
                    <a:pt x="221" y="35"/>
                  </a:lnTo>
                  <a:lnTo>
                    <a:pt x="208" y="20"/>
                  </a:lnTo>
                  <a:lnTo>
                    <a:pt x="192" y="13"/>
                  </a:lnTo>
                  <a:lnTo>
                    <a:pt x="171" y="11"/>
                  </a:lnTo>
                  <a:lnTo>
                    <a:pt x="61" y="24"/>
                  </a:lnTo>
                  <a:lnTo>
                    <a:pt x="39" y="31"/>
                  </a:lnTo>
                  <a:lnTo>
                    <a:pt x="22" y="44"/>
                  </a:lnTo>
                  <a:lnTo>
                    <a:pt x="13" y="63"/>
                  </a:lnTo>
                  <a:lnTo>
                    <a:pt x="11" y="85"/>
                  </a:lnTo>
                  <a:lnTo>
                    <a:pt x="11" y="89"/>
                  </a:lnTo>
                  <a:lnTo>
                    <a:pt x="13" y="95"/>
                  </a:lnTo>
                  <a:lnTo>
                    <a:pt x="15" y="98"/>
                  </a:lnTo>
                  <a:lnTo>
                    <a:pt x="15" y="104"/>
                  </a:lnTo>
                  <a:lnTo>
                    <a:pt x="13" y="106"/>
                  </a:lnTo>
                  <a:lnTo>
                    <a:pt x="5" y="106"/>
                  </a:lnTo>
                  <a:lnTo>
                    <a:pt x="5" y="104"/>
                  </a:lnTo>
                  <a:lnTo>
                    <a:pt x="2" y="93"/>
                  </a:lnTo>
                  <a:lnTo>
                    <a:pt x="0" y="85"/>
                  </a:lnTo>
                  <a:lnTo>
                    <a:pt x="2" y="59"/>
                  </a:lnTo>
                  <a:lnTo>
                    <a:pt x="15" y="37"/>
                  </a:lnTo>
                  <a:lnTo>
                    <a:pt x="33" y="22"/>
                  </a:lnTo>
                  <a:lnTo>
                    <a:pt x="59" y="13"/>
                  </a:lnTo>
                  <a:lnTo>
                    <a:pt x="169"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4" name="Freeform 75"/>
            <p:cNvSpPr>
              <a:spLocks/>
            </p:cNvSpPr>
            <p:nvPr/>
          </p:nvSpPr>
          <p:spPr bwMode="auto">
            <a:xfrm>
              <a:off x="10353675" y="3254375"/>
              <a:ext cx="307975" cy="198438"/>
            </a:xfrm>
            <a:custGeom>
              <a:avLst/>
              <a:gdLst/>
              <a:ahLst/>
              <a:cxnLst>
                <a:cxn ang="0">
                  <a:pos x="142" y="0"/>
                </a:cxn>
                <a:cxn ang="0">
                  <a:pos x="149" y="0"/>
                </a:cxn>
                <a:cxn ang="0">
                  <a:pos x="166" y="3"/>
                </a:cxn>
                <a:cxn ang="0">
                  <a:pos x="181" y="13"/>
                </a:cxn>
                <a:cxn ang="0">
                  <a:pos x="190" y="26"/>
                </a:cxn>
                <a:cxn ang="0">
                  <a:pos x="194" y="43"/>
                </a:cxn>
                <a:cxn ang="0">
                  <a:pos x="192" y="63"/>
                </a:cxn>
                <a:cxn ang="0">
                  <a:pos x="183" y="82"/>
                </a:cxn>
                <a:cxn ang="0">
                  <a:pos x="168" y="97"/>
                </a:cxn>
                <a:cxn ang="0">
                  <a:pos x="149" y="104"/>
                </a:cxn>
                <a:cxn ang="0">
                  <a:pos x="56" y="125"/>
                </a:cxn>
                <a:cxn ang="0">
                  <a:pos x="47" y="125"/>
                </a:cxn>
                <a:cxn ang="0">
                  <a:pos x="30" y="121"/>
                </a:cxn>
                <a:cxn ang="0">
                  <a:pos x="15" y="113"/>
                </a:cxn>
                <a:cxn ang="0">
                  <a:pos x="6" y="99"/>
                </a:cxn>
                <a:cxn ang="0">
                  <a:pos x="0" y="82"/>
                </a:cxn>
                <a:cxn ang="0">
                  <a:pos x="2" y="59"/>
                </a:cxn>
                <a:cxn ang="0">
                  <a:pos x="12" y="41"/>
                </a:cxn>
                <a:cxn ang="0">
                  <a:pos x="26" y="26"/>
                </a:cxn>
                <a:cxn ang="0">
                  <a:pos x="47" y="18"/>
                </a:cxn>
                <a:cxn ang="0">
                  <a:pos x="142" y="0"/>
                </a:cxn>
              </a:cxnLst>
              <a:rect l="0" t="0" r="r" b="b"/>
              <a:pathLst>
                <a:path w="194" h="125">
                  <a:moveTo>
                    <a:pt x="142" y="0"/>
                  </a:moveTo>
                  <a:lnTo>
                    <a:pt x="149" y="0"/>
                  </a:lnTo>
                  <a:lnTo>
                    <a:pt x="166" y="3"/>
                  </a:lnTo>
                  <a:lnTo>
                    <a:pt x="181" y="13"/>
                  </a:lnTo>
                  <a:lnTo>
                    <a:pt x="190" y="26"/>
                  </a:lnTo>
                  <a:lnTo>
                    <a:pt x="194" y="43"/>
                  </a:lnTo>
                  <a:lnTo>
                    <a:pt x="192" y="63"/>
                  </a:lnTo>
                  <a:lnTo>
                    <a:pt x="183" y="82"/>
                  </a:lnTo>
                  <a:lnTo>
                    <a:pt x="168" y="97"/>
                  </a:lnTo>
                  <a:lnTo>
                    <a:pt x="149" y="104"/>
                  </a:lnTo>
                  <a:lnTo>
                    <a:pt x="56" y="125"/>
                  </a:lnTo>
                  <a:lnTo>
                    <a:pt x="47" y="125"/>
                  </a:lnTo>
                  <a:lnTo>
                    <a:pt x="30" y="121"/>
                  </a:lnTo>
                  <a:lnTo>
                    <a:pt x="15" y="113"/>
                  </a:lnTo>
                  <a:lnTo>
                    <a:pt x="6" y="99"/>
                  </a:lnTo>
                  <a:lnTo>
                    <a:pt x="0" y="82"/>
                  </a:lnTo>
                  <a:lnTo>
                    <a:pt x="2" y="59"/>
                  </a:lnTo>
                  <a:lnTo>
                    <a:pt x="12" y="41"/>
                  </a:lnTo>
                  <a:lnTo>
                    <a:pt x="26" y="26"/>
                  </a:lnTo>
                  <a:lnTo>
                    <a:pt x="47" y="18"/>
                  </a:lnTo>
                  <a:lnTo>
                    <a:pt x="142"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5" name="Freeform 76"/>
            <p:cNvSpPr>
              <a:spLocks/>
            </p:cNvSpPr>
            <p:nvPr/>
          </p:nvSpPr>
          <p:spPr bwMode="auto">
            <a:xfrm>
              <a:off x="10345738" y="3244850"/>
              <a:ext cx="325437" cy="160338"/>
            </a:xfrm>
            <a:custGeom>
              <a:avLst/>
              <a:gdLst/>
              <a:ahLst/>
              <a:cxnLst>
                <a:cxn ang="0">
                  <a:pos x="145" y="0"/>
                </a:cxn>
                <a:cxn ang="0">
                  <a:pos x="166" y="2"/>
                </a:cxn>
                <a:cxn ang="0">
                  <a:pos x="184" y="9"/>
                </a:cxn>
                <a:cxn ang="0">
                  <a:pos x="197" y="26"/>
                </a:cxn>
                <a:cxn ang="0">
                  <a:pos x="205" y="49"/>
                </a:cxn>
                <a:cxn ang="0">
                  <a:pos x="205" y="56"/>
                </a:cxn>
                <a:cxn ang="0">
                  <a:pos x="203" y="65"/>
                </a:cxn>
                <a:cxn ang="0">
                  <a:pos x="203" y="67"/>
                </a:cxn>
                <a:cxn ang="0">
                  <a:pos x="201" y="69"/>
                </a:cxn>
                <a:cxn ang="0">
                  <a:pos x="195" y="69"/>
                </a:cxn>
                <a:cxn ang="0">
                  <a:pos x="192" y="65"/>
                </a:cxn>
                <a:cxn ang="0">
                  <a:pos x="192" y="64"/>
                </a:cxn>
                <a:cxn ang="0">
                  <a:pos x="193" y="58"/>
                </a:cxn>
                <a:cxn ang="0">
                  <a:pos x="193" y="50"/>
                </a:cxn>
                <a:cxn ang="0">
                  <a:pos x="190" y="32"/>
                </a:cxn>
                <a:cxn ang="0">
                  <a:pos x="179" y="19"/>
                </a:cxn>
                <a:cxn ang="0">
                  <a:pos x="164" y="11"/>
                </a:cxn>
                <a:cxn ang="0">
                  <a:pos x="147" y="11"/>
                </a:cxn>
                <a:cxn ang="0">
                  <a:pos x="52" y="30"/>
                </a:cxn>
                <a:cxn ang="0">
                  <a:pos x="33" y="37"/>
                </a:cxn>
                <a:cxn ang="0">
                  <a:pos x="20" y="50"/>
                </a:cxn>
                <a:cxn ang="0">
                  <a:pos x="11" y="67"/>
                </a:cxn>
                <a:cxn ang="0">
                  <a:pos x="9" y="88"/>
                </a:cxn>
                <a:cxn ang="0">
                  <a:pos x="11" y="90"/>
                </a:cxn>
                <a:cxn ang="0">
                  <a:pos x="11" y="97"/>
                </a:cxn>
                <a:cxn ang="0">
                  <a:pos x="7" y="101"/>
                </a:cxn>
                <a:cxn ang="0">
                  <a:pos x="5" y="101"/>
                </a:cxn>
                <a:cxn ang="0">
                  <a:pos x="0" y="95"/>
                </a:cxn>
                <a:cxn ang="0">
                  <a:pos x="0" y="90"/>
                </a:cxn>
                <a:cxn ang="0">
                  <a:pos x="2" y="65"/>
                </a:cxn>
                <a:cxn ang="0">
                  <a:pos x="11" y="43"/>
                </a:cxn>
                <a:cxn ang="0">
                  <a:pos x="28" y="28"/>
                </a:cxn>
                <a:cxn ang="0">
                  <a:pos x="50" y="19"/>
                </a:cxn>
                <a:cxn ang="0">
                  <a:pos x="145" y="0"/>
                </a:cxn>
              </a:cxnLst>
              <a:rect l="0" t="0" r="r" b="b"/>
              <a:pathLst>
                <a:path w="205" h="101">
                  <a:moveTo>
                    <a:pt x="145" y="0"/>
                  </a:moveTo>
                  <a:lnTo>
                    <a:pt x="166" y="2"/>
                  </a:lnTo>
                  <a:lnTo>
                    <a:pt x="184" y="9"/>
                  </a:lnTo>
                  <a:lnTo>
                    <a:pt x="197" y="26"/>
                  </a:lnTo>
                  <a:lnTo>
                    <a:pt x="205" y="49"/>
                  </a:lnTo>
                  <a:lnTo>
                    <a:pt x="205" y="56"/>
                  </a:lnTo>
                  <a:lnTo>
                    <a:pt x="203" y="65"/>
                  </a:lnTo>
                  <a:lnTo>
                    <a:pt x="203" y="67"/>
                  </a:lnTo>
                  <a:lnTo>
                    <a:pt x="201" y="69"/>
                  </a:lnTo>
                  <a:lnTo>
                    <a:pt x="195" y="69"/>
                  </a:lnTo>
                  <a:lnTo>
                    <a:pt x="192" y="65"/>
                  </a:lnTo>
                  <a:lnTo>
                    <a:pt x="192" y="64"/>
                  </a:lnTo>
                  <a:lnTo>
                    <a:pt x="193" y="58"/>
                  </a:lnTo>
                  <a:lnTo>
                    <a:pt x="193" y="50"/>
                  </a:lnTo>
                  <a:lnTo>
                    <a:pt x="190" y="32"/>
                  </a:lnTo>
                  <a:lnTo>
                    <a:pt x="179" y="19"/>
                  </a:lnTo>
                  <a:lnTo>
                    <a:pt x="164" y="11"/>
                  </a:lnTo>
                  <a:lnTo>
                    <a:pt x="147" y="11"/>
                  </a:lnTo>
                  <a:lnTo>
                    <a:pt x="52" y="30"/>
                  </a:lnTo>
                  <a:lnTo>
                    <a:pt x="33" y="37"/>
                  </a:lnTo>
                  <a:lnTo>
                    <a:pt x="20" y="50"/>
                  </a:lnTo>
                  <a:lnTo>
                    <a:pt x="11" y="67"/>
                  </a:lnTo>
                  <a:lnTo>
                    <a:pt x="9" y="88"/>
                  </a:lnTo>
                  <a:lnTo>
                    <a:pt x="11" y="90"/>
                  </a:lnTo>
                  <a:lnTo>
                    <a:pt x="11" y="97"/>
                  </a:lnTo>
                  <a:lnTo>
                    <a:pt x="7" y="101"/>
                  </a:lnTo>
                  <a:lnTo>
                    <a:pt x="5" y="101"/>
                  </a:lnTo>
                  <a:lnTo>
                    <a:pt x="0" y="95"/>
                  </a:lnTo>
                  <a:lnTo>
                    <a:pt x="0" y="90"/>
                  </a:lnTo>
                  <a:lnTo>
                    <a:pt x="2" y="65"/>
                  </a:lnTo>
                  <a:lnTo>
                    <a:pt x="11" y="43"/>
                  </a:lnTo>
                  <a:lnTo>
                    <a:pt x="28" y="28"/>
                  </a:lnTo>
                  <a:lnTo>
                    <a:pt x="50" y="19"/>
                  </a:lnTo>
                  <a:lnTo>
                    <a:pt x="145"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6" name="Freeform 77"/>
            <p:cNvSpPr>
              <a:spLocks/>
            </p:cNvSpPr>
            <p:nvPr/>
          </p:nvSpPr>
          <p:spPr bwMode="auto">
            <a:xfrm>
              <a:off x="10226675" y="3346450"/>
              <a:ext cx="130175" cy="52388"/>
            </a:xfrm>
            <a:custGeom>
              <a:avLst/>
              <a:gdLst/>
              <a:ahLst/>
              <a:cxnLst>
                <a:cxn ang="0">
                  <a:pos x="43" y="0"/>
                </a:cxn>
                <a:cxn ang="0">
                  <a:pos x="64" y="3"/>
                </a:cxn>
                <a:cxn ang="0">
                  <a:pos x="82" y="14"/>
                </a:cxn>
                <a:cxn ang="0">
                  <a:pos x="75" y="24"/>
                </a:cxn>
                <a:cxn ang="0">
                  <a:pos x="60" y="14"/>
                </a:cxn>
                <a:cxn ang="0">
                  <a:pos x="45" y="11"/>
                </a:cxn>
                <a:cxn ang="0">
                  <a:pos x="30" y="14"/>
                </a:cxn>
                <a:cxn ang="0">
                  <a:pos x="19" y="22"/>
                </a:cxn>
                <a:cxn ang="0">
                  <a:pos x="11" y="29"/>
                </a:cxn>
                <a:cxn ang="0">
                  <a:pos x="10" y="33"/>
                </a:cxn>
                <a:cxn ang="0">
                  <a:pos x="0" y="27"/>
                </a:cxn>
                <a:cxn ang="0">
                  <a:pos x="13" y="14"/>
                </a:cxn>
                <a:cxn ang="0">
                  <a:pos x="26" y="5"/>
                </a:cxn>
                <a:cxn ang="0">
                  <a:pos x="43" y="0"/>
                </a:cxn>
              </a:cxnLst>
              <a:rect l="0" t="0" r="r" b="b"/>
              <a:pathLst>
                <a:path w="82" h="33">
                  <a:moveTo>
                    <a:pt x="43" y="0"/>
                  </a:moveTo>
                  <a:lnTo>
                    <a:pt x="64" y="3"/>
                  </a:lnTo>
                  <a:lnTo>
                    <a:pt x="82" y="14"/>
                  </a:lnTo>
                  <a:lnTo>
                    <a:pt x="75" y="24"/>
                  </a:lnTo>
                  <a:lnTo>
                    <a:pt x="60" y="14"/>
                  </a:lnTo>
                  <a:lnTo>
                    <a:pt x="45" y="11"/>
                  </a:lnTo>
                  <a:lnTo>
                    <a:pt x="30" y="14"/>
                  </a:lnTo>
                  <a:lnTo>
                    <a:pt x="19" y="22"/>
                  </a:lnTo>
                  <a:lnTo>
                    <a:pt x="11" y="29"/>
                  </a:lnTo>
                  <a:lnTo>
                    <a:pt x="10" y="33"/>
                  </a:lnTo>
                  <a:lnTo>
                    <a:pt x="0" y="27"/>
                  </a:lnTo>
                  <a:lnTo>
                    <a:pt x="13" y="14"/>
                  </a:lnTo>
                  <a:lnTo>
                    <a:pt x="26" y="5"/>
                  </a:lnTo>
                  <a:lnTo>
                    <a:pt x="43"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7" name="Freeform 78"/>
            <p:cNvSpPr>
              <a:spLocks noEditPoints="1"/>
            </p:cNvSpPr>
            <p:nvPr/>
          </p:nvSpPr>
          <p:spPr bwMode="auto">
            <a:xfrm>
              <a:off x="9999663" y="3336925"/>
              <a:ext cx="227012" cy="50800"/>
            </a:xfrm>
            <a:custGeom>
              <a:avLst/>
              <a:gdLst/>
              <a:ahLst/>
              <a:cxnLst>
                <a:cxn ang="0">
                  <a:pos x="13" y="11"/>
                </a:cxn>
                <a:cxn ang="0">
                  <a:pos x="2" y="13"/>
                </a:cxn>
                <a:cxn ang="0">
                  <a:pos x="0" y="13"/>
                </a:cxn>
                <a:cxn ang="0">
                  <a:pos x="13" y="11"/>
                </a:cxn>
                <a:cxn ang="0">
                  <a:pos x="95" y="0"/>
                </a:cxn>
                <a:cxn ang="0">
                  <a:pos x="110" y="2"/>
                </a:cxn>
                <a:cxn ang="0">
                  <a:pos x="125" y="7"/>
                </a:cxn>
                <a:cxn ang="0">
                  <a:pos x="136" y="19"/>
                </a:cxn>
                <a:cxn ang="0">
                  <a:pos x="140" y="26"/>
                </a:cxn>
                <a:cxn ang="0">
                  <a:pos x="143" y="32"/>
                </a:cxn>
                <a:cxn ang="0">
                  <a:pos x="136" y="26"/>
                </a:cxn>
                <a:cxn ang="0">
                  <a:pos x="121" y="17"/>
                </a:cxn>
                <a:cxn ang="0">
                  <a:pos x="100" y="11"/>
                </a:cxn>
                <a:cxn ang="0">
                  <a:pos x="89" y="9"/>
                </a:cxn>
                <a:cxn ang="0">
                  <a:pos x="52" y="9"/>
                </a:cxn>
                <a:cxn ang="0">
                  <a:pos x="32" y="11"/>
                </a:cxn>
                <a:cxn ang="0">
                  <a:pos x="13" y="11"/>
                </a:cxn>
                <a:cxn ang="0">
                  <a:pos x="30" y="9"/>
                </a:cxn>
                <a:cxn ang="0">
                  <a:pos x="48" y="6"/>
                </a:cxn>
                <a:cxn ang="0">
                  <a:pos x="67" y="4"/>
                </a:cxn>
                <a:cxn ang="0">
                  <a:pos x="84" y="2"/>
                </a:cxn>
                <a:cxn ang="0">
                  <a:pos x="95" y="0"/>
                </a:cxn>
              </a:cxnLst>
              <a:rect l="0" t="0" r="r" b="b"/>
              <a:pathLst>
                <a:path w="143" h="32">
                  <a:moveTo>
                    <a:pt x="13" y="11"/>
                  </a:moveTo>
                  <a:lnTo>
                    <a:pt x="2" y="13"/>
                  </a:lnTo>
                  <a:lnTo>
                    <a:pt x="0" y="13"/>
                  </a:lnTo>
                  <a:lnTo>
                    <a:pt x="13" y="11"/>
                  </a:lnTo>
                  <a:close/>
                  <a:moveTo>
                    <a:pt x="95" y="0"/>
                  </a:moveTo>
                  <a:lnTo>
                    <a:pt x="110" y="2"/>
                  </a:lnTo>
                  <a:lnTo>
                    <a:pt x="125" y="7"/>
                  </a:lnTo>
                  <a:lnTo>
                    <a:pt x="136" y="19"/>
                  </a:lnTo>
                  <a:lnTo>
                    <a:pt x="140" y="26"/>
                  </a:lnTo>
                  <a:lnTo>
                    <a:pt x="143" y="32"/>
                  </a:lnTo>
                  <a:lnTo>
                    <a:pt x="136" y="26"/>
                  </a:lnTo>
                  <a:lnTo>
                    <a:pt x="121" y="17"/>
                  </a:lnTo>
                  <a:lnTo>
                    <a:pt x="100" y="11"/>
                  </a:lnTo>
                  <a:lnTo>
                    <a:pt x="89" y="9"/>
                  </a:lnTo>
                  <a:lnTo>
                    <a:pt x="52" y="9"/>
                  </a:lnTo>
                  <a:lnTo>
                    <a:pt x="32" y="11"/>
                  </a:lnTo>
                  <a:lnTo>
                    <a:pt x="13" y="11"/>
                  </a:lnTo>
                  <a:lnTo>
                    <a:pt x="30" y="9"/>
                  </a:lnTo>
                  <a:lnTo>
                    <a:pt x="48" y="6"/>
                  </a:lnTo>
                  <a:lnTo>
                    <a:pt x="67" y="4"/>
                  </a:lnTo>
                  <a:lnTo>
                    <a:pt x="84" y="2"/>
                  </a:lnTo>
                  <a:lnTo>
                    <a:pt x="95"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8" name="Freeform 79"/>
            <p:cNvSpPr>
              <a:spLocks/>
            </p:cNvSpPr>
            <p:nvPr/>
          </p:nvSpPr>
          <p:spPr bwMode="auto">
            <a:xfrm>
              <a:off x="10472738" y="3262313"/>
              <a:ext cx="179387" cy="57150"/>
            </a:xfrm>
            <a:custGeom>
              <a:avLst/>
              <a:gdLst/>
              <a:ahLst/>
              <a:cxnLst>
                <a:cxn ang="0">
                  <a:pos x="65" y="0"/>
                </a:cxn>
                <a:cxn ang="0">
                  <a:pos x="86" y="0"/>
                </a:cxn>
                <a:cxn ang="0">
                  <a:pos x="97" y="6"/>
                </a:cxn>
                <a:cxn ang="0">
                  <a:pos x="106" y="17"/>
                </a:cxn>
                <a:cxn ang="0">
                  <a:pos x="113" y="36"/>
                </a:cxn>
                <a:cxn ang="0">
                  <a:pos x="112" y="32"/>
                </a:cxn>
                <a:cxn ang="0">
                  <a:pos x="106" y="23"/>
                </a:cxn>
                <a:cxn ang="0">
                  <a:pos x="95" y="13"/>
                </a:cxn>
                <a:cxn ang="0">
                  <a:pos x="80" y="8"/>
                </a:cxn>
                <a:cxn ang="0">
                  <a:pos x="52" y="8"/>
                </a:cxn>
                <a:cxn ang="0">
                  <a:pos x="35" y="10"/>
                </a:cxn>
                <a:cxn ang="0">
                  <a:pos x="17" y="12"/>
                </a:cxn>
                <a:cxn ang="0">
                  <a:pos x="5" y="13"/>
                </a:cxn>
                <a:cxn ang="0">
                  <a:pos x="0" y="13"/>
                </a:cxn>
                <a:cxn ang="0">
                  <a:pos x="65" y="0"/>
                </a:cxn>
              </a:cxnLst>
              <a:rect l="0" t="0" r="r" b="b"/>
              <a:pathLst>
                <a:path w="113" h="36">
                  <a:moveTo>
                    <a:pt x="65" y="0"/>
                  </a:moveTo>
                  <a:lnTo>
                    <a:pt x="86" y="0"/>
                  </a:lnTo>
                  <a:lnTo>
                    <a:pt x="97" y="6"/>
                  </a:lnTo>
                  <a:lnTo>
                    <a:pt x="106" y="17"/>
                  </a:lnTo>
                  <a:lnTo>
                    <a:pt x="113" y="36"/>
                  </a:lnTo>
                  <a:lnTo>
                    <a:pt x="112" y="32"/>
                  </a:lnTo>
                  <a:lnTo>
                    <a:pt x="106" y="23"/>
                  </a:lnTo>
                  <a:lnTo>
                    <a:pt x="95" y="13"/>
                  </a:lnTo>
                  <a:lnTo>
                    <a:pt x="80" y="8"/>
                  </a:lnTo>
                  <a:lnTo>
                    <a:pt x="52" y="8"/>
                  </a:lnTo>
                  <a:lnTo>
                    <a:pt x="35" y="10"/>
                  </a:lnTo>
                  <a:lnTo>
                    <a:pt x="17" y="12"/>
                  </a:lnTo>
                  <a:lnTo>
                    <a:pt x="5" y="13"/>
                  </a:lnTo>
                  <a:lnTo>
                    <a:pt x="0" y="13"/>
                  </a:lnTo>
                  <a:lnTo>
                    <a:pt x="65"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19" name="Freeform 80"/>
            <p:cNvSpPr>
              <a:spLocks/>
            </p:cNvSpPr>
            <p:nvPr/>
          </p:nvSpPr>
          <p:spPr bwMode="auto">
            <a:xfrm>
              <a:off x="9842500" y="4144963"/>
              <a:ext cx="325437" cy="260350"/>
            </a:xfrm>
            <a:custGeom>
              <a:avLst/>
              <a:gdLst/>
              <a:ahLst/>
              <a:cxnLst>
                <a:cxn ang="0">
                  <a:pos x="205" y="0"/>
                </a:cxn>
                <a:cxn ang="0">
                  <a:pos x="125" y="164"/>
                </a:cxn>
                <a:cxn ang="0">
                  <a:pos x="110" y="157"/>
                </a:cxn>
                <a:cxn ang="0">
                  <a:pos x="93" y="145"/>
                </a:cxn>
                <a:cxn ang="0">
                  <a:pos x="73" y="129"/>
                </a:cxn>
                <a:cxn ang="0">
                  <a:pos x="49" y="103"/>
                </a:cxn>
                <a:cxn ang="0">
                  <a:pos x="36" y="84"/>
                </a:cxn>
                <a:cxn ang="0">
                  <a:pos x="23" y="62"/>
                </a:cxn>
                <a:cxn ang="0">
                  <a:pos x="11" y="39"/>
                </a:cxn>
                <a:cxn ang="0">
                  <a:pos x="4" y="21"/>
                </a:cxn>
                <a:cxn ang="0">
                  <a:pos x="0" y="6"/>
                </a:cxn>
                <a:cxn ang="0">
                  <a:pos x="13" y="7"/>
                </a:cxn>
                <a:cxn ang="0">
                  <a:pos x="39" y="15"/>
                </a:cxn>
                <a:cxn ang="0">
                  <a:pos x="54" y="21"/>
                </a:cxn>
                <a:cxn ang="0">
                  <a:pos x="75" y="24"/>
                </a:cxn>
                <a:cxn ang="0">
                  <a:pos x="99" y="28"/>
                </a:cxn>
                <a:cxn ang="0">
                  <a:pos x="131" y="28"/>
                </a:cxn>
                <a:cxn ang="0">
                  <a:pos x="138" y="26"/>
                </a:cxn>
                <a:cxn ang="0">
                  <a:pos x="151" y="21"/>
                </a:cxn>
                <a:cxn ang="0">
                  <a:pos x="168" y="15"/>
                </a:cxn>
                <a:cxn ang="0">
                  <a:pos x="185" y="7"/>
                </a:cxn>
                <a:cxn ang="0">
                  <a:pos x="198" y="2"/>
                </a:cxn>
                <a:cxn ang="0">
                  <a:pos x="205" y="0"/>
                </a:cxn>
              </a:cxnLst>
              <a:rect l="0" t="0" r="r" b="b"/>
              <a:pathLst>
                <a:path w="205" h="164">
                  <a:moveTo>
                    <a:pt x="205" y="0"/>
                  </a:moveTo>
                  <a:lnTo>
                    <a:pt x="125" y="164"/>
                  </a:lnTo>
                  <a:lnTo>
                    <a:pt x="110" y="157"/>
                  </a:lnTo>
                  <a:lnTo>
                    <a:pt x="93" y="145"/>
                  </a:lnTo>
                  <a:lnTo>
                    <a:pt x="73" y="129"/>
                  </a:lnTo>
                  <a:lnTo>
                    <a:pt x="49" y="103"/>
                  </a:lnTo>
                  <a:lnTo>
                    <a:pt x="36" y="84"/>
                  </a:lnTo>
                  <a:lnTo>
                    <a:pt x="23" y="62"/>
                  </a:lnTo>
                  <a:lnTo>
                    <a:pt x="11" y="39"/>
                  </a:lnTo>
                  <a:lnTo>
                    <a:pt x="4" y="21"/>
                  </a:lnTo>
                  <a:lnTo>
                    <a:pt x="0" y="6"/>
                  </a:lnTo>
                  <a:lnTo>
                    <a:pt x="13" y="7"/>
                  </a:lnTo>
                  <a:lnTo>
                    <a:pt x="39" y="15"/>
                  </a:lnTo>
                  <a:lnTo>
                    <a:pt x="54" y="21"/>
                  </a:lnTo>
                  <a:lnTo>
                    <a:pt x="75" y="24"/>
                  </a:lnTo>
                  <a:lnTo>
                    <a:pt x="99" y="28"/>
                  </a:lnTo>
                  <a:lnTo>
                    <a:pt x="131" y="28"/>
                  </a:lnTo>
                  <a:lnTo>
                    <a:pt x="138" y="26"/>
                  </a:lnTo>
                  <a:lnTo>
                    <a:pt x="151" y="21"/>
                  </a:lnTo>
                  <a:lnTo>
                    <a:pt x="168" y="15"/>
                  </a:lnTo>
                  <a:lnTo>
                    <a:pt x="185" y="7"/>
                  </a:lnTo>
                  <a:lnTo>
                    <a:pt x="198" y="2"/>
                  </a:lnTo>
                  <a:lnTo>
                    <a:pt x="205"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0" name="Freeform 81"/>
            <p:cNvSpPr>
              <a:spLocks/>
            </p:cNvSpPr>
            <p:nvPr/>
          </p:nvSpPr>
          <p:spPr bwMode="auto">
            <a:xfrm>
              <a:off x="10167938" y="4121150"/>
              <a:ext cx="290512" cy="260350"/>
            </a:xfrm>
            <a:custGeom>
              <a:avLst/>
              <a:gdLst/>
              <a:ahLst/>
              <a:cxnLst>
                <a:cxn ang="0">
                  <a:pos x="183" y="0"/>
                </a:cxn>
                <a:cxn ang="0">
                  <a:pos x="179" y="43"/>
                </a:cxn>
                <a:cxn ang="0">
                  <a:pos x="171" y="80"/>
                </a:cxn>
                <a:cxn ang="0">
                  <a:pos x="162" y="110"/>
                </a:cxn>
                <a:cxn ang="0">
                  <a:pos x="153" y="134"/>
                </a:cxn>
                <a:cxn ang="0">
                  <a:pos x="145" y="151"/>
                </a:cxn>
                <a:cxn ang="0">
                  <a:pos x="138" y="160"/>
                </a:cxn>
                <a:cxn ang="0">
                  <a:pos x="136" y="164"/>
                </a:cxn>
                <a:cxn ang="0">
                  <a:pos x="0" y="15"/>
                </a:cxn>
                <a:cxn ang="0">
                  <a:pos x="4" y="17"/>
                </a:cxn>
                <a:cxn ang="0">
                  <a:pos x="15" y="19"/>
                </a:cxn>
                <a:cxn ang="0">
                  <a:pos x="32" y="22"/>
                </a:cxn>
                <a:cxn ang="0">
                  <a:pos x="54" y="24"/>
                </a:cxn>
                <a:cxn ang="0">
                  <a:pos x="80" y="24"/>
                </a:cxn>
                <a:cxn ang="0">
                  <a:pos x="110" y="22"/>
                </a:cxn>
                <a:cxn ang="0">
                  <a:pos x="136" y="21"/>
                </a:cxn>
                <a:cxn ang="0">
                  <a:pos x="160" y="13"/>
                </a:cxn>
                <a:cxn ang="0">
                  <a:pos x="168" y="13"/>
                </a:cxn>
                <a:cxn ang="0">
                  <a:pos x="173" y="11"/>
                </a:cxn>
                <a:cxn ang="0">
                  <a:pos x="183" y="0"/>
                </a:cxn>
              </a:cxnLst>
              <a:rect l="0" t="0" r="r" b="b"/>
              <a:pathLst>
                <a:path w="183" h="164">
                  <a:moveTo>
                    <a:pt x="183" y="0"/>
                  </a:moveTo>
                  <a:lnTo>
                    <a:pt x="179" y="43"/>
                  </a:lnTo>
                  <a:lnTo>
                    <a:pt x="171" y="80"/>
                  </a:lnTo>
                  <a:lnTo>
                    <a:pt x="162" y="110"/>
                  </a:lnTo>
                  <a:lnTo>
                    <a:pt x="153" y="134"/>
                  </a:lnTo>
                  <a:lnTo>
                    <a:pt x="145" y="151"/>
                  </a:lnTo>
                  <a:lnTo>
                    <a:pt x="138" y="160"/>
                  </a:lnTo>
                  <a:lnTo>
                    <a:pt x="136" y="164"/>
                  </a:lnTo>
                  <a:lnTo>
                    <a:pt x="0" y="15"/>
                  </a:lnTo>
                  <a:lnTo>
                    <a:pt x="4" y="17"/>
                  </a:lnTo>
                  <a:lnTo>
                    <a:pt x="15" y="19"/>
                  </a:lnTo>
                  <a:lnTo>
                    <a:pt x="32" y="22"/>
                  </a:lnTo>
                  <a:lnTo>
                    <a:pt x="54" y="24"/>
                  </a:lnTo>
                  <a:lnTo>
                    <a:pt x="80" y="24"/>
                  </a:lnTo>
                  <a:lnTo>
                    <a:pt x="110" y="22"/>
                  </a:lnTo>
                  <a:lnTo>
                    <a:pt x="136" y="21"/>
                  </a:lnTo>
                  <a:lnTo>
                    <a:pt x="160" y="13"/>
                  </a:lnTo>
                  <a:lnTo>
                    <a:pt x="168" y="13"/>
                  </a:lnTo>
                  <a:lnTo>
                    <a:pt x="173" y="11"/>
                  </a:lnTo>
                  <a:lnTo>
                    <a:pt x="183"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1" name="Freeform 82"/>
            <p:cNvSpPr>
              <a:spLocks/>
            </p:cNvSpPr>
            <p:nvPr/>
          </p:nvSpPr>
          <p:spPr bwMode="auto">
            <a:xfrm>
              <a:off x="9842500" y="4144963"/>
              <a:ext cx="325437" cy="228600"/>
            </a:xfrm>
            <a:custGeom>
              <a:avLst/>
              <a:gdLst/>
              <a:ahLst/>
              <a:cxnLst>
                <a:cxn ang="0">
                  <a:pos x="205" y="0"/>
                </a:cxn>
                <a:cxn ang="0">
                  <a:pos x="125" y="144"/>
                </a:cxn>
                <a:cxn ang="0">
                  <a:pos x="121" y="142"/>
                </a:cxn>
                <a:cxn ang="0">
                  <a:pos x="112" y="136"/>
                </a:cxn>
                <a:cxn ang="0">
                  <a:pos x="99" y="129"/>
                </a:cxn>
                <a:cxn ang="0">
                  <a:pos x="84" y="116"/>
                </a:cxn>
                <a:cxn ang="0">
                  <a:pos x="65" y="101"/>
                </a:cxn>
                <a:cxn ang="0">
                  <a:pos x="49" y="84"/>
                </a:cxn>
                <a:cxn ang="0">
                  <a:pos x="37" y="71"/>
                </a:cxn>
                <a:cxn ang="0">
                  <a:pos x="28" y="54"/>
                </a:cxn>
                <a:cxn ang="0">
                  <a:pos x="17" y="37"/>
                </a:cxn>
                <a:cxn ang="0">
                  <a:pos x="4" y="11"/>
                </a:cxn>
                <a:cxn ang="0">
                  <a:pos x="0" y="6"/>
                </a:cxn>
                <a:cxn ang="0">
                  <a:pos x="71" y="6"/>
                </a:cxn>
                <a:cxn ang="0">
                  <a:pos x="118" y="4"/>
                </a:cxn>
                <a:cxn ang="0">
                  <a:pos x="170" y="2"/>
                </a:cxn>
                <a:cxn ang="0">
                  <a:pos x="205" y="0"/>
                </a:cxn>
              </a:cxnLst>
              <a:rect l="0" t="0" r="r" b="b"/>
              <a:pathLst>
                <a:path w="205" h="144">
                  <a:moveTo>
                    <a:pt x="205" y="0"/>
                  </a:moveTo>
                  <a:lnTo>
                    <a:pt x="125" y="144"/>
                  </a:lnTo>
                  <a:lnTo>
                    <a:pt x="121" y="142"/>
                  </a:lnTo>
                  <a:lnTo>
                    <a:pt x="112" y="136"/>
                  </a:lnTo>
                  <a:lnTo>
                    <a:pt x="99" y="129"/>
                  </a:lnTo>
                  <a:lnTo>
                    <a:pt x="84" y="116"/>
                  </a:lnTo>
                  <a:lnTo>
                    <a:pt x="65" y="101"/>
                  </a:lnTo>
                  <a:lnTo>
                    <a:pt x="49" y="84"/>
                  </a:lnTo>
                  <a:lnTo>
                    <a:pt x="37" y="71"/>
                  </a:lnTo>
                  <a:lnTo>
                    <a:pt x="28" y="54"/>
                  </a:lnTo>
                  <a:lnTo>
                    <a:pt x="17" y="37"/>
                  </a:lnTo>
                  <a:lnTo>
                    <a:pt x="4" y="11"/>
                  </a:lnTo>
                  <a:lnTo>
                    <a:pt x="0" y="6"/>
                  </a:lnTo>
                  <a:lnTo>
                    <a:pt x="71" y="6"/>
                  </a:lnTo>
                  <a:lnTo>
                    <a:pt x="118" y="4"/>
                  </a:lnTo>
                  <a:lnTo>
                    <a:pt x="170" y="2"/>
                  </a:lnTo>
                  <a:lnTo>
                    <a:pt x="205"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22" name="Freeform 83"/>
            <p:cNvSpPr>
              <a:spLocks/>
            </p:cNvSpPr>
            <p:nvPr/>
          </p:nvSpPr>
          <p:spPr bwMode="auto">
            <a:xfrm>
              <a:off x="10171113" y="4121150"/>
              <a:ext cx="287337" cy="225425"/>
            </a:xfrm>
            <a:custGeom>
              <a:avLst/>
              <a:gdLst/>
              <a:ahLst/>
              <a:cxnLst>
                <a:cxn ang="0">
                  <a:pos x="181" y="0"/>
                </a:cxn>
                <a:cxn ang="0">
                  <a:pos x="179" y="13"/>
                </a:cxn>
                <a:cxn ang="0">
                  <a:pos x="177" y="32"/>
                </a:cxn>
                <a:cxn ang="0">
                  <a:pos x="171" y="52"/>
                </a:cxn>
                <a:cxn ang="0">
                  <a:pos x="168" y="71"/>
                </a:cxn>
                <a:cxn ang="0">
                  <a:pos x="160" y="93"/>
                </a:cxn>
                <a:cxn ang="0">
                  <a:pos x="151" y="114"/>
                </a:cxn>
                <a:cxn ang="0">
                  <a:pos x="145" y="129"/>
                </a:cxn>
                <a:cxn ang="0">
                  <a:pos x="140" y="138"/>
                </a:cxn>
                <a:cxn ang="0">
                  <a:pos x="138" y="142"/>
                </a:cxn>
                <a:cxn ang="0">
                  <a:pos x="0" y="15"/>
                </a:cxn>
                <a:cxn ang="0">
                  <a:pos x="9" y="15"/>
                </a:cxn>
                <a:cxn ang="0">
                  <a:pos x="93" y="9"/>
                </a:cxn>
                <a:cxn ang="0">
                  <a:pos x="177" y="2"/>
                </a:cxn>
                <a:cxn ang="0">
                  <a:pos x="181" y="0"/>
                </a:cxn>
              </a:cxnLst>
              <a:rect l="0" t="0" r="r" b="b"/>
              <a:pathLst>
                <a:path w="181" h="142">
                  <a:moveTo>
                    <a:pt x="181" y="0"/>
                  </a:moveTo>
                  <a:lnTo>
                    <a:pt x="179" y="13"/>
                  </a:lnTo>
                  <a:lnTo>
                    <a:pt x="177" y="32"/>
                  </a:lnTo>
                  <a:lnTo>
                    <a:pt x="171" y="52"/>
                  </a:lnTo>
                  <a:lnTo>
                    <a:pt x="168" y="71"/>
                  </a:lnTo>
                  <a:lnTo>
                    <a:pt x="160" y="93"/>
                  </a:lnTo>
                  <a:lnTo>
                    <a:pt x="151" y="114"/>
                  </a:lnTo>
                  <a:lnTo>
                    <a:pt x="145" y="129"/>
                  </a:lnTo>
                  <a:lnTo>
                    <a:pt x="140" y="138"/>
                  </a:lnTo>
                  <a:lnTo>
                    <a:pt x="138" y="142"/>
                  </a:lnTo>
                  <a:lnTo>
                    <a:pt x="0" y="15"/>
                  </a:lnTo>
                  <a:lnTo>
                    <a:pt x="9" y="15"/>
                  </a:lnTo>
                  <a:lnTo>
                    <a:pt x="93" y="9"/>
                  </a:lnTo>
                  <a:lnTo>
                    <a:pt x="177" y="2"/>
                  </a:lnTo>
                  <a:lnTo>
                    <a:pt x="181"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187" name="Group 186"/>
          <p:cNvGrpSpPr/>
          <p:nvPr/>
        </p:nvGrpSpPr>
        <p:grpSpPr>
          <a:xfrm>
            <a:off x="6794296" y="4475776"/>
            <a:ext cx="227912" cy="353005"/>
            <a:chOff x="8431213" y="4100513"/>
            <a:chExt cx="1397000" cy="2163763"/>
          </a:xfrm>
        </p:grpSpPr>
        <p:sp>
          <p:nvSpPr>
            <p:cNvPr id="188" name="Freeform 108"/>
            <p:cNvSpPr>
              <a:spLocks/>
            </p:cNvSpPr>
            <p:nvPr/>
          </p:nvSpPr>
          <p:spPr bwMode="auto">
            <a:xfrm>
              <a:off x="9450388" y="4870450"/>
              <a:ext cx="377825" cy="292100"/>
            </a:xfrm>
            <a:custGeom>
              <a:avLst/>
              <a:gdLst/>
              <a:ahLst/>
              <a:cxnLst>
                <a:cxn ang="0">
                  <a:pos x="134" y="0"/>
                </a:cxn>
                <a:cxn ang="0">
                  <a:pos x="134" y="3"/>
                </a:cxn>
                <a:cxn ang="0">
                  <a:pos x="137" y="12"/>
                </a:cxn>
                <a:cxn ang="0">
                  <a:pos x="139" y="21"/>
                </a:cxn>
                <a:cxn ang="0">
                  <a:pos x="145" y="36"/>
                </a:cxn>
                <a:cxn ang="0">
                  <a:pos x="152" y="50"/>
                </a:cxn>
                <a:cxn ang="0">
                  <a:pos x="161" y="64"/>
                </a:cxn>
                <a:cxn ang="0">
                  <a:pos x="172" y="77"/>
                </a:cxn>
                <a:cxn ang="0">
                  <a:pos x="185" y="88"/>
                </a:cxn>
                <a:cxn ang="0">
                  <a:pos x="200" y="95"/>
                </a:cxn>
                <a:cxn ang="0">
                  <a:pos x="217" y="96"/>
                </a:cxn>
                <a:cxn ang="0">
                  <a:pos x="238" y="92"/>
                </a:cxn>
                <a:cxn ang="0">
                  <a:pos x="235" y="95"/>
                </a:cxn>
                <a:cxn ang="0">
                  <a:pos x="231" y="101"/>
                </a:cxn>
                <a:cxn ang="0">
                  <a:pos x="224" y="110"/>
                </a:cxn>
                <a:cxn ang="0">
                  <a:pos x="213" y="122"/>
                </a:cxn>
                <a:cxn ang="0">
                  <a:pos x="199" y="136"/>
                </a:cxn>
                <a:cxn ang="0">
                  <a:pos x="180" y="148"/>
                </a:cxn>
                <a:cxn ang="0">
                  <a:pos x="159" y="161"/>
                </a:cxn>
                <a:cxn ang="0">
                  <a:pos x="135" y="172"/>
                </a:cxn>
                <a:cxn ang="0">
                  <a:pos x="107" y="180"/>
                </a:cxn>
                <a:cxn ang="0">
                  <a:pos x="74" y="184"/>
                </a:cxn>
                <a:cxn ang="0">
                  <a:pos x="39" y="184"/>
                </a:cxn>
                <a:cxn ang="0">
                  <a:pos x="0" y="178"/>
                </a:cxn>
                <a:cxn ang="0">
                  <a:pos x="134" y="0"/>
                </a:cxn>
              </a:cxnLst>
              <a:rect l="0" t="0" r="r" b="b"/>
              <a:pathLst>
                <a:path w="238" h="184">
                  <a:moveTo>
                    <a:pt x="134" y="0"/>
                  </a:moveTo>
                  <a:lnTo>
                    <a:pt x="134" y="3"/>
                  </a:lnTo>
                  <a:lnTo>
                    <a:pt x="137" y="12"/>
                  </a:lnTo>
                  <a:lnTo>
                    <a:pt x="139" y="21"/>
                  </a:lnTo>
                  <a:lnTo>
                    <a:pt x="145" y="36"/>
                  </a:lnTo>
                  <a:lnTo>
                    <a:pt x="152" y="50"/>
                  </a:lnTo>
                  <a:lnTo>
                    <a:pt x="161" y="64"/>
                  </a:lnTo>
                  <a:lnTo>
                    <a:pt x="172" y="77"/>
                  </a:lnTo>
                  <a:lnTo>
                    <a:pt x="185" y="88"/>
                  </a:lnTo>
                  <a:lnTo>
                    <a:pt x="200" y="95"/>
                  </a:lnTo>
                  <a:lnTo>
                    <a:pt x="217" y="96"/>
                  </a:lnTo>
                  <a:lnTo>
                    <a:pt x="238" y="92"/>
                  </a:lnTo>
                  <a:lnTo>
                    <a:pt x="235" y="95"/>
                  </a:lnTo>
                  <a:lnTo>
                    <a:pt x="231" y="101"/>
                  </a:lnTo>
                  <a:lnTo>
                    <a:pt x="224" y="110"/>
                  </a:lnTo>
                  <a:lnTo>
                    <a:pt x="213" y="122"/>
                  </a:lnTo>
                  <a:lnTo>
                    <a:pt x="199" y="136"/>
                  </a:lnTo>
                  <a:lnTo>
                    <a:pt x="180" y="148"/>
                  </a:lnTo>
                  <a:lnTo>
                    <a:pt x="159" y="161"/>
                  </a:lnTo>
                  <a:lnTo>
                    <a:pt x="135" y="172"/>
                  </a:lnTo>
                  <a:lnTo>
                    <a:pt x="107" y="180"/>
                  </a:lnTo>
                  <a:lnTo>
                    <a:pt x="74" y="184"/>
                  </a:lnTo>
                  <a:lnTo>
                    <a:pt x="39" y="184"/>
                  </a:lnTo>
                  <a:lnTo>
                    <a:pt x="0" y="178"/>
                  </a:lnTo>
                  <a:lnTo>
                    <a:pt x="134" y="0"/>
                  </a:lnTo>
                  <a:close/>
                </a:path>
              </a:pathLst>
            </a:custGeom>
            <a:solidFill>
              <a:srgbClr val="04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89" name="Freeform 109"/>
            <p:cNvSpPr>
              <a:spLocks/>
            </p:cNvSpPr>
            <p:nvPr/>
          </p:nvSpPr>
          <p:spPr bwMode="auto">
            <a:xfrm>
              <a:off x="8618538" y="4198938"/>
              <a:ext cx="1116013" cy="1077913"/>
            </a:xfrm>
            <a:custGeom>
              <a:avLst/>
              <a:gdLst/>
              <a:ahLst/>
              <a:cxnLst>
                <a:cxn ang="0">
                  <a:pos x="342" y="0"/>
                </a:cxn>
                <a:cxn ang="0">
                  <a:pos x="387" y="4"/>
                </a:cxn>
                <a:cxn ang="0">
                  <a:pos x="433" y="14"/>
                </a:cxn>
                <a:cxn ang="0">
                  <a:pos x="480" y="31"/>
                </a:cxn>
                <a:cxn ang="0">
                  <a:pos x="519" y="51"/>
                </a:cxn>
                <a:cxn ang="0">
                  <a:pos x="556" y="76"/>
                </a:cxn>
                <a:cxn ang="0">
                  <a:pos x="590" y="107"/>
                </a:cxn>
                <a:cxn ang="0">
                  <a:pos x="618" y="141"/>
                </a:cxn>
                <a:cxn ang="0">
                  <a:pos x="644" y="179"/>
                </a:cxn>
                <a:cxn ang="0">
                  <a:pos x="663" y="219"/>
                </a:cxn>
                <a:cxn ang="0">
                  <a:pos x="680" y="260"/>
                </a:cxn>
                <a:cxn ang="0">
                  <a:pos x="693" y="302"/>
                </a:cxn>
                <a:cxn ang="0">
                  <a:pos x="700" y="344"/>
                </a:cxn>
                <a:cxn ang="0">
                  <a:pos x="703" y="385"/>
                </a:cxn>
                <a:cxn ang="0">
                  <a:pos x="701" y="425"/>
                </a:cxn>
                <a:cxn ang="0">
                  <a:pos x="694" y="463"/>
                </a:cxn>
                <a:cxn ang="0">
                  <a:pos x="683" y="498"/>
                </a:cxn>
                <a:cxn ang="0">
                  <a:pos x="663" y="538"/>
                </a:cxn>
                <a:cxn ang="0">
                  <a:pos x="639" y="571"/>
                </a:cxn>
                <a:cxn ang="0">
                  <a:pos x="610" y="601"/>
                </a:cxn>
                <a:cxn ang="0">
                  <a:pos x="577" y="627"/>
                </a:cxn>
                <a:cxn ang="0">
                  <a:pos x="541" y="648"/>
                </a:cxn>
                <a:cxn ang="0">
                  <a:pos x="501" y="663"/>
                </a:cxn>
                <a:cxn ang="0">
                  <a:pos x="460" y="673"/>
                </a:cxn>
                <a:cxn ang="0">
                  <a:pos x="416" y="679"/>
                </a:cxn>
                <a:cxn ang="0">
                  <a:pos x="371" y="679"/>
                </a:cxn>
                <a:cxn ang="0">
                  <a:pos x="326" y="673"/>
                </a:cxn>
                <a:cxn ang="0">
                  <a:pos x="280" y="662"/>
                </a:cxn>
                <a:cxn ang="0">
                  <a:pos x="234" y="646"/>
                </a:cxn>
                <a:cxn ang="0">
                  <a:pos x="186" y="622"/>
                </a:cxn>
                <a:cxn ang="0">
                  <a:pos x="143" y="593"/>
                </a:cxn>
                <a:cxn ang="0">
                  <a:pos x="105" y="560"/>
                </a:cxn>
                <a:cxn ang="0">
                  <a:pos x="72" y="522"/>
                </a:cxn>
                <a:cxn ang="0">
                  <a:pos x="44" y="481"/>
                </a:cxn>
                <a:cxn ang="0">
                  <a:pos x="23" y="436"/>
                </a:cxn>
                <a:cxn ang="0">
                  <a:pos x="9" y="391"/>
                </a:cxn>
                <a:cxn ang="0">
                  <a:pos x="2" y="343"/>
                </a:cxn>
                <a:cxn ang="0">
                  <a:pos x="0" y="295"/>
                </a:cxn>
                <a:cxn ang="0">
                  <a:pos x="9" y="247"/>
                </a:cxn>
                <a:cxn ang="0">
                  <a:pos x="24" y="198"/>
                </a:cxn>
                <a:cxn ang="0">
                  <a:pos x="44" y="157"/>
                </a:cxn>
                <a:cxn ang="0">
                  <a:pos x="71" y="120"/>
                </a:cxn>
                <a:cxn ang="0">
                  <a:pos x="100" y="87"/>
                </a:cxn>
                <a:cxn ang="0">
                  <a:pos x="134" y="61"/>
                </a:cxn>
                <a:cxn ang="0">
                  <a:pos x="171" y="38"/>
                </a:cxn>
                <a:cxn ang="0">
                  <a:pos x="210" y="20"/>
                </a:cxn>
                <a:cxn ang="0">
                  <a:pos x="253" y="8"/>
                </a:cxn>
                <a:cxn ang="0">
                  <a:pos x="297" y="1"/>
                </a:cxn>
                <a:cxn ang="0">
                  <a:pos x="342" y="0"/>
                </a:cxn>
              </a:cxnLst>
              <a:rect l="0" t="0" r="r" b="b"/>
              <a:pathLst>
                <a:path w="703" h="679">
                  <a:moveTo>
                    <a:pt x="342" y="0"/>
                  </a:moveTo>
                  <a:lnTo>
                    <a:pt x="387" y="4"/>
                  </a:lnTo>
                  <a:lnTo>
                    <a:pt x="433" y="14"/>
                  </a:lnTo>
                  <a:lnTo>
                    <a:pt x="480" y="31"/>
                  </a:lnTo>
                  <a:lnTo>
                    <a:pt x="519" y="51"/>
                  </a:lnTo>
                  <a:lnTo>
                    <a:pt x="556" y="76"/>
                  </a:lnTo>
                  <a:lnTo>
                    <a:pt x="590" y="107"/>
                  </a:lnTo>
                  <a:lnTo>
                    <a:pt x="618" y="141"/>
                  </a:lnTo>
                  <a:lnTo>
                    <a:pt x="644" y="179"/>
                  </a:lnTo>
                  <a:lnTo>
                    <a:pt x="663" y="219"/>
                  </a:lnTo>
                  <a:lnTo>
                    <a:pt x="680" y="260"/>
                  </a:lnTo>
                  <a:lnTo>
                    <a:pt x="693" y="302"/>
                  </a:lnTo>
                  <a:lnTo>
                    <a:pt x="700" y="344"/>
                  </a:lnTo>
                  <a:lnTo>
                    <a:pt x="703" y="385"/>
                  </a:lnTo>
                  <a:lnTo>
                    <a:pt x="701" y="425"/>
                  </a:lnTo>
                  <a:lnTo>
                    <a:pt x="694" y="463"/>
                  </a:lnTo>
                  <a:lnTo>
                    <a:pt x="683" y="498"/>
                  </a:lnTo>
                  <a:lnTo>
                    <a:pt x="663" y="538"/>
                  </a:lnTo>
                  <a:lnTo>
                    <a:pt x="639" y="571"/>
                  </a:lnTo>
                  <a:lnTo>
                    <a:pt x="610" y="601"/>
                  </a:lnTo>
                  <a:lnTo>
                    <a:pt x="577" y="627"/>
                  </a:lnTo>
                  <a:lnTo>
                    <a:pt x="541" y="648"/>
                  </a:lnTo>
                  <a:lnTo>
                    <a:pt x="501" y="663"/>
                  </a:lnTo>
                  <a:lnTo>
                    <a:pt x="460" y="673"/>
                  </a:lnTo>
                  <a:lnTo>
                    <a:pt x="416" y="679"/>
                  </a:lnTo>
                  <a:lnTo>
                    <a:pt x="371" y="679"/>
                  </a:lnTo>
                  <a:lnTo>
                    <a:pt x="326" y="673"/>
                  </a:lnTo>
                  <a:lnTo>
                    <a:pt x="280" y="662"/>
                  </a:lnTo>
                  <a:lnTo>
                    <a:pt x="234" y="646"/>
                  </a:lnTo>
                  <a:lnTo>
                    <a:pt x="186" y="622"/>
                  </a:lnTo>
                  <a:lnTo>
                    <a:pt x="143" y="593"/>
                  </a:lnTo>
                  <a:lnTo>
                    <a:pt x="105" y="560"/>
                  </a:lnTo>
                  <a:lnTo>
                    <a:pt x="72" y="522"/>
                  </a:lnTo>
                  <a:lnTo>
                    <a:pt x="44" y="481"/>
                  </a:lnTo>
                  <a:lnTo>
                    <a:pt x="23" y="436"/>
                  </a:lnTo>
                  <a:lnTo>
                    <a:pt x="9" y="391"/>
                  </a:lnTo>
                  <a:lnTo>
                    <a:pt x="2" y="343"/>
                  </a:lnTo>
                  <a:lnTo>
                    <a:pt x="0" y="295"/>
                  </a:lnTo>
                  <a:lnTo>
                    <a:pt x="9" y="247"/>
                  </a:lnTo>
                  <a:lnTo>
                    <a:pt x="24" y="198"/>
                  </a:lnTo>
                  <a:lnTo>
                    <a:pt x="44" y="157"/>
                  </a:lnTo>
                  <a:lnTo>
                    <a:pt x="71" y="120"/>
                  </a:lnTo>
                  <a:lnTo>
                    <a:pt x="100" y="87"/>
                  </a:lnTo>
                  <a:lnTo>
                    <a:pt x="134" y="61"/>
                  </a:lnTo>
                  <a:lnTo>
                    <a:pt x="171" y="38"/>
                  </a:lnTo>
                  <a:lnTo>
                    <a:pt x="210" y="20"/>
                  </a:lnTo>
                  <a:lnTo>
                    <a:pt x="253" y="8"/>
                  </a:lnTo>
                  <a:lnTo>
                    <a:pt x="297" y="1"/>
                  </a:lnTo>
                  <a:lnTo>
                    <a:pt x="342"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0" name="Freeform 110"/>
            <p:cNvSpPr>
              <a:spLocks/>
            </p:cNvSpPr>
            <p:nvPr/>
          </p:nvSpPr>
          <p:spPr bwMode="auto">
            <a:xfrm>
              <a:off x="8724901" y="4260850"/>
              <a:ext cx="971550" cy="939800"/>
            </a:xfrm>
            <a:custGeom>
              <a:avLst/>
              <a:gdLst/>
              <a:ahLst/>
              <a:cxnLst>
                <a:cxn ang="0">
                  <a:pos x="286" y="0"/>
                </a:cxn>
                <a:cxn ang="0">
                  <a:pos x="330" y="3"/>
                </a:cxn>
                <a:cxn ang="0">
                  <a:pos x="373" y="12"/>
                </a:cxn>
                <a:cxn ang="0">
                  <a:pos x="417" y="27"/>
                </a:cxn>
                <a:cxn ang="0">
                  <a:pos x="455" y="47"/>
                </a:cxn>
                <a:cxn ang="0">
                  <a:pos x="489" y="71"/>
                </a:cxn>
                <a:cxn ang="0">
                  <a:pos x="520" y="101"/>
                </a:cxn>
                <a:cxn ang="0">
                  <a:pos x="546" y="135"/>
                </a:cxn>
                <a:cxn ang="0">
                  <a:pos x="568" y="170"/>
                </a:cxn>
                <a:cxn ang="0">
                  <a:pos x="585" y="209"/>
                </a:cxn>
                <a:cxn ang="0">
                  <a:pos x="599" y="247"/>
                </a:cxn>
                <a:cxn ang="0">
                  <a:pos x="608" y="288"/>
                </a:cxn>
                <a:cxn ang="0">
                  <a:pos x="612" y="328"/>
                </a:cxn>
                <a:cxn ang="0">
                  <a:pos x="610" y="366"/>
                </a:cxn>
                <a:cxn ang="0">
                  <a:pos x="605" y="401"/>
                </a:cxn>
                <a:cxn ang="0">
                  <a:pos x="595" y="435"/>
                </a:cxn>
                <a:cxn ang="0">
                  <a:pos x="575" y="472"/>
                </a:cxn>
                <a:cxn ang="0">
                  <a:pos x="551" y="504"/>
                </a:cxn>
                <a:cxn ang="0">
                  <a:pos x="523" y="531"/>
                </a:cxn>
                <a:cxn ang="0">
                  <a:pos x="491" y="554"/>
                </a:cxn>
                <a:cxn ang="0">
                  <a:pos x="455" y="572"/>
                </a:cxn>
                <a:cxn ang="0">
                  <a:pos x="417" y="583"/>
                </a:cxn>
                <a:cxn ang="0">
                  <a:pos x="376" y="590"/>
                </a:cxn>
                <a:cxn ang="0">
                  <a:pos x="334" y="592"/>
                </a:cxn>
                <a:cxn ang="0">
                  <a:pos x="290" y="589"/>
                </a:cxn>
                <a:cxn ang="0">
                  <a:pos x="246" y="579"/>
                </a:cxn>
                <a:cxn ang="0">
                  <a:pos x="203" y="564"/>
                </a:cxn>
                <a:cxn ang="0">
                  <a:pos x="158" y="541"/>
                </a:cxn>
                <a:cxn ang="0">
                  <a:pos x="117" y="513"/>
                </a:cxn>
                <a:cxn ang="0">
                  <a:pos x="81" y="479"/>
                </a:cxn>
                <a:cxn ang="0">
                  <a:pos x="52" y="441"/>
                </a:cxn>
                <a:cxn ang="0">
                  <a:pos x="28" y="400"/>
                </a:cxn>
                <a:cxn ang="0">
                  <a:pos x="11" y="358"/>
                </a:cxn>
                <a:cxn ang="0">
                  <a:pos x="1" y="312"/>
                </a:cxn>
                <a:cxn ang="0">
                  <a:pos x="0" y="266"/>
                </a:cxn>
                <a:cxn ang="0">
                  <a:pos x="5" y="219"/>
                </a:cxn>
                <a:cxn ang="0">
                  <a:pos x="19" y="173"/>
                </a:cxn>
                <a:cxn ang="0">
                  <a:pos x="39" y="135"/>
                </a:cxn>
                <a:cxn ang="0">
                  <a:pos x="64" y="99"/>
                </a:cxn>
                <a:cxn ang="0">
                  <a:pos x="94" y="70"/>
                </a:cxn>
                <a:cxn ang="0">
                  <a:pos x="127" y="46"/>
                </a:cxn>
                <a:cxn ang="0">
                  <a:pos x="163" y="26"/>
                </a:cxn>
                <a:cxn ang="0">
                  <a:pos x="203" y="12"/>
                </a:cxn>
                <a:cxn ang="0">
                  <a:pos x="244" y="3"/>
                </a:cxn>
                <a:cxn ang="0">
                  <a:pos x="286" y="0"/>
                </a:cxn>
              </a:cxnLst>
              <a:rect l="0" t="0" r="r" b="b"/>
              <a:pathLst>
                <a:path w="612" h="592">
                  <a:moveTo>
                    <a:pt x="286" y="0"/>
                  </a:moveTo>
                  <a:lnTo>
                    <a:pt x="330" y="3"/>
                  </a:lnTo>
                  <a:lnTo>
                    <a:pt x="373" y="12"/>
                  </a:lnTo>
                  <a:lnTo>
                    <a:pt x="417" y="27"/>
                  </a:lnTo>
                  <a:lnTo>
                    <a:pt x="455" y="47"/>
                  </a:lnTo>
                  <a:lnTo>
                    <a:pt x="489" y="71"/>
                  </a:lnTo>
                  <a:lnTo>
                    <a:pt x="520" y="101"/>
                  </a:lnTo>
                  <a:lnTo>
                    <a:pt x="546" y="135"/>
                  </a:lnTo>
                  <a:lnTo>
                    <a:pt x="568" y="170"/>
                  </a:lnTo>
                  <a:lnTo>
                    <a:pt x="585" y="209"/>
                  </a:lnTo>
                  <a:lnTo>
                    <a:pt x="599" y="247"/>
                  </a:lnTo>
                  <a:lnTo>
                    <a:pt x="608" y="288"/>
                  </a:lnTo>
                  <a:lnTo>
                    <a:pt x="612" y="328"/>
                  </a:lnTo>
                  <a:lnTo>
                    <a:pt x="610" y="366"/>
                  </a:lnTo>
                  <a:lnTo>
                    <a:pt x="605" y="401"/>
                  </a:lnTo>
                  <a:lnTo>
                    <a:pt x="595" y="435"/>
                  </a:lnTo>
                  <a:lnTo>
                    <a:pt x="575" y="472"/>
                  </a:lnTo>
                  <a:lnTo>
                    <a:pt x="551" y="504"/>
                  </a:lnTo>
                  <a:lnTo>
                    <a:pt x="523" y="531"/>
                  </a:lnTo>
                  <a:lnTo>
                    <a:pt x="491" y="554"/>
                  </a:lnTo>
                  <a:lnTo>
                    <a:pt x="455" y="572"/>
                  </a:lnTo>
                  <a:lnTo>
                    <a:pt x="417" y="583"/>
                  </a:lnTo>
                  <a:lnTo>
                    <a:pt x="376" y="590"/>
                  </a:lnTo>
                  <a:lnTo>
                    <a:pt x="334" y="592"/>
                  </a:lnTo>
                  <a:lnTo>
                    <a:pt x="290" y="589"/>
                  </a:lnTo>
                  <a:lnTo>
                    <a:pt x="246" y="579"/>
                  </a:lnTo>
                  <a:lnTo>
                    <a:pt x="203" y="564"/>
                  </a:lnTo>
                  <a:lnTo>
                    <a:pt x="158" y="541"/>
                  </a:lnTo>
                  <a:lnTo>
                    <a:pt x="117" y="513"/>
                  </a:lnTo>
                  <a:lnTo>
                    <a:pt x="81" y="479"/>
                  </a:lnTo>
                  <a:lnTo>
                    <a:pt x="52" y="441"/>
                  </a:lnTo>
                  <a:lnTo>
                    <a:pt x="28" y="400"/>
                  </a:lnTo>
                  <a:lnTo>
                    <a:pt x="11" y="358"/>
                  </a:lnTo>
                  <a:lnTo>
                    <a:pt x="1" y="312"/>
                  </a:lnTo>
                  <a:lnTo>
                    <a:pt x="0" y="266"/>
                  </a:lnTo>
                  <a:lnTo>
                    <a:pt x="5" y="219"/>
                  </a:lnTo>
                  <a:lnTo>
                    <a:pt x="19" y="173"/>
                  </a:lnTo>
                  <a:lnTo>
                    <a:pt x="39" y="135"/>
                  </a:lnTo>
                  <a:lnTo>
                    <a:pt x="64" y="99"/>
                  </a:lnTo>
                  <a:lnTo>
                    <a:pt x="94" y="70"/>
                  </a:lnTo>
                  <a:lnTo>
                    <a:pt x="127" y="46"/>
                  </a:lnTo>
                  <a:lnTo>
                    <a:pt x="163" y="26"/>
                  </a:lnTo>
                  <a:lnTo>
                    <a:pt x="203" y="12"/>
                  </a:lnTo>
                  <a:lnTo>
                    <a:pt x="244" y="3"/>
                  </a:lnTo>
                  <a:lnTo>
                    <a:pt x="286" y="0"/>
                  </a:lnTo>
                  <a:close/>
                </a:path>
              </a:pathLst>
            </a:custGeom>
            <a:solidFill>
              <a:srgbClr val="FFD8A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1" name="Freeform 111"/>
            <p:cNvSpPr>
              <a:spLocks/>
            </p:cNvSpPr>
            <p:nvPr/>
          </p:nvSpPr>
          <p:spPr bwMode="auto">
            <a:xfrm>
              <a:off x="9621838" y="4525963"/>
              <a:ext cx="74613" cy="385763"/>
            </a:xfrm>
            <a:custGeom>
              <a:avLst/>
              <a:gdLst/>
              <a:ahLst/>
              <a:cxnLst>
                <a:cxn ang="0">
                  <a:pos x="0" y="0"/>
                </a:cxn>
                <a:cxn ang="0">
                  <a:pos x="2" y="3"/>
                </a:cxn>
                <a:cxn ang="0">
                  <a:pos x="7" y="10"/>
                </a:cxn>
                <a:cxn ang="0">
                  <a:pos x="14" y="23"/>
                </a:cxn>
                <a:cxn ang="0">
                  <a:pos x="23" y="41"/>
                </a:cxn>
                <a:cxn ang="0">
                  <a:pos x="31" y="63"/>
                </a:cxn>
                <a:cxn ang="0">
                  <a:pos x="40" y="90"/>
                </a:cxn>
                <a:cxn ang="0">
                  <a:pos x="44" y="123"/>
                </a:cxn>
                <a:cxn ang="0">
                  <a:pos x="47" y="158"/>
                </a:cxn>
                <a:cxn ang="0">
                  <a:pos x="44" y="198"/>
                </a:cxn>
                <a:cxn ang="0">
                  <a:pos x="36" y="243"/>
                </a:cxn>
                <a:cxn ang="0">
                  <a:pos x="37" y="237"/>
                </a:cxn>
                <a:cxn ang="0">
                  <a:pos x="38" y="226"/>
                </a:cxn>
                <a:cxn ang="0">
                  <a:pos x="40" y="206"/>
                </a:cxn>
                <a:cxn ang="0">
                  <a:pos x="40" y="181"/>
                </a:cxn>
                <a:cxn ang="0">
                  <a:pos x="38" y="150"/>
                </a:cxn>
                <a:cxn ang="0">
                  <a:pos x="34" y="116"/>
                </a:cxn>
                <a:cxn ang="0">
                  <a:pos x="27" y="78"/>
                </a:cxn>
                <a:cxn ang="0">
                  <a:pos x="16" y="39"/>
                </a:cxn>
                <a:cxn ang="0">
                  <a:pos x="0" y="0"/>
                </a:cxn>
              </a:cxnLst>
              <a:rect l="0" t="0" r="r" b="b"/>
              <a:pathLst>
                <a:path w="47" h="243">
                  <a:moveTo>
                    <a:pt x="0" y="0"/>
                  </a:moveTo>
                  <a:lnTo>
                    <a:pt x="2" y="3"/>
                  </a:lnTo>
                  <a:lnTo>
                    <a:pt x="7" y="10"/>
                  </a:lnTo>
                  <a:lnTo>
                    <a:pt x="14" y="23"/>
                  </a:lnTo>
                  <a:lnTo>
                    <a:pt x="23" y="41"/>
                  </a:lnTo>
                  <a:lnTo>
                    <a:pt x="31" y="63"/>
                  </a:lnTo>
                  <a:lnTo>
                    <a:pt x="40" y="90"/>
                  </a:lnTo>
                  <a:lnTo>
                    <a:pt x="44" y="123"/>
                  </a:lnTo>
                  <a:lnTo>
                    <a:pt x="47" y="158"/>
                  </a:lnTo>
                  <a:lnTo>
                    <a:pt x="44" y="198"/>
                  </a:lnTo>
                  <a:lnTo>
                    <a:pt x="36" y="243"/>
                  </a:lnTo>
                  <a:lnTo>
                    <a:pt x="37" y="237"/>
                  </a:lnTo>
                  <a:lnTo>
                    <a:pt x="38" y="226"/>
                  </a:lnTo>
                  <a:lnTo>
                    <a:pt x="40" y="206"/>
                  </a:lnTo>
                  <a:lnTo>
                    <a:pt x="40" y="181"/>
                  </a:lnTo>
                  <a:lnTo>
                    <a:pt x="38" y="150"/>
                  </a:lnTo>
                  <a:lnTo>
                    <a:pt x="34" y="116"/>
                  </a:lnTo>
                  <a:lnTo>
                    <a:pt x="27" y="78"/>
                  </a:lnTo>
                  <a:lnTo>
                    <a:pt x="16" y="39"/>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2" name="Freeform 112"/>
            <p:cNvSpPr>
              <a:spLocks/>
            </p:cNvSpPr>
            <p:nvPr/>
          </p:nvSpPr>
          <p:spPr bwMode="auto">
            <a:xfrm>
              <a:off x="8431213" y="4100513"/>
              <a:ext cx="1201738" cy="1133475"/>
            </a:xfrm>
            <a:custGeom>
              <a:avLst/>
              <a:gdLst/>
              <a:ahLst/>
              <a:cxnLst>
                <a:cxn ang="0">
                  <a:pos x="547" y="3"/>
                </a:cxn>
                <a:cxn ang="0">
                  <a:pos x="623" y="18"/>
                </a:cxn>
                <a:cxn ang="0">
                  <a:pos x="692" y="53"/>
                </a:cxn>
                <a:cxn ang="0">
                  <a:pos x="738" y="104"/>
                </a:cxn>
                <a:cxn ang="0">
                  <a:pos x="757" y="168"/>
                </a:cxn>
                <a:cxn ang="0">
                  <a:pos x="747" y="240"/>
                </a:cxn>
                <a:cxn ang="0">
                  <a:pos x="704" y="315"/>
                </a:cxn>
                <a:cxn ang="0">
                  <a:pos x="646" y="365"/>
                </a:cxn>
                <a:cxn ang="0">
                  <a:pos x="581" y="395"/>
                </a:cxn>
                <a:cxn ang="0">
                  <a:pos x="516" y="408"/>
                </a:cxn>
                <a:cxn ang="0">
                  <a:pos x="461" y="409"/>
                </a:cxn>
                <a:cxn ang="0">
                  <a:pos x="422" y="406"/>
                </a:cxn>
                <a:cxn ang="0">
                  <a:pos x="406" y="405"/>
                </a:cxn>
                <a:cxn ang="0">
                  <a:pos x="429" y="357"/>
                </a:cxn>
                <a:cxn ang="0">
                  <a:pos x="426" y="317"/>
                </a:cxn>
                <a:cxn ang="0">
                  <a:pos x="407" y="285"/>
                </a:cxn>
                <a:cxn ang="0">
                  <a:pos x="379" y="261"/>
                </a:cxn>
                <a:cxn ang="0">
                  <a:pos x="351" y="243"/>
                </a:cxn>
                <a:cxn ang="0">
                  <a:pos x="327" y="233"/>
                </a:cxn>
                <a:cxn ang="0">
                  <a:pos x="319" y="228"/>
                </a:cxn>
                <a:cxn ang="0">
                  <a:pos x="344" y="329"/>
                </a:cxn>
                <a:cxn ang="0">
                  <a:pos x="343" y="420"/>
                </a:cxn>
                <a:cxn ang="0">
                  <a:pos x="320" y="502"/>
                </a:cxn>
                <a:cxn ang="0">
                  <a:pos x="285" y="574"/>
                </a:cxn>
                <a:cxn ang="0">
                  <a:pos x="244" y="632"/>
                </a:cxn>
                <a:cxn ang="0">
                  <a:pos x="206" y="676"/>
                </a:cxn>
                <a:cxn ang="0">
                  <a:pos x="176" y="704"/>
                </a:cxn>
                <a:cxn ang="0">
                  <a:pos x="165" y="714"/>
                </a:cxn>
                <a:cxn ang="0">
                  <a:pos x="108" y="666"/>
                </a:cxn>
                <a:cxn ang="0">
                  <a:pos x="65" y="608"/>
                </a:cxn>
                <a:cxn ang="0">
                  <a:pos x="32" y="550"/>
                </a:cxn>
                <a:cxn ang="0">
                  <a:pos x="11" y="502"/>
                </a:cxn>
                <a:cxn ang="0">
                  <a:pos x="0" y="474"/>
                </a:cxn>
                <a:cxn ang="0">
                  <a:pos x="5" y="475"/>
                </a:cxn>
                <a:cxn ang="0">
                  <a:pos x="28" y="481"/>
                </a:cxn>
                <a:cxn ang="0">
                  <a:pos x="59" y="475"/>
                </a:cxn>
                <a:cxn ang="0">
                  <a:pos x="87" y="451"/>
                </a:cxn>
                <a:cxn ang="0">
                  <a:pos x="104" y="409"/>
                </a:cxn>
                <a:cxn ang="0">
                  <a:pos x="111" y="353"/>
                </a:cxn>
                <a:cxn ang="0">
                  <a:pos x="120" y="281"/>
                </a:cxn>
                <a:cxn ang="0">
                  <a:pos x="146" y="200"/>
                </a:cxn>
                <a:cxn ang="0">
                  <a:pos x="201" y="113"/>
                </a:cxn>
                <a:cxn ang="0">
                  <a:pos x="261" y="62"/>
                </a:cxn>
                <a:cxn ang="0">
                  <a:pos x="336" y="27"/>
                </a:cxn>
                <a:cxn ang="0">
                  <a:pos x="419" y="5"/>
                </a:cxn>
                <a:cxn ang="0">
                  <a:pos x="505" y="0"/>
                </a:cxn>
              </a:cxnLst>
              <a:rect l="0" t="0" r="r" b="b"/>
              <a:pathLst>
                <a:path w="757" h="714">
                  <a:moveTo>
                    <a:pt x="505" y="0"/>
                  </a:moveTo>
                  <a:lnTo>
                    <a:pt x="547" y="3"/>
                  </a:lnTo>
                  <a:lnTo>
                    <a:pt x="587" y="8"/>
                  </a:lnTo>
                  <a:lnTo>
                    <a:pt x="623" y="18"/>
                  </a:lnTo>
                  <a:lnTo>
                    <a:pt x="660" y="34"/>
                  </a:lnTo>
                  <a:lnTo>
                    <a:pt x="692" y="53"/>
                  </a:lnTo>
                  <a:lnTo>
                    <a:pt x="718" y="77"/>
                  </a:lnTo>
                  <a:lnTo>
                    <a:pt x="738" y="104"/>
                  </a:lnTo>
                  <a:lnTo>
                    <a:pt x="752" y="135"/>
                  </a:lnTo>
                  <a:lnTo>
                    <a:pt x="757" y="168"/>
                  </a:lnTo>
                  <a:lnTo>
                    <a:pt x="756" y="203"/>
                  </a:lnTo>
                  <a:lnTo>
                    <a:pt x="747" y="240"/>
                  </a:lnTo>
                  <a:lnTo>
                    <a:pt x="731" y="276"/>
                  </a:lnTo>
                  <a:lnTo>
                    <a:pt x="704" y="315"/>
                  </a:lnTo>
                  <a:lnTo>
                    <a:pt x="677" y="343"/>
                  </a:lnTo>
                  <a:lnTo>
                    <a:pt x="646" y="365"/>
                  </a:lnTo>
                  <a:lnTo>
                    <a:pt x="613" y="382"/>
                  </a:lnTo>
                  <a:lnTo>
                    <a:pt x="581" y="395"/>
                  </a:lnTo>
                  <a:lnTo>
                    <a:pt x="549" y="402"/>
                  </a:lnTo>
                  <a:lnTo>
                    <a:pt x="516" y="408"/>
                  </a:lnTo>
                  <a:lnTo>
                    <a:pt x="486" y="409"/>
                  </a:lnTo>
                  <a:lnTo>
                    <a:pt x="461" y="409"/>
                  </a:lnTo>
                  <a:lnTo>
                    <a:pt x="439" y="408"/>
                  </a:lnTo>
                  <a:lnTo>
                    <a:pt x="422" y="406"/>
                  </a:lnTo>
                  <a:lnTo>
                    <a:pt x="410" y="405"/>
                  </a:lnTo>
                  <a:lnTo>
                    <a:pt x="406" y="405"/>
                  </a:lnTo>
                  <a:lnTo>
                    <a:pt x="420" y="379"/>
                  </a:lnTo>
                  <a:lnTo>
                    <a:pt x="429" y="357"/>
                  </a:lnTo>
                  <a:lnTo>
                    <a:pt x="430" y="337"/>
                  </a:lnTo>
                  <a:lnTo>
                    <a:pt x="426" y="317"/>
                  </a:lnTo>
                  <a:lnTo>
                    <a:pt x="419" y="300"/>
                  </a:lnTo>
                  <a:lnTo>
                    <a:pt x="407" y="285"/>
                  </a:lnTo>
                  <a:lnTo>
                    <a:pt x="395" y="272"/>
                  </a:lnTo>
                  <a:lnTo>
                    <a:pt x="379" y="261"/>
                  </a:lnTo>
                  <a:lnTo>
                    <a:pt x="365" y="251"/>
                  </a:lnTo>
                  <a:lnTo>
                    <a:pt x="351" y="243"/>
                  </a:lnTo>
                  <a:lnTo>
                    <a:pt x="338" y="237"/>
                  </a:lnTo>
                  <a:lnTo>
                    <a:pt x="327" y="233"/>
                  </a:lnTo>
                  <a:lnTo>
                    <a:pt x="320" y="230"/>
                  </a:lnTo>
                  <a:lnTo>
                    <a:pt x="319" y="228"/>
                  </a:lnTo>
                  <a:lnTo>
                    <a:pt x="336" y="279"/>
                  </a:lnTo>
                  <a:lnTo>
                    <a:pt x="344" y="329"/>
                  </a:lnTo>
                  <a:lnTo>
                    <a:pt x="347" y="375"/>
                  </a:lnTo>
                  <a:lnTo>
                    <a:pt x="343" y="420"/>
                  </a:lnTo>
                  <a:lnTo>
                    <a:pt x="333" y="463"/>
                  </a:lnTo>
                  <a:lnTo>
                    <a:pt x="320" y="502"/>
                  </a:lnTo>
                  <a:lnTo>
                    <a:pt x="303" y="539"/>
                  </a:lnTo>
                  <a:lnTo>
                    <a:pt x="285" y="574"/>
                  </a:lnTo>
                  <a:lnTo>
                    <a:pt x="264" y="605"/>
                  </a:lnTo>
                  <a:lnTo>
                    <a:pt x="244" y="632"/>
                  </a:lnTo>
                  <a:lnTo>
                    <a:pt x="224" y="656"/>
                  </a:lnTo>
                  <a:lnTo>
                    <a:pt x="206" y="676"/>
                  </a:lnTo>
                  <a:lnTo>
                    <a:pt x="189" y="693"/>
                  </a:lnTo>
                  <a:lnTo>
                    <a:pt x="176" y="704"/>
                  </a:lnTo>
                  <a:lnTo>
                    <a:pt x="168" y="711"/>
                  </a:lnTo>
                  <a:lnTo>
                    <a:pt x="165" y="714"/>
                  </a:lnTo>
                  <a:lnTo>
                    <a:pt x="135" y="691"/>
                  </a:lnTo>
                  <a:lnTo>
                    <a:pt x="108" y="666"/>
                  </a:lnTo>
                  <a:lnTo>
                    <a:pt x="84" y="638"/>
                  </a:lnTo>
                  <a:lnTo>
                    <a:pt x="65" y="608"/>
                  </a:lnTo>
                  <a:lnTo>
                    <a:pt x="46" y="578"/>
                  </a:lnTo>
                  <a:lnTo>
                    <a:pt x="32" y="550"/>
                  </a:lnTo>
                  <a:lnTo>
                    <a:pt x="19" y="525"/>
                  </a:lnTo>
                  <a:lnTo>
                    <a:pt x="11" y="502"/>
                  </a:lnTo>
                  <a:lnTo>
                    <a:pt x="4" y="485"/>
                  </a:lnTo>
                  <a:lnTo>
                    <a:pt x="0" y="474"/>
                  </a:lnTo>
                  <a:lnTo>
                    <a:pt x="0" y="470"/>
                  </a:lnTo>
                  <a:lnTo>
                    <a:pt x="5" y="475"/>
                  </a:lnTo>
                  <a:lnTo>
                    <a:pt x="15" y="480"/>
                  </a:lnTo>
                  <a:lnTo>
                    <a:pt x="28" y="481"/>
                  </a:lnTo>
                  <a:lnTo>
                    <a:pt x="43" y="481"/>
                  </a:lnTo>
                  <a:lnTo>
                    <a:pt x="59" y="475"/>
                  </a:lnTo>
                  <a:lnTo>
                    <a:pt x="74" y="467"/>
                  </a:lnTo>
                  <a:lnTo>
                    <a:pt x="87" y="451"/>
                  </a:lnTo>
                  <a:lnTo>
                    <a:pt x="98" y="432"/>
                  </a:lnTo>
                  <a:lnTo>
                    <a:pt x="104" y="409"/>
                  </a:lnTo>
                  <a:lnTo>
                    <a:pt x="108" y="382"/>
                  </a:lnTo>
                  <a:lnTo>
                    <a:pt x="111" y="353"/>
                  </a:lnTo>
                  <a:lnTo>
                    <a:pt x="114" y="317"/>
                  </a:lnTo>
                  <a:lnTo>
                    <a:pt x="120" y="281"/>
                  </a:lnTo>
                  <a:lnTo>
                    <a:pt x="130" y="241"/>
                  </a:lnTo>
                  <a:lnTo>
                    <a:pt x="146" y="200"/>
                  </a:lnTo>
                  <a:lnTo>
                    <a:pt x="169" y="156"/>
                  </a:lnTo>
                  <a:lnTo>
                    <a:pt x="201" y="113"/>
                  </a:lnTo>
                  <a:lnTo>
                    <a:pt x="228" y="86"/>
                  </a:lnTo>
                  <a:lnTo>
                    <a:pt x="261" y="62"/>
                  </a:lnTo>
                  <a:lnTo>
                    <a:pt x="296" y="42"/>
                  </a:lnTo>
                  <a:lnTo>
                    <a:pt x="336" y="27"/>
                  </a:lnTo>
                  <a:lnTo>
                    <a:pt x="376" y="14"/>
                  </a:lnTo>
                  <a:lnTo>
                    <a:pt x="419" y="5"/>
                  </a:lnTo>
                  <a:lnTo>
                    <a:pt x="462" y="1"/>
                  </a:lnTo>
                  <a:lnTo>
                    <a:pt x="505" y="0"/>
                  </a:lnTo>
                  <a:close/>
                </a:path>
              </a:pathLst>
            </a:custGeom>
            <a:solidFill>
              <a:srgbClr val="04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3" name="Freeform 113"/>
            <p:cNvSpPr>
              <a:spLocks/>
            </p:cNvSpPr>
            <p:nvPr/>
          </p:nvSpPr>
          <p:spPr bwMode="auto">
            <a:xfrm>
              <a:off x="8612188" y="5376863"/>
              <a:ext cx="1184275" cy="887413"/>
            </a:xfrm>
            <a:custGeom>
              <a:avLst/>
              <a:gdLst/>
              <a:ahLst/>
              <a:cxnLst>
                <a:cxn ang="0">
                  <a:pos x="659" y="54"/>
                </a:cxn>
                <a:cxn ang="0">
                  <a:pos x="700" y="171"/>
                </a:cxn>
                <a:cxn ang="0">
                  <a:pos x="727" y="294"/>
                </a:cxn>
                <a:cxn ang="0">
                  <a:pos x="742" y="415"/>
                </a:cxn>
                <a:cxn ang="0">
                  <a:pos x="739" y="484"/>
                </a:cxn>
                <a:cxn ang="0">
                  <a:pos x="704" y="510"/>
                </a:cxn>
                <a:cxn ang="0">
                  <a:pos x="643" y="531"/>
                </a:cxn>
                <a:cxn ang="0">
                  <a:pos x="605" y="539"/>
                </a:cxn>
                <a:cxn ang="0">
                  <a:pos x="594" y="541"/>
                </a:cxn>
                <a:cxn ang="0">
                  <a:pos x="581" y="544"/>
                </a:cxn>
                <a:cxn ang="0">
                  <a:pos x="573" y="545"/>
                </a:cxn>
                <a:cxn ang="0">
                  <a:pos x="512" y="552"/>
                </a:cxn>
                <a:cxn ang="0">
                  <a:pos x="372" y="559"/>
                </a:cxn>
                <a:cxn ang="0">
                  <a:pos x="296" y="558"/>
                </a:cxn>
                <a:cxn ang="0">
                  <a:pos x="282" y="556"/>
                </a:cxn>
                <a:cxn ang="0">
                  <a:pos x="254" y="555"/>
                </a:cxn>
                <a:cxn ang="0">
                  <a:pos x="205" y="549"/>
                </a:cxn>
                <a:cxn ang="0">
                  <a:pos x="117" y="534"/>
                </a:cxn>
                <a:cxn ang="0">
                  <a:pos x="49" y="514"/>
                </a:cxn>
                <a:cxn ang="0">
                  <a:pos x="8" y="489"/>
                </a:cxn>
                <a:cxn ang="0">
                  <a:pos x="8" y="410"/>
                </a:cxn>
                <a:cxn ang="0">
                  <a:pos x="35" y="274"/>
                </a:cxn>
                <a:cxn ang="0">
                  <a:pos x="78" y="140"/>
                </a:cxn>
                <a:cxn ang="0">
                  <a:pos x="141" y="16"/>
                </a:cxn>
                <a:cxn ang="0">
                  <a:pos x="152" y="19"/>
                </a:cxn>
                <a:cxn ang="0">
                  <a:pos x="183" y="27"/>
                </a:cxn>
                <a:cxn ang="0">
                  <a:pos x="229" y="34"/>
                </a:cxn>
                <a:cxn ang="0">
                  <a:pos x="254" y="38"/>
                </a:cxn>
                <a:cxn ang="0">
                  <a:pos x="322" y="43"/>
                </a:cxn>
                <a:cxn ang="0">
                  <a:pos x="419" y="43"/>
                </a:cxn>
                <a:cxn ang="0">
                  <a:pos x="533" y="28"/>
                </a:cxn>
                <a:cxn ang="0">
                  <a:pos x="553" y="23"/>
                </a:cxn>
                <a:cxn ang="0">
                  <a:pos x="591" y="13"/>
                </a:cxn>
                <a:cxn ang="0">
                  <a:pos x="621" y="3"/>
                </a:cxn>
                <a:cxn ang="0">
                  <a:pos x="633" y="0"/>
                </a:cxn>
              </a:cxnLst>
              <a:rect l="0" t="0" r="r" b="b"/>
              <a:pathLst>
                <a:path w="746" h="559">
                  <a:moveTo>
                    <a:pt x="633" y="0"/>
                  </a:moveTo>
                  <a:lnTo>
                    <a:pt x="659" y="54"/>
                  </a:lnTo>
                  <a:lnTo>
                    <a:pt x="681" y="112"/>
                  </a:lnTo>
                  <a:lnTo>
                    <a:pt x="700" y="171"/>
                  </a:lnTo>
                  <a:lnTo>
                    <a:pt x="715" y="233"/>
                  </a:lnTo>
                  <a:lnTo>
                    <a:pt x="727" y="294"/>
                  </a:lnTo>
                  <a:lnTo>
                    <a:pt x="735" y="356"/>
                  </a:lnTo>
                  <a:lnTo>
                    <a:pt x="742" y="415"/>
                  </a:lnTo>
                  <a:lnTo>
                    <a:pt x="746" y="472"/>
                  </a:lnTo>
                  <a:lnTo>
                    <a:pt x="739" y="484"/>
                  </a:lnTo>
                  <a:lnTo>
                    <a:pt x="725" y="497"/>
                  </a:lnTo>
                  <a:lnTo>
                    <a:pt x="704" y="510"/>
                  </a:lnTo>
                  <a:lnTo>
                    <a:pt x="676" y="521"/>
                  </a:lnTo>
                  <a:lnTo>
                    <a:pt x="643" y="531"/>
                  </a:lnTo>
                  <a:lnTo>
                    <a:pt x="605" y="539"/>
                  </a:lnTo>
                  <a:lnTo>
                    <a:pt x="605" y="539"/>
                  </a:lnTo>
                  <a:lnTo>
                    <a:pt x="604" y="539"/>
                  </a:lnTo>
                  <a:lnTo>
                    <a:pt x="594" y="541"/>
                  </a:lnTo>
                  <a:lnTo>
                    <a:pt x="593" y="541"/>
                  </a:lnTo>
                  <a:lnTo>
                    <a:pt x="581" y="544"/>
                  </a:lnTo>
                  <a:lnTo>
                    <a:pt x="580" y="544"/>
                  </a:lnTo>
                  <a:lnTo>
                    <a:pt x="573" y="545"/>
                  </a:lnTo>
                  <a:lnTo>
                    <a:pt x="573" y="545"/>
                  </a:lnTo>
                  <a:lnTo>
                    <a:pt x="512" y="552"/>
                  </a:lnTo>
                  <a:lnTo>
                    <a:pt x="444" y="558"/>
                  </a:lnTo>
                  <a:lnTo>
                    <a:pt x="372" y="559"/>
                  </a:lnTo>
                  <a:lnTo>
                    <a:pt x="296" y="558"/>
                  </a:lnTo>
                  <a:lnTo>
                    <a:pt x="296" y="558"/>
                  </a:lnTo>
                  <a:lnTo>
                    <a:pt x="284" y="556"/>
                  </a:lnTo>
                  <a:lnTo>
                    <a:pt x="282" y="556"/>
                  </a:lnTo>
                  <a:lnTo>
                    <a:pt x="255" y="555"/>
                  </a:lnTo>
                  <a:lnTo>
                    <a:pt x="254" y="555"/>
                  </a:lnTo>
                  <a:lnTo>
                    <a:pt x="254" y="555"/>
                  </a:lnTo>
                  <a:lnTo>
                    <a:pt x="205" y="549"/>
                  </a:lnTo>
                  <a:lnTo>
                    <a:pt x="158" y="542"/>
                  </a:lnTo>
                  <a:lnTo>
                    <a:pt x="117" y="534"/>
                  </a:lnTo>
                  <a:lnTo>
                    <a:pt x="80" y="524"/>
                  </a:lnTo>
                  <a:lnTo>
                    <a:pt x="49" y="514"/>
                  </a:lnTo>
                  <a:lnTo>
                    <a:pt x="25" y="501"/>
                  </a:lnTo>
                  <a:lnTo>
                    <a:pt x="8" y="489"/>
                  </a:lnTo>
                  <a:lnTo>
                    <a:pt x="0" y="474"/>
                  </a:lnTo>
                  <a:lnTo>
                    <a:pt x="8" y="410"/>
                  </a:lnTo>
                  <a:lnTo>
                    <a:pt x="20" y="342"/>
                  </a:lnTo>
                  <a:lnTo>
                    <a:pt x="35" y="274"/>
                  </a:lnTo>
                  <a:lnTo>
                    <a:pt x="54" y="206"/>
                  </a:lnTo>
                  <a:lnTo>
                    <a:pt x="78" y="140"/>
                  </a:lnTo>
                  <a:lnTo>
                    <a:pt x="106" y="75"/>
                  </a:lnTo>
                  <a:lnTo>
                    <a:pt x="141" y="16"/>
                  </a:lnTo>
                  <a:lnTo>
                    <a:pt x="144" y="16"/>
                  </a:lnTo>
                  <a:lnTo>
                    <a:pt x="152" y="19"/>
                  </a:lnTo>
                  <a:lnTo>
                    <a:pt x="166" y="23"/>
                  </a:lnTo>
                  <a:lnTo>
                    <a:pt x="183" y="27"/>
                  </a:lnTo>
                  <a:lnTo>
                    <a:pt x="205" y="31"/>
                  </a:lnTo>
                  <a:lnTo>
                    <a:pt x="229" y="34"/>
                  </a:lnTo>
                  <a:lnTo>
                    <a:pt x="254" y="37"/>
                  </a:lnTo>
                  <a:lnTo>
                    <a:pt x="254" y="38"/>
                  </a:lnTo>
                  <a:lnTo>
                    <a:pt x="284" y="41"/>
                  </a:lnTo>
                  <a:lnTo>
                    <a:pt x="322" y="43"/>
                  </a:lnTo>
                  <a:lnTo>
                    <a:pt x="368" y="44"/>
                  </a:lnTo>
                  <a:lnTo>
                    <a:pt x="419" y="43"/>
                  </a:lnTo>
                  <a:lnTo>
                    <a:pt x="474" y="37"/>
                  </a:lnTo>
                  <a:lnTo>
                    <a:pt x="533" y="28"/>
                  </a:lnTo>
                  <a:lnTo>
                    <a:pt x="533" y="28"/>
                  </a:lnTo>
                  <a:lnTo>
                    <a:pt x="553" y="23"/>
                  </a:lnTo>
                  <a:lnTo>
                    <a:pt x="573" y="17"/>
                  </a:lnTo>
                  <a:lnTo>
                    <a:pt x="591" y="13"/>
                  </a:lnTo>
                  <a:lnTo>
                    <a:pt x="608" y="7"/>
                  </a:lnTo>
                  <a:lnTo>
                    <a:pt x="621" y="3"/>
                  </a:lnTo>
                  <a:lnTo>
                    <a:pt x="629" y="0"/>
                  </a:lnTo>
                  <a:lnTo>
                    <a:pt x="633" y="0"/>
                  </a:lnTo>
                  <a:close/>
                </a:path>
              </a:pathLst>
            </a:custGeom>
            <a:solidFill>
              <a:srgbClr val="A0B5B4"/>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4" name="Freeform 114"/>
            <p:cNvSpPr>
              <a:spLocks/>
            </p:cNvSpPr>
            <p:nvPr/>
          </p:nvSpPr>
          <p:spPr bwMode="auto">
            <a:xfrm>
              <a:off x="9583738" y="5664200"/>
              <a:ext cx="92075" cy="566738"/>
            </a:xfrm>
            <a:custGeom>
              <a:avLst/>
              <a:gdLst/>
              <a:ahLst/>
              <a:cxnLst>
                <a:cxn ang="0">
                  <a:pos x="7" y="0"/>
                </a:cxn>
                <a:cxn ang="0">
                  <a:pos x="9" y="4"/>
                </a:cxn>
                <a:cxn ang="0">
                  <a:pos x="13" y="14"/>
                </a:cxn>
                <a:cxn ang="0">
                  <a:pos x="20" y="30"/>
                </a:cxn>
                <a:cxn ang="0">
                  <a:pos x="27" y="52"/>
                </a:cxn>
                <a:cxn ang="0">
                  <a:pos x="36" y="79"/>
                </a:cxn>
                <a:cxn ang="0">
                  <a:pos x="44" y="113"/>
                </a:cxn>
                <a:cxn ang="0">
                  <a:pos x="50" y="149"/>
                </a:cxn>
                <a:cxn ang="0">
                  <a:pos x="55" y="192"/>
                </a:cxn>
                <a:cxn ang="0">
                  <a:pos x="58" y="238"/>
                </a:cxn>
                <a:cxn ang="0">
                  <a:pos x="57" y="289"/>
                </a:cxn>
                <a:cxn ang="0">
                  <a:pos x="51" y="343"/>
                </a:cxn>
                <a:cxn ang="0">
                  <a:pos x="27" y="350"/>
                </a:cxn>
                <a:cxn ang="0">
                  <a:pos x="0" y="357"/>
                </a:cxn>
                <a:cxn ang="0">
                  <a:pos x="3" y="337"/>
                </a:cxn>
                <a:cxn ang="0">
                  <a:pos x="6" y="316"/>
                </a:cxn>
                <a:cxn ang="0">
                  <a:pos x="9" y="296"/>
                </a:cxn>
                <a:cxn ang="0">
                  <a:pos x="12" y="279"/>
                </a:cxn>
                <a:cxn ang="0">
                  <a:pos x="14" y="269"/>
                </a:cxn>
                <a:cxn ang="0">
                  <a:pos x="23" y="224"/>
                </a:cxn>
                <a:cxn ang="0">
                  <a:pos x="29" y="183"/>
                </a:cxn>
                <a:cxn ang="0">
                  <a:pos x="30" y="145"/>
                </a:cxn>
                <a:cxn ang="0">
                  <a:pos x="29" y="111"/>
                </a:cxn>
                <a:cxn ang="0">
                  <a:pos x="26" y="80"/>
                </a:cxn>
                <a:cxn ang="0">
                  <a:pos x="20" y="52"/>
                </a:cxn>
                <a:cxn ang="0">
                  <a:pos x="13" y="25"/>
                </a:cxn>
                <a:cxn ang="0">
                  <a:pos x="7" y="0"/>
                </a:cxn>
              </a:cxnLst>
              <a:rect l="0" t="0" r="r" b="b"/>
              <a:pathLst>
                <a:path w="58" h="357">
                  <a:moveTo>
                    <a:pt x="7" y="0"/>
                  </a:moveTo>
                  <a:lnTo>
                    <a:pt x="9" y="4"/>
                  </a:lnTo>
                  <a:lnTo>
                    <a:pt x="13" y="14"/>
                  </a:lnTo>
                  <a:lnTo>
                    <a:pt x="20" y="30"/>
                  </a:lnTo>
                  <a:lnTo>
                    <a:pt x="27" y="52"/>
                  </a:lnTo>
                  <a:lnTo>
                    <a:pt x="36" y="79"/>
                  </a:lnTo>
                  <a:lnTo>
                    <a:pt x="44" y="113"/>
                  </a:lnTo>
                  <a:lnTo>
                    <a:pt x="50" y="149"/>
                  </a:lnTo>
                  <a:lnTo>
                    <a:pt x="55" y="192"/>
                  </a:lnTo>
                  <a:lnTo>
                    <a:pt x="58" y="238"/>
                  </a:lnTo>
                  <a:lnTo>
                    <a:pt x="57" y="289"/>
                  </a:lnTo>
                  <a:lnTo>
                    <a:pt x="51" y="343"/>
                  </a:lnTo>
                  <a:lnTo>
                    <a:pt x="27" y="350"/>
                  </a:lnTo>
                  <a:lnTo>
                    <a:pt x="0" y="357"/>
                  </a:lnTo>
                  <a:lnTo>
                    <a:pt x="3" y="337"/>
                  </a:lnTo>
                  <a:lnTo>
                    <a:pt x="6" y="316"/>
                  </a:lnTo>
                  <a:lnTo>
                    <a:pt x="9" y="296"/>
                  </a:lnTo>
                  <a:lnTo>
                    <a:pt x="12" y="279"/>
                  </a:lnTo>
                  <a:lnTo>
                    <a:pt x="14" y="269"/>
                  </a:lnTo>
                  <a:lnTo>
                    <a:pt x="23" y="224"/>
                  </a:lnTo>
                  <a:lnTo>
                    <a:pt x="29" y="183"/>
                  </a:lnTo>
                  <a:lnTo>
                    <a:pt x="30" y="145"/>
                  </a:lnTo>
                  <a:lnTo>
                    <a:pt x="29" y="111"/>
                  </a:lnTo>
                  <a:lnTo>
                    <a:pt x="26" y="80"/>
                  </a:lnTo>
                  <a:lnTo>
                    <a:pt x="20" y="52"/>
                  </a:lnTo>
                  <a:lnTo>
                    <a:pt x="13" y="25"/>
                  </a:lnTo>
                  <a:lnTo>
                    <a:pt x="7" y="0"/>
                  </a:lnTo>
                  <a:close/>
                </a:path>
              </a:pathLst>
            </a:custGeom>
            <a:solidFill>
              <a:srgbClr val="40555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5" name="Freeform 115"/>
            <p:cNvSpPr>
              <a:spLocks/>
            </p:cNvSpPr>
            <p:nvPr/>
          </p:nvSpPr>
          <p:spPr bwMode="auto">
            <a:xfrm>
              <a:off x="8801101" y="5684838"/>
              <a:ext cx="93663" cy="557213"/>
            </a:xfrm>
            <a:custGeom>
              <a:avLst/>
              <a:gdLst/>
              <a:ahLst/>
              <a:cxnLst>
                <a:cxn ang="0">
                  <a:pos x="52" y="0"/>
                </a:cxn>
                <a:cxn ang="0">
                  <a:pos x="43" y="36"/>
                </a:cxn>
                <a:cxn ang="0">
                  <a:pos x="38" y="80"/>
                </a:cxn>
                <a:cxn ang="0">
                  <a:pos x="32" y="127"/>
                </a:cxn>
                <a:cxn ang="0">
                  <a:pos x="31" y="176"/>
                </a:cxn>
                <a:cxn ang="0">
                  <a:pos x="32" y="223"/>
                </a:cxn>
                <a:cxn ang="0">
                  <a:pos x="36" y="265"/>
                </a:cxn>
                <a:cxn ang="0">
                  <a:pos x="42" y="293"/>
                </a:cxn>
                <a:cxn ang="0">
                  <a:pos x="47" y="319"/>
                </a:cxn>
                <a:cxn ang="0">
                  <a:pos x="53" y="338"/>
                </a:cxn>
                <a:cxn ang="0">
                  <a:pos x="59" y="351"/>
                </a:cxn>
                <a:cxn ang="0">
                  <a:pos x="29" y="345"/>
                </a:cxn>
                <a:cxn ang="0">
                  <a:pos x="1" y="340"/>
                </a:cxn>
                <a:cxn ang="0">
                  <a:pos x="0" y="283"/>
                </a:cxn>
                <a:cxn ang="0">
                  <a:pos x="1" y="232"/>
                </a:cxn>
                <a:cxn ang="0">
                  <a:pos x="5" y="184"/>
                </a:cxn>
                <a:cxn ang="0">
                  <a:pos x="11" y="144"/>
                </a:cxn>
                <a:cxn ang="0">
                  <a:pos x="18" y="105"/>
                </a:cxn>
                <a:cxn ang="0">
                  <a:pos x="25" y="74"/>
                </a:cxn>
                <a:cxn ang="0">
                  <a:pos x="33" y="48"/>
                </a:cxn>
                <a:cxn ang="0">
                  <a:pos x="40" y="26"/>
                </a:cxn>
                <a:cxn ang="0">
                  <a:pos x="46" y="11"/>
                </a:cxn>
                <a:cxn ang="0">
                  <a:pos x="50" y="2"/>
                </a:cxn>
                <a:cxn ang="0">
                  <a:pos x="52" y="0"/>
                </a:cxn>
              </a:cxnLst>
              <a:rect l="0" t="0" r="r" b="b"/>
              <a:pathLst>
                <a:path w="59" h="351">
                  <a:moveTo>
                    <a:pt x="52" y="0"/>
                  </a:moveTo>
                  <a:lnTo>
                    <a:pt x="43" y="36"/>
                  </a:lnTo>
                  <a:lnTo>
                    <a:pt x="38" y="80"/>
                  </a:lnTo>
                  <a:lnTo>
                    <a:pt x="32" y="127"/>
                  </a:lnTo>
                  <a:lnTo>
                    <a:pt x="31" y="176"/>
                  </a:lnTo>
                  <a:lnTo>
                    <a:pt x="32" y="223"/>
                  </a:lnTo>
                  <a:lnTo>
                    <a:pt x="36" y="265"/>
                  </a:lnTo>
                  <a:lnTo>
                    <a:pt x="42" y="293"/>
                  </a:lnTo>
                  <a:lnTo>
                    <a:pt x="47" y="319"/>
                  </a:lnTo>
                  <a:lnTo>
                    <a:pt x="53" y="338"/>
                  </a:lnTo>
                  <a:lnTo>
                    <a:pt x="59" y="351"/>
                  </a:lnTo>
                  <a:lnTo>
                    <a:pt x="29" y="345"/>
                  </a:lnTo>
                  <a:lnTo>
                    <a:pt x="1" y="340"/>
                  </a:lnTo>
                  <a:lnTo>
                    <a:pt x="0" y="283"/>
                  </a:lnTo>
                  <a:lnTo>
                    <a:pt x="1" y="232"/>
                  </a:lnTo>
                  <a:lnTo>
                    <a:pt x="5" y="184"/>
                  </a:lnTo>
                  <a:lnTo>
                    <a:pt x="11" y="144"/>
                  </a:lnTo>
                  <a:lnTo>
                    <a:pt x="18" y="105"/>
                  </a:lnTo>
                  <a:lnTo>
                    <a:pt x="25" y="74"/>
                  </a:lnTo>
                  <a:lnTo>
                    <a:pt x="33" y="48"/>
                  </a:lnTo>
                  <a:lnTo>
                    <a:pt x="40" y="26"/>
                  </a:lnTo>
                  <a:lnTo>
                    <a:pt x="46" y="11"/>
                  </a:lnTo>
                  <a:lnTo>
                    <a:pt x="50" y="2"/>
                  </a:lnTo>
                  <a:lnTo>
                    <a:pt x="52" y="0"/>
                  </a:lnTo>
                  <a:close/>
                </a:path>
              </a:pathLst>
            </a:custGeom>
            <a:solidFill>
              <a:srgbClr val="40555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6" name="Freeform 116"/>
            <p:cNvSpPr>
              <a:spLocks/>
            </p:cNvSpPr>
            <p:nvPr/>
          </p:nvSpPr>
          <p:spPr bwMode="auto">
            <a:xfrm>
              <a:off x="8921751" y="5402263"/>
              <a:ext cx="688975" cy="862013"/>
            </a:xfrm>
            <a:custGeom>
              <a:avLst/>
              <a:gdLst/>
              <a:ahLst/>
              <a:cxnLst>
                <a:cxn ang="0">
                  <a:pos x="405" y="94"/>
                </a:cxn>
                <a:cxn ang="0">
                  <a:pos x="430" y="278"/>
                </a:cxn>
                <a:cxn ang="0">
                  <a:pos x="434" y="392"/>
                </a:cxn>
                <a:cxn ang="0">
                  <a:pos x="431" y="482"/>
                </a:cxn>
                <a:cxn ang="0">
                  <a:pos x="410" y="523"/>
                </a:cxn>
                <a:cxn ang="0">
                  <a:pos x="409" y="523"/>
                </a:cxn>
                <a:cxn ang="0">
                  <a:pos x="398" y="525"/>
                </a:cxn>
                <a:cxn ang="0">
                  <a:pos x="385" y="528"/>
                </a:cxn>
                <a:cxn ang="0">
                  <a:pos x="378" y="529"/>
                </a:cxn>
                <a:cxn ang="0">
                  <a:pos x="249" y="542"/>
                </a:cxn>
                <a:cxn ang="0">
                  <a:pos x="101" y="542"/>
                </a:cxn>
                <a:cxn ang="0">
                  <a:pos x="89" y="540"/>
                </a:cxn>
                <a:cxn ang="0">
                  <a:pos x="60" y="539"/>
                </a:cxn>
                <a:cxn ang="0">
                  <a:pos x="59" y="539"/>
                </a:cxn>
                <a:cxn ang="0">
                  <a:pos x="12" y="499"/>
                </a:cxn>
                <a:cxn ang="0">
                  <a:pos x="19" y="423"/>
                </a:cxn>
                <a:cxn ang="0">
                  <a:pos x="27" y="343"/>
                </a:cxn>
                <a:cxn ang="0">
                  <a:pos x="27" y="248"/>
                </a:cxn>
                <a:cxn ang="0">
                  <a:pos x="19" y="145"/>
                </a:cxn>
                <a:cxn ang="0">
                  <a:pos x="10" y="63"/>
                </a:cxn>
                <a:cxn ang="0">
                  <a:pos x="0" y="12"/>
                </a:cxn>
                <a:cxn ang="0">
                  <a:pos x="59" y="21"/>
                </a:cxn>
                <a:cxn ang="0">
                  <a:pos x="70" y="24"/>
                </a:cxn>
                <a:cxn ang="0">
                  <a:pos x="87" y="110"/>
                </a:cxn>
                <a:cxn ang="0">
                  <a:pos x="97" y="183"/>
                </a:cxn>
                <a:cxn ang="0">
                  <a:pos x="100" y="234"/>
                </a:cxn>
                <a:cxn ang="0">
                  <a:pos x="100" y="254"/>
                </a:cxn>
                <a:cxn ang="0">
                  <a:pos x="114" y="255"/>
                </a:cxn>
                <a:cxn ang="0">
                  <a:pos x="152" y="257"/>
                </a:cxn>
                <a:cxn ang="0">
                  <a:pos x="206" y="258"/>
                </a:cxn>
                <a:cxn ang="0">
                  <a:pos x="265" y="255"/>
                </a:cxn>
                <a:cxn ang="0">
                  <a:pos x="316" y="248"/>
                </a:cxn>
                <a:cxn ang="0">
                  <a:pos x="351" y="240"/>
                </a:cxn>
                <a:cxn ang="0">
                  <a:pos x="364" y="237"/>
                </a:cxn>
                <a:cxn ang="0">
                  <a:pos x="351" y="117"/>
                </a:cxn>
                <a:cxn ang="0">
                  <a:pos x="327" y="14"/>
                </a:cxn>
                <a:cxn ang="0">
                  <a:pos x="338" y="12"/>
                </a:cxn>
              </a:cxnLst>
              <a:rect l="0" t="0" r="r" b="b"/>
              <a:pathLst>
                <a:path w="434" h="543">
                  <a:moveTo>
                    <a:pt x="382" y="0"/>
                  </a:moveTo>
                  <a:lnTo>
                    <a:pt x="405" y="94"/>
                  </a:lnTo>
                  <a:lnTo>
                    <a:pt x="420" y="189"/>
                  </a:lnTo>
                  <a:lnTo>
                    <a:pt x="430" y="278"/>
                  </a:lnTo>
                  <a:lnTo>
                    <a:pt x="434" y="337"/>
                  </a:lnTo>
                  <a:lnTo>
                    <a:pt x="434" y="392"/>
                  </a:lnTo>
                  <a:lnTo>
                    <a:pt x="433" y="440"/>
                  </a:lnTo>
                  <a:lnTo>
                    <a:pt x="431" y="482"/>
                  </a:lnTo>
                  <a:lnTo>
                    <a:pt x="430" y="519"/>
                  </a:lnTo>
                  <a:lnTo>
                    <a:pt x="410" y="523"/>
                  </a:lnTo>
                  <a:lnTo>
                    <a:pt x="410" y="523"/>
                  </a:lnTo>
                  <a:lnTo>
                    <a:pt x="409" y="523"/>
                  </a:lnTo>
                  <a:lnTo>
                    <a:pt x="399" y="525"/>
                  </a:lnTo>
                  <a:lnTo>
                    <a:pt x="398" y="525"/>
                  </a:lnTo>
                  <a:lnTo>
                    <a:pt x="386" y="528"/>
                  </a:lnTo>
                  <a:lnTo>
                    <a:pt x="385" y="528"/>
                  </a:lnTo>
                  <a:lnTo>
                    <a:pt x="378" y="529"/>
                  </a:lnTo>
                  <a:lnTo>
                    <a:pt x="378" y="529"/>
                  </a:lnTo>
                  <a:lnTo>
                    <a:pt x="317" y="536"/>
                  </a:lnTo>
                  <a:lnTo>
                    <a:pt x="249" y="542"/>
                  </a:lnTo>
                  <a:lnTo>
                    <a:pt x="177" y="543"/>
                  </a:lnTo>
                  <a:lnTo>
                    <a:pt x="101" y="542"/>
                  </a:lnTo>
                  <a:lnTo>
                    <a:pt x="101" y="542"/>
                  </a:lnTo>
                  <a:lnTo>
                    <a:pt x="89" y="540"/>
                  </a:lnTo>
                  <a:lnTo>
                    <a:pt x="87" y="540"/>
                  </a:lnTo>
                  <a:lnTo>
                    <a:pt x="60" y="539"/>
                  </a:lnTo>
                  <a:lnTo>
                    <a:pt x="59" y="539"/>
                  </a:lnTo>
                  <a:lnTo>
                    <a:pt x="59" y="539"/>
                  </a:lnTo>
                  <a:lnTo>
                    <a:pt x="12" y="533"/>
                  </a:lnTo>
                  <a:lnTo>
                    <a:pt x="12" y="499"/>
                  </a:lnTo>
                  <a:lnTo>
                    <a:pt x="15" y="463"/>
                  </a:lnTo>
                  <a:lnTo>
                    <a:pt x="19" y="423"/>
                  </a:lnTo>
                  <a:lnTo>
                    <a:pt x="24" y="382"/>
                  </a:lnTo>
                  <a:lnTo>
                    <a:pt x="27" y="343"/>
                  </a:lnTo>
                  <a:lnTo>
                    <a:pt x="28" y="305"/>
                  </a:lnTo>
                  <a:lnTo>
                    <a:pt x="27" y="248"/>
                  </a:lnTo>
                  <a:lnTo>
                    <a:pt x="24" y="195"/>
                  </a:lnTo>
                  <a:lnTo>
                    <a:pt x="19" y="145"/>
                  </a:lnTo>
                  <a:lnTo>
                    <a:pt x="15" y="101"/>
                  </a:lnTo>
                  <a:lnTo>
                    <a:pt x="10" y="63"/>
                  </a:lnTo>
                  <a:lnTo>
                    <a:pt x="5" y="34"/>
                  </a:lnTo>
                  <a:lnTo>
                    <a:pt x="0" y="12"/>
                  </a:lnTo>
                  <a:lnTo>
                    <a:pt x="28" y="18"/>
                  </a:lnTo>
                  <a:lnTo>
                    <a:pt x="59" y="21"/>
                  </a:lnTo>
                  <a:lnTo>
                    <a:pt x="59" y="22"/>
                  </a:lnTo>
                  <a:lnTo>
                    <a:pt x="70" y="24"/>
                  </a:lnTo>
                  <a:lnTo>
                    <a:pt x="80" y="68"/>
                  </a:lnTo>
                  <a:lnTo>
                    <a:pt x="87" y="110"/>
                  </a:lnTo>
                  <a:lnTo>
                    <a:pt x="93" y="149"/>
                  </a:lnTo>
                  <a:lnTo>
                    <a:pt x="97" y="183"/>
                  </a:lnTo>
                  <a:lnTo>
                    <a:pt x="98" y="213"/>
                  </a:lnTo>
                  <a:lnTo>
                    <a:pt x="100" y="234"/>
                  </a:lnTo>
                  <a:lnTo>
                    <a:pt x="100" y="248"/>
                  </a:lnTo>
                  <a:lnTo>
                    <a:pt x="100" y="254"/>
                  </a:lnTo>
                  <a:lnTo>
                    <a:pt x="104" y="254"/>
                  </a:lnTo>
                  <a:lnTo>
                    <a:pt x="114" y="255"/>
                  </a:lnTo>
                  <a:lnTo>
                    <a:pt x="131" y="257"/>
                  </a:lnTo>
                  <a:lnTo>
                    <a:pt x="152" y="257"/>
                  </a:lnTo>
                  <a:lnTo>
                    <a:pt x="177" y="258"/>
                  </a:lnTo>
                  <a:lnTo>
                    <a:pt x="206" y="258"/>
                  </a:lnTo>
                  <a:lnTo>
                    <a:pt x="235" y="258"/>
                  </a:lnTo>
                  <a:lnTo>
                    <a:pt x="265" y="255"/>
                  </a:lnTo>
                  <a:lnTo>
                    <a:pt x="293" y="252"/>
                  </a:lnTo>
                  <a:lnTo>
                    <a:pt x="316" y="248"/>
                  </a:lnTo>
                  <a:lnTo>
                    <a:pt x="335" y="244"/>
                  </a:lnTo>
                  <a:lnTo>
                    <a:pt x="351" y="240"/>
                  </a:lnTo>
                  <a:lnTo>
                    <a:pt x="359" y="238"/>
                  </a:lnTo>
                  <a:lnTo>
                    <a:pt x="364" y="237"/>
                  </a:lnTo>
                  <a:lnTo>
                    <a:pt x="359" y="175"/>
                  </a:lnTo>
                  <a:lnTo>
                    <a:pt x="351" y="117"/>
                  </a:lnTo>
                  <a:lnTo>
                    <a:pt x="340" y="62"/>
                  </a:lnTo>
                  <a:lnTo>
                    <a:pt x="327" y="14"/>
                  </a:lnTo>
                  <a:lnTo>
                    <a:pt x="338" y="12"/>
                  </a:lnTo>
                  <a:lnTo>
                    <a:pt x="338" y="12"/>
                  </a:lnTo>
                  <a:lnTo>
                    <a:pt x="382" y="0"/>
                  </a:lnTo>
                  <a:close/>
                </a:path>
              </a:pathLst>
            </a:custGeom>
            <a:solidFill>
              <a:srgbClr val="576E7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7" name="Freeform 117"/>
            <p:cNvSpPr>
              <a:spLocks/>
            </p:cNvSpPr>
            <p:nvPr/>
          </p:nvSpPr>
          <p:spPr bwMode="auto">
            <a:xfrm>
              <a:off x="9113838" y="5856288"/>
              <a:ext cx="387350" cy="38100"/>
            </a:xfrm>
            <a:custGeom>
              <a:avLst/>
              <a:gdLst/>
              <a:ahLst/>
              <a:cxnLst>
                <a:cxn ang="0">
                  <a:pos x="244" y="0"/>
                </a:cxn>
                <a:cxn ang="0">
                  <a:pos x="240" y="2"/>
                </a:cxn>
                <a:cxn ang="0">
                  <a:pos x="230" y="5"/>
                </a:cxn>
                <a:cxn ang="0">
                  <a:pos x="213" y="10"/>
                </a:cxn>
                <a:cxn ang="0">
                  <a:pos x="191" y="14"/>
                </a:cxn>
                <a:cxn ang="0">
                  <a:pos x="162" y="20"/>
                </a:cxn>
                <a:cxn ang="0">
                  <a:pos x="130" y="23"/>
                </a:cxn>
                <a:cxn ang="0">
                  <a:pos x="90" y="24"/>
                </a:cxn>
                <a:cxn ang="0">
                  <a:pos x="48" y="23"/>
                </a:cxn>
                <a:cxn ang="0">
                  <a:pos x="0" y="19"/>
                </a:cxn>
                <a:cxn ang="0">
                  <a:pos x="6" y="19"/>
                </a:cxn>
                <a:cxn ang="0">
                  <a:pos x="18" y="19"/>
                </a:cxn>
                <a:cxn ang="0">
                  <a:pos x="38" y="17"/>
                </a:cxn>
                <a:cxn ang="0">
                  <a:pos x="64" y="17"/>
                </a:cxn>
                <a:cxn ang="0">
                  <a:pos x="93" y="16"/>
                </a:cxn>
                <a:cxn ang="0">
                  <a:pos x="124" y="14"/>
                </a:cxn>
                <a:cxn ang="0">
                  <a:pos x="157" y="12"/>
                </a:cxn>
                <a:cxn ang="0">
                  <a:pos x="189" y="9"/>
                </a:cxn>
                <a:cxn ang="0">
                  <a:pos x="219" y="5"/>
                </a:cxn>
                <a:cxn ang="0">
                  <a:pos x="244" y="0"/>
                </a:cxn>
              </a:cxnLst>
              <a:rect l="0" t="0" r="r" b="b"/>
              <a:pathLst>
                <a:path w="244" h="24">
                  <a:moveTo>
                    <a:pt x="244" y="0"/>
                  </a:moveTo>
                  <a:lnTo>
                    <a:pt x="240" y="2"/>
                  </a:lnTo>
                  <a:lnTo>
                    <a:pt x="230" y="5"/>
                  </a:lnTo>
                  <a:lnTo>
                    <a:pt x="213" y="10"/>
                  </a:lnTo>
                  <a:lnTo>
                    <a:pt x="191" y="14"/>
                  </a:lnTo>
                  <a:lnTo>
                    <a:pt x="162" y="20"/>
                  </a:lnTo>
                  <a:lnTo>
                    <a:pt x="130" y="23"/>
                  </a:lnTo>
                  <a:lnTo>
                    <a:pt x="90" y="24"/>
                  </a:lnTo>
                  <a:lnTo>
                    <a:pt x="48" y="23"/>
                  </a:lnTo>
                  <a:lnTo>
                    <a:pt x="0" y="19"/>
                  </a:lnTo>
                  <a:lnTo>
                    <a:pt x="6" y="19"/>
                  </a:lnTo>
                  <a:lnTo>
                    <a:pt x="18" y="19"/>
                  </a:lnTo>
                  <a:lnTo>
                    <a:pt x="38" y="17"/>
                  </a:lnTo>
                  <a:lnTo>
                    <a:pt x="64" y="17"/>
                  </a:lnTo>
                  <a:lnTo>
                    <a:pt x="93" y="16"/>
                  </a:lnTo>
                  <a:lnTo>
                    <a:pt x="124" y="14"/>
                  </a:lnTo>
                  <a:lnTo>
                    <a:pt x="157" y="12"/>
                  </a:lnTo>
                  <a:lnTo>
                    <a:pt x="189" y="9"/>
                  </a:lnTo>
                  <a:lnTo>
                    <a:pt x="219" y="5"/>
                  </a:lnTo>
                  <a:lnTo>
                    <a:pt x="244" y="0"/>
                  </a:lnTo>
                  <a:close/>
                </a:path>
              </a:pathLst>
            </a:custGeom>
            <a:solidFill>
              <a:srgbClr val="4D4D4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8" name="Freeform 118"/>
            <p:cNvSpPr>
              <a:spLocks/>
            </p:cNvSpPr>
            <p:nvPr/>
          </p:nvSpPr>
          <p:spPr bwMode="auto">
            <a:xfrm>
              <a:off x="9104313" y="4776788"/>
              <a:ext cx="265113" cy="139700"/>
            </a:xfrm>
            <a:custGeom>
              <a:avLst/>
              <a:gdLst/>
              <a:ahLst/>
              <a:cxnLst>
                <a:cxn ang="0">
                  <a:pos x="127" y="0"/>
                </a:cxn>
                <a:cxn ang="0">
                  <a:pos x="144" y="3"/>
                </a:cxn>
                <a:cxn ang="0">
                  <a:pos x="156" y="11"/>
                </a:cxn>
                <a:cxn ang="0">
                  <a:pos x="164" y="24"/>
                </a:cxn>
                <a:cxn ang="0">
                  <a:pos x="167" y="40"/>
                </a:cxn>
                <a:cxn ang="0">
                  <a:pos x="164" y="55"/>
                </a:cxn>
                <a:cxn ang="0">
                  <a:pos x="154" y="68"/>
                </a:cxn>
                <a:cxn ang="0">
                  <a:pos x="141" y="78"/>
                </a:cxn>
                <a:cxn ang="0">
                  <a:pos x="126" y="82"/>
                </a:cxn>
                <a:cxn ang="0">
                  <a:pos x="47" y="88"/>
                </a:cxn>
                <a:cxn ang="0">
                  <a:pos x="43" y="88"/>
                </a:cxn>
                <a:cxn ang="0">
                  <a:pos x="27" y="83"/>
                </a:cxn>
                <a:cxn ang="0">
                  <a:pos x="13" y="76"/>
                </a:cxn>
                <a:cxn ang="0">
                  <a:pos x="5" y="64"/>
                </a:cxn>
                <a:cxn ang="0">
                  <a:pos x="0" y="48"/>
                </a:cxn>
                <a:cxn ang="0">
                  <a:pos x="5" y="31"/>
                </a:cxn>
                <a:cxn ang="0">
                  <a:pos x="13" y="17"/>
                </a:cxn>
                <a:cxn ang="0">
                  <a:pos x="27" y="7"/>
                </a:cxn>
                <a:cxn ang="0">
                  <a:pos x="46" y="3"/>
                </a:cxn>
                <a:cxn ang="0">
                  <a:pos x="126" y="0"/>
                </a:cxn>
                <a:cxn ang="0">
                  <a:pos x="127" y="0"/>
                </a:cxn>
              </a:cxnLst>
              <a:rect l="0" t="0" r="r" b="b"/>
              <a:pathLst>
                <a:path w="167" h="88">
                  <a:moveTo>
                    <a:pt x="127" y="0"/>
                  </a:moveTo>
                  <a:lnTo>
                    <a:pt x="144" y="3"/>
                  </a:lnTo>
                  <a:lnTo>
                    <a:pt x="156" y="11"/>
                  </a:lnTo>
                  <a:lnTo>
                    <a:pt x="164" y="24"/>
                  </a:lnTo>
                  <a:lnTo>
                    <a:pt x="167" y="40"/>
                  </a:lnTo>
                  <a:lnTo>
                    <a:pt x="164" y="55"/>
                  </a:lnTo>
                  <a:lnTo>
                    <a:pt x="154" y="68"/>
                  </a:lnTo>
                  <a:lnTo>
                    <a:pt x="141" y="78"/>
                  </a:lnTo>
                  <a:lnTo>
                    <a:pt x="126" y="82"/>
                  </a:lnTo>
                  <a:lnTo>
                    <a:pt x="47" y="88"/>
                  </a:lnTo>
                  <a:lnTo>
                    <a:pt x="43" y="88"/>
                  </a:lnTo>
                  <a:lnTo>
                    <a:pt x="27" y="83"/>
                  </a:lnTo>
                  <a:lnTo>
                    <a:pt x="13" y="76"/>
                  </a:lnTo>
                  <a:lnTo>
                    <a:pt x="5" y="64"/>
                  </a:lnTo>
                  <a:lnTo>
                    <a:pt x="0" y="48"/>
                  </a:lnTo>
                  <a:lnTo>
                    <a:pt x="5" y="31"/>
                  </a:lnTo>
                  <a:lnTo>
                    <a:pt x="13" y="17"/>
                  </a:lnTo>
                  <a:lnTo>
                    <a:pt x="27" y="7"/>
                  </a:lnTo>
                  <a:lnTo>
                    <a:pt x="46" y="3"/>
                  </a:lnTo>
                  <a:lnTo>
                    <a:pt x="126" y="0"/>
                  </a:lnTo>
                  <a:lnTo>
                    <a:pt x="127" y="0"/>
                  </a:lnTo>
                  <a:close/>
                </a:path>
              </a:pathLst>
            </a:custGeom>
            <a:solidFill>
              <a:srgbClr val="E3DC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199" name="Freeform 119"/>
            <p:cNvSpPr>
              <a:spLocks/>
            </p:cNvSpPr>
            <p:nvPr/>
          </p:nvSpPr>
          <p:spPr bwMode="auto">
            <a:xfrm>
              <a:off x="9101138" y="4770438"/>
              <a:ext cx="274638" cy="107950"/>
            </a:xfrm>
            <a:custGeom>
              <a:avLst/>
              <a:gdLst/>
              <a:ahLst/>
              <a:cxnLst>
                <a:cxn ang="0">
                  <a:pos x="128" y="0"/>
                </a:cxn>
                <a:cxn ang="0">
                  <a:pos x="146" y="3"/>
                </a:cxn>
                <a:cxn ang="0">
                  <a:pos x="160" y="13"/>
                </a:cxn>
                <a:cxn ang="0">
                  <a:pos x="170" y="27"/>
                </a:cxn>
                <a:cxn ang="0">
                  <a:pos x="173" y="44"/>
                </a:cxn>
                <a:cxn ang="0">
                  <a:pos x="173" y="45"/>
                </a:cxn>
                <a:cxn ang="0">
                  <a:pos x="172" y="46"/>
                </a:cxn>
                <a:cxn ang="0">
                  <a:pos x="169" y="48"/>
                </a:cxn>
                <a:cxn ang="0">
                  <a:pos x="167" y="46"/>
                </a:cxn>
                <a:cxn ang="0">
                  <a:pos x="166" y="45"/>
                </a:cxn>
                <a:cxn ang="0">
                  <a:pos x="165" y="44"/>
                </a:cxn>
                <a:cxn ang="0">
                  <a:pos x="163" y="29"/>
                </a:cxn>
                <a:cxn ang="0">
                  <a:pos x="155" y="18"/>
                </a:cxn>
                <a:cxn ang="0">
                  <a:pos x="143" y="10"/>
                </a:cxn>
                <a:cxn ang="0">
                  <a:pos x="128" y="8"/>
                </a:cxn>
                <a:cxn ang="0">
                  <a:pos x="48" y="11"/>
                </a:cxn>
                <a:cxn ang="0">
                  <a:pos x="31" y="14"/>
                </a:cxn>
                <a:cxn ang="0">
                  <a:pos x="18" y="24"/>
                </a:cxn>
                <a:cxn ang="0">
                  <a:pos x="9" y="37"/>
                </a:cxn>
                <a:cxn ang="0">
                  <a:pos x="7" y="52"/>
                </a:cxn>
                <a:cxn ang="0">
                  <a:pos x="8" y="56"/>
                </a:cxn>
                <a:cxn ang="0">
                  <a:pos x="8" y="62"/>
                </a:cxn>
                <a:cxn ang="0">
                  <a:pos x="9" y="65"/>
                </a:cxn>
                <a:cxn ang="0">
                  <a:pos x="8" y="66"/>
                </a:cxn>
                <a:cxn ang="0">
                  <a:pos x="7" y="68"/>
                </a:cxn>
                <a:cxn ang="0">
                  <a:pos x="5" y="68"/>
                </a:cxn>
                <a:cxn ang="0">
                  <a:pos x="2" y="66"/>
                </a:cxn>
                <a:cxn ang="0">
                  <a:pos x="1" y="65"/>
                </a:cxn>
                <a:cxn ang="0">
                  <a:pos x="0" y="58"/>
                </a:cxn>
                <a:cxn ang="0">
                  <a:pos x="0" y="52"/>
                </a:cxn>
                <a:cxn ang="0">
                  <a:pos x="2" y="34"/>
                </a:cxn>
                <a:cxn ang="0">
                  <a:pos x="12" y="18"/>
                </a:cxn>
                <a:cxn ang="0">
                  <a:pos x="28" y="7"/>
                </a:cxn>
                <a:cxn ang="0">
                  <a:pos x="48" y="3"/>
                </a:cxn>
                <a:cxn ang="0">
                  <a:pos x="128" y="0"/>
                </a:cxn>
              </a:cxnLst>
              <a:rect l="0" t="0" r="r" b="b"/>
              <a:pathLst>
                <a:path w="173" h="68">
                  <a:moveTo>
                    <a:pt x="128" y="0"/>
                  </a:moveTo>
                  <a:lnTo>
                    <a:pt x="146" y="3"/>
                  </a:lnTo>
                  <a:lnTo>
                    <a:pt x="160" y="13"/>
                  </a:lnTo>
                  <a:lnTo>
                    <a:pt x="170" y="27"/>
                  </a:lnTo>
                  <a:lnTo>
                    <a:pt x="173" y="44"/>
                  </a:lnTo>
                  <a:lnTo>
                    <a:pt x="173" y="45"/>
                  </a:lnTo>
                  <a:lnTo>
                    <a:pt x="172" y="46"/>
                  </a:lnTo>
                  <a:lnTo>
                    <a:pt x="169" y="48"/>
                  </a:lnTo>
                  <a:lnTo>
                    <a:pt x="167" y="46"/>
                  </a:lnTo>
                  <a:lnTo>
                    <a:pt x="166" y="45"/>
                  </a:lnTo>
                  <a:lnTo>
                    <a:pt x="165" y="44"/>
                  </a:lnTo>
                  <a:lnTo>
                    <a:pt x="163" y="29"/>
                  </a:lnTo>
                  <a:lnTo>
                    <a:pt x="155" y="18"/>
                  </a:lnTo>
                  <a:lnTo>
                    <a:pt x="143" y="10"/>
                  </a:lnTo>
                  <a:lnTo>
                    <a:pt x="128" y="8"/>
                  </a:lnTo>
                  <a:lnTo>
                    <a:pt x="48" y="11"/>
                  </a:lnTo>
                  <a:lnTo>
                    <a:pt x="31" y="14"/>
                  </a:lnTo>
                  <a:lnTo>
                    <a:pt x="18" y="24"/>
                  </a:lnTo>
                  <a:lnTo>
                    <a:pt x="9" y="37"/>
                  </a:lnTo>
                  <a:lnTo>
                    <a:pt x="7" y="52"/>
                  </a:lnTo>
                  <a:lnTo>
                    <a:pt x="8" y="56"/>
                  </a:lnTo>
                  <a:lnTo>
                    <a:pt x="8" y="62"/>
                  </a:lnTo>
                  <a:lnTo>
                    <a:pt x="9" y="65"/>
                  </a:lnTo>
                  <a:lnTo>
                    <a:pt x="8" y="66"/>
                  </a:lnTo>
                  <a:lnTo>
                    <a:pt x="7" y="68"/>
                  </a:lnTo>
                  <a:lnTo>
                    <a:pt x="5" y="68"/>
                  </a:lnTo>
                  <a:lnTo>
                    <a:pt x="2" y="66"/>
                  </a:lnTo>
                  <a:lnTo>
                    <a:pt x="1" y="65"/>
                  </a:lnTo>
                  <a:lnTo>
                    <a:pt x="0" y="58"/>
                  </a:lnTo>
                  <a:lnTo>
                    <a:pt x="0" y="52"/>
                  </a:lnTo>
                  <a:lnTo>
                    <a:pt x="2" y="34"/>
                  </a:lnTo>
                  <a:lnTo>
                    <a:pt x="12" y="18"/>
                  </a:lnTo>
                  <a:lnTo>
                    <a:pt x="28" y="7"/>
                  </a:lnTo>
                  <a:lnTo>
                    <a:pt x="48" y="3"/>
                  </a:lnTo>
                  <a:lnTo>
                    <a:pt x="128"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200" name="Freeform 120"/>
            <p:cNvSpPr>
              <a:spLocks/>
            </p:cNvSpPr>
            <p:nvPr/>
          </p:nvSpPr>
          <p:spPr bwMode="auto">
            <a:xfrm>
              <a:off x="9453563" y="4749800"/>
              <a:ext cx="228600" cy="134938"/>
            </a:xfrm>
            <a:custGeom>
              <a:avLst/>
              <a:gdLst/>
              <a:ahLst/>
              <a:cxnLst>
                <a:cxn ang="0">
                  <a:pos x="113" y="0"/>
                </a:cxn>
                <a:cxn ang="0">
                  <a:pos x="126" y="3"/>
                </a:cxn>
                <a:cxn ang="0">
                  <a:pos x="136" y="10"/>
                </a:cxn>
                <a:cxn ang="0">
                  <a:pos x="143" y="21"/>
                </a:cxn>
                <a:cxn ang="0">
                  <a:pos x="144" y="35"/>
                </a:cxn>
                <a:cxn ang="0">
                  <a:pos x="142" y="50"/>
                </a:cxn>
                <a:cxn ang="0">
                  <a:pos x="133" y="62"/>
                </a:cxn>
                <a:cxn ang="0">
                  <a:pos x="122" y="72"/>
                </a:cxn>
                <a:cxn ang="0">
                  <a:pos x="108" y="76"/>
                </a:cxn>
                <a:cxn ang="0">
                  <a:pos x="39" y="85"/>
                </a:cxn>
                <a:cxn ang="0">
                  <a:pos x="34" y="85"/>
                </a:cxn>
                <a:cxn ang="0">
                  <a:pos x="22" y="82"/>
                </a:cxn>
                <a:cxn ang="0">
                  <a:pos x="10" y="75"/>
                </a:cxn>
                <a:cxn ang="0">
                  <a:pos x="3" y="64"/>
                </a:cxn>
                <a:cxn ang="0">
                  <a:pos x="0" y="51"/>
                </a:cxn>
                <a:cxn ang="0">
                  <a:pos x="3" y="34"/>
                </a:cxn>
                <a:cxn ang="0">
                  <a:pos x="12" y="21"/>
                </a:cxn>
                <a:cxn ang="0">
                  <a:pos x="24" y="11"/>
                </a:cxn>
                <a:cxn ang="0">
                  <a:pos x="39" y="7"/>
                </a:cxn>
                <a:cxn ang="0">
                  <a:pos x="109" y="0"/>
                </a:cxn>
                <a:cxn ang="0">
                  <a:pos x="113" y="0"/>
                </a:cxn>
              </a:cxnLst>
              <a:rect l="0" t="0" r="r" b="b"/>
              <a:pathLst>
                <a:path w="144" h="85">
                  <a:moveTo>
                    <a:pt x="113" y="0"/>
                  </a:moveTo>
                  <a:lnTo>
                    <a:pt x="126" y="3"/>
                  </a:lnTo>
                  <a:lnTo>
                    <a:pt x="136" y="10"/>
                  </a:lnTo>
                  <a:lnTo>
                    <a:pt x="143" y="21"/>
                  </a:lnTo>
                  <a:lnTo>
                    <a:pt x="144" y="35"/>
                  </a:lnTo>
                  <a:lnTo>
                    <a:pt x="142" y="50"/>
                  </a:lnTo>
                  <a:lnTo>
                    <a:pt x="133" y="62"/>
                  </a:lnTo>
                  <a:lnTo>
                    <a:pt x="122" y="72"/>
                  </a:lnTo>
                  <a:lnTo>
                    <a:pt x="108" y="76"/>
                  </a:lnTo>
                  <a:lnTo>
                    <a:pt x="39" y="85"/>
                  </a:lnTo>
                  <a:lnTo>
                    <a:pt x="34" y="85"/>
                  </a:lnTo>
                  <a:lnTo>
                    <a:pt x="22" y="82"/>
                  </a:lnTo>
                  <a:lnTo>
                    <a:pt x="10" y="75"/>
                  </a:lnTo>
                  <a:lnTo>
                    <a:pt x="3" y="64"/>
                  </a:lnTo>
                  <a:lnTo>
                    <a:pt x="0" y="51"/>
                  </a:lnTo>
                  <a:lnTo>
                    <a:pt x="3" y="34"/>
                  </a:lnTo>
                  <a:lnTo>
                    <a:pt x="12" y="21"/>
                  </a:lnTo>
                  <a:lnTo>
                    <a:pt x="24" y="11"/>
                  </a:lnTo>
                  <a:lnTo>
                    <a:pt x="39" y="7"/>
                  </a:lnTo>
                  <a:lnTo>
                    <a:pt x="109" y="0"/>
                  </a:lnTo>
                  <a:lnTo>
                    <a:pt x="113" y="0"/>
                  </a:lnTo>
                  <a:close/>
                </a:path>
              </a:pathLst>
            </a:custGeom>
            <a:solidFill>
              <a:srgbClr val="E3DC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201" name="Freeform 121"/>
            <p:cNvSpPr>
              <a:spLocks/>
            </p:cNvSpPr>
            <p:nvPr/>
          </p:nvSpPr>
          <p:spPr bwMode="auto">
            <a:xfrm>
              <a:off x="9447213" y="4743450"/>
              <a:ext cx="242888" cy="100013"/>
            </a:xfrm>
            <a:custGeom>
              <a:avLst/>
              <a:gdLst/>
              <a:ahLst/>
              <a:cxnLst>
                <a:cxn ang="0">
                  <a:pos x="113" y="0"/>
                </a:cxn>
                <a:cxn ang="0">
                  <a:pos x="129" y="1"/>
                </a:cxn>
                <a:cxn ang="0">
                  <a:pos x="141" y="10"/>
                </a:cxn>
                <a:cxn ang="0">
                  <a:pos x="150" y="22"/>
                </a:cxn>
                <a:cxn ang="0">
                  <a:pos x="153" y="39"/>
                </a:cxn>
                <a:cxn ang="0">
                  <a:pos x="151" y="45"/>
                </a:cxn>
                <a:cxn ang="0">
                  <a:pos x="151" y="51"/>
                </a:cxn>
                <a:cxn ang="0">
                  <a:pos x="150" y="52"/>
                </a:cxn>
                <a:cxn ang="0">
                  <a:pos x="147" y="54"/>
                </a:cxn>
                <a:cxn ang="0">
                  <a:pos x="146" y="54"/>
                </a:cxn>
                <a:cxn ang="0">
                  <a:pos x="144" y="52"/>
                </a:cxn>
                <a:cxn ang="0">
                  <a:pos x="143" y="51"/>
                </a:cxn>
                <a:cxn ang="0">
                  <a:pos x="143" y="48"/>
                </a:cxn>
                <a:cxn ang="0">
                  <a:pos x="144" y="44"/>
                </a:cxn>
                <a:cxn ang="0">
                  <a:pos x="144" y="38"/>
                </a:cxn>
                <a:cxn ang="0">
                  <a:pos x="143" y="25"/>
                </a:cxn>
                <a:cxn ang="0">
                  <a:pos x="136" y="15"/>
                </a:cxn>
                <a:cxn ang="0">
                  <a:pos x="131" y="11"/>
                </a:cxn>
                <a:cxn ang="0">
                  <a:pos x="126" y="10"/>
                </a:cxn>
                <a:cxn ang="0">
                  <a:pos x="120" y="8"/>
                </a:cxn>
                <a:cxn ang="0">
                  <a:pos x="113" y="8"/>
                </a:cxn>
                <a:cxn ang="0">
                  <a:pos x="44" y="14"/>
                </a:cxn>
                <a:cxn ang="0">
                  <a:pos x="30" y="18"/>
                </a:cxn>
                <a:cxn ang="0">
                  <a:pos x="19" y="28"/>
                </a:cxn>
                <a:cxn ang="0">
                  <a:pos x="12" y="39"/>
                </a:cxn>
                <a:cxn ang="0">
                  <a:pos x="9" y="55"/>
                </a:cxn>
                <a:cxn ang="0">
                  <a:pos x="9" y="59"/>
                </a:cxn>
                <a:cxn ang="0">
                  <a:pos x="9" y="61"/>
                </a:cxn>
                <a:cxn ang="0">
                  <a:pos x="7" y="62"/>
                </a:cxn>
                <a:cxn ang="0">
                  <a:pos x="6" y="63"/>
                </a:cxn>
                <a:cxn ang="0">
                  <a:pos x="4" y="63"/>
                </a:cxn>
                <a:cxn ang="0">
                  <a:pos x="2" y="62"/>
                </a:cxn>
                <a:cxn ang="0">
                  <a:pos x="0" y="59"/>
                </a:cxn>
                <a:cxn ang="0">
                  <a:pos x="0" y="55"/>
                </a:cxn>
                <a:cxn ang="0">
                  <a:pos x="3" y="37"/>
                </a:cxn>
                <a:cxn ang="0">
                  <a:pos x="13" y="22"/>
                </a:cxn>
                <a:cxn ang="0">
                  <a:pos x="26" y="11"/>
                </a:cxn>
                <a:cxn ang="0">
                  <a:pos x="43" y="7"/>
                </a:cxn>
                <a:cxn ang="0">
                  <a:pos x="113" y="0"/>
                </a:cxn>
              </a:cxnLst>
              <a:rect l="0" t="0" r="r" b="b"/>
              <a:pathLst>
                <a:path w="153" h="63">
                  <a:moveTo>
                    <a:pt x="113" y="0"/>
                  </a:moveTo>
                  <a:lnTo>
                    <a:pt x="129" y="1"/>
                  </a:lnTo>
                  <a:lnTo>
                    <a:pt x="141" y="10"/>
                  </a:lnTo>
                  <a:lnTo>
                    <a:pt x="150" y="22"/>
                  </a:lnTo>
                  <a:lnTo>
                    <a:pt x="153" y="39"/>
                  </a:lnTo>
                  <a:lnTo>
                    <a:pt x="151" y="45"/>
                  </a:lnTo>
                  <a:lnTo>
                    <a:pt x="151" y="51"/>
                  </a:lnTo>
                  <a:lnTo>
                    <a:pt x="150" y="52"/>
                  </a:lnTo>
                  <a:lnTo>
                    <a:pt x="147" y="54"/>
                  </a:lnTo>
                  <a:lnTo>
                    <a:pt x="146" y="54"/>
                  </a:lnTo>
                  <a:lnTo>
                    <a:pt x="144" y="52"/>
                  </a:lnTo>
                  <a:lnTo>
                    <a:pt x="143" y="51"/>
                  </a:lnTo>
                  <a:lnTo>
                    <a:pt x="143" y="48"/>
                  </a:lnTo>
                  <a:lnTo>
                    <a:pt x="144" y="44"/>
                  </a:lnTo>
                  <a:lnTo>
                    <a:pt x="144" y="38"/>
                  </a:lnTo>
                  <a:lnTo>
                    <a:pt x="143" y="25"/>
                  </a:lnTo>
                  <a:lnTo>
                    <a:pt x="136" y="15"/>
                  </a:lnTo>
                  <a:lnTo>
                    <a:pt x="131" y="11"/>
                  </a:lnTo>
                  <a:lnTo>
                    <a:pt x="126" y="10"/>
                  </a:lnTo>
                  <a:lnTo>
                    <a:pt x="120" y="8"/>
                  </a:lnTo>
                  <a:lnTo>
                    <a:pt x="113" y="8"/>
                  </a:lnTo>
                  <a:lnTo>
                    <a:pt x="44" y="14"/>
                  </a:lnTo>
                  <a:lnTo>
                    <a:pt x="30" y="18"/>
                  </a:lnTo>
                  <a:lnTo>
                    <a:pt x="19" y="28"/>
                  </a:lnTo>
                  <a:lnTo>
                    <a:pt x="12" y="39"/>
                  </a:lnTo>
                  <a:lnTo>
                    <a:pt x="9" y="55"/>
                  </a:lnTo>
                  <a:lnTo>
                    <a:pt x="9" y="59"/>
                  </a:lnTo>
                  <a:lnTo>
                    <a:pt x="9" y="61"/>
                  </a:lnTo>
                  <a:lnTo>
                    <a:pt x="7" y="62"/>
                  </a:lnTo>
                  <a:lnTo>
                    <a:pt x="6" y="63"/>
                  </a:lnTo>
                  <a:lnTo>
                    <a:pt x="4" y="63"/>
                  </a:lnTo>
                  <a:lnTo>
                    <a:pt x="2" y="62"/>
                  </a:lnTo>
                  <a:lnTo>
                    <a:pt x="0" y="59"/>
                  </a:lnTo>
                  <a:lnTo>
                    <a:pt x="0" y="55"/>
                  </a:lnTo>
                  <a:lnTo>
                    <a:pt x="3" y="37"/>
                  </a:lnTo>
                  <a:lnTo>
                    <a:pt x="13" y="22"/>
                  </a:lnTo>
                  <a:lnTo>
                    <a:pt x="26" y="11"/>
                  </a:lnTo>
                  <a:lnTo>
                    <a:pt x="43" y="7"/>
                  </a:lnTo>
                  <a:lnTo>
                    <a:pt x="113"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202" name="Freeform 122"/>
            <p:cNvSpPr>
              <a:spLocks/>
            </p:cNvSpPr>
            <p:nvPr/>
          </p:nvSpPr>
          <p:spPr bwMode="auto">
            <a:xfrm>
              <a:off x="9363076" y="4797425"/>
              <a:ext cx="93663" cy="34925"/>
            </a:xfrm>
            <a:custGeom>
              <a:avLst/>
              <a:gdLst/>
              <a:ahLst/>
              <a:cxnLst>
                <a:cxn ang="0">
                  <a:pos x="32" y="0"/>
                </a:cxn>
                <a:cxn ang="0">
                  <a:pos x="46" y="4"/>
                </a:cxn>
                <a:cxn ang="0">
                  <a:pos x="59" y="14"/>
                </a:cxn>
                <a:cxn ang="0">
                  <a:pos x="53" y="20"/>
                </a:cxn>
                <a:cxn ang="0">
                  <a:pos x="49" y="14"/>
                </a:cxn>
                <a:cxn ang="0">
                  <a:pos x="43" y="11"/>
                </a:cxn>
                <a:cxn ang="0">
                  <a:pos x="38" y="10"/>
                </a:cxn>
                <a:cxn ang="0">
                  <a:pos x="32" y="8"/>
                </a:cxn>
                <a:cxn ang="0">
                  <a:pos x="22" y="11"/>
                </a:cxn>
                <a:cxn ang="0">
                  <a:pos x="14" y="15"/>
                </a:cxn>
                <a:cxn ang="0">
                  <a:pos x="8" y="20"/>
                </a:cxn>
                <a:cxn ang="0">
                  <a:pos x="7" y="22"/>
                </a:cxn>
                <a:cxn ang="0">
                  <a:pos x="0" y="17"/>
                </a:cxn>
                <a:cxn ang="0">
                  <a:pos x="2" y="14"/>
                </a:cxn>
                <a:cxn ang="0">
                  <a:pos x="10" y="8"/>
                </a:cxn>
                <a:cxn ang="0">
                  <a:pos x="19" y="3"/>
                </a:cxn>
                <a:cxn ang="0">
                  <a:pos x="32" y="0"/>
                </a:cxn>
              </a:cxnLst>
              <a:rect l="0" t="0" r="r" b="b"/>
              <a:pathLst>
                <a:path w="59" h="22">
                  <a:moveTo>
                    <a:pt x="32" y="0"/>
                  </a:moveTo>
                  <a:lnTo>
                    <a:pt x="46" y="4"/>
                  </a:lnTo>
                  <a:lnTo>
                    <a:pt x="59" y="14"/>
                  </a:lnTo>
                  <a:lnTo>
                    <a:pt x="53" y="20"/>
                  </a:lnTo>
                  <a:lnTo>
                    <a:pt x="49" y="14"/>
                  </a:lnTo>
                  <a:lnTo>
                    <a:pt x="43" y="11"/>
                  </a:lnTo>
                  <a:lnTo>
                    <a:pt x="38" y="10"/>
                  </a:lnTo>
                  <a:lnTo>
                    <a:pt x="32" y="8"/>
                  </a:lnTo>
                  <a:lnTo>
                    <a:pt x="22" y="11"/>
                  </a:lnTo>
                  <a:lnTo>
                    <a:pt x="14" y="15"/>
                  </a:lnTo>
                  <a:lnTo>
                    <a:pt x="8" y="20"/>
                  </a:lnTo>
                  <a:lnTo>
                    <a:pt x="7" y="22"/>
                  </a:lnTo>
                  <a:lnTo>
                    <a:pt x="0" y="17"/>
                  </a:lnTo>
                  <a:lnTo>
                    <a:pt x="2" y="14"/>
                  </a:lnTo>
                  <a:lnTo>
                    <a:pt x="10" y="8"/>
                  </a:lnTo>
                  <a:lnTo>
                    <a:pt x="19" y="3"/>
                  </a:lnTo>
                  <a:lnTo>
                    <a:pt x="32"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203" name="Freeform 123"/>
            <p:cNvSpPr>
              <a:spLocks/>
            </p:cNvSpPr>
            <p:nvPr/>
          </p:nvSpPr>
          <p:spPr bwMode="auto">
            <a:xfrm>
              <a:off x="9194801" y="4781550"/>
              <a:ext cx="168275" cy="47625"/>
            </a:xfrm>
            <a:custGeom>
              <a:avLst/>
              <a:gdLst/>
              <a:ahLst/>
              <a:cxnLst>
                <a:cxn ang="0">
                  <a:pos x="62" y="0"/>
                </a:cxn>
                <a:cxn ang="0">
                  <a:pos x="72" y="0"/>
                </a:cxn>
                <a:cxn ang="0">
                  <a:pos x="76" y="1"/>
                </a:cxn>
                <a:cxn ang="0">
                  <a:pos x="82" y="3"/>
                </a:cxn>
                <a:cxn ang="0">
                  <a:pos x="89" y="4"/>
                </a:cxn>
                <a:cxn ang="0">
                  <a:pos x="93" y="8"/>
                </a:cxn>
                <a:cxn ang="0">
                  <a:pos x="97" y="13"/>
                </a:cxn>
                <a:cxn ang="0">
                  <a:pos x="101" y="17"/>
                </a:cxn>
                <a:cxn ang="0">
                  <a:pos x="103" y="21"/>
                </a:cxn>
                <a:cxn ang="0">
                  <a:pos x="106" y="25"/>
                </a:cxn>
                <a:cxn ang="0">
                  <a:pos x="106" y="30"/>
                </a:cxn>
                <a:cxn ang="0">
                  <a:pos x="104" y="27"/>
                </a:cxn>
                <a:cxn ang="0">
                  <a:pos x="100" y="21"/>
                </a:cxn>
                <a:cxn ang="0">
                  <a:pos x="90" y="14"/>
                </a:cxn>
                <a:cxn ang="0">
                  <a:pos x="76" y="8"/>
                </a:cxn>
                <a:cxn ang="0">
                  <a:pos x="65" y="6"/>
                </a:cxn>
                <a:cxn ang="0">
                  <a:pos x="51" y="6"/>
                </a:cxn>
                <a:cxn ang="0">
                  <a:pos x="32" y="4"/>
                </a:cxn>
                <a:cxn ang="0">
                  <a:pos x="17" y="4"/>
                </a:cxn>
                <a:cxn ang="0">
                  <a:pos x="4" y="4"/>
                </a:cxn>
                <a:cxn ang="0">
                  <a:pos x="0" y="4"/>
                </a:cxn>
                <a:cxn ang="0">
                  <a:pos x="4" y="3"/>
                </a:cxn>
                <a:cxn ang="0">
                  <a:pos x="15" y="3"/>
                </a:cxn>
                <a:cxn ang="0">
                  <a:pos x="31" y="1"/>
                </a:cxn>
                <a:cxn ang="0">
                  <a:pos x="48" y="1"/>
                </a:cxn>
                <a:cxn ang="0">
                  <a:pos x="62" y="0"/>
                </a:cxn>
              </a:cxnLst>
              <a:rect l="0" t="0" r="r" b="b"/>
              <a:pathLst>
                <a:path w="106" h="30">
                  <a:moveTo>
                    <a:pt x="62" y="0"/>
                  </a:moveTo>
                  <a:lnTo>
                    <a:pt x="72" y="0"/>
                  </a:lnTo>
                  <a:lnTo>
                    <a:pt x="76" y="1"/>
                  </a:lnTo>
                  <a:lnTo>
                    <a:pt x="82" y="3"/>
                  </a:lnTo>
                  <a:lnTo>
                    <a:pt x="89" y="4"/>
                  </a:lnTo>
                  <a:lnTo>
                    <a:pt x="93" y="8"/>
                  </a:lnTo>
                  <a:lnTo>
                    <a:pt x="97" y="13"/>
                  </a:lnTo>
                  <a:lnTo>
                    <a:pt x="101" y="17"/>
                  </a:lnTo>
                  <a:lnTo>
                    <a:pt x="103" y="21"/>
                  </a:lnTo>
                  <a:lnTo>
                    <a:pt x="106" y="25"/>
                  </a:lnTo>
                  <a:lnTo>
                    <a:pt x="106" y="30"/>
                  </a:lnTo>
                  <a:lnTo>
                    <a:pt x="104" y="27"/>
                  </a:lnTo>
                  <a:lnTo>
                    <a:pt x="100" y="21"/>
                  </a:lnTo>
                  <a:lnTo>
                    <a:pt x="90" y="14"/>
                  </a:lnTo>
                  <a:lnTo>
                    <a:pt x="76" y="8"/>
                  </a:lnTo>
                  <a:lnTo>
                    <a:pt x="65" y="6"/>
                  </a:lnTo>
                  <a:lnTo>
                    <a:pt x="51" y="6"/>
                  </a:lnTo>
                  <a:lnTo>
                    <a:pt x="32" y="4"/>
                  </a:lnTo>
                  <a:lnTo>
                    <a:pt x="17" y="4"/>
                  </a:lnTo>
                  <a:lnTo>
                    <a:pt x="4" y="4"/>
                  </a:lnTo>
                  <a:lnTo>
                    <a:pt x="0" y="4"/>
                  </a:lnTo>
                  <a:lnTo>
                    <a:pt x="4" y="3"/>
                  </a:lnTo>
                  <a:lnTo>
                    <a:pt x="15" y="3"/>
                  </a:lnTo>
                  <a:lnTo>
                    <a:pt x="31" y="1"/>
                  </a:lnTo>
                  <a:lnTo>
                    <a:pt x="48" y="1"/>
                  </a:lnTo>
                  <a:lnTo>
                    <a:pt x="62"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204" name="Freeform 124"/>
            <p:cNvSpPr>
              <a:spLocks/>
            </p:cNvSpPr>
            <p:nvPr/>
          </p:nvSpPr>
          <p:spPr bwMode="auto">
            <a:xfrm>
              <a:off x="9548813" y="4754563"/>
              <a:ext cx="127000" cy="47625"/>
            </a:xfrm>
            <a:custGeom>
              <a:avLst/>
              <a:gdLst/>
              <a:ahLst/>
              <a:cxnLst>
                <a:cxn ang="0">
                  <a:pos x="51" y="0"/>
                </a:cxn>
                <a:cxn ang="0">
                  <a:pos x="56" y="1"/>
                </a:cxn>
                <a:cxn ang="0">
                  <a:pos x="63" y="3"/>
                </a:cxn>
                <a:cxn ang="0">
                  <a:pos x="70" y="7"/>
                </a:cxn>
                <a:cxn ang="0">
                  <a:pos x="77" y="15"/>
                </a:cxn>
                <a:cxn ang="0">
                  <a:pos x="80" y="30"/>
                </a:cxn>
                <a:cxn ang="0">
                  <a:pos x="80" y="27"/>
                </a:cxn>
                <a:cxn ang="0">
                  <a:pos x="76" y="20"/>
                </a:cxn>
                <a:cxn ang="0">
                  <a:pos x="69" y="13"/>
                </a:cxn>
                <a:cxn ang="0">
                  <a:pos x="58" y="7"/>
                </a:cxn>
                <a:cxn ang="0">
                  <a:pos x="49" y="7"/>
                </a:cxn>
                <a:cxn ang="0">
                  <a:pos x="38" y="6"/>
                </a:cxn>
                <a:cxn ang="0">
                  <a:pos x="25" y="6"/>
                </a:cxn>
                <a:cxn ang="0">
                  <a:pos x="12" y="6"/>
                </a:cxn>
                <a:cxn ang="0">
                  <a:pos x="3" y="6"/>
                </a:cxn>
                <a:cxn ang="0">
                  <a:pos x="0" y="6"/>
                </a:cxn>
                <a:cxn ang="0">
                  <a:pos x="48" y="1"/>
                </a:cxn>
                <a:cxn ang="0">
                  <a:pos x="51" y="0"/>
                </a:cxn>
              </a:cxnLst>
              <a:rect l="0" t="0" r="r" b="b"/>
              <a:pathLst>
                <a:path w="80" h="30">
                  <a:moveTo>
                    <a:pt x="51" y="0"/>
                  </a:moveTo>
                  <a:lnTo>
                    <a:pt x="56" y="1"/>
                  </a:lnTo>
                  <a:lnTo>
                    <a:pt x="63" y="3"/>
                  </a:lnTo>
                  <a:lnTo>
                    <a:pt x="70" y="7"/>
                  </a:lnTo>
                  <a:lnTo>
                    <a:pt x="77" y="15"/>
                  </a:lnTo>
                  <a:lnTo>
                    <a:pt x="80" y="30"/>
                  </a:lnTo>
                  <a:lnTo>
                    <a:pt x="80" y="27"/>
                  </a:lnTo>
                  <a:lnTo>
                    <a:pt x="76" y="20"/>
                  </a:lnTo>
                  <a:lnTo>
                    <a:pt x="69" y="13"/>
                  </a:lnTo>
                  <a:lnTo>
                    <a:pt x="58" y="7"/>
                  </a:lnTo>
                  <a:lnTo>
                    <a:pt x="49" y="7"/>
                  </a:lnTo>
                  <a:lnTo>
                    <a:pt x="38" y="6"/>
                  </a:lnTo>
                  <a:lnTo>
                    <a:pt x="25" y="6"/>
                  </a:lnTo>
                  <a:lnTo>
                    <a:pt x="12" y="6"/>
                  </a:lnTo>
                  <a:lnTo>
                    <a:pt x="3" y="6"/>
                  </a:lnTo>
                  <a:lnTo>
                    <a:pt x="0" y="6"/>
                  </a:lnTo>
                  <a:lnTo>
                    <a:pt x="48" y="1"/>
                  </a:lnTo>
                  <a:lnTo>
                    <a:pt x="51"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307" name="Group 306"/>
          <p:cNvGrpSpPr/>
          <p:nvPr/>
        </p:nvGrpSpPr>
        <p:grpSpPr>
          <a:xfrm>
            <a:off x="5813129" y="2298621"/>
            <a:ext cx="230706" cy="351533"/>
            <a:chOff x="6700838" y="2600325"/>
            <a:chExt cx="1773237" cy="2701926"/>
          </a:xfrm>
        </p:grpSpPr>
        <p:sp>
          <p:nvSpPr>
            <p:cNvPr id="308"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09"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0"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1"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2"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3"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4"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5"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6"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7"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8"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19"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0"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1"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2"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3"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4"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5"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6"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327" name="Group 326"/>
          <p:cNvGrpSpPr/>
          <p:nvPr/>
        </p:nvGrpSpPr>
        <p:grpSpPr>
          <a:xfrm>
            <a:off x="3341578" y="3387851"/>
            <a:ext cx="230706" cy="351533"/>
            <a:chOff x="6700838" y="2600325"/>
            <a:chExt cx="1773237" cy="2701926"/>
          </a:xfrm>
        </p:grpSpPr>
        <p:sp>
          <p:nvSpPr>
            <p:cNvPr id="328"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29"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0"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1"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2"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3"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4"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5"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6"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7"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8"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39"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0"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1"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2"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3"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4"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5"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6"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388" name="Group 387"/>
          <p:cNvGrpSpPr/>
          <p:nvPr/>
        </p:nvGrpSpPr>
        <p:grpSpPr>
          <a:xfrm>
            <a:off x="6289557" y="3388161"/>
            <a:ext cx="231326" cy="350913"/>
            <a:chOff x="3941763" y="2605088"/>
            <a:chExt cx="1778000" cy="2697162"/>
          </a:xfrm>
        </p:grpSpPr>
        <p:sp>
          <p:nvSpPr>
            <p:cNvPr id="389" name="Freeform 42"/>
            <p:cNvSpPr>
              <a:spLocks/>
            </p:cNvSpPr>
            <p:nvPr/>
          </p:nvSpPr>
          <p:spPr bwMode="auto">
            <a:xfrm>
              <a:off x="3941763" y="4086225"/>
              <a:ext cx="1778000" cy="1216025"/>
            </a:xfrm>
            <a:custGeom>
              <a:avLst/>
              <a:gdLst/>
              <a:ahLst/>
              <a:cxnLst>
                <a:cxn ang="0">
                  <a:pos x="894" y="3"/>
                </a:cxn>
                <a:cxn ang="0">
                  <a:pos x="911" y="30"/>
                </a:cxn>
                <a:cxn ang="0">
                  <a:pos x="941" y="78"/>
                </a:cxn>
                <a:cxn ang="0">
                  <a:pos x="976" y="145"/>
                </a:cxn>
                <a:cxn ang="0">
                  <a:pos x="1026" y="255"/>
                </a:cxn>
                <a:cxn ang="0">
                  <a:pos x="1077" y="416"/>
                </a:cxn>
                <a:cxn ang="0">
                  <a:pos x="1110" y="581"/>
                </a:cxn>
                <a:cxn ang="0">
                  <a:pos x="1118" y="665"/>
                </a:cxn>
                <a:cxn ang="0">
                  <a:pos x="1094" y="692"/>
                </a:cxn>
                <a:cxn ang="0">
                  <a:pos x="1038" y="718"/>
                </a:cxn>
                <a:cxn ang="0">
                  <a:pos x="950" y="740"/>
                </a:cxn>
                <a:cxn ang="0">
                  <a:pos x="827" y="757"/>
                </a:cxn>
                <a:cxn ang="0">
                  <a:pos x="762" y="761"/>
                </a:cxn>
                <a:cxn ang="0">
                  <a:pos x="634" y="766"/>
                </a:cxn>
                <a:cxn ang="0">
                  <a:pos x="449" y="764"/>
                </a:cxn>
                <a:cxn ang="0">
                  <a:pos x="360" y="761"/>
                </a:cxn>
                <a:cxn ang="0">
                  <a:pos x="252" y="751"/>
                </a:cxn>
                <a:cxn ang="0">
                  <a:pos x="241" y="749"/>
                </a:cxn>
                <a:cxn ang="0">
                  <a:pos x="224" y="747"/>
                </a:cxn>
                <a:cxn ang="0">
                  <a:pos x="164" y="738"/>
                </a:cxn>
                <a:cxn ang="0">
                  <a:pos x="77" y="714"/>
                </a:cxn>
                <a:cxn ang="0">
                  <a:pos x="23" y="686"/>
                </a:cxn>
                <a:cxn ang="0">
                  <a:pos x="4" y="665"/>
                </a:cxn>
                <a:cxn ang="0">
                  <a:pos x="2" y="660"/>
                </a:cxn>
                <a:cxn ang="0">
                  <a:pos x="8" y="574"/>
                </a:cxn>
                <a:cxn ang="0">
                  <a:pos x="45" y="401"/>
                </a:cxn>
                <a:cxn ang="0">
                  <a:pos x="84" y="279"/>
                </a:cxn>
                <a:cxn ang="0">
                  <a:pos x="120" y="194"/>
                </a:cxn>
                <a:cxn ang="0">
                  <a:pos x="148" y="134"/>
                </a:cxn>
                <a:cxn ang="0">
                  <a:pos x="170" y="91"/>
                </a:cxn>
                <a:cxn ang="0">
                  <a:pos x="187" y="52"/>
                </a:cxn>
                <a:cxn ang="0">
                  <a:pos x="198" y="31"/>
                </a:cxn>
                <a:cxn ang="0">
                  <a:pos x="237" y="35"/>
                </a:cxn>
                <a:cxn ang="0">
                  <a:pos x="297" y="39"/>
                </a:cxn>
                <a:cxn ang="0">
                  <a:pos x="354" y="41"/>
                </a:cxn>
                <a:cxn ang="0">
                  <a:pos x="431" y="43"/>
                </a:cxn>
                <a:cxn ang="0">
                  <a:pos x="544" y="39"/>
                </a:cxn>
                <a:cxn ang="0">
                  <a:pos x="747" y="24"/>
                </a:cxn>
              </a:cxnLst>
              <a:rect l="0" t="0" r="r" b="b"/>
              <a:pathLst>
                <a:path w="1120" h="766">
                  <a:moveTo>
                    <a:pt x="892" y="0"/>
                  </a:moveTo>
                  <a:lnTo>
                    <a:pt x="894" y="3"/>
                  </a:lnTo>
                  <a:lnTo>
                    <a:pt x="902" y="13"/>
                  </a:lnTo>
                  <a:lnTo>
                    <a:pt x="911" y="30"/>
                  </a:lnTo>
                  <a:lnTo>
                    <a:pt x="924" y="52"/>
                  </a:lnTo>
                  <a:lnTo>
                    <a:pt x="941" y="78"/>
                  </a:lnTo>
                  <a:lnTo>
                    <a:pt x="958" y="110"/>
                  </a:lnTo>
                  <a:lnTo>
                    <a:pt x="976" y="145"/>
                  </a:lnTo>
                  <a:lnTo>
                    <a:pt x="995" y="182"/>
                  </a:lnTo>
                  <a:lnTo>
                    <a:pt x="1026" y="255"/>
                  </a:lnTo>
                  <a:lnTo>
                    <a:pt x="1054" y="333"/>
                  </a:lnTo>
                  <a:lnTo>
                    <a:pt x="1077" y="416"/>
                  </a:lnTo>
                  <a:lnTo>
                    <a:pt x="1095" y="498"/>
                  </a:lnTo>
                  <a:lnTo>
                    <a:pt x="1110" y="581"/>
                  </a:lnTo>
                  <a:lnTo>
                    <a:pt x="1120" y="660"/>
                  </a:lnTo>
                  <a:lnTo>
                    <a:pt x="1118" y="665"/>
                  </a:lnTo>
                  <a:lnTo>
                    <a:pt x="1110" y="677"/>
                  </a:lnTo>
                  <a:lnTo>
                    <a:pt x="1094" y="692"/>
                  </a:lnTo>
                  <a:lnTo>
                    <a:pt x="1069" y="705"/>
                  </a:lnTo>
                  <a:lnTo>
                    <a:pt x="1038" y="718"/>
                  </a:lnTo>
                  <a:lnTo>
                    <a:pt x="999" y="731"/>
                  </a:lnTo>
                  <a:lnTo>
                    <a:pt x="950" y="740"/>
                  </a:lnTo>
                  <a:lnTo>
                    <a:pt x="894" y="749"/>
                  </a:lnTo>
                  <a:lnTo>
                    <a:pt x="827" y="757"/>
                  </a:lnTo>
                  <a:lnTo>
                    <a:pt x="783" y="761"/>
                  </a:lnTo>
                  <a:lnTo>
                    <a:pt x="762" y="761"/>
                  </a:lnTo>
                  <a:lnTo>
                    <a:pt x="701" y="764"/>
                  </a:lnTo>
                  <a:lnTo>
                    <a:pt x="634" y="766"/>
                  </a:lnTo>
                  <a:lnTo>
                    <a:pt x="496" y="766"/>
                  </a:lnTo>
                  <a:lnTo>
                    <a:pt x="449" y="764"/>
                  </a:lnTo>
                  <a:lnTo>
                    <a:pt x="421" y="764"/>
                  </a:lnTo>
                  <a:lnTo>
                    <a:pt x="360" y="761"/>
                  </a:lnTo>
                  <a:lnTo>
                    <a:pt x="302" y="757"/>
                  </a:lnTo>
                  <a:lnTo>
                    <a:pt x="252" y="751"/>
                  </a:lnTo>
                  <a:lnTo>
                    <a:pt x="241" y="751"/>
                  </a:lnTo>
                  <a:lnTo>
                    <a:pt x="241" y="749"/>
                  </a:lnTo>
                  <a:lnTo>
                    <a:pt x="229" y="749"/>
                  </a:lnTo>
                  <a:lnTo>
                    <a:pt x="224" y="747"/>
                  </a:lnTo>
                  <a:lnTo>
                    <a:pt x="222" y="747"/>
                  </a:lnTo>
                  <a:lnTo>
                    <a:pt x="164" y="738"/>
                  </a:lnTo>
                  <a:lnTo>
                    <a:pt x="116" y="727"/>
                  </a:lnTo>
                  <a:lnTo>
                    <a:pt x="77" y="714"/>
                  </a:lnTo>
                  <a:lnTo>
                    <a:pt x="45" y="701"/>
                  </a:lnTo>
                  <a:lnTo>
                    <a:pt x="23" y="686"/>
                  </a:lnTo>
                  <a:lnTo>
                    <a:pt x="6" y="669"/>
                  </a:lnTo>
                  <a:lnTo>
                    <a:pt x="4" y="665"/>
                  </a:lnTo>
                  <a:lnTo>
                    <a:pt x="2" y="664"/>
                  </a:lnTo>
                  <a:lnTo>
                    <a:pt x="2" y="660"/>
                  </a:lnTo>
                  <a:lnTo>
                    <a:pt x="0" y="658"/>
                  </a:lnTo>
                  <a:lnTo>
                    <a:pt x="8" y="574"/>
                  </a:lnTo>
                  <a:lnTo>
                    <a:pt x="23" y="486"/>
                  </a:lnTo>
                  <a:lnTo>
                    <a:pt x="45" y="401"/>
                  </a:lnTo>
                  <a:lnTo>
                    <a:pt x="66" y="335"/>
                  </a:lnTo>
                  <a:lnTo>
                    <a:pt x="84" y="279"/>
                  </a:lnTo>
                  <a:lnTo>
                    <a:pt x="103" y="233"/>
                  </a:lnTo>
                  <a:lnTo>
                    <a:pt x="120" y="194"/>
                  </a:lnTo>
                  <a:lnTo>
                    <a:pt x="135" y="162"/>
                  </a:lnTo>
                  <a:lnTo>
                    <a:pt x="148" y="134"/>
                  </a:lnTo>
                  <a:lnTo>
                    <a:pt x="159" y="112"/>
                  </a:lnTo>
                  <a:lnTo>
                    <a:pt x="170" y="91"/>
                  </a:lnTo>
                  <a:lnTo>
                    <a:pt x="179" y="72"/>
                  </a:lnTo>
                  <a:lnTo>
                    <a:pt x="187" y="52"/>
                  </a:lnTo>
                  <a:lnTo>
                    <a:pt x="192" y="31"/>
                  </a:lnTo>
                  <a:lnTo>
                    <a:pt x="198" y="31"/>
                  </a:lnTo>
                  <a:lnTo>
                    <a:pt x="215" y="33"/>
                  </a:lnTo>
                  <a:lnTo>
                    <a:pt x="237" y="35"/>
                  </a:lnTo>
                  <a:lnTo>
                    <a:pt x="265" y="37"/>
                  </a:lnTo>
                  <a:lnTo>
                    <a:pt x="297" y="39"/>
                  </a:lnTo>
                  <a:lnTo>
                    <a:pt x="326" y="41"/>
                  </a:lnTo>
                  <a:lnTo>
                    <a:pt x="354" y="41"/>
                  </a:lnTo>
                  <a:lnTo>
                    <a:pt x="354" y="43"/>
                  </a:lnTo>
                  <a:lnTo>
                    <a:pt x="431" y="43"/>
                  </a:lnTo>
                  <a:lnTo>
                    <a:pt x="485" y="41"/>
                  </a:lnTo>
                  <a:lnTo>
                    <a:pt x="544" y="39"/>
                  </a:lnTo>
                  <a:lnTo>
                    <a:pt x="678" y="31"/>
                  </a:lnTo>
                  <a:lnTo>
                    <a:pt x="747" y="24"/>
                  </a:lnTo>
                  <a:lnTo>
                    <a:pt x="892" y="0"/>
                  </a:lnTo>
                  <a:close/>
                </a:path>
              </a:pathLst>
            </a:custGeom>
            <a:solidFill>
              <a:srgbClr val="D9E5F4"/>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0" name="Freeform 43"/>
            <p:cNvSpPr>
              <a:spLocks/>
            </p:cNvSpPr>
            <p:nvPr/>
          </p:nvSpPr>
          <p:spPr bwMode="auto">
            <a:xfrm>
              <a:off x="4043363" y="2641600"/>
              <a:ext cx="1385887" cy="1322388"/>
            </a:xfrm>
            <a:custGeom>
              <a:avLst/>
              <a:gdLst/>
              <a:ahLst/>
              <a:cxnLst>
                <a:cxn ang="0">
                  <a:pos x="346" y="0"/>
                </a:cxn>
                <a:cxn ang="0">
                  <a:pos x="400" y="0"/>
                </a:cxn>
                <a:cxn ang="0">
                  <a:pos x="456" y="9"/>
                </a:cxn>
                <a:cxn ang="0">
                  <a:pos x="514" y="24"/>
                </a:cxn>
                <a:cxn ang="0">
                  <a:pos x="571" y="44"/>
                </a:cxn>
                <a:cxn ang="0">
                  <a:pos x="605" y="58"/>
                </a:cxn>
                <a:cxn ang="0">
                  <a:pos x="640" y="69"/>
                </a:cxn>
                <a:cxn ang="0">
                  <a:pos x="672" y="80"/>
                </a:cxn>
                <a:cxn ang="0">
                  <a:pos x="702" y="95"/>
                </a:cxn>
                <a:cxn ang="0">
                  <a:pos x="730" y="113"/>
                </a:cxn>
                <a:cxn ang="0">
                  <a:pos x="754" y="138"/>
                </a:cxn>
                <a:cxn ang="0">
                  <a:pos x="787" y="186"/>
                </a:cxn>
                <a:cxn ang="0">
                  <a:pos x="815" y="237"/>
                </a:cxn>
                <a:cxn ang="0">
                  <a:pos x="838" y="291"/>
                </a:cxn>
                <a:cxn ang="0">
                  <a:pos x="854" y="347"/>
                </a:cxn>
                <a:cxn ang="0">
                  <a:pos x="868" y="401"/>
                </a:cxn>
                <a:cxn ang="0">
                  <a:pos x="873" y="457"/>
                </a:cxn>
                <a:cxn ang="0">
                  <a:pos x="871" y="509"/>
                </a:cxn>
                <a:cxn ang="0">
                  <a:pos x="864" y="559"/>
                </a:cxn>
                <a:cxn ang="0">
                  <a:pos x="851" y="604"/>
                </a:cxn>
                <a:cxn ang="0">
                  <a:pos x="823" y="658"/>
                </a:cxn>
                <a:cxn ang="0">
                  <a:pos x="787" y="705"/>
                </a:cxn>
                <a:cxn ang="0">
                  <a:pos x="746" y="744"/>
                </a:cxn>
                <a:cxn ang="0">
                  <a:pos x="700" y="777"/>
                </a:cxn>
                <a:cxn ang="0">
                  <a:pos x="648" y="802"/>
                </a:cxn>
                <a:cxn ang="0">
                  <a:pos x="592" y="820"/>
                </a:cxn>
                <a:cxn ang="0">
                  <a:pos x="532" y="830"/>
                </a:cxn>
                <a:cxn ang="0">
                  <a:pos x="471" y="833"/>
                </a:cxn>
                <a:cxn ang="0">
                  <a:pos x="408" y="828"/>
                </a:cxn>
                <a:cxn ang="0">
                  <a:pos x="344" y="815"/>
                </a:cxn>
                <a:cxn ang="0">
                  <a:pos x="281" y="792"/>
                </a:cxn>
                <a:cxn ang="0">
                  <a:pos x="233" y="768"/>
                </a:cxn>
                <a:cxn ang="0">
                  <a:pos x="186" y="736"/>
                </a:cxn>
                <a:cxn ang="0">
                  <a:pos x="143" y="703"/>
                </a:cxn>
                <a:cxn ang="0">
                  <a:pos x="106" y="667"/>
                </a:cxn>
                <a:cxn ang="0">
                  <a:pos x="84" y="637"/>
                </a:cxn>
                <a:cxn ang="0">
                  <a:pos x="69" y="606"/>
                </a:cxn>
                <a:cxn ang="0">
                  <a:pos x="57" y="572"/>
                </a:cxn>
                <a:cxn ang="0">
                  <a:pos x="43" y="501"/>
                </a:cxn>
                <a:cxn ang="0">
                  <a:pos x="35" y="468"/>
                </a:cxn>
                <a:cxn ang="0">
                  <a:pos x="22" y="427"/>
                </a:cxn>
                <a:cxn ang="0">
                  <a:pos x="11" y="388"/>
                </a:cxn>
                <a:cxn ang="0">
                  <a:pos x="3" y="348"/>
                </a:cxn>
                <a:cxn ang="0">
                  <a:pos x="0" y="307"/>
                </a:cxn>
                <a:cxn ang="0">
                  <a:pos x="3" y="266"/>
                </a:cxn>
                <a:cxn ang="0">
                  <a:pos x="17" y="223"/>
                </a:cxn>
                <a:cxn ang="0">
                  <a:pos x="43" y="171"/>
                </a:cxn>
                <a:cxn ang="0">
                  <a:pos x="72" y="127"/>
                </a:cxn>
                <a:cxn ang="0">
                  <a:pos x="110" y="89"/>
                </a:cxn>
                <a:cxn ang="0">
                  <a:pos x="149" y="58"/>
                </a:cxn>
                <a:cxn ang="0">
                  <a:pos x="193" y="33"/>
                </a:cxn>
                <a:cxn ang="0">
                  <a:pos x="242" y="15"/>
                </a:cxn>
                <a:cxn ang="0">
                  <a:pos x="292" y="3"/>
                </a:cxn>
                <a:cxn ang="0">
                  <a:pos x="346" y="0"/>
                </a:cxn>
              </a:cxnLst>
              <a:rect l="0" t="0" r="r" b="b"/>
              <a:pathLst>
                <a:path w="873" h="833">
                  <a:moveTo>
                    <a:pt x="346" y="0"/>
                  </a:moveTo>
                  <a:lnTo>
                    <a:pt x="400" y="0"/>
                  </a:lnTo>
                  <a:lnTo>
                    <a:pt x="456" y="9"/>
                  </a:lnTo>
                  <a:lnTo>
                    <a:pt x="514" y="24"/>
                  </a:lnTo>
                  <a:lnTo>
                    <a:pt x="571" y="44"/>
                  </a:lnTo>
                  <a:lnTo>
                    <a:pt x="605" y="58"/>
                  </a:lnTo>
                  <a:lnTo>
                    <a:pt x="640" y="69"/>
                  </a:lnTo>
                  <a:lnTo>
                    <a:pt x="672" y="80"/>
                  </a:lnTo>
                  <a:lnTo>
                    <a:pt x="702" y="95"/>
                  </a:lnTo>
                  <a:lnTo>
                    <a:pt x="730" y="113"/>
                  </a:lnTo>
                  <a:lnTo>
                    <a:pt x="754" y="138"/>
                  </a:lnTo>
                  <a:lnTo>
                    <a:pt x="787" y="186"/>
                  </a:lnTo>
                  <a:lnTo>
                    <a:pt x="815" y="237"/>
                  </a:lnTo>
                  <a:lnTo>
                    <a:pt x="838" y="291"/>
                  </a:lnTo>
                  <a:lnTo>
                    <a:pt x="854" y="347"/>
                  </a:lnTo>
                  <a:lnTo>
                    <a:pt x="868" y="401"/>
                  </a:lnTo>
                  <a:lnTo>
                    <a:pt x="873" y="457"/>
                  </a:lnTo>
                  <a:lnTo>
                    <a:pt x="871" y="509"/>
                  </a:lnTo>
                  <a:lnTo>
                    <a:pt x="864" y="559"/>
                  </a:lnTo>
                  <a:lnTo>
                    <a:pt x="851" y="604"/>
                  </a:lnTo>
                  <a:lnTo>
                    <a:pt x="823" y="658"/>
                  </a:lnTo>
                  <a:lnTo>
                    <a:pt x="787" y="705"/>
                  </a:lnTo>
                  <a:lnTo>
                    <a:pt x="746" y="744"/>
                  </a:lnTo>
                  <a:lnTo>
                    <a:pt x="700" y="777"/>
                  </a:lnTo>
                  <a:lnTo>
                    <a:pt x="648" y="802"/>
                  </a:lnTo>
                  <a:lnTo>
                    <a:pt x="592" y="820"/>
                  </a:lnTo>
                  <a:lnTo>
                    <a:pt x="532" y="830"/>
                  </a:lnTo>
                  <a:lnTo>
                    <a:pt x="471" y="833"/>
                  </a:lnTo>
                  <a:lnTo>
                    <a:pt x="408" y="828"/>
                  </a:lnTo>
                  <a:lnTo>
                    <a:pt x="344" y="815"/>
                  </a:lnTo>
                  <a:lnTo>
                    <a:pt x="281" y="792"/>
                  </a:lnTo>
                  <a:lnTo>
                    <a:pt x="233" y="768"/>
                  </a:lnTo>
                  <a:lnTo>
                    <a:pt x="186" y="736"/>
                  </a:lnTo>
                  <a:lnTo>
                    <a:pt x="143" y="703"/>
                  </a:lnTo>
                  <a:lnTo>
                    <a:pt x="106" y="667"/>
                  </a:lnTo>
                  <a:lnTo>
                    <a:pt x="84" y="637"/>
                  </a:lnTo>
                  <a:lnTo>
                    <a:pt x="69" y="606"/>
                  </a:lnTo>
                  <a:lnTo>
                    <a:pt x="57" y="572"/>
                  </a:lnTo>
                  <a:lnTo>
                    <a:pt x="43" y="501"/>
                  </a:lnTo>
                  <a:lnTo>
                    <a:pt x="35" y="468"/>
                  </a:lnTo>
                  <a:lnTo>
                    <a:pt x="22" y="427"/>
                  </a:lnTo>
                  <a:lnTo>
                    <a:pt x="11" y="388"/>
                  </a:lnTo>
                  <a:lnTo>
                    <a:pt x="3" y="348"/>
                  </a:lnTo>
                  <a:lnTo>
                    <a:pt x="0" y="307"/>
                  </a:lnTo>
                  <a:lnTo>
                    <a:pt x="3" y="266"/>
                  </a:lnTo>
                  <a:lnTo>
                    <a:pt x="17" y="223"/>
                  </a:lnTo>
                  <a:lnTo>
                    <a:pt x="43" y="171"/>
                  </a:lnTo>
                  <a:lnTo>
                    <a:pt x="72" y="127"/>
                  </a:lnTo>
                  <a:lnTo>
                    <a:pt x="110" y="89"/>
                  </a:lnTo>
                  <a:lnTo>
                    <a:pt x="149" y="58"/>
                  </a:lnTo>
                  <a:lnTo>
                    <a:pt x="193" y="33"/>
                  </a:lnTo>
                  <a:lnTo>
                    <a:pt x="242" y="15"/>
                  </a:lnTo>
                  <a:lnTo>
                    <a:pt x="292" y="3"/>
                  </a:lnTo>
                  <a:lnTo>
                    <a:pt x="346"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1" name="Freeform 44"/>
            <p:cNvSpPr>
              <a:spLocks/>
            </p:cNvSpPr>
            <p:nvPr/>
          </p:nvSpPr>
          <p:spPr bwMode="auto">
            <a:xfrm>
              <a:off x="4152900" y="2676525"/>
              <a:ext cx="1228725" cy="1190625"/>
            </a:xfrm>
            <a:custGeom>
              <a:avLst/>
              <a:gdLst/>
              <a:ahLst/>
              <a:cxnLst>
                <a:cxn ang="0">
                  <a:pos x="363" y="0"/>
                </a:cxn>
                <a:cxn ang="0">
                  <a:pos x="419" y="4"/>
                </a:cxn>
                <a:cxn ang="0">
                  <a:pos x="473" y="15"/>
                </a:cxn>
                <a:cxn ang="0">
                  <a:pos x="529" y="34"/>
                </a:cxn>
                <a:cxn ang="0">
                  <a:pos x="581" y="62"/>
                </a:cxn>
                <a:cxn ang="0">
                  <a:pos x="627" y="97"/>
                </a:cxn>
                <a:cxn ang="0">
                  <a:pos x="668" y="140"/>
                </a:cxn>
                <a:cxn ang="0">
                  <a:pos x="704" y="187"/>
                </a:cxn>
                <a:cxn ang="0">
                  <a:pos x="731" y="239"/>
                </a:cxn>
                <a:cxn ang="0">
                  <a:pos x="752" y="293"/>
                </a:cxn>
                <a:cxn ang="0">
                  <a:pos x="767" y="347"/>
                </a:cxn>
                <a:cxn ang="0">
                  <a:pos x="774" y="401"/>
                </a:cxn>
                <a:cxn ang="0">
                  <a:pos x="774" y="455"/>
                </a:cxn>
                <a:cxn ang="0">
                  <a:pos x="769" y="505"/>
                </a:cxn>
                <a:cxn ang="0">
                  <a:pos x="754" y="552"/>
                </a:cxn>
                <a:cxn ang="0">
                  <a:pos x="730" y="599"/>
                </a:cxn>
                <a:cxn ang="0">
                  <a:pos x="700" y="640"/>
                </a:cxn>
                <a:cxn ang="0">
                  <a:pos x="663" y="673"/>
                </a:cxn>
                <a:cxn ang="0">
                  <a:pos x="622" y="701"/>
                </a:cxn>
                <a:cxn ang="0">
                  <a:pos x="577" y="724"/>
                </a:cxn>
                <a:cxn ang="0">
                  <a:pos x="529" y="739"/>
                </a:cxn>
                <a:cxn ang="0">
                  <a:pos x="476" y="748"/>
                </a:cxn>
                <a:cxn ang="0">
                  <a:pos x="424" y="750"/>
                </a:cxn>
                <a:cxn ang="0">
                  <a:pos x="368" y="746"/>
                </a:cxn>
                <a:cxn ang="0">
                  <a:pos x="314" y="733"/>
                </a:cxn>
                <a:cxn ang="0">
                  <a:pos x="258" y="714"/>
                </a:cxn>
                <a:cxn ang="0">
                  <a:pos x="201" y="684"/>
                </a:cxn>
                <a:cxn ang="0">
                  <a:pos x="149" y="649"/>
                </a:cxn>
                <a:cxn ang="0">
                  <a:pos x="104" y="606"/>
                </a:cxn>
                <a:cxn ang="0">
                  <a:pos x="67" y="560"/>
                </a:cxn>
                <a:cxn ang="0">
                  <a:pos x="35" y="507"/>
                </a:cxn>
                <a:cxn ang="0">
                  <a:pos x="15" y="453"/>
                </a:cxn>
                <a:cxn ang="0">
                  <a:pos x="2" y="395"/>
                </a:cxn>
                <a:cxn ang="0">
                  <a:pos x="0" y="338"/>
                </a:cxn>
                <a:cxn ang="0">
                  <a:pos x="7" y="278"/>
                </a:cxn>
                <a:cxn ang="0">
                  <a:pos x="26" y="220"/>
                </a:cxn>
                <a:cxn ang="0">
                  <a:pos x="52" y="170"/>
                </a:cxn>
                <a:cxn ang="0">
                  <a:pos x="82" y="127"/>
                </a:cxn>
                <a:cxn ang="0">
                  <a:pos x="119" y="90"/>
                </a:cxn>
                <a:cxn ang="0">
                  <a:pos x="162" y="58"/>
                </a:cxn>
                <a:cxn ang="0">
                  <a:pos x="208" y="34"/>
                </a:cxn>
                <a:cxn ang="0">
                  <a:pos x="257" y="15"/>
                </a:cxn>
                <a:cxn ang="0">
                  <a:pos x="309" y="4"/>
                </a:cxn>
                <a:cxn ang="0">
                  <a:pos x="363" y="0"/>
                </a:cxn>
              </a:cxnLst>
              <a:rect l="0" t="0" r="r" b="b"/>
              <a:pathLst>
                <a:path w="774" h="750">
                  <a:moveTo>
                    <a:pt x="363" y="0"/>
                  </a:moveTo>
                  <a:lnTo>
                    <a:pt x="419" y="4"/>
                  </a:lnTo>
                  <a:lnTo>
                    <a:pt x="473" y="15"/>
                  </a:lnTo>
                  <a:lnTo>
                    <a:pt x="529" y="34"/>
                  </a:lnTo>
                  <a:lnTo>
                    <a:pt x="581" y="62"/>
                  </a:lnTo>
                  <a:lnTo>
                    <a:pt x="627" y="97"/>
                  </a:lnTo>
                  <a:lnTo>
                    <a:pt x="668" y="140"/>
                  </a:lnTo>
                  <a:lnTo>
                    <a:pt x="704" y="187"/>
                  </a:lnTo>
                  <a:lnTo>
                    <a:pt x="731" y="239"/>
                  </a:lnTo>
                  <a:lnTo>
                    <a:pt x="752" y="293"/>
                  </a:lnTo>
                  <a:lnTo>
                    <a:pt x="767" y="347"/>
                  </a:lnTo>
                  <a:lnTo>
                    <a:pt x="774" y="401"/>
                  </a:lnTo>
                  <a:lnTo>
                    <a:pt x="774" y="455"/>
                  </a:lnTo>
                  <a:lnTo>
                    <a:pt x="769" y="505"/>
                  </a:lnTo>
                  <a:lnTo>
                    <a:pt x="754" y="552"/>
                  </a:lnTo>
                  <a:lnTo>
                    <a:pt x="730" y="599"/>
                  </a:lnTo>
                  <a:lnTo>
                    <a:pt x="700" y="640"/>
                  </a:lnTo>
                  <a:lnTo>
                    <a:pt x="663" y="673"/>
                  </a:lnTo>
                  <a:lnTo>
                    <a:pt x="622" y="701"/>
                  </a:lnTo>
                  <a:lnTo>
                    <a:pt x="577" y="724"/>
                  </a:lnTo>
                  <a:lnTo>
                    <a:pt x="529" y="739"/>
                  </a:lnTo>
                  <a:lnTo>
                    <a:pt x="476" y="748"/>
                  </a:lnTo>
                  <a:lnTo>
                    <a:pt x="424" y="750"/>
                  </a:lnTo>
                  <a:lnTo>
                    <a:pt x="368" y="746"/>
                  </a:lnTo>
                  <a:lnTo>
                    <a:pt x="314" y="733"/>
                  </a:lnTo>
                  <a:lnTo>
                    <a:pt x="258" y="714"/>
                  </a:lnTo>
                  <a:lnTo>
                    <a:pt x="201" y="684"/>
                  </a:lnTo>
                  <a:lnTo>
                    <a:pt x="149" y="649"/>
                  </a:lnTo>
                  <a:lnTo>
                    <a:pt x="104" y="606"/>
                  </a:lnTo>
                  <a:lnTo>
                    <a:pt x="67" y="560"/>
                  </a:lnTo>
                  <a:lnTo>
                    <a:pt x="35" y="507"/>
                  </a:lnTo>
                  <a:lnTo>
                    <a:pt x="15" y="453"/>
                  </a:lnTo>
                  <a:lnTo>
                    <a:pt x="2" y="395"/>
                  </a:lnTo>
                  <a:lnTo>
                    <a:pt x="0" y="338"/>
                  </a:lnTo>
                  <a:lnTo>
                    <a:pt x="7" y="278"/>
                  </a:lnTo>
                  <a:lnTo>
                    <a:pt x="26" y="220"/>
                  </a:lnTo>
                  <a:lnTo>
                    <a:pt x="52" y="170"/>
                  </a:lnTo>
                  <a:lnTo>
                    <a:pt x="82" y="127"/>
                  </a:lnTo>
                  <a:lnTo>
                    <a:pt x="119" y="90"/>
                  </a:lnTo>
                  <a:lnTo>
                    <a:pt x="162" y="58"/>
                  </a:lnTo>
                  <a:lnTo>
                    <a:pt x="208" y="34"/>
                  </a:lnTo>
                  <a:lnTo>
                    <a:pt x="257" y="15"/>
                  </a:lnTo>
                  <a:lnTo>
                    <a:pt x="309"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2" name="Freeform 45"/>
            <p:cNvSpPr>
              <a:spLocks/>
            </p:cNvSpPr>
            <p:nvPr/>
          </p:nvSpPr>
          <p:spPr bwMode="auto">
            <a:xfrm>
              <a:off x="4022725" y="2628900"/>
              <a:ext cx="1211262" cy="1098550"/>
            </a:xfrm>
            <a:custGeom>
              <a:avLst/>
              <a:gdLst/>
              <a:ahLst/>
              <a:cxnLst>
                <a:cxn ang="0">
                  <a:pos x="411" y="0"/>
                </a:cxn>
                <a:cxn ang="0">
                  <a:pos x="475" y="4"/>
                </a:cxn>
                <a:cxn ang="0">
                  <a:pos x="540" y="17"/>
                </a:cxn>
                <a:cxn ang="0">
                  <a:pos x="603" y="38"/>
                </a:cxn>
                <a:cxn ang="0">
                  <a:pos x="648" y="60"/>
                </a:cxn>
                <a:cxn ang="0">
                  <a:pos x="683" y="82"/>
                </a:cxn>
                <a:cxn ang="0">
                  <a:pos x="713" y="108"/>
                </a:cxn>
                <a:cxn ang="0">
                  <a:pos x="741" y="135"/>
                </a:cxn>
                <a:cxn ang="0">
                  <a:pos x="763" y="164"/>
                </a:cxn>
                <a:cxn ang="0">
                  <a:pos x="759" y="207"/>
                </a:cxn>
                <a:cxn ang="0">
                  <a:pos x="748" y="245"/>
                </a:cxn>
                <a:cxn ang="0">
                  <a:pos x="732" y="274"/>
                </a:cxn>
                <a:cxn ang="0">
                  <a:pos x="709" y="300"/>
                </a:cxn>
                <a:cxn ang="0">
                  <a:pos x="681" y="321"/>
                </a:cxn>
                <a:cxn ang="0">
                  <a:pos x="650" y="336"/>
                </a:cxn>
                <a:cxn ang="0">
                  <a:pos x="614" y="349"/>
                </a:cxn>
                <a:cxn ang="0">
                  <a:pos x="577" y="356"/>
                </a:cxn>
                <a:cxn ang="0">
                  <a:pos x="538" y="362"/>
                </a:cxn>
                <a:cxn ang="0">
                  <a:pos x="497" y="364"/>
                </a:cxn>
                <a:cxn ang="0">
                  <a:pos x="458" y="364"/>
                </a:cxn>
                <a:cxn ang="0">
                  <a:pos x="380" y="360"/>
                </a:cxn>
                <a:cxn ang="0">
                  <a:pos x="344" y="356"/>
                </a:cxn>
                <a:cxn ang="0">
                  <a:pos x="313" y="351"/>
                </a:cxn>
                <a:cxn ang="0">
                  <a:pos x="285" y="345"/>
                </a:cxn>
                <a:cxn ang="0">
                  <a:pos x="262" y="342"/>
                </a:cxn>
                <a:cxn ang="0">
                  <a:pos x="244" y="338"/>
                </a:cxn>
                <a:cxn ang="0">
                  <a:pos x="232" y="336"/>
                </a:cxn>
                <a:cxn ang="0">
                  <a:pos x="229" y="334"/>
                </a:cxn>
                <a:cxn ang="0">
                  <a:pos x="240" y="394"/>
                </a:cxn>
                <a:cxn ang="0">
                  <a:pos x="246" y="448"/>
                </a:cxn>
                <a:cxn ang="0">
                  <a:pos x="244" y="496"/>
                </a:cxn>
                <a:cxn ang="0">
                  <a:pos x="236" y="539"/>
                </a:cxn>
                <a:cxn ang="0">
                  <a:pos x="225" y="578"/>
                </a:cxn>
                <a:cxn ang="0">
                  <a:pos x="210" y="612"/>
                </a:cxn>
                <a:cxn ang="0">
                  <a:pos x="192" y="640"/>
                </a:cxn>
                <a:cxn ang="0">
                  <a:pos x="173" y="662"/>
                </a:cxn>
                <a:cxn ang="0">
                  <a:pos x="152" y="679"/>
                </a:cxn>
                <a:cxn ang="0">
                  <a:pos x="134" y="692"/>
                </a:cxn>
                <a:cxn ang="0">
                  <a:pos x="113" y="666"/>
                </a:cxn>
                <a:cxn ang="0">
                  <a:pos x="98" y="636"/>
                </a:cxn>
                <a:cxn ang="0">
                  <a:pos x="76" y="573"/>
                </a:cxn>
                <a:cxn ang="0">
                  <a:pos x="65" y="543"/>
                </a:cxn>
                <a:cxn ang="0">
                  <a:pos x="28" y="465"/>
                </a:cxn>
                <a:cxn ang="0">
                  <a:pos x="13" y="427"/>
                </a:cxn>
                <a:cxn ang="0">
                  <a:pos x="2" y="388"/>
                </a:cxn>
                <a:cxn ang="0">
                  <a:pos x="0" y="345"/>
                </a:cxn>
                <a:cxn ang="0">
                  <a:pos x="9" y="297"/>
                </a:cxn>
                <a:cxn ang="0">
                  <a:pos x="26" y="250"/>
                </a:cxn>
                <a:cxn ang="0">
                  <a:pos x="54" y="194"/>
                </a:cxn>
                <a:cxn ang="0">
                  <a:pos x="91" y="144"/>
                </a:cxn>
                <a:cxn ang="0">
                  <a:pos x="134" y="101"/>
                </a:cxn>
                <a:cxn ang="0">
                  <a:pos x="180" y="66"/>
                </a:cxn>
                <a:cxn ang="0">
                  <a:pos x="234" y="38"/>
                </a:cxn>
                <a:cxn ang="0">
                  <a:pos x="290" y="17"/>
                </a:cxn>
                <a:cxn ang="0">
                  <a:pos x="350" y="4"/>
                </a:cxn>
                <a:cxn ang="0">
                  <a:pos x="411" y="0"/>
                </a:cxn>
              </a:cxnLst>
              <a:rect l="0" t="0" r="r" b="b"/>
              <a:pathLst>
                <a:path w="763" h="692">
                  <a:moveTo>
                    <a:pt x="411" y="0"/>
                  </a:moveTo>
                  <a:lnTo>
                    <a:pt x="475" y="4"/>
                  </a:lnTo>
                  <a:lnTo>
                    <a:pt x="540" y="17"/>
                  </a:lnTo>
                  <a:lnTo>
                    <a:pt x="603" y="38"/>
                  </a:lnTo>
                  <a:lnTo>
                    <a:pt x="648" y="60"/>
                  </a:lnTo>
                  <a:lnTo>
                    <a:pt x="683" y="82"/>
                  </a:lnTo>
                  <a:lnTo>
                    <a:pt x="713" y="108"/>
                  </a:lnTo>
                  <a:lnTo>
                    <a:pt x="741" y="135"/>
                  </a:lnTo>
                  <a:lnTo>
                    <a:pt x="763" y="164"/>
                  </a:lnTo>
                  <a:lnTo>
                    <a:pt x="759" y="207"/>
                  </a:lnTo>
                  <a:lnTo>
                    <a:pt x="748" y="245"/>
                  </a:lnTo>
                  <a:lnTo>
                    <a:pt x="732" y="274"/>
                  </a:lnTo>
                  <a:lnTo>
                    <a:pt x="709" y="300"/>
                  </a:lnTo>
                  <a:lnTo>
                    <a:pt x="681" y="321"/>
                  </a:lnTo>
                  <a:lnTo>
                    <a:pt x="650" y="336"/>
                  </a:lnTo>
                  <a:lnTo>
                    <a:pt x="614" y="349"/>
                  </a:lnTo>
                  <a:lnTo>
                    <a:pt x="577" y="356"/>
                  </a:lnTo>
                  <a:lnTo>
                    <a:pt x="538" y="362"/>
                  </a:lnTo>
                  <a:lnTo>
                    <a:pt x="497" y="364"/>
                  </a:lnTo>
                  <a:lnTo>
                    <a:pt x="458" y="364"/>
                  </a:lnTo>
                  <a:lnTo>
                    <a:pt x="380" y="360"/>
                  </a:lnTo>
                  <a:lnTo>
                    <a:pt x="344" y="356"/>
                  </a:lnTo>
                  <a:lnTo>
                    <a:pt x="313" y="351"/>
                  </a:lnTo>
                  <a:lnTo>
                    <a:pt x="285" y="345"/>
                  </a:lnTo>
                  <a:lnTo>
                    <a:pt x="262" y="342"/>
                  </a:lnTo>
                  <a:lnTo>
                    <a:pt x="244" y="338"/>
                  </a:lnTo>
                  <a:lnTo>
                    <a:pt x="232" y="336"/>
                  </a:lnTo>
                  <a:lnTo>
                    <a:pt x="229" y="334"/>
                  </a:lnTo>
                  <a:lnTo>
                    <a:pt x="240" y="394"/>
                  </a:lnTo>
                  <a:lnTo>
                    <a:pt x="246" y="448"/>
                  </a:lnTo>
                  <a:lnTo>
                    <a:pt x="244" y="496"/>
                  </a:lnTo>
                  <a:lnTo>
                    <a:pt x="236" y="539"/>
                  </a:lnTo>
                  <a:lnTo>
                    <a:pt x="225" y="578"/>
                  </a:lnTo>
                  <a:lnTo>
                    <a:pt x="210" y="612"/>
                  </a:lnTo>
                  <a:lnTo>
                    <a:pt x="192" y="640"/>
                  </a:lnTo>
                  <a:lnTo>
                    <a:pt x="173" y="662"/>
                  </a:lnTo>
                  <a:lnTo>
                    <a:pt x="152" y="679"/>
                  </a:lnTo>
                  <a:lnTo>
                    <a:pt x="134" y="692"/>
                  </a:lnTo>
                  <a:lnTo>
                    <a:pt x="113" y="666"/>
                  </a:lnTo>
                  <a:lnTo>
                    <a:pt x="98" y="636"/>
                  </a:lnTo>
                  <a:lnTo>
                    <a:pt x="76" y="573"/>
                  </a:lnTo>
                  <a:lnTo>
                    <a:pt x="65" y="543"/>
                  </a:lnTo>
                  <a:lnTo>
                    <a:pt x="28" y="465"/>
                  </a:lnTo>
                  <a:lnTo>
                    <a:pt x="13" y="427"/>
                  </a:lnTo>
                  <a:lnTo>
                    <a:pt x="2" y="388"/>
                  </a:lnTo>
                  <a:lnTo>
                    <a:pt x="0" y="345"/>
                  </a:lnTo>
                  <a:lnTo>
                    <a:pt x="9" y="297"/>
                  </a:lnTo>
                  <a:lnTo>
                    <a:pt x="26" y="250"/>
                  </a:lnTo>
                  <a:lnTo>
                    <a:pt x="54" y="194"/>
                  </a:lnTo>
                  <a:lnTo>
                    <a:pt x="91" y="144"/>
                  </a:lnTo>
                  <a:lnTo>
                    <a:pt x="134" y="101"/>
                  </a:lnTo>
                  <a:lnTo>
                    <a:pt x="180" y="66"/>
                  </a:lnTo>
                  <a:lnTo>
                    <a:pt x="234" y="38"/>
                  </a:lnTo>
                  <a:lnTo>
                    <a:pt x="290" y="17"/>
                  </a:lnTo>
                  <a:lnTo>
                    <a:pt x="350" y="4"/>
                  </a:lnTo>
                  <a:lnTo>
                    <a:pt x="411"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3" name="Freeform 46"/>
            <p:cNvSpPr>
              <a:spLocks/>
            </p:cNvSpPr>
            <p:nvPr/>
          </p:nvSpPr>
          <p:spPr bwMode="auto">
            <a:xfrm>
              <a:off x="4019550" y="2605088"/>
              <a:ext cx="1220787" cy="1101725"/>
            </a:xfrm>
            <a:custGeom>
              <a:avLst/>
              <a:gdLst/>
              <a:ahLst/>
              <a:cxnLst>
                <a:cxn ang="0">
                  <a:pos x="385" y="0"/>
                </a:cxn>
                <a:cxn ang="0">
                  <a:pos x="443" y="2"/>
                </a:cxn>
                <a:cxn ang="0">
                  <a:pos x="501" y="12"/>
                </a:cxn>
                <a:cxn ang="0">
                  <a:pos x="557" y="26"/>
                </a:cxn>
                <a:cxn ang="0">
                  <a:pos x="613" y="47"/>
                </a:cxn>
                <a:cxn ang="0">
                  <a:pos x="657" y="67"/>
                </a:cxn>
                <a:cxn ang="0">
                  <a:pos x="693" y="86"/>
                </a:cxn>
                <a:cxn ang="0">
                  <a:pos x="721" y="109"/>
                </a:cxn>
                <a:cxn ang="0">
                  <a:pos x="747" y="133"/>
                </a:cxn>
                <a:cxn ang="0">
                  <a:pos x="769" y="161"/>
                </a:cxn>
                <a:cxn ang="0">
                  <a:pos x="765" y="204"/>
                </a:cxn>
                <a:cxn ang="0">
                  <a:pos x="754" y="241"/>
                </a:cxn>
                <a:cxn ang="0">
                  <a:pos x="737" y="271"/>
                </a:cxn>
                <a:cxn ang="0">
                  <a:pos x="715" y="297"/>
                </a:cxn>
                <a:cxn ang="0">
                  <a:pos x="687" y="317"/>
                </a:cxn>
                <a:cxn ang="0">
                  <a:pos x="655" y="332"/>
                </a:cxn>
                <a:cxn ang="0">
                  <a:pos x="620" y="345"/>
                </a:cxn>
                <a:cxn ang="0">
                  <a:pos x="581" y="353"/>
                </a:cxn>
                <a:cxn ang="0">
                  <a:pos x="542" y="358"/>
                </a:cxn>
                <a:cxn ang="0">
                  <a:pos x="503" y="360"/>
                </a:cxn>
                <a:cxn ang="0">
                  <a:pos x="462" y="360"/>
                </a:cxn>
                <a:cxn ang="0">
                  <a:pos x="423" y="358"/>
                </a:cxn>
                <a:cxn ang="0">
                  <a:pos x="385" y="357"/>
                </a:cxn>
                <a:cxn ang="0">
                  <a:pos x="350" y="353"/>
                </a:cxn>
                <a:cxn ang="0">
                  <a:pos x="316" y="347"/>
                </a:cxn>
                <a:cxn ang="0">
                  <a:pos x="288" y="342"/>
                </a:cxn>
                <a:cxn ang="0">
                  <a:pos x="266" y="338"/>
                </a:cxn>
                <a:cxn ang="0">
                  <a:pos x="248" y="334"/>
                </a:cxn>
                <a:cxn ang="0">
                  <a:pos x="236" y="332"/>
                </a:cxn>
                <a:cxn ang="0">
                  <a:pos x="233" y="330"/>
                </a:cxn>
                <a:cxn ang="0">
                  <a:pos x="246" y="392"/>
                </a:cxn>
                <a:cxn ang="0">
                  <a:pos x="251" y="448"/>
                </a:cxn>
                <a:cxn ang="0">
                  <a:pos x="249" y="498"/>
                </a:cxn>
                <a:cxn ang="0">
                  <a:pos x="242" y="541"/>
                </a:cxn>
                <a:cxn ang="0">
                  <a:pos x="231" y="580"/>
                </a:cxn>
                <a:cxn ang="0">
                  <a:pos x="216" y="612"/>
                </a:cxn>
                <a:cxn ang="0">
                  <a:pos x="199" y="640"/>
                </a:cxn>
                <a:cxn ang="0">
                  <a:pos x="180" y="660"/>
                </a:cxn>
                <a:cxn ang="0">
                  <a:pos x="160" y="677"/>
                </a:cxn>
                <a:cxn ang="0">
                  <a:pos x="141" y="688"/>
                </a:cxn>
                <a:cxn ang="0">
                  <a:pos x="123" y="694"/>
                </a:cxn>
                <a:cxn ang="0">
                  <a:pos x="78" y="640"/>
                </a:cxn>
                <a:cxn ang="0">
                  <a:pos x="43" y="578"/>
                </a:cxn>
                <a:cxn ang="0">
                  <a:pos x="17" y="513"/>
                </a:cxn>
                <a:cxn ang="0">
                  <a:pos x="4" y="444"/>
                </a:cxn>
                <a:cxn ang="0">
                  <a:pos x="0" y="371"/>
                </a:cxn>
                <a:cxn ang="0">
                  <a:pos x="9" y="299"/>
                </a:cxn>
                <a:cxn ang="0">
                  <a:pos x="32" y="222"/>
                </a:cxn>
                <a:cxn ang="0">
                  <a:pos x="48" y="187"/>
                </a:cxn>
                <a:cxn ang="0">
                  <a:pos x="67" y="159"/>
                </a:cxn>
                <a:cxn ang="0">
                  <a:pos x="84" y="138"/>
                </a:cxn>
                <a:cxn ang="0">
                  <a:pos x="99" y="125"/>
                </a:cxn>
                <a:cxn ang="0">
                  <a:pos x="108" y="116"/>
                </a:cxn>
                <a:cxn ang="0">
                  <a:pos x="112" y="114"/>
                </a:cxn>
                <a:cxn ang="0">
                  <a:pos x="123" y="101"/>
                </a:cxn>
                <a:cxn ang="0">
                  <a:pos x="140" y="84"/>
                </a:cxn>
                <a:cxn ang="0">
                  <a:pos x="158" y="67"/>
                </a:cxn>
                <a:cxn ang="0">
                  <a:pos x="179" y="53"/>
                </a:cxn>
                <a:cxn ang="0">
                  <a:pos x="225" y="30"/>
                </a:cxn>
                <a:cxn ang="0">
                  <a:pos x="275" y="13"/>
                </a:cxn>
                <a:cxn ang="0">
                  <a:pos x="329" y="4"/>
                </a:cxn>
                <a:cxn ang="0">
                  <a:pos x="385" y="0"/>
                </a:cxn>
              </a:cxnLst>
              <a:rect l="0" t="0" r="r" b="b"/>
              <a:pathLst>
                <a:path w="769" h="694">
                  <a:moveTo>
                    <a:pt x="385" y="0"/>
                  </a:moveTo>
                  <a:lnTo>
                    <a:pt x="443" y="2"/>
                  </a:lnTo>
                  <a:lnTo>
                    <a:pt x="501" y="12"/>
                  </a:lnTo>
                  <a:lnTo>
                    <a:pt x="557" y="26"/>
                  </a:lnTo>
                  <a:lnTo>
                    <a:pt x="613" y="47"/>
                  </a:lnTo>
                  <a:lnTo>
                    <a:pt x="657" y="67"/>
                  </a:lnTo>
                  <a:lnTo>
                    <a:pt x="693" y="86"/>
                  </a:lnTo>
                  <a:lnTo>
                    <a:pt x="721" y="109"/>
                  </a:lnTo>
                  <a:lnTo>
                    <a:pt x="747" y="133"/>
                  </a:lnTo>
                  <a:lnTo>
                    <a:pt x="769" y="161"/>
                  </a:lnTo>
                  <a:lnTo>
                    <a:pt x="765" y="204"/>
                  </a:lnTo>
                  <a:lnTo>
                    <a:pt x="754" y="241"/>
                  </a:lnTo>
                  <a:lnTo>
                    <a:pt x="737" y="271"/>
                  </a:lnTo>
                  <a:lnTo>
                    <a:pt x="715" y="297"/>
                  </a:lnTo>
                  <a:lnTo>
                    <a:pt x="687" y="317"/>
                  </a:lnTo>
                  <a:lnTo>
                    <a:pt x="655" y="332"/>
                  </a:lnTo>
                  <a:lnTo>
                    <a:pt x="620" y="345"/>
                  </a:lnTo>
                  <a:lnTo>
                    <a:pt x="581" y="353"/>
                  </a:lnTo>
                  <a:lnTo>
                    <a:pt x="542" y="358"/>
                  </a:lnTo>
                  <a:lnTo>
                    <a:pt x="503" y="360"/>
                  </a:lnTo>
                  <a:lnTo>
                    <a:pt x="462" y="360"/>
                  </a:lnTo>
                  <a:lnTo>
                    <a:pt x="423" y="358"/>
                  </a:lnTo>
                  <a:lnTo>
                    <a:pt x="385" y="357"/>
                  </a:lnTo>
                  <a:lnTo>
                    <a:pt x="350" y="353"/>
                  </a:lnTo>
                  <a:lnTo>
                    <a:pt x="316" y="347"/>
                  </a:lnTo>
                  <a:lnTo>
                    <a:pt x="288" y="342"/>
                  </a:lnTo>
                  <a:lnTo>
                    <a:pt x="266" y="338"/>
                  </a:lnTo>
                  <a:lnTo>
                    <a:pt x="248" y="334"/>
                  </a:lnTo>
                  <a:lnTo>
                    <a:pt x="236" y="332"/>
                  </a:lnTo>
                  <a:lnTo>
                    <a:pt x="233" y="330"/>
                  </a:lnTo>
                  <a:lnTo>
                    <a:pt x="246" y="392"/>
                  </a:lnTo>
                  <a:lnTo>
                    <a:pt x="251" y="448"/>
                  </a:lnTo>
                  <a:lnTo>
                    <a:pt x="249" y="498"/>
                  </a:lnTo>
                  <a:lnTo>
                    <a:pt x="242" y="541"/>
                  </a:lnTo>
                  <a:lnTo>
                    <a:pt x="231" y="580"/>
                  </a:lnTo>
                  <a:lnTo>
                    <a:pt x="216" y="612"/>
                  </a:lnTo>
                  <a:lnTo>
                    <a:pt x="199" y="640"/>
                  </a:lnTo>
                  <a:lnTo>
                    <a:pt x="180" y="660"/>
                  </a:lnTo>
                  <a:lnTo>
                    <a:pt x="160" y="677"/>
                  </a:lnTo>
                  <a:lnTo>
                    <a:pt x="141" y="688"/>
                  </a:lnTo>
                  <a:lnTo>
                    <a:pt x="123" y="694"/>
                  </a:lnTo>
                  <a:lnTo>
                    <a:pt x="78" y="640"/>
                  </a:lnTo>
                  <a:lnTo>
                    <a:pt x="43" y="578"/>
                  </a:lnTo>
                  <a:lnTo>
                    <a:pt x="17" y="513"/>
                  </a:lnTo>
                  <a:lnTo>
                    <a:pt x="4" y="444"/>
                  </a:lnTo>
                  <a:lnTo>
                    <a:pt x="0" y="371"/>
                  </a:lnTo>
                  <a:lnTo>
                    <a:pt x="9" y="299"/>
                  </a:lnTo>
                  <a:lnTo>
                    <a:pt x="32" y="222"/>
                  </a:lnTo>
                  <a:lnTo>
                    <a:pt x="48" y="187"/>
                  </a:lnTo>
                  <a:lnTo>
                    <a:pt x="67" y="159"/>
                  </a:lnTo>
                  <a:lnTo>
                    <a:pt x="84" y="138"/>
                  </a:lnTo>
                  <a:lnTo>
                    <a:pt x="99" y="125"/>
                  </a:lnTo>
                  <a:lnTo>
                    <a:pt x="108" y="116"/>
                  </a:lnTo>
                  <a:lnTo>
                    <a:pt x="112" y="114"/>
                  </a:lnTo>
                  <a:lnTo>
                    <a:pt x="123" y="101"/>
                  </a:lnTo>
                  <a:lnTo>
                    <a:pt x="140" y="84"/>
                  </a:lnTo>
                  <a:lnTo>
                    <a:pt x="158" y="67"/>
                  </a:lnTo>
                  <a:lnTo>
                    <a:pt x="179"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4" name="Freeform 47"/>
            <p:cNvSpPr>
              <a:spLocks/>
            </p:cNvSpPr>
            <p:nvPr/>
          </p:nvSpPr>
          <p:spPr bwMode="auto">
            <a:xfrm>
              <a:off x="4699000" y="4138613"/>
              <a:ext cx="277812" cy="169863"/>
            </a:xfrm>
            <a:custGeom>
              <a:avLst/>
              <a:gdLst/>
              <a:ahLst/>
              <a:cxnLst>
                <a:cxn ang="0">
                  <a:pos x="175" y="0"/>
                </a:cxn>
                <a:cxn ang="0">
                  <a:pos x="138" y="105"/>
                </a:cxn>
                <a:cxn ang="0">
                  <a:pos x="91" y="107"/>
                </a:cxn>
                <a:cxn ang="0">
                  <a:pos x="0" y="8"/>
                </a:cxn>
                <a:cxn ang="0">
                  <a:pos x="84" y="4"/>
                </a:cxn>
                <a:cxn ang="0">
                  <a:pos x="175" y="0"/>
                </a:cxn>
              </a:cxnLst>
              <a:rect l="0" t="0" r="r" b="b"/>
              <a:pathLst>
                <a:path w="175" h="107">
                  <a:moveTo>
                    <a:pt x="175" y="0"/>
                  </a:moveTo>
                  <a:lnTo>
                    <a:pt x="138" y="105"/>
                  </a:lnTo>
                  <a:lnTo>
                    <a:pt x="91" y="107"/>
                  </a:lnTo>
                  <a:lnTo>
                    <a:pt x="0" y="8"/>
                  </a:lnTo>
                  <a:lnTo>
                    <a:pt x="84" y="4"/>
                  </a:lnTo>
                  <a:lnTo>
                    <a:pt x="175"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5" name="Freeform 48"/>
            <p:cNvSpPr>
              <a:spLocks/>
            </p:cNvSpPr>
            <p:nvPr/>
          </p:nvSpPr>
          <p:spPr bwMode="auto">
            <a:xfrm>
              <a:off x="4832350" y="4278313"/>
              <a:ext cx="250825" cy="965200"/>
            </a:xfrm>
            <a:custGeom>
              <a:avLst/>
              <a:gdLst/>
              <a:ahLst/>
              <a:cxnLst>
                <a:cxn ang="0">
                  <a:pos x="48" y="0"/>
                </a:cxn>
                <a:cxn ang="0">
                  <a:pos x="65" y="56"/>
                </a:cxn>
                <a:cxn ang="0">
                  <a:pos x="82" y="116"/>
                </a:cxn>
                <a:cxn ang="0">
                  <a:pos x="108" y="231"/>
                </a:cxn>
                <a:cxn ang="0">
                  <a:pos x="119" y="287"/>
                </a:cxn>
                <a:cxn ang="0">
                  <a:pos x="130" y="339"/>
                </a:cxn>
                <a:cxn ang="0">
                  <a:pos x="138" y="386"/>
                </a:cxn>
                <a:cxn ang="0">
                  <a:pos x="145" y="427"/>
                </a:cxn>
                <a:cxn ang="0">
                  <a:pos x="151" y="462"/>
                </a:cxn>
                <a:cxn ang="0">
                  <a:pos x="155" y="488"/>
                </a:cxn>
                <a:cxn ang="0">
                  <a:pos x="158" y="505"/>
                </a:cxn>
                <a:cxn ang="0">
                  <a:pos x="158" y="511"/>
                </a:cxn>
                <a:cxn ang="0">
                  <a:pos x="82" y="608"/>
                </a:cxn>
                <a:cxn ang="0">
                  <a:pos x="0" y="520"/>
                </a:cxn>
                <a:cxn ang="0">
                  <a:pos x="4" y="470"/>
                </a:cxn>
                <a:cxn ang="0">
                  <a:pos x="6" y="416"/>
                </a:cxn>
                <a:cxn ang="0">
                  <a:pos x="7" y="360"/>
                </a:cxn>
                <a:cxn ang="0">
                  <a:pos x="7" y="246"/>
                </a:cxn>
                <a:cxn ang="0">
                  <a:pos x="9" y="192"/>
                </a:cxn>
                <a:cxn ang="0">
                  <a:pos x="9" y="95"/>
                </a:cxn>
                <a:cxn ang="0">
                  <a:pos x="7" y="58"/>
                </a:cxn>
                <a:cxn ang="0">
                  <a:pos x="7" y="4"/>
                </a:cxn>
                <a:cxn ang="0">
                  <a:pos x="48" y="0"/>
                </a:cxn>
              </a:cxnLst>
              <a:rect l="0" t="0" r="r" b="b"/>
              <a:pathLst>
                <a:path w="158" h="608">
                  <a:moveTo>
                    <a:pt x="48" y="0"/>
                  </a:moveTo>
                  <a:lnTo>
                    <a:pt x="65" y="56"/>
                  </a:lnTo>
                  <a:lnTo>
                    <a:pt x="82" y="116"/>
                  </a:lnTo>
                  <a:lnTo>
                    <a:pt x="108" y="231"/>
                  </a:lnTo>
                  <a:lnTo>
                    <a:pt x="119" y="287"/>
                  </a:lnTo>
                  <a:lnTo>
                    <a:pt x="130" y="339"/>
                  </a:lnTo>
                  <a:lnTo>
                    <a:pt x="138" y="386"/>
                  </a:lnTo>
                  <a:lnTo>
                    <a:pt x="145" y="427"/>
                  </a:lnTo>
                  <a:lnTo>
                    <a:pt x="151" y="462"/>
                  </a:lnTo>
                  <a:lnTo>
                    <a:pt x="155" y="488"/>
                  </a:lnTo>
                  <a:lnTo>
                    <a:pt x="158" y="505"/>
                  </a:lnTo>
                  <a:lnTo>
                    <a:pt x="158" y="511"/>
                  </a:lnTo>
                  <a:lnTo>
                    <a:pt x="82" y="608"/>
                  </a:lnTo>
                  <a:lnTo>
                    <a:pt x="0" y="520"/>
                  </a:lnTo>
                  <a:lnTo>
                    <a:pt x="4" y="470"/>
                  </a:lnTo>
                  <a:lnTo>
                    <a:pt x="6" y="416"/>
                  </a:lnTo>
                  <a:lnTo>
                    <a:pt x="7" y="360"/>
                  </a:lnTo>
                  <a:lnTo>
                    <a:pt x="7" y="246"/>
                  </a:lnTo>
                  <a:lnTo>
                    <a:pt x="9" y="192"/>
                  </a:lnTo>
                  <a:lnTo>
                    <a:pt x="9" y="95"/>
                  </a:lnTo>
                  <a:lnTo>
                    <a:pt x="7" y="58"/>
                  </a:lnTo>
                  <a:lnTo>
                    <a:pt x="7" y="4"/>
                  </a:lnTo>
                  <a:lnTo>
                    <a:pt x="48"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6" name="Freeform 49"/>
            <p:cNvSpPr>
              <a:spLocks/>
            </p:cNvSpPr>
            <p:nvPr/>
          </p:nvSpPr>
          <p:spPr bwMode="auto">
            <a:xfrm>
              <a:off x="4229100" y="2682875"/>
              <a:ext cx="892175" cy="417513"/>
            </a:xfrm>
            <a:custGeom>
              <a:avLst/>
              <a:gdLst/>
              <a:ahLst/>
              <a:cxnLst>
                <a:cxn ang="0">
                  <a:pos x="410" y="0"/>
                </a:cxn>
                <a:cxn ang="0">
                  <a:pos x="415" y="2"/>
                </a:cxn>
                <a:cxn ang="0">
                  <a:pos x="430" y="5"/>
                </a:cxn>
                <a:cxn ang="0">
                  <a:pos x="451" y="11"/>
                </a:cxn>
                <a:cxn ang="0">
                  <a:pos x="475" y="20"/>
                </a:cxn>
                <a:cxn ang="0">
                  <a:pos x="501" y="33"/>
                </a:cxn>
                <a:cxn ang="0">
                  <a:pos x="525" y="50"/>
                </a:cxn>
                <a:cxn ang="0">
                  <a:pos x="546" y="71"/>
                </a:cxn>
                <a:cxn ang="0">
                  <a:pos x="559" y="95"/>
                </a:cxn>
                <a:cxn ang="0">
                  <a:pos x="562" y="112"/>
                </a:cxn>
                <a:cxn ang="0">
                  <a:pos x="562" y="132"/>
                </a:cxn>
                <a:cxn ang="0">
                  <a:pos x="559" y="153"/>
                </a:cxn>
                <a:cxn ang="0">
                  <a:pos x="551" y="175"/>
                </a:cxn>
                <a:cxn ang="0">
                  <a:pos x="536" y="196"/>
                </a:cxn>
                <a:cxn ang="0">
                  <a:pos x="518" y="216"/>
                </a:cxn>
                <a:cxn ang="0">
                  <a:pos x="492" y="233"/>
                </a:cxn>
                <a:cxn ang="0">
                  <a:pos x="458" y="248"/>
                </a:cxn>
                <a:cxn ang="0">
                  <a:pos x="419" y="257"/>
                </a:cxn>
                <a:cxn ang="0">
                  <a:pos x="371" y="263"/>
                </a:cxn>
                <a:cxn ang="0">
                  <a:pos x="302" y="263"/>
                </a:cxn>
                <a:cxn ang="0">
                  <a:pos x="240" y="259"/>
                </a:cxn>
                <a:cxn ang="0">
                  <a:pos x="184" y="252"/>
                </a:cxn>
                <a:cxn ang="0">
                  <a:pos x="136" y="240"/>
                </a:cxn>
                <a:cxn ang="0">
                  <a:pos x="95" y="227"/>
                </a:cxn>
                <a:cxn ang="0">
                  <a:pos x="62" y="214"/>
                </a:cxn>
                <a:cxn ang="0">
                  <a:pos x="35" y="203"/>
                </a:cxn>
                <a:cxn ang="0">
                  <a:pos x="15" y="192"/>
                </a:cxn>
                <a:cxn ang="0">
                  <a:pos x="4" y="184"/>
                </a:cxn>
                <a:cxn ang="0">
                  <a:pos x="0" y="183"/>
                </a:cxn>
                <a:cxn ang="0">
                  <a:pos x="63" y="190"/>
                </a:cxn>
                <a:cxn ang="0">
                  <a:pos x="119" y="192"/>
                </a:cxn>
                <a:cxn ang="0">
                  <a:pos x="170" y="186"/>
                </a:cxn>
                <a:cxn ang="0">
                  <a:pos x="214" y="175"/>
                </a:cxn>
                <a:cxn ang="0">
                  <a:pos x="253" y="160"/>
                </a:cxn>
                <a:cxn ang="0">
                  <a:pos x="287" y="143"/>
                </a:cxn>
                <a:cxn ang="0">
                  <a:pos x="317" y="123"/>
                </a:cxn>
                <a:cxn ang="0">
                  <a:pos x="341" y="102"/>
                </a:cxn>
                <a:cxn ang="0">
                  <a:pos x="361" y="80"/>
                </a:cxn>
                <a:cxn ang="0">
                  <a:pos x="376" y="60"/>
                </a:cxn>
                <a:cxn ang="0">
                  <a:pos x="389" y="41"/>
                </a:cxn>
                <a:cxn ang="0">
                  <a:pos x="399" y="24"/>
                </a:cxn>
                <a:cxn ang="0">
                  <a:pos x="404" y="11"/>
                </a:cxn>
                <a:cxn ang="0">
                  <a:pos x="410" y="0"/>
                </a:cxn>
              </a:cxnLst>
              <a:rect l="0" t="0" r="r" b="b"/>
              <a:pathLst>
                <a:path w="562" h="263">
                  <a:moveTo>
                    <a:pt x="410" y="0"/>
                  </a:moveTo>
                  <a:lnTo>
                    <a:pt x="415" y="2"/>
                  </a:lnTo>
                  <a:lnTo>
                    <a:pt x="430" y="5"/>
                  </a:lnTo>
                  <a:lnTo>
                    <a:pt x="451" y="11"/>
                  </a:lnTo>
                  <a:lnTo>
                    <a:pt x="475" y="20"/>
                  </a:lnTo>
                  <a:lnTo>
                    <a:pt x="501" y="33"/>
                  </a:lnTo>
                  <a:lnTo>
                    <a:pt x="525" y="50"/>
                  </a:lnTo>
                  <a:lnTo>
                    <a:pt x="546" y="71"/>
                  </a:lnTo>
                  <a:lnTo>
                    <a:pt x="559" y="95"/>
                  </a:lnTo>
                  <a:lnTo>
                    <a:pt x="562" y="112"/>
                  </a:lnTo>
                  <a:lnTo>
                    <a:pt x="562" y="132"/>
                  </a:lnTo>
                  <a:lnTo>
                    <a:pt x="559" y="153"/>
                  </a:lnTo>
                  <a:lnTo>
                    <a:pt x="551" y="175"/>
                  </a:lnTo>
                  <a:lnTo>
                    <a:pt x="536" y="196"/>
                  </a:lnTo>
                  <a:lnTo>
                    <a:pt x="518" y="216"/>
                  </a:lnTo>
                  <a:lnTo>
                    <a:pt x="492" y="233"/>
                  </a:lnTo>
                  <a:lnTo>
                    <a:pt x="458" y="248"/>
                  </a:lnTo>
                  <a:lnTo>
                    <a:pt x="419" y="257"/>
                  </a:lnTo>
                  <a:lnTo>
                    <a:pt x="371" y="263"/>
                  </a:lnTo>
                  <a:lnTo>
                    <a:pt x="302" y="263"/>
                  </a:lnTo>
                  <a:lnTo>
                    <a:pt x="240" y="259"/>
                  </a:lnTo>
                  <a:lnTo>
                    <a:pt x="184" y="252"/>
                  </a:lnTo>
                  <a:lnTo>
                    <a:pt x="136" y="240"/>
                  </a:lnTo>
                  <a:lnTo>
                    <a:pt x="95" y="227"/>
                  </a:lnTo>
                  <a:lnTo>
                    <a:pt x="62" y="214"/>
                  </a:lnTo>
                  <a:lnTo>
                    <a:pt x="35" y="203"/>
                  </a:lnTo>
                  <a:lnTo>
                    <a:pt x="15" y="192"/>
                  </a:lnTo>
                  <a:lnTo>
                    <a:pt x="4" y="184"/>
                  </a:lnTo>
                  <a:lnTo>
                    <a:pt x="0" y="183"/>
                  </a:lnTo>
                  <a:lnTo>
                    <a:pt x="63" y="190"/>
                  </a:lnTo>
                  <a:lnTo>
                    <a:pt x="119" y="192"/>
                  </a:lnTo>
                  <a:lnTo>
                    <a:pt x="170" y="186"/>
                  </a:lnTo>
                  <a:lnTo>
                    <a:pt x="214" y="175"/>
                  </a:lnTo>
                  <a:lnTo>
                    <a:pt x="253" y="160"/>
                  </a:lnTo>
                  <a:lnTo>
                    <a:pt x="287" y="143"/>
                  </a:lnTo>
                  <a:lnTo>
                    <a:pt x="317" y="123"/>
                  </a:lnTo>
                  <a:lnTo>
                    <a:pt x="341" y="102"/>
                  </a:lnTo>
                  <a:lnTo>
                    <a:pt x="361" y="80"/>
                  </a:lnTo>
                  <a:lnTo>
                    <a:pt x="376" y="60"/>
                  </a:lnTo>
                  <a:lnTo>
                    <a:pt x="389" y="41"/>
                  </a:lnTo>
                  <a:lnTo>
                    <a:pt x="399" y="24"/>
                  </a:lnTo>
                  <a:lnTo>
                    <a:pt x="404" y="11"/>
                  </a:lnTo>
                  <a:lnTo>
                    <a:pt x="410" y="0"/>
                  </a:lnTo>
                  <a:close/>
                </a:path>
              </a:pathLst>
            </a:custGeom>
            <a:solidFill>
              <a:srgbClr val="5C01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7" name="Freeform 50"/>
            <p:cNvSpPr>
              <a:spLocks noEditPoints="1"/>
            </p:cNvSpPr>
            <p:nvPr/>
          </p:nvSpPr>
          <p:spPr bwMode="auto">
            <a:xfrm>
              <a:off x="4781550" y="2857500"/>
              <a:ext cx="342900" cy="242888"/>
            </a:xfrm>
            <a:custGeom>
              <a:avLst/>
              <a:gdLst/>
              <a:ahLst/>
              <a:cxnLst>
                <a:cxn ang="0">
                  <a:pos x="6" y="153"/>
                </a:cxn>
                <a:cxn ang="0">
                  <a:pos x="0" y="153"/>
                </a:cxn>
                <a:cxn ang="0">
                  <a:pos x="6" y="153"/>
                </a:cxn>
                <a:cxn ang="0">
                  <a:pos x="214" y="0"/>
                </a:cxn>
                <a:cxn ang="0">
                  <a:pos x="214" y="2"/>
                </a:cxn>
                <a:cxn ang="0">
                  <a:pos x="216" y="9"/>
                </a:cxn>
                <a:cxn ang="0">
                  <a:pos x="216" y="32"/>
                </a:cxn>
                <a:cxn ang="0">
                  <a:pos x="214" y="45"/>
                </a:cxn>
                <a:cxn ang="0">
                  <a:pos x="211" y="61"/>
                </a:cxn>
                <a:cxn ang="0">
                  <a:pos x="203" y="78"/>
                </a:cxn>
                <a:cxn ang="0">
                  <a:pos x="192" y="95"/>
                </a:cxn>
                <a:cxn ang="0">
                  <a:pos x="175" y="110"/>
                </a:cxn>
                <a:cxn ang="0">
                  <a:pos x="155" y="125"/>
                </a:cxn>
                <a:cxn ang="0">
                  <a:pos x="127" y="136"/>
                </a:cxn>
                <a:cxn ang="0">
                  <a:pos x="93" y="145"/>
                </a:cxn>
                <a:cxn ang="0">
                  <a:pos x="51" y="151"/>
                </a:cxn>
                <a:cxn ang="0">
                  <a:pos x="6" y="153"/>
                </a:cxn>
                <a:cxn ang="0">
                  <a:pos x="15" y="151"/>
                </a:cxn>
                <a:cxn ang="0">
                  <a:pos x="30" y="149"/>
                </a:cxn>
                <a:cxn ang="0">
                  <a:pos x="51" y="147"/>
                </a:cxn>
                <a:cxn ang="0">
                  <a:pos x="73" y="142"/>
                </a:cxn>
                <a:cxn ang="0">
                  <a:pos x="97" y="134"/>
                </a:cxn>
                <a:cxn ang="0">
                  <a:pos x="121" y="125"/>
                </a:cxn>
                <a:cxn ang="0">
                  <a:pos x="146" y="114"/>
                </a:cxn>
                <a:cxn ang="0">
                  <a:pos x="168" y="99"/>
                </a:cxn>
                <a:cxn ang="0">
                  <a:pos x="188" y="80"/>
                </a:cxn>
                <a:cxn ang="0">
                  <a:pos x="203" y="58"/>
                </a:cxn>
                <a:cxn ang="0">
                  <a:pos x="213" y="32"/>
                </a:cxn>
                <a:cxn ang="0">
                  <a:pos x="214" y="0"/>
                </a:cxn>
              </a:cxnLst>
              <a:rect l="0" t="0" r="r" b="b"/>
              <a:pathLst>
                <a:path w="216" h="153">
                  <a:moveTo>
                    <a:pt x="6" y="153"/>
                  </a:moveTo>
                  <a:lnTo>
                    <a:pt x="0" y="153"/>
                  </a:lnTo>
                  <a:lnTo>
                    <a:pt x="6" y="153"/>
                  </a:lnTo>
                  <a:close/>
                  <a:moveTo>
                    <a:pt x="214" y="0"/>
                  </a:moveTo>
                  <a:lnTo>
                    <a:pt x="214" y="2"/>
                  </a:lnTo>
                  <a:lnTo>
                    <a:pt x="216" y="9"/>
                  </a:lnTo>
                  <a:lnTo>
                    <a:pt x="216" y="32"/>
                  </a:lnTo>
                  <a:lnTo>
                    <a:pt x="214" y="45"/>
                  </a:lnTo>
                  <a:lnTo>
                    <a:pt x="211" y="61"/>
                  </a:lnTo>
                  <a:lnTo>
                    <a:pt x="203" y="78"/>
                  </a:lnTo>
                  <a:lnTo>
                    <a:pt x="192" y="95"/>
                  </a:lnTo>
                  <a:lnTo>
                    <a:pt x="175" y="110"/>
                  </a:lnTo>
                  <a:lnTo>
                    <a:pt x="155" y="125"/>
                  </a:lnTo>
                  <a:lnTo>
                    <a:pt x="127" y="136"/>
                  </a:lnTo>
                  <a:lnTo>
                    <a:pt x="93" y="145"/>
                  </a:lnTo>
                  <a:lnTo>
                    <a:pt x="51" y="151"/>
                  </a:lnTo>
                  <a:lnTo>
                    <a:pt x="6" y="153"/>
                  </a:lnTo>
                  <a:lnTo>
                    <a:pt x="15" y="151"/>
                  </a:lnTo>
                  <a:lnTo>
                    <a:pt x="30" y="149"/>
                  </a:lnTo>
                  <a:lnTo>
                    <a:pt x="51" y="147"/>
                  </a:lnTo>
                  <a:lnTo>
                    <a:pt x="73" y="142"/>
                  </a:lnTo>
                  <a:lnTo>
                    <a:pt x="97" y="134"/>
                  </a:lnTo>
                  <a:lnTo>
                    <a:pt x="121" y="125"/>
                  </a:lnTo>
                  <a:lnTo>
                    <a:pt x="146" y="114"/>
                  </a:lnTo>
                  <a:lnTo>
                    <a:pt x="168" y="99"/>
                  </a:lnTo>
                  <a:lnTo>
                    <a:pt x="188" y="80"/>
                  </a:lnTo>
                  <a:lnTo>
                    <a:pt x="203" y="58"/>
                  </a:lnTo>
                  <a:lnTo>
                    <a:pt x="213" y="32"/>
                  </a:lnTo>
                  <a:lnTo>
                    <a:pt x="214"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8" name="Freeform 51"/>
            <p:cNvSpPr>
              <a:spLocks/>
            </p:cNvSpPr>
            <p:nvPr/>
          </p:nvSpPr>
          <p:spPr bwMode="auto">
            <a:xfrm>
              <a:off x="5291138" y="3011488"/>
              <a:ext cx="90487" cy="487363"/>
            </a:xfrm>
            <a:custGeom>
              <a:avLst/>
              <a:gdLst/>
              <a:ahLst/>
              <a:cxnLst>
                <a:cxn ang="0">
                  <a:pos x="0" y="0"/>
                </a:cxn>
                <a:cxn ang="0">
                  <a:pos x="1" y="4"/>
                </a:cxn>
                <a:cxn ang="0">
                  <a:pos x="9" y="13"/>
                </a:cxn>
                <a:cxn ang="0">
                  <a:pos x="18" y="30"/>
                </a:cxn>
                <a:cxn ang="0">
                  <a:pos x="29" y="52"/>
                </a:cxn>
                <a:cxn ang="0">
                  <a:pos x="39" y="80"/>
                </a:cxn>
                <a:cxn ang="0">
                  <a:pos x="48" y="115"/>
                </a:cxn>
                <a:cxn ang="0">
                  <a:pos x="55" y="155"/>
                </a:cxn>
                <a:cxn ang="0">
                  <a:pos x="57" y="201"/>
                </a:cxn>
                <a:cxn ang="0">
                  <a:pos x="54" y="252"/>
                </a:cxn>
                <a:cxn ang="0">
                  <a:pos x="44" y="307"/>
                </a:cxn>
                <a:cxn ang="0">
                  <a:pos x="44" y="302"/>
                </a:cxn>
                <a:cxn ang="0">
                  <a:pos x="46" y="287"/>
                </a:cxn>
                <a:cxn ang="0">
                  <a:pos x="48" y="261"/>
                </a:cxn>
                <a:cxn ang="0">
                  <a:pos x="50" y="229"/>
                </a:cxn>
                <a:cxn ang="0">
                  <a:pos x="48" y="190"/>
                </a:cxn>
                <a:cxn ang="0">
                  <a:pos x="42" y="147"/>
                </a:cxn>
                <a:cxn ang="0">
                  <a:pos x="33" y="99"/>
                </a:cxn>
                <a:cxn ang="0">
                  <a:pos x="20" y="50"/>
                </a:cxn>
                <a:cxn ang="0">
                  <a:pos x="0" y="0"/>
                </a:cxn>
              </a:cxnLst>
              <a:rect l="0" t="0" r="r" b="b"/>
              <a:pathLst>
                <a:path w="57" h="307">
                  <a:moveTo>
                    <a:pt x="0" y="0"/>
                  </a:moveTo>
                  <a:lnTo>
                    <a:pt x="1" y="4"/>
                  </a:lnTo>
                  <a:lnTo>
                    <a:pt x="9" y="13"/>
                  </a:lnTo>
                  <a:lnTo>
                    <a:pt x="18" y="30"/>
                  </a:lnTo>
                  <a:lnTo>
                    <a:pt x="29" y="52"/>
                  </a:lnTo>
                  <a:lnTo>
                    <a:pt x="39" y="80"/>
                  </a:lnTo>
                  <a:lnTo>
                    <a:pt x="48" y="115"/>
                  </a:lnTo>
                  <a:lnTo>
                    <a:pt x="55" y="155"/>
                  </a:lnTo>
                  <a:lnTo>
                    <a:pt x="57" y="201"/>
                  </a:lnTo>
                  <a:lnTo>
                    <a:pt x="54" y="252"/>
                  </a:lnTo>
                  <a:lnTo>
                    <a:pt x="44" y="307"/>
                  </a:lnTo>
                  <a:lnTo>
                    <a:pt x="44" y="302"/>
                  </a:lnTo>
                  <a:lnTo>
                    <a:pt x="46" y="287"/>
                  </a:lnTo>
                  <a:lnTo>
                    <a:pt x="48" y="261"/>
                  </a:lnTo>
                  <a:lnTo>
                    <a:pt x="50" y="229"/>
                  </a:lnTo>
                  <a:lnTo>
                    <a:pt x="48" y="190"/>
                  </a:lnTo>
                  <a:lnTo>
                    <a:pt x="42" y="147"/>
                  </a:lnTo>
                  <a:lnTo>
                    <a:pt x="33" y="99"/>
                  </a:lnTo>
                  <a:lnTo>
                    <a:pt x="20"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99" name="Freeform 52"/>
            <p:cNvSpPr>
              <a:spLocks/>
            </p:cNvSpPr>
            <p:nvPr/>
          </p:nvSpPr>
          <p:spPr bwMode="auto">
            <a:xfrm>
              <a:off x="4311650" y="4719638"/>
              <a:ext cx="58737" cy="561975"/>
            </a:xfrm>
            <a:custGeom>
              <a:avLst/>
              <a:gdLst/>
              <a:ahLst/>
              <a:cxnLst>
                <a:cxn ang="0">
                  <a:pos x="37" y="0"/>
                </a:cxn>
                <a:cxn ang="0">
                  <a:pos x="30" y="93"/>
                </a:cxn>
                <a:cxn ang="0">
                  <a:pos x="26" y="186"/>
                </a:cxn>
                <a:cxn ang="0">
                  <a:pos x="26" y="354"/>
                </a:cxn>
                <a:cxn ang="0">
                  <a:pos x="17" y="352"/>
                </a:cxn>
                <a:cxn ang="0">
                  <a:pos x="10" y="352"/>
                </a:cxn>
                <a:cxn ang="0">
                  <a:pos x="0" y="350"/>
                </a:cxn>
                <a:cxn ang="0">
                  <a:pos x="2" y="268"/>
                </a:cxn>
                <a:cxn ang="0">
                  <a:pos x="6" y="197"/>
                </a:cxn>
                <a:cxn ang="0">
                  <a:pos x="11" y="138"/>
                </a:cxn>
                <a:cxn ang="0">
                  <a:pos x="19" y="89"/>
                </a:cxn>
                <a:cxn ang="0">
                  <a:pos x="26" y="50"/>
                </a:cxn>
                <a:cxn ang="0">
                  <a:pos x="32" y="22"/>
                </a:cxn>
                <a:cxn ang="0">
                  <a:pos x="36" y="5"/>
                </a:cxn>
                <a:cxn ang="0">
                  <a:pos x="37" y="0"/>
                </a:cxn>
              </a:cxnLst>
              <a:rect l="0" t="0" r="r" b="b"/>
              <a:pathLst>
                <a:path w="37" h="354">
                  <a:moveTo>
                    <a:pt x="37" y="0"/>
                  </a:moveTo>
                  <a:lnTo>
                    <a:pt x="30" y="93"/>
                  </a:lnTo>
                  <a:lnTo>
                    <a:pt x="26" y="186"/>
                  </a:lnTo>
                  <a:lnTo>
                    <a:pt x="26" y="354"/>
                  </a:lnTo>
                  <a:lnTo>
                    <a:pt x="17" y="352"/>
                  </a:lnTo>
                  <a:lnTo>
                    <a:pt x="10" y="352"/>
                  </a:lnTo>
                  <a:lnTo>
                    <a:pt x="0" y="350"/>
                  </a:lnTo>
                  <a:lnTo>
                    <a:pt x="2" y="268"/>
                  </a:lnTo>
                  <a:lnTo>
                    <a:pt x="6" y="197"/>
                  </a:lnTo>
                  <a:lnTo>
                    <a:pt x="11" y="138"/>
                  </a:lnTo>
                  <a:lnTo>
                    <a:pt x="19" y="89"/>
                  </a:lnTo>
                  <a:lnTo>
                    <a:pt x="26" y="50"/>
                  </a:lnTo>
                  <a:lnTo>
                    <a:pt x="32" y="22"/>
                  </a:lnTo>
                  <a:lnTo>
                    <a:pt x="36" y="5"/>
                  </a:lnTo>
                  <a:lnTo>
                    <a:pt x="37"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0" name="Freeform 53"/>
            <p:cNvSpPr>
              <a:spLocks/>
            </p:cNvSpPr>
            <p:nvPr/>
          </p:nvSpPr>
          <p:spPr bwMode="auto">
            <a:xfrm>
              <a:off x="5364163" y="4648200"/>
              <a:ext cx="136525" cy="612775"/>
            </a:xfrm>
            <a:custGeom>
              <a:avLst/>
              <a:gdLst/>
              <a:ahLst/>
              <a:cxnLst>
                <a:cxn ang="0">
                  <a:pos x="0" y="0"/>
                </a:cxn>
                <a:cxn ang="0">
                  <a:pos x="2" y="4"/>
                </a:cxn>
                <a:cxn ang="0">
                  <a:pos x="8" y="17"/>
                </a:cxn>
                <a:cxn ang="0">
                  <a:pos x="15" y="37"/>
                </a:cxn>
                <a:cxn ang="0">
                  <a:pos x="26" y="69"/>
                </a:cxn>
                <a:cxn ang="0">
                  <a:pos x="37" y="108"/>
                </a:cxn>
                <a:cxn ang="0">
                  <a:pos x="50" y="160"/>
                </a:cxn>
                <a:cxn ang="0">
                  <a:pos x="62" y="222"/>
                </a:cxn>
                <a:cxn ang="0">
                  <a:pos x="75" y="295"/>
                </a:cxn>
                <a:cxn ang="0">
                  <a:pos x="86" y="380"/>
                </a:cxn>
                <a:cxn ang="0">
                  <a:pos x="63" y="386"/>
                </a:cxn>
                <a:cxn ang="0">
                  <a:pos x="58" y="332"/>
                </a:cxn>
                <a:cxn ang="0">
                  <a:pos x="52" y="270"/>
                </a:cxn>
                <a:cxn ang="0">
                  <a:pos x="43" y="205"/>
                </a:cxn>
                <a:cxn ang="0">
                  <a:pos x="32" y="134"/>
                </a:cxn>
                <a:cxn ang="0">
                  <a:pos x="17" y="65"/>
                </a:cxn>
                <a:cxn ang="0">
                  <a:pos x="0" y="0"/>
                </a:cxn>
              </a:cxnLst>
              <a:rect l="0" t="0" r="r" b="b"/>
              <a:pathLst>
                <a:path w="86" h="386">
                  <a:moveTo>
                    <a:pt x="0" y="0"/>
                  </a:moveTo>
                  <a:lnTo>
                    <a:pt x="2" y="4"/>
                  </a:lnTo>
                  <a:lnTo>
                    <a:pt x="8" y="17"/>
                  </a:lnTo>
                  <a:lnTo>
                    <a:pt x="15" y="37"/>
                  </a:lnTo>
                  <a:lnTo>
                    <a:pt x="26" y="69"/>
                  </a:lnTo>
                  <a:lnTo>
                    <a:pt x="37" y="108"/>
                  </a:lnTo>
                  <a:lnTo>
                    <a:pt x="50" y="160"/>
                  </a:lnTo>
                  <a:lnTo>
                    <a:pt x="62" y="222"/>
                  </a:lnTo>
                  <a:lnTo>
                    <a:pt x="75" y="295"/>
                  </a:lnTo>
                  <a:lnTo>
                    <a:pt x="86" y="380"/>
                  </a:lnTo>
                  <a:lnTo>
                    <a:pt x="63" y="386"/>
                  </a:lnTo>
                  <a:lnTo>
                    <a:pt x="58" y="332"/>
                  </a:lnTo>
                  <a:lnTo>
                    <a:pt x="52" y="270"/>
                  </a:lnTo>
                  <a:lnTo>
                    <a:pt x="43" y="205"/>
                  </a:lnTo>
                  <a:lnTo>
                    <a:pt x="32" y="134"/>
                  </a:lnTo>
                  <a:lnTo>
                    <a:pt x="17" y="65"/>
                  </a:lnTo>
                  <a:lnTo>
                    <a:pt x="0"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1" name="Freeform 54"/>
            <p:cNvSpPr>
              <a:spLocks/>
            </p:cNvSpPr>
            <p:nvPr/>
          </p:nvSpPr>
          <p:spPr bwMode="auto">
            <a:xfrm>
              <a:off x="4483100" y="4618038"/>
              <a:ext cx="212725" cy="60325"/>
            </a:xfrm>
            <a:custGeom>
              <a:avLst/>
              <a:gdLst/>
              <a:ahLst/>
              <a:cxnLst>
                <a:cxn ang="0">
                  <a:pos x="4" y="0"/>
                </a:cxn>
                <a:cxn ang="0">
                  <a:pos x="134" y="2"/>
                </a:cxn>
                <a:cxn ang="0">
                  <a:pos x="132" y="38"/>
                </a:cxn>
                <a:cxn ang="0">
                  <a:pos x="0" y="36"/>
                </a:cxn>
                <a:cxn ang="0">
                  <a:pos x="4" y="0"/>
                </a:cxn>
              </a:cxnLst>
              <a:rect l="0" t="0" r="r" b="b"/>
              <a:pathLst>
                <a:path w="134" h="38">
                  <a:moveTo>
                    <a:pt x="4" y="0"/>
                  </a:moveTo>
                  <a:lnTo>
                    <a:pt x="134" y="2"/>
                  </a:lnTo>
                  <a:lnTo>
                    <a:pt x="132" y="38"/>
                  </a:lnTo>
                  <a:lnTo>
                    <a:pt x="0" y="36"/>
                  </a:lnTo>
                  <a:lnTo>
                    <a:pt x="4"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2" name="Freeform 55"/>
            <p:cNvSpPr>
              <a:spLocks/>
            </p:cNvSpPr>
            <p:nvPr/>
          </p:nvSpPr>
          <p:spPr bwMode="auto">
            <a:xfrm>
              <a:off x="4557713" y="3330575"/>
              <a:ext cx="357187" cy="204788"/>
            </a:xfrm>
            <a:custGeom>
              <a:avLst/>
              <a:gdLst/>
              <a:ahLst/>
              <a:cxnLst>
                <a:cxn ang="0">
                  <a:pos x="165" y="0"/>
                </a:cxn>
                <a:cxn ang="0">
                  <a:pos x="173" y="0"/>
                </a:cxn>
                <a:cxn ang="0">
                  <a:pos x="193" y="4"/>
                </a:cxn>
                <a:cxn ang="0">
                  <a:pos x="208" y="13"/>
                </a:cxn>
                <a:cxn ang="0">
                  <a:pos x="220" y="30"/>
                </a:cxn>
                <a:cxn ang="0">
                  <a:pos x="225" y="49"/>
                </a:cxn>
                <a:cxn ang="0">
                  <a:pos x="221" y="71"/>
                </a:cxn>
                <a:cxn ang="0">
                  <a:pos x="212" y="90"/>
                </a:cxn>
                <a:cxn ang="0">
                  <a:pos x="195" y="105"/>
                </a:cxn>
                <a:cxn ang="0">
                  <a:pos x="175" y="112"/>
                </a:cxn>
                <a:cxn ang="0">
                  <a:pos x="67" y="129"/>
                </a:cxn>
                <a:cxn ang="0">
                  <a:pos x="57" y="129"/>
                </a:cxn>
                <a:cxn ang="0">
                  <a:pos x="37" y="125"/>
                </a:cxn>
                <a:cxn ang="0">
                  <a:pos x="20" y="116"/>
                </a:cxn>
                <a:cxn ang="0">
                  <a:pos x="7" y="99"/>
                </a:cxn>
                <a:cxn ang="0">
                  <a:pos x="0" y="80"/>
                </a:cxn>
                <a:cxn ang="0">
                  <a:pos x="2" y="58"/>
                </a:cxn>
                <a:cxn ang="0">
                  <a:pos x="13" y="37"/>
                </a:cxn>
                <a:cxn ang="0">
                  <a:pos x="31" y="21"/>
                </a:cxn>
                <a:cxn ang="0">
                  <a:pos x="56" y="13"/>
                </a:cxn>
                <a:cxn ang="0">
                  <a:pos x="165" y="0"/>
                </a:cxn>
              </a:cxnLst>
              <a:rect l="0" t="0" r="r" b="b"/>
              <a:pathLst>
                <a:path w="225" h="129">
                  <a:moveTo>
                    <a:pt x="165" y="0"/>
                  </a:moveTo>
                  <a:lnTo>
                    <a:pt x="173" y="0"/>
                  </a:lnTo>
                  <a:lnTo>
                    <a:pt x="193" y="4"/>
                  </a:lnTo>
                  <a:lnTo>
                    <a:pt x="208" y="13"/>
                  </a:lnTo>
                  <a:lnTo>
                    <a:pt x="220" y="30"/>
                  </a:lnTo>
                  <a:lnTo>
                    <a:pt x="225" y="49"/>
                  </a:lnTo>
                  <a:lnTo>
                    <a:pt x="221" y="71"/>
                  </a:lnTo>
                  <a:lnTo>
                    <a:pt x="212" y="90"/>
                  </a:lnTo>
                  <a:lnTo>
                    <a:pt x="195" y="105"/>
                  </a:lnTo>
                  <a:lnTo>
                    <a:pt x="175" y="112"/>
                  </a:lnTo>
                  <a:lnTo>
                    <a:pt x="67" y="129"/>
                  </a:lnTo>
                  <a:lnTo>
                    <a:pt x="57" y="129"/>
                  </a:lnTo>
                  <a:lnTo>
                    <a:pt x="37" y="125"/>
                  </a:lnTo>
                  <a:lnTo>
                    <a:pt x="20" y="116"/>
                  </a:lnTo>
                  <a:lnTo>
                    <a:pt x="7" y="99"/>
                  </a:lnTo>
                  <a:lnTo>
                    <a:pt x="0" y="80"/>
                  </a:lnTo>
                  <a:lnTo>
                    <a:pt x="2" y="58"/>
                  </a:lnTo>
                  <a:lnTo>
                    <a:pt x="13" y="37"/>
                  </a:lnTo>
                  <a:lnTo>
                    <a:pt x="31" y="21"/>
                  </a:lnTo>
                  <a:lnTo>
                    <a:pt x="56" y="13"/>
                  </a:lnTo>
                  <a:lnTo>
                    <a:pt x="165"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3" name="Freeform 56"/>
            <p:cNvSpPr>
              <a:spLocks/>
            </p:cNvSpPr>
            <p:nvPr/>
          </p:nvSpPr>
          <p:spPr bwMode="auto">
            <a:xfrm>
              <a:off x="4551363" y="3322638"/>
              <a:ext cx="373062" cy="168275"/>
            </a:xfrm>
            <a:custGeom>
              <a:avLst/>
              <a:gdLst/>
              <a:ahLst/>
              <a:cxnLst>
                <a:cxn ang="0">
                  <a:pos x="169" y="0"/>
                </a:cxn>
                <a:cxn ang="0">
                  <a:pos x="194" y="1"/>
                </a:cxn>
                <a:cxn ang="0">
                  <a:pos x="214" y="13"/>
                </a:cxn>
                <a:cxn ang="0">
                  <a:pos x="225" y="24"/>
                </a:cxn>
                <a:cxn ang="0">
                  <a:pos x="233" y="37"/>
                </a:cxn>
                <a:cxn ang="0">
                  <a:pos x="235" y="54"/>
                </a:cxn>
                <a:cxn ang="0">
                  <a:pos x="235" y="56"/>
                </a:cxn>
                <a:cxn ang="0">
                  <a:pos x="231" y="59"/>
                </a:cxn>
                <a:cxn ang="0">
                  <a:pos x="227" y="59"/>
                </a:cxn>
                <a:cxn ang="0">
                  <a:pos x="225" y="57"/>
                </a:cxn>
                <a:cxn ang="0">
                  <a:pos x="224" y="54"/>
                </a:cxn>
                <a:cxn ang="0">
                  <a:pos x="220" y="35"/>
                </a:cxn>
                <a:cxn ang="0">
                  <a:pos x="207" y="20"/>
                </a:cxn>
                <a:cxn ang="0">
                  <a:pos x="190" y="13"/>
                </a:cxn>
                <a:cxn ang="0">
                  <a:pos x="169" y="11"/>
                </a:cxn>
                <a:cxn ang="0">
                  <a:pos x="60" y="24"/>
                </a:cxn>
                <a:cxn ang="0">
                  <a:pos x="37" y="31"/>
                </a:cxn>
                <a:cxn ang="0">
                  <a:pos x="21" y="44"/>
                </a:cxn>
                <a:cxn ang="0">
                  <a:pos x="11" y="63"/>
                </a:cxn>
                <a:cxn ang="0">
                  <a:pos x="9" y="85"/>
                </a:cxn>
                <a:cxn ang="0">
                  <a:pos x="11" y="89"/>
                </a:cxn>
                <a:cxn ang="0">
                  <a:pos x="11" y="95"/>
                </a:cxn>
                <a:cxn ang="0">
                  <a:pos x="13" y="98"/>
                </a:cxn>
                <a:cxn ang="0">
                  <a:pos x="13" y="104"/>
                </a:cxn>
                <a:cxn ang="0">
                  <a:pos x="11" y="106"/>
                </a:cxn>
                <a:cxn ang="0">
                  <a:pos x="6" y="106"/>
                </a:cxn>
                <a:cxn ang="0">
                  <a:pos x="4" y="104"/>
                </a:cxn>
                <a:cxn ang="0">
                  <a:pos x="0" y="93"/>
                </a:cxn>
                <a:cxn ang="0">
                  <a:pos x="0" y="85"/>
                </a:cxn>
                <a:cxn ang="0">
                  <a:pos x="2" y="59"/>
                </a:cxn>
                <a:cxn ang="0">
                  <a:pos x="13" y="37"/>
                </a:cxn>
                <a:cxn ang="0">
                  <a:pos x="34" y="22"/>
                </a:cxn>
                <a:cxn ang="0">
                  <a:pos x="58" y="13"/>
                </a:cxn>
                <a:cxn ang="0">
                  <a:pos x="169" y="0"/>
                </a:cxn>
              </a:cxnLst>
              <a:rect l="0" t="0" r="r" b="b"/>
              <a:pathLst>
                <a:path w="235" h="106">
                  <a:moveTo>
                    <a:pt x="169" y="0"/>
                  </a:moveTo>
                  <a:lnTo>
                    <a:pt x="194" y="1"/>
                  </a:lnTo>
                  <a:lnTo>
                    <a:pt x="214" y="13"/>
                  </a:lnTo>
                  <a:lnTo>
                    <a:pt x="225" y="24"/>
                  </a:lnTo>
                  <a:lnTo>
                    <a:pt x="233" y="37"/>
                  </a:lnTo>
                  <a:lnTo>
                    <a:pt x="235" y="54"/>
                  </a:lnTo>
                  <a:lnTo>
                    <a:pt x="235" y="56"/>
                  </a:lnTo>
                  <a:lnTo>
                    <a:pt x="231" y="59"/>
                  </a:lnTo>
                  <a:lnTo>
                    <a:pt x="227" y="59"/>
                  </a:lnTo>
                  <a:lnTo>
                    <a:pt x="225" y="57"/>
                  </a:lnTo>
                  <a:lnTo>
                    <a:pt x="224" y="54"/>
                  </a:lnTo>
                  <a:lnTo>
                    <a:pt x="220" y="35"/>
                  </a:lnTo>
                  <a:lnTo>
                    <a:pt x="207" y="20"/>
                  </a:lnTo>
                  <a:lnTo>
                    <a:pt x="190" y="13"/>
                  </a:lnTo>
                  <a:lnTo>
                    <a:pt x="169" y="11"/>
                  </a:lnTo>
                  <a:lnTo>
                    <a:pt x="60" y="24"/>
                  </a:lnTo>
                  <a:lnTo>
                    <a:pt x="37" y="31"/>
                  </a:lnTo>
                  <a:lnTo>
                    <a:pt x="21" y="44"/>
                  </a:lnTo>
                  <a:lnTo>
                    <a:pt x="11" y="63"/>
                  </a:lnTo>
                  <a:lnTo>
                    <a:pt x="9" y="85"/>
                  </a:lnTo>
                  <a:lnTo>
                    <a:pt x="11" y="89"/>
                  </a:lnTo>
                  <a:lnTo>
                    <a:pt x="11" y="95"/>
                  </a:lnTo>
                  <a:lnTo>
                    <a:pt x="13" y="98"/>
                  </a:lnTo>
                  <a:lnTo>
                    <a:pt x="13" y="104"/>
                  </a:lnTo>
                  <a:lnTo>
                    <a:pt x="11" y="106"/>
                  </a:lnTo>
                  <a:lnTo>
                    <a:pt x="6" y="106"/>
                  </a:lnTo>
                  <a:lnTo>
                    <a:pt x="4" y="104"/>
                  </a:lnTo>
                  <a:lnTo>
                    <a:pt x="0" y="93"/>
                  </a:lnTo>
                  <a:lnTo>
                    <a:pt x="0" y="85"/>
                  </a:lnTo>
                  <a:lnTo>
                    <a:pt x="2" y="59"/>
                  </a:lnTo>
                  <a:lnTo>
                    <a:pt x="13" y="37"/>
                  </a:lnTo>
                  <a:lnTo>
                    <a:pt x="34" y="22"/>
                  </a:lnTo>
                  <a:lnTo>
                    <a:pt x="58" y="13"/>
                  </a:lnTo>
                  <a:lnTo>
                    <a:pt x="169"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4" name="Freeform 57"/>
            <p:cNvSpPr>
              <a:spLocks/>
            </p:cNvSpPr>
            <p:nvPr/>
          </p:nvSpPr>
          <p:spPr bwMode="auto">
            <a:xfrm>
              <a:off x="5030788" y="3254375"/>
              <a:ext cx="306387" cy="198438"/>
            </a:xfrm>
            <a:custGeom>
              <a:avLst/>
              <a:gdLst/>
              <a:ahLst/>
              <a:cxnLst>
                <a:cxn ang="0">
                  <a:pos x="141" y="0"/>
                </a:cxn>
                <a:cxn ang="0">
                  <a:pos x="151" y="0"/>
                </a:cxn>
                <a:cxn ang="0">
                  <a:pos x="167" y="3"/>
                </a:cxn>
                <a:cxn ang="0">
                  <a:pos x="180" y="13"/>
                </a:cxn>
                <a:cxn ang="0">
                  <a:pos x="190" y="26"/>
                </a:cxn>
                <a:cxn ang="0">
                  <a:pos x="193" y="43"/>
                </a:cxn>
                <a:cxn ang="0">
                  <a:pos x="192" y="63"/>
                </a:cxn>
                <a:cxn ang="0">
                  <a:pos x="182" y="82"/>
                </a:cxn>
                <a:cxn ang="0">
                  <a:pos x="167" y="97"/>
                </a:cxn>
                <a:cxn ang="0">
                  <a:pos x="149" y="104"/>
                </a:cxn>
                <a:cxn ang="0">
                  <a:pos x="56" y="125"/>
                </a:cxn>
                <a:cxn ang="0">
                  <a:pos x="46" y="125"/>
                </a:cxn>
                <a:cxn ang="0">
                  <a:pos x="30" y="121"/>
                </a:cxn>
                <a:cxn ang="0">
                  <a:pos x="15" y="113"/>
                </a:cxn>
                <a:cxn ang="0">
                  <a:pos x="3" y="99"/>
                </a:cxn>
                <a:cxn ang="0">
                  <a:pos x="0" y="82"/>
                </a:cxn>
                <a:cxn ang="0">
                  <a:pos x="2" y="59"/>
                </a:cxn>
                <a:cxn ang="0">
                  <a:pos x="11" y="41"/>
                </a:cxn>
                <a:cxn ang="0">
                  <a:pos x="26" y="26"/>
                </a:cxn>
                <a:cxn ang="0">
                  <a:pos x="46" y="18"/>
                </a:cxn>
                <a:cxn ang="0">
                  <a:pos x="141" y="0"/>
                </a:cxn>
              </a:cxnLst>
              <a:rect l="0" t="0" r="r" b="b"/>
              <a:pathLst>
                <a:path w="193" h="125">
                  <a:moveTo>
                    <a:pt x="141" y="0"/>
                  </a:moveTo>
                  <a:lnTo>
                    <a:pt x="151" y="0"/>
                  </a:lnTo>
                  <a:lnTo>
                    <a:pt x="167" y="3"/>
                  </a:lnTo>
                  <a:lnTo>
                    <a:pt x="180" y="13"/>
                  </a:lnTo>
                  <a:lnTo>
                    <a:pt x="190" y="26"/>
                  </a:lnTo>
                  <a:lnTo>
                    <a:pt x="193" y="43"/>
                  </a:lnTo>
                  <a:lnTo>
                    <a:pt x="192" y="63"/>
                  </a:lnTo>
                  <a:lnTo>
                    <a:pt x="182" y="82"/>
                  </a:lnTo>
                  <a:lnTo>
                    <a:pt x="167" y="97"/>
                  </a:lnTo>
                  <a:lnTo>
                    <a:pt x="149" y="104"/>
                  </a:lnTo>
                  <a:lnTo>
                    <a:pt x="56" y="125"/>
                  </a:lnTo>
                  <a:lnTo>
                    <a:pt x="46" y="125"/>
                  </a:lnTo>
                  <a:lnTo>
                    <a:pt x="30" y="121"/>
                  </a:lnTo>
                  <a:lnTo>
                    <a:pt x="15" y="113"/>
                  </a:lnTo>
                  <a:lnTo>
                    <a:pt x="3" y="99"/>
                  </a:lnTo>
                  <a:lnTo>
                    <a:pt x="0" y="82"/>
                  </a:lnTo>
                  <a:lnTo>
                    <a:pt x="2" y="59"/>
                  </a:lnTo>
                  <a:lnTo>
                    <a:pt x="11" y="41"/>
                  </a:lnTo>
                  <a:lnTo>
                    <a:pt x="26" y="26"/>
                  </a:lnTo>
                  <a:lnTo>
                    <a:pt x="46" y="18"/>
                  </a:lnTo>
                  <a:lnTo>
                    <a:pt x="141"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5" name="Freeform 58"/>
            <p:cNvSpPr>
              <a:spLocks/>
            </p:cNvSpPr>
            <p:nvPr/>
          </p:nvSpPr>
          <p:spPr bwMode="auto">
            <a:xfrm>
              <a:off x="5021263" y="3244850"/>
              <a:ext cx="325437" cy="160338"/>
            </a:xfrm>
            <a:custGeom>
              <a:avLst/>
              <a:gdLst/>
              <a:ahLst/>
              <a:cxnLst>
                <a:cxn ang="0">
                  <a:pos x="147" y="0"/>
                </a:cxn>
                <a:cxn ang="0">
                  <a:pos x="168" y="2"/>
                </a:cxn>
                <a:cxn ang="0">
                  <a:pos x="186" y="9"/>
                </a:cxn>
                <a:cxn ang="0">
                  <a:pos x="199" y="26"/>
                </a:cxn>
                <a:cxn ang="0">
                  <a:pos x="205" y="49"/>
                </a:cxn>
                <a:cxn ang="0">
                  <a:pos x="205" y="56"/>
                </a:cxn>
                <a:cxn ang="0">
                  <a:pos x="203" y="65"/>
                </a:cxn>
                <a:cxn ang="0">
                  <a:pos x="203" y="67"/>
                </a:cxn>
                <a:cxn ang="0">
                  <a:pos x="201" y="69"/>
                </a:cxn>
                <a:cxn ang="0">
                  <a:pos x="196" y="69"/>
                </a:cxn>
                <a:cxn ang="0">
                  <a:pos x="194" y="67"/>
                </a:cxn>
                <a:cxn ang="0">
                  <a:pos x="194" y="50"/>
                </a:cxn>
                <a:cxn ang="0">
                  <a:pos x="190" y="32"/>
                </a:cxn>
                <a:cxn ang="0">
                  <a:pos x="179" y="19"/>
                </a:cxn>
                <a:cxn ang="0">
                  <a:pos x="164" y="11"/>
                </a:cxn>
                <a:cxn ang="0">
                  <a:pos x="149" y="11"/>
                </a:cxn>
                <a:cxn ang="0">
                  <a:pos x="54" y="30"/>
                </a:cxn>
                <a:cxn ang="0">
                  <a:pos x="36" y="37"/>
                </a:cxn>
                <a:cxn ang="0">
                  <a:pos x="21" y="50"/>
                </a:cxn>
                <a:cxn ang="0">
                  <a:pos x="13" y="67"/>
                </a:cxn>
                <a:cxn ang="0">
                  <a:pos x="11" y="88"/>
                </a:cxn>
                <a:cxn ang="0">
                  <a:pos x="11" y="97"/>
                </a:cxn>
                <a:cxn ang="0">
                  <a:pos x="8" y="101"/>
                </a:cxn>
                <a:cxn ang="0">
                  <a:pos x="4" y="101"/>
                </a:cxn>
                <a:cxn ang="0">
                  <a:pos x="2" y="99"/>
                </a:cxn>
                <a:cxn ang="0">
                  <a:pos x="2" y="95"/>
                </a:cxn>
                <a:cxn ang="0">
                  <a:pos x="0" y="91"/>
                </a:cxn>
                <a:cxn ang="0">
                  <a:pos x="0" y="90"/>
                </a:cxn>
                <a:cxn ang="0">
                  <a:pos x="2" y="65"/>
                </a:cxn>
                <a:cxn ang="0">
                  <a:pos x="13" y="43"/>
                </a:cxn>
                <a:cxn ang="0">
                  <a:pos x="30" y="28"/>
                </a:cxn>
                <a:cxn ang="0">
                  <a:pos x="52" y="19"/>
                </a:cxn>
                <a:cxn ang="0">
                  <a:pos x="147" y="0"/>
                </a:cxn>
              </a:cxnLst>
              <a:rect l="0" t="0" r="r" b="b"/>
              <a:pathLst>
                <a:path w="205" h="101">
                  <a:moveTo>
                    <a:pt x="147" y="0"/>
                  </a:moveTo>
                  <a:lnTo>
                    <a:pt x="168" y="2"/>
                  </a:lnTo>
                  <a:lnTo>
                    <a:pt x="186" y="9"/>
                  </a:lnTo>
                  <a:lnTo>
                    <a:pt x="199" y="26"/>
                  </a:lnTo>
                  <a:lnTo>
                    <a:pt x="205" y="49"/>
                  </a:lnTo>
                  <a:lnTo>
                    <a:pt x="205" y="56"/>
                  </a:lnTo>
                  <a:lnTo>
                    <a:pt x="203" y="65"/>
                  </a:lnTo>
                  <a:lnTo>
                    <a:pt x="203" y="67"/>
                  </a:lnTo>
                  <a:lnTo>
                    <a:pt x="201" y="69"/>
                  </a:lnTo>
                  <a:lnTo>
                    <a:pt x="196" y="69"/>
                  </a:lnTo>
                  <a:lnTo>
                    <a:pt x="194" y="67"/>
                  </a:lnTo>
                  <a:lnTo>
                    <a:pt x="194" y="50"/>
                  </a:lnTo>
                  <a:lnTo>
                    <a:pt x="190" y="32"/>
                  </a:lnTo>
                  <a:lnTo>
                    <a:pt x="179" y="19"/>
                  </a:lnTo>
                  <a:lnTo>
                    <a:pt x="164" y="11"/>
                  </a:lnTo>
                  <a:lnTo>
                    <a:pt x="149" y="11"/>
                  </a:lnTo>
                  <a:lnTo>
                    <a:pt x="54" y="30"/>
                  </a:lnTo>
                  <a:lnTo>
                    <a:pt x="36" y="37"/>
                  </a:lnTo>
                  <a:lnTo>
                    <a:pt x="21" y="50"/>
                  </a:lnTo>
                  <a:lnTo>
                    <a:pt x="13" y="67"/>
                  </a:lnTo>
                  <a:lnTo>
                    <a:pt x="11" y="88"/>
                  </a:lnTo>
                  <a:lnTo>
                    <a:pt x="11" y="97"/>
                  </a:lnTo>
                  <a:lnTo>
                    <a:pt x="8" y="101"/>
                  </a:lnTo>
                  <a:lnTo>
                    <a:pt x="4" y="101"/>
                  </a:lnTo>
                  <a:lnTo>
                    <a:pt x="2" y="99"/>
                  </a:lnTo>
                  <a:lnTo>
                    <a:pt x="2" y="95"/>
                  </a:lnTo>
                  <a:lnTo>
                    <a:pt x="0" y="91"/>
                  </a:lnTo>
                  <a:lnTo>
                    <a:pt x="0" y="90"/>
                  </a:lnTo>
                  <a:lnTo>
                    <a:pt x="2" y="65"/>
                  </a:lnTo>
                  <a:lnTo>
                    <a:pt x="13" y="43"/>
                  </a:lnTo>
                  <a:lnTo>
                    <a:pt x="30" y="28"/>
                  </a:lnTo>
                  <a:lnTo>
                    <a:pt x="52" y="19"/>
                  </a:lnTo>
                  <a:lnTo>
                    <a:pt x="147"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6" name="Freeform 59"/>
            <p:cNvSpPr>
              <a:spLocks/>
            </p:cNvSpPr>
            <p:nvPr/>
          </p:nvSpPr>
          <p:spPr bwMode="auto">
            <a:xfrm>
              <a:off x="4906963" y="3346450"/>
              <a:ext cx="127000" cy="52388"/>
            </a:xfrm>
            <a:custGeom>
              <a:avLst/>
              <a:gdLst/>
              <a:ahLst/>
              <a:cxnLst>
                <a:cxn ang="0">
                  <a:pos x="40" y="0"/>
                </a:cxn>
                <a:cxn ang="0">
                  <a:pos x="59" y="3"/>
                </a:cxn>
                <a:cxn ang="0">
                  <a:pos x="80" y="14"/>
                </a:cxn>
                <a:cxn ang="0">
                  <a:pos x="72" y="24"/>
                </a:cxn>
                <a:cxn ang="0">
                  <a:pos x="57" y="14"/>
                </a:cxn>
                <a:cxn ang="0">
                  <a:pos x="42" y="11"/>
                </a:cxn>
                <a:cxn ang="0">
                  <a:pos x="29" y="14"/>
                </a:cxn>
                <a:cxn ang="0">
                  <a:pos x="18" y="22"/>
                </a:cxn>
                <a:cxn ang="0">
                  <a:pos x="7" y="33"/>
                </a:cxn>
                <a:cxn ang="0">
                  <a:pos x="0" y="27"/>
                </a:cxn>
                <a:cxn ang="0">
                  <a:pos x="3" y="24"/>
                </a:cxn>
                <a:cxn ang="0">
                  <a:pos x="11" y="14"/>
                </a:cxn>
                <a:cxn ang="0">
                  <a:pos x="24" y="5"/>
                </a:cxn>
                <a:cxn ang="0">
                  <a:pos x="40" y="0"/>
                </a:cxn>
              </a:cxnLst>
              <a:rect l="0" t="0" r="r" b="b"/>
              <a:pathLst>
                <a:path w="80" h="33">
                  <a:moveTo>
                    <a:pt x="40" y="0"/>
                  </a:moveTo>
                  <a:lnTo>
                    <a:pt x="59" y="3"/>
                  </a:lnTo>
                  <a:lnTo>
                    <a:pt x="80" y="14"/>
                  </a:lnTo>
                  <a:lnTo>
                    <a:pt x="72" y="24"/>
                  </a:lnTo>
                  <a:lnTo>
                    <a:pt x="57" y="14"/>
                  </a:lnTo>
                  <a:lnTo>
                    <a:pt x="42" y="11"/>
                  </a:lnTo>
                  <a:lnTo>
                    <a:pt x="29" y="14"/>
                  </a:lnTo>
                  <a:lnTo>
                    <a:pt x="18" y="22"/>
                  </a:lnTo>
                  <a:lnTo>
                    <a:pt x="7" y="33"/>
                  </a:lnTo>
                  <a:lnTo>
                    <a:pt x="0" y="27"/>
                  </a:lnTo>
                  <a:lnTo>
                    <a:pt x="3" y="24"/>
                  </a:lnTo>
                  <a:lnTo>
                    <a:pt x="11" y="14"/>
                  </a:lnTo>
                  <a:lnTo>
                    <a:pt x="24" y="5"/>
                  </a:lnTo>
                  <a:lnTo>
                    <a:pt x="40"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7" name="Freeform 60"/>
            <p:cNvSpPr>
              <a:spLocks noEditPoints="1"/>
            </p:cNvSpPr>
            <p:nvPr/>
          </p:nvSpPr>
          <p:spPr bwMode="auto">
            <a:xfrm>
              <a:off x="4678363" y="3336925"/>
              <a:ext cx="225425" cy="50800"/>
            </a:xfrm>
            <a:custGeom>
              <a:avLst/>
              <a:gdLst/>
              <a:ahLst/>
              <a:cxnLst>
                <a:cxn ang="0">
                  <a:pos x="13" y="11"/>
                </a:cxn>
                <a:cxn ang="0">
                  <a:pos x="2" y="13"/>
                </a:cxn>
                <a:cxn ang="0">
                  <a:pos x="0" y="13"/>
                </a:cxn>
                <a:cxn ang="0">
                  <a:pos x="13" y="11"/>
                </a:cxn>
                <a:cxn ang="0">
                  <a:pos x="93" y="0"/>
                </a:cxn>
                <a:cxn ang="0">
                  <a:pos x="108" y="2"/>
                </a:cxn>
                <a:cxn ang="0">
                  <a:pos x="123" y="7"/>
                </a:cxn>
                <a:cxn ang="0">
                  <a:pos x="134" y="19"/>
                </a:cxn>
                <a:cxn ang="0">
                  <a:pos x="138" y="26"/>
                </a:cxn>
                <a:cxn ang="0">
                  <a:pos x="142" y="32"/>
                </a:cxn>
                <a:cxn ang="0">
                  <a:pos x="134" y="26"/>
                </a:cxn>
                <a:cxn ang="0">
                  <a:pos x="119" y="17"/>
                </a:cxn>
                <a:cxn ang="0">
                  <a:pos x="99" y="11"/>
                </a:cxn>
                <a:cxn ang="0">
                  <a:pos x="88" y="9"/>
                </a:cxn>
                <a:cxn ang="0">
                  <a:pos x="50" y="9"/>
                </a:cxn>
                <a:cxn ang="0">
                  <a:pos x="30" y="11"/>
                </a:cxn>
                <a:cxn ang="0">
                  <a:pos x="13" y="11"/>
                </a:cxn>
                <a:cxn ang="0">
                  <a:pos x="28" y="9"/>
                </a:cxn>
                <a:cxn ang="0">
                  <a:pos x="47" y="6"/>
                </a:cxn>
                <a:cxn ang="0">
                  <a:pos x="65" y="4"/>
                </a:cxn>
                <a:cxn ang="0">
                  <a:pos x="82" y="2"/>
                </a:cxn>
                <a:cxn ang="0">
                  <a:pos x="93" y="0"/>
                </a:cxn>
              </a:cxnLst>
              <a:rect l="0" t="0" r="r" b="b"/>
              <a:pathLst>
                <a:path w="142" h="32">
                  <a:moveTo>
                    <a:pt x="13" y="11"/>
                  </a:moveTo>
                  <a:lnTo>
                    <a:pt x="2" y="13"/>
                  </a:lnTo>
                  <a:lnTo>
                    <a:pt x="0" y="13"/>
                  </a:lnTo>
                  <a:lnTo>
                    <a:pt x="13" y="11"/>
                  </a:lnTo>
                  <a:close/>
                  <a:moveTo>
                    <a:pt x="93" y="0"/>
                  </a:moveTo>
                  <a:lnTo>
                    <a:pt x="108" y="2"/>
                  </a:lnTo>
                  <a:lnTo>
                    <a:pt x="123" y="7"/>
                  </a:lnTo>
                  <a:lnTo>
                    <a:pt x="134" y="19"/>
                  </a:lnTo>
                  <a:lnTo>
                    <a:pt x="138" y="26"/>
                  </a:lnTo>
                  <a:lnTo>
                    <a:pt x="142" y="32"/>
                  </a:lnTo>
                  <a:lnTo>
                    <a:pt x="134" y="26"/>
                  </a:lnTo>
                  <a:lnTo>
                    <a:pt x="119" y="17"/>
                  </a:lnTo>
                  <a:lnTo>
                    <a:pt x="99" y="11"/>
                  </a:lnTo>
                  <a:lnTo>
                    <a:pt x="88" y="9"/>
                  </a:lnTo>
                  <a:lnTo>
                    <a:pt x="50" y="9"/>
                  </a:lnTo>
                  <a:lnTo>
                    <a:pt x="30" y="11"/>
                  </a:lnTo>
                  <a:lnTo>
                    <a:pt x="13" y="11"/>
                  </a:lnTo>
                  <a:lnTo>
                    <a:pt x="28" y="9"/>
                  </a:lnTo>
                  <a:lnTo>
                    <a:pt x="47" y="6"/>
                  </a:lnTo>
                  <a:lnTo>
                    <a:pt x="65" y="4"/>
                  </a:lnTo>
                  <a:lnTo>
                    <a:pt x="82" y="2"/>
                  </a:lnTo>
                  <a:lnTo>
                    <a:pt x="93"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08" name="Freeform 61"/>
            <p:cNvSpPr>
              <a:spLocks/>
            </p:cNvSpPr>
            <p:nvPr/>
          </p:nvSpPr>
          <p:spPr bwMode="auto">
            <a:xfrm>
              <a:off x="5148263" y="3262313"/>
              <a:ext cx="180975" cy="57150"/>
            </a:xfrm>
            <a:custGeom>
              <a:avLst/>
              <a:gdLst/>
              <a:ahLst/>
              <a:cxnLst>
                <a:cxn ang="0">
                  <a:pos x="67" y="0"/>
                </a:cxn>
                <a:cxn ang="0">
                  <a:pos x="88" y="0"/>
                </a:cxn>
                <a:cxn ang="0">
                  <a:pos x="97" y="6"/>
                </a:cxn>
                <a:cxn ang="0">
                  <a:pos x="106" y="17"/>
                </a:cxn>
                <a:cxn ang="0">
                  <a:pos x="114" y="36"/>
                </a:cxn>
                <a:cxn ang="0">
                  <a:pos x="112" y="32"/>
                </a:cxn>
                <a:cxn ang="0">
                  <a:pos x="106" y="23"/>
                </a:cxn>
                <a:cxn ang="0">
                  <a:pos x="95" y="13"/>
                </a:cxn>
                <a:cxn ang="0">
                  <a:pos x="80" y="8"/>
                </a:cxn>
                <a:cxn ang="0">
                  <a:pos x="52" y="8"/>
                </a:cxn>
                <a:cxn ang="0">
                  <a:pos x="34" y="10"/>
                </a:cxn>
                <a:cxn ang="0">
                  <a:pos x="17" y="12"/>
                </a:cxn>
                <a:cxn ang="0">
                  <a:pos x="6" y="13"/>
                </a:cxn>
                <a:cxn ang="0">
                  <a:pos x="0" y="13"/>
                </a:cxn>
                <a:cxn ang="0">
                  <a:pos x="67" y="0"/>
                </a:cxn>
              </a:cxnLst>
              <a:rect l="0" t="0" r="r" b="b"/>
              <a:pathLst>
                <a:path w="114" h="36">
                  <a:moveTo>
                    <a:pt x="67" y="0"/>
                  </a:moveTo>
                  <a:lnTo>
                    <a:pt x="88" y="0"/>
                  </a:lnTo>
                  <a:lnTo>
                    <a:pt x="97" y="6"/>
                  </a:lnTo>
                  <a:lnTo>
                    <a:pt x="106" y="17"/>
                  </a:lnTo>
                  <a:lnTo>
                    <a:pt x="114" y="36"/>
                  </a:lnTo>
                  <a:lnTo>
                    <a:pt x="112" y="32"/>
                  </a:lnTo>
                  <a:lnTo>
                    <a:pt x="106" y="23"/>
                  </a:lnTo>
                  <a:lnTo>
                    <a:pt x="95" y="13"/>
                  </a:lnTo>
                  <a:lnTo>
                    <a:pt x="80" y="8"/>
                  </a:lnTo>
                  <a:lnTo>
                    <a:pt x="52" y="8"/>
                  </a:lnTo>
                  <a:lnTo>
                    <a:pt x="34" y="10"/>
                  </a:lnTo>
                  <a:lnTo>
                    <a:pt x="17" y="12"/>
                  </a:lnTo>
                  <a:lnTo>
                    <a:pt x="6" y="13"/>
                  </a:lnTo>
                  <a:lnTo>
                    <a:pt x="0" y="13"/>
                  </a:lnTo>
                  <a:lnTo>
                    <a:pt x="67"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409" name="Group 408"/>
          <p:cNvGrpSpPr/>
          <p:nvPr/>
        </p:nvGrpSpPr>
        <p:grpSpPr>
          <a:xfrm>
            <a:off x="5281981" y="3388161"/>
            <a:ext cx="230706" cy="350913"/>
            <a:chOff x="9266238" y="2605088"/>
            <a:chExt cx="1773237" cy="2697162"/>
          </a:xfrm>
        </p:grpSpPr>
        <p:sp>
          <p:nvSpPr>
            <p:cNvPr id="410" name="Freeform 62"/>
            <p:cNvSpPr>
              <a:spLocks/>
            </p:cNvSpPr>
            <p:nvPr/>
          </p:nvSpPr>
          <p:spPr bwMode="auto">
            <a:xfrm>
              <a:off x="9266238" y="4086225"/>
              <a:ext cx="1773237" cy="1216025"/>
            </a:xfrm>
            <a:custGeom>
              <a:avLst/>
              <a:gdLst/>
              <a:ahLst/>
              <a:cxnLst>
                <a:cxn ang="0">
                  <a:pos x="892" y="3"/>
                </a:cxn>
                <a:cxn ang="0">
                  <a:pos x="909" y="30"/>
                </a:cxn>
                <a:cxn ang="0">
                  <a:pos x="939" y="78"/>
                </a:cxn>
                <a:cxn ang="0">
                  <a:pos x="976" y="145"/>
                </a:cxn>
                <a:cxn ang="0">
                  <a:pos x="1026" y="255"/>
                </a:cxn>
                <a:cxn ang="0">
                  <a:pos x="1076" y="416"/>
                </a:cxn>
                <a:cxn ang="0">
                  <a:pos x="1108" y="581"/>
                </a:cxn>
                <a:cxn ang="0">
                  <a:pos x="1117" y="665"/>
                </a:cxn>
                <a:cxn ang="0">
                  <a:pos x="1093" y="692"/>
                </a:cxn>
                <a:cxn ang="0">
                  <a:pos x="1037" y="718"/>
                </a:cxn>
                <a:cxn ang="0">
                  <a:pos x="950" y="740"/>
                </a:cxn>
                <a:cxn ang="0">
                  <a:pos x="827" y="757"/>
                </a:cxn>
                <a:cxn ang="0">
                  <a:pos x="762" y="761"/>
                </a:cxn>
                <a:cxn ang="0">
                  <a:pos x="633" y="766"/>
                </a:cxn>
                <a:cxn ang="0">
                  <a:pos x="447" y="764"/>
                </a:cxn>
                <a:cxn ang="0">
                  <a:pos x="358" y="761"/>
                </a:cxn>
                <a:cxn ang="0">
                  <a:pos x="250" y="751"/>
                </a:cxn>
                <a:cxn ang="0">
                  <a:pos x="240" y="749"/>
                </a:cxn>
                <a:cxn ang="0">
                  <a:pos x="224" y="747"/>
                </a:cxn>
                <a:cxn ang="0">
                  <a:pos x="164" y="738"/>
                </a:cxn>
                <a:cxn ang="0">
                  <a:pos x="76" y="714"/>
                </a:cxn>
                <a:cxn ang="0">
                  <a:pos x="22" y="686"/>
                </a:cxn>
                <a:cxn ang="0">
                  <a:pos x="4" y="665"/>
                </a:cxn>
                <a:cxn ang="0">
                  <a:pos x="0" y="660"/>
                </a:cxn>
                <a:cxn ang="0">
                  <a:pos x="8" y="574"/>
                </a:cxn>
                <a:cxn ang="0">
                  <a:pos x="45" y="401"/>
                </a:cxn>
                <a:cxn ang="0">
                  <a:pos x="84" y="279"/>
                </a:cxn>
                <a:cxn ang="0">
                  <a:pos x="119" y="194"/>
                </a:cxn>
                <a:cxn ang="0">
                  <a:pos x="147" y="134"/>
                </a:cxn>
                <a:cxn ang="0">
                  <a:pos x="170" y="91"/>
                </a:cxn>
                <a:cxn ang="0">
                  <a:pos x="184" y="52"/>
                </a:cxn>
                <a:cxn ang="0">
                  <a:pos x="196" y="31"/>
                </a:cxn>
                <a:cxn ang="0">
                  <a:pos x="237" y="35"/>
                </a:cxn>
                <a:cxn ang="0">
                  <a:pos x="296" y="39"/>
                </a:cxn>
                <a:cxn ang="0">
                  <a:pos x="354" y="41"/>
                </a:cxn>
                <a:cxn ang="0">
                  <a:pos x="428" y="43"/>
                </a:cxn>
                <a:cxn ang="0">
                  <a:pos x="544" y="39"/>
                </a:cxn>
                <a:cxn ang="0">
                  <a:pos x="678" y="31"/>
                </a:cxn>
                <a:cxn ang="0">
                  <a:pos x="890" y="0"/>
                </a:cxn>
              </a:cxnLst>
              <a:rect l="0" t="0" r="r" b="b"/>
              <a:pathLst>
                <a:path w="1117" h="766">
                  <a:moveTo>
                    <a:pt x="890" y="0"/>
                  </a:moveTo>
                  <a:lnTo>
                    <a:pt x="892" y="3"/>
                  </a:lnTo>
                  <a:lnTo>
                    <a:pt x="900" y="13"/>
                  </a:lnTo>
                  <a:lnTo>
                    <a:pt x="909" y="30"/>
                  </a:lnTo>
                  <a:lnTo>
                    <a:pt x="924" y="52"/>
                  </a:lnTo>
                  <a:lnTo>
                    <a:pt x="939" y="78"/>
                  </a:lnTo>
                  <a:lnTo>
                    <a:pt x="955" y="110"/>
                  </a:lnTo>
                  <a:lnTo>
                    <a:pt x="976" y="145"/>
                  </a:lnTo>
                  <a:lnTo>
                    <a:pt x="994" y="182"/>
                  </a:lnTo>
                  <a:lnTo>
                    <a:pt x="1026" y="255"/>
                  </a:lnTo>
                  <a:lnTo>
                    <a:pt x="1054" y="333"/>
                  </a:lnTo>
                  <a:lnTo>
                    <a:pt x="1076" y="416"/>
                  </a:lnTo>
                  <a:lnTo>
                    <a:pt x="1095" y="498"/>
                  </a:lnTo>
                  <a:lnTo>
                    <a:pt x="1108" y="581"/>
                  </a:lnTo>
                  <a:lnTo>
                    <a:pt x="1117" y="660"/>
                  </a:lnTo>
                  <a:lnTo>
                    <a:pt x="1117" y="665"/>
                  </a:lnTo>
                  <a:lnTo>
                    <a:pt x="1110" y="677"/>
                  </a:lnTo>
                  <a:lnTo>
                    <a:pt x="1093" y="692"/>
                  </a:lnTo>
                  <a:lnTo>
                    <a:pt x="1069" y="705"/>
                  </a:lnTo>
                  <a:lnTo>
                    <a:pt x="1037" y="718"/>
                  </a:lnTo>
                  <a:lnTo>
                    <a:pt x="996" y="731"/>
                  </a:lnTo>
                  <a:lnTo>
                    <a:pt x="950" y="740"/>
                  </a:lnTo>
                  <a:lnTo>
                    <a:pt x="892" y="749"/>
                  </a:lnTo>
                  <a:lnTo>
                    <a:pt x="827" y="757"/>
                  </a:lnTo>
                  <a:lnTo>
                    <a:pt x="782" y="761"/>
                  </a:lnTo>
                  <a:lnTo>
                    <a:pt x="762" y="761"/>
                  </a:lnTo>
                  <a:lnTo>
                    <a:pt x="700" y="764"/>
                  </a:lnTo>
                  <a:lnTo>
                    <a:pt x="633" y="766"/>
                  </a:lnTo>
                  <a:lnTo>
                    <a:pt x="471" y="766"/>
                  </a:lnTo>
                  <a:lnTo>
                    <a:pt x="447" y="764"/>
                  </a:lnTo>
                  <a:lnTo>
                    <a:pt x="421" y="764"/>
                  </a:lnTo>
                  <a:lnTo>
                    <a:pt x="358" y="761"/>
                  </a:lnTo>
                  <a:lnTo>
                    <a:pt x="302" y="757"/>
                  </a:lnTo>
                  <a:lnTo>
                    <a:pt x="250" y="751"/>
                  </a:lnTo>
                  <a:lnTo>
                    <a:pt x="240" y="751"/>
                  </a:lnTo>
                  <a:lnTo>
                    <a:pt x="240" y="749"/>
                  </a:lnTo>
                  <a:lnTo>
                    <a:pt x="227" y="749"/>
                  </a:lnTo>
                  <a:lnTo>
                    <a:pt x="224" y="747"/>
                  </a:lnTo>
                  <a:lnTo>
                    <a:pt x="222" y="747"/>
                  </a:lnTo>
                  <a:lnTo>
                    <a:pt x="164" y="738"/>
                  </a:lnTo>
                  <a:lnTo>
                    <a:pt x="116" y="727"/>
                  </a:lnTo>
                  <a:lnTo>
                    <a:pt x="76" y="714"/>
                  </a:lnTo>
                  <a:lnTo>
                    <a:pt x="45" y="701"/>
                  </a:lnTo>
                  <a:lnTo>
                    <a:pt x="22" y="686"/>
                  </a:lnTo>
                  <a:lnTo>
                    <a:pt x="6" y="669"/>
                  </a:lnTo>
                  <a:lnTo>
                    <a:pt x="4" y="665"/>
                  </a:lnTo>
                  <a:lnTo>
                    <a:pt x="2" y="664"/>
                  </a:lnTo>
                  <a:lnTo>
                    <a:pt x="0" y="660"/>
                  </a:lnTo>
                  <a:lnTo>
                    <a:pt x="0" y="658"/>
                  </a:lnTo>
                  <a:lnTo>
                    <a:pt x="8" y="574"/>
                  </a:lnTo>
                  <a:lnTo>
                    <a:pt x="22" y="486"/>
                  </a:lnTo>
                  <a:lnTo>
                    <a:pt x="45" y="401"/>
                  </a:lnTo>
                  <a:lnTo>
                    <a:pt x="65" y="335"/>
                  </a:lnTo>
                  <a:lnTo>
                    <a:pt x="84" y="279"/>
                  </a:lnTo>
                  <a:lnTo>
                    <a:pt x="103" y="233"/>
                  </a:lnTo>
                  <a:lnTo>
                    <a:pt x="119" y="194"/>
                  </a:lnTo>
                  <a:lnTo>
                    <a:pt x="134" y="162"/>
                  </a:lnTo>
                  <a:lnTo>
                    <a:pt x="147" y="134"/>
                  </a:lnTo>
                  <a:lnTo>
                    <a:pt x="158" y="112"/>
                  </a:lnTo>
                  <a:lnTo>
                    <a:pt x="170" y="91"/>
                  </a:lnTo>
                  <a:lnTo>
                    <a:pt x="177" y="72"/>
                  </a:lnTo>
                  <a:lnTo>
                    <a:pt x="184" y="52"/>
                  </a:lnTo>
                  <a:lnTo>
                    <a:pt x="190" y="31"/>
                  </a:lnTo>
                  <a:lnTo>
                    <a:pt x="196" y="31"/>
                  </a:lnTo>
                  <a:lnTo>
                    <a:pt x="212" y="33"/>
                  </a:lnTo>
                  <a:lnTo>
                    <a:pt x="237" y="35"/>
                  </a:lnTo>
                  <a:lnTo>
                    <a:pt x="265" y="37"/>
                  </a:lnTo>
                  <a:lnTo>
                    <a:pt x="296" y="39"/>
                  </a:lnTo>
                  <a:lnTo>
                    <a:pt x="326" y="41"/>
                  </a:lnTo>
                  <a:lnTo>
                    <a:pt x="354" y="41"/>
                  </a:lnTo>
                  <a:lnTo>
                    <a:pt x="354" y="43"/>
                  </a:lnTo>
                  <a:lnTo>
                    <a:pt x="428" y="43"/>
                  </a:lnTo>
                  <a:lnTo>
                    <a:pt x="482" y="41"/>
                  </a:lnTo>
                  <a:lnTo>
                    <a:pt x="544" y="39"/>
                  </a:lnTo>
                  <a:lnTo>
                    <a:pt x="609" y="35"/>
                  </a:lnTo>
                  <a:lnTo>
                    <a:pt x="678" y="31"/>
                  </a:lnTo>
                  <a:lnTo>
                    <a:pt x="747" y="24"/>
                  </a:lnTo>
                  <a:lnTo>
                    <a:pt x="890" y="0"/>
                  </a:lnTo>
                  <a:close/>
                </a:path>
              </a:pathLst>
            </a:custGeom>
            <a:solidFill>
              <a:srgbClr val="E1EAF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1" name="Freeform 63"/>
            <p:cNvSpPr>
              <a:spLocks/>
            </p:cNvSpPr>
            <p:nvPr/>
          </p:nvSpPr>
          <p:spPr bwMode="auto">
            <a:xfrm>
              <a:off x="9364663" y="2641600"/>
              <a:ext cx="1385887" cy="1322388"/>
            </a:xfrm>
            <a:custGeom>
              <a:avLst/>
              <a:gdLst/>
              <a:ahLst/>
              <a:cxnLst>
                <a:cxn ang="0">
                  <a:pos x="346" y="0"/>
                </a:cxn>
                <a:cxn ang="0">
                  <a:pos x="402" y="0"/>
                </a:cxn>
                <a:cxn ang="0">
                  <a:pos x="458" y="9"/>
                </a:cxn>
                <a:cxn ang="0">
                  <a:pos x="515" y="24"/>
                </a:cxn>
                <a:cxn ang="0">
                  <a:pos x="573" y="44"/>
                </a:cxn>
                <a:cxn ang="0">
                  <a:pos x="607" y="58"/>
                </a:cxn>
                <a:cxn ang="0">
                  <a:pos x="642" y="69"/>
                </a:cxn>
                <a:cxn ang="0">
                  <a:pos x="674" y="80"/>
                </a:cxn>
                <a:cxn ang="0">
                  <a:pos x="703" y="95"/>
                </a:cxn>
                <a:cxn ang="0">
                  <a:pos x="731" y="113"/>
                </a:cxn>
                <a:cxn ang="0">
                  <a:pos x="756" y="138"/>
                </a:cxn>
                <a:cxn ang="0">
                  <a:pos x="787" y="186"/>
                </a:cxn>
                <a:cxn ang="0">
                  <a:pos x="815" y="237"/>
                </a:cxn>
                <a:cxn ang="0">
                  <a:pos x="839" y="291"/>
                </a:cxn>
                <a:cxn ang="0">
                  <a:pos x="856" y="347"/>
                </a:cxn>
                <a:cxn ang="0">
                  <a:pos x="867" y="401"/>
                </a:cxn>
                <a:cxn ang="0">
                  <a:pos x="873" y="457"/>
                </a:cxn>
                <a:cxn ang="0">
                  <a:pos x="873" y="509"/>
                </a:cxn>
                <a:cxn ang="0">
                  <a:pos x="865" y="559"/>
                </a:cxn>
                <a:cxn ang="0">
                  <a:pos x="852" y="604"/>
                </a:cxn>
                <a:cxn ang="0">
                  <a:pos x="824" y="658"/>
                </a:cxn>
                <a:cxn ang="0">
                  <a:pos x="789" y="705"/>
                </a:cxn>
                <a:cxn ang="0">
                  <a:pos x="748" y="744"/>
                </a:cxn>
                <a:cxn ang="0">
                  <a:pos x="702" y="777"/>
                </a:cxn>
                <a:cxn ang="0">
                  <a:pos x="649" y="802"/>
                </a:cxn>
                <a:cxn ang="0">
                  <a:pos x="594" y="820"/>
                </a:cxn>
                <a:cxn ang="0">
                  <a:pos x="534" y="830"/>
                </a:cxn>
                <a:cxn ang="0">
                  <a:pos x="473" y="833"/>
                </a:cxn>
                <a:cxn ang="0">
                  <a:pos x="409" y="828"/>
                </a:cxn>
                <a:cxn ang="0">
                  <a:pos x="346" y="815"/>
                </a:cxn>
                <a:cxn ang="0">
                  <a:pos x="283" y="792"/>
                </a:cxn>
                <a:cxn ang="0">
                  <a:pos x="234" y="768"/>
                </a:cxn>
                <a:cxn ang="0">
                  <a:pos x="188" y="736"/>
                </a:cxn>
                <a:cxn ang="0">
                  <a:pos x="143" y="703"/>
                </a:cxn>
                <a:cxn ang="0">
                  <a:pos x="106" y="667"/>
                </a:cxn>
                <a:cxn ang="0">
                  <a:pos x="85" y="637"/>
                </a:cxn>
                <a:cxn ang="0">
                  <a:pos x="70" y="606"/>
                </a:cxn>
                <a:cxn ang="0">
                  <a:pos x="59" y="572"/>
                </a:cxn>
                <a:cxn ang="0">
                  <a:pos x="44" y="501"/>
                </a:cxn>
                <a:cxn ang="0">
                  <a:pos x="37" y="468"/>
                </a:cxn>
                <a:cxn ang="0">
                  <a:pos x="26" y="432"/>
                </a:cxn>
                <a:cxn ang="0">
                  <a:pos x="7" y="365"/>
                </a:cxn>
                <a:cxn ang="0">
                  <a:pos x="1" y="332"/>
                </a:cxn>
                <a:cxn ang="0">
                  <a:pos x="0" y="296"/>
                </a:cxn>
                <a:cxn ang="0">
                  <a:pos x="5" y="261"/>
                </a:cxn>
                <a:cxn ang="0">
                  <a:pos x="16" y="223"/>
                </a:cxn>
                <a:cxn ang="0">
                  <a:pos x="42" y="171"/>
                </a:cxn>
                <a:cxn ang="0">
                  <a:pos x="74" y="127"/>
                </a:cxn>
                <a:cxn ang="0">
                  <a:pos x="109" y="89"/>
                </a:cxn>
                <a:cxn ang="0">
                  <a:pos x="150" y="58"/>
                </a:cxn>
                <a:cxn ang="0">
                  <a:pos x="195" y="33"/>
                </a:cxn>
                <a:cxn ang="0">
                  <a:pos x="244" y="15"/>
                </a:cxn>
                <a:cxn ang="0">
                  <a:pos x="294" y="3"/>
                </a:cxn>
                <a:cxn ang="0">
                  <a:pos x="346" y="0"/>
                </a:cxn>
              </a:cxnLst>
              <a:rect l="0" t="0" r="r" b="b"/>
              <a:pathLst>
                <a:path w="873" h="833">
                  <a:moveTo>
                    <a:pt x="346" y="0"/>
                  </a:moveTo>
                  <a:lnTo>
                    <a:pt x="402" y="0"/>
                  </a:lnTo>
                  <a:lnTo>
                    <a:pt x="458" y="9"/>
                  </a:lnTo>
                  <a:lnTo>
                    <a:pt x="515" y="24"/>
                  </a:lnTo>
                  <a:lnTo>
                    <a:pt x="573" y="44"/>
                  </a:lnTo>
                  <a:lnTo>
                    <a:pt x="607" y="58"/>
                  </a:lnTo>
                  <a:lnTo>
                    <a:pt x="642" y="69"/>
                  </a:lnTo>
                  <a:lnTo>
                    <a:pt x="674" y="80"/>
                  </a:lnTo>
                  <a:lnTo>
                    <a:pt x="703" y="95"/>
                  </a:lnTo>
                  <a:lnTo>
                    <a:pt x="731" y="113"/>
                  </a:lnTo>
                  <a:lnTo>
                    <a:pt x="756" y="138"/>
                  </a:lnTo>
                  <a:lnTo>
                    <a:pt x="787" y="186"/>
                  </a:lnTo>
                  <a:lnTo>
                    <a:pt x="815" y="237"/>
                  </a:lnTo>
                  <a:lnTo>
                    <a:pt x="839" y="291"/>
                  </a:lnTo>
                  <a:lnTo>
                    <a:pt x="856" y="347"/>
                  </a:lnTo>
                  <a:lnTo>
                    <a:pt x="867" y="401"/>
                  </a:lnTo>
                  <a:lnTo>
                    <a:pt x="873" y="457"/>
                  </a:lnTo>
                  <a:lnTo>
                    <a:pt x="873" y="509"/>
                  </a:lnTo>
                  <a:lnTo>
                    <a:pt x="865" y="559"/>
                  </a:lnTo>
                  <a:lnTo>
                    <a:pt x="852" y="604"/>
                  </a:lnTo>
                  <a:lnTo>
                    <a:pt x="824" y="658"/>
                  </a:lnTo>
                  <a:lnTo>
                    <a:pt x="789" y="705"/>
                  </a:lnTo>
                  <a:lnTo>
                    <a:pt x="748" y="744"/>
                  </a:lnTo>
                  <a:lnTo>
                    <a:pt x="702" y="777"/>
                  </a:lnTo>
                  <a:lnTo>
                    <a:pt x="649" y="802"/>
                  </a:lnTo>
                  <a:lnTo>
                    <a:pt x="594" y="820"/>
                  </a:lnTo>
                  <a:lnTo>
                    <a:pt x="534" y="830"/>
                  </a:lnTo>
                  <a:lnTo>
                    <a:pt x="473" y="833"/>
                  </a:lnTo>
                  <a:lnTo>
                    <a:pt x="409" y="828"/>
                  </a:lnTo>
                  <a:lnTo>
                    <a:pt x="346" y="815"/>
                  </a:lnTo>
                  <a:lnTo>
                    <a:pt x="283" y="792"/>
                  </a:lnTo>
                  <a:lnTo>
                    <a:pt x="234" y="768"/>
                  </a:lnTo>
                  <a:lnTo>
                    <a:pt x="188" y="736"/>
                  </a:lnTo>
                  <a:lnTo>
                    <a:pt x="143" y="703"/>
                  </a:lnTo>
                  <a:lnTo>
                    <a:pt x="106" y="667"/>
                  </a:lnTo>
                  <a:lnTo>
                    <a:pt x="85" y="637"/>
                  </a:lnTo>
                  <a:lnTo>
                    <a:pt x="70" y="606"/>
                  </a:lnTo>
                  <a:lnTo>
                    <a:pt x="59" y="572"/>
                  </a:lnTo>
                  <a:lnTo>
                    <a:pt x="44" y="501"/>
                  </a:lnTo>
                  <a:lnTo>
                    <a:pt x="37" y="468"/>
                  </a:lnTo>
                  <a:lnTo>
                    <a:pt x="26" y="432"/>
                  </a:lnTo>
                  <a:lnTo>
                    <a:pt x="7" y="365"/>
                  </a:lnTo>
                  <a:lnTo>
                    <a:pt x="1" y="332"/>
                  </a:lnTo>
                  <a:lnTo>
                    <a:pt x="0" y="296"/>
                  </a:lnTo>
                  <a:lnTo>
                    <a:pt x="5" y="261"/>
                  </a:lnTo>
                  <a:lnTo>
                    <a:pt x="16" y="223"/>
                  </a:lnTo>
                  <a:lnTo>
                    <a:pt x="42" y="171"/>
                  </a:lnTo>
                  <a:lnTo>
                    <a:pt x="74" y="127"/>
                  </a:lnTo>
                  <a:lnTo>
                    <a:pt x="109" y="89"/>
                  </a:lnTo>
                  <a:lnTo>
                    <a:pt x="150" y="58"/>
                  </a:lnTo>
                  <a:lnTo>
                    <a:pt x="195" y="33"/>
                  </a:lnTo>
                  <a:lnTo>
                    <a:pt x="244" y="15"/>
                  </a:lnTo>
                  <a:lnTo>
                    <a:pt x="294" y="3"/>
                  </a:lnTo>
                  <a:lnTo>
                    <a:pt x="346"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2" name="Freeform 64"/>
            <p:cNvSpPr>
              <a:spLocks/>
            </p:cNvSpPr>
            <p:nvPr/>
          </p:nvSpPr>
          <p:spPr bwMode="auto">
            <a:xfrm>
              <a:off x="9475788" y="2676525"/>
              <a:ext cx="1230312" cy="1190625"/>
            </a:xfrm>
            <a:custGeom>
              <a:avLst/>
              <a:gdLst/>
              <a:ahLst/>
              <a:cxnLst>
                <a:cxn ang="0">
                  <a:pos x="363" y="0"/>
                </a:cxn>
                <a:cxn ang="0">
                  <a:pos x="419" y="4"/>
                </a:cxn>
                <a:cxn ang="0">
                  <a:pos x="473" y="15"/>
                </a:cxn>
                <a:cxn ang="0">
                  <a:pos x="529" y="34"/>
                </a:cxn>
                <a:cxn ang="0">
                  <a:pos x="581" y="62"/>
                </a:cxn>
                <a:cxn ang="0">
                  <a:pos x="628" y="97"/>
                </a:cxn>
                <a:cxn ang="0">
                  <a:pos x="669" y="140"/>
                </a:cxn>
                <a:cxn ang="0">
                  <a:pos x="702" y="187"/>
                </a:cxn>
                <a:cxn ang="0">
                  <a:pos x="730" y="239"/>
                </a:cxn>
                <a:cxn ang="0">
                  <a:pos x="751" y="293"/>
                </a:cxn>
                <a:cxn ang="0">
                  <a:pos x="766" y="347"/>
                </a:cxn>
                <a:cxn ang="0">
                  <a:pos x="775" y="401"/>
                </a:cxn>
                <a:cxn ang="0">
                  <a:pos x="775" y="455"/>
                </a:cxn>
                <a:cxn ang="0">
                  <a:pos x="769" y="505"/>
                </a:cxn>
                <a:cxn ang="0">
                  <a:pos x="754" y="552"/>
                </a:cxn>
                <a:cxn ang="0">
                  <a:pos x="730" y="599"/>
                </a:cxn>
                <a:cxn ang="0">
                  <a:pos x="700" y="640"/>
                </a:cxn>
                <a:cxn ang="0">
                  <a:pos x="663" y="673"/>
                </a:cxn>
                <a:cxn ang="0">
                  <a:pos x="622" y="701"/>
                </a:cxn>
                <a:cxn ang="0">
                  <a:pos x="578" y="724"/>
                </a:cxn>
                <a:cxn ang="0">
                  <a:pos x="529" y="739"/>
                </a:cxn>
                <a:cxn ang="0">
                  <a:pos x="477" y="748"/>
                </a:cxn>
                <a:cxn ang="0">
                  <a:pos x="423" y="750"/>
                </a:cxn>
                <a:cxn ang="0">
                  <a:pos x="369" y="746"/>
                </a:cxn>
                <a:cxn ang="0">
                  <a:pos x="313" y="733"/>
                </a:cxn>
                <a:cxn ang="0">
                  <a:pos x="257" y="714"/>
                </a:cxn>
                <a:cxn ang="0">
                  <a:pos x="200" y="684"/>
                </a:cxn>
                <a:cxn ang="0">
                  <a:pos x="149" y="649"/>
                </a:cxn>
                <a:cxn ang="0">
                  <a:pos x="103" y="606"/>
                </a:cxn>
                <a:cxn ang="0">
                  <a:pos x="66" y="560"/>
                </a:cxn>
                <a:cxn ang="0">
                  <a:pos x="36" y="507"/>
                </a:cxn>
                <a:cxn ang="0">
                  <a:pos x="15" y="453"/>
                </a:cxn>
                <a:cxn ang="0">
                  <a:pos x="2" y="395"/>
                </a:cxn>
                <a:cxn ang="0">
                  <a:pos x="0" y="338"/>
                </a:cxn>
                <a:cxn ang="0">
                  <a:pos x="8" y="278"/>
                </a:cxn>
                <a:cxn ang="0">
                  <a:pos x="26" y="220"/>
                </a:cxn>
                <a:cxn ang="0">
                  <a:pos x="52" y="170"/>
                </a:cxn>
                <a:cxn ang="0">
                  <a:pos x="82" y="127"/>
                </a:cxn>
                <a:cxn ang="0">
                  <a:pos x="120" y="90"/>
                </a:cxn>
                <a:cxn ang="0">
                  <a:pos x="162" y="58"/>
                </a:cxn>
                <a:cxn ang="0">
                  <a:pos x="209" y="34"/>
                </a:cxn>
                <a:cxn ang="0">
                  <a:pos x="257" y="15"/>
                </a:cxn>
                <a:cxn ang="0">
                  <a:pos x="309" y="4"/>
                </a:cxn>
                <a:cxn ang="0">
                  <a:pos x="363" y="0"/>
                </a:cxn>
              </a:cxnLst>
              <a:rect l="0" t="0" r="r" b="b"/>
              <a:pathLst>
                <a:path w="775" h="750">
                  <a:moveTo>
                    <a:pt x="363" y="0"/>
                  </a:moveTo>
                  <a:lnTo>
                    <a:pt x="419" y="4"/>
                  </a:lnTo>
                  <a:lnTo>
                    <a:pt x="473" y="15"/>
                  </a:lnTo>
                  <a:lnTo>
                    <a:pt x="529" y="34"/>
                  </a:lnTo>
                  <a:lnTo>
                    <a:pt x="581" y="62"/>
                  </a:lnTo>
                  <a:lnTo>
                    <a:pt x="628" y="97"/>
                  </a:lnTo>
                  <a:lnTo>
                    <a:pt x="669" y="140"/>
                  </a:lnTo>
                  <a:lnTo>
                    <a:pt x="702" y="187"/>
                  </a:lnTo>
                  <a:lnTo>
                    <a:pt x="730" y="239"/>
                  </a:lnTo>
                  <a:lnTo>
                    <a:pt x="751" y="293"/>
                  </a:lnTo>
                  <a:lnTo>
                    <a:pt x="766" y="347"/>
                  </a:lnTo>
                  <a:lnTo>
                    <a:pt x="775" y="401"/>
                  </a:lnTo>
                  <a:lnTo>
                    <a:pt x="775" y="455"/>
                  </a:lnTo>
                  <a:lnTo>
                    <a:pt x="769" y="505"/>
                  </a:lnTo>
                  <a:lnTo>
                    <a:pt x="754" y="552"/>
                  </a:lnTo>
                  <a:lnTo>
                    <a:pt x="730" y="599"/>
                  </a:lnTo>
                  <a:lnTo>
                    <a:pt x="700" y="640"/>
                  </a:lnTo>
                  <a:lnTo>
                    <a:pt x="663" y="673"/>
                  </a:lnTo>
                  <a:lnTo>
                    <a:pt x="622" y="701"/>
                  </a:lnTo>
                  <a:lnTo>
                    <a:pt x="578" y="724"/>
                  </a:lnTo>
                  <a:lnTo>
                    <a:pt x="529" y="739"/>
                  </a:lnTo>
                  <a:lnTo>
                    <a:pt x="477" y="748"/>
                  </a:lnTo>
                  <a:lnTo>
                    <a:pt x="423" y="750"/>
                  </a:lnTo>
                  <a:lnTo>
                    <a:pt x="369" y="746"/>
                  </a:lnTo>
                  <a:lnTo>
                    <a:pt x="313" y="733"/>
                  </a:lnTo>
                  <a:lnTo>
                    <a:pt x="257" y="714"/>
                  </a:lnTo>
                  <a:lnTo>
                    <a:pt x="200" y="684"/>
                  </a:lnTo>
                  <a:lnTo>
                    <a:pt x="149" y="649"/>
                  </a:lnTo>
                  <a:lnTo>
                    <a:pt x="103" y="606"/>
                  </a:lnTo>
                  <a:lnTo>
                    <a:pt x="66" y="560"/>
                  </a:lnTo>
                  <a:lnTo>
                    <a:pt x="36" y="507"/>
                  </a:lnTo>
                  <a:lnTo>
                    <a:pt x="15" y="453"/>
                  </a:lnTo>
                  <a:lnTo>
                    <a:pt x="2" y="395"/>
                  </a:lnTo>
                  <a:lnTo>
                    <a:pt x="0" y="338"/>
                  </a:lnTo>
                  <a:lnTo>
                    <a:pt x="8" y="278"/>
                  </a:lnTo>
                  <a:lnTo>
                    <a:pt x="26" y="220"/>
                  </a:lnTo>
                  <a:lnTo>
                    <a:pt x="52" y="170"/>
                  </a:lnTo>
                  <a:lnTo>
                    <a:pt x="82" y="127"/>
                  </a:lnTo>
                  <a:lnTo>
                    <a:pt x="120" y="90"/>
                  </a:lnTo>
                  <a:lnTo>
                    <a:pt x="162" y="58"/>
                  </a:lnTo>
                  <a:lnTo>
                    <a:pt x="209" y="34"/>
                  </a:lnTo>
                  <a:lnTo>
                    <a:pt x="257" y="15"/>
                  </a:lnTo>
                  <a:lnTo>
                    <a:pt x="309"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3" name="Freeform 65"/>
            <p:cNvSpPr>
              <a:spLocks/>
            </p:cNvSpPr>
            <p:nvPr/>
          </p:nvSpPr>
          <p:spPr bwMode="auto">
            <a:xfrm>
              <a:off x="9344025" y="2628900"/>
              <a:ext cx="1214437" cy="1098550"/>
            </a:xfrm>
            <a:custGeom>
              <a:avLst/>
              <a:gdLst/>
              <a:ahLst/>
              <a:cxnLst>
                <a:cxn ang="0">
                  <a:pos x="413" y="0"/>
                </a:cxn>
                <a:cxn ang="0">
                  <a:pos x="476" y="4"/>
                </a:cxn>
                <a:cxn ang="0">
                  <a:pos x="540" y="17"/>
                </a:cxn>
                <a:cxn ang="0">
                  <a:pos x="603" y="38"/>
                </a:cxn>
                <a:cxn ang="0">
                  <a:pos x="648" y="60"/>
                </a:cxn>
                <a:cxn ang="0">
                  <a:pos x="685" y="82"/>
                </a:cxn>
                <a:cxn ang="0">
                  <a:pos x="715" y="108"/>
                </a:cxn>
                <a:cxn ang="0">
                  <a:pos x="741" y="135"/>
                </a:cxn>
                <a:cxn ang="0">
                  <a:pos x="765" y="164"/>
                </a:cxn>
                <a:cxn ang="0">
                  <a:pos x="761" y="207"/>
                </a:cxn>
                <a:cxn ang="0">
                  <a:pos x="750" y="245"/>
                </a:cxn>
                <a:cxn ang="0">
                  <a:pos x="733" y="274"/>
                </a:cxn>
                <a:cxn ang="0">
                  <a:pos x="711" y="300"/>
                </a:cxn>
                <a:cxn ang="0">
                  <a:pos x="683" y="321"/>
                </a:cxn>
                <a:cxn ang="0">
                  <a:pos x="651" y="336"/>
                </a:cxn>
                <a:cxn ang="0">
                  <a:pos x="616" y="349"/>
                </a:cxn>
                <a:cxn ang="0">
                  <a:pos x="577" y="356"/>
                </a:cxn>
                <a:cxn ang="0">
                  <a:pos x="538" y="362"/>
                </a:cxn>
                <a:cxn ang="0">
                  <a:pos x="499" y="364"/>
                </a:cxn>
                <a:cxn ang="0">
                  <a:pos x="458" y="364"/>
                </a:cxn>
                <a:cxn ang="0">
                  <a:pos x="419" y="362"/>
                </a:cxn>
                <a:cxn ang="0">
                  <a:pos x="381" y="360"/>
                </a:cxn>
                <a:cxn ang="0">
                  <a:pos x="346" y="356"/>
                </a:cxn>
                <a:cxn ang="0">
                  <a:pos x="312" y="351"/>
                </a:cxn>
                <a:cxn ang="0">
                  <a:pos x="284" y="345"/>
                </a:cxn>
                <a:cxn ang="0">
                  <a:pos x="262" y="342"/>
                </a:cxn>
                <a:cxn ang="0">
                  <a:pos x="243" y="338"/>
                </a:cxn>
                <a:cxn ang="0">
                  <a:pos x="232" y="336"/>
                </a:cxn>
                <a:cxn ang="0">
                  <a:pos x="229" y="334"/>
                </a:cxn>
                <a:cxn ang="0">
                  <a:pos x="242" y="394"/>
                </a:cxn>
                <a:cxn ang="0">
                  <a:pos x="245" y="448"/>
                </a:cxn>
                <a:cxn ang="0">
                  <a:pos x="243" y="496"/>
                </a:cxn>
                <a:cxn ang="0">
                  <a:pos x="236" y="539"/>
                </a:cxn>
                <a:cxn ang="0">
                  <a:pos x="225" y="578"/>
                </a:cxn>
                <a:cxn ang="0">
                  <a:pos x="210" y="612"/>
                </a:cxn>
                <a:cxn ang="0">
                  <a:pos x="193" y="640"/>
                </a:cxn>
                <a:cxn ang="0">
                  <a:pos x="175" y="662"/>
                </a:cxn>
                <a:cxn ang="0">
                  <a:pos x="154" y="679"/>
                </a:cxn>
                <a:cxn ang="0">
                  <a:pos x="135" y="692"/>
                </a:cxn>
                <a:cxn ang="0">
                  <a:pos x="115" y="666"/>
                </a:cxn>
                <a:cxn ang="0">
                  <a:pos x="100" y="636"/>
                </a:cxn>
                <a:cxn ang="0">
                  <a:pos x="87" y="604"/>
                </a:cxn>
                <a:cxn ang="0">
                  <a:pos x="76" y="573"/>
                </a:cxn>
                <a:cxn ang="0">
                  <a:pos x="65" y="543"/>
                </a:cxn>
                <a:cxn ang="0">
                  <a:pos x="27" y="465"/>
                </a:cxn>
                <a:cxn ang="0">
                  <a:pos x="13" y="427"/>
                </a:cxn>
                <a:cxn ang="0">
                  <a:pos x="1" y="388"/>
                </a:cxn>
                <a:cxn ang="0">
                  <a:pos x="0" y="345"/>
                </a:cxn>
                <a:cxn ang="0">
                  <a:pos x="11" y="297"/>
                </a:cxn>
                <a:cxn ang="0">
                  <a:pos x="26" y="250"/>
                </a:cxn>
                <a:cxn ang="0">
                  <a:pos x="55" y="194"/>
                </a:cxn>
                <a:cxn ang="0">
                  <a:pos x="91" y="144"/>
                </a:cxn>
                <a:cxn ang="0">
                  <a:pos x="134" y="101"/>
                </a:cxn>
                <a:cxn ang="0">
                  <a:pos x="182" y="66"/>
                </a:cxn>
                <a:cxn ang="0">
                  <a:pos x="234" y="38"/>
                </a:cxn>
                <a:cxn ang="0">
                  <a:pos x="292" y="17"/>
                </a:cxn>
                <a:cxn ang="0">
                  <a:pos x="351" y="4"/>
                </a:cxn>
                <a:cxn ang="0">
                  <a:pos x="413" y="0"/>
                </a:cxn>
              </a:cxnLst>
              <a:rect l="0" t="0" r="r" b="b"/>
              <a:pathLst>
                <a:path w="765" h="692">
                  <a:moveTo>
                    <a:pt x="413" y="0"/>
                  </a:moveTo>
                  <a:lnTo>
                    <a:pt x="476" y="4"/>
                  </a:lnTo>
                  <a:lnTo>
                    <a:pt x="540" y="17"/>
                  </a:lnTo>
                  <a:lnTo>
                    <a:pt x="603" y="38"/>
                  </a:lnTo>
                  <a:lnTo>
                    <a:pt x="648" y="60"/>
                  </a:lnTo>
                  <a:lnTo>
                    <a:pt x="685" y="82"/>
                  </a:lnTo>
                  <a:lnTo>
                    <a:pt x="715" y="108"/>
                  </a:lnTo>
                  <a:lnTo>
                    <a:pt x="741" y="135"/>
                  </a:lnTo>
                  <a:lnTo>
                    <a:pt x="765" y="164"/>
                  </a:lnTo>
                  <a:lnTo>
                    <a:pt x="761" y="207"/>
                  </a:lnTo>
                  <a:lnTo>
                    <a:pt x="750" y="245"/>
                  </a:lnTo>
                  <a:lnTo>
                    <a:pt x="733" y="274"/>
                  </a:lnTo>
                  <a:lnTo>
                    <a:pt x="711" y="300"/>
                  </a:lnTo>
                  <a:lnTo>
                    <a:pt x="683" y="321"/>
                  </a:lnTo>
                  <a:lnTo>
                    <a:pt x="651" y="336"/>
                  </a:lnTo>
                  <a:lnTo>
                    <a:pt x="616" y="349"/>
                  </a:lnTo>
                  <a:lnTo>
                    <a:pt x="577" y="356"/>
                  </a:lnTo>
                  <a:lnTo>
                    <a:pt x="538" y="362"/>
                  </a:lnTo>
                  <a:lnTo>
                    <a:pt x="499" y="364"/>
                  </a:lnTo>
                  <a:lnTo>
                    <a:pt x="458" y="364"/>
                  </a:lnTo>
                  <a:lnTo>
                    <a:pt x="419" y="362"/>
                  </a:lnTo>
                  <a:lnTo>
                    <a:pt x="381" y="360"/>
                  </a:lnTo>
                  <a:lnTo>
                    <a:pt x="346" y="356"/>
                  </a:lnTo>
                  <a:lnTo>
                    <a:pt x="312" y="351"/>
                  </a:lnTo>
                  <a:lnTo>
                    <a:pt x="284" y="345"/>
                  </a:lnTo>
                  <a:lnTo>
                    <a:pt x="262" y="342"/>
                  </a:lnTo>
                  <a:lnTo>
                    <a:pt x="243" y="338"/>
                  </a:lnTo>
                  <a:lnTo>
                    <a:pt x="232" y="336"/>
                  </a:lnTo>
                  <a:lnTo>
                    <a:pt x="229" y="334"/>
                  </a:lnTo>
                  <a:lnTo>
                    <a:pt x="242" y="394"/>
                  </a:lnTo>
                  <a:lnTo>
                    <a:pt x="245" y="448"/>
                  </a:lnTo>
                  <a:lnTo>
                    <a:pt x="243" y="496"/>
                  </a:lnTo>
                  <a:lnTo>
                    <a:pt x="236" y="539"/>
                  </a:lnTo>
                  <a:lnTo>
                    <a:pt x="225" y="578"/>
                  </a:lnTo>
                  <a:lnTo>
                    <a:pt x="210" y="612"/>
                  </a:lnTo>
                  <a:lnTo>
                    <a:pt x="193" y="640"/>
                  </a:lnTo>
                  <a:lnTo>
                    <a:pt x="175" y="662"/>
                  </a:lnTo>
                  <a:lnTo>
                    <a:pt x="154" y="679"/>
                  </a:lnTo>
                  <a:lnTo>
                    <a:pt x="135" y="692"/>
                  </a:lnTo>
                  <a:lnTo>
                    <a:pt x="115" y="666"/>
                  </a:lnTo>
                  <a:lnTo>
                    <a:pt x="100" y="636"/>
                  </a:lnTo>
                  <a:lnTo>
                    <a:pt x="87" y="604"/>
                  </a:lnTo>
                  <a:lnTo>
                    <a:pt x="76" y="573"/>
                  </a:lnTo>
                  <a:lnTo>
                    <a:pt x="65" y="543"/>
                  </a:lnTo>
                  <a:lnTo>
                    <a:pt x="27" y="465"/>
                  </a:lnTo>
                  <a:lnTo>
                    <a:pt x="13" y="427"/>
                  </a:lnTo>
                  <a:lnTo>
                    <a:pt x="1" y="388"/>
                  </a:lnTo>
                  <a:lnTo>
                    <a:pt x="0" y="345"/>
                  </a:lnTo>
                  <a:lnTo>
                    <a:pt x="11" y="297"/>
                  </a:lnTo>
                  <a:lnTo>
                    <a:pt x="26" y="250"/>
                  </a:lnTo>
                  <a:lnTo>
                    <a:pt x="55" y="194"/>
                  </a:lnTo>
                  <a:lnTo>
                    <a:pt x="91" y="144"/>
                  </a:lnTo>
                  <a:lnTo>
                    <a:pt x="134" y="101"/>
                  </a:lnTo>
                  <a:lnTo>
                    <a:pt x="182" y="66"/>
                  </a:lnTo>
                  <a:lnTo>
                    <a:pt x="234" y="38"/>
                  </a:lnTo>
                  <a:lnTo>
                    <a:pt x="292" y="17"/>
                  </a:lnTo>
                  <a:lnTo>
                    <a:pt x="351" y="4"/>
                  </a:lnTo>
                  <a:lnTo>
                    <a:pt x="413"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4" name="Freeform 66"/>
            <p:cNvSpPr>
              <a:spLocks/>
            </p:cNvSpPr>
            <p:nvPr/>
          </p:nvSpPr>
          <p:spPr bwMode="auto">
            <a:xfrm>
              <a:off x="9344025" y="2605088"/>
              <a:ext cx="1220787" cy="1101725"/>
            </a:xfrm>
            <a:custGeom>
              <a:avLst/>
              <a:gdLst/>
              <a:ahLst/>
              <a:cxnLst>
                <a:cxn ang="0">
                  <a:pos x="385" y="0"/>
                </a:cxn>
                <a:cxn ang="0">
                  <a:pos x="443" y="2"/>
                </a:cxn>
                <a:cxn ang="0">
                  <a:pos x="500" y="12"/>
                </a:cxn>
                <a:cxn ang="0">
                  <a:pos x="556" y="26"/>
                </a:cxn>
                <a:cxn ang="0">
                  <a:pos x="612" y="47"/>
                </a:cxn>
                <a:cxn ang="0">
                  <a:pos x="655" y="67"/>
                </a:cxn>
                <a:cxn ang="0">
                  <a:pos x="690" y="86"/>
                </a:cxn>
                <a:cxn ang="0">
                  <a:pos x="720" y="109"/>
                </a:cxn>
                <a:cxn ang="0">
                  <a:pos x="746" y="133"/>
                </a:cxn>
                <a:cxn ang="0">
                  <a:pos x="769" y="161"/>
                </a:cxn>
                <a:cxn ang="0">
                  <a:pos x="765" y="204"/>
                </a:cxn>
                <a:cxn ang="0">
                  <a:pos x="754" y="241"/>
                </a:cxn>
                <a:cxn ang="0">
                  <a:pos x="737" y="271"/>
                </a:cxn>
                <a:cxn ang="0">
                  <a:pos x="713" y="297"/>
                </a:cxn>
                <a:cxn ang="0">
                  <a:pos x="685" y="317"/>
                </a:cxn>
                <a:cxn ang="0">
                  <a:pos x="653" y="332"/>
                </a:cxn>
                <a:cxn ang="0">
                  <a:pos x="618" y="345"/>
                </a:cxn>
                <a:cxn ang="0">
                  <a:pos x="581" y="353"/>
                </a:cxn>
                <a:cxn ang="0">
                  <a:pos x="541" y="358"/>
                </a:cxn>
                <a:cxn ang="0">
                  <a:pos x="500" y="360"/>
                </a:cxn>
                <a:cxn ang="0">
                  <a:pos x="461" y="360"/>
                </a:cxn>
                <a:cxn ang="0">
                  <a:pos x="383" y="357"/>
                </a:cxn>
                <a:cxn ang="0">
                  <a:pos x="348" y="353"/>
                </a:cxn>
                <a:cxn ang="0">
                  <a:pos x="316" y="347"/>
                </a:cxn>
                <a:cxn ang="0">
                  <a:pos x="288" y="342"/>
                </a:cxn>
                <a:cxn ang="0">
                  <a:pos x="266" y="338"/>
                </a:cxn>
                <a:cxn ang="0">
                  <a:pos x="247" y="334"/>
                </a:cxn>
                <a:cxn ang="0">
                  <a:pos x="236" y="332"/>
                </a:cxn>
                <a:cxn ang="0">
                  <a:pos x="232" y="330"/>
                </a:cxn>
                <a:cxn ang="0">
                  <a:pos x="245" y="392"/>
                </a:cxn>
                <a:cxn ang="0">
                  <a:pos x="251" y="448"/>
                </a:cxn>
                <a:cxn ang="0">
                  <a:pos x="249" y="498"/>
                </a:cxn>
                <a:cxn ang="0">
                  <a:pos x="242" y="541"/>
                </a:cxn>
                <a:cxn ang="0">
                  <a:pos x="230" y="580"/>
                </a:cxn>
                <a:cxn ang="0">
                  <a:pos x="216" y="612"/>
                </a:cxn>
                <a:cxn ang="0">
                  <a:pos x="199" y="640"/>
                </a:cxn>
                <a:cxn ang="0">
                  <a:pos x="178" y="660"/>
                </a:cxn>
                <a:cxn ang="0">
                  <a:pos x="160" y="677"/>
                </a:cxn>
                <a:cxn ang="0">
                  <a:pos x="141" y="688"/>
                </a:cxn>
                <a:cxn ang="0">
                  <a:pos x="122" y="694"/>
                </a:cxn>
                <a:cxn ang="0">
                  <a:pos x="78" y="640"/>
                </a:cxn>
                <a:cxn ang="0">
                  <a:pos x="42" y="578"/>
                </a:cxn>
                <a:cxn ang="0">
                  <a:pos x="16" y="513"/>
                </a:cxn>
                <a:cxn ang="0">
                  <a:pos x="3" y="444"/>
                </a:cxn>
                <a:cxn ang="0">
                  <a:pos x="0" y="371"/>
                </a:cxn>
                <a:cxn ang="0">
                  <a:pos x="9" y="299"/>
                </a:cxn>
                <a:cxn ang="0">
                  <a:pos x="31" y="222"/>
                </a:cxn>
                <a:cxn ang="0">
                  <a:pos x="48" y="187"/>
                </a:cxn>
                <a:cxn ang="0">
                  <a:pos x="65" y="159"/>
                </a:cxn>
                <a:cxn ang="0">
                  <a:pos x="83" y="138"/>
                </a:cxn>
                <a:cxn ang="0">
                  <a:pos x="96" y="125"/>
                </a:cxn>
                <a:cxn ang="0">
                  <a:pos x="108" y="116"/>
                </a:cxn>
                <a:cxn ang="0">
                  <a:pos x="111" y="114"/>
                </a:cxn>
                <a:cxn ang="0">
                  <a:pos x="122" y="101"/>
                </a:cxn>
                <a:cxn ang="0">
                  <a:pos x="139" y="84"/>
                </a:cxn>
                <a:cxn ang="0">
                  <a:pos x="158" y="67"/>
                </a:cxn>
                <a:cxn ang="0">
                  <a:pos x="178" y="53"/>
                </a:cxn>
                <a:cxn ang="0">
                  <a:pos x="225" y="30"/>
                </a:cxn>
                <a:cxn ang="0">
                  <a:pos x="275" y="13"/>
                </a:cxn>
                <a:cxn ang="0">
                  <a:pos x="329" y="4"/>
                </a:cxn>
                <a:cxn ang="0">
                  <a:pos x="385" y="0"/>
                </a:cxn>
              </a:cxnLst>
              <a:rect l="0" t="0" r="r" b="b"/>
              <a:pathLst>
                <a:path w="769" h="694">
                  <a:moveTo>
                    <a:pt x="385" y="0"/>
                  </a:moveTo>
                  <a:lnTo>
                    <a:pt x="443" y="2"/>
                  </a:lnTo>
                  <a:lnTo>
                    <a:pt x="500" y="12"/>
                  </a:lnTo>
                  <a:lnTo>
                    <a:pt x="556" y="26"/>
                  </a:lnTo>
                  <a:lnTo>
                    <a:pt x="612" y="47"/>
                  </a:lnTo>
                  <a:lnTo>
                    <a:pt x="655" y="67"/>
                  </a:lnTo>
                  <a:lnTo>
                    <a:pt x="690" y="86"/>
                  </a:lnTo>
                  <a:lnTo>
                    <a:pt x="720" y="109"/>
                  </a:lnTo>
                  <a:lnTo>
                    <a:pt x="746" y="133"/>
                  </a:lnTo>
                  <a:lnTo>
                    <a:pt x="769" y="161"/>
                  </a:lnTo>
                  <a:lnTo>
                    <a:pt x="765" y="204"/>
                  </a:lnTo>
                  <a:lnTo>
                    <a:pt x="754" y="241"/>
                  </a:lnTo>
                  <a:lnTo>
                    <a:pt x="737" y="271"/>
                  </a:lnTo>
                  <a:lnTo>
                    <a:pt x="713" y="297"/>
                  </a:lnTo>
                  <a:lnTo>
                    <a:pt x="685" y="317"/>
                  </a:lnTo>
                  <a:lnTo>
                    <a:pt x="653" y="332"/>
                  </a:lnTo>
                  <a:lnTo>
                    <a:pt x="618" y="345"/>
                  </a:lnTo>
                  <a:lnTo>
                    <a:pt x="581" y="353"/>
                  </a:lnTo>
                  <a:lnTo>
                    <a:pt x="541" y="358"/>
                  </a:lnTo>
                  <a:lnTo>
                    <a:pt x="500" y="360"/>
                  </a:lnTo>
                  <a:lnTo>
                    <a:pt x="461" y="360"/>
                  </a:lnTo>
                  <a:lnTo>
                    <a:pt x="383" y="357"/>
                  </a:lnTo>
                  <a:lnTo>
                    <a:pt x="348" y="353"/>
                  </a:lnTo>
                  <a:lnTo>
                    <a:pt x="316" y="347"/>
                  </a:lnTo>
                  <a:lnTo>
                    <a:pt x="288" y="342"/>
                  </a:lnTo>
                  <a:lnTo>
                    <a:pt x="266" y="338"/>
                  </a:lnTo>
                  <a:lnTo>
                    <a:pt x="247" y="334"/>
                  </a:lnTo>
                  <a:lnTo>
                    <a:pt x="236" y="332"/>
                  </a:lnTo>
                  <a:lnTo>
                    <a:pt x="232" y="330"/>
                  </a:lnTo>
                  <a:lnTo>
                    <a:pt x="245" y="392"/>
                  </a:lnTo>
                  <a:lnTo>
                    <a:pt x="251" y="448"/>
                  </a:lnTo>
                  <a:lnTo>
                    <a:pt x="249" y="498"/>
                  </a:lnTo>
                  <a:lnTo>
                    <a:pt x="242" y="541"/>
                  </a:lnTo>
                  <a:lnTo>
                    <a:pt x="230" y="580"/>
                  </a:lnTo>
                  <a:lnTo>
                    <a:pt x="216" y="612"/>
                  </a:lnTo>
                  <a:lnTo>
                    <a:pt x="199" y="640"/>
                  </a:lnTo>
                  <a:lnTo>
                    <a:pt x="178" y="660"/>
                  </a:lnTo>
                  <a:lnTo>
                    <a:pt x="160" y="677"/>
                  </a:lnTo>
                  <a:lnTo>
                    <a:pt x="141" y="688"/>
                  </a:lnTo>
                  <a:lnTo>
                    <a:pt x="122" y="694"/>
                  </a:lnTo>
                  <a:lnTo>
                    <a:pt x="78" y="640"/>
                  </a:lnTo>
                  <a:lnTo>
                    <a:pt x="42" y="578"/>
                  </a:lnTo>
                  <a:lnTo>
                    <a:pt x="16" y="513"/>
                  </a:lnTo>
                  <a:lnTo>
                    <a:pt x="3" y="444"/>
                  </a:lnTo>
                  <a:lnTo>
                    <a:pt x="0" y="371"/>
                  </a:lnTo>
                  <a:lnTo>
                    <a:pt x="9" y="299"/>
                  </a:lnTo>
                  <a:lnTo>
                    <a:pt x="31" y="222"/>
                  </a:lnTo>
                  <a:lnTo>
                    <a:pt x="48" y="187"/>
                  </a:lnTo>
                  <a:lnTo>
                    <a:pt x="65" y="159"/>
                  </a:lnTo>
                  <a:lnTo>
                    <a:pt x="83" y="138"/>
                  </a:lnTo>
                  <a:lnTo>
                    <a:pt x="96" y="125"/>
                  </a:lnTo>
                  <a:lnTo>
                    <a:pt x="108" y="116"/>
                  </a:lnTo>
                  <a:lnTo>
                    <a:pt x="111" y="114"/>
                  </a:lnTo>
                  <a:lnTo>
                    <a:pt x="122" y="101"/>
                  </a:lnTo>
                  <a:lnTo>
                    <a:pt x="139" y="84"/>
                  </a:lnTo>
                  <a:lnTo>
                    <a:pt x="158" y="67"/>
                  </a:lnTo>
                  <a:lnTo>
                    <a:pt x="178"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5" name="Freeform 67"/>
            <p:cNvSpPr>
              <a:spLocks/>
            </p:cNvSpPr>
            <p:nvPr/>
          </p:nvSpPr>
          <p:spPr bwMode="auto">
            <a:xfrm>
              <a:off x="9550400" y="2682875"/>
              <a:ext cx="895350" cy="417513"/>
            </a:xfrm>
            <a:custGeom>
              <a:avLst/>
              <a:gdLst/>
              <a:ahLst/>
              <a:cxnLst>
                <a:cxn ang="0">
                  <a:pos x="411" y="0"/>
                </a:cxn>
                <a:cxn ang="0">
                  <a:pos x="417" y="2"/>
                </a:cxn>
                <a:cxn ang="0">
                  <a:pos x="432" y="5"/>
                </a:cxn>
                <a:cxn ang="0">
                  <a:pos x="452" y="11"/>
                </a:cxn>
                <a:cxn ang="0">
                  <a:pos x="477" y="20"/>
                </a:cxn>
                <a:cxn ang="0">
                  <a:pos x="503" y="33"/>
                </a:cxn>
                <a:cxn ang="0">
                  <a:pos x="527" y="50"/>
                </a:cxn>
                <a:cxn ang="0">
                  <a:pos x="547" y="71"/>
                </a:cxn>
                <a:cxn ang="0">
                  <a:pos x="560" y="95"/>
                </a:cxn>
                <a:cxn ang="0">
                  <a:pos x="564" y="112"/>
                </a:cxn>
                <a:cxn ang="0">
                  <a:pos x="564" y="132"/>
                </a:cxn>
                <a:cxn ang="0">
                  <a:pos x="560" y="153"/>
                </a:cxn>
                <a:cxn ang="0">
                  <a:pos x="553" y="175"/>
                </a:cxn>
                <a:cxn ang="0">
                  <a:pos x="538" y="196"/>
                </a:cxn>
                <a:cxn ang="0">
                  <a:pos x="519" y="216"/>
                </a:cxn>
                <a:cxn ang="0">
                  <a:pos x="493" y="233"/>
                </a:cxn>
                <a:cxn ang="0">
                  <a:pos x="460" y="248"/>
                </a:cxn>
                <a:cxn ang="0">
                  <a:pos x="421" y="257"/>
                </a:cxn>
                <a:cxn ang="0">
                  <a:pos x="372" y="263"/>
                </a:cxn>
                <a:cxn ang="0">
                  <a:pos x="303" y="263"/>
                </a:cxn>
                <a:cxn ang="0">
                  <a:pos x="242" y="259"/>
                </a:cxn>
                <a:cxn ang="0">
                  <a:pos x="186" y="252"/>
                </a:cxn>
                <a:cxn ang="0">
                  <a:pos x="138" y="240"/>
                </a:cxn>
                <a:cxn ang="0">
                  <a:pos x="97" y="227"/>
                </a:cxn>
                <a:cxn ang="0">
                  <a:pos x="61" y="214"/>
                </a:cxn>
                <a:cxn ang="0">
                  <a:pos x="35" y="203"/>
                </a:cxn>
                <a:cxn ang="0">
                  <a:pos x="15" y="192"/>
                </a:cxn>
                <a:cxn ang="0">
                  <a:pos x="4" y="184"/>
                </a:cxn>
                <a:cxn ang="0">
                  <a:pos x="0" y="183"/>
                </a:cxn>
                <a:cxn ang="0">
                  <a:pos x="63" y="190"/>
                </a:cxn>
                <a:cxn ang="0">
                  <a:pos x="119" y="192"/>
                </a:cxn>
                <a:cxn ang="0">
                  <a:pos x="169" y="186"/>
                </a:cxn>
                <a:cxn ang="0">
                  <a:pos x="214" y="175"/>
                </a:cxn>
                <a:cxn ang="0">
                  <a:pos x="253" y="160"/>
                </a:cxn>
                <a:cxn ang="0">
                  <a:pos x="289" y="143"/>
                </a:cxn>
                <a:cxn ang="0">
                  <a:pos x="316" y="123"/>
                </a:cxn>
                <a:cxn ang="0">
                  <a:pos x="343" y="102"/>
                </a:cxn>
                <a:cxn ang="0">
                  <a:pos x="361" y="80"/>
                </a:cxn>
                <a:cxn ang="0">
                  <a:pos x="378" y="60"/>
                </a:cxn>
                <a:cxn ang="0">
                  <a:pos x="391" y="41"/>
                </a:cxn>
                <a:cxn ang="0">
                  <a:pos x="400" y="24"/>
                </a:cxn>
                <a:cxn ang="0">
                  <a:pos x="406" y="11"/>
                </a:cxn>
                <a:cxn ang="0">
                  <a:pos x="411" y="0"/>
                </a:cxn>
              </a:cxnLst>
              <a:rect l="0" t="0" r="r" b="b"/>
              <a:pathLst>
                <a:path w="564" h="263">
                  <a:moveTo>
                    <a:pt x="411" y="0"/>
                  </a:moveTo>
                  <a:lnTo>
                    <a:pt x="417" y="2"/>
                  </a:lnTo>
                  <a:lnTo>
                    <a:pt x="432" y="5"/>
                  </a:lnTo>
                  <a:lnTo>
                    <a:pt x="452" y="11"/>
                  </a:lnTo>
                  <a:lnTo>
                    <a:pt x="477" y="20"/>
                  </a:lnTo>
                  <a:lnTo>
                    <a:pt x="503" y="33"/>
                  </a:lnTo>
                  <a:lnTo>
                    <a:pt x="527" y="50"/>
                  </a:lnTo>
                  <a:lnTo>
                    <a:pt x="547" y="71"/>
                  </a:lnTo>
                  <a:lnTo>
                    <a:pt x="560" y="95"/>
                  </a:lnTo>
                  <a:lnTo>
                    <a:pt x="564" y="112"/>
                  </a:lnTo>
                  <a:lnTo>
                    <a:pt x="564" y="132"/>
                  </a:lnTo>
                  <a:lnTo>
                    <a:pt x="560" y="153"/>
                  </a:lnTo>
                  <a:lnTo>
                    <a:pt x="553" y="175"/>
                  </a:lnTo>
                  <a:lnTo>
                    <a:pt x="538" y="196"/>
                  </a:lnTo>
                  <a:lnTo>
                    <a:pt x="519" y="216"/>
                  </a:lnTo>
                  <a:lnTo>
                    <a:pt x="493" y="233"/>
                  </a:lnTo>
                  <a:lnTo>
                    <a:pt x="460" y="248"/>
                  </a:lnTo>
                  <a:lnTo>
                    <a:pt x="421" y="257"/>
                  </a:lnTo>
                  <a:lnTo>
                    <a:pt x="372" y="263"/>
                  </a:lnTo>
                  <a:lnTo>
                    <a:pt x="303" y="263"/>
                  </a:lnTo>
                  <a:lnTo>
                    <a:pt x="242" y="259"/>
                  </a:lnTo>
                  <a:lnTo>
                    <a:pt x="186" y="252"/>
                  </a:lnTo>
                  <a:lnTo>
                    <a:pt x="138" y="240"/>
                  </a:lnTo>
                  <a:lnTo>
                    <a:pt x="97" y="227"/>
                  </a:lnTo>
                  <a:lnTo>
                    <a:pt x="61" y="214"/>
                  </a:lnTo>
                  <a:lnTo>
                    <a:pt x="35" y="203"/>
                  </a:lnTo>
                  <a:lnTo>
                    <a:pt x="15" y="192"/>
                  </a:lnTo>
                  <a:lnTo>
                    <a:pt x="4" y="184"/>
                  </a:lnTo>
                  <a:lnTo>
                    <a:pt x="0" y="183"/>
                  </a:lnTo>
                  <a:lnTo>
                    <a:pt x="63" y="190"/>
                  </a:lnTo>
                  <a:lnTo>
                    <a:pt x="119" y="192"/>
                  </a:lnTo>
                  <a:lnTo>
                    <a:pt x="169" y="186"/>
                  </a:lnTo>
                  <a:lnTo>
                    <a:pt x="214" y="175"/>
                  </a:lnTo>
                  <a:lnTo>
                    <a:pt x="253" y="160"/>
                  </a:lnTo>
                  <a:lnTo>
                    <a:pt x="289" y="143"/>
                  </a:lnTo>
                  <a:lnTo>
                    <a:pt x="316" y="123"/>
                  </a:lnTo>
                  <a:lnTo>
                    <a:pt x="343" y="102"/>
                  </a:lnTo>
                  <a:lnTo>
                    <a:pt x="361" y="80"/>
                  </a:lnTo>
                  <a:lnTo>
                    <a:pt x="378" y="60"/>
                  </a:lnTo>
                  <a:lnTo>
                    <a:pt x="391" y="41"/>
                  </a:lnTo>
                  <a:lnTo>
                    <a:pt x="400" y="24"/>
                  </a:lnTo>
                  <a:lnTo>
                    <a:pt x="406" y="11"/>
                  </a:lnTo>
                  <a:lnTo>
                    <a:pt x="411" y="0"/>
                  </a:lnTo>
                  <a:close/>
                </a:path>
              </a:pathLst>
            </a:custGeom>
            <a:solidFill>
              <a:srgbClr val="5C01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6" name="Freeform 68"/>
            <p:cNvSpPr>
              <a:spLocks noEditPoints="1"/>
            </p:cNvSpPr>
            <p:nvPr/>
          </p:nvSpPr>
          <p:spPr bwMode="auto">
            <a:xfrm>
              <a:off x="10106025" y="2857500"/>
              <a:ext cx="339725" cy="242888"/>
            </a:xfrm>
            <a:custGeom>
              <a:avLst/>
              <a:gdLst/>
              <a:ahLst/>
              <a:cxnLst>
                <a:cxn ang="0">
                  <a:pos x="6" y="153"/>
                </a:cxn>
                <a:cxn ang="0">
                  <a:pos x="0" y="153"/>
                </a:cxn>
                <a:cxn ang="0">
                  <a:pos x="6" y="153"/>
                </a:cxn>
                <a:cxn ang="0">
                  <a:pos x="212" y="0"/>
                </a:cxn>
                <a:cxn ang="0">
                  <a:pos x="212" y="2"/>
                </a:cxn>
                <a:cxn ang="0">
                  <a:pos x="214" y="9"/>
                </a:cxn>
                <a:cxn ang="0">
                  <a:pos x="214" y="32"/>
                </a:cxn>
                <a:cxn ang="0">
                  <a:pos x="212" y="45"/>
                </a:cxn>
                <a:cxn ang="0">
                  <a:pos x="209" y="61"/>
                </a:cxn>
                <a:cxn ang="0">
                  <a:pos x="201" y="78"/>
                </a:cxn>
                <a:cxn ang="0">
                  <a:pos x="190" y="95"/>
                </a:cxn>
                <a:cxn ang="0">
                  <a:pos x="175" y="110"/>
                </a:cxn>
                <a:cxn ang="0">
                  <a:pos x="155" y="125"/>
                </a:cxn>
                <a:cxn ang="0">
                  <a:pos x="127" y="136"/>
                </a:cxn>
                <a:cxn ang="0">
                  <a:pos x="91" y="145"/>
                </a:cxn>
                <a:cxn ang="0">
                  <a:pos x="50" y="151"/>
                </a:cxn>
                <a:cxn ang="0">
                  <a:pos x="6" y="153"/>
                </a:cxn>
                <a:cxn ang="0">
                  <a:pos x="15" y="151"/>
                </a:cxn>
                <a:cxn ang="0">
                  <a:pos x="30" y="149"/>
                </a:cxn>
                <a:cxn ang="0">
                  <a:pos x="50" y="147"/>
                </a:cxn>
                <a:cxn ang="0">
                  <a:pos x="73" y="142"/>
                </a:cxn>
                <a:cxn ang="0">
                  <a:pos x="97" y="134"/>
                </a:cxn>
                <a:cxn ang="0">
                  <a:pos x="121" y="125"/>
                </a:cxn>
                <a:cxn ang="0">
                  <a:pos x="145" y="114"/>
                </a:cxn>
                <a:cxn ang="0">
                  <a:pos x="168" y="99"/>
                </a:cxn>
                <a:cxn ang="0">
                  <a:pos x="186" y="80"/>
                </a:cxn>
                <a:cxn ang="0">
                  <a:pos x="201" y="58"/>
                </a:cxn>
                <a:cxn ang="0">
                  <a:pos x="210" y="32"/>
                </a:cxn>
                <a:cxn ang="0">
                  <a:pos x="212" y="0"/>
                </a:cxn>
              </a:cxnLst>
              <a:rect l="0" t="0" r="r" b="b"/>
              <a:pathLst>
                <a:path w="214" h="153">
                  <a:moveTo>
                    <a:pt x="6" y="153"/>
                  </a:moveTo>
                  <a:lnTo>
                    <a:pt x="0" y="153"/>
                  </a:lnTo>
                  <a:lnTo>
                    <a:pt x="6" y="153"/>
                  </a:lnTo>
                  <a:close/>
                  <a:moveTo>
                    <a:pt x="212" y="0"/>
                  </a:moveTo>
                  <a:lnTo>
                    <a:pt x="212" y="2"/>
                  </a:lnTo>
                  <a:lnTo>
                    <a:pt x="214" y="9"/>
                  </a:lnTo>
                  <a:lnTo>
                    <a:pt x="214" y="32"/>
                  </a:lnTo>
                  <a:lnTo>
                    <a:pt x="212" y="45"/>
                  </a:lnTo>
                  <a:lnTo>
                    <a:pt x="209" y="61"/>
                  </a:lnTo>
                  <a:lnTo>
                    <a:pt x="201" y="78"/>
                  </a:lnTo>
                  <a:lnTo>
                    <a:pt x="190" y="95"/>
                  </a:lnTo>
                  <a:lnTo>
                    <a:pt x="175" y="110"/>
                  </a:lnTo>
                  <a:lnTo>
                    <a:pt x="155" y="125"/>
                  </a:lnTo>
                  <a:lnTo>
                    <a:pt x="127" y="136"/>
                  </a:lnTo>
                  <a:lnTo>
                    <a:pt x="91" y="145"/>
                  </a:lnTo>
                  <a:lnTo>
                    <a:pt x="50" y="151"/>
                  </a:lnTo>
                  <a:lnTo>
                    <a:pt x="6" y="153"/>
                  </a:lnTo>
                  <a:lnTo>
                    <a:pt x="15" y="151"/>
                  </a:lnTo>
                  <a:lnTo>
                    <a:pt x="30" y="149"/>
                  </a:lnTo>
                  <a:lnTo>
                    <a:pt x="50" y="147"/>
                  </a:lnTo>
                  <a:lnTo>
                    <a:pt x="73" y="142"/>
                  </a:lnTo>
                  <a:lnTo>
                    <a:pt x="97" y="134"/>
                  </a:lnTo>
                  <a:lnTo>
                    <a:pt x="121" y="125"/>
                  </a:lnTo>
                  <a:lnTo>
                    <a:pt x="145" y="114"/>
                  </a:lnTo>
                  <a:lnTo>
                    <a:pt x="168" y="99"/>
                  </a:lnTo>
                  <a:lnTo>
                    <a:pt x="186" y="80"/>
                  </a:lnTo>
                  <a:lnTo>
                    <a:pt x="201" y="58"/>
                  </a:lnTo>
                  <a:lnTo>
                    <a:pt x="210" y="32"/>
                  </a:lnTo>
                  <a:lnTo>
                    <a:pt x="212"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7" name="Freeform 69"/>
            <p:cNvSpPr>
              <a:spLocks/>
            </p:cNvSpPr>
            <p:nvPr/>
          </p:nvSpPr>
          <p:spPr bwMode="auto">
            <a:xfrm>
              <a:off x="10614025" y="3011488"/>
              <a:ext cx="92075" cy="487363"/>
            </a:xfrm>
            <a:custGeom>
              <a:avLst/>
              <a:gdLst/>
              <a:ahLst/>
              <a:cxnLst>
                <a:cxn ang="0">
                  <a:pos x="0" y="0"/>
                </a:cxn>
                <a:cxn ang="0">
                  <a:pos x="2" y="4"/>
                </a:cxn>
                <a:cxn ang="0">
                  <a:pos x="10" y="13"/>
                </a:cxn>
                <a:cxn ang="0">
                  <a:pos x="19" y="30"/>
                </a:cxn>
                <a:cxn ang="0">
                  <a:pos x="30" y="52"/>
                </a:cxn>
                <a:cxn ang="0">
                  <a:pos x="39" y="80"/>
                </a:cxn>
                <a:cxn ang="0">
                  <a:pos x="49" y="115"/>
                </a:cxn>
                <a:cxn ang="0">
                  <a:pos x="56" y="155"/>
                </a:cxn>
                <a:cxn ang="0">
                  <a:pos x="58" y="201"/>
                </a:cxn>
                <a:cxn ang="0">
                  <a:pos x="54" y="252"/>
                </a:cxn>
                <a:cxn ang="0">
                  <a:pos x="45" y="307"/>
                </a:cxn>
                <a:cxn ang="0">
                  <a:pos x="45" y="302"/>
                </a:cxn>
                <a:cxn ang="0">
                  <a:pos x="47" y="287"/>
                </a:cxn>
                <a:cxn ang="0">
                  <a:pos x="49" y="261"/>
                </a:cxn>
                <a:cxn ang="0">
                  <a:pos x="51" y="229"/>
                </a:cxn>
                <a:cxn ang="0">
                  <a:pos x="49" y="190"/>
                </a:cxn>
                <a:cxn ang="0">
                  <a:pos x="43" y="147"/>
                </a:cxn>
                <a:cxn ang="0">
                  <a:pos x="34" y="99"/>
                </a:cxn>
                <a:cxn ang="0">
                  <a:pos x="21" y="50"/>
                </a:cxn>
                <a:cxn ang="0">
                  <a:pos x="0" y="0"/>
                </a:cxn>
              </a:cxnLst>
              <a:rect l="0" t="0" r="r" b="b"/>
              <a:pathLst>
                <a:path w="58" h="307">
                  <a:moveTo>
                    <a:pt x="0" y="0"/>
                  </a:moveTo>
                  <a:lnTo>
                    <a:pt x="2" y="4"/>
                  </a:lnTo>
                  <a:lnTo>
                    <a:pt x="10" y="13"/>
                  </a:lnTo>
                  <a:lnTo>
                    <a:pt x="19" y="30"/>
                  </a:lnTo>
                  <a:lnTo>
                    <a:pt x="30" y="52"/>
                  </a:lnTo>
                  <a:lnTo>
                    <a:pt x="39" y="80"/>
                  </a:lnTo>
                  <a:lnTo>
                    <a:pt x="49" y="115"/>
                  </a:lnTo>
                  <a:lnTo>
                    <a:pt x="56" y="155"/>
                  </a:lnTo>
                  <a:lnTo>
                    <a:pt x="58" y="201"/>
                  </a:lnTo>
                  <a:lnTo>
                    <a:pt x="54" y="252"/>
                  </a:lnTo>
                  <a:lnTo>
                    <a:pt x="45" y="307"/>
                  </a:lnTo>
                  <a:lnTo>
                    <a:pt x="45" y="302"/>
                  </a:lnTo>
                  <a:lnTo>
                    <a:pt x="47" y="287"/>
                  </a:lnTo>
                  <a:lnTo>
                    <a:pt x="49" y="261"/>
                  </a:lnTo>
                  <a:lnTo>
                    <a:pt x="51" y="229"/>
                  </a:lnTo>
                  <a:lnTo>
                    <a:pt x="49"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8" name="Freeform 70"/>
            <p:cNvSpPr>
              <a:spLocks/>
            </p:cNvSpPr>
            <p:nvPr/>
          </p:nvSpPr>
          <p:spPr bwMode="auto">
            <a:xfrm>
              <a:off x="9636125" y="4719638"/>
              <a:ext cx="55562" cy="561975"/>
            </a:xfrm>
            <a:custGeom>
              <a:avLst/>
              <a:gdLst/>
              <a:ahLst/>
              <a:cxnLst>
                <a:cxn ang="0">
                  <a:pos x="35" y="0"/>
                </a:cxn>
                <a:cxn ang="0">
                  <a:pos x="28" y="93"/>
                </a:cxn>
                <a:cxn ang="0">
                  <a:pos x="24" y="186"/>
                </a:cxn>
                <a:cxn ang="0">
                  <a:pos x="24" y="354"/>
                </a:cxn>
                <a:cxn ang="0">
                  <a:pos x="17" y="352"/>
                </a:cxn>
                <a:cxn ang="0">
                  <a:pos x="7" y="352"/>
                </a:cxn>
                <a:cxn ang="0">
                  <a:pos x="0" y="350"/>
                </a:cxn>
                <a:cxn ang="0">
                  <a:pos x="2" y="268"/>
                </a:cxn>
                <a:cxn ang="0">
                  <a:pos x="5" y="197"/>
                </a:cxn>
                <a:cxn ang="0">
                  <a:pos x="11" y="138"/>
                </a:cxn>
                <a:cxn ang="0">
                  <a:pos x="19" y="89"/>
                </a:cxn>
                <a:cxn ang="0">
                  <a:pos x="24" y="50"/>
                </a:cxn>
                <a:cxn ang="0">
                  <a:pos x="30" y="22"/>
                </a:cxn>
                <a:cxn ang="0">
                  <a:pos x="33" y="5"/>
                </a:cxn>
                <a:cxn ang="0">
                  <a:pos x="35" y="0"/>
                </a:cxn>
              </a:cxnLst>
              <a:rect l="0" t="0" r="r" b="b"/>
              <a:pathLst>
                <a:path w="35" h="354">
                  <a:moveTo>
                    <a:pt x="35" y="0"/>
                  </a:moveTo>
                  <a:lnTo>
                    <a:pt x="28" y="93"/>
                  </a:lnTo>
                  <a:lnTo>
                    <a:pt x="24" y="186"/>
                  </a:lnTo>
                  <a:lnTo>
                    <a:pt x="24" y="354"/>
                  </a:lnTo>
                  <a:lnTo>
                    <a:pt x="17" y="352"/>
                  </a:lnTo>
                  <a:lnTo>
                    <a:pt x="7" y="352"/>
                  </a:lnTo>
                  <a:lnTo>
                    <a:pt x="0" y="350"/>
                  </a:lnTo>
                  <a:lnTo>
                    <a:pt x="2" y="268"/>
                  </a:lnTo>
                  <a:lnTo>
                    <a:pt x="5" y="197"/>
                  </a:lnTo>
                  <a:lnTo>
                    <a:pt x="11" y="138"/>
                  </a:lnTo>
                  <a:lnTo>
                    <a:pt x="19" y="89"/>
                  </a:lnTo>
                  <a:lnTo>
                    <a:pt x="24" y="50"/>
                  </a:lnTo>
                  <a:lnTo>
                    <a:pt x="30" y="22"/>
                  </a:lnTo>
                  <a:lnTo>
                    <a:pt x="33" y="5"/>
                  </a:lnTo>
                  <a:lnTo>
                    <a:pt x="35" y="0"/>
                  </a:lnTo>
                  <a:close/>
                </a:path>
              </a:pathLst>
            </a:custGeom>
            <a:solidFill>
              <a:srgbClr val="6A96B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19" name="Freeform 71"/>
            <p:cNvSpPr>
              <a:spLocks/>
            </p:cNvSpPr>
            <p:nvPr/>
          </p:nvSpPr>
          <p:spPr bwMode="auto">
            <a:xfrm>
              <a:off x="10688638" y="4648200"/>
              <a:ext cx="134937" cy="612775"/>
            </a:xfrm>
            <a:custGeom>
              <a:avLst/>
              <a:gdLst/>
              <a:ahLst/>
              <a:cxnLst>
                <a:cxn ang="0">
                  <a:pos x="0" y="0"/>
                </a:cxn>
                <a:cxn ang="0">
                  <a:pos x="2" y="4"/>
                </a:cxn>
                <a:cxn ang="0">
                  <a:pos x="7" y="17"/>
                </a:cxn>
                <a:cxn ang="0">
                  <a:pos x="15" y="37"/>
                </a:cxn>
                <a:cxn ang="0">
                  <a:pos x="24" y="69"/>
                </a:cxn>
                <a:cxn ang="0">
                  <a:pos x="35" y="108"/>
                </a:cxn>
                <a:cxn ang="0">
                  <a:pos x="48" y="160"/>
                </a:cxn>
                <a:cxn ang="0">
                  <a:pos x="61" y="222"/>
                </a:cxn>
                <a:cxn ang="0">
                  <a:pos x="74" y="295"/>
                </a:cxn>
                <a:cxn ang="0">
                  <a:pos x="85" y="380"/>
                </a:cxn>
                <a:cxn ang="0">
                  <a:pos x="63" y="386"/>
                </a:cxn>
                <a:cxn ang="0">
                  <a:pos x="58" y="332"/>
                </a:cxn>
                <a:cxn ang="0">
                  <a:pos x="50" y="270"/>
                </a:cxn>
                <a:cxn ang="0">
                  <a:pos x="43" y="205"/>
                </a:cxn>
                <a:cxn ang="0">
                  <a:pos x="31" y="134"/>
                </a:cxn>
                <a:cxn ang="0">
                  <a:pos x="17" y="65"/>
                </a:cxn>
                <a:cxn ang="0">
                  <a:pos x="0" y="0"/>
                </a:cxn>
              </a:cxnLst>
              <a:rect l="0" t="0" r="r" b="b"/>
              <a:pathLst>
                <a:path w="85" h="386">
                  <a:moveTo>
                    <a:pt x="0" y="0"/>
                  </a:moveTo>
                  <a:lnTo>
                    <a:pt x="2" y="4"/>
                  </a:lnTo>
                  <a:lnTo>
                    <a:pt x="7" y="17"/>
                  </a:lnTo>
                  <a:lnTo>
                    <a:pt x="15" y="37"/>
                  </a:lnTo>
                  <a:lnTo>
                    <a:pt x="24" y="69"/>
                  </a:lnTo>
                  <a:lnTo>
                    <a:pt x="35" y="108"/>
                  </a:lnTo>
                  <a:lnTo>
                    <a:pt x="48" y="160"/>
                  </a:lnTo>
                  <a:lnTo>
                    <a:pt x="61" y="222"/>
                  </a:lnTo>
                  <a:lnTo>
                    <a:pt x="74" y="295"/>
                  </a:lnTo>
                  <a:lnTo>
                    <a:pt x="85" y="380"/>
                  </a:lnTo>
                  <a:lnTo>
                    <a:pt x="63" y="386"/>
                  </a:lnTo>
                  <a:lnTo>
                    <a:pt x="58" y="332"/>
                  </a:lnTo>
                  <a:lnTo>
                    <a:pt x="50" y="270"/>
                  </a:lnTo>
                  <a:lnTo>
                    <a:pt x="43" y="205"/>
                  </a:lnTo>
                  <a:lnTo>
                    <a:pt x="31" y="134"/>
                  </a:lnTo>
                  <a:lnTo>
                    <a:pt x="17" y="65"/>
                  </a:lnTo>
                  <a:lnTo>
                    <a:pt x="0" y="0"/>
                  </a:lnTo>
                  <a:close/>
                </a:path>
              </a:pathLst>
            </a:custGeom>
            <a:solidFill>
              <a:srgbClr val="6A96B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0" name="Freeform 72"/>
            <p:cNvSpPr>
              <a:spLocks/>
            </p:cNvSpPr>
            <p:nvPr/>
          </p:nvSpPr>
          <p:spPr bwMode="auto">
            <a:xfrm>
              <a:off x="9807575" y="4618038"/>
              <a:ext cx="209550" cy="60325"/>
            </a:xfrm>
            <a:custGeom>
              <a:avLst/>
              <a:gdLst/>
              <a:ahLst/>
              <a:cxnLst>
                <a:cxn ang="0">
                  <a:pos x="4" y="0"/>
                </a:cxn>
                <a:cxn ang="0">
                  <a:pos x="132" y="2"/>
                </a:cxn>
                <a:cxn ang="0">
                  <a:pos x="130" y="38"/>
                </a:cxn>
                <a:cxn ang="0">
                  <a:pos x="0" y="36"/>
                </a:cxn>
                <a:cxn ang="0">
                  <a:pos x="4" y="0"/>
                </a:cxn>
              </a:cxnLst>
              <a:rect l="0" t="0" r="r" b="b"/>
              <a:pathLst>
                <a:path w="132" h="38">
                  <a:moveTo>
                    <a:pt x="4" y="0"/>
                  </a:moveTo>
                  <a:lnTo>
                    <a:pt x="132" y="2"/>
                  </a:lnTo>
                  <a:lnTo>
                    <a:pt x="130" y="38"/>
                  </a:lnTo>
                  <a:lnTo>
                    <a:pt x="0" y="36"/>
                  </a:lnTo>
                  <a:lnTo>
                    <a:pt x="4" y="0"/>
                  </a:lnTo>
                  <a:close/>
                </a:path>
              </a:pathLst>
            </a:custGeom>
            <a:solidFill>
              <a:srgbClr val="6A96B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1" name="Freeform 73"/>
            <p:cNvSpPr>
              <a:spLocks/>
            </p:cNvSpPr>
            <p:nvPr/>
          </p:nvSpPr>
          <p:spPr bwMode="auto">
            <a:xfrm>
              <a:off x="9880600" y="3330575"/>
              <a:ext cx="358775" cy="204788"/>
            </a:xfrm>
            <a:custGeom>
              <a:avLst/>
              <a:gdLst/>
              <a:ahLst/>
              <a:cxnLst>
                <a:cxn ang="0">
                  <a:pos x="166" y="0"/>
                </a:cxn>
                <a:cxn ang="0">
                  <a:pos x="174" y="0"/>
                </a:cxn>
                <a:cxn ang="0">
                  <a:pos x="194" y="4"/>
                </a:cxn>
                <a:cxn ang="0">
                  <a:pos x="209" y="13"/>
                </a:cxn>
                <a:cxn ang="0">
                  <a:pos x="220" y="30"/>
                </a:cxn>
                <a:cxn ang="0">
                  <a:pos x="226" y="49"/>
                </a:cxn>
                <a:cxn ang="0">
                  <a:pos x="222" y="71"/>
                </a:cxn>
                <a:cxn ang="0">
                  <a:pos x="213" y="90"/>
                </a:cxn>
                <a:cxn ang="0">
                  <a:pos x="196" y="105"/>
                </a:cxn>
                <a:cxn ang="0">
                  <a:pos x="174" y="112"/>
                </a:cxn>
                <a:cxn ang="0">
                  <a:pos x="67" y="129"/>
                </a:cxn>
                <a:cxn ang="0">
                  <a:pos x="58" y="129"/>
                </a:cxn>
                <a:cxn ang="0">
                  <a:pos x="38" y="125"/>
                </a:cxn>
                <a:cxn ang="0">
                  <a:pos x="19" y="116"/>
                </a:cxn>
                <a:cxn ang="0">
                  <a:pos x="6" y="99"/>
                </a:cxn>
                <a:cxn ang="0">
                  <a:pos x="0" y="80"/>
                </a:cxn>
                <a:cxn ang="0">
                  <a:pos x="2" y="58"/>
                </a:cxn>
                <a:cxn ang="0">
                  <a:pos x="13" y="37"/>
                </a:cxn>
                <a:cxn ang="0">
                  <a:pos x="32" y="21"/>
                </a:cxn>
                <a:cxn ang="0">
                  <a:pos x="56" y="13"/>
                </a:cxn>
                <a:cxn ang="0">
                  <a:pos x="166" y="0"/>
                </a:cxn>
              </a:cxnLst>
              <a:rect l="0" t="0" r="r" b="b"/>
              <a:pathLst>
                <a:path w="226" h="129">
                  <a:moveTo>
                    <a:pt x="166" y="0"/>
                  </a:moveTo>
                  <a:lnTo>
                    <a:pt x="174" y="0"/>
                  </a:lnTo>
                  <a:lnTo>
                    <a:pt x="194" y="4"/>
                  </a:lnTo>
                  <a:lnTo>
                    <a:pt x="209" y="13"/>
                  </a:lnTo>
                  <a:lnTo>
                    <a:pt x="220" y="30"/>
                  </a:lnTo>
                  <a:lnTo>
                    <a:pt x="226" y="49"/>
                  </a:lnTo>
                  <a:lnTo>
                    <a:pt x="222" y="71"/>
                  </a:lnTo>
                  <a:lnTo>
                    <a:pt x="213" y="90"/>
                  </a:lnTo>
                  <a:lnTo>
                    <a:pt x="196" y="105"/>
                  </a:lnTo>
                  <a:lnTo>
                    <a:pt x="174" y="112"/>
                  </a:lnTo>
                  <a:lnTo>
                    <a:pt x="67" y="129"/>
                  </a:lnTo>
                  <a:lnTo>
                    <a:pt x="58" y="129"/>
                  </a:lnTo>
                  <a:lnTo>
                    <a:pt x="38" y="125"/>
                  </a:lnTo>
                  <a:lnTo>
                    <a:pt x="19" y="116"/>
                  </a:lnTo>
                  <a:lnTo>
                    <a:pt x="6" y="99"/>
                  </a:lnTo>
                  <a:lnTo>
                    <a:pt x="0" y="80"/>
                  </a:lnTo>
                  <a:lnTo>
                    <a:pt x="2" y="58"/>
                  </a:lnTo>
                  <a:lnTo>
                    <a:pt x="13" y="37"/>
                  </a:lnTo>
                  <a:lnTo>
                    <a:pt x="32" y="21"/>
                  </a:lnTo>
                  <a:lnTo>
                    <a:pt x="56" y="13"/>
                  </a:lnTo>
                  <a:lnTo>
                    <a:pt x="166"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2" name="Freeform 74"/>
            <p:cNvSpPr>
              <a:spLocks/>
            </p:cNvSpPr>
            <p:nvPr/>
          </p:nvSpPr>
          <p:spPr bwMode="auto">
            <a:xfrm>
              <a:off x="9872663" y="3322638"/>
              <a:ext cx="374650" cy="168275"/>
            </a:xfrm>
            <a:custGeom>
              <a:avLst/>
              <a:gdLst/>
              <a:ahLst/>
              <a:cxnLst>
                <a:cxn ang="0">
                  <a:pos x="169" y="0"/>
                </a:cxn>
                <a:cxn ang="0">
                  <a:pos x="186" y="0"/>
                </a:cxn>
                <a:cxn ang="0">
                  <a:pos x="201" y="3"/>
                </a:cxn>
                <a:cxn ang="0">
                  <a:pos x="216" y="13"/>
                </a:cxn>
                <a:cxn ang="0">
                  <a:pos x="227" y="24"/>
                </a:cxn>
                <a:cxn ang="0">
                  <a:pos x="233" y="37"/>
                </a:cxn>
                <a:cxn ang="0">
                  <a:pos x="236" y="54"/>
                </a:cxn>
                <a:cxn ang="0">
                  <a:pos x="236" y="56"/>
                </a:cxn>
                <a:cxn ang="0">
                  <a:pos x="233" y="59"/>
                </a:cxn>
                <a:cxn ang="0">
                  <a:pos x="229" y="59"/>
                </a:cxn>
                <a:cxn ang="0">
                  <a:pos x="225" y="56"/>
                </a:cxn>
                <a:cxn ang="0">
                  <a:pos x="225" y="54"/>
                </a:cxn>
                <a:cxn ang="0">
                  <a:pos x="221" y="35"/>
                </a:cxn>
                <a:cxn ang="0">
                  <a:pos x="208" y="20"/>
                </a:cxn>
                <a:cxn ang="0">
                  <a:pos x="192" y="13"/>
                </a:cxn>
                <a:cxn ang="0">
                  <a:pos x="171" y="11"/>
                </a:cxn>
                <a:cxn ang="0">
                  <a:pos x="61" y="24"/>
                </a:cxn>
                <a:cxn ang="0">
                  <a:pos x="39" y="31"/>
                </a:cxn>
                <a:cxn ang="0">
                  <a:pos x="22" y="44"/>
                </a:cxn>
                <a:cxn ang="0">
                  <a:pos x="13" y="63"/>
                </a:cxn>
                <a:cxn ang="0">
                  <a:pos x="11" y="85"/>
                </a:cxn>
                <a:cxn ang="0">
                  <a:pos x="11" y="89"/>
                </a:cxn>
                <a:cxn ang="0">
                  <a:pos x="13" y="95"/>
                </a:cxn>
                <a:cxn ang="0">
                  <a:pos x="15" y="98"/>
                </a:cxn>
                <a:cxn ang="0">
                  <a:pos x="15" y="104"/>
                </a:cxn>
                <a:cxn ang="0">
                  <a:pos x="13" y="106"/>
                </a:cxn>
                <a:cxn ang="0">
                  <a:pos x="5" y="106"/>
                </a:cxn>
                <a:cxn ang="0">
                  <a:pos x="5" y="104"/>
                </a:cxn>
                <a:cxn ang="0">
                  <a:pos x="2" y="93"/>
                </a:cxn>
                <a:cxn ang="0">
                  <a:pos x="0" y="85"/>
                </a:cxn>
                <a:cxn ang="0">
                  <a:pos x="2" y="59"/>
                </a:cxn>
                <a:cxn ang="0">
                  <a:pos x="15" y="37"/>
                </a:cxn>
                <a:cxn ang="0">
                  <a:pos x="33" y="22"/>
                </a:cxn>
                <a:cxn ang="0">
                  <a:pos x="59" y="13"/>
                </a:cxn>
                <a:cxn ang="0">
                  <a:pos x="169" y="0"/>
                </a:cxn>
              </a:cxnLst>
              <a:rect l="0" t="0" r="r" b="b"/>
              <a:pathLst>
                <a:path w="236" h="106">
                  <a:moveTo>
                    <a:pt x="169" y="0"/>
                  </a:moveTo>
                  <a:lnTo>
                    <a:pt x="186" y="0"/>
                  </a:lnTo>
                  <a:lnTo>
                    <a:pt x="201" y="3"/>
                  </a:lnTo>
                  <a:lnTo>
                    <a:pt x="216" y="13"/>
                  </a:lnTo>
                  <a:lnTo>
                    <a:pt x="227" y="24"/>
                  </a:lnTo>
                  <a:lnTo>
                    <a:pt x="233" y="37"/>
                  </a:lnTo>
                  <a:lnTo>
                    <a:pt x="236" y="54"/>
                  </a:lnTo>
                  <a:lnTo>
                    <a:pt x="236" y="56"/>
                  </a:lnTo>
                  <a:lnTo>
                    <a:pt x="233" y="59"/>
                  </a:lnTo>
                  <a:lnTo>
                    <a:pt x="229" y="59"/>
                  </a:lnTo>
                  <a:lnTo>
                    <a:pt x="225" y="56"/>
                  </a:lnTo>
                  <a:lnTo>
                    <a:pt x="225" y="54"/>
                  </a:lnTo>
                  <a:lnTo>
                    <a:pt x="221" y="35"/>
                  </a:lnTo>
                  <a:lnTo>
                    <a:pt x="208" y="20"/>
                  </a:lnTo>
                  <a:lnTo>
                    <a:pt x="192" y="13"/>
                  </a:lnTo>
                  <a:lnTo>
                    <a:pt x="171" y="11"/>
                  </a:lnTo>
                  <a:lnTo>
                    <a:pt x="61" y="24"/>
                  </a:lnTo>
                  <a:lnTo>
                    <a:pt x="39" y="31"/>
                  </a:lnTo>
                  <a:lnTo>
                    <a:pt x="22" y="44"/>
                  </a:lnTo>
                  <a:lnTo>
                    <a:pt x="13" y="63"/>
                  </a:lnTo>
                  <a:lnTo>
                    <a:pt x="11" y="85"/>
                  </a:lnTo>
                  <a:lnTo>
                    <a:pt x="11" y="89"/>
                  </a:lnTo>
                  <a:lnTo>
                    <a:pt x="13" y="95"/>
                  </a:lnTo>
                  <a:lnTo>
                    <a:pt x="15" y="98"/>
                  </a:lnTo>
                  <a:lnTo>
                    <a:pt x="15" y="104"/>
                  </a:lnTo>
                  <a:lnTo>
                    <a:pt x="13" y="106"/>
                  </a:lnTo>
                  <a:lnTo>
                    <a:pt x="5" y="106"/>
                  </a:lnTo>
                  <a:lnTo>
                    <a:pt x="5" y="104"/>
                  </a:lnTo>
                  <a:lnTo>
                    <a:pt x="2" y="93"/>
                  </a:lnTo>
                  <a:lnTo>
                    <a:pt x="0" y="85"/>
                  </a:lnTo>
                  <a:lnTo>
                    <a:pt x="2" y="59"/>
                  </a:lnTo>
                  <a:lnTo>
                    <a:pt x="15" y="37"/>
                  </a:lnTo>
                  <a:lnTo>
                    <a:pt x="33" y="22"/>
                  </a:lnTo>
                  <a:lnTo>
                    <a:pt x="59" y="13"/>
                  </a:lnTo>
                  <a:lnTo>
                    <a:pt x="169"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3" name="Freeform 75"/>
            <p:cNvSpPr>
              <a:spLocks/>
            </p:cNvSpPr>
            <p:nvPr/>
          </p:nvSpPr>
          <p:spPr bwMode="auto">
            <a:xfrm>
              <a:off x="10353675" y="3254375"/>
              <a:ext cx="307975" cy="198438"/>
            </a:xfrm>
            <a:custGeom>
              <a:avLst/>
              <a:gdLst/>
              <a:ahLst/>
              <a:cxnLst>
                <a:cxn ang="0">
                  <a:pos x="142" y="0"/>
                </a:cxn>
                <a:cxn ang="0">
                  <a:pos x="149" y="0"/>
                </a:cxn>
                <a:cxn ang="0">
                  <a:pos x="166" y="3"/>
                </a:cxn>
                <a:cxn ang="0">
                  <a:pos x="181" y="13"/>
                </a:cxn>
                <a:cxn ang="0">
                  <a:pos x="190" y="26"/>
                </a:cxn>
                <a:cxn ang="0">
                  <a:pos x="194" y="43"/>
                </a:cxn>
                <a:cxn ang="0">
                  <a:pos x="192" y="63"/>
                </a:cxn>
                <a:cxn ang="0">
                  <a:pos x="183" y="82"/>
                </a:cxn>
                <a:cxn ang="0">
                  <a:pos x="168" y="97"/>
                </a:cxn>
                <a:cxn ang="0">
                  <a:pos x="149" y="104"/>
                </a:cxn>
                <a:cxn ang="0">
                  <a:pos x="56" y="125"/>
                </a:cxn>
                <a:cxn ang="0">
                  <a:pos x="47" y="125"/>
                </a:cxn>
                <a:cxn ang="0">
                  <a:pos x="30" y="121"/>
                </a:cxn>
                <a:cxn ang="0">
                  <a:pos x="15" y="113"/>
                </a:cxn>
                <a:cxn ang="0">
                  <a:pos x="6" y="99"/>
                </a:cxn>
                <a:cxn ang="0">
                  <a:pos x="0" y="82"/>
                </a:cxn>
                <a:cxn ang="0">
                  <a:pos x="2" y="59"/>
                </a:cxn>
                <a:cxn ang="0">
                  <a:pos x="12" y="41"/>
                </a:cxn>
                <a:cxn ang="0">
                  <a:pos x="26" y="26"/>
                </a:cxn>
                <a:cxn ang="0">
                  <a:pos x="47" y="18"/>
                </a:cxn>
                <a:cxn ang="0">
                  <a:pos x="142" y="0"/>
                </a:cxn>
              </a:cxnLst>
              <a:rect l="0" t="0" r="r" b="b"/>
              <a:pathLst>
                <a:path w="194" h="125">
                  <a:moveTo>
                    <a:pt x="142" y="0"/>
                  </a:moveTo>
                  <a:lnTo>
                    <a:pt x="149" y="0"/>
                  </a:lnTo>
                  <a:lnTo>
                    <a:pt x="166" y="3"/>
                  </a:lnTo>
                  <a:lnTo>
                    <a:pt x="181" y="13"/>
                  </a:lnTo>
                  <a:lnTo>
                    <a:pt x="190" y="26"/>
                  </a:lnTo>
                  <a:lnTo>
                    <a:pt x="194" y="43"/>
                  </a:lnTo>
                  <a:lnTo>
                    <a:pt x="192" y="63"/>
                  </a:lnTo>
                  <a:lnTo>
                    <a:pt x="183" y="82"/>
                  </a:lnTo>
                  <a:lnTo>
                    <a:pt x="168" y="97"/>
                  </a:lnTo>
                  <a:lnTo>
                    <a:pt x="149" y="104"/>
                  </a:lnTo>
                  <a:lnTo>
                    <a:pt x="56" y="125"/>
                  </a:lnTo>
                  <a:lnTo>
                    <a:pt x="47" y="125"/>
                  </a:lnTo>
                  <a:lnTo>
                    <a:pt x="30" y="121"/>
                  </a:lnTo>
                  <a:lnTo>
                    <a:pt x="15" y="113"/>
                  </a:lnTo>
                  <a:lnTo>
                    <a:pt x="6" y="99"/>
                  </a:lnTo>
                  <a:lnTo>
                    <a:pt x="0" y="82"/>
                  </a:lnTo>
                  <a:lnTo>
                    <a:pt x="2" y="59"/>
                  </a:lnTo>
                  <a:lnTo>
                    <a:pt x="12" y="41"/>
                  </a:lnTo>
                  <a:lnTo>
                    <a:pt x="26" y="26"/>
                  </a:lnTo>
                  <a:lnTo>
                    <a:pt x="47" y="18"/>
                  </a:lnTo>
                  <a:lnTo>
                    <a:pt x="142"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4" name="Freeform 76"/>
            <p:cNvSpPr>
              <a:spLocks/>
            </p:cNvSpPr>
            <p:nvPr/>
          </p:nvSpPr>
          <p:spPr bwMode="auto">
            <a:xfrm>
              <a:off x="10345738" y="3244850"/>
              <a:ext cx="325437" cy="160338"/>
            </a:xfrm>
            <a:custGeom>
              <a:avLst/>
              <a:gdLst/>
              <a:ahLst/>
              <a:cxnLst>
                <a:cxn ang="0">
                  <a:pos x="145" y="0"/>
                </a:cxn>
                <a:cxn ang="0">
                  <a:pos x="166" y="2"/>
                </a:cxn>
                <a:cxn ang="0">
                  <a:pos x="184" y="9"/>
                </a:cxn>
                <a:cxn ang="0">
                  <a:pos x="197" y="26"/>
                </a:cxn>
                <a:cxn ang="0">
                  <a:pos x="205" y="49"/>
                </a:cxn>
                <a:cxn ang="0">
                  <a:pos x="205" y="56"/>
                </a:cxn>
                <a:cxn ang="0">
                  <a:pos x="203" y="65"/>
                </a:cxn>
                <a:cxn ang="0">
                  <a:pos x="203" y="67"/>
                </a:cxn>
                <a:cxn ang="0">
                  <a:pos x="201" y="69"/>
                </a:cxn>
                <a:cxn ang="0">
                  <a:pos x="195" y="69"/>
                </a:cxn>
                <a:cxn ang="0">
                  <a:pos x="192" y="65"/>
                </a:cxn>
                <a:cxn ang="0">
                  <a:pos x="192" y="64"/>
                </a:cxn>
                <a:cxn ang="0">
                  <a:pos x="193" y="58"/>
                </a:cxn>
                <a:cxn ang="0">
                  <a:pos x="193" y="50"/>
                </a:cxn>
                <a:cxn ang="0">
                  <a:pos x="190" y="32"/>
                </a:cxn>
                <a:cxn ang="0">
                  <a:pos x="179" y="19"/>
                </a:cxn>
                <a:cxn ang="0">
                  <a:pos x="164" y="11"/>
                </a:cxn>
                <a:cxn ang="0">
                  <a:pos x="147" y="11"/>
                </a:cxn>
                <a:cxn ang="0">
                  <a:pos x="52" y="30"/>
                </a:cxn>
                <a:cxn ang="0">
                  <a:pos x="33" y="37"/>
                </a:cxn>
                <a:cxn ang="0">
                  <a:pos x="20" y="50"/>
                </a:cxn>
                <a:cxn ang="0">
                  <a:pos x="11" y="67"/>
                </a:cxn>
                <a:cxn ang="0">
                  <a:pos x="9" y="88"/>
                </a:cxn>
                <a:cxn ang="0">
                  <a:pos x="11" y="90"/>
                </a:cxn>
                <a:cxn ang="0">
                  <a:pos x="11" y="97"/>
                </a:cxn>
                <a:cxn ang="0">
                  <a:pos x="7" y="101"/>
                </a:cxn>
                <a:cxn ang="0">
                  <a:pos x="5" y="101"/>
                </a:cxn>
                <a:cxn ang="0">
                  <a:pos x="0" y="95"/>
                </a:cxn>
                <a:cxn ang="0">
                  <a:pos x="0" y="90"/>
                </a:cxn>
                <a:cxn ang="0">
                  <a:pos x="2" y="65"/>
                </a:cxn>
                <a:cxn ang="0">
                  <a:pos x="11" y="43"/>
                </a:cxn>
                <a:cxn ang="0">
                  <a:pos x="28" y="28"/>
                </a:cxn>
                <a:cxn ang="0">
                  <a:pos x="50" y="19"/>
                </a:cxn>
                <a:cxn ang="0">
                  <a:pos x="145" y="0"/>
                </a:cxn>
              </a:cxnLst>
              <a:rect l="0" t="0" r="r" b="b"/>
              <a:pathLst>
                <a:path w="205" h="101">
                  <a:moveTo>
                    <a:pt x="145" y="0"/>
                  </a:moveTo>
                  <a:lnTo>
                    <a:pt x="166" y="2"/>
                  </a:lnTo>
                  <a:lnTo>
                    <a:pt x="184" y="9"/>
                  </a:lnTo>
                  <a:lnTo>
                    <a:pt x="197" y="26"/>
                  </a:lnTo>
                  <a:lnTo>
                    <a:pt x="205" y="49"/>
                  </a:lnTo>
                  <a:lnTo>
                    <a:pt x="205" y="56"/>
                  </a:lnTo>
                  <a:lnTo>
                    <a:pt x="203" y="65"/>
                  </a:lnTo>
                  <a:lnTo>
                    <a:pt x="203" y="67"/>
                  </a:lnTo>
                  <a:lnTo>
                    <a:pt x="201" y="69"/>
                  </a:lnTo>
                  <a:lnTo>
                    <a:pt x="195" y="69"/>
                  </a:lnTo>
                  <a:lnTo>
                    <a:pt x="192" y="65"/>
                  </a:lnTo>
                  <a:lnTo>
                    <a:pt x="192" y="64"/>
                  </a:lnTo>
                  <a:lnTo>
                    <a:pt x="193" y="58"/>
                  </a:lnTo>
                  <a:lnTo>
                    <a:pt x="193" y="50"/>
                  </a:lnTo>
                  <a:lnTo>
                    <a:pt x="190" y="32"/>
                  </a:lnTo>
                  <a:lnTo>
                    <a:pt x="179" y="19"/>
                  </a:lnTo>
                  <a:lnTo>
                    <a:pt x="164" y="11"/>
                  </a:lnTo>
                  <a:lnTo>
                    <a:pt x="147" y="11"/>
                  </a:lnTo>
                  <a:lnTo>
                    <a:pt x="52" y="30"/>
                  </a:lnTo>
                  <a:lnTo>
                    <a:pt x="33" y="37"/>
                  </a:lnTo>
                  <a:lnTo>
                    <a:pt x="20" y="50"/>
                  </a:lnTo>
                  <a:lnTo>
                    <a:pt x="11" y="67"/>
                  </a:lnTo>
                  <a:lnTo>
                    <a:pt x="9" y="88"/>
                  </a:lnTo>
                  <a:lnTo>
                    <a:pt x="11" y="90"/>
                  </a:lnTo>
                  <a:lnTo>
                    <a:pt x="11" y="97"/>
                  </a:lnTo>
                  <a:lnTo>
                    <a:pt x="7" y="101"/>
                  </a:lnTo>
                  <a:lnTo>
                    <a:pt x="5" y="101"/>
                  </a:lnTo>
                  <a:lnTo>
                    <a:pt x="0" y="95"/>
                  </a:lnTo>
                  <a:lnTo>
                    <a:pt x="0" y="90"/>
                  </a:lnTo>
                  <a:lnTo>
                    <a:pt x="2" y="65"/>
                  </a:lnTo>
                  <a:lnTo>
                    <a:pt x="11" y="43"/>
                  </a:lnTo>
                  <a:lnTo>
                    <a:pt x="28" y="28"/>
                  </a:lnTo>
                  <a:lnTo>
                    <a:pt x="50" y="19"/>
                  </a:lnTo>
                  <a:lnTo>
                    <a:pt x="145"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5" name="Freeform 77"/>
            <p:cNvSpPr>
              <a:spLocks/>
            </p:cNvSpPr>
            <p:nvPr/>
          </p:nvSpPr>
          <p:spPr bwMode="auto">
            <a:xfrm>
              <a:off x="10226675" y="3346450"/>
              <a:ext cx="130175" cy="52388"/>
            </a:xfrm>
            <a:custGeom>
              <a:avLst/>
              <a:gdLst/>
              <a:ahLst/>
              <a:cxnLst>
                <a:cxn ang="0">
                  <a:pos x="43" y="0"/>
                </a:cxn>
                <a:cxn ang="0">
                  <a:pos x="64" y="3"/>
                </a:cxn>
                <a:cxn ang="0">
                  <a:pos x="82" y="14"/>
                </a:cxn>
                <a:cxn ang="0">
                  <a:pos x="75" y="24"/>
                </a:cxn>
                <a:cxn ang="0">
                  <a:pos x="60" y="14"/>
                </a:cxn>
                <a:cxn ang="0">
                  <a:pos x="45" y="11"/>
                </a:cxn>
                <a:cxn ang="0">
                  <a:pos x="30" y="14"/>
                </a:cxn>
                <a:cxn ang="0">
                  <a:pos x="19" y="22"/>
                </a:cxn>
                <a:cxn ang="0">
                  <a:pos x="11" y="29"/>
                </a:cxn>
                <a:cxn ang="0">
                  <a:pos x="10" y="33"/>
                </a:cxn>
                <a:cxn ang="0">
                  <a:pos x="0" y="27"/>
                </a:cxn>
                <a:cxn ang="0">
                  <a:pos x="13" y="14"/>
                </a:cxn>
                <a:cxn ang="0">
                  <a:pos x="26" y="5"/>
                </a:cxn>
                <a:cxn ang="0">
                  <a:pos x="43" y="0"/>
                </a:cxn>
              </a:cxnLst>
              <a:rect l="0" t="0" r="r" b="b"/>
              <a:pathLst>
                <a:path w="82" h="33">
                  <a:moveTo>
                    <a:pt x="43" y="0"/>
                  </a:moveTo>
                  <a:lnTo>
                    <a:pt x="64" y="3"/>
                  </a:lnTo>
                  <a:lnTo>
                    <a:pt x="82" y="14"/>
                  </a:lnTo>
                  <a:lnTo>
                    <a:pt x="75" y="24"/>
                  </a:lnTo>
                  <a:lnTo>
                    <a:pt x="60" y="14"/>
                  </a:lnTo>
                  <a:lnTo>
                    <a:pt x="45" y="11"/>
                  </a:lnTo>
                  <a:lnTo>
                    <a:pt x="30" y="14"/>
                  </a:lnTo>
                  <a:lnTo>
                    <a:pt x="19" y="22"/>
                  </a:lnTo>
                  <a:lnTo>
                    <a:pt x="11" y="29"/>
                  </a:lnTo>
                  <a:lnTo>
                    <a:pt x="10" y="33"/>
                  </a:lnTo>
                  <a:lnTo>
                    <a:pt x="0" y="27"/>
                  </a:lnTo>
                  <a:lnTo>
                    <a:pt x="13" y="14"/>
                  </a:lnTo>
                  <a:lnTo>
                    <a:pt x="26" y="5"/>
                  </a:lnTo>
                  <a:lnTo>
                    <a:pt x="43"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6" name="Freeform 78"/>
            <p:cNvSpPr>
              <a:spLocks noEditPoints="1"/>
            </p:cNvSpPr>
            <p:nvPr/>
          </p:nvSpPr>
          <p:spPr bwMode="auto">
            <a:xfrm>
              <a:off x="9999663" y="3336925"/>
              <a:ext cx="227012" cy="50800"/>
            </a:xfrm>
            <a:custGeom>
              <a:avLst/>
              <a:gdLst/>
              <a:ahLst/>
              <a:cxnLst>
                <a:cxn ang="0">
                  <a:pos x="13" y="11"/>
                </a:cxn>
                <a:cxn ang="0">
                  <a:pos x="2" y="13"/>
                </a:cxn>
                <a:cxn ang="0">
                  <a:pos x="0" y="13"/>
                </a:cxn>
                <a:cxn ang="0">
                  <a:pos x="13" y="11"/>
                </a:cxn>
                <a:cxn ang="0">
                  <a:pos x="95" y="0"/>
                </a:cxn>
                <a:cxn ang="0">
                  <a:pos x="110" y="2"/>
                </a:cxn>
                <a:cxn ang="0">
                  <a:pos x="125" y="7"/>
                </a:cxn>
                <a:cxn ang="0">
                  <a:pos x="136" y="19"/>
                </a:cxn>
                <a:cxn ang="0">
                  <a:pos x="140" y="26"/>
                </a:cxn>
                <a:cxn ang="0">
                  <a:pos x="143" y="32"/>
                </a:cxn>
                <a:cxn ang="0">
                  <a:pos x="136" y="26"/>
                </a:cxn>
                <a:cxn ang="0">
                  <a:pos x="121" y="17"/>
                </a:cxn>
                <a:cxn ang="0">
                  <a:pos x="100" y="11"/>
                </a:cxn>
                <a:cxn ang="0">
                  <a:pos x="89" y="9"/>
                </a:cxn>
                <a:cxn ang="0">
                  <a:pos x="52" y="9"/>
                </a:cxn>
                <a:cxn ang="0">
                  <a:pos x="32" y="11"/>
                </a:cxn>
                <a:cxn ang="0">
                  <a:pos x="13" y="11"/>
                </a:cxn>
                <a:cxn ang="0">
                  <a:pos x="30" y="9"/>
                </a:cxn>
                <a:cxn ang="0">
                  <a:pos x="48" y="6"/>
                </a:cxn>
                <a:cxn ang="0">
                  <a:pos x="67" y="4"/>
                </a:cxn>
                <a:cxn ang="0">
                  <a:pos x="84" y="2"/>
                </a:cxn>
                <a:cxn ang="0">
                  <a:pos x="95" y="0"/>
                </a:cxn>
              </a:cxnLst>
              <a:rect l="0" t="0" r="r" b="b"/>
              <a:pathLst>
                <a:path w="143" h="32">
                  <a:moveTo>
                    <a:pt x="13" y="11"/>
                  </a:moveTo>
                  <a:lnTo>
                    <a:pt x="2" y="13"/>
                  </a:lnTo>
                  <a:lnTo>
                    <a:pt x="0" y="13"/>
                  </a:lnTo>
                  <a:lnTo>
                    <a:pt x="13" y="11"/>
                  </a:lnTo>
                  <a:close/>
                  <a:moveTo>
                    <a:pt x="95" y="0"/>
                  </a:moveTo>
                  <a:lnTo>
                    <a:pt x="110" y="2"/>
                  </a:lnTo>
                  <a:lnTo>
                    <a:pt x="125" y="7"/>
                  </a:lnTo>
                  <a:lnTo>
                    <a:pt x="136" y="19"/>
                  </a:lnTo>
                  <a:lnTo>
                    <a:pt x="140" y="26"/>
                  </a:lnTo>
                  <a:lnTo>
                    <a:pt x="143" y="32"/>
                  </a:lnTo>
                  <a:lnTo>
                    <a:pt x="136" y="26"/>
                  </a:lnTo>
                  <a:lnTo>
                    <a:pt x="121" y="17"/>
                  </a:lnTo>
                  <a:lnTo>
                    <a:pt x="100" y="11"/>
                  </a:lnTo>
                  <a:lnTo>
                    <a:pt x="89" y="9"/>
                  </a:lnTo>
                  <a:lnTo>
                    <a:pt x="52" y="9"/>
                  </a:lnTo>
                  <a:lnTo>
                    <a:pt x="32" y="11"/>
                  </a:lnTo>
                  <a:lnTo>
                    <a:pt x="13" y="11"/>
                  </a:lnTo>
                  <a:lnTo>
                    <a:pt x="30" y="9"/>
                  </a:lnTo>
                  <a:lnTo>
                    <a:pt x="48" y="6"/>
                  </a:lnTo>
                  <a:lnTo>
                    <a:pt x="67" y="4"/>
                  </a:lnTo>
                  <a:lnTo>
                    <a:pt x="84" y="2"/>
                  </a:lnTo>
                  <a:lnTo>
                    <a:pt x="95"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7" name="Freeform 79"/>
            <p:cNvSpPr>
              <a:spLocks/>
            </p:cNvSpPr>
            <p:nvPr/>
          </p:nvSpPr>
          <p:spPr bwMode="auto">
            <a:xfrm>
              <a:off x="10472738" y="3262313"/>
              <a:ext cx="179387" cy="57150"/>
            </a:xfrm>
            <a:custGeom>
              <a:avLst/>
              <a:gdLst/>
              <a:ahLst/>
              <a:cxnLst>
                <a:cxn ang="0">
                  <a:pos x="65" y="0"/>
                </a:cxn>
                <a:cxn ang="0">
                  <a:pos x="86" y="0"/>
                </a:cxn>
                <a:cxn ang="0">
                  <a:pos x="97" y="6"/>
                </a:cxn>
                <a:cxn ang="0">
                  <a:pos x="106" y="17"/>
                </a:cxn>
                <a:cxn ang="0">
                  <a:pos x="113" y="36"/>
                </a:cxn>
                <a:cxn ang="0">
                  <a:pos x="112" y="32"/>
                </a:cxn>
                <a:cxn ang="0">
                  <a:pos x="106" y="23"/>
                </a:cxn>
                <a:cxn ang="0">
                  <a:pos x="95" y="13"/>
                </a:cxn>
                <a:cxn ang="0">
                  <a:pos x="80" y="8"/>
                </a:cxn>
                <a:cxn ang="0">
                  <a:pos x="52" y="8"/>
                </a:cxn>
                <a:cxn ang="0">
                  <a:pos x="35" y="10"/>
                </a:cxn>
                <a:cxn ang="0">
                  <a:pos x="17" y="12"/>
                </a:cxn>
                <a:cxn ang="0">
                  <a:pos x="5" y="13"/>
                </a:cxn>
                <a:cxn ang="0">
                  <a:pos x="0" y="13"/>
                </a:cxn>
                <a:cxn ang="0">
                  <a:pos x="65" y="0"/>
                </a:cxn>
              </a:cxnLst>
              <a:rect l="0" t="0" r="r" b="b"/>
              <a:pathLst>
                <a:path w="113" h="36">
                  <a:moveTo>
                    <a:pt x="65" y="0"/>
                  </a:moveTo>
                  <a:lnTo>
                    <a:pt x="86" y="0"/>
                  </a:lnTo>
                  <a:lnTo>
                    <a:pt x="97" y="6"/>
                  </a:lnTo>
                  <a:lnTo>
                    <a:pt x="106" y="17"/>
                  </a:lnTo>
                  <a:lnTo>
                    <a:pt x="113" y="36"/>
                  </a:lnTo>
                  <a:lnTo>
                    <a:pt x="112" y="32"/>
                  </a:lnTo>
                  <a:lnTo>
                    <a:pt x="106" y="23"/>
                  </a:lnTo>
                  <a:lnTo>
                    <a:pt x="95" y="13"/>
                  </a:lnTo>
                  <a:lnTo>
                    <a:pt x="80" y="8"/>
                  </a:lnTo>
                  <a:lnTo>
                    <a:pt x="52" y="8"/>
                  </a:lnTo>
                  <a:lnTo>
                    <a:pt x="35" y="10"/>
                  </a:lnTo>
                  <a:lnTo>
                    <a:pt x="17" y="12"/>
                  </a:lnTo>
                  <a:lnTo>
                    <a:pt x="5" y="13"/>
                  </a:lnTo>
                  <a:lnTo>
                    <a:pt x="0" y="13"/>
                  </a:lnTo>
                  <a:lnTo>
                    <a:pt x="65"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8" name="Freeform 80"/>
            <p:cNvSpPr>
              <a:spLocks/>
            </p:cNvSpPr>
            <p:nvPr/>
          </p:nvSpPr>
          <p:spPr bwMode="auto">
            <a:xfrm>
              <a:off x="9842500" y="4144963"/>
              <a:ext cx="325437" cy="260350"/>
            </a:xfrm>
            <a:custGeom>
              <a:avLst/>
              <a:gdLst/>
              <a:ahLst/>
              <a:cxnLst>
                <a:cxn ang="0">
                  <a:pos x="205" y="0"/>
                </a:cxn>
                <a:cxn ang="0">
                  <a:pos x="125" y="164"/>
                </a:cxn>
                <a:cxn ang="0">
                  <a:pos x="110" y="157"/>
                </a:cxn>
                <a:cxn ang="0">
                  <a:pos x="93" y="145"/>
                </a:cxn>
                <a:cxn ang="0">
                  <a:pos x="73" y="129"/>
                </a:cxn>
                <a:cxn ang="0">
                  <a:pos x="49" y="103"/>
                </a:cxn>
                <a:cxn ang="0">
                  <a:pos x="36" y="84"/>
                </a:cxn>
                <a:cxn ang="0">
                  <a:pos x="23" y="62"/>
                </a:cxn>
                <a:cxn ang="0">
                  <a:pos x="11" y="39"/>
                </a:cxn>
                <a:cxn ang="0">
                  <a:pos x="4" y="21"/>
                </a:cxn>
                <a:cxn ang="0">
                  <a:pos x="0" y="6"/>
                </a:cxn>
                <a:cxn ang="0">
                  <a:pos x="13" y="7"/>
                </a:cxn>
                <a:cxn ang="0">
                  <a:pos x="39" y="15"/>
                </a:cxn>
                <a:cxn ang="0">
                  <a:pos x="54" y="21"/>
                </a:cxn>
                <a:cxn ang="0">
                  <a:pos x="75" y="24"/>
                </a:cxn>
                <a:cxn ang="0">
                  <a:pos x="99" y="28"/>
                </a:cxn>
                <a:cxn ang="0">
                  <a:pos x="131" y="28"/>
                </a:cxn>
                <a:cxn ang="0">
                  <a:pos x="138" y="26"/>
                </a:cxn>
                <a:cxn ang="0">
                  <a:pos x="151" y="21"/>
                </a:cxn>
                <a:cxn ang="0">
                  <a:pos x="168" y="15"/>
                </a:cxn>
                <a:cxn ang="0">
                  <a:pos x="185" y="7"/>
                </a:cxn>
                <a:cxn ang="0">
                  <a:pos x="198" y="2"/>
                </a:cxn>
                <a:cxn ang="0">
                  <a:pos x="205" y="0"/>
                </a:cxn>
              </a:cxnLst>
              <a:rect l="0" t="0" r="r" b="b"/>
              <a:pathLst>
                <a:path w="205" h="164">
                  <a:moveTo>
                    <a:pt x="205" y="0"/>
                  </a:moveTo>
                  <a:lnTo>
                    <a:pt x="125" y="164"/>
                  </a:lnTo>
                  <a:lnTo>
                    <a:pt x="110" y="157"/>
                  </a:lnTo>
                  <a:lnTo>
                    <a:pt x="93" y="145"/>
                  </a:lnTo>
                  <a:lnTo>
                    <a:pt x="73" y="129"/>
                  </a:lnTo>
                  <a:lnTo>
                    <a:pt x="49" y="103"/>
                  </a:lnTo>
                  <a:lnTo>
                    <a:pt x="36" y="84"/>
                  </a:lnTo>
                  <a:lnTo>
                    <a:pt x="23" y="62"/>
                  </a:lnTo>
                  <a:lnTo>
                    <a:pt x="11" y="39"/>
                  </a:lnTo>
                  <a:lnTo>
                    <a:pt x="4" y="21"/>
                  </a:lnTo>
                  <a:lnTo>
                    <a:pt x="0" y="6"/>
                  </a:lnTo>
                  <a:lnTo>
                    <a:pt x="13" y="7"/>
                  </a:lnTo>
                  <a:lnTo>
                    <a:pt x="39" y="15"/>
                  </a:lnTo>
                  <a:lnTo>
                    <a:pt x="54" y="21"/>
                  </a:lnTo>
                  <a:lnTo>
                    <a:pt x="75" y="24"/>
                  </a:lnTo>
                  <a:lnTo>
                    <a:pt x="99" y="28"/>
                  </a:lnTo>
                  <a:lnTo>
                    <a:pt x="131" y="28"/>
                  </a:lnTo>
                  <a:lnTo>
                    <a:pt x="138" y="26"/>
                  </a:lnTo>
                  <a:lnTo>
                    <a:pt x="151" y="21"/>
                  </a:lnTo>
                  <a:lnTo>
                    <a:pt x="168" y="15"/>
                  </a:lnTo>
                  <a:lnTo>
                    <a:pt x="185" y="7"/>
                  </a:lnTo>
                  <a:lnTo>
                    <a:pt x="198" y="2"/>
                  </a:lnTo>
                  <a:lnTo>
                    <a:pt x="205"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29" name="Freeform 81"/>
            <p:cNvSpPr>
              <a:spLocks/>
            </p:cNvSpPr>
            <p:nvPr/>
          </p:nvSpPr>
          <p:spPr bwMode="auto">
            <a:xfrm>
              <a:off x="10167938" y="4121150"/>
              <a:ext cx="290512" cy="260350"/>
            </a:xfrm>
            <a:custGeom>
              <a:avLst/>
              <a:gdLst/>
              <a:ahLst/>
              <a:cxnLst>
                <a:cxn ang="0">
                  <a:pos x="183" y="0"/>
                </a:cxn>
                <a:cxn ang="0">
                  <a:pos x="179" y="43"/>
                </a:cxn>
                <a:cxn ang="0">
                  <a:pos x="171" y="80"/>
                </a:cxn>
                <a:cxn ang="0">
                  <a:pos x="162" y="110"/>
                </a:cxn>
                <a:cxn ang="0">
                  <a:pos x="153" y="134"/>
                </a:cxn>
                <a:cxn ang="0">
                  <a:pos x="145" y="151"/>
                </a:cxn>
                <a:cxn ang="0">
                  <a:pos x="138" y="160"/>
                </a:cxn>
                <a:cxn ang="0">
                  <a:pos x="136" y="164"/>
                </a:cxn>
                <a:cxn ang="0">
                  <a:pos x="0" y="15"/>
                </a:cxn>
                <a:cxn ang="0">
                  <a:pos x="4" y="17"/>
                </a:cxn>
                <a:cxn ang="0">
                  <a:pos x="15" y="19"/>
                </a:cxn>
                <a:cxn ang="0">
                  <a:pos x="32" y="22"/>
                </a:cxn>
                <a:cxn ang="0">
                  <a:pos x="54" y="24"/>
                </a:cxn>
                <a:cxn ang="0">
                  <a:pos x="80" y="24"/>
                </a:cxn>
                <a:cxn ang="0">
                  <a:pos x="110" y="22"/>
                </a:cxn>
                <a:cxn ang="0">
                  <a:pos x="136" y="21"/>
                </a:cxn>
                <a:cxn ang="0">
                  <a:pos x="160" y="13"/>
                </a:cxn>
                <a:cxn ang="0">
                  <a:pos x="168" y="13"/>
                </a:cxn>
                <a:cxn ang="0">
                  <a:pos x="173" y="11"/>
                </a:cxn>
                <a:cxn ang="0">
                  <a:pos x="183" y="0"/>
                </a:cxn>
              </a:cxnLst>
              <a:rect l="0" t="0" r="r" b="b"/>
              <a:pathLst>
                <a:path w="183" h="164">
                  <a:moveTo>
                    <a:pt x="183" y="0"/>
                  </a:moveTo>
                  <a:lnTo>
                    <a:pt x="179" y="43"/>
                  </a:lnTo>
                  <a:lnTo>
                    <a:pt x="171" y="80"/>
                  </a:lnTo>
                  <a:lnTo>
                    <a:pt x="162" y="110"/>
                  </a:lnTo>
                  <a:lnTo>
                    <a:pt x="153" y="134"/>
                  </a:lnTo>
                  <a:lnTo>
                    <a:pt x="145" y="151"/>
                  </a:lnTo>
                  <a:lnTo>
                    <a:pt x="138" y="160"/>
                  </a:lnTo>
                  <a:lnTo>
                    <a:pt x="136" y="164"/>
                  </a:lnTo>
                  <a:lnTo>
                    <a:pt x="0" y="15"/>
                  </a:lnTo>
                  <a:lnTo>
                    <a:pt x="4" y="17"/>
                  </a:lnTo>
                  <a:lnTo>
                    <a:pt x="15" y="19"/>
                  </a:lnTo>
                  <a:lnTo>
                    <a:pt x="32" y="22"/>
                  </a:lnTo>
                  <a:lnTo>
                    <a:pt x="54" y="24"/>
                  </a:lnTo>
                  <a:lnTo>
                    <a:pt x="80" y="24"/>
                  </a:lnTo>
                  <a:lnTo>
                    <a:pt x="110" y="22"/>
                  </a:lnTo>
                  <a:lnTo>
                    <a:pt x="136" y="21"/>
                  </a:lnTo>
                  <a:lnTo>
                    <a:pt x="160" y="13"/>
                  </a:lnTo>
                  <a:lnTo>
                    <a:pt x="168" y="13"/>
                  </a:lnTo>
                  <a:lnTo>
                    <a:pt x="173" y="11"/>
                  </a:lnTo>
                  <a:lnTo>
                    <a:pt x="183"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0" name="Freeform 82"/>
            <p:cNvSpPr>
              <a:spLocks/>
            </p:cNvSpPr>
            <p:nvPr/>
          </p:nvSpPr>
          <p:spPr bwMode="auto">
            <a:xfrm>
              <a:off x="9842500" y="4144963"/>
              <a:ext cx="325437" cy="228600"/>
            </a:xfrm>
            <a:custGeom>
              <a:avLst/>
              <a:gdLst/>
              <a:ahLst/>
              <a:cxnLst>
                <a:cxn ang="0">
                  <a:pos x="205" y="0"/>
                </a:cxn>
                <a:cxn ang="0">
                  <a:pos x="125" y="144"/>
                </a:cxn>
                <a:cxn ang="0">
                  <a:pos x="121" y="142"/>
                </a:cxn>
                <a:cxn ang="0">
                  <a:pos x="112" y="136"/>
                </a:cxn>
                <a:cxn ang="0">
                  <a:pos x="99" y="129"/>
                </a:cxn>
                <a:cxn ang="0">
                  <a:pos x="84" y="116"/>
                </a:cxn>
                <a:cxn ang="0">
                  <a:pos x="65" y="101"/>
                </a:cxn>
                <a:cxn ang="0">
                  <a:pos x="49" y="84"/>
                </a:cxn>
                <a:cxn ang="0">
                  <a:pos x="37" y="71"/>
                </a:cxn>
                <a:cxn ang="0">
                  <a:pos x="28" y="54"/>
                </a:cxn>
                <a:cxn ang="0">
                  <a:pos x="17" y="37"/>
                </a:cxn>
                <a:cxn ang="0">
                  <a:pos x="4" y="11"/>
                </a:cxn>
                <a:cxn ang="0">
                  <a:pos x="0" y="6"/>
                </a:cxn>
                <a:cxn ang="0">
                  <a:pos x="71" y="6"/>
                </a:cxn>
                <a:cxn ang="0">
                  <a:pos x="118" y="4"/>
                </a:cxn>
                <a:cxn ang="0">
                  <a:pos x="170" y="2"/>
                </a:cxn>
                <a:cxn ang="0">
                  <a:pos x="205" y="0"/>
                </a:cxn>
              </a:cxnLst>
              <a:rect l="0" t="0" r="r" b="b"/>
              <a:pathLst>
                <a:path w="205" h="144">
                  <a:moveTo>
                    <a:pt x="205" y="0"/>
                  </a:moveTo>
                  <a:lnTo>
                    <a:pt x="125" y="144"/>
                  </a:lnTo>
                  <a:lnTo>
                    <a:pt x="121" y="142"/>
                  </a:lnTo>
                  <a:lnTo>
                    <a:pt x="112" y="136"/>
                  </a:lnTo>
                  <a:lnTo>
                    <a:pt x="99" y="129"/>
                  </a:lnTo>
                  <a:lnTo>
                    <a:pt x="84" y="116"/>
                  </a:lnTo>
                  <a:lnTo>
                    <a:pt x="65" y="101"/>
                  </a:lnTo>
                  <a:lnTo>
                    <a:pt x="49" y="84"/>
                  </a:lnTo>
                  <a:lnTo>
                    <a:pt x="37" y="71"/>
                  </a:lnTo>
                  <a:lnTo>
                    <a:pt x="28" y="54"/>
                  </a:lnTo>
                  <a:lnTo>
                    <a:pt x="17" y="37"/>
                  </a:lnTo>
                  <a:lnTo>
                    <a:pt x="4" y="11"/>
                  </a:lnTo>
                  <a:lnTo>
                    <a:pt x="0" y="6"/>
                  </a:lnTo>
                  <a:lnTo>
                    <a:pt x="71" y="6"/>
                  </a:lnTo>
                  <a:lnTo>
                    <a:pt x="118" y="4"/>
                  </a:lnTo>
                  <a:lnTo>
                    <a:pt x="170" y="2"/>
                  </a:lnTo>
                  <a:lnTo>
                    <a:pt x="205"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1" name="Freeform 83"/>
            <p:cNvSpPr>
              <a:spLocks/>
            </p:cNvSpPr>
            <p:nvPr/>
          </p:nvSpPr>
          <p:spPr bwMode="auto">
            <a:xfrm>
              <a:off x="10171113" y="4121150"/>
              <a:ext cx="287337" cy="225425"/>
            </a:xfrm>
            <a:custGeom>
              <a:avLst/>
              <a:gdLst/>
              <a:ahLst/>
              <a:cxnLst>
                <a:cxn ang="0">
                  <a:pos x="181" y="0"/>
                </a:cxn>
                <a:cxn ang="0">
                  <a:pos x="179" y="13"/>
                </a:cxn>
                <a:cxn ang="0">
                  <a:pos x="177" y="32"/>
                </a:cxn>
                <a:cxn ang="0">
                  <a:pos x="171" y="52"/>
                </a:cxn>
                <a:cxn ang="0">
                  <a:pos x="168" y="71"/>
                </a:cxn>
                <a:cxn ang="0">
                  <a:pos x="160" y="93"/>
                </a:cxn>
                <a:cxn ang="0">
                  <a:pos x="151" y="114"/>
                </a:cxn>
                <a:cxn ang="0">
                  <a:pos x="145" y="129"/>
                </a:cxn>
                <a:cxn ang="0">
                  <a:pos x="140" y="138"/>
                </a:cxn>
                <a:cxn ang="0">
                  <a:pos x="138" y="142"/>
                </a:cxn>
                <a:cxn ang="0">
                  <a:pos x="0" y="15"/>
                </a:cxn>
                <a:cxn ang="0">
                  <a:pos x="9" y="15"/>
                </a:cxn>
                <a:cxn ang="0">
                  <a:pos x="93" y="9"/>
                </a:cxn>
                <a:cxn ang="0">
                  <a:pos x="177" y="2"/>
                </a:cxn>
                <a:cxn ang="0">
                  <a:pos x="181" y="0"/>
                </a:cxn>
              </a:cxnLst>
              <a:rect l="0" t="0" r="r" b="b"/>
              <a:pathLst>
                <a:path w="181" h="142">
                  <a:moveTo>
                    <a:pt x="181" y="0"/>
                  </a:moveTo>
                  <a:lnTo>
                    <a:pt x="179" y="13"/>
                  </a:lnTo>
                  <a:lnTo>
                    <a:pt x="177" y="32"/>
                  </a:lnTo>
                  <a:lnTo>
                    <a:pt x="171" y="52"/>
                  </a:lnTo>
                  <a:lnTo>
                    <a:pt x="168" y="71"/>
                  </a:lnTo>
                  <a:lnTo>
                    <a:pt x="160" y="93"/>
                  </a:lnTo>
                  <a:lnTo>
                    <a:pt x="151" y="114"/>
                  </a:lnTo>
                  <a:lnTo>
                    <a:pt x="145" y="129"/>
                  </a:lnTo>
                  <a:lnTo>
                    <a:pt x="140" y="138"/>
                  </a:lnTo>
                  <a:lnTo>
                    <a:pt x="138" y="142"/>
                  </a:lnTo>
                  <a:lnTo>
                    <a:pt x="0" y="15"/>
                  </a:lnTo>
                  <a:lnTo>
                    <a:pt x="9" y="15"/>
                  </a:lnTo>
                  <a:lnTo>
                    <a:pt x="93" y="9"/>
                  </a:lnTo>
                  <a:lnTo>
                    <a:pt x="177" y="2"/>
                  </a:lnTo>
                  <a:lnTo>
                    <a:pt x="181"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432" name="Group 431"/>
          <p:cNvGrpSpPr/>
          <p:nvPr/>
        </p:nvGrpSpPr>
        <p:grpSpPr>
          <a:xfrm>
            <a:off x="2839031" y="2297886"/>
            <a:ext cx="227913" cy="353005"/>
            <a:chOff x="2436813" y="1071563"/>
            <a:chExt cx="1397001" cy="2163762"/>
          </a:xfrm>
        </p:grpSpPr>
        <p:sp>
          <p:nvSpPr>
            <p:cNvPr id="433" name="Freeform 8"/>
            <p:cNvSpPr>
              <a:spLocks/>
            </p:cNvSpPr>
            <p:nvPr/>
          </p:nvSpPr>
          <p:spPr bwMode="auto">
            <a:xfrm>
              <a:off x="2982913" y="2381250"/>
              <a:ext cx="598488" cy="854075"/>
            </a:xfrm>
            <a:custGeom>
              <a:avLst/>
              <a:gdLst/>
              <a:ahLst/>
              <a:cxnLst>
                <a:cxn ang="0">
                  <a:pos x="335" y="0"/>
                </a:cxn>
                <a:cxn ang="0">
                  <a:pos x="335" y="5"/>
                </a:cxn>
                <a:cxn ang="0">
                  <a:pos x="337" y="17"/>
                </a:cxn>
                <a:cxn ang="0">
                  <a:pos x="340" y="37"/>
                </a:cxn>
                <a:cxn ang="0">
                  <a:pos x="345" y="63"/>
                </a:cxn>
                <a:cxn ang="0">
                  <a:pos x="350" y="95"/>
                </a:cxn>
                <a:cxn ang="0">
                  <a:pos x="354" y="134"/>
                </a:cxn>
                <a:cxn ang="0">
                  <a:pos x="360" y="177"/>
                </a:cxn>
                <a:cxn ang="0">
                  <a:pos x="366" y="226"/>
                </a:cxn>
                <a:cxn ang="0">
                  <a:pos x="370" y="278"/>
                </a:cxn>
                <a:cxn ang="0">
                  <a:pos x="373" y="333"/>
                </a:cxn>
                <a:cxn ang="0">
                  <a:pos x="376" y="393"/>
                </a:cxn>
                <a:cxn ang="0">
                  <a:pos x="377" y="455"/>
                </a:cxn>
                <a:cxn ang="0">
                  <a:pos x="377" y="518"/>
                </a:cxn>
                <a:cxn ang="0">
                  <a:pos x="325" y="527"/>
                </a:cxn>
                <a:cxn ang="0">
                  <a:pos x="268" y="534"/>
                </a:cxn>
                <a:cxn ang="0">
                  <a:pos x="208" y="537"/>
                </a:cxn>
                <a:cxn ang="0">
                  <a:pos x="143" y="538"/>
                </a:cxn>
                <a:cxn ang="0">
                  <a:pos x="82" y="537"/>
                </a:cxn>
                <a:cxn ang="0">
                  <a:pos x="26" y="534"/>
                </a:cxn>
                <a:cxn ang="0">
                  <a:pos x="0" y="15"/>
                </a:cxn>
                <a:cxn ang="0">
                  <a:pos x="3" y="15"/>
                </a:cxn>
                <a:cxn ang="0">
                  <a:pos x="16" y="16"/>
                </a:cxn>
                <a:cxn ang="0">
                  <a:pos x="33" y="19"/>
                </a:cxn>
                <a:cxn ang="0">
                  <a:pos x="58" y="20"/>
                </a:cxn>
                <a:cxn ang="0">
                  <a:pos x="86" y="22"/>
                </a:cxn>
                <a:cxn ang="0">
                  <a:pos x="120" y="23"/>
                </a:cxn>
                <a:cxn ang="0">
                  <a:pos x="158" y="23"/>
                </a:cxn>
                <a:cxn ang="0">
                  <a:pos x="199" y="22"/>
                </a:cxn>
                <a:cxn ang="0">
                  <a:pos x="243" y="17"/>
                </a:cxn>
                <a:cxn ang="0">
                  <a:pos x="288" y="10"/>
                </a:cxn>
                <a:cxn ang="0">
                  <a:pos x="335" y="0"/>
                </a:cxn>
              </a:cxnLst>
              <a:rect l="0" t="0" r="r" b="b"/>
              <a:pathLst>
                <a:path w="377" h="538">
                  <a:moveTo>
                    <a:pt x="335" y="0"/>
                  </a:moveTo>
                  <a:lnTo>
                    <a:pt x="335" y="5"/>
                  </a:lnTo>
                  <a:lnTo>
                    <a:pt x="337" y="17"/>
                  </a:lnTo>
                  <a:lnTo>
                    <a:pt x="340" y="37"/>
                  </a:lnTo>
                  <a:lnTo>
                    <a:pt x="345" y="63"/>
                  </a:lnTo>
                  <a:lnTo>
                    <a:pt x="350" y="95"/>
                  </a:lnTo>
                  <a:lnTo>
                    <a:pt x="354" y="134"/>
                  </a:lnTo>
                  <a:lnTo>
                    <a:pt x="360" y="177"/>
                  </a:lnTo>
                  <a:lnTo>
                    <a:pt x="366" y="226"/>
                  </a:lnTo>
                  <a:lnTo>
                    <a:pt x="370" y="278"/>
                  </a:lnTo>
                  <a:lnTo>
                    <a:pt x="373" y="333"/>
                  </a:lnTo>
                  <a:lnTo>
                    <a:pt x="376" y="393"/>
                  </a:lnTo>
                  <a:lnTo>
                    <a:pt x="377" y="455"/>
                  </a:lnTo>
                  <a:lnTo>
                    <a:pt x="377" y="518"/>
                  </a:lnTo>
                  <a:lnTo>
                    <a:pt x="325" y="527"/>
                  </a:lnTo>
                  <a:lnTo>
                    <a:pt x="268" y="534"/>
                  </a:lnTo>
                  <a:lnTo>
                    <a:pt x="208" y="537"/>
                  </a:lnTo>
                  <a:lnTo>
                    <a:pt x="143" y="538"/>
                  </a:lnTo>
                  <a:lnTo>
                    <a:pt x="82" y="537"/>
                  </a:lnTo>
                  <a:lnTo>
                    <a:pt x="26" y="534"/>
                  </a:lnTo>
                  <a:lnTo>
                    <a:pt x="0" y="15"/>
                  </a:lnTo>
                  <a:lnTo>
                    <a:pt x="3" y="15"/>
                  </a:lnTo>
                  <a:lnTo>
                    <a:pt x="16" y="16"/>
                  </a:lnTo>
                  <a:lnTo>
                    <a:pt x="33" y="19"/>
                  </a:lnTo>
                  <a:lnTo>
                    <a:pt x="58" y="20"/>
                  </a:lnTo>
                  <a:lnTo>
                    <a:pt x="86" y="22"/>
                  </a:lnTo>
                  <a:lnTo>
                    <a:pt x="120" y="23"/>
                  </a:lnTo>
                  <a:lnTo>
                    <a:pt x="158" y="23"/>
                  </a:lnTo>
                  <a:lnTo>
                    <a:pt x="199" y="22"/>
                  </a:lnTo>
                  <a:lnTo>
                    <a:pt x="243" y="17"/>
                  </a:lnTo>
                  <a:lnTo>
                    <a:pt x="288" y="10"/>
                  </a:lnTo>
                  <a:lnTo>
                    <a:pt x="335" y="0"/>
                  </a:lnTo>
                  <a:close/>
                </a:path>
              </a:pathLst>
            </a:custGeom>
            <a:solidFill>
              <a:srgbClr val="F7FAF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4" name="Freeform 9"/>
            <p:cNvSpPr>
              <a:spLocks/>
            </p:cNvSpPr>
            <p:nvPr/>
          </p:nvSpPr>
          <p:spPr bwMode="auto">
            <a:xfrm>
              <a:off x="3444876" y="2381250"/>
              <a:ext cx="127000" cy="836613"/>
            </a:xfrm>
            <a:custGeom>
              <a:avLst/>
              <a:gdLst/>
              <a:ahLst/>
              <a:cxnLst>
                <a:cxn ang="0">
                  <a:pos x="39" y="0"/>
                </a:cxn>
                <a:cxn ang="0">
                  <a:pos x="42" y="19"/>
                </a:cxn>
                <a:cxn ang="0">
                  <a:pos x="46" y="44"/>
                </a:cxn>
                <a:cxn ang="0">
                  <a:pos x="52" y="77"/>
                </a:cxn>
                <a:cxn ang="0">
                  <a:pos x="58" y="116"/>
                </a:cxn>
                <a:cxn ang="0">
                  <a:pos x="62" y="161"/>
                </a:cxn>
                <a:cxn ang="0">
                  <a:pos x="68" y="211"/>
                </a:cxn>
                <a:cxn ang="0">
                  <a:pos x="73" y="266"/>
                </a:cxn>
                <a:cxn ang="0">
                  <a:pos x="76" y="325"/>
                </a:cxn>
                <a:cxn ang="0">
                  <a:pos x="79" y="387"/>
                </a:cxn>
                <a:cxn ang="0">
                  <a:pos x="80" y="452"/>
                </a:cxn>
                <a:cxn ang="0">
                  <a:pos x="80" y="520"/>
                </a:cxn>
                <a:cxn ang="0">
                  <a:pos x="35" y="527"/>
                </a:cxn>
                <a:cxn ang="0">
                  <a:pos x="37" y="465"/>
                </a:cxn>
                <a:cxn ang="0">
                  <a:pos x="35" y="404"/>
                </a:cxn>
                <a:cxn ang="0">
                  <a:pos x="34" y="345"/>
                </a:cxn>
                <a:cxn ang="0">
                  <a:pos x="31" y="290"/>
                </a:cxn>
                <a:cxn ang="0">
                  <a:pos x="27" y="238"/>
                </a:cxn>
                <a:cxn ang="0">
                  <a:pos x="22" y="188"/>
                </a:cxn>
                <a:cxn ang="0">
                  <a:pos x="18" y="144"/>
                </a:cxn>
                <a:cxn ang="0">
                  <a:pos x="14" y="106"/>
                </a:cxn>
                <a:cxn ang="0">
                  <a:pos x="8" y="72"/>
                </a:cxn>
                <a:cxn ang="0">
                  <a:pos x="6" y="46"/>
                </a:cxn>
                <a:cxn ang="0">
                  <a:pos x="3" y="26"/>
                </a:cxn>
                <a:cxn ang="0">
                  <a:pos x="0" y="15"/>
                </a:cxn>
                <a:cxn ang="0">
                  <a:pos x="0" y="10"/>
                </a:cxn>
                <a:cxn ang="0">
                  <a:pos x="20" y="6"/>
                </a:cxn>
                <a:cxn ang="0">
                  <a:pos x="39" y="0"/>
                </a:cxn>
              </a:cxnLst>
              <a:rect l="0" t="0" r="r" b="b"/>
              <a:pathLst>
                <a:path w="80" h="527">
                  <a:moveTo>
                    <a:pt x="39" y="0"/>
                  </a:moveTo>
                  <a:lnTo>
                    <a:pt x="42" y="19"/>
                  </a:lnTo>
                  <a:lnTo>
                    <a:pt x="46" y="44"/>
                  </a:lnTo>
                  <a:lnTo>
                    <a:pt x="52" y="77"/>
                  </a:lnTo>
                  <a:lnTo>
                    <a:pt x="58" y="116"/>
                  </a:lnTo>
                  <a:lnTo>
                    <a:pt x="62" y="161"/>
                  </a:lnTo>
                  <a:lnTo>
                    <a:pt x="68" y="211"/>
                  </a:lnTo>
                  <a:lnTo>
                    <a:pt x="73" y="266"/>
                  </a:lnTo>
                  <a:lnTo>
                    <a:pt x="76" y="325"/>
                  </a:lnTo>
                  <a:lnTo>
                    <a:pt x="79" y="387"/>
                  </a:lnTo>
                  <a:lnTo>
                    <a:pt x="80" y="452"/>
                  </a:lnTo>
                  <a:lnTo>
                    <a:pt x="80" y="520"/>
                  </a:lnTo>
                  <a:lnTo>
                    <a:pt x="35" y="527"/>
                  </a:lnTo>
                  <a:lnTo>
                    <a:pt x="37" y="465"/>
                  </a:lnTo>
                  <a:lnTo>
                    <a:pt x="35" y="404"/>
                  </a:lnTo>
                  <a:lnTo>
                    <a:pt x="34" y="345"/>
                  </a:lnTo>
                  <a:lnTo>
                    <a:pt x="31" y="290"/>
                  </a:lnTo>
                  <a:lnTo>
                    <a:pt x="27" y="238"/>
                  </a:lnTo>
                  <a:lnTo>
                    <a:pt x="22" y="188"/>
                  </a:lnTo>
                  <a:lnTo>
                    <a:pt x="18" y="144"/>
                  </a:lnTo>
                  <a:lnTo>
                    <a:pt x="14" y="106"/>
                  </a:lnTo>
                  <a:lnTo>
                    <a:pt x="8" y="72"/>
                  </a:lnTo>
                  <a:lnTo>
                    <a:pt x="6" y="46"/>
                  </a:lnTo>
                  <a:lnTo>
                    <a:pt x="3" y="26"/>
                  </a:lnTo>
                  <a:lnTo>
                    <a:pt x="0" y="15"/>
                  </a:lnTo>
                  <a:lnTo>
                    <a:pt x="0" y="10"/>
                  </a:lnTo>
                  <a:lnTo>
                    <a:pt x="20" y="6"/>
                  </a:lnTo>
                  <a:lnTo>
                    <a:pt x="39" y="0"/>
                  </a:lnTo>
                  <a:close/>
                </a:path>
              </a:pathLst>
            </a:custGeom>
            <a:solidFill>
              <a:srgbClr val="A6CBD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5" name="Freeform 10"/>
            <p:cNvSpPr>
              <a:spLocks/>
            </p:cNvSpPr>
            <p:nvPr/>
          </p:nvSpPr>
          <p:spPr bwMode="auto">
            <a:xfrm>
              <a:off x="3457576" y="1844675"/>
              <a:ext cx="376238" cy="290513"/>
            </a:xfrm>
            <a:custGeom>
              <a:avLst/>
              <a:gdLst/>
              <a:ahLst/>
              <a:cxnLst>
                <a:cxn ang="0">
                  <a:pos x="133" y="0"/>
                </a:cxn>
                <a:cxn ang="0">
                  <a:pos x="134" y="3"/>
                </a:cxn>
                <a:cxn ang="0">
                  <a:pos x="136" y="10"/>
                </a:cxn>
                <a:cxn ang="0">
                  <a:pos x="140" y="21"/>
                </a:cxn>
                <a:cxn ang="0">
                  <a:pos x="144" y="34"/>
                </a:cxn>
                <a:cxn ang="0">
                  <a:pos x="151" y="48"/>
                </a:cxn>
                <a:cxn ang="0">
                  <a:pos x="161" y="62"/>
                </a:cxn>
                <a:cxn ang="0">
                  <a:pos x="171" y="76"/>
                </a:cxn>
                <a:cxn ang="0">
                  <a:pos x="185" y="86"/>
                </a:cxn>
                <a:cxn ang="0">
                  <a:pos x="199" y="93"/>
                </a:cxn>
                <a:cxn ang="0">
                  <a:pos x="218" y="94"/>
                </a:cxn>
                <a:cxn ang="0">
                  <a:pos x="237" y="90"/>
                </a:cxn>
                <a:cxn ang="0">
                  <a:pos x="236" y="93"/>
                </a:cxn>
                <a:cxn ang="0">
                  <a:pos x="232" y="100"/>
                </a:cxn>
                <a:cxn ang="0">
                  <a:pos x="223" y="108"/>
                </a:cxn>
                <a:cxn ang="0">
                  <a:pos x="212" y="121"/>
                </a:cxn>
                <a:cxn ang="0">
                  <a:pos x="198" y="134"/>
                </a:cxn>
                <a:cxn ang="0">
                  <a:pos x="180" y="146"/>
                </a:cxn>
                <a:cxn ang="0">
                  <a:pos x="158" y="159"/>
                </a:cxn>
                <a:cxn ang="0">
                  <a:pos x="134" y="170"/>
                </a:cxn>
                <a:cxn ang="0">
                  <a:pos x="106" y="179"/>
                </a:cxn>
                <a:cxn ang="0">
                  <a:pos x="75" y="183"/>
                </a:cxn>
                <a:cxn ang="0">
                  <a:pos x="38" y="183"/>
                </a:cxn>
                <a:cxn ang="0">
                  <a:pos x="0" y="176"/>
                </a:cxn>
                <a:cxn ang="0">
                  <a:pos x="133" y="0"/>
                </a:cxn>
              </a:cxnLst>
              <a:rect l="0" t="0" r="r" b="b"/>
              <a:pathLst>
                <a:path w="237" h="183">
                  <a:moveTo>
                    <a:pt x="133" y="0"/>
                  </a:moveTo>
                  <a:lnTo>
                    <a:pt x="134" y="3"/>
                  </a:lnTo>
                  <a:lnTo>
                    <a:pt x="136" y="10"/>
                  </a:lnTo>
                  <a:lnTo>
                    <a:pt x="140" y="21"/>
                  </a:lnTo>
                  <a:lnTo>
                    <a:pt x="144" y="34"/>
                  </a:lnTo>
                  <a:lnTo>
                    <a:pt x="151" y="48"/>
                  </a:lnTo>
                  <a:lnTo>
                    <a:pt x="161" y="62"/>
                  </a:lnTo>
                  <a:lnTo>
                    <a:pt x="171" y="76"/>
                  </a:lnTo>
                  <a:lnTo>
                    <a:pt x="185" y="86"/>
                  </a:lnTo>
                  <a:lnTo>
                    <a:pt x="199" y="93"/>
                  </a:lnTo>
                  <a:lnTo>
                    <a:pt x="218" y="94"/>
                  </a:lnTo>
                  <a:lnTo>
                    <a:pt x="237" y="90"/>
                  </a:lnTo>
                  <a:lnTo>
                    <a:pt x="236" y="93"/>
                  </a:lnTo>
                  <a:lnTo>
                    <a:pt x="232" y="100"/>
                  </a:lnTo>
                  <a:lnTo>
                    <a:pt x="223" y="108"/>
                  </a:lnTo>
                  <a:lnTo>
                    <a:pt x="212" y="121"/>
                  </a:lnTo>
                  <a:lnTo>
                    <a:pt x="198" y="134"/>
                  </a:lnTo>
                  <a:lnTo>
                    <a:pt x="180" y="146"/>
                  </a:lnTo>
                  <a:lnTo>
                    <a:pt x="158" y="159"/>
                  </a:lnTo>
                  <a:lnTo>
                    <a:pt x="134" y="170"/>
                  </a:lnTo>
                  <a:lnTo>
                    <a:pt x="106" y="179"/>
                  </a:lnTo>
                  <a:lnTo>
                    <a:pt x="75" y="183"/>
                  </a:lnTo>
                  <a:lnTo>
                    <a:pt x="38" y="183"/>
                  </a:lnTo>
                  <a:lnTo>
                    <a:pt x="0" y="176"/>
                  </a:lnTo>
                  <a:lnTo>
                    <a:pt x="133"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6" name="Freeform 11"/>
            <p:cNvSpPr>
              <a:spLocks/>
            </p:cNvSpPr>
            <p:nvPr/>
          </p:nvSpPr>
          <p:spPr bwMode="auto">
            <a:xfrm>
              <a:off x="2627313" y="1169988"/>
              <a:ext cx="1116013" cy="1077913"/>
            </a:xfrm>
            <a:custGeom>
              <a:avLst/>
              <a:gdLst/>
              <a:ahLst/>
              <a:cxnLst>
                <a:cxn ang="0">
                  <a:pos x="340" y="0"/>
                </a:cxn>
                <a:cxn ang="0">
                  <a:pos x="387" y="4"/>
                </a:cxn>
                <a:cxn ang="0">
                  <a:pos x="433" y="15"/>
                </a:cxn>
                <a:cxn ang="0">
                  <a:pos x="478" y="31"/>
                </a:cxn>
                <a:cxn ang="0">
                  <a:pos x="519" y="51"/>
                </a:cxn>
                <a:cxn ang="0">
                  <a:pos x="556" y="78"/>
                </a:cxn>
                <a:cxn ang="0">
                  <a:pos x="588" y="107"/>
                </a:cxn>
                <a:cxn ang="0">
                  <a:pos x="618" y="142"/>
                </a:cxn>
                <a:cxn ang="0">
                  <a:pos x="642" y="179"/>
                </a:cxn>
                <a:cxn ang="0">
                  <a:pos x="663" y="219"/>
                </a:cxn>
                <a:cxn ang="0">
                  <a:pos x="679" y="260"/>
                </a:cxn>
                <a:cxn ang="0">
                  <a:pos x="691" y="302"/>
                </a:cxn>
                <a:cxn ang="0">
                  <a:pos x="698" y="344"/>
                </a:cxn>
                <a:cxn ang="0">
                  <a:pos x="703" y="385"/>
                </a:cxn>
                <a:cxn ang="0">
                  <a:pos x="700" y="426"/>
                </a:cxn>
                <a:cxn ang="0">
                  <a:pos x="694" y="464"/>
                </a:cxn>
                <a:cxn ang="0">
                  <a:pos x="683" y="498"/>
                </a:cxn>
                <a:cxn ang="0">
                  <a:pos x="663" y="538"/>
                </a:cxn>
                <a:cxn ang="0">
                  <a:pos x="638" y="571"/>
                </a:cxn>
                <a:cxn ang="0">
                  <a:pos x="609" y="603"/>
                </a:cxn>
                <a:cxn ang="0">
                  <a:pos x="576" y="627"/>
                </a:cxn>
                <a:cxn ang="0">
                  <a:pos x="540" y="648"/>
                </a:cxn>
                <a:cxn ang="0">
                  <a:pos x="501" y="663"/>
                </a:cxn>
                <a:cxn ang="0">
                  <a:pos x="458" y="673"/>
                </a:cxn>
                <a:cxn ang="0">
                  <a:pos x="415" y="679"/>
                </a:cxn>
                <a:cxn ang="0">
                  <a:pos x="371" y="679"/>
                </a:cxn>
                <a:cxn ang="0">
                  <a:pos x="324" y="673"/>
                </a:cxn>
                <a:cxn ang="0">
                  <a:pos x="279" y="663"/>
                </a:cxn>
                <a:cxn ang="0">
                  <a:pos x="233" y="646"/>
                </a:cxn>
                <a:cxn ang="0">
                  <a:pos x="185" y="622"/>
                </a:cxn>
                <a:cxn ang="0">
                  <a:pos x="142" y="594"/>
                </a:cxn>
                <a:cxn ang="0">
                  <a:pos x="103" y="560"/>
                </a:cxn>
                <a:cxn ang="0">
                  <a:pos x="70" y="522"/>
                </a:cxn>
                <a:cxn ang="0">
                  <a:pos x="44" y="481"/>
                </a:cxn>
                <a:cxn ang="0">
                  <a:pos x="23" y="437"/>
                </a:cxn>
                <a:cxn ang="0">
                  <a:pos x="7" y="391"/>
                </a:cxn>
                <a:cxn ang="0">
                  <a:pos x="0" y="343"/>
                </a:cxn>
                <a:cxn ang="0">
                  <a:pos x="0" y="295"/>
                </a:cxn>
                <a:cxn ang="0">
                  <a:pos x="7" y="247"/>
                </a:cxn>
                <a:cxn ang="0">
                  <a:pos x="23" y="199"/>
                </a:cxn>
                <a:cxn ang="0">
                  <a:pos x="44" y="158"/>
                </a:cxn>
                <a:cxn ang="0">
                  <a:pos x="69" y="120"/>
                </a:cxn>
                <a:cxn ang="0">
                  <a:pos x="99" y="89"/>
                </a:cxn>
                <a:cxn ang="0">
                  <a:pos x="133" y="61"/>
                </a:cxn>
                <a:cxn ang="0">
                  <a:pos x="169" y="38"/>
                </a:cxn>
                <a:cxn ang="0">
                  <a:pos x="209" y="21"/>
                </a:cxn>
                <a:cxn ang="0">
                  <a:pos x="251" y="8"/>
                </a:cxn>
                <a:cxn ang="0">
                  <a:pos x="295" y="1"/>
                </a:cxn>
                <a:cxn ang="0">
                  <a:pos x="340" y="0"/>
                </a:cxn>
              </a:cxnLst>
              <a:rect l="0" t="0" r="r" b="b"/>
              <a:pathLst>
                <a:path w="703" h="679">
                  <a:moveTo>
                    <a:pt x="340" y="0"/>
                  </a:moveTo>
                  <a:lnTo>
                    <a:pt x="387" y="4"/>
                  </a:lnTo>
                  <a:lnTo>
                    <a:pt x="433" y="15"/>
                  </a:lnTo>
                  <a:lnTo>
                    <a:pt x="478" y="31"/>
                  </a:lnTo>
                  <a:lnTo>
                    <a:pt x="519" y="51"/>
                  </a:lnTo>
                  <a:lnTo>
                    <a:pt x="556" y="78"/>
                  </a:lnTo>
                  <a:lnTo>
                    <a:pt x="588" y="107"/>
                  </a:lnTo>
                  <a:lnTo>
                    <a:pt x="618" y="142"/>
                  </a:lnTo>
                  <a:lnTo>
                    <a:pt x="642" y="179"/>
                  </a:lnTo>
                  <a:lnTo>
                    <a:pt x="663" y="219"/>
                  </a:lnTo>
                  <a:lnTo>
                    <a:pt x="679" y="260"/>
                  </a:lnTo>
                  <a:lnTo>
                    <a:pt x="691" y="302"/>
                  </a:lnTo>
                  <a:lnTo>
                    <a:pt x="698" y="344"/>
                  </a:lnTo>
                  <a:lnTo>
                    <a:pt x="703" y="385"/>
                  </a:lnTo>
                  <a:lnTo>
                    <a:pt x="700" y="426"/>
                  </a:lnTo>
                  <a:lnTo>
                    <a:pt x="694" y="464"/>
                  </a:lnTo>
                  <a:lnTo>
                    <a:pt x="683" y="498"/>
                  </a:lnTo>
                  <a:lnTo>
                    <a:pt x="663" y="538"/>
                  </a:lnTo>
                  <a:lnTo>
                    <a:pt x="638" y="571"/>
                  </a:lnTo>
                  <a:lnTo>
                    <a:pt x="609" y="603"/>
                  </a:lnTo>
                  <a:lnTo>
                    <a:pt x="576" y="627"/>
                  </a:lnTo>
                  <a:lnTo>
                    <a:pt x="540" y="648"/>
                  </a:lnTo>
                  <a:lnTo>
                    <a:pt x="501" y="663"/>
                  </a:lnTo>
                  <a:lnTo>
                    <a:pt x="458" y="673"/>
                  </a:lnTo>
                  <a:lnTo>
                    <a:pt x="415" y="679"/>
                  </a:lnTo>
                  <a:lnTo>
                    <a:pt x="371" y="679"/>
                  </a:lnTo>
                  <a:lnTo>
                    <a:pt x="324" y="673"/>
                  </a:lnTo>
                  <a:lnTo>
                    <a:pt x="279" y="663"/>
                  </a:lnTo>
                  <a:lnTo>
                    <a:pt x="233" y="646"/>
                  </a:lnTo>
                  <a:lnTo>
                    <a:pt x="185" y="622"/>
                  </a:lnTo>
                  <a:lnTo>
                    <a:pt x="142" y="594"/>
                  </a:lnTo>
                  <a:lnTo>
                    <a:pt x="103" y="560"/>
                  </a:lnTo>
                  <a:lnTo>
                    <a:pt x="70" y="522"/>
                  </a:lnTo>
                  <a:lnTo>
                    <a:pt x="44" y="481"/>
                  </a:lnTo>
                  <a:lnTo>
                    <a:pt x="23" y="437"/>
                  </a:lnTo>
                  <a:lnTo>
                    <a:pt x="7" y="391"/>
                  </a:lnTo>
                  <a:lnTo>
                    <a:pt x="0" y="343"/>
                  </a:lnTo>
                  <a:lnTo>
                    <a:pt x="0" y="295"/>
                  </a:lnTo>
                  <a:lnTo>
                    <a:pt x="7" y="247"/>
                  </a:lnTo>
                  <a:lnTo>
                    <a:pt x="23" y="199"/>
                  </a:lnTo>
                  <a:lnTo>
                    <a:pt x="44" y="158"/>
                  </a:lnTo>
                  <a:lnTo>
                    <a:pt x="69" y="120"/>
                  </a:lnTo>
                  <a:lnTo>
                    <a:pt x="99" y="89"/>
                  </a:lnTo>
                  <a:lnTo>
                    <a:pt x="133" y="61"/>
                  </a:lnTo>
                  <a:lnTo>
                    <a:pt x="169" y="38"/>
                  </a:lnTo>
                  <a:lnTo>
                    <a:pt x="209" y="21"/>
                  </a:lnTo>
                  <a:lnTo>
                    <a:pt x="251" y="8"/>
                  </a:lnTo>
                  <a:lnTo>
                    <a:pt x="295" y="1"/>
                  </a:lnTo>
                  <a:lnTo>
                    <a:pt x="340"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7" name="Freeform 12"/>
            <p:cNvSpPr>
              <a:spLocks/>
            </p:cNvSpPr>
            <p:nvPr/>
          </p:nvSpPr>
          <p:spPr bwMode="auto">
            <a:xfrm>
              <a:off x="3024188" y="2603500"/>
              <a:ext cx="73025" cy="630238"/>
            </a:xfrm>
            <a:custGeom>
              <a:avLst/>
              <a:gdLst/>
              <a:ahLst/>
              <a:cxnLst>
                <a:cxn ang="0">
                  <a:pos x="12" y="0"/>
                </a:cxn>
                <a:cxn ang="0">
                  <a:pos x="14" y="4"/>
                </a:cxn>
                <a:cxn ang="0">
                  <a:pos x="15" y="18"/>
                </a:cxn>
                <a:cxn ang="0">
                  <a:pos x="18" y="40"/>
                </a:cxn>
                <a:cxn ang="0">
                  <a:pos x="22" y="68"/>
                </a:cxn>
                <a:cxn ang="0">
                  <a:pos x="26" y="102"/>
                </a:cxn>
                <a:cxn ang="0">
                  <a:pos x="31" y="143"/>
                </a:cxn>
                <a:cxn ang="0">
                  <a:pos x="35" y="186"/>
                </a:cxn>
                <a:cxn ang="0">
                  <a:pos x="38" y="236"/>
                </a:cxn>
                <a:cxn ang="0">
                  <a:pos x="42" y="287"/>
                </a:cxn>
                <a:cxn ang="0">
                  <a:pos x="45" y="342"/>
                </a:cxn>
                <a:cxn ang="0">
                  <a:pos x="46" y="397"/>
                </a:cxn>
                <a:cxn ang="0">
                  <a:pos x="0" y="394"/>
                </a:cxn>
                <a:cxn ang="0">
                  <a:pos x="12" y="0"/>
                </a:cxn>
              </a:cxnLst>
              <a:rect l="0" t="0" r="r" b="b"/>
              <a:pathLst>
                <a:path w="46" h="397">
                  <a:moveTo>
                    <a:pt x="12" y="0"/>
                  </a:moveTo>
                  <a:lnTo>
                    <a:pt x="14" y="4"/>
                  </a:lnTo>
                  <a:lnTo>
                    <a:pt x="15" y="18"/>
                  </a:lnTo>
                  <a:lnTo>
                    <a:pt x="18" y="40"/>
                  </a:lnTo>
                  <a:lnTo>
                    <a:pt x="22" y="68"/>
                  </a:lnTo>
                  <a:lnTo>
                    <a:pt x="26" y="102"/>
                  </a:lnTo>
                  <a:lnTo>
                    <a:pt x="31" y="143"/>
                  </a:lnTo>
                  <a:lnTo>
                    <a:pt x="35" y="186"/>
                  </a:lnTo>
                  <a:lnTo>
                    <a:pt x="38" y="236"/>
                  </a:lnTo>
                  <a:lnTo>
                    <a:pt x="42" y="287"/>
                  </a:lnTo>
                  <a:lnTo>
                    <a:pt x="45" y="342"/>
                  </a:lnTo>
                  <a:lnTo>
                    <a:pt x="46" y="397"/>
                  </a:lnTo>
                  <a:lnTo>
                    <a:pt x="0" y="394"/>
                  </a:lnTo>
                  <a:lnTo>
                    <a:pt x="12" y="0"/>
                  </a:lnTo>
                  <a:close/>
                </a:path>
              </a:pathLst>
            </a:custGeom>
            <a:solidFill>
              <a:srgbClr val="A6CBD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8" name="Freeform 13"/>
            <p:cNvSpPr>
              <a:spLocks/>
            </p:cNvSpPr>
            <p:nvPr/>
          </p:nvSpPr>
          <p:spPr bwMode="auto">
            <a:xfrm>
              <a:off x="2730501" y="1231900"/>
              <a:ext cx="971550" cy="941388"/>
            </a:xfrm>
            <a:custGeom>
              <a:avLst/>
              <a:gdLst/>
              <a:ahLst/>
              <a:cxnLst>
                <a:cxn ang="0">
                  <a:pos x="286" y="0"/>
                </a:cxn>
                <a:cxn ang="0">
                  <a:pos x="330" y="3"/>
                </a:cxn>
                <a:cxn ang="0">
                  <a:pos x="374" y="12"/>
                </a:cxn>
                <a:cxn ang="0">
                  <a:pos x="417" y="27"/>
                </a:cxn>
                <a:cxn ang="0">
                  <a:pos x="456" y="47"/>
                </a:cxn>
                <a:cxn ang="0">
                  <a:pos x="491" y="72"/>
                </a:cxn>
                <a:cxn ang="0">
                  <a:pos x="520" y="102"/>
                </a:cxn>
                <a:cxn ang="0">
                  <a:pos x="547" y="135"/>
                </a:cxn>
                <a:cxn ang="0">
                  <a:pos x="568" y="171"/>
                </a:cxn>
                <a:cxn ang="0">
                  <a:pos x="587" y="209"/>
                </a:cxn>
                <a:cxn ang="0">
                  <a:pos x="599" y="249"/>
                </a:cxn>
                <a:cxn ang="0">
                  <a:pos x="608" y="288"/>
                </a:cxn>
                <a:cxn ang="0">
                  <a:pos x="612" y="328"/>
                </a:cxn>
                <a:cxn ang="0">
                  <a:pos x="612" y="366"/>
                </a:cxn>
                <a:cxn ang="0">
                  <a:pos x="607" y="403"/>
                </a:cxn>
                <a:cxn ang="0">
                  <a:pos x="595" y="435"/>
                </a:cxn>
                <a:cxn ang="0">
                  <a:pos x="577" y="472"/>
                </a:cxn>
                <a:cxn ang="0">
                  <a:pos x="553" y="504"/>
                </a:cxn>
                <a:cxn ang="0">
                  <a:pos x="525" y="532"/>
                </a:cxn>
                <a:cxn ang="0">
                  <a:pos x="492" y="554"/>
                </a:cxn>
                <a:cxn ang="0">
                  <a:pos x="456" y="572"/>
                </a:cxn>
                <a:cxn ang="0">
                  <a:pos x="417" y="585"/>
                </a:cxn>
                <a:cxn ang="0">
                  <a:pos x="377" y="592"/>
                </a:cxn>
                <a:cxn ang="0">
                  <a:pos x="334" y="593"/>
                </a:cxn>
                <a:cxn ang="0">
                  <a:pos x="292" y="589"/>
                </a:cxn>
                <a:cxn ang="0">
                  <a:pos x="247" y="579"/>
                </a:cxn>
                <a:cxn ang="0">
                  <a:pos x="203" y="564"/>
                </a:cxn>
                <a:cxn ang="0">
                  <a:pos x="158" y="541"/>
                </a:cxn>
                <a:cxn ang="0">
                  <a:pos x="117" y="513"/>
                </a:cxn>
                <a:cxn ang="0">
                  <a:pos x="82" y="479"/>
                </a:cxn>
                <a:cxn ang="0">
                  <a:pos x="52" y="442"/>
                </a:cxn>
                <a:cxn ang="0">
                  <a:pos x="28" y="401"/>
                </a:cxn>
                <a:cxn ang="0">
                  <a:pos x="11" y="357"/>
                </a:cxn>
                <a:cxn ang="0">
                  <a:pos x="1" y="312"/>
                </a:cxn>
                <a:cxn ang="0">
                  <a:pos x="0" y="266"/>
                </a:cxn>
                <a:cxn ang="0">
                  <a:pos x="5" y="219"/>
                </a:cxn>
                <a:cxn ang="0">
                  <a:pos x="21" y="174"/>
                </a:cxn>
                <a:cxn ang="0">
                  <a:pos x="41" y="135"/>
                </a:cxn>
                <a:cxn ang="0">
                  <a:pos x="65" y="101"/>
                </a:cxn>
                <a:cxn ang="0">
                  <a:pos x="94" y="71"/>
                </a:cxn>
                <a:cxn ang="0">
                  <a:pos x="128" y="46"/>
                </a:cxn>
                <a:cxn ang="0">
                  <a:pos x="164" y="26"/>
                </a:cxn>
                <a:cxn ang="0">
                  <a:pos x="203" y="12"/>
                </a:cxn>
                <a:cxn ang="0">
                  <a:pos x="244" y="3"/>
                </a:cxn>
                <a:cxn ang="0">
                  <a:pos x="286" y="0"/>
                </a:cxn>
              </a:cxnLst>
              <a:rect l="0" t="0" r="r" b="b"/>
              <a:pathLst>
                <a:path w="612" h="593">
                  <a:moveTo>
                    <a:pt x="286" y="0"/>
                  </a:moveTo>
                  <a:lnTo>
                    <a:pt x="330" y="3"/>
                  </a:lnTo>
                  <a:lnTo>
                    <a:pt x="374" y="12"/>
                  </a:lnTo>
                  <a:lnTo>
                    <a:pt x="417" y="27"/>
                  </a:lnTo>
                  <a:lnTo>
                    <a:pt x="456" y="47"/>
                  </a:lnTo>
                  <a:lnTo>
                    <a:pt x="491" y="72"/>
                  </a:lnTo>
                  <a:lnTo>
                    <a:pt x="520" y="102"/>
                  </a:lnTo>
                  <a:lnTo>
                    <a:pt x="547" y="135"/>
                  </a:lnTo>
                  <a:lnTo>
                    <a:pt x="568" y="171"/>
                  </a:lnTo>
                  <a:lnTo>
                    <a:pt x="587" y="209"/>
                  </a:lnTo>
                  <a:lnTo>
                    <a:pt x="599" y="249"/>
                  </a:lnTo>
                  <a:lnTo>
                    <a:pt x="608" y="288"/>
                  </a:lnTo>
                  <a:lnTo>
                    <a:pt x="612" y="328"/>
                  </a:lnTo>
                  <a:lnTo>
                    <a:pt x="612" y="366"/>
                  </a:lnTo>
                  <a:lnTo>
                    <a:pt x="607" y="403"/>
                  </a:lnTo>
                  <a:lnTo>
                    <a:pt x="595" y="435"/>
                  </a:lnTo>
                  <a:lnTo>
                    <a:pt x="577" y="472"/>
                  </a:lnTo>
                  <a:lnTo>
                    <a:pt x="553" y="504"/>
                  </a:lnTo>
                  <a:lnTo>
                    <a:pt x="525" y="532"/>
                  </a:lnTo>
                  <a:lnTo>
                    <a:pt x="492" y="554"/>
                  </a:lnTo>
                  <a:lnTo>
                    <a:pt x="456" y="572"/>
                  </a:lnTo>
                  <a:lnTo>
                    <a:pt x="417" y="585"/>
                  </a:lnTo>
                  <a:lnTo>
                    <a:pt x="377" y="592"/>
                  </a:lnTo>
                  <a:lnTo>
                    <a:pt x="334" y="593"/>
                  </a:lnTo>
                  <a:lnTo>
                    <a:pt x="292" y="589"/>
                  </a:lnTo>
                  <a:lnTo>
                    <a:pt x="247" y="579"/>
                  </a:lnTo>
                  <a:lnTo>
                    <a:pt x="203" y="564"/>
                  </a:lnTo>
                  <a:lnTo>
                    <a:pt x="158" y="541"/>
                  </a:lnTo>
                  <a:lnTo>
                    <a:pt x="117" y="513"/>
                  </a:lnTo>
                  <a:lnTo>
                    <a:pt x="82" y="479"/>
                  </a:lnTo>
                  <a:lnTo>
                    <a:pt x="52" y="442"/>
                  </a:lnTo>
                  <a:lnTo>
                    <a:pt x="28" y="401"/>
                  </a:lnTo>
                  <a:lnTo>
                    <a:pt x="11" y="357"/>
                  </a:lnTo>
                  <a:lnTo>
                    <a:pt x="1" y="312"/>
                  </a:lnTo>
                  <a:lnTo>
                    <a:pt x="0" y="266"/>
                  </a:lnTo>
                  <a:lnTo>
                    <a:pt x="5" y="219"/>
                  </a:lnTo>
                  <a:lnTo>
                    <a:pt x="21" y="174"/>
                  </a:lnTo>
                  <a:lnTo>
                    <a:pt x="41" y="135"/>
                  </a:lnTo>
                  <a:lnTo>
                    <a:pt x="65" y="101"/>
                  </a:lnTo>
                  <a:lnTo>
                    <a:pt x="94" y="71"/>
                  </a:lnTo>
                  <a:lnTo>
                    <a:pt x="128" y="46"/>
                  </a:lnTo>
                  <a:lnTo>
                    <a:pt x="164" y="26"/>
                  </a:lnTo>
                  <a:lnTo>
                    <a:pt x="203" y="12"/>
                  </a:lnTo>
                  <a:lnTo>
                    <a:pt x="244" y="3"/>
                  </a:lnTo>
                  <a:lnTo>
                    <a:pt x="286" y="0"/>
                  </a:lnTo>
                  <a:close/>
                </a:path>
              </a:pathLst>
            </a:custGeom>
            <a:solidFill>
              <a:srgbClr val="FFD9A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39" name="Freeform 14"/>
            <p:cNvSpPr>
              <a:spLocks/>
            </p:cNvSpPr>
            <p:nvPr/>
          </p:nvSpPr>
          <p:spPr bwMode="auto">
            <a:xfrm>
              <a:off x="3629026" y="1497013"/>
              <a:ext cx="73025" cy="385763"/>
            </a:xfrm>
            <a:custGeom>
              <a:avLst/>
              <a:gdLst/>
              <a:ahLst/>
              <a:cxnLst>
                <a:cxn ang="0">
                  <a:pos x="0" y="0"/>
                </a:cxn>
                <a:cxn ang="0">
                  <a:pos x="2" y="3"/>
                </a:cxn>
                <a:cxn ang="0">
                  <a:pos x="7" y="11"/>
                </a:cxn>
                <a:cxn ang="0">
                  <a:pos x="15" y="24"/>
                </a:cxn>
                <a:cxn ang="0">
                  <a:pos x="24" y="41"/>
                </a:cxn>
                <a:cxn ang="0">
                  <a:pos x="32" y="63"/>
                </a:cxn>
                <a:cxn ang="0">
                  <a:pos x="39" y="92"/>
                </a:cxn>
                <a:cxn ang="0">
                  <a:pos x="45" y="123"/>
                </a:cxn>
                <a:cxn ang="0">
                  <a:pos x="46" y="158"/>
                </a:cxn>
                <a:cxn ang="0">
                  <a:pos x="43" y="199"/>
                </a:cxn>
                <a:cxn ang="0">
                  <a:pos x="36" y="243"/>
                </a:cxn>
                <a:cxn ang="0">
                  <a:pos x="36" y="238"/>
                </a:cxn>
                <a:cxn ang="0">
                  <a:pos x="38" y="226"/>
                </a:cxn>
                <a:cxn ang="0">
                  <a:pos x="39" y="206"/>
                </a:cxn>
                <a:cxn ang="0">
                  <a:pos x="39" y="181"/>
                </a:cxn>
                <a:cxn ang="0">
                  <a:pos x="38" y="150"/>
                </a:cxn>
                <a:cxn ang="0">
                  <a:pos x="35" y="116"/>
                </a:cxn>
                <a:cxn ang="0">
                  <a:pos x="28" y="79"/>
                </a:cxn>
                <a:cxn ang="0">
                  <a:pos x="17" y="39"/>
                </a:cxn>
                <a:cxn ang="0">
                  <a:pos x="0" y="0"/>
                </a:cxn>
              </a:cxnLst>
              <a:rect l="0" t="0" r="r" b="b"/>
              <a:pathLst>
                <a:path w="46" h="243">
                  <a:moveTo>
                    <a:pt x="0" y="0"/>
                  </a:moveTo>
                  <a:lnTo>
                    <a:pt x="2" y="3"/>
                  </a:lnTo>
                  <a:lnTo>
                    <a:pt x="7" y="11"/>
                  </a:lnTo>
                  <a:lnTo>
                    <a:pt x="15" y="24"/>
                  </a:lnTo>
                  <a:lnTo>
                    <a:pt x="24" y="41"/>
                  </a:lnTo>
                  <a:lnTo>
                    <a:pt x="32" y="63"/>
                  </a:lnTo>
                  <a:lnTo>
                    <a:pt x="39" y="92"/>
                  </a:lnTo>
                  <a:lnTo>
                    <a:pt x="45" y="123"/>
                  </a:lnTo>
                  <a:lnTo>
                    <a:pt x="46" y="158"/>
                  </a:lnTo>
                  <a:lnTo>
                    <a:pt x="43" y="199"/>
                  </a:lnTo>
                  <a:lnTo>
                    <a:pt x="36" y="243"/>
                  </a:lnTo>
                  <a:lnTo>
                    <a:pt x="36" y="238"/>
                  </a:lnTo>
                  <a:lnTo>
                    <a:pt x="38" y="226"/>
                  </a:lnTo>
                  <a:lnTo>
                    <a:pt x="39" y="206"/>
                  </a:lnTo>
                  <a:lnTo>
                    <a:pt x="39" y="181"/>
                  </a:lnTo>
                  <a:lnTo>
                    <a:pt x="38" y="150"/>
                  </a:lnTo>
                  <a:lnTo>
                    <a:pt x="35" y="116"/>
                  </a:lnTo>
                  <a:lnTo>
                    <a:pt x="28" y="79"/>
                  </a:lnTo>
                  <a:lnTo>
                    <a:pt x="17" y="39"/>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0" name="Freeform 15"/>
            <p:cNvSpPr>
              <a:spLocks/>
            </p:cNvSpPr>
            <p:nvPr/>
          </p:nvSpPr>
          <p:spPr bwMode="auto">
            <a:xfrm>
              <a:off x="2436813" y="1071563"/>
              <a:ext cx="1203325" cy="1133475"/>
            </a:xfrm>
            <a:custGeom>
              <a:avLst/>
              <a:gdLst/>
              <a:ahLst/>
              <a:cxnLst>
                <a:cxn ang="0">
                  <a:pos x="547" y="3"/>
                </a:cxn>
                <a:cxn ang="0">
                  <a:pos x="625" y="20"/>
                </a:cxn>
                <a:cxn ang="0">
                  <a:pos x="693" y="53"/>
                </a:cxn>
                <a:cxn ang="0">
                  <a:pos x="739" y="106"/>
                </a:cxn>
                <a:cxn ang="0">
                  <a:pos x="758" y="169"/>
                </a:cxn>
                <a:cxn ang="0">
                  <a:pos x="748" y="240"/>
                </a:cxn>
                <a:cxn ang="0">
                  <a:pos x="704" y="316"/>
                </a:cxn>
                <a:cxn ang="0">
                  <a:pos x="648" y="367"/>
                </a:cxn>
                <a:cxn ang="0">
                  <a:pos x="581" y="395"/>
                </a:cxn>
                <a:cxn ang="0">
                  <a:pos x="518" y="408"/>
                </a:cxn>
                <a:cxn ang="0">
                  <a:pos x="461" y="411"/>
                </a:cxn>
                <a:cxn ang="0">
                  <a:pos x="422" y="408"/>
                </a:cxn>
                <a:cxn ang="0">
                  <a:pos x="406" y="405"/>
                </a:cxn>
                <a:cxn ang="0">
                  <a:pos x="429" y="358"/>
                </a:cxn>
                <a:cxn ang="0">
                  <a:pos x="428" y="319"/>
                </a:cxn>
                <a:cxn ang="0">
                  <a:pos x="408" y="286"/>
                </a:cxn>
                <a:cxn ang="0">
                  <a:pos x="381" y="261"/>
                </a:cxn>
                <a:cxn ang="0">
                  <a:pos x="351" y="243"/>
                </a:cxn>
                <a:cxn ang="0">
                  <a:pos x="329" y="233"/>
                </a:cxn>
                <a:cxn ang="0">
                  <a:pos x="319" y="228"/>
                </a:cxn>
                <a:cxn ang="0">
                  <a:pos x="346" y="329"/>
                </a:cxn>
                <a:cxn ang="0">
                  <a:pos x="343" y="420"/>
                </a:cxn>
                <a:cxn ang="0">
                  <a:pos x="320" y="502"/>
                </a:cxn>
                <a:cxn ang="0">
                  <a:pos x="285" y="574"/>
                </a:cxn>
                <a:cxn ang="0">
                  <a:pos x="244" y="633"/>
                </a:cxn>
                <a:cxn ang="0">
                  <a:pos x="206" y="677"/>
                </a:cxn>
                <a:cxn ang="0">
                  <a:pos x="178" y="704"/>
                </a:cxn>
                <a:cxn ang="0">
                  <a:pos x="166" y="714"/>
                </a:cxn>
                <a:cxn ang="0">
                  <a:pos x="109" y="666"/>
                </a:cxn>
                <a:cxn ang="0">
                  <a:pos x="65" y="608"/>
                </a:cxn>
                <a:cxn ang="0">
                  <a:pos x="32" y="550"/>
                </a:cxn>
                <a:cxn ang="0">
                  <a:pos x="11" y="502"/>
                </a:cxn>
                <a:cxn ang="0">
                  <a:pos x="1" y="474"/>
                </a:cxn>
                <a:cxn ang="0">
                  <a:pos x="6" y="475"/>
                </a:cxn>
                <a:cxn ang="0">
                  <a:pos x="28" y="482"/>
                </a:cxn>
                <a:cxn ang="0">
                  <a:pos x="59" y="475"/>
                </a:cxn>
                <a:cxn ang="0">
                  <a:pos x="89" y="453"/>
                </a:cxn>
                <a:cxn ang="0">
                  <a:pos x="106" y="411"/>
                </a:cxn>
                <a:cxn ang="0">
                  <a:pos x="111" y="353"/>
                </a:cxn>
                <a:cxn ang="0">
                  <a:pos x="121" y="281"/>
                </a:cxn>
                <a:cxn ang="0">
                  <a:pos x="147" y="200"/>
                </a:cxn>
                <a:cxn ang="0">
                  <a:pos x="202" y="114"/>
                </a:cxn>
                <a:cxn ang="0">
                  <a:pos x="261" y="62"/>
                </a:cxn>
                <a:cxn ang="0">
                  <a:pos x="336" y="27"/>
                </a:cxn>
                <a:cxn ang="0">
                  <a:pos x="420" y="5"/>
                </a:cxn>
                <a:cxn ang="0">
                  <a:pos x="507" y="0"/>
                </a:cxn>
              </a:cxnLst>
              <a:rect l="0" t="0" r="r" b="b"/>
              <a:pathLst>
                <a:path w="758" h="714">
                  <a:moveTo>
                    <a:pt x="507" y="0"/>
                  </a:moveTo>
                  <a:lnTo>
                    <a:pt x="547" y="3"/>
                  </a:lnTo>
                  <a:lnTo>
                    <a:pt x="588" y="10"/>
                  </a:lnTo>
                  <a:lnTo>
                    <a:pt x="625" y="20"/>
                  </a:lnTo>
                  <a:lnTo>
                    <a:pt x="662" y="34"/>
                  </a:lnTo>
                  <a:lnTo>
                    <a:pt x="693" y="53"/>
                  </a:lnTo>
                  <a:lnTo>
                    <a:pt x="720" y="77"/>
                  </a:lnTo>
                  <a:lnTo>
                    <a:pt x="739" y="106"/>
                  </a:lnTo>
                  <a:lnTo>
                    <a:pt x="752" y="135"/>
                  </a:lnTo>
                  <a:lnTo>
                    <a:pt x="758" y="169"/>
                  </a:lnTo>
                  <a:lnTo>
                    <a:pt x="758" y="203"/>
                  </a:lnTo>
                  <a:lnTo>
                    <a:pt x="748" y="240"/>
                  </a:lnTo>
                  <a:lnTo>
                    <a:pt x="731" y="278"/>
                  </a:lnTo>
                  <a:lnTo>
                    <a:pt x="704" y="316"/>
                  </a:lnTo>
                  <a:lnTo>
                    <a:pt x="677" y="344"/>
                  </a:lnTo>
                  <a:lnTo>
                    <a:pt x="648" y="367"/>
                  </a:lnTo>
                  <a:lnTo>
                    <a:pt x="615" y="382"/>
                  </a:lnTo>
                  <a:lnTo>
                    <a:pt x="581" y="395"/>
                  </a:lnTo>
                  <a:lnTo>
                    <a:pt x="549" y="403"/>
                  </a:lnTo>
                  <a:lnTo>
                    <a:pt x="518" y="408"/>
                  </a:lnTo>
                  <a:lnTo>
                    <a:pt x="488" y="411"/>
                  </a:lnTo>
                  <a:lnTo>
                    <a:pt x="461" y="411"/>
                  </a:lnTo>
                  <a:lnTo>
                    <a:pt x="439" y="409"/>
                  </a:lnTo>
                  <a:lnTo>
                    <a:pt x="422" y="408"/>
                  </a:lnTo>
                  <a:lnTo>
                    <a:pt x="411" y="406"/>
                  </a:lnTo>
                  <a:lnTo>
                    <a:pt x="406" y="405"/>
                  </a:lnTo>
                  <a:lnTo>
                    <a:pt x="422" y="381"/>
                  </a:lnTo>
                  <a:lnTo>
                    <a:pt x="429" y="358"/>
                  </a:lnTo>
                  <a:lnTo>
                    <a:pt x="430" y="337"/>
                  </a:lnTo>
                  <a:lnTo>
                    <a:pt x="428" y="319"/>
                  </a:lnTo>
                  <a:lnTo>
                    <a:pt x="419" y="300"/>
                  </a:lnTo>
                  <a:lnTo>
                    <a:pt x="408" y="286"/>
                  </a:lnTo>
                  <a:lnTo>
                    <a:pt x="395" y="272"/>
                  </a:lnTo>
                  <a:lnTo>
                    <a:pt x="381" y="261"/>
                  </a:lnTo>
                  <a:lnTo>
                    <a:pt x="365" y="251"/>
                  </a:lnTo>
                  <a:lnTo>
                    <a:pt x="351" y="243"/>
                  </a:lnTo>
                  <a:lnTo>
                    <a:pt x="339" y="237"/>
                  </a:lnTo>
                  <a:lnTo>
                    <a:pt x="329" y="233"/>
                  </a:lnTo>
                  <a:lnTo>
                    <a:pt x="322" y="230"/>
                  </a:lnTo>
                  <a:lnTo>
                    <a:pt x="319" y="228"/>
                  </a:lnTo>
                  <a:lnTo>
                    <a:pt x="336" y="279"/>
                  </a:lnTo>
                  <a:lnTo>
                    <a:pt x="346" y="329"/>
                  </a:lnTo>
                  <a:lnTo>
                    <a:pt x="347" y="375"/>
                  </a:lnTo>
                  <a:lnTo>
                    <a:pt x="343" y="420"/>
                  </a:lnTo>
                  <a:lnTo>
                    <a:pt x="334" y="463"/>
                  </a:lnTo>
                  <a:lnTo>
                    <a:pt x="320" y="502"/>
                  </a:lnTo>
                  <a:lnTo>
                    <a:pt x="303" y="540"/>
                  </a:lnTo>
                  <a:lnTo>
                    <a:pt x="285" y="574"/>
                  </a:lnTo>
                  <a:lnTo>
                    <a:pt x="265" y="605"/>
                  </a:lnTo>
                  <a:lnTo>
                    <a:pt x="244" y="633"/>
                  </a:lnTo>
                  <a:lnTo>
                    <a:pt x="224" y="657"/>
                  </a:lnTo>
                  <a:lnTo>
                    <a:pt x="206" y="677"/>
                  </a:lnTo>
                  <a:lnTo>
                    <a:pt x="190" y="693"/>
                  </a:lnTo>
                  <a:lnTo>
                    <a:pt x="178" y="704"/>
                  </a:lnTo>
                  <a:lnTo>
                    <a:pt x="169" y="711"/>
                  </a:lnTo>
                  <a:lnTo>
                    <a:pt x="166" y="714"/>
                  </a:lnTo>
                  <a:lnTo>
                    <a:pt x="135" y="691"/>
                  </a:lnTo>
                  <a:lnTo>
                    <a:pt x="109" y="666"/>
                  </a:lnTo>
                  <a:lnTo>
                    <a:pt x="86" y="638"/>
                  </a:lnTo>
                  <a:lnTo>
                    <a:pt x="65" y="608"/>
                  </a:lnTo>
                  <a:lnTo>
                    <a:pt x="48" y="578"/>
                  </a:lnTo>
                  <a:lnTo>
                    <a:pt x="32" y="550"/>
                  </a:lnTo>
                  <a:lnTo>
                    <a:pt x="21" y="525"/>
                  </a:lnTo>
                  <a:lnTo>
                    <a:pt x="11" y="502"/>
                  </a:lnTo>
                  <a:lnTo>
                    <a:pt x="6" y="485"/>
                  </a:lnTo>
                  <a:lnTo>
                    <a:pt x="1" y="474"/>
                  </a:lnTo>
                  <a:lnTo>
                    <a:pt x="0" y="470"/>
                  </a:lnTo>
                  <a:lnTo>
                    <a:pt x="6" y="475"/>
                  </a:lnTo>
                  <a:lnTo>
                    <a:pt x="16" y="480"/>
                  </a:lnTo>
                  <a:lnTo>
                    <a:pt x="28" y="482"/>
                  </a:lnTo>
                  <a:lnTo>
                    <a:pt x="44" y="481"/>
                  </a:lnTo>
                  <a:lnTo>
                    <a:pt x="59" y="475"/>
                  </a:lnTo>
                  <a:lnTo>
                    <a:pt x="75" y="467"/>
                  </a:lnTo>
                  <a:lnTo>
                    <a:pt x="89" y="453"/>
                  </a:lnTo>
                  <a:lnTo>
                    <a:pt x="99" y="433"/>
                  </a:lnTo>
                  <a:lnTo>
                    <a:pt x="106" y="411"/>
                  </a:lnTo>
                  <a:lnTo>
                    <a:pt x="109" y="384"/>
                  </a:lnTo>
                  <a:lnTo>
                    <a:pt x="111" y="353"/>
                  </a:lnTo>
                  <a:lnTo>
                    <a:pt x="114" y="319"/>
                  </a:lnTo>
                  <a:lnTo>
                    <a:pt x="121" y="281"/>
                  </a:lnTo>
                  <a:lnTo>
                    <a:pt x="131" y="241"/>
                  </a:lnTo>
                  <a:lnTo>
                    <a:pt x="147" y="200"/>
                  </a:lnTo>
                  <a:lnTo>
                    <a:pt x="169" y="158"/>
                  </a:lnTo>
                  <a:lnTo>
                    <a:pt x="202" y="114"/>
                  </a:lnTo>
                  <a:lnTo>
                    <a:pt x="230" y="86"/>
                  </a:lnTo>
                  <a:lnTo>
                    <a:pt x="261" y="62"/>
                  </a:lnTo>
                  <a:lnTo>
                    <a:pt x="298" y="42"/>
                  </a:lnTo>
                  <a:lnTo>
                    <a:pt x="336" y="27"/>
                  </a:lnTo>
                  <a:lnTo>
                    <a:pt x="378" y="14"/>
                  </a:lnTo>
                  <a:lnTo>
                    <a:pt x="420" y="5"/>
                  </a:lnTo>
                  <a:lnTo>
                    <a:pt x="463" y="1"/>
                  </a:lnTo>
                  <a:lnTo>
                    <a:pt x="507"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1" name="Freeform 16"/>
            <p:cNvSpPr>
              <a:spLocks/>
            </p:cNvSpPr>
            <p:nvPr/>
          </p:nvSpPr>
          <p:spPr bwMode="auto">
            <a:xfrm>
              <a:off x="3465513" y="2347913"/>
              <a:ext cx="338138" cy="865188"/>
            </a:xfrm>
            <a:custGeom>
              <a:avLst/>
              <a:gdLst/>
              <a:ahLst/>
              <a:cxnLst>
                <a:cxn ang="0">
                  <a:pos x="100" y="0"/>
                </a:cxn>
                <a:cxn ang="0">
                  <a:pos x="127" y="54"/>
                </a:cxn>
                <a:cxn ang="0">
                  <a:pos x="148" y="112"/>
                </a:cxn>
                <a:cxn ang="0">
                  <a:pos x="166" y="172"/>
                </a:cxn>
                <a:cxn ang="0">
                  <a:pos x="182" y="233"/>
                </a:cxn>
                <a:cxn ang="0">
                  <a:pos x="193" y="295"/>
                </a:cxn>
                <a:cxn ang="0">
                  <a:pos x="201" y="356"/>
                </a:cxn>
                <a:cxn ang="0">
                  <a:pos x="208" y="415"/>
                </a:cxn>
                <a:cxn ang="0">
                  <a:pos x="213" y="472"/>
                </a:cxn>
                <a:cxn ang="0">
                  <a:pos x="204" y="487"/>
                </a:cxn>
                <a:cxn ang="0">
                  <a:pos x="187" y="501"/>
                </a:cxn>
                <a:cxn ang="0">
                  <a:pos x="160" y="514"/>
                </a:cxn>
                <a:cxn ang="0">
                  <a:pos x="127" y="527"/>
                </a:cxn>
                <a:cxn ang="0">
                  <a:pos x="86" y="537"/>
                </a:cxn>
                <a:cxn ang="0">
                  <a:pos x="39" y="545"/>
                </a:cxn>
                <a:cxn ang="0">
                  <a:pos x="41" y="483"/>
                </a:cxn>
                <a:cxn ang="0">
                  <a:pos x="41" y="421"/>
                </a:cxn>
                <a:cxn ang="0">
                  <a:pos x="38" y="363"/>
                </a:cxn>
                <a:cxn ang="0">
                  <a:pos x="35" y="306"/>
                </a:cxn>
                <a:cxn ang="0">
                  <a:pos x="31" y="254"/>
                </a:cxn>
                <a:cxn ang="0">
                  <a:pos x="26" y="206"/>
                </a:cxn>
                <a:cxn ang="0">
                  <a:pos x="21" y="163"/>
                </a:cxn>
                <a:cxn ang="0">
                  <a:pos x="15" y="124"/>
                </a:cxn>
                <a:cxn ang="0">
                  <a:pos x="11" y="91"/>
                </a:cxn>
                <a:cxn ang="0">
                  <a:pos x="7" y="65"/>
                </a:cxn>
                <a:cxn ang="0">
                  <a:pos x="2" y="45"/>
                </a:cxn>
                <a:cxn ang="0">
                  <a:pos x="1" y="33"/>
                </a:cxn>
                <a:cxn ang="0">
                  <a:pos x="0" y="28"/>
                </a:cxn>
                <a:cxn ang="0">
                  <a:pos x="19" y="24"/>
                </a:cxn>
                <a:cxn ang="0">
                  <a:pos x="39" y="19"/>
                </a:cxn>
                <a:cxn ang="0">
                  <a:pos x="59" y="13"/>
                </a:cxn>
                <a:cxn ang="0">
                  <a:pos x="74" y="7"/>
                </a:cxn>
                <a:cxn ang="0">
                  <a:pos x="89" y="4"/>
                </a:cxn>
                <a:cxn ang="0">
                  <a:pos x="97" y="2"/>
                </a:cxn>
                <a:cxn ang="0">
                  <a:pos x="100" y="0"/>
                </a:cxn>
              </a:cxnLst>
              <a:rect l="0" t="0" r="r" b="b"/>
              <a:pathLst>
                <a:path w="213" h="545">
                  <a:moveTo>
                    <a:pt x="100" y="0"/>
                  </a:moveTo>
                  <a:lnTo>
                    <a:pt x="127" y="54"/>
                  </a:lnTo>
                  <a:lnTo>
                    <a:pt x="148" y="112"/>
                  </a:lnTo>
                  <a:lnTo>
                    <a:pt x="166" y="172"/>
                  </a:lnTo>
                  <a:lnTo>
                    <a:pt x="182" y="233"/>
                  </a:lnTo>
                  <a:lnTo>
                    <a:pt x="193" y="295"/>
                  </a:lnTo>
                  <a:lnTo>
                    <a:pt x="201" y="356"/>
                  </a:lnTo>
                  <a:lnTo>
                    <a:pt x="208" y="415"/>
                  </a:lnTo>
                  <a:lnTo>
                    <a:pt x="213" y="472"/>
                  </a:lnTo>
                  <a:lnTo>
                    <a:pt x="204" y="487"/>
                  </a:lnTo>
                  <a:lnTo>
                    <a:pt x="187" y="501"/>
                  </a:lnTo>
                  <a:lnTo>
                    <a:pt x="160" y="514"/>
                  </a:lnTo>
                  <a:lnTo>
                    <a:pt x="127" y="527"/>
                  </a:lnTo>
                  <a:lnTo>
                    <a:pt x="86" y="537"/>
                  </a:lnTo>
                  <a:lnTo>
                    <a:pt x="39" y="545"/>
                  </a:lnTo>
                  <a:lnTo>
                    <a:pt x="41" y="483"/>
                  </a:lnTo>
                  <a:lnTo>
                    <a:pt x="41" y="421"/>
                  </a:lnTo>
                  <a:lnTo>
                    <a:pt x="38" y="363"/>
                  </a:lnTo>
                  <a:lnTo>
                    <a:pt x="35" y="306"/>
                  </a:lnTo>
                  <a:lnTo>
                    <a:pt x="31" y="254"/>
                  </a:lnTo>
                  <a:lnTo>
                    <a:pt x="26" y="206"/>
                  </a:lnTo>
                  <a:lnTo>
                    <a:pt x="21" y="163"/>
                  </a:lnTo>
                  <a:lnTo>
                    <a:pt x="15" y="124"/>
                  </a:lnTo>
                  <a:lnTo>
                    <a:pt x="11" y="91"/>
                  </a:lnTo>
                  <a:lnTo>
                    <a:pt x="7" y="65"/>
                  </a:lnTo>
                  <a:lnTo>
                    <a:pt x="2" y="45"/>
                  </a:lnTo>
                  <a:lnTo>
                    <a:pt x="1" y="33"/>
                  </a:lnTo>
                  <a:lnTo>
                    <a:pt x="0" y="28"/>
                  </a:lnTo>
                  <a:lnTo>
                    <a:pt x="19" y="24"/>
                  </a:lnTo>
                  <a:lnTo>
                    <a:pt x="39" y="19"/>
                  </a:lnTo>
                  <a:lnTo>
                    <a:pt x="59" y="13"/>
                  </a:lnTo>
                  <a:lnTo>
                    <a:pt x="74" y="7"/>
                  </a:lnTo>
                  <a:lnTo>
                    <a:pt x="89" y="4"/>
                  </a:lnTo>
                  <a:lnTo>
                    <a:pt x="97" y="2"/>
                  </a:lnTo>
                  <a:lnTo>
                    <a:pt x="100" y="0"/>
                  </a:lnTo>
                  <a:close/>
                </a:path>
              </a:pathLst>
            </a:custGeom>
            <a:solidFill>
              <a:srgbClr val="2A697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2" name="Freeform 17"/>
            <p:cNvSpPr>
              <a:spLocks/>
            </p:cNvSpPr>
            <p:nvPr/>
          </p:nvSpPr>
          <p:spPr bwMode="auto">
            <a:xfrm>
              <a:off x="3155951" y="2408238"/>
              <a:ext cx="203200" cy="111125"/>
            </a:xfrm>
            <a:custGeom>
              <a:avLst/>
              <a:gdLst/>
              <a:ahLst/>
              <a:cxnLst>
                <a:cxn ang="0">
                  <a:pos x="128" y="0"/>
                </a:cxn>
                <a:cxn ang="0">
                  <a:pos x="73" y="70"/>
                </a:cxn>
                <a:cxn ang="0">
                  <a:pos x="0" y="6"/>
                </a:cxn>
                <a:cxn ang="0">
                  <a:pos x="4" y="6"/>
                </a:cxn>
                <a:cxn ang="0">
                  <a:pos x="15" y="6"/>
                </a:cxn>
                <a:cxn ang="0">
                  <a:pos x="32" y="6"/>
                </a:cxn>
                <a:cxn ang="0">
                  <a:pos x="54" y="6"/>
                </a:cxn>
                <a:cxn ang="0">
                  <a:pos x="78" y="5"/>
                </a:cxn>
                <a:cxn ang="0">
                  <a:pos x="103" y="3"/>
                </a:cxn>
                <a:cxn ang="0">
                  <a:pos x="128" y="0"/>
                </a:cxn>
              </a:cxnLst>
              <a:rect l="0" t="0" r="r" b="b"/>
              <a:pathLst>
                <a:path w="128" h="70">
                  <a:moveTo>
                    <a:pt x="128" y="0"/>
                  </a:moveTo>
                  <a:lnTo>
                    <a:pt x="73" y="70"/>
                  </a:lnTo>
                  <a:lnTo>
                    <a:pt x="0" y="6"/>
                  </a:lnTo>
                  <a:lnTo>
                    <a:pt x="4" y="6"/>
                  </a:lnTo>
                  <a:lnTo>
                    <a:pt x="15" y="6"/>
                  </a:lnTo>
                  <a:lnTo>
                    <a:pt x="32" y="6"/>
                  </a:lnTo>
                  <a:lnTo>
                    <a:pt x="54" y="6"/>
                  </a:lnTo>
                  <a:lnTo>
                    <a:pt x="78" y="5"/>
                  </a:lnTo>
                  <a:lnTo>
                    <a:pt x="103" y="3"/>
                  </a:lnTo>
                  <a:lnTo>
                    <a:pt x="128" y="0"/>
                  </a:lnTo>
                  <a:close/>
                </a:path>
              </a:pathLst>
            </a:custGeom>
            <a:solidFill>
              <a:srgbClr val="DA1EA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3" name="Freeform 18"/>
            <p:cNvSpPr>
              <a:spLocks/>
            </p:cNvSpPr>
            <p:nvPr/>
          </p:nvSpPr>
          <p:spPr bwMode="auto">
            <a:xfrm>
              <a:off x="3216276" y="2484438"/>
              <a:ext cx="173038" cy="712788"/>
            </a:xfrm>
            <a:custGeom>
              <a:avLst/>
              <a:gdLst/>
              <a:ahLst/>
              <a:cxnLst>
                <a:cxn ang="0">
                  <a:pos x="47" y="0"/>
                </a:cxn>
                <a:cxn ang="0">
                  <a:pos x="54" y="36"/>
                </a:cxn>
                <a:cxn ang="0">
                  <a:pos x="62" y="74"/>
                </a:cxn>
                <a:cxn ang="0">
                  <a:pos x="69" y="115"/>
                </a:cxn>
                <a:cxn ang="0">
                  <a:pos x="76" y="154"/>
                </a:cxn>
                <a:cxn ang="0">
                  <a:pos x="83" y="195"/>
                </a:cxn>
                <a:cxn ang="0">
                  <a:pos x="89" y="233"/>
                </a:cxn>
                <a:cxn ang="0">
                  <a:pos x="95" y="270"/>
                </a:cxn>
                <a:cxn ang="0">
                  <a:pos x="100" y="301"/>
                </a:cxn>
                <a:cxn ang="0">
                  <a:pos x="103" y="328"/>
                </a:cxn>
                <a:cxn ang="0">
                  <a:pos x="107" y="348"/>
                </a:cxn>
                <a:cxn ang="0">
                  <a:pos x="109" y="362"/>
                </a:cxn>
                <a:cxn ang="0">
                  <a:pos x="109" y="366"/>
                </a:cxn>
                <a:cxn ang="0">
                  <a:pos x="58" y="449"/>
                </a:cxn>
                <a:cxn ang="0">
                  <a:pos x="0" y="370"/>
                </a:cxn>
                <a:cxn ang="0">
                  <a:pos x="7" y="339"/>
                </a:cxn>
                <a:cxn ang="0">
                  <a:pos x="11" y="302"/>
                </a:cxn>
                <a:cxn ang="0">
                  <a:pos x="16" y="263"/>
                </a:cxn>
                <a:cxn ang="0">
                  <a:pos x="18" y="223"/>
                </a:cxn>
                <a:cxn ang="0">
                  <a:pos x="20" y="182"/>
                </a:cxn>
                <a:cxn ang="0">
                  <a:pos x="21" y="143"/>
                </a:cxn>
                <a:cxn ang="0">
                  <a:pos x="21" y="106"/>
                </a:cxn>
                <a:cxn ang="0">
                  <a:pos x="21" y="74"/>
                </a:cxn>
                <a:cxn ang="0">
                  <a:pos x="21" y="45"/>
                </a:cxn>
                <a:cxn ang="0">
                  <a:pos x="21" y="24"/>
                </a:cxn>
                <a:cxn ang="0">
                  <a:pos x="21" y="10"/>
                </a:cxn>
                <a:cxn ang="0">
                  <a:pos x="21" y="6"/>
                </a:cxn>
                <a:cxn ang="0">
                  <a:pos x="27" y="3"/>
                </a:cxn>
                <a:cxn ang="0">
                  <a:pos x="35" y="2"/>
                </a:cxn>
                <a:cxn ang="0">
                  <a:pos x="42" y="0"/>
                </a:cxn>
                <a:cxn ang="0">
                  <a:pos x="47" y="0"/>
                </a:cxn>
              </a:cxnLst>
              <a:rect l="0" t="0" r="r" b="b"/>
              <a:pathLst>
                <a:path w="109" h="449">
                  <a:moveTo>
                    <a:pt x="47" y="0"/>
                  </a:moveTo>
                  <a:lnTo>
                    <a:pt x="54" y="36"/>
                  </a:lnTo>
                  <a:lnTo>
                    <a:pt x="62" y="74"/>
                  </a:lnTo>
                  <a:lnTo>
                    <a:pt x="69" y="115"/>
                  </a:lnTo>
                  <a:lnTo>
                    <a:pt x="76" y="154"/>
                  </a:lnTo>
                  <a:lnTo>
                    <a:pt x="83" y="195"/>
                  </a:lnTo>
                  <a:lnTo>
                    <a:pt x="89" y="233"/>
                  </a:lnTo>
                  <a:lnTo>
                    <a:pt x="95" y="270"/>
                  </a:lnTo>
                  <a:lnTo>
                    <a:pt x="100" y="301"/>
                  </a:lnTo>
                  <a:lnTo>
                    <a:pt x="103" y="328"/>
                  </a:lnTo>
                  <a:lnTo>
                    <a:pt x="107" y="348"/>
                  </a:lnTo>
                  <a:lnTo>
                    <a:pt x="109" y="362"/>
                  </a:lnTo>
                  <a:lnTo>
                    <a:pt x="109" y="366"/>
                  </a:lnTo>
                  <a:lnTo>
                    <a:pt x="58" y="449"/>
                  </a:lnTo>
                  <a:lnTo>
                    <a:pt x="0" y="370"/>
                  </a:lnTo>
                  <a:lnTo>
                    <a:pt x="7" y="339"/>
                  </a:lnTo>
                  <a:lnTo>
                    <a:pt x="11" y="302"/>
                  </a:lnTo>
                  <a:lnTo>
                    <a:pt x="16" y="263"/>
                  </a:lnTo>
                  <a:lnTo>
                    <a:pt x="18" y="223"/>
                  </a:lnTo>
                  <a:lnTo>
                    <a:pt x="20" y="182"/>
                  </a:lnTo>
                  <a:lnTo>
                    <a:pt x="21" y="143"/>
                  </a:lnTo>
                  <a:lnTo>
                    <a:pt x="21" y="106"/>
                  </a:lnTo>
                  <a:lnTo>
                    <a:pt x="21" y="74"/>
                  </a:lnTo>
                  <a:lnTo>
                    <a:pt x="21" y="45"/>
                  </a:lnTo>
                  <a:lnTo>
                    <a:pt x="21" y="24"/>
                  </a:lnTo>
                  <a:lnTo>
                    <a:pt x="21" y="10"/>
                  </a:lnTo>
                  <a:lnTo>
                    <a:pt x="21" y="6"/>
                  </a:lnTo>
                  <a:lnTo>
                    <a:pt x="27" y="3"/>
                  </a:lnTo>
                  <a:lnTo>
                    <a:pt x="35" y="2"/>
                  </a:lnTo>
                  <a:lnTo>
                    <a:pt x="42" y="0"/>
                  </a:lnTo>
                  <a:lnTo>
                    <a:pt x="47" y="0"/>
                  </a:lnTo>
                  <a:close/>
                </a:path>
              </a:pathLst>
            </a:custGeom>
            <a:solidFill>
              <a:srgbClr val="DA1EA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4" name="Freeform 19"/>
            <p:cNvSpPr>
              <a:spLocks/>
            </p:cNvSpPr>
            <p:nvPr/>
          </p:nvSpPr>
          <p:spPr bwMode="auto">
            <a:xfrm>
              <a:off x="2617788" y="2373313"/>
              <a:ext cx="471488" cy="860425"/>
            </a:xfrm>
            <a:custGeom>
              <a:avLst/>
              <a:gdLst/>
              <a:ahLst/>
              <a:cxnLst>
                <a:cxn ang="0">
                  <a:pos x="141" y="0"/>
                </a:cxn>
                <a:cxn ang="0">
                  <a:pos x="144" y="1"/>
                </a:cxn>
                <a:cxn ang="0">
                  <a:pos x="154" y="4"/>
                </a:cxn>
                <a:cxn ang="0">
                  <a:pos x="167" y="7"/>
                </a:cxn>
                <a:cxn ang="0">
                  <a:pos x="185" y="11"/>
                </a:cxn>
                <a:cxn ang="0">
                  <a:pos x="206" y="15"/>
                </a:cxn>
                <a:cxn ang="0">
                  <a:pos x="230" y="20"/>
                </a:cxn>
                <a:cxn ang="0">
                  <a:pos x="256" y="22"/>
                </a:cxn>
                <a:cxn ang="0">
                  <a:pos x="256" y="27"/>
                </a:cxn>
                <a:cxn ang="0">
                  <a:pos x="258" y="39"/>
                </a:cxn>
                <a:cxn ang="0">
                  <a:pos x="261" y="62"/>
                </a:cxn>
                <a:cxn ang="0">
                  <a:pos x="266" y="90"/>
                </a:cxn>
                <a:cxn ang="0">
                  <a:pos x="270" y="125"/>
                </a:cxn>
                <a:cxn ang="0">
                  <a:pos x="275" y="165"/>
                </a:cxn>
                <a:cxn ang="0">
                  <a:pos x="280" y="211"/>
                </a:cxn>
                <a:cxn ang="0">
                  <a:pos x="285" y="261"/>
                </a:cxn>
                <a:cxn ang="0">
                  <a:pos x="290" y="313"/>
                </a:cxn>
                <a:cxn ang="0">
                  <a:pos x="292" y="368"/>
                </a:cxn>
                <a:cxn ang="0">
                  <a:pos x="295" y="426"/>
                </a:cxn>
                <a:cxn ang="0">
                  <a:pos x="297" y="484"/>
                </a:cxn>
                <a:cxn ang="0">
                  <a:pos x="297" y="542"/>
                </a:cxn>
                <a:cxn ang="0">
                  <a:pos x="239" y="537"/>
                </a:cxn>
                <a:cxn ang="0">
                  <a:pos x="185" y="530"/>
                </a:cxn>
                <a:cxn ang="0">
                  <a:pos x="137" y="523"/>
                </a:cxn>
                <a:cxn ang="0">
                  <a:pos x="95" y="512"/>
                </a:cxn>
                <a:cxn ang="0">
                  <a:pos x="60" y="501"/>
                </a:cxn>
                <a:cxn ang="0">
                  <a:pos x="31" y="488"/>
                </a:cxn>
                <a:cxn ang="0">
                  <a:pos x="12" y="474"/>
                </a:cxn>
                <a:cxn ang="0">
                  <a:pos x="0" y="460"/>
                </a:cxn>
                <a:cxn ang="0">
                  <a:pos x="9" y="394"/>
                </a:cxn>
                <a:cxn ang="0">
                  <a:pos x="20" y="327"/>
                </a:cxn>
                <a:cxn ang="0">
                  <a:pos x="36" y="258"/>
                </a:cxn>
                <a:cxn ang="0">
                  <a:pos x="55" y="190"/>
                </a:cxn>
                <a:cxn ang="0">
                  <a:pos x="78" y="124"/>
                </a:cxn>
                <a:cxn ang="0">
                  <a:pos x="108" y="60"/>
                </a:cxn>
                <a:cxn ang="0">
                  <a:pos x="141" y="0"/>
                </a:cxn>
              </a:cxnLst>
              <a:rect l="0" t="0" r="r" b="b"/>
              <a:pathLst>
                <a:path w="297" h="542">
                  <a:moveTo>
                    <a:pt x="141" y="0"/>
                  </a:moveTo>
                  <a:lnTo>
                    <a:pt x="144" y="1"/>
                  </a:lnTo>
                  <a:lnTo>
                    <a:pt x="154" y="4"/>
                  </a:lnTo>
                  <a:lnTo>
                    <a:pt x="167" y="7"/>
                  </a:lnTo>
                  <a:lnTo>
                    <a:pt x="185" y="11"/>
                  </a:lnTo>
                  <a:lnTo>
                    <a:pt x="206" y="15"/>
                  </a:lnTo>
                  <a:lnTo>
                    <a:pt x="230" y="20"/>
                  </a:lnTo>
                  <a:lnTo>
                    <a:pt x="256" y="22"/>
                  </a:lnTo>
                  <a:lnTo>
                    <a:pt x="256" y="27"/>
                  </a:lnTo>
                  <a:lnTo>
                    <a:pt x="258" y="39"/>
                  </a:lnTo>
                  <a:lnTo>
                    <a:pt x="261" y="62"/>
                  </a:lnTo>
                  <a:lnTo>
                    <a:pt x="266" y="90"/>
                  </a:lnTo>
                  <a:lnTo>
                    <a:pt x="270" y="125"/>
                  </a:lnTo>
                  <a:lnTo>
                    <a:pt x="275" y="165"/>
                  </a:lnTo>
                  <a:lnTo>
                    <a:pt x="280" y="211"/>
                  </a:lnTo>
                  <a:lnTo>
                    <a:pt x="285" y="261"/>
                  </a:lnTo>
                  <a:lnTo>
                    <a:pt x="290" y="313"/>
                  </a:lnTo>
                  <a:lnTo>
                    <a:pt x="292" y="368"/>
                  </a:lnTo>
                  <a:lnTo>
                    <a:pt x="295" y="426"/>
                  </a:lnTo>
                  <a:lnTo>
                    <a:pt x="297" y="484"/>
                  </a:lnTo>
                  <a:lnTo>
                    <a:pt x="297" y="542"/>
                  </a:lnTo>
                  <a:lnTo>
                    <a:pt x="239" y="537"/>
                  </a:lnTo>
                  <a:lnTo>
                    <a:pt x="185" y="530"/>
                  </a:lnTo>
                  <a:lnTo>
                    <a:pt x="137" y="523"/>
                  </a:lnTo>
                  <a:lnTo>
                    <a:pt x="95" y="512"/>
                  </a:lnTo>
                  <a:lnTo>
                    <a:pt x="60" y="501"/>
                  </a:lnTo>
                  <a:lnTo>
                    <a:pt x="31" y="488"/>
                  </a:lnTo>
                  <a:lnTo>
                    <a:pt x="12" y="474"/>
                  </a:lnTo>
                  <a:lnTo>
                    <a:pt x="0" y="460"/>
                  </a:lnTo>
                  <a:lnTo>
                    <a:pt x="9" y="394"/>
                  </a:lnTo>
                  <a:lnTo>
                    <a:pt x="20" y="327"/>
                  </a:lnTo>
                  <a:lnTo>
                    <a:pt x="36" y="258"/>
                  </a:lnTo>
                  <a:lnTo>
                    <a:pt x="55" y="190"/>
                  </a:lnTo>
                  <a:lnTo>
                    <a:pt x="78" y="124"/>
                  </a:lnTo>
                  <a:lnTo>
                    <a:pt x="108" y="60"/>
                  </a:lnTo>
                  <a:lnTo>
                    <a:pt x="141" y="0"/>
                  </a:lnTo>
                  <a:close/>
                </a:path>
              </a:pathLst>
            </a:custGeom>
            <a:solidFill>
              <a:srgbClr val="2A697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5" name="Freeform 20"/>
            <p:cNvSpPr>
              <a:spLocks/>
            </p:cNvSpPr>
            <p:nvPr/>
          </p:nvSpPr>
          <p:spPr bwMode="auto">
            <a:xfrm>
              <a:off x="3617913" y="2624138"/>
              <a:ext cx="61913" cy="571500"/>
            </a:xfrm>
            <a:custGeom>
              <a:avLst/>
              <a:gdLst/>
              <a:ahLst/>
              <a:cxnLst>
                <a:cxn ang="0">
                  <a:pos x="0" y="0"/>
                </a:cxn>
                <a:cxn ang="0">
                  <a:pos x="0" y="4"/>
                </a:cxn>
                <a:cxn ang="0">
                  <a:pos x="2" y="15"/>
                </a:cxn>
                <a:cxn ang="0">
                  <a:pos x="8" y="32"/>
                </a:cxn>
                <a:cxn ang="0">
                  <a:pos x="12" y="58"/>
                </a:cxn>
                <a:cxn ang="0">
                  <a:pos x="19" y="90"/>
                </a:cxn>
                <a:cxn ang="0">
                  <a:pos x="25" y="128"/>
                </a:cxn>
                <a:cxn ang="0">
                  <a:pos x="31" y="173"/>
                </a:cxn>
                <a:cxn ang="0">
                  <a:pos x="35" y="226"/>
                </a:cxn>
                <a:cxn ang="0">
                  <a:pos x="38" y="285"/>
                </a:cxn>
                <a:cxn ang="0">
                  <a:pos x="39" y="350"/>
                </a:cxn>
                <a:cxn ang="0">
                  <a:pos x="39" y="350"/>
                </a:cxn>
                <a:cxn ang="0">
                  <a:pos x="0" y="360"/>
                </a:cxn>
                <a:cxn ang="0">
                  <a:pos x="4" y="334"/>
                </a:cxn>
                <a:cxn ang="0">
                  <a:pos x="8" y="302"/>
                </a:cxn>
                <a:cxn ang="0">
                  <a:pos x="9" y="264"/>
                </a:cxn>
                <a:cxn ang="0">
                  <a:pos x="11" y="221"/>
                </a:cxn>
                <a:cxn ang="0">
                  <a:pos x="11" y="176"/>
                </a:cxn>
                <a:cxn ang="0">
                  <a:pos x="11" y="130"/>
                </a:cxn>
                <a:cxn ang="0">
                  <a:pos x="8" y="85"/>
                </a:cxn>
                <a:cxn ang="0">
                  <a:pos x="4" y="41"/>
                </a:cxn>
                <a:cxn ang="0">
                  <a:pos x="0" y="0"/>
                </a:cxn>
              </a:cxnLst>
              <a:rect l="0" t="0" r="r" b="b"/>
              <a:pathLst>
                <a:path w="39" h="360">
                  <a:moveTo>
                    <a:pt x="0" y="0"/>
                  </a:moveTo>
                  <a:lnTo>
                    <a:pt x="0" y="4"/>
                  </a:lnTo>
                  <a:lnTo>
                    <a:pt x="2" y="15"/>
                  </a:lnTo>
                  <a:lnTo>
                    <a:pt x="8" y="32"/>
                  </a:lnTo>
                  <a:lnTo>
                    <a:pt x="12" y="58"/>
                  </a:lnTo>
                  <a:lnTo>
                    <a:pt x="19" y="90"/>
                  </a:lnTo>
                  <a:lnTo>
                    <a:pt x="25" y="128"/>
                  </a:lnTo>
                  <a:lnTo>
                    <a:pt x="31" y="173"/>
                  </a:lnTo>
                  <a:lnTo>
                    <a:pt x="35" y="226"/>
                  </a:lnTo>
                  <a:lnTo>
                    <a:pt x="38" y="285"/>
                  </a:lnTo>
                  <a:lnTo>
                    <a:pt x="39" y="350"/>
                  </a:lnTo>
                  <a:lnTo>
                    <a:pt x="39" y="350"/>
                  </a:lnTo>
                  <a:lnTo>
                    <a:pt x="0" y="360"/>
                  </a:lnTo>
                  <a:lnTo>
                    <a:pt x="4" y="334"/>
                  </a:lnTo>
                  <a:lnTo>
                    <a:pt x="8" y="302"/>
                  </a:lnTo>
                  <a:lnTo>
                    <a:pt x="9" y="264"/>
                  </a:lnTo>
                  <a:lnTo>
                    <a:pt x="11" y="221"/>
                  </a:lnTo>
                  <a:lnTo>
                    <a:pt x="11" y="176"/>
                  </a:lnTo>
                  <a:lnTo>
                    <a:pt x="11" y="130"/>
                  </a:lnTo>
                  <a:lnTo>
                    <a:pt x="8" y="85"/>
                  </a:lnTo>
                  <a:lnTo>
                    <a:pt x="4" y="41"/>
                  </a:lnTo>
                  <a:lnTo>
                    <a:pt x="0" y="0"/>
                  </a:lnTo>
                  <a:close/>
                </a:path>
              </a:pathLst>
            </a:custGeom>
            <a:solidFill>
              <a:srgbClr val="00275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6" name="Freeform 21"/>
            <p:cNvSpPr>
              <a:spLocks/>
            </p:cNvSpPr>
            <p:nvPr/>
          </p:nvSpPr>
          <p:spPr bwMode="auto">
            <a:xfrm>
              <a:off x="2797176" y="2659063"/>
              <a:ext cx="92075" cy="552450"/>
            </a:xfrm>
            <a:custGeom>
              <a:avLst/>
              <a:gdLst/>
              <a:ahLst/>
              <a:cxnLst>
                <a:cxn ang="0">
                  <a:pos x="58" y="0"/>
                </a:cxn>
                <a:cxn ang="0">
                  <a:pos x="51" y="40"/>
                </a:cxn>
                <a:cxn ang="0">
                  <a:pos x="45" y="84"/>
                </a:cxn>
                <a:cxn ang="0">
                  <a:pos x="41" y="130"/>
                </a:cxn>
                <a:cxn ang="0">
                  <a:pos x="40" y="180"/>
                </a:cxn>
                <a:cxn ang="0">
                  <a:pos x="40" y="226"/>
                </a:cxn>
                <a:cxn ang="0">
                  <a:pos x="41" y="273"/>
                </a:cxn>
                <a:cxn ang="0">
                  <a:pos x="45" y="314"/>
                </a:cxn>
                <a:cxn ang="0">
                  <a:pos x="51" y="348"/>
                </a:cxn>
                <a:cxn ang="0">
                  <a:pos x="0" y="338"/>
                </a:cxn>
                <a:cxn ang="0">
                  <a:pos x="3" y="269"/>
                </a:cxn>
                <a:cxn ang="0">
                  <a:pos x="9" y="209"/>
                </a:cxn>
                <a:cxn ang="0">
                  <a:pos x="16" y="157"/>
                </a:cxn>
                <a:cxn ang="0">
                  <a:pos x="24" y="113"/>
                </a:cxn>
                <a:cxn ang="0">
                  <a:pos x="33" y="78"/>
                </a:cxn>
                <a:cxn ang="0">
                  <a:pos x="41" y="48"/>
                </a:cxn>
                <a:cxn ang="0">
                  <a:pos x="48" y="27"/>
                </a:cxn>
                <a:cxn ang="0">
                  <a:pos x="54" y="12"/>
                </a:cxn>
                <a:cxn ang="0">
                  <a:pos x="57" y="3"/>
                </a:cxn>
                <a:cxn ang="0">
                  <a:pos x="58" y="0"/>
                </a:cxn>
              </a:cxnLst>
              <a:rect l="0" t="0" r="r" b="b"/>
              <a:pathLst>
                <a:path w="58" h="348">
                  <a:moveTo>
                    <a:pt x="58" y="0"/>
                  </a:moveTo>
                  <a:lnTo>
                    <a:pt x="51" y="40"/>
                  </a:lnTo>
                  <a:lnTo>
                    <a:pt x="45" y="84"/>
                  </a:lnTo>
                  <a:lnTo>
                    <a:pt x="41" y="130"/>
                  </a:lnTo>
                  <a:lnTo>
                    <a:pt x="40" y="180"/>
                  </a:lnTo>
                  <a:lnTo>
                    <a:pt x="40" y="226"/>
                  </a:lnTo>
                  <a:lnTo>
                    <a:pt x="41" y="273"/>
                  </a:lnTo>
                  <a:lnTo>
                    <a:pt x="45" y="314"/>
                  </a:lnTo>
                  <a:lnTo>
                    <a:pt x="51" y="348"/>
                  </a:lnTo>
                  <a:lnTo>
                    <a:pt x="0" y="338"/>
                  </a:lnTo>
                  <a:lnTo>
                    <a:pt x="3" y="269"/>
                  </a:lnTo>
                  <a:lnTo>
                    <a:pt x="9" y="209"/>
                  </a:lnTo>
                  <a:lnTo>
                    <a:pt x="16" y="157"/>
                  </a:lnTo>
                  <a:lnTo>
                    <a:pt x="24" y="113"/>
                  </a:lnTo>
                  <a:lnTo>
                    <a:pt x="33" y="78"/>
                  </a:lnTo>
                  <a:lnTo>
                    <a:pt x="41" y="48"/>
                  </a:lnTo>
                  <a:lnTo>
                    <a:pt x="48" y="27"/>
                  </a:lnTo>
                  <a:lnTo>
                    <a:pt x="54" y="12"/>
                  </a:lnTo>
                  <a:lnTo>
                    <a:pt x="57" y="3"/>
                  </a:lnTo>
                  <a:lnTo>
                    <a:pt x="58" y="0"/>
                  </a:lnTo>
                  <a:close/>
                </a:path>
              </a:pathLst>
            </a:custGeom>
            <a:solidFill>
              <a:srgbClr val="00275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447" name="Group 446"/>
          <p:cNvGrpSpPr/>
          <p:nvPr/>
        </p:nvGrpSpPr>
        <p:grpSpPr>
          <a:xfrm>
            <a:off x="2335089" y="3387115"/>
            <a:ext cx="227913" cy="353005"/>
            <a:chOff x="2436813" y="1071563"/>
            <a:chExt cx="1397001" cy="2163762"/>
          </a:xfrm>
        </p:grpSpPr>
        <p:sp>
          <p:nvSpPr>
            <p:cNvPr id="448" name="Freeform 8"/>
            <p:cNvSpPr>
              <a:spLocks/>
            </p:cNvSpPr>
            <p:nvPr/>
          </p:nvSpPr>
          <p:spPr bwMode="auto">
            <a:xfrm>
              <a:off x="2982913" y="2381250"/>
              <a:ext cx="598488" cy="854075"/>
            </a:xfrm>
            <a:custGeom>
              <a:avLst/>
              <a:gdLst/>
              <a:ahLst/>
              <a:cxnLst>
                <a:cxn ang="0">
                  <a:pos x="335" y="0"/>
                </a:cxn>
                <a:cxn ang="0">
                  <a:pos x="335" y="5"/>
                </a:cxn>
                <a:cxn ang="0">
                  <a:pos x="337" y="17"/>
                </a:cxn>
                <a:cxn ang="0">
                  <a:pos x="340" y="37"/>
                </a:cxn>
                <a:cxn ang="0">
                  <a:pos x="345" y="63"/>
                </a:cxn>
                <a:cxn ang="0">
                  <a:pos x="350" y="95"/>
                </a:cxn>
                <a:cxn ang="0">
                  <a:pos x="354" y="134"/>
                </a:cxn>
                <a:cxn ang="0">
                  <a:pos x="360" y="177"/>
                </a:cxn>
                <a:cxn ang="0">
                  <a:pos x="366" y="226"/>
                </a:cxn>
                <a:cxn ang="0">
                  <a:pos x="370" y="278"/>
                </a:cxn>
                <a:cxn ang="0">
                  <a:pos x="373" y="333"/>
                </a:cxn>
                <a:cxn ang="0">
                  <a:pos x="376" y="393"/>
                </a:cxn>
                <a:cxn ang="0">
                  <a:pos x="377" y="455"/>
                </a:cxn>
                <a:cxn ang="0">
                  <a:pos x="377" y="518"/>
                </a:cxn>
                <a:cxn ang="0">
                  <a:pos x="325" y="527"/>
                </a:cxn>
                <a:cxn ang="0">
                  <a:pos x="268" y="534"/>
                </a:cxn>
                <a:cxn ang="0">
                  <a:pos x="208" y="537"/>
                </a:cxn>
                <a:cxn ang="0">
                  <a:pos x="143" y="538"/>
                </a:cxn>
                <a:cxn ang="0">
                  <a:pos x="82" y="537"/>
                </a:cxn>
                <a:cxn ang="0">
                  <a:pos x="26" y="534"/>
                </a:cxn>
                <a:cxn ang="0">
                  <a:pos x="0" y="15"/>
                </a:cxn>
                <a:cxn ang="0">
                  <a:pos x="3" y="15"/>
                </a:cxn>
                <a:cxn ang="0">
                  <a:pos x="16" y="16"/>
                </a:cxn>
                <a:cxn ang="0">
                  <a:pos x="33" y="19"/>
                </a:cxn>
                <a:cxn ang="0">
                  <a:pos x="58" y="20"/>
                </a:cxn>
                <a:cxn ang="0">
                  <a:pos x="86" y="22"/>
                </a:cxn>
                <a:cxn ang="0">
                  <a:pos x="120" y="23"/>
                </a:cxn>
                <a:cxn ang="0">
                  <a:pos x="158" y="23"/>
                </a:cxn>
                <a:cxn ang="0">
                  <a:pos x="199" y="22"/>
                </a:cxn>
                <a:cxn ang="0">
                  <a:pos x="243" y="17"/>
                </a:cxn>
                <a:cxn ang="0">
                  <a:pos x="288" y="10"/>
                </a:cxn>
                <a:cxn ang="0">
                  <a:pos x="335" y="0"/>
                </a:cxn>
              </a:cxnLst>
              <a:rect l="0" t="0" r="r" b="b"/>
              <a:pathLst>
                <a:path w="377" h="538">
                  <a:moveTo>
                    <a:pt x="335" y="0"/>
                  </a:moveTo>
                  <a:lnTo>
                    <a:pt x="335" y="5"/>
                  </a:lnTo>
                  <a:lnTo>
                    <a:pt x="337" y="17"/>
                  </a:lnTo>
                  <a:lnTo>
                    <a:pt x="340" y="37"/>
                  </a:lnTo>
                  <a:lnTo>
                    <a:pt x="345" y="63"/>
                  </a:lnTo>
                  <a:lnTo>
                    <a:pt x="350" y="95"/>
                  </a:lnTo>
                  <a:lnTo>
                    <a:pt x="354" y="134"/>
                  </a:lnTo>
                  <a:lnTo>
                    <a:pt x="360" y="177"/>
                  </a:lnTo>
                  <a:lnTo>
                    <a:pt x="366" y="226"/>
                  </a:lnTo>
                  <a:lnTo>
                    <a:pt x="370" y="278"/>
                  </a:lnTo>
                  <a:lnTo>
                    <a:pt x="373" y="333"/>
                  </a:lnTo>
                  <a:lnTo>
                    <a:pt x="376" y="393"/>
                  </a:lnTo>
                  <a:lnTo>
                    <a:pt x="377" y="455"/>
                  </a:lnTo>
                  <a:lnTo>
                    <a:pt x="377" y="518"/>
                  </a:lnTo>
                  <a:lnTo>
                    <a:pt x="325" y="527"/>
                  </a:lnTo>
                  <a:lnTo>
                    <a:pt x="268" y="534"/>
                  </a:lnTo>
                  <a:lnTo>
                    <a:pt x="208" y="537"/>
                  </a:lnTo>
                  <a:lnTo>
                    <a:pt x="143" y="538"/>
                  </a:lnTo>
                  <a:lnTo>
                    <a:pt x="82" y="537"/>
                  </a:lnTo>
                  <a:lnTo>
                    <a:pt x="26" y="534"/>
                  </a:lnTo>
                  <a:lnTo>
                    <a:pt x="0" y="15"/>
                  </a:lnTo>
                  <a:lnTo>
                    <a:pt x="3" y="15"/>
                  </a:lnTo>
                  <a:lnTo>
                    <a:pt x="16" y="16"/>
                  </a:lnTo>
                  <a:lnTo>
                    <a:pt x="33" y="19"/>
                  </a:lnTo>
                  <a:lnTo>
                    <a:pt x="58" y="20"/>
                  </a:lnTo>
                  <a:lnTo>
                    <a:pt x="86" y="22"/>
                  </a:lnTo>
                  <a:lnTo>
                    <a:pt x="120" y="23"/>
                  </a:lnTo>
                  <a:lnTo>
                    <a:pt x="158" y="23"/>
                  </a:lnTo>
                  <a:lnTo>
                    <a:pt x="199" y="22"/>
                  </a:lnTo>
                  <a:lnTo>
                    <a:pt x="243" y="17"/>
                  </a:lnTo>
                  <a:lnTo>
                    <a:pt x="288" y="10"/>
                  </a:lnTo>
                  <a:lnTo>
                    <a:pt x="335" y="0"/>
                  </a:lnTo>
                  <a:close/>
                </a:path>
              </a:pathLst>
            </a:custGeom>
            <a:solidFill>
              <a:srgbClr val="F7FAF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49" name="Freeform 9"/>
            <p:cNvSpPr>
              <a:spLocks/>
            </p:cNvSpPr>
            <p:nvPr/>
          </p:nvSpPr>
          <p:spPr bwMode="auto">
            <a:xfrm>
              <a:off x="3444876" y="2381250"/>
              <a:ext cx="127000" cy="836613"/>
            </a:xfrm>
            <a:custGeom>
              <a:avLst/>
              <a:gdLst/>
              <a:ahLst/>
              <a:cxnLst>
                <a:cxn ang="0">
                  <a:pos x="39" y="0"/>
                </a:cxn>
                <a:cxn ang="0">
                  <a:pos x="42" y="19"/>
                </a:cxn>
                <a:cxn ang="0">
                  <a:pos x="46" y="44"/>
                </a:cxn>
                <a:cxn ang="0">
                  <a:pos x="52" y="77"/>
                </a:cxn>
                <a:cxn ang="0">
                  <a:pos x="58" y="116"/>
                </a:cxn>
                <a:cxn ang="0">
                  <a:pos x="62" y="161"/>
                </a:cxn>
                <a:cxn ang="0">
                  <a:pos x="68" y="211"/>
                </a:cxn>
                <a:cxn ang="0">
                  <a:pos x="73" y="266"/>
                </a:cxn>
                <a:cxn ang="0">
                  <a:pos x="76" y="325"/>
                </a:cxn>
                <a:cxn ang="0">
                  <a:pos x="79" y="387"/>
                </a:cxn>
                <a:cxn ang="0">
                  <a:pos x="80" y="452"/>
                </a:cxn>
                <a:cxn ang="0">
                  <a:pos x="80" y="520"/>
                </a:cxn>
                <a:cxn ang="0">
                  <a:pos x="35" y="527"/>
                </a:cxn>
                <a:cxn ang="0">
                  <a:pos x="37" y="465"/>
                </a:cxn>
                <a:cxn ang="0">
                  <a:pos x="35" y="404"/>
                </a:cxn>
                <a:cxn ang="0">
                  <a:pos x="34" y="345"/>
                </a:cxn>
                <a:cxn ang="0">
                  <a:pos x="31" y="290"/>
                </a:cxn>
                <a:cxn ang="0">
                  <a:pos x="27" y="238"/>
                </a:cxn>
                <a:cxn ang="0">
                  <a:pos x="22" y="188"/>
                </a:cxn>
                <a:cxn ang="0">
                  <a:pos x="18" y="144"/>
                </a:cxn>
                <a:cxn ang="0">
                  <a:pos x="14" y="106"/>
                </a:cxn>
                <a:cxn ang="0">
                  <a:pos x="8" y="72"/>
                </a:cxn>
                <a:cxn ang="0">
                  <a:pos x="6" y="46"/>
                </a:cxn>
                <a:cxn ang="0">
                  <a:pos x="3" y="26"/>
                </a:cxn>
                <a:cxn ang="0">
                  <a:pos x="0" y="15"/>
                </a:cxn>
                <a:cxn ang="0">
                  <a:pos x="0" y="10"/>
                </a:cxn>
                <a:cxn ang="0">
                  <a:pos x="20" y="6"/>
                </a:cxn>
                <a:cxn ang="0">
                  <a:pos x="39" y="0"/>
                </a:cxn>
              </a:cxnLst>
              <a:rect l="0" t="0" r="r" b="b"/>
              <a:pathLst>
                <a:path w="80" h="527">
                  <a:moveTo>
                    <a:pt x="39" y="0"/>
                  </a:moveTo>
                  <a:lnTo>
                    <a:pt x="42" y="19"/>
                  </a:lnTo>
                  <a:lnTo>
                    <a:pt x="46" y="44"/>
                  </a:lnTo>
                  <a:lnTo>
                    <a:pt x="52" y="77"/>
                  </a:lnTo>
                  <a:lnTo>
                    <a:pt x="58" y="116"/>
                  </a:lnTo>
                  <a:lnTo>
                    <a:pt x="62" y="161"/>
                  </a:lnTo>
                  <a:lnTo>
                    <a:pt x="68" y="211"/>
                  </a:lnTo>
                  <a:lnTo>
                    <a:pt x="73" y="266"/>
                  </a:lnTo>
                  <a:lnTo>
                    <a:pt x="76" y="325"/>
                  </a:lnTo>
                  <a:lnTo>
                    <a:pt x="79" y="387"/>
                  </a:lnTo>
                  <a:lnTo>
                    <a:pt x="80" y="452"/>
                  </a:lnTo>
                  <a:lnTo>
                    <a:pt x="80" y="520"/>
                  </a:lnTo>
                  <a:lnTo>
                    <a:pt x="35" y="527"/>
                  </a:lnTo>
                  <a:lnTo>
                    <a:pt x="37" y="465"/>
                  </a:lnTo>
                  <a:lnTo>
                    <a:pt x="35" y="404"/>
                  </a:lnTo>
                  <a:lnTo>
                    <a:pt x="34" y="345"/>
                  </a:lnTo>
                  <a:lnTo>
                    <a:pt x="31" y="290"/>
                  </a:lnTo>
                  <a:lnTo>
                    <a:pt x="27" y="238"/>
                  </a:lnTo>
                  <a:lnTo>
                    <a:pt x="22" y="188"/>
                  </a:lnTo>
                  <a:lnTo>
                    <a:pt x="18" y="144"/>
                  </a:lnTo>
                  <a:lnTo>
                    <a:pt x="14" y="106"/>
                  </a:lnTo>
                  <a:lnTo>
                    <a:pt x="8" y="72"/>
                  </a:lnTo>
                  <a:lnTo>
                    <a:pt x="6" y="46"/>
                  </a:lnTo>
                  <a:lnTo>
                    <a:pt x="3" y="26"/>
                  </a:lnTo>
                  <a:lnTo>
                    <a:pt x="0" y="15"/>
                  </a:lnTo>
                  <a:lnTo>
                    <a:pt x="0" y="10"/>
                  </a:lnTo>
                  <a:lnTo>
                    <a:pt x="20" y="6"/>
                  </a:lnTo>
                  <a:lnTo>
                    <a:pt x="39" y="0"/>
                  </a:lnTo>
                  <a:close/>
                </a:path>
              </a:pathLst>
            </a:custGeom>
            <a:solidFill>
              <a:srgbClr val="A6CBD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0" name="Freeform 10"/>
            <p:cNvSpPr>
              <a:spLocks/>
            </p:cNvSpPr>
            <p:nvPr/>
          </p:nvSpPr>
          <p:spPr bwMode="auto">
            <a:xfrm>
              <a:off x="3457576" y="1844675"/>
              <a:ext cx="376238" cy="290513"/>
            </a:xfrm>
            <a:custGeom>
              <a:avLst/>
              <a:gdLst/>
              <a:ahLst/>
              <a:cxnLst>
                <a:cxn ang="0">
                  <a:pos x="133" y="0"/>
                </a:cxn>
                <a:cxn ang="0">
                  <a:pos x="134" y="3"/>
                </a:cxn>
                <a:cxn ang="0">
                  <a:pos x="136" y="10"/>
                </a:cxn>
                <a:cxn ang="0">
                  <a:pos x="140" y="21"/>
                </a:cxn>
                <a:cxn ang="0">
                  <a:pos x="144" y="34"/>
                </a:cxn>
                <a:cxn ang="0">
                  <a:pos x="151" y="48"/>
                </a:cxn>
                <a:cxn ang="0">
                  <a:pos x="161" y="62"/>
                </a:cxn>
                <a:cxn ang="0">
                  <a:pos x="171" y="76"/>
                </a:cxn>
                <a:cxn ang="0">
                  <a:pos x="185" y="86"/>
                </a:cxn>
                <a:cxn ang="0">
                  <a:pos x="199" y="93"/>
                </a:cxn>
                <a:cxn ang="0">
                  <a:pos x="218" y="94"/>
                </a:cxn>
                <a:cxn ang="0">
                  <a:pos x="237" y="90"/>
                </a:cxn>
                <a:cxn ang="0">
                  <a:pos x="236" y="93"/>
                </a:cxn>
                <a:cxn ang="0">
                  <a:pos x="232" y="100"/>
                </a:cxn>
                <a:cxn ang="0">
                  <a:pos x="223" y="108"/>
                </a:cxn>
                <a:cxn ang="0">
                  <a:pos x="212" y="121"/>
                </a:cxn>
                <a:cxn ang="0">
                  <a:pos x="198" y="134"/>
                </a:cxn>
                <a:cxn ang="0">
                  <a:pos x="180" y="146"/>
                </a:cxn>
                <a:cxn ang="0">
                  <a:pos x="158" y="159"/>
                </a:cxn>
                <a:cxn ang="0">
                  <a:pos x="134" y="170"/>
                </a:cxn>
                <a:cxn ang="0">
                  <a:pos x="106" y="179"/>
                </a:cxn>
                <a:cxn ang="0">
                  <a:pos x="75" y="183"/>
                </a:cxn>
                <a:cxn ang="0">
                  <a:pos x="38" y="183"/>
                </a:cxn>
                <a:cxn ang="0">
                  <a:pos x="0" y="176"/>
                </a:cxn>
                <a:cxn ang="0">
                  <a:pos x="133" y="0"/>
                </a:cxn>
              </a:cxnLst>
              <a:rect l="0" t="0" r="r" b="b"/>
              <a:pathLst>
                <a:path w="237" h="183">
                  <a:moveTo>
                    <a:pt x="133" y="0"/>
                  </a:moveTo>
                  <a:lnTo>
                    <a:pt x="134" y="3"/>
                  </a:lnTo>
                  <a:lnTo>
                    <a:pt x="136" y="10"/>
                  </a:lnTo>
                  <a:lnTo>
                    <a:pt x="140" y="21"/>
                  </a:lnTo>
                  <a:lnTo>
                    <a:pt x="144" y="34"/>
                  </a:lnTo>
                  <a:lnTo>
                    <a:pt x="151" y="48"/>
                  </a:lnTo>
                  <a:lnTo>
                    <a:pt x="161" y="62"/>
                  </a:lnTo>
                  <a:lnTo>
                    <a:pt x="171" y="76"/>
                  </a:lnTo>
                  <a:lnTo>
                    <a:pt x="185" y="86"/>
                  </a:lnTo>
                  <a:lnTo>
                    <a:pt x="199" y="93"/>
                  </a:lnTo>
                  <a:lnTo>
                    <a:pt x="218" y="94"/>
                  </a:lnTo>
                  <a:lnTo>
                    <a:pt x="237" y="90"/>
                  </a:lnTo>
                  <a:lnTo>
                    <a:pt x="236" y="93"/>
                  </a:lnTo>
                  <a:lnTo>
                    <a:pt x="232" y="100"/>
                  </a:lnTo>
                  <a:lnTo>
                    <a:pt x="223" y="108"/>
                  </a:lnTo>
                  <a:lnTo>
                    <a:pt x="212" y="121"/>
                  </a:lnTo>
                  <a:lnTo>
                    <a:pt x="198" y="134"/>
                  </a:lnTo>
                  <a:lnTo>
                    <a:pt x="180" y="146"/>
                  </a:lnTo>
                  <a:lnTo>
                    <a:pt x="158" y="159"/>
                  </a:lnTo>
                  <a:lnTo>
                    <a:pt x="134" y="170"/>
                  </a:lnTo>
                  <a:lnTo>
                    <a:pt x="106" y="179"/>
                  </a:lnTo>
                  <a:lnTo>
                    <a:pt x="75" y="183"/>
                  </a:lnTo>
                  <a:lnTo>
                    <a:pt x="38" y="183"/>
                  </a:lnTo>
                  <a:lnTo>
                    <a:pt x="0" y="176"/>
                  </a:lnTo>
                  <a:lnTo>
                    <a:pt x="133"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1" name="Freeform 11"/>
            <p:cNvSpPr>
              <a:spLocks/>
            </p:cNvSpPr>
            <p:nvPr/>
          </p:nvSpPr>
          <p:spPr bwMode="auto">
            <a:xfrm>
              <a:off x="2627313" y="1169988"/>
              <a:ext cx="1116013" cy="1077913"/>
            </a:xfrm>
            <a:custGeom>
              <a:avLst/>
              <a:gdLst/>
              <a:ahLst/>
              <a:cxnLst>
                <a:cxn ang="0">
                  <a:pos x="340" y="0"/>
                </a:cxn>
                <a:cxn ang="0">
                  <a:pos x="387" y="4"/>
                </a:cxn>
                <a:cxn ang="0">
                  <a:pos x="433" y="15"/>
                </a:cxn>
                <a:cxn ang="0">
                  <a:pos x="478" y="31"/>
                </a:cxn>
                <a:cxn ang="0">
                  <a:pos x="519" y="51"/>
                </a:cxn>
                <a:cxn ang="0">
                  <a:pos x="556" y="78"/>
                </a:cxn>
                <a:cxn ang="0">
                  <a:pos x="588" y="107"/>
                </a:cxn>
                <a:cxn ang="0">
                  <a:pos x="618" y="142"/>
                </a:cxn>
                <a:cxn ang="0">
                  <a:pos x="642" y="179"/>
                </a:cxn>
                <a:cxn ang="0">
                  <a:pos x="663" y="219"/>
                </a:cxn>
                <a:cxn ang="0">
                  <a:pos x="679" y="260"/>
                </a:cxn>
                <a:cxn ang="0">
                  <a:pos x="691" y="302"/>
                </a:cxn>
                <a:cxn ang="0">
                  <a:pos x="698" y="344"/>
                </a:cxn>
                <a:cxn ang="0">
                  <a:pos x="703" y="385"/>
                </a:cxn>
                <a:cxn ang="0">
                  <a:pos x="700" y="426"/>
                </a:cxn>
                <a:cxn ang="0">
                  <a:pos x="694" y="464"/>
                </a:cxn>
                <a:cxn ang="0">
                  <a:pos x="683" y="498"/>
                </a:cxn>
                <a:cxn ang="0">
                  <a:pos x="663" y="538"/>
                </a:cxn>
                <a:cxn ang="0">
                  <a:pos x="638" y="571"/>
                </a:cxn>
                <a:cxn ang="0">
                  <a:pos x="609" y="603"/>
                </a:cxn>
                <a:cxn ang="0">
                  <a:pos x="576" y="627"/>
                </a:cxn>
                <a:cxn ang="0">
                  <a:pos x="540" y="648"/>
                </a:cxn>
                <a:cxn ang="0">
                  <a:pos x="501" y="663"/>
                </a:cxn>
                <a:cxn ang="0">
                  <a:pos x="458" y="673"/>
                </a:cxn>
                <a:cxn ang="0">
                  <a:pos x="415" y="679"/>
                </a:cxn>
                <a:cxn ang="0">
                  <a:pos x="371" y="679"/>
                </a:cxn>
                <a:cxn ang="0">
                  <a:pos x="324" y="673"/>
                </a:cxn>
                <a:cxn ang="0">
                  <a:pos x="279" y="663"/>
                </a:cxn>
                <a:cxn ang="0">
                  <a:pos x="233" y="646"/>
                </a:cxn>
                <a:cxn ang="0">
                  <a:pos x="185" y="622"/>
                </a:cxn>
                <a:cxn ang="0">
                  <a:pos x="142" y="594"/>
                </a:cxn>
                <a:cxn ang="0">
                  <a:pos x="103" y="560"/>
                </a:cxn>
                <a:cxn ang="0">
                  <a:pos x="70" y="522"/>
                </a:cxn>
                <a:cxn ang="0">
                  <a:pos x="44" y="481"/>
                </a:cxn>
                <a:cxn ang="0">
                  <a:pos x="23" y="437"/>
                </a:cxn>
                <a:cxn ang="0">
                  <a:pos x="7" y="391"/>
                </a:cxn>
                <a:cxn ang="0">
                  <a:pos x="0" y="343"/>
                </a:cxn>
                <a:cxn ang="0">
                  <a:pos x="0" y="295"/>
                </a:cxn>
                <a:cxn ang="0">
                  <a:pos x="7" y="247"/>
                </a:cxn>
                <a:cxn ang="0">
                  <a:pos x="23" y="199"/>
                </a:cxn>
                <a:cxn ang="0">
                  <a:pos x="44" y="158"/>
                </a:cxn>
                <a:cxn ang="0">
                  <a:pos x="69" y="120"/>
                </a:cxn>
                <a:cxn ang="0">
                  <a:pos x="99" y="89"/>
                </a:cxn>
                <a:cxn ang="0">
                  <a:pos x="133" y="61"/>
                </a:cxn>
                <a:cxn ang="0">
                  <a:pos x="169" y="38"/>
                </a:cxn>
                <a:cxn ang="0">
                  <a:pos x="209" y="21"/>
                </a:cxn>
                <a:cxn ang="0">
                  <a:pos x="251" y="8"/>
                </a:cxn>
                <a:cxn ang="0">
                  <a:pos x="295" y="1"/>
                </a:cxn>
                <a:cxn ang="0">
                  <a:pos x="340" y="0"/>
                </a:cxn>
              </a:cxnLst>
              <a:rect l="0" t="0" r="r" b="b"/>
              <a:pathLst>
                <a:path w="703" h="679">
                  <a:moveTo>
                    <a:pt x="340" y="0"/>
                  </a:moveTo>
                  <a:lnTo>
                    <a:pt x="387" y="4"/>
                  </a:lnTo>
                  <a:lnTo>
                    <a:pt x="433" y="15"/>
                  </a:lnTo>
                  <a:lnTo>
                    <a:pt x="478" y="31"/>
                  </a:lnTo>
                  <a:lnTo>
                    <a:pt x="519" y="51"/>
                  </a:lnTo>
                  <a:lnTo>
                    <a:pt x="556" y="78"/>
                  </a:lnTo>
                  <a:lnTo>
                    <a:pt x="588" y="107"/>
                  </a:lnTo>
                  <a:lnTo>
                    <a:pt x="618" y="142"/>
                  </a:lnTo>
                  <a:lnTo>
                    <a:pt x="642" y="179"/>
                  </a:lnTo>
                  <a:lnTo>
                    <a:pt x="663" y="219"/>
                  </a:lnTo>
                  <a:lnTo>
                    <a:pt x="679" y="260"/>
                  </a:lnTo>
                  <a:lnTo>
                    <a:pt x="691" y="302"/>
                  </a:lnTo>
                  <a:lnTo>
                    <a:pt x="698" y="344"/>
                  </a:lnTo>
                  <a:lnTo>
                    <a:pt x="703" y="385"/>
                  </a:lnTo>
                  <a:lnTo>
                    <a:pt x="700" y="426"/>
                  </a:lnTo>
                  <a:lnTo>
                    <a:pt x="694" y="464"/>
                  </a:lnTo>
                  <a:lnTo>
                    <a:pt x="683" y="498"/>
                  </a:lnTo>
                  <a:lnTo>
                    <a:pt x="663" y="538"/>
                  </a:lnTo>
                  <a:lnTo>
                    <a:pt x="638" y="571"/>
                  </a:lnTo>
                  <a:lnTo>
                    <a:pt x="609" y="603"/>
                  </a:lnTo>
                  <a:lnTo>
                    <a:pt x="576" y="627"/>
                  </a:lnTo>
                  <a:lnTo>
                    <a:pt x="540" y="648"/>
                  </a:lnTo>
                  <a:lnTo>
                    <a:pt x="501" y="663"/>
                  </a:lnTo>
                  <a:lnTo>
                    <a:pt x="458" y="673"/>
                  </a:lnTo>
                  <a:lnTo>
                    <a:pt x="415" y="679"/>
                  </a:lnTo>
                  <a:lnTo>
                    <a:pt x="371" y="679"/>
                  </a:lnTo>
                  <a:lnTo>
                    <a:pt x="324" y="673"/>
                  </a:lnTo>
                  <a:lnTo>
                    <a:pt x="279" y="663"/>
                  </a:lnTo>
                  <a:lnTo>
                    <a:pt x="233" y="646"/>
                  </a:lnTo>
                  <a:lnTo>
                    <a:pt x="185" y="622"/>
                  </a:lnTo>
                  <a:lnTo>
                    <a:pt x="142" y="594"/>
                  </a:lnTo>
                  <a:lnTo>
                    <a:pt x="103" y="560"/>
                  </a:lnTo>
                  <a:lnTo>
                    <a:pt x="70" y="522"/>
                  </a:lnTo>
                  <a:lnTo>
                    <a:pt x="44" y="481"/>
                  </a:lnTo>
                  <a:lnTo>
                    <a:pt x="23" y="437"/>
                  </a:lnTo>
                  <a:lnTo>
                    <a:pt x="7" y="391"/>
                  </a:lnTo>
                  <a:lnTo>
                    <a:pt x="0" y="343"/>
                  </a:lnTo>
                  <a:lnTo>
                    <a:pt x="0" y="295"/>
                  </a:lnTo>
                  <a:lnTo>
                    <a:pt x="7" y="247"/>
                  </a:lnTo>
                  <a:lnTo>
                    <a:pt x="23" y="199"/>
                  </a:lnTo>
                  <a:lnTo>
                    <a:pt x="44" y="158"/>
                  </a:lnTo>
                  <a:lnTo>
                    <a:pt x="69" y="120"/>
                  </a:lnTo>
                  <a:lnTo>
                    <a:pt x="99" y="89"/>
                  </a:lnTo>
                  <a:lnTo>
                    <a:pt x="133" y="61"/>
                  </a:lnTo>
                  <a:lnTo>
                    <a:pt x="169" y="38"/>
                  </a:lnTo>
                  <a:lnTo>
                    <a:pt x="209" y="21"/>
                  </a:lnTo>
                  <a:lnTo>
                    <a:pt x="251" y="8"/>
                  </a:lnTo>
                  <a:lnTo>
                    <a:pt x="295" y="1"/>
                  </a:lnTo>
                  <a:lnTo>
                    <a:pt x="340"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2" name="Freeform 12"/>
            <p:cNvSpPr>
              <a:spLocks/>
            </p:cNvSpPr>
            <p:nvPr/>
          </p:nvSpPr>
          <p:spPr bwMode="auto">
            <a:xfrm>
              <a:off x="3024188" y="2603500"/>
              <a:ext cx="73025" cy="630238"/>
            </a:xfrm>
            <a:custGeom>
              <a:avLst/>
              <a:gdLst/>
              <a:ahLst/>
              <a:cxnLst>
                <a:cxn ang="0">
                  <a:pos x="12" y="0"/>
                </a:cxn>
                <a:cxn ang="0">
                  <a:pos x="14" y="4"/>
                </a:cxn>
                <a:cxn ang="0">
                  <a:pos x="15" y="18"/>
                </a:cxn>
                <a:cxn ang="0">
                  <a:pos x="18" y="40"/>
                </a:cxn>
                <a:cxn ang="0">
                  <a:pos x="22" y="68"/>
                </a:cxn>
                <a:cxn ang="0">
                  <a:pos x="26" y="102"/>
                </a:cxn>
                <a:cxn ang="0">
                  <a:pos x="31" y="143"/>
                </a:cxn>
                <a:cxn ang="0">
                  <a:pos x="35" y="186"/>
                </a:cxn>
                <a:cxn ang="0">
                  <a:pos x="38" y="236"/>
                </a:cxn>
                <a:cxn ang="0">
                  <a:pos x="42" y="287"/>
                </a:cxn>
                <a:cxn ang="0">
                  <a:pos x="45" y="342"/>
                </a:cxn>
                <a:cxn ang="0">
                  <a:pos x="46" y="397"/>
                </a:cxn>
                <a:cxn ang="0">
                  <a:pos x="0" y="394"/>
                </a:cxn>
                <a:cxn ang="0">
                  <a:pos x="12" y="0"/>
                </a:cxn>
              </a:cxnLst>
              <a:rect l="0" t="0" r="r" b="b"/>
              <a:pathLst>
                <a:path w="46" h="397">
                  <a:moveTo>
                    <a:pt x="12" y="0"/>
                  </a:moveTo>
                  <a:lnTo>
                    <a:pt x="14" y="4"/>
                  </a:lnTo>
                  <a:lnTo>
                    <a:pt x="15" y="18"/>
                  </a:lnTo>
                  <a:lnTo>
                    <a:pt x="18" y="40"/>
                  </a:lnTo>
                  <a:lnTo>
                    <a:pt x="22" y="68"/>
                  </a:lnTo>
                  <a:lnTo>
                    <a:pt x="26" y="102"/>
                  </a:lnTo>
                  <a:lnTo>
                    <a:pt x="31" y="143"/>
                  </a:lnTo>
                  <a:lnTo>
                    <a:pt x="35" y="186"/>
                  </a:lnTo>
                  <a:lnTo>
                    <a:pt x="38" y="236"/>
                  </a:lnTo>
                  <a:lnTo>
                    <a:pt x="42" y="287"/>
                  </a:lnTo>
                  <a:lnTo>
                    <a:pt x="45" y="342"/>
                  </a:lnTo>
                  <a:lnTo>
                    <a:pt x="46" y="397"/>
                  </a:lnTo>
                  <a:lnTo>
                    <a:pt x="0" y="394"/>
                  </a:lnTo>
                  <a:lnTo>
                    <a:pt x="12" y="0"/>
                  </a:lnTo>
                  <a:close/>
                </a:path>
              </a:pathLst>
            </a:custGeom>
            <a:solidFill>
              <a:srgbClr val="A6CBD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3" name="Freeform 13"/>
            <p:cNvSpPr>
              <a:spLocks/>
            </p:cNvSpPr>
            <p:nvPr/>
          </p:nvSpPr>
          <p:spPr bwMode="auto">
            <a:xfrm>
              <a:off x="2730501" y="1231900"/>
              <a:ext cx="971550" cy="941388"/>
            </a:xfrm>
            <a:custGeom>
              <a:avLst/>
              <a:gdLst/>
              <a:ahLst/>
              <a:cxnLst>
                <a:cxn ang="0">
                  <a:pos x="286" y="0"/>
                </a:cxn>
                <a:cxn ang="0">
                  <a:pos x="330" y="3"/>
                </a:cxn>
                <a:cxn ang="0">
                  <a:pos x="374" y="12"/>
                </a:cxn>
                <a:cxn ang="0">
                  <a:pos x="417" y="27"/>
                </a:cxn>
                <a:cxn ang="0">
                  <a:pos x="456" y="47"/>
                </a:cxn>
                <a:cxn ang="0">
                  <a:pos x="491" y="72"/>
                </a:cxn>
                <a:cxn ang="0">
                  <a:pos x="520" y="102"/>
                </a:cxn>
                <a:cxn ang="0">
                  <a:pos x="547" y="135"/>
                </a:cxn>
                <a:cxn ang="0">
                  <a:pos x="568" y="171"/>
                </a:cxn>
                <a:cxn ang="0">
                  <a:pos x="587" y="209"/>
                </a:cxn>
                <a:cxn ang="0">
                  <a:pos x="599" y="249"/>
                </a:cxn>
                <a:cxn ang="0">
                  <a:pos x="608" y="288"/>
                </a:cxn>
                <a:cxn ang="0">
                  <a:pos x="612" y="328"/>
                </a:cxn>
                <a:cxn ang="0">
                  <a:pos x="612" y="366"/>
                </a:cxn>
                <a:cxn ang="0">
                  <a:pos x="607" y="403"/>
                </a:cxn>
                <a:cxn ang="0">
                  <a:pos x="595" y="435"/>
                </a:cxn>
                <a:cxn ang="0">
                  <a:pos x="577" y="472"/>
                </a:cxn>
                <a:cxn ang="0">
                  <a:pos x="553" y="504"/>
                </a:cxn>
                <a:cxn ang="0">
                  <a:pos x="525" y="532"/>
                </a:cxn>
                <a:cxn ang="0">
                  <a:pos x="492" y="554"/>
                </a:cxn>
                <a:cxn ang="0">
                  <a:pos x="456" y="572"/>
                </a:cxn>
                <a:cxn ang="0">
                  <a:pos x="417" y="585"/>
                </a:cxn>
                <a:cxn ang="0">
                  <a:pos x="377" y="592"/>
                </a:cxn>
                <a:cxn ang="0">
                  <a:pos x="334" y="593"/>
                </a:cxn>
                <a:cxn ang="0">
                  <a:pos x="292" y="589"/>
                </a:cxn>
                <a:cxn ang="0">
                  <a:pos x="247" y="579"/>
                </a:cxn>
                <a:cxn ang="0">
                  <a:pos x="203" y="564"/>
                </a:cxn>
                <a:cxn ang="0">
                  <a:pos x="158" y="541"/>
                </a:cxn>
                <a:cxn ang="0">
                  <a:pos x="117" y="513"/>
                </a:cxn>
                <a:cxn ang="0">
                  <a:pos x="82" y="479"/>
                </a:cxn>
                <a:cxn ang="0">
                  <a:pos x="52" y="442"/>
                </a:cxn>
                <a:cxn ang="0">
                  <a:pos x="28" y="401"/>
                </a:cxn>
                <a:cxn ang="0">
                  <a:pos x="11" y="357"/>
                </a:cxn>
                <a:cxn ang="0">
                  <a:pos x="1" y="312"/>
                </a:cxn>
                <a:cxn ang="0">
                  <a:pos x="0" y="266"/>
                </a:cxn>
                <a:cxn ang="0">
                  <a:pos x="5" y="219"/>
                </a:cxn>
                <a:cxn ang="0">
                  <a:pos x="21" y="174"/>
                </a:cxn>
                <a:cxn ang="0">
                  <a:pos x="41" y="135"/>
                </a:cxn>
                <a:cxn ang="0">
                  <a:pos x="65" y="101"/>
                </a:cxn>
                <a:cxn ang="0">
                  <a:pos x="94" y="71"/>
                </a:cxn>
                <a:cxn ang="0">
                  <a:pos x="128" y="46"/>
                </a:cxn>
                <a:cxn ang="0">
                  <a:pos x="164" y="26"/>
                </a:cxn>
                <a:cxn ang="0">
                  <a:pos x="203" y="12"/>
                </a:cxn>
                <a:cxn ang="0">
                  <a:pos x="244" y="3"/>
                </a:cxn>
                <a:cxn ang="0">
                  <a:pos x="286" y="0"/>
                </a:cxn>
              </a:cxnLst>
              <a:rect l="0" t="0" r="r" b="b"/>
              <a:pathLst>
                <a:path w="612" h="593">
                  <a:moveTo>
                    <a:pt x="286" y="0"/>
                  </a:moveTo>
                  <a:lnTo>
                    <a:pt x="330" y="3"/>
                  </a:lnTo>
                  <a:lnTo>
                    <a:pt x="374" y="12"/>
                  </a:lnTo>
                  <a:lnTo>
                    <a:pt x="417" y="27"/>
                  </a:lnTo>
                  <a:lnTo>
                    <a:pt x="456" y="47"/>
                  </a:lnTo>
                  <a:lnTo>
                    <a:pt x="491" y="72"/>
                  </a:lnTo>
                  <a:lnTo>
                    <a:pt x="520" y="102"/>
                  </a:lnTo>
                  <a:lnTo>
                    <a:pt x="547" y="135"/>
                  </a:lnTo>
                  <a:lnTo>
                    <a:pt x="568" y="171"/>
                  </a:lnTo>
                  <a:lnTo>
                    <a:pt x="587" y="209"/>
                  </a:lnTo>
                  <a:lnTo>
                    <a:pt x="599" y="249"/>
                  </a:lnTo>
                  <a:lnTo>
                    <a:pt x="608" y="288"/>
                  </a:lnTo>
                  <a:lnTo>
                    <a:pt x="612" y="328"/>
                  </a:lnTo>
                  <a:lnTo>
                    <a:pt x="612" y="366"/>
                  </a:lnTo>
                  <a:lnTo>
                    <a:pt x="607" y="403"/>
                  </a:lnTo>
                  <a:lnTo>
                    <a:pt x="595" y="435"/>
                  </a:lnTo>
                  <a:lnTo>
                    <a:pt x="577" y="472"/>
                  </a:lnTo>
                  <a:lnTo>
                    <a:pt x="553" y="504"/>
                  </a:lnTo>
                  <a:lnTo>
                    <a:pt x="525" y="532"/>
                  </a:lnTo>
                  <a:lnTo>
                    <a:pt x="492" y="554"/>
                  </a:lnTo>
                  <a:lnTo>
                    <a:pt x="456" y="572"/>
                  </a:lnTo>
                  <a:lnTo>
                    <a:pt x="417" y="585"/>
                  </a:lnTo>
                  <a:lnTo>
                    <a:pt x="377" y="592"/>
                  </a:lnTo>
                  <a:lnTo>
                    <a:pt x="334" y="593"/>
                  </a:lnTo>
                  <a:lnTo>
                    <a:pt x="292" y="589"/>
                  </a:lnTo>
                  <a:lnTo>
                    <a:pt x="247" y="579"/>
                  </a:lnTo>
                  <a:lnTo>
                    <a:pt x="203" y="564"/>
                  </a:lnTo>
                  <a:lnTo>
                    <a:pt x="158" y="541"/>
                  </a:lnTo>
                  <a:lnTo>
                    <a:pt x="117" y="513"/>
                  </a:lnTo>
                  <a:lnTo>
                    <a:pt x="82" y="479"/>
                  </a:lnTo>
                  <a:lnTo>
                    <a:pt x="52" y="442"/>
                  </a:lnTo>
                  <a:lnTo>
                    <a:pt x="28" y="401"/>
                  </a:lnTo>
                  <a:lnTo>
                    <a:pt x="11" y="357"/>
                  </a:lnTo>
                  <a:lnTo>
                    <a:pt x="1" y="312"/>
                  </a:lnTo>
                  <a:lnTo>
                    <a:pt x="0" y="266"/>
                  </a:lnTo>
                  <a:lnTo>
                    <a:pt x="5" y="219"/>
                  </a:lnTo>
                  <a:lnTo>
                    <a:pt x="21" y="174"/>
                  </a:lnTo>
                  <a:lnTo>
                    <a:pt x="41" y="135"/>
                  </a:lnTo>
                  <a:lnTo>
                    <a:pt x="65" y="101"/>
                  </a:lnTo>
                  <a:lnTo>
                    <a:pt x="94" y="71"/>
                  </a:lnTo>
                  <a:lnTo>
                    <a:pt x="128" y="46"/>
                  </a:lnTo>
                  <a:lnTo>
                    <a:pt x="164" y="26"/>
                  </a:lnTo>
                  <a:lnTo>
                    <a:pt x="203" y="12"/>
                  </a:lnTo>
                  <a:lnTo>
                    <a:pt x="244" y="3"/>
                  </a:lnTo>
                  <a:lnTo>
                    <a:pt x="286" y="0"/>
                  </a:lnTo>
                  <a:close/>
                </a:path>
              </a:pathLst>
            </a:custGeom>
            <a:solidFill>
              <a:srgbClr val="FFD9A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4" name="Freeform 14"/>
            <p:cNvSpPr>
              <a:spLocks/>
            </p:cNvSpPr>
            <p:nvPr/>
          </p:nvSpPr>
          <p:spPr bwMode="auto">
            <a:xfrm>
              <a:off x="3629026" y="1497013"/>
              <a:ext cx="73025" cy="385763"/>
            </a:xfrm>
            <a:custGeom>
              <a:avLst/>
              <a:gdLst/>
              <a:ahLst/>
              <a:cxnLst>
                <a:cxn ang="0">
                  <a:pos x="0" y="0"/>
                </a:cxn>
                <a:cxn ang="0">
                  <a:pos x="2" y="3"/>
                </a:cxn>
                <a:cxn ang="0">
                  <a:pos x="7" y="11"/>
                </a:cxn>
                <a:cxn ang="0">
                  <a:pos x="15" y="24"/>
                </a:cxn>
                <a:cxn ang="0">
                  <a:pos x="24" y="41"/>
                </a:cxn>
                <a:cxn ang="0">
                  <a:pos x="32" y="63"/>
                </a:cxn>
                <a:cxn ang="0">
                  <a:pos x="39" y="92"/>
                </a:cxn>
                <a:cxn ang="0">
                  <a:pos x="45" y="123"/>
                </a:cxn>
                <a:cxn ang="0">
                  <a:pos x="46" y="158"/>
                </a:cxn>
                <a:cxn ang="0">
                  <a:pos x="43" y="199"/>
                </a:cxn>
                <a:cxn ang="0">
                  <a:pos x="36" y="243"/>
                </a:cxn>
                <a:cxn ang="0">
                  <a:pos x="36" y="238"/>
                </a:cxn>
                <a:cxn ang="0">
                  <a:pos x="38" y="226"/>
                </a:cxn>
                <a:cxn ang="0">
                  <a:pos x="39" y="206"/>
                </a:cxn>
                <a:cxn ang="0">
                  <a:pos x="39" y="181"/>
                </a:cxn>
                <a:cxn ang="0">
                  <a:pos x="38" y="150"/>
                </a:cxn>
                <a:cxn ang="0">
                  <a:pos x="35" y="116"/>
                </a:cxn>
                <a:cxn ang="0">
                  <a:pos x="28" y="79"/>
                </a:cxn>
                <a:cxn ang="0">
                  <a:pos x="17" y="39"/>
                </a:cxn>
                <a:cxn ang="0">
                  <a:pos x="0" y="0"/>
                </a:cxn>
              </a:cxnLst>
              <a:rect l="0" t="0" r="r" b="b"/>
              <a:pathLst>
                <a:path w="46" h="243">
                  <a:moveTo>
                    <a:pt x="0" y="0"/>
                  </a:moveTo>
                  <a:lnTo>
                    <a:pt x="2" y="3"/>
                  </a:lnTo>
                  <a:lnTo>
                    <a:pt x="7" y="11"/>
                  </a:lnTo>
                  <a:lnTo>
                    <a:pt x="15" y="24"/>
                  </a:lnTo>
                  <a:lnTo>
                    <a:pt x="24" y="41"/>
                  </a:lnTo>
                  <a:lnTo>
                    <a:pt x="32" y="63"/>
                  </a:lnTo>
                  <a:lnTo>
                    <a:pt x="39" y="92"/>
                  </a:lnTo>
                  <a:lnTo>
                    <a:pt x="45" y="123"/>
                  </a:lnTo>
                  <a:lnTo>
                    <a:pt x="46" y="158"/>
                  </a:lnTo>
                  <a:lnTo>
                    <a:pt x="43" y="199"/>
                  </a:lnTo>
                  <a:lnTo>
                    <a:pt x="36" y="243"/>
                  </a:lnTo>
                  <a:lnTo>
                    <a:pt x="36" y="238"/>
                  </a:lnTo>
                  <a:lnTo>
                    <a:pt x="38" y="226"/>
                  </a:lnTo>
                  <a:lnTo>
                    <a:pt x="39" y="206"/>
                  </a:lnTo>
                  <a:lnTo>
                    <a:pt x="39" y="181"/>
                  </a:lnTo>
                  <a:lnTo>
                    <a:pt x="38" y="150"/>
                  </a:lnTo>
                  <a:lnTo>
                    <a:pt x="35" y="116"/>
                  </a:lnTo>
                  <a:lnTo>
                    <a:pt x="28" y="79"/>
                  </a:lnTo>
                  <a:lnTo>
                    <a:pt x="17" y="39"/>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5" name="Freeform 15"/>
            <p:cNvSpPr>
              <a:spLocks/>
            </p:cNvSpPr>
            <p:nvPr/>
          </p:nvSpPr>
          <p:spPr bwMode="auto">
            <a:xfrm>
              <a:off x="2436813" y="1071563"/>
              <a:ext cx="1203325" cy="1133475"/>
            </a:xfrm>
            <a:custGeom>
              <a:avLst/>
              <a:gdLst/>
              <a:ahLst/>
              <a:cxnLst>
                <a:cxn ang="0">
                  <a:pos x="547" y="3"/>
                </a:cxn>
                <a:cxn ang="0">
                  <a:pos x="625" y="20"/>
                </a:cxn>
                <a:cxn ang="0">
                  <a:pos x="693" y="53"/>
                </a:cxn>
                <a:cxn ang="0">
                  <a:pos x="739" y="106"/>
                </a:cxn>
                <a:cxn ang="0">
                  <a:pos x="758" y="169"/>
                </a:cxn>
                <a:cxn ang="0">
                  <a:pos x="748" y="240"/>
                </a:cxn>
                <a:cxn ang="0">
                  <a:pos x="704" y="316"/>
                </a:cxn>
                <a:cxn ang="0">
                  <a:pos x="648" y="367"/>
                </a:cxn>
                <a:cxn ang="0">
                  <a:pos x="581" y="395"/>
                </a:cxn>
                <a:cxn ang="0">
                  <a:pos x="518" y="408"/>
                </a:cxn>
                <a:cxn ang="0">
                  <a:pos x="461" y="411"/>
                </a:cxn>
                <a:cxn ang="0">
                  <a:pos x="422" y="408"/>
                </a:cxn>
                <a:cxn ang="0">
                  <a:pos x="406" y="405"/>
                </a:cxn>
                <a:cxn ang="0">
                  <a:pos x="429" y="358"/>
                </a:cxn>
                <a:cxn ang="0">
                  <a:pos x="428" y="319"/>
                </a:cxn>
                <a:cxn ang="0">
                  <a:pos x="408" y="286"/>
                </a:cxn>
                <a:cxn ang="0">
                  <a:pos x="381" y="261"/>
                </a:cxn>
                <a:cxn ang="0">
                  <a:pos x="351" y="243"/>
                </a:cxn>
                <a:cxn ang="0">
                  <a:pos x="329" y="233"/>
                </a:cxn>
                <a:cxn ang="0">
                  <a:pos x="319" y="228"/>
                </a:cxn>
                <a:cxn ang="0">
                  <a:pos x="346" y="329"/>
                </a:cxn>
                <a:cxn ang="0">
                  <a:pos x="343" y="420"/>
                </a:cxn>
                <a:cxn ang="0">
                  <a:pos x="320" y="502"/>
                </a:cxn>
                <a:cxn ang="0">
                  <a:pos x="285" y="574"/>
                </a:cxn>
                <a:cxn ang="0">
                  <a:pos x="244" y="633"/>
                </a:cxn>
                <a:cxn ang="0">
                  <a:pos x="206" y="677"/>
                </a:cxn>
                <a:cxn ang="0">
                  <a:pos x="178" y="704"/>
                </a:cxn>
                <a:cxn ang="0">
                  <a:pos x="166" y="714"/>
                </a:cxn>
                <a:cxn ang="0">
                  <a:pos x="109" y="666"/>
                </a:cxn>
                <a:cxn ang="0">
                  <a:pos x="65" y="608"/>
                </a:cxn>
                <a:cxn ang="0">
                  <a:pos x="32" y="550"/>
                </a:cxn>
                <a:cxn ang="0">
                  <a:pos x="11" y="502"/>
                </a:cxn>
                <a:cxn ang="0">
                  <a:pos x="1" y="474"/>
                </a:cxn>
                <a:cxn ang="0">
                  <a:pos x="6" y="475"/>
                </a:cxn>
                <a:cxn ang="0">
                  <a:pos x="28" y="482"/>
                </a:cxn>
                <a:cxn ang="0">
                  <a:pos x="59" y="475"/>
                </a:cxn>
                <a:cxn ang="0">
                  <a:pos x="89" y="453"/>
                </a:cxn>
                <a:cxn ang="0">
                  <a:pos x="106" y="411"/>
                </a:cxn>
                <a:cxn ang="0">
                  <a:pos x="111" y="353"/>
                </a:cxn>
                <a:cxn ang="0">
                  <a:pos x="121" y="281"/>
                </a:cxn>
                <a:cxn ang="0">
                  <a:pos x="147" y="200"/>
                </a:cxn>
                <a:cxn ang="0">
                  <a:pos x="202" y="114"/>
                </a:cxn>
                <a:cxn ang="0">
                  <a:pos x="261" y="62"/>
                </a:cxn>
                <a:cxn ang="0">
                  <a:pos x="336" y="27"/>
                </a:cxn>
                <a:cxn ang="0">
                  <a:pos x="420" y="5"/>
                </a:cxn>
                <a:cxn ang="0">
                  <a:pos x="507" y="0"/>
                </a:cxn>
              </a:cxnLst>
              <a:rect l="0" t="0" r="r" b="b"/>
              <a:pathLst>
                <a:path w="758" h="714">
                  <a:moveTo>
                    <a:pt x="507" y="0"/>
                  </a:moveTo>
                  <a:lnTo>
                    <a:pt x="547" y="3"/>
                  </a:lnTo>
                  <a:lnTo>
                    <a:pt x="588" y="10"/>
                  </a:lnTo>
                  <a:lnTo>
                    <a:pt x="625" y="20"/>
                  </a:lnTo>
                  <a:lnTo>
                    <a:pt x="662" y="34"/>
                  </a:lnTo>
                  <a:lnTo>
                    <a:pt x="693" y="53"/>
                  </a:lnTo>
                  <a:lnTo>
                    <a:pt x="720" y="77"/>
                  </a:lnTo>
                  <a:lnTo>
                    <a:pt x="739" y="106"/>
                  </a:lnTo>
                  <a:lnTo>
                    <a:pt x="752" y="135"/>
                  </a:lnTo>
                  <a:lnTo>
                    <a:pt x="758" y="169"/>
                  </a:lnTo>
                  <a:lnTo>
                    <a:pt x="758" y="203"/>
                  </a:lnTo>
                  <a:lnTo>
                    <a:pt x="748" y="240"/>
                  </a:lnTo>
                  <a:lnTo>
                    <a:pt x="731" y="278"/>
                  </a:lnTo>
                  <a:lnTo>
                    <a:pt x="704" y="316"/>
                  </a:lnTo>
                  <a:lnTo>
                    <a:pt x="677" y="344"/>
                  </a:lnTo>
                  <a:lnTo>
                    <a:pt x="648" y="367"/>
                  </a:lnTo>
                  <a:lnTo>
                    <a:pt x="615" y="382"/>
                  </a:lnTo>
                  <a:lnTo>
                    <a:pt x="581" y="395"/>
                  </a:lnTo>
                  <a:lnTo>
                    <a:pt x="549" y="403"/>
                  </a:lnTo>
                  <a:lnTo>
                    <a:pt x="518" y="408"/>
                  </a:lnTo>
                  <a:lnTo>
                    <a:pt x="488" y="411"/>
                  </a:lnTo>
                  <a:lnTo>
                    <a:pt x="461" y="411"/>
                  </a:lnTo>
                  <a:lnTo>
                    <a:pt x="439" y="409"/>
                  </a:lnTo>
                  <a:lnTo>
                    <a:pt x="422" y="408"/>
                  </a:lnTo>
                  <a:lnTo>
                    <a:pt x="411" y="406"/>
                  </a:lnTo>
                  <a:lnTo>
                    <a:pt x="406" y="405"/>
                  </a:lnTo>
                  <a:lnTo>
                    <a:pt x="422" y="381"/>
                  </a:lnTo>
                  <a:lnTo>
                    <a:pt x="429" y="358"/>
                  </a:lnTo>
                  <a:lnTo>
                    <a:pt x="430" y="337"/>
                  </a:lnTo>
                  <a:lnTo>
                    <a:pt x="428" y="319"/>
                  </a:lnTo>
                  <a:lnTo>
                    <a:pt x="419" y="300"/>
                  </a:lnTo>
                  <a:lnTo>
                    <a:pt x="408" y="286"/>
                  </a:lnTo>
                  <a:lnTo>
                    <a:pt x="395" y="272"/>
                  </a:lnTo>
                  <a:lnTo>
                    <a:pt x="381" y="261"/>
                  </a:lnTo>
                  <a:lnTo>
                    <a:pt x="365" y="251"/>
                  </a:lnTo>
                  <a:lnTo>
                    <a:pt x="351" y="243"/>
                  </a:lnTo>
                  <a:lnTo>
                    <a:pt x="339" y="237"/>
                  </a:lnTo>
                  <a:lnTo>
                    <a:pt x="329" y="233"/>
                  </a:lnTo>
                  <a:lnTo>
                    <a:pt x="322" y="230"/>
                  </a:lnTo>
                  <a:lnTo>
                    <a:pt x="319" y="228"/>
                  </a:lnTo>
                  <a:lnTo>
                    <a:pt x="336" y="279"/>
                  </a:lnTo>
                  <a:lnTo>
                    <a:pt x="346" y="329"/>
                  </a:lnTo>
                  <a:lnTo>
                    <a:pt x="347" y="375"/>
                  </a:lnTo>
                  <a:lnTo>
                    <a:pt x="343" y="420"/>
                  </a:lnTo>
                  <a:lnTo>
                    <a:pt x="334" y="463"/>
                  </a:lnTo>
                  <a:lnTo>
                    <a:pt x="320" y="502"/>
                  </a:lnTo>
                  <a:lnTo>
                    <a:pt x="303" y="540"/>
                  </a:lnTo>
                  <a:lnTo>
                    <a:pt x="285" y="574"/>
                  </a:lnTo>
                  <a:lnTo>
                    <a:pt x="265" y="605"/>
                  </a:lnTo>
                  <a:lnTo>
                    <a:pt x="244" y="633"/>
                  </a:lnTo>
                  <a:lnTo>
                    <a:pt x="224" y="657"/>
                  </a:lnTo>
                  <a:lnTo>
                    <a:pt x="206" y="677"/>
                  </a:lnTo>
                  <a:lnTo>
                    <a:pt x="190" y="693"/>
                  </a:lnTo>
                  <a:lnTo>
                    <a:pt x="178" y="704"/>
                  </a:lnTo>
                  <a:lnTo>
                    <a:pt x="169" y="711"/>
                  </a:lnTo>
                  <a:lnTo>
                    <a:pt x="166" y="714"/>
                  </a:lnTo>
                  <a:lnTo>
                    <a:pt x="135" y="691"/>
                  </a:lnTo>
                  <a:lnTo>
                    <a:pt x="109" y="666"/>
                  </a:lnTo>
                  <a:lnTo>
                    <a:pt x="86" y="638"/>
                  </a:lnTo>
                  <a:lnTo>
                    <a:pt x="65" y="608"/>
                  </a:lnTo>
                  <a:lnTo>
                    <a:pt x="48" y="578"/>
                  </a:lnTo>
                  <a:lnTo>
                    <a:pt x="32" y="550"/>
                  </a:lnTo>
                  <a:lnTo>
                    <a:pt x="21" y="525"/>
                  </a:lnTo>
                  <a:lnTo>
                    <a:pt x="11" y="502"/>
                  </a:lnTo>
                  <a:lnTo>
                    <a:pt x="6" y="485"/>
                  </a:lnTo>
                  <a:lnTo>
                    <a:pt x="1" y="474"/>
                  </a:lnTo>
                  <a:lnTo>
                    <a:pt x="0" y="470"/>
                  </a:lnTo>
                  <a:lnTo>
                    <a:pt x="6" y="475"/>
                  </a:lnTo>
                  <a:lnTo>
                    <a:pt x="16" y="480"/>
                  </a:lnTo>
                  <a:lnTo>
                    <a:pt x="28" y="482"/>
                  </a:lnTo>
                  <a:lnTo>
                    <a:pt x="44" y="481"/>
                  </a:lnTo>
                  <a:lnTo>
                    <a:pt x="59" y="475"/>
                  </a:lnTo>
                  <a:lnTo>
                    <a:pt x="75" y="467"/>
                  </a:lnTo>
                  <a:lnTo>
                    <a:pt x="89" y="453"/>
                  </a:lnTo>
                  <a:lnTo>
                    <a:pt x="99" y="433"/>
                  </a:lnTo>
                  <a:lnTo>
                    <a:pt x="106" y="411"/>
                  </a:lnTo>
                  <a:lnTo>
                    <a:pt x="109" y="384"/>
                  </a:lnTo>
                  <a:lnTo>
                    <a:pt x="111" y="353"/>
                  </a:lnTo>
                  <a:lnTo>
                    <a:pt x="114" y="319"/>
                  </a:lnTo>
                  <a:lnTo>
                    <a:pt x="121" y="281"/>
                  </a:lnTo>
                  <a:lnTo>
                    <a:pt x="131" y="241"/>
                  </a:lnTo>
                  <a:lnTo>
                    <a:pt x="147" y="200"/>
                  </a:lnTo>
                  <a:lnTo>
                    <a:pt x="169" y="158"/>
                  </a:lnTo>
                  <a:lnTo>
                    <a:pt x="202" y="114"/>
                  </a:lnTo>
                  <a:lnTo>
                    <a:pt x="230" y="86"/>
                  </a:lnTo>
                  <a:lnTo>
                    <a:pt x="261" y="62"/>
                  </a:lnTo>
                  <a:lnTo>
                    <a:pt x="298" y="42"/>
                  </a:lnTo>
                  <a:lnTo>
                    <a:pt x="336" y="27"/>
                  </a:lnTo>
                  <a:lnTo>
                    <a:pt x="378" y="14"/>
                  </a:lnTo>
                  <a:lnTo>
                    <a:pt x="420" y="5"/>
                  </a:lnTo>
                  <a:lnTo>
                    <a:pt x="463" y="1"/>
                  </a:lnTo>
                  <a:lnTo>
                    <a:pt x="507"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6" name="Freeform 16"/>
            <p:cNvSpPr>
              <a:spLocks/>
            </p:cNvSpPr>
            <p:nvPr/>
          </p:nvSpPr>
          <p:spPr bwMode="auto">
            <a:xfrm>
              <a:off x="3465513" y="2347913"/>
              <a:ext cx="338138" cy="865188"/>
            </a:xfrm>
            <a:custGeom>
              <a:avLst/>
              <a:gdLst/>
              <a:ahLst/>
              <a:cxnLst>
                <a:cxn ang="0">
                  <a:pos x="100" y="0"/>
                </a:cxn>
                <a:cxn ang="0">
                  <a:pos x="127" y="54"/>
                </a:cxn>
                <a:cxn ang="0">
                  <a:pos x="148" y="112"/>
                </a:cxn>
                <a:cxn ang="0">
                  <a:pos x="166" y="172"/>
                </a:cxn>
                <a:cxn ang="0">
                  <a:pos x="182" y="233"/>
                </a:cxn>
                <a:cxn ang="0">
                  <a:pos x="193" y="295"/>
                </a:cxn>
                <a:cxn ang="0">
                  <a:pos x="201" y="356"/>
                </a:cxn>
                <a:cxn ang="0">
                  <a:pos x="208" y="415"/>
                </a:cxn>
                <a:cxn ang="0">
                  <a:pos x="213" y="472"/>
                </a:cxn>
                <a:cxn ang="0">
                  <a:pos x="204" y="487"/>
                </a:cxn>
                <a:cxn ang="0">
                  <a:pos x="187" y="501"/>
                </a:cxn>
                <a:cxn ang="0">
                  <a:pos x="160" y="514"/>
                </a:cxn>
                <a:cxn ang="0">
                  <a:pos x="127" y="527"/>
                </a:cxn>
                <a:cxn ang="0">
                  <a:pos x="86" y="537"/>
                </a:cxn>
                <a:cxn ang="0">
                  <a:pos x="39" y="545"/>
                </a:cxn>
                <a:cxn ang="0">
                  <a:pos x="41" y="483"/>
                </a:cxn>
                <a:cxn ang="0">
                  <a:pos x="41" y="421"/>
                </a:cxn>
                <a:cxn ang="0">
                  <a:pos x="38" y="363"/>
                </a:cxn>
                <a:cxn ang="0">
                  <a:pos x="35" y="306"/>
                </a:cxn>
                <a:cxn ang="0">
                  <a:pos x="31" y="254"/>
                </a:cxn>
                <a:cxn ang="0">
                  <a:pos x="26" y="206"/>
                </a:cxn>
                <a:cxn ang="0">
                  <a:pos x="21" y="163"/>
                </a:cxn>
                <a:cxn ang="0">
                  <a:pos x="15" y="124"/>
                </a:cxn>
                <a:cxn ang="0">
                  <a:pos x="11" y="91"/>
                </a:cxn>
                <a:cxn ang="0">
                  <a:pos x="7" y="65"/>
                </a:cxn>
                <a:cxn ang="0">
                  <a:pos x="2" y="45"/>
                </a:cxn>
                <a:cxn ang="0">
                  <a:pos x="1" y="33"/>
                </a:cxn>
                <a:cxn ang="0">
                  <a:pos x="0" y="28"/>
                </a:cxn>
                <a:cxn ang="0">
                  <a:pos x="19" y="24"/>
                </a:cxn>
                <a:cxn ang="0">
                  <a:pos x="39" y="19"/>
                </a:cxn>
                <a:cxn ang="0">
                  <a:pos x="59" y="13"/>
                </a:cxn>
                <a:cxn ang="0">
                  <a:pos x="74" y="7"/>
                </a:cxn>
                <a:cxn ang="0">
                  <a:pos x="89" y="4"/>
                </a:cxn>
                <a:cxn ang="0">
                  <a:pos x="97" y="2"/>
                </a:cxn>
                <a:cxn ang="0">
                  <a:pos x="100" y="0"/>
                </a:cxn>
              </a:cxnLst>
              <a:rect l="0" t="0" r="r" b="b"/>
              <a:pathLst>
                <a:path w="213" h="545">
                  <a:moveTo>
                    <a:pt x="100" y="0"/>
                  </a:moveTo>
                  <a:lnTo>
                    <a:pt x="127" y="54"/>
                  </a:lnTo>
                  <a:lnTo>
                    <a:pt x="148" y="112"/>
                  </a:lnTo>
                  <a:lnTo>
                    <a:pt x="166" y="172"/>
                  </a:lnTo>
                  <a:lnTo>
                    <a:pt x="182" y="233"/>
                  </a:lnTo>
                  <a:lnTo>
                    <a:pt x="193" y="295"/>
                  </a:lnTo>
                  <a:lnTo>
                    <a:pt x="201" y="356"/>
                  </a:lnTo>
                  <a:lnTo>
                    <a:pt x="208" y="415"/>
                  </a:lnTo>
                  <a:lnTo>
                    <a:pt x="213" y="472"/>
                  </a:lnTo>
                  <a:lnTo>
                    <a:pt x="204" y="487"/>
                  </a:lnTo>
                  <a:lnTo>
                    <a:pt x="187" y="501"/>
                  </a:lnTo>
                  <a:lnTo>
                    <a:pt x="160" y="514"/>
                  </a:lnTo>
                  <a:lnTo>
                    <a:pt x="127" y="527"/>
                  </a:lnTo>
                  <a:lnTo>
                    <a:pt x="86" y="537"/>
                  </a:lnTo>
                  <a:lnTo>
                    <a:pt x="39" y="545"/>
                  </a:lnTo>
                  <a:lnTo>
                    <a:pt x="41" y="483"/>
                  </a:lnTo>
                  <a:lnTo>
                    <a:pt x="41" y="421"/>
                  </a:lnTo>
                  <a:lnTo>
                    <a:pt x="38" y="363"/>
                  </a:lnTo>
                  <a:lnTo>
                    <a:pt x="35" y="306"/>
                  </a:lnTo>
                  <a:lnTo>
                    <a:pt x="31" y="254"/>
                  </a:lnTo>
                  <a:lnTo>
                    <a:pt x="26" y="206"/>
                  </a:lnTo>
                  <a:lnTo>
                    <a:pt x="21" y="163"/>
                  </a:lnTo>
                  <a:lnTo>
                    <a:pt x="15" y="124"/>
                  </a:lnTo>
                  <a:lnTo>
                    <a:pt x="11" y="91"/>
                  </a:lnTo>
                  <a:lnTo>
                    <a:pt x="7" y="65"/>
                  </a:lnTo>
                  <a:lnTo>
                    <a:pt x="2" y="45"/>
                  </a:lnTo>
                  <a:lnTo>
                    <a:pt x="1" y="33"/>
                  </a:lnTo>
                  <a:lnTo>
                    <a:pt x="0" y="28"/>
                  </a:lnTo>
                  <a:lnTo>
                    <a:pt x="19" y="24"/>
                  </a:lnTo>
                  <a:lnTo>
                    <a:pt x="39" y="19"/>
                  </a:lnTo>
                  <a:lnTo>
                    <a:pt x="59" y="13"/>
                  </a:lnTo>
                  <a:lnTo>
                    <a:pt x="74" y="7"/>
                  </a:lnTo>
                  <a:lnTo>
                    <a:pt x="89" y="4"/>
                  </a:lnTo>
                  <a:lnTo>
                    <a:pt x="97" y="2"/>
                  </a:lnTo>
                  <a:lnTo>
                    <a:pt x="100" y="0"/>
                  </a:lnTo>
                  <a:close/>
                </a:path>
              </a:pathLst>
            </a:custGeom>
            <a:solidFill>
              <a:srgbClr val="2A697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7" name="Freeform 17"/>
            <p:cNvSpPr>
              <a:spLocks/>
            </p:cNvSpPr>
            <p:nvPr/>
          </p:nvSpPr>
          <p:spPr bwMode="auto">
            <a:xfrm>
              <a:off x="3155951" y="2408238"/>
              <a:ext cx="203200" cy="111125"/>
            </a:xfrm>
            <a:custGeom>
              <a:avLst/>
              <a:gdLst/>
              <a:ahLst/>
              <a:cxnLst>
                <a:cxn ang="0">
                  <a:pos x="128" y="0"/>
                </a:cxn>
                <a:cxn ang="0">
                  <a:pos x="73" y="70"/>
                </a:cxn>
                <a:cxn ang="0">
                  <a:pos x="0" y="6"/>
                </a:cxn>
                <a:cxn ang="0">
                  <a:pos x="4" y="6"/>
                </a:cxn>
                <a:cxn ang="0">
                  <a:pos x="15" y="6"/>
                </a:cxn>
                <a:cxn ang="0">
                  <a:pos x="32" y="6"/>
                </a:cxn>
                <a:cxn ang="0">
                  <a:pos x="54" y="6"/>
                </a:cxn>
                <a:cxn ang="0">
                  <a:pos x="78" y="5"/>
                </a:cxn>
                <a:cxn ang="0">
                  <a:pos x="103" y="3"/>
                </a:cxn>
                <a:cxn ang="0">
                  <a:pos x="128" y="0"/>
                </a:cxn>
              </a:cxnLst>
              <a:rect l="0" t="0" r="r" b="b"/>
              <a:pathLst>
                <a:path w="128" h="70">
                  <a:moveTo>
                    <a:pt x="128" y="0"/>
                  </a:moveTo>
                  <a:lnTo>
                    <a:pt x="73" y="70"/>
                  </a:lnTo>
                  <a:lnTo>
                    <a:pt x="0" y="6"/>
                  </a:lnTo>
                  <a:lnTo>
                    <a:pt x="4" y="6"/>
                  </a:lnTo>
                  <a:lnTo>
                    <a:pt x="15" y="6"/>
                  </a:lnTo>
                  <a:lnTo>
                    <a:pt x="32" y="6"/>
                  </a:lnTo>
                  <a:lnTo>
                    <a:pt x="54" y="6"/>
                  </a:lnTo>
                  <a:lnTo>
                    <a:pt x="78" y="5"/>
                  </a:lnTo>
                  <a:lnTo>
                    <a:pt x="103" y="3"/>
                  </a:lnTo>
                  <a:lnTo>
                    <a:pt x="128" y="0"/>
                  </a:lnTo>
                  <a:close/>
                </a:path>
              </a:pathLst>
            </a:custGeom>
            <a:solidFill>
              <a:srgbClr val="DA1EA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8" name="Freeform 18"/>
            <p:cNvSpPr>
              <a:spLocks/>
            </p:cNvSpPr>
            <p:nvPr/>
          </p:nvSpPr>
          <p:spPr bwMode="auto">
            <a:xfrm>
              <a:off x="3216276" y="2484438"/>
              <a:ext cx="173038" cy="712788"/>
            </a:xfrm>
            <a:custGeom>
              <a:avLst/>
              <a:gdLst/>
              <a:ahLst/>
              <a:cxnLst>
                <a:cxn ang="0">
                  <a:pos x="47" y="0"/>
                </a:cxn>
                <a:cxn ang="0">
                  <a:pos x="54" y="36"/>
                </a:cxn>
                <a:cxn ang="0">
                  <a:pos x="62" y="74"/>
                </a:cxn>
                <a:cxn ang="0">
                  <a:pos x="69" y="115"/>
                </a:cxn>
                <a:cxn ang="0">
                  <a:pos x="76" y="154"/>
                </a:cxn>
                <a:cxn ang="0">
                  <a:pos x="83" y="195"/>
                </a:cxn>
                <a:cxn ang="0">
                  <a:pos x="89" y="233"/>
                </a:cxn>
                <a:cxn ang="0">
                  <a:pos x="95" y="270"/>
                </a:cxn>
                <a:cxn ang="0">
                  <a:pos x="100" y="301"/>
                </a:cxn>
                <a:cxn ang="0">
                  <a:pos x="103" y="328"/>
                </a:cxn>
                <a:cxn ang="0">
                  <a:pos x="107" y="348"/>
                </a:cxn>
                <a:cxn ang="0">
                  <a:pos x="109" y="362"/>
                </a:cxn>
                <a:cxn ang="0">
                  <a:pos x="109" y="366"/>
                </a:cxn>
                <a:cxn ang="0">
                  <a:pos x="58" y="449"/>
                </a:cxn>
                <a:cxn ang="0">
                  <a:pos x="0" y="370"/>
                </a:cxn>
                <a:cxn ang="0">
                  <a:pos x="7" y="339"/>
                </a:cxn>
                <a:cxn ang="0">
                  <a:pos x="11" y="302"/>
                </a:cxn>
                <a:cxn ang="0">
                  <a:pos x="16" y="263"/>
                </a:cxn>
                <a:cxn ang="0">
                  <a:pos x="18" y="223"/>
                </a:cxn>
                <a:cxn ang="0">
                  <a:pos x="20" y="182"/>
                </a:cxn>
                <a:cxn ang="0">
                  <a:pos x="21" y="143"/>
                </a:cxn>
                <a:cxn ang="0">
                  <a:pos x="21" y="106"/>
                </a:cxn>
                <a:cxn ang="0">
                  <a:pos x="21" y="74"/>
                </a:cxn>
                <a:cxn ang="0">
                  <a:pos x="21" y="45"/>
                </a:cxn>
                <a:cxn ang="0">
                  <a:pos x="21" y="24"/>
                </a:cxn>
                <a:cxn ang="0">
                  <a:pos x="21" y="10"/>
                </a:cxn>
                <a:cxn ang="0">
                  <a:pos x="21" y="6"/>
                </a:cxn>
                <a:cxn ang="0">
                  <a:pos x="27" y="3"/>
                </a:cxn>
                <a:cxn ang="0">
                  <a:pos x="35" y="2"/>
                </a:cxn>
                <a:cxn ang="0">
                  <a:pos x="42" y="0"/>
                </a:cxn>
                <a:cxn ang="0">
                  <a:pos x="47" y="0"/>
                </a:cxn>
              </a:cxnLst>
              <a:rect l="0" t="0" r="r" b="b"/>
              <a:pathLst>
                <a:path w="109" h="449">
                  <a:moveTo>
                    <a:pt x="47" y="0"/>
                  </a:moveTo>
                  <a:lnTo>
                    <a:pt x="54" y="36"/>
                  </a:lnTo>
                  <a:lnTo>
                    <a:pt x="62" y="74"/>
                  </a:lnTo>
                  <a:lnTo>
                    <a:pt x="69" y="115"/>
                  </a:lnTo>
                  <a:lnTo>
                    <a:pt x="76" y="154"/>
                  </a:lnTo>
                  <a:lnTo>
                    <a:pt x="83" y="195"/>
                  </a:lnTo>
                  <a:lnTo>
                    <a:pt x="89" y="233"/>
                  </a:lnTo>
                  <a:lnTo>
                    <a:pt x="95" y="270"/>
                  </a:lnTo>
                  <a:lnTo>
                    <a:pt x="100" y="301"/>
                  </a:lnTo>
                  <a:lnTo>
                    <a:pt x="103" y="328"/>
                  </a:lnTo>
                  <a:lnTo>
                    <a:pt x="107" y="348"/>
                  </a:lnTo>
                  <a:lnTo>
                    <a:pt x="109" y="362"/>
                  </a:lnTo>
                  <a:lnTo>
                    <a:pt x="109" y="366"/>
                  </a:lnTo>
                  <a:lnTo>
                    <a:pt x="58" y="449"/>
                  </a:lnTo>
                  <a:lnTo>
                    <a:pt x="0" y="370"/>
                  </a:lnTo>
                  <a:lnTo>
                    <a:pt x="7" y="339"/>
                  </a:lnTo>
                  <a:lnTo>
                    <a:pt x="11" y="302"/>
                  </a:lnTo>
                  <a:lnTo>
                    <a:pt x="16" y="263"/>
                  </a:lnTo>
                  <a:lnTo>
                    <a:pt x="18" y="223"/>
                  </a:lnTo>
                  <a:lnTo>
                    <a:pt x="20" y="182"/>
                  </a:lnTo>
                  <a:lnTo>
                    <a:pt x="21" y="143"/>
                  </a:lnTo>
                  <a:lnTo>
                    <a:pt x="21" y="106"/>
                  </a:lnTo>
                  <a:lnTo>
                    <a:pt x="21" y="74"/>
                  </a:lnTo>
                  <a:lnTo>
                    <a:pt x="21" y="45"/>
                  </a:lnTo>
                  <a:lnTo>
                    <a:pt x="21" y="24"/>
                  </a:lnTo>
                  <a:lnTo>
                    <a:pt x="21" y="10"/>
                  </a:lnTo>
                  <a:lnTo>
                    <a:pt x="21" y="6"/>
                  </a:lnTo>
                  <a:lnTo>
                    <a:pt x="27" y="3"/>
                  </a:lnTo>
                  <a:lnTo>
                    <a:pt x="35" y="2"/>
                  </a:lnTo>
                  <a:lnTo>
                    <a:pt x="42" y="0"/>
                  </a:lnTo>
                  <a:lnTo>
                    <a:pt x="47" y="0"/>
                  </a:lnTo>
                  <a:close/>
                </a:path>
              </a:pathLst>
            </a:custGeom>
            <a:solidFill>
              <a:srgbClr val="DA1EA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59" name="Freeform 19"/>
            <p:cNvSpPr>
              <a:spLocks/>
            </p:cNvSpPr>
            <p:nvPr/>
          </p:nvSpPr>
          <p:spPr bwMode="auto">
            <a:xfrm>
              <a:off x="2617788" y="2373313"/>
              <a:ext cx="471488" cy="860425"/>
            </a:xfrm>
            <a:custGeom>
              <a:avLst/>
              <a:gdLst/>
              <a:ahLst/>
              <a:cxnLst>
                <a:cxn ang="0">
                  <a:pos x="141" y="0"/>
                </a:cxn>
                <a:cxn ang="0">
                  <a:pos x="144" y="1"/>
                </a:cxn>
                <a:cxn ang="0">
                  <a:pos x="154" y="4"/>
                </a:cxn>
                <a:cxn ang="0">
                  <a:pos x="167" y="7"/>
                </a:cxn>
                <a:cxn ang="0">
                  <a:pos x="185" y="11"/>
                </a:cxn>
                <a:cxn ang="0">
                  <a:pos x="206" y="15"/>
                </a:cxn>
                <a:cxn ang="0">
                  <a:pos x="230" y="20"/>
                </a:cxn>
                <a:cxn ang="0">
                  <a:pos x="256" y="22"/>
                </a:cxn>
                <a:cxn ang="0">
                  <a:pos x="256" y="27"/>
                </a:cxn>
                <a:cxn ang="0">
                  <a:pos x="258" y="39"/>
                </a:cxn>
                <a:cxn ang="0">
                  <a:pos x="261" y="62"/>
                </a:cxn>
                <a:cxn ang="0">
                  <a:pos x="266" y="90"/>
                </a:cxn>
                <a:cxn ang="0">
                  <a:pos x="270" y="125"/>
                </a:cxn>
                <a:cxn ang="0">
                  <a:pos x="275" y="165"/>
                </a:cxn>
                <a:cxn ang="0">
                  <a:pos x="280" y="211"/>
                </a:cxn>
                <a:cxn ang="0">
                  <a:pos x="285" y="261"/>
                </a:cxn>
                <a:cxn ang="0">
                  <a:pos x="290" y="313"/>
                </a:cxn>
                <a:cxn ang="0">
                  <a:pos x="292" y="368"/>
                </a:cxn>
                <a:cxn ang="0">
                  <a:pos x="295" y="426"/>
                </a:cxn>
                <a:cxn ang="0">
                  <a:pos x="297" y="484"/>
                </a:cxn>
                <a:cxn ang="0">
                  <a:pos x="297" y="542"/>
                </a:cxn>
                <a:cxn ang="0">
                  <a:pos x="239" y="537"/>
                </a:cxn>
                <a:cxn ang="0">
                  <a:pos x="185" y="530"/>
                </a:cxn>
                <a:cxn ang="0">
                  <a:pos x="137" y="523"/>
                </a:cxn>
                <a:cxn ang="0">
                  <a:pos x="95" y="512"/>
                </a:cxn>
                <a:cxn ang="0">
                  <a:pos x="60" y="501"/>
                </a:cxn>
                <a:cxn ang="0">
                  <a:pos x="31" y="488"/>
                </a:cxn>
                <a:cxn ang="0">
                  <a:pos x="12" y="474"/>
                </a:cxn>
                <a:cxn ang="0">
                  <a:pos x="0" y="460"/>
                </a:cxn>
                <a:cxn ang="0">
                  <a:pos x="9" y="394"/>
                </a:cxn>
                <a:cxn ang="0">
                  <a:pos x="20" y="327"/>
                </a:cxn>
                <a:cxn ang="0">
                  <a:pos x="36" y="258"/>
                </a:cxn>
                <a:cxn ang="0">
                  <a:pos x="55" y="190"/>
                </a:cxn>
                <a:cxn ang="0">
                  <a:pos x="78" y="124"/>
                </a:cxn>
                <a:cxn ang="0">
                  <a:pos x="108" y="60"/>
                </a:cxn>
                <a:cxn ang="0">
                  <a:pos x="141" y="0"/>
                </a:cxn>
              </a:cxnLst>
              <a:rect l="0" t="0" r="r" b="b"/>
              <a:pathLst>
                <a:path w="297" h="542">
                  <a:moveTo>
                    <a:pt x="141" y="0"/>
                  </a:moveTo>
                  <a:lnTo>
                    <a:pt x="144" y="1"/>
                  </a:lnTo>
                  <a:lnTo>
                    <a:pt x="154" y="4"/>
                  </a:lnTo>
                  <a:lnTo>
                    <a:pt x="167" y="7"/>
                  </a:lnTo>
                  <a:lnTo>
                    <a:pt x="185" y="11"/>
                  </a:lnTo>
                  <a:lnTo>
                    <a:pt x="206" y="15"/>
                  </a:lnTo>
                  <a:lnTo>
                    <a:pt x="230" y="20"/>
                  </a:lnTo>
                  <a:lnTo>
                    <a:pt x="256" y="22"/>
                  </a:lnTo>
                  <a:lnTo>
                    <a:pt x="256" y="27"/>
                  </a:lnTo>
                  <a:lnTo>
                    <a:pt x="258" y="39"/>
                  </a:lnTo>
                  <a:lnTo>
                    <a:pt x="261" y="62"/>
                  </a:lnTo>
                  <a:lnTo>
                    <a:pt x="266" y="90"/>
                  </a:lnTo>
                  <a:lnTo>
                    <a:pt x="270" y="125"/>
                  </a:lnTo>
                  <a:lnTo>
                    <a:pt x="275" y="165"/>
                  </a:lnTo>
                  <a:lnTo>
                    <a:pt x="280" y="211"/>
                  </a:lnTo>
                  <a:lnTo>
                    <a:pt x="285" y="261"/>
                  </a:lnTo>
                  <a:lnTo>
                    <a:pt x="290" y="313"/>
                  </a:lnTo>
                  <a:lnTo>
                    <a:pt x="292" y="368"/>
                  </a:lnTo>
                  <a:lnTo>
                    <a:pt x="295" y="426"/>
                  </a:lnTo>
                  <a:lnTo>
                    <a:pt x="297" y="484"/>
                  </a:lnTo>
                  <a:lnTo>
                    <a:pt x="297" y="542"/>
                  </a:lnTo>
                  <a:lnTo>
                    <a:pt x="239" y="537"/>
                  </a:lnTo>
                  <a:lnTo>
                    <a:pt x="185" y="530"/>
                  </a:lnTo>
                  <a:lnTo>
                    <a:pt x="137" y="523"/>
                  </a:lnTo>
                  <a:lnTo>
                    <a:pt x="95" y="512"/>
                  </a:lnTo>
                  <a:lnTo>
                    <a:pt x="60" y="501"/>
                  </a:lnTo>
                  <a:lnTo>
                    <a:pt x="31" y="488"/>
                  </a:lnTo>
                  <a:lnTo>
                    <a:pt x="12" y="474"/>
                  </a:lnTo>
                  <a:lnTo>
                    <a:pt x="0" y="460"/>
                  </a:lnTo>
                  <a:lnTo>
                    <a:pt x="9" y="394"/>
                  </a:lnTo>
                  <a:lnTo>
                    <a:pt x="20" y="327"/>
                  </a:lnTo>
                  <a:lnTo>
                    <a:pt x="36" y="258"/>
                  </a:lnTo>
                  <a:lnTo>
                    <a:pt x="55" y="190"/>
                  </a:lnTo>
                  <a:lnTo>
                    <a:pt x="78" y="124"/>
                  </a:lnTo>
                  <a:lnTo>
                    <a:pt x="108" y="60"/>
                  </a:lnTo>
                  <a:lnTo>
                    <a:pt x="141" y="0"/>
                  </a:lnTo>
                  <a:close/>
                </a:path>
              </a:pathLst>
            </a:custGeom>
            <a:solidFill>
              <a:srgbClr val="2A697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60" name="Freeform 20"/>
            <p:cNvSpPr>
              <a:spLocks/>
            </p:cNvSpPr>
            <p:nvPr/>
          </p:nvSpPr>
          <p:spPr bwMode="auto">
            <a:xfrm>
              <a:off x="3617913" y="2624138"/>
              <a:ext cx="61913" cy="571500"/>
            </a:xfrm>
            <a:custGeom>
              <a:avLst/>
              <a:gdLst/>
              <a:ahLst/>
              <a:cxnLst>
                <a:cxn ang="0">
                  <a:pos x="0" y="0"/>
                </a:cxn>
                <a:cxn ang="0">
                  <a:pos x="0" y="4"/>
                </a:cxn>
                <a:cxn ang="0">
                  <a:pos x="2" y="15"/>
                </a:cxn>
                <a:cxn ang="0">
                  <a:pos x="8" y="32"/>
                </a:cxn>
                <a:cxn ang="0">
                  <a:pos x="12" y="58"/>
                </a:cxn>
                <a:cxn ang="0">
                  <a:pos x="19" y="90"/>
                </a:cxn>
                <a:cxn ang="0">
                  <a:pos x="25" y="128"/>
                </a:cxn>
                <a:cxn ang="0">
                  <a:pos x="31" y="173"/>
                </a:cxn>
                <a:cxn ang="0">
                  <a:pos x="35" y="226"/>
                </a:cxn>
                <a:cxn ang="0">
                  <a:pos x="38" y="285"/>
                </a:cxn>
                <a:cxn ang="0">
                  <a:pos x="39" y="350"/>
                </a:cxn>
                <a:cxn ang="0">
                  <a:pos x="39" y="350"/>
                </a:cxn>
                <a:cxn ang="0">
                  <a:pos x="0" y="360"/>
                </a:cxn>
                <a:cxn ang="0">
                  <a:pos x="4" y="334"/>
                </a:cxn>
                <a:cxn ang="0">
                  <a:pos x="8" y="302"/>
                </a:cxn>
                <a:cxn ang="0">
                  <a:pos x="9" y="264"/>
                </a:cxn>
                <a:cxn ang="0">
                  <a:pos x="11" y="221"/>
                </a:cxn>
                <a:cxn ang="0">
                  <a:pos x="11" y="176"/>
                </a:cxn>
                <a:cxn ang="0">
                  <a:pos x="11" y="130"/>
                </a:cxn>
                <a:cxn ang="0">
                  <a:pos x="8" y="85"/>
                </a:cxn>
                <a:cxn ang="0">
                  <a:pos x="4" y="41"/>
                </a:cxn>
                <a:cxn ang="0">
                  <a:pos x="0" y="0"/>
                </a:cxn>
              </a:cxnLst>
              <a:rect l="0" t="0" r="r" b="b"/>
              <a:pathLst>
                <a:path w="39" h="360">
                  <a:moveTo>
                    <a:pt x="0" y="0"/>
                  </a:moveTo>
                  <a:lnTo>
                    <a:pt x="0" y="4"/>
                  </a:lnTo>
                  <a:lnTo>
                    <a:pt x="2" y="15"/>
                  </a:lnTo>
                  <a:lnTo>
                    <a:pt x="8" y="32"/>
                  </a:lnTo>
                  <a:lnTo>
                    <a:pt x="12" y="58"/>
                  </a:lnTo>
                  <a:lnTo>
                    <a:pt x="19" y="90"/>
                  </a:lnTo>
                  <a:lnTo>
                    <a:pt x="25" y="128"/>
                  </a:lnTo>
                  <a:lnTo>
                    <a:pt x="31" y="173"/>
                  </a:lnTo>
                  <a:lnTo>
                    <a:pt x="35" y="226"/>
                  </a:lnTo>
                  <a:lnTo>
                    <a:pt x="38" y="285"/>
                  </a:lnTo>
                  <a:lnTo>
                    <a:pt x="39" y="350"/>
                  </a:lnTo>
                  <a:lnTo>
                    <a:pt x="39" y="350"/>
                  </a:lnTo>
                  <a:lnTo>
                    <a:pt x="0" y="360"/>
                  </a:lnTo>
                  <a:lnTo>
                    <a:pt x="4" y="334"/>
                  </a:lnTo>
                  <a:lnTo>
                    <a:pt x="8" y="302"/>
                  </a:lnTo>
                  <a:lnTo>
                    <a:pt x="9" y="264"/>
                  </a:lnTo>
                  <a:lnTo>
                    <a:pt x="11" y="221"/>
                  </a:lnTo>
                  <a:lnTo>
                    <a:pt x="11" y="176"/>
                  </a:lnTo>
                  <a:lnTo>
                    <a:pt x="11" y="130"/>
                  </a:lnTo>
                  <a:lnTo>
                    <a:pt x="8" y="85"/>
                  </a:lnTo>
                  <a:lnTo>
                    <a:pt x="4" y="41"/>
                  </a:lnTo>
                  <a:lnTo>
                    <a:pt x="0" y="0"/>
                  </a:lnTo>
                  <a:close/>
                </a:path>
              </a:pathLst>
            </a:custGeom>
            <a:solidFill>
              <a:srgbClr val="00275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61" name="Freeform 21"/>
            <p:cNvSpPr>
              <a:spLocks/>
            </p:cNvSpPr>
            <p:nvPr/>
          </p:nvSpPr>
          <p:spPr bwMode="auto">
            <a:xfrm>
              <a:off x="2797176" y="2659063"/>
              <a:ext cx="92075" cy="552450"/>
            </a:xfrm>
            <a:custGeom>
              <a:avLst/>
              <a:gdLst/>
              <a:ahLst/>
              <a:cxnLst>
                <a:cxn ang="0">
                  <a:pos x="58" y="0"/>
                </a:cxn>
                <a:cxn ang="0">
                  <a:pos x="51" y="40"/>
                </a:cxn>
                <a:cxn ang="0">
                  <a:pos x="45" y="84"/>
                </a:cxn>
                <a:cxn ang="0">
                  <a:pos x="41" y="130"/>
                </a:cxn>
                <a:cxn ang="0">
                  <a:pos x="40" y="180"/>
                </a:cxn>
                <a:cxn ang="0">
                  <a:pos x="40" y="226"/>
                </a:cxn>
                <a:cxn ang="0">
                  <a:pos x="41" y="273"/>
                </a:cxn>
                <a:cxn ang="0">
                  <a:pos x="45" y="314"/>
                </a:cxn>
                <a:cxn ang="0">
                  <a:pos x="51" y="348"/>
                </a:cxn>
                <a:cxn ang="0">
                  <a:pos x="0" y="338"/>
                </a:cxn>
                <a:cxn ang="0">
                  <a:pos x="3" y="269"/>
                </a:cxn>
                <a:cxn ang="0">
                  <a:pos x="9" y="209"/>
                </a:cxn>
                <a:cxn ang="0">
                  <a:pos x="16" y="157"/>
                </a:cxn>
                <a:cxn ang="0">
                  <a:pos x="24" y="113"/>
                </a:cxn>
                <a:cxn ang="0">
                  <a:pos x="33" y="78"/>
                </a:cxn>
                <a:cxn ang="0">
                  <a:pos x="41" y="48"/>
                </a:cxn>
                <a:cxn ang="0">
                  <a:pos x="48" y="27"/>
                </a:cxn>
                <a:cxn ang="0">
                  <a:pos x="54" y="12"/>
                </a:cxn>
                <a:cxn ang="0">
                  <a:pos x="57" y="3"/>
                </a:cxn>
                <a:cxn ang="0">
                  <a:pos x="58" y="0"/>
                </a:cxn>
              </a:cxnLst>
              <a:rect l="0" t="0" r="r" b="b"/>
              <a:pathLst>
                <a:path w="58" h="348">
                  <a:moveTo>
                    <a:pt x="58" y="0"/>
                  </a:moveTo>
                  <a:lnTo>
                    <a:pt x="51" y="40"/>
                  </a:lnTo>
                  <a:lnTo>
                    <a:pt x="45" y="84"/>
                  </a:lnTo>
                  <a:lnTo>
                    <a:pt x="41" y="130"/>
                  </a:lnTo>
                  <a:lnTo>
                    <a:pt x="40" y="180"/>
                  </a:lnTo>
                  <a:lnTo>
                    <a:pt x="40" y="226"/>
                  </a:lnTo>
                  <a:lnTo>
                    <a:pt x="41" y="273"/>
                  </a:lnTo>
                  <a:lnTo>
                    <a:pt x="45" y="314"/>
                  </a:lnTo>
                  <a:lnTo>
                    <a:pt x="51" y="348"/>
                  </a:lnTo>
                  <a:lnTo>
                    <a:pt x="0" y="338"/>
                  </a:lnTo>
                  <a:lnTo>
                    <a:pt x="3" y="269"/>
                  </a:lnTo>
                  <a:lnTo>
                    <a:pt x="9" y="209"/>
                  </a:lnTo>
                  <a:lnTo>
                    <a:pt x="16" y="157"/>
                  </a:lnTo>
                  <a:lnTo>
                    <a:pt x="24" y="113"/>
                  </a:lnTo>
                  <a:lnTo>
                    <a:pt x="33" y="78"/>
                  </a:lnTo>
                  <a:lnTo>
                    <a:pt x="41" y="48"/>
                  </a:lnTo>
                  <a:lnTo>
                    <a:pt x="48" y="27"/>
                  </a:lnTo>
                  <a:lnTo>
                    <a:pt x="54" y="12"/>
                  </a:lnTo>
                  <a:lnTo>
                    <a:pt x="57" y="3"/>
                  </a:lnTo>
                  <a:lnTo>
                    <a:pt x="58" y="0"/>
                  </a:lnTo>
                  <a:close/>
                </a:path>
              </a:pathLst>
            </a:custGeom>
            <a:solidFill>
              <a:srgbClr val="002756"/>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sp>
        <p:nvSpPr>
          <p:cNvPr id="480" name="TextBox 479"/>
          <p:cNvSpPr txBox="1"/>
          <p:nvPr/>
        </p:nvSpPr>
        <p:spPr>
          <a:xfrm>
            <a:off x="4888284" y="2954148"/>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Static</a:t>
            </a:r>
          </a:p>
        </p:txBody>
      </p:sp>
      <p:sp>
        <p:nvSpPr>
          <p:cNvPr id="481" name="TextBox 480"/>
          <p:cNvSpPr txBox="1"/>
          <p:nvPr/>
        </p:nvSpPr>
        <p:spPr>
          <a:xfrm>
            <a:off x="5890946" y="2954148"/>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Dynamic</a:t>
            </a:r>
          </a:p>
        </p:txBody>
      </p:sp>
      <p:sp>
        <p:nvSpPr>
          <p:cNvPr id="493" name="TextBox 492"/>
          <p:cNvSpPr txBox="1"/>
          <p:nvPr/>
        </p:nvSpPr>
        <p:spPr>
          <a:xfrm>
            <a:off x="3769036" y="980728"/>
            <a:ext cx="1316193" cy="300082"/>
          </a:xfrm>
          <a:prstGeom prst="rect">
            <a:avLst/>
          </a:prstGeom>
          <a:noFill/>
        </p:spPr>
        <p:txBody>
          <a:bodyPr wrap="square" rtlCol="0">
            <a:spAutoFit/>
          </a:bodyPr>
          <a:lstStyle/>
          <a:p>
            <a:pPr algn="ctr"/>
            <a:r>
              <a:rPr lang="en-US" sz="1350" dirty="0">
                <a:solidFill>
                  <a:schemeClr val="tx1">
                    <a:lumMod val="75000"/>
                    <a:lumOff val="25000"/>
                  </a:schemeClr>
                </a:solidFill>
                <a:latin typeface="Arial" panose="020B0604020202020204" pitchFamily="34" charset="0"/>
                <a:cs typeface="Arial" panose="020B0604020202020204" pitchFamily="34" charset="0"/>
              </a:rPr>
              <a:t>Risk</a:t>
            </a:r>
          </a:p>
        </p:txBody>
      </p:sp>
      <p:grpSp>
        <p:nvGrpSpPr>
          <p:cNvPr id="347" name="Group 346"/>
          <p:cNvGrpSpPr/>
          <p:nvPr/>
        </p:nvGrpSpPr>
        <p:grpSpPr>
          <a:xfrm>
            <a:off x="4221889" y="1267142"/>
            <a:ext cx="542617" cy="826799"/>
            <a:chOff x="6700838" y="2600325"/>
            <a:chExt cx="1773237" cy="2701926"/>
          </a:xfrm>
        </p:grpSpPr>
        <p:sp>
          <p:nvSpPr>
            <p:cNvPr id="348"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49"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0"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1"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2"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3"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4"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5"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6"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7"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8"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59"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0"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1"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2"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3"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4"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5"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66"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368" name="Group 367">
            <a:extLst>
              <a:ext uri="{FF2B5EF4-FFF2-40B4-BE49-F238E27FC236}">
                <a16:creationId xmlns:a16="http://schemas.microsoft.com/office/drawing/2014/main" id="{F551C9F3-3A2B-EE46-A0B0-CF5C697E7F87}"/>
              </a:ext>
            </a:extLst>
          </p:cNvPr>
          <p:cNvGrpSpPr/>
          <p:nvPr/>
        </p:nvGrpSpPr>
        <p:grpSpPr>
          <a:xfrm>
            <a:off x="3598858" y="5256249"/>
            <a:ext cx="625584" cy="625584"/>
            <a:chOff x="2889249" y="5715000"/>
            <a:chExt cx="857250" cy="857250"/>
          </a:xfrm>
        </p:grpSpPr>
        <p:sp>
          <p:nvSpPr>
            <p:cNvPr id="369" name="Oval 368">
              <a:extLst>
                <a:ext uri="{FF2B5EF4-FFF2-40B4-BE49-F238E27FC236}">
                  <a16:creationId xmlns:a16="http://schemas.microsoft.com/office/drawing/2014/main" id="{7D7C7FF1-E988-7D49-9481-A8EF1CD0345C}"/>
                </a:ext>
              </a:extLst>
            </p:cNvPr>
            <p:cNvSpPr/>
            <p:nvPr/>
          </p:nvSpPr>
          <p:spPr>
            <a:xfrm>
              <a:off x="2889249"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370" name="Oval 369">
              <a:extLst>
                <a:ext uri="{FF2B5EF4-FFF2-40B4-BE49-F238E27FC236}">
                  <a16:creationId xmlns:a16="http://schemas.microsoft.com/office/drawing/2014/main" id="{4711323D-2F1E-BF4B-A129-259462745F2C}"/>
                </a:ext>
              </a:extLst>
            </p:cNvPr>
            <p:cNvSpPr/>
            <p:nvPr/>
          </p:nvSpPr>
          <p:spPr>
            <a:xfrm>
              <a:off x="2974974"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sp>
        <p:nvSpPr>
          <p:cNvPr id="371" name="TextBox 370">
            <a:extLst>
              <a:ext uri="{FF2B5EF4-FFF2-40B4-BE49-F238E27FC236}">
                <a16:creationId xmlns:a16="http://schemas.microsoft.com/office/drawing/2014/main" id="{EF0EB2E0-FDC3-BA44-998A-CB294CDFA64A}"/>
              </a:ext>
            </a:extLst>
          </p:cNvPr>
          <p:cNvSpPr txBox="1"/>
          <p:nvPr/>
        </p:nvSpPr>
        <p:spPr>
          <a:xfrm>
            <a:off x="3408044" y="5031421"/>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Objective</a:t>
            </a:r>
          </a:p>
        </p:txBody>
      </p:sp>
      <p:grpSp>
        <p:nvGrpSpPr>
          <p:cNvPr id="372" name="Group 371">
            <a:extLst>
              <a:ext uri="{FF2B5EF4-FFF2-40B4-BE49-F238E27FC236}">
                <a16:creationId xmlns:a16="http://schemas.microsoft.com/office/drawing/2014/main" id="{86B9BBF9-C6D0-A34A-AD7F-C3E3C3416890}"/>
              </a:ext>
            </a:extLst>
          </p:cNvPr>
          <p:cNvGrpSpPr/>
          <p:nvPr/>
        </p:nvGrpSpPr>
        <p:grpSpPr>
          <a:xfrm>
            <a:off x="3797481" y="5273685"/>
            <a:ext cx="231326" cy="350913"/>
            <a:chOff x="3941763" y="2605088"/>
            <a:chExt cx="1778000" cy="2697162"/>
          </a:xfrm>
        </p:grpSpPr>
        <p:sp>
          <p:nvSpPr>
            <p:cNvPr id="373" name="Freeform 42">
              <a:extLst>
                <a:ext uri="{FF2B5EF4-FFF2-40B4-BE49-F238E27FC236}">
                  <a16:creationId xmlns:a16="http://schemas.microsoft.com/office/drawing/2014/main" id="{6D150C1A-55C3-134C-9453-AFC33DC7A078}"/>
                </a:ext>
              </a:extLst>
            </p:cNvPr>
            <p:cNvSpPr>
              <a:spLocks/>
            </p:cNvSpPr>
            <p:nvPr/>
          </p:nvSpPr>
          <p:spPr bwMode="auto">
            <a:xfrm>
              <a:off x="3941763" y="4086225"/>
              <a:ext cx="1778000" cy="1216025"/>
            </a:xfrm>
            <a:custGeom>
              <a:avLst/>
              <a:gdLst/>
              <a:ahLst/>
              <a:cxnLst>
                <a:cxn ang="0">
                  <a:pos x="894" y="3"/>
                </a:cxn>
                <a:cxn ang="0">
                  <a:pos x="911" y="30"/>
                </a:cxn>
                <a:cxn ang="0">
                  <a:pos x="941" y="78"/>
                </a:cxn>
                <a:cxn ang="0">
                  <a:pos x="976" y="145"/>
                </a:cxn>
                <a:cxn ang="0">
                  <a:pos x="1026" y="255"/>
                </a:cxn>
                <a:cxn ang="0">
                  <a:pos x="1077" y="416"/>
                </a:cxn>
                <a:cxn ang="0">
                  <a:pos x="1110" y="581"/>
                </a:cxn>
                <a:cxn ang="0">
                  <a:pos x="1118" y="665"/>
                </a:cxn>
                <a:cxn ang="0">
                  <a:pos x="1094" y="692"/>
                </a:cxn>
                <a:cxn ang="0">
                  <a:pos x="1038" y="718"/>
                </a:cxn>
                <a:cxn ang="0">
                  <a:pos x="950" y="740"/>
                </a:cxn>
                <a:cxn ang="0">
                  <a:pos x="827" y="757"/>
                </a:cxn>
                <a:cxn ang="0">
                  <a:pos x="762" y="761"/>
                </a:cxn>
                <a:cxn ang="0">
                  <a:pos x="634" y="766"/>
                </a:cxn>
                <a:cxn ang="0">
                  <a:pos x="449" y="764"/>
                </a:cxn>
                <a:cxn ang="0">
                  <a:pos x="360" y="761"/>
                </a:cxn>
                <a:cxn ang="0">
                  <a:pos x="252" y="751"/>
                </a:cxn>
                <a:cxn ang="0">
                  <a:pos x="241" y="749"/>
                </a:cxn>
                <a:cxn ang="0">
                  <a:pos x="224" y="747"/>
                </a:cxn>
                <a:cxn ang="0">
                  <a:pos x="164" y="738"/>
                </a:cxn>
                <a:cxn ang="0">
                  <a:pos x="77" y="714"/>
                </a:cxn>
                <a:cxn ang="0">
                  <a:pos x="23" y="686"/>
                </a:cxn>
                <a:cxn ang="0">
                  <a:pos x="4" y="665"/>
                </a:cxn>
                <a:cxn ang="0">
                  <a:pos x="2" y="660"/>
                </a:cxn>
                <a:cxn ang="0">
                  <a:pos x="8" y="574"/>
                </a:cxn>
                <a:cxn ang="0">
                  <a:pos x="45" y="401"/>
                </a:cxn>
                <a:cxn ang="0">
                  <a:pos x="84" y="279"/>
                </a:cxn>
                <a:cxn ang="0">
                  <a:pos x="120" y="194"/>
                </a:cxn>
                <a:cxn ang="0">
                  <a:pos x="148" y="134"/>
                </a:cxn>
                <a:cxn ang="0">
                  <a:pos x="170" y="91"/>
                </a:cxn>
                <a:cxn ang="0">
                  <a:pos x="187" y="52"/>
                </a:cxn>
                <a:cxn ang="0">
                  <a:pos x="198" y="31"/>
                </a:cxn>
                <a:cxn ang="0">
                  <a:pos x="237" y="35"/>
                </a:cxn>
                <a:cxn ang="0">
                  <a:pos x="297" y="39"/>
                </a:cxn>
                <a:cxn ang="0">
                  <a:pos x="354" y="41"/>
                </a:cxn>
                <a:cxn ang="0">
                  <a:pos x="431" y="43"/>
                </a:cxn>
                <a:cxn ang="0">
                  <a:pos x="544" y="39"/>
                </a:cxn>
                <a:cxn ang="0">
                  <a:pos x="747" y="24"/>
                </a:cxn>
              </a:cxnLst>
              <a:rect l="0" t="0" r="r" b="b"/>
              <a:pathLst>
                <a:path w="1120" h="766">
                  <a:moveTo>
                    <a:pt x="892" y="0"/>
                  </a:moveTo>
                  <a:lnTo>
                    <a:pt x="894" y="3"/>
                  </a:lnTo>
                  <a:lnTo>
                    <a:pt x="902" y="13"/>
                  </a:lnTo>
                  <a:lnTo>
                    <a:pt x="911" y="30"/>
                  </a:lnTo>
                  <a:lnTo>
                    <a:pt x="924" y="52"/>
                  </a:lnTo>
                  <a:lnTo>
                    <a:pt x="941" y="78"/>
                  </a:lnTo>
                  <a:lnTo>
                    <a:pt x="958" y="110"/>
                  </a:lnTo>
                  <a:lnTo>
                    <a:pt x="976" y="145"/>
                  </a:lnTo>
                  <a:lnTo>
                    <a:pt x="995" y="182"/>
                  </a:lnTo>
                  <a:lnTo>
                    <a:pt x="1026" y="255"/>
                  </a:lnTo>
                  <a:lnTo>
                    <a:pt x="1054" y="333"/>
                  </a:lnTo>
                  <a:lnTo>
                    <a:pt x="1077" y="416"/>
                  </a:lnTo>
                  <a:lnTo>
                    <a:pt x="1095" y="498"/>
                  </a:lnTo>
                  <a:lnTo>
                    <a:pt x="1110" y="581"/>
                  </a:lnTo>
                  <a:lnTo>
                    <a:pt x="1120" y="660"/>
                  </a:lnTo>
                  <a:lnTo>
                    <a:pt x="1118" y="665"/>
                  </a:lnTo>
                  <a:lnTo>
                    <a:pt x="1110" y="677"/>
                  </a:lnTo>
                  <a:lnTo>
                    <a:pt x="1094" y="692"/>
                  </a:lnTo>
                  <a:lnTo>
                    <a:pt x="1069" y="705"/>
                  </a:lnTo>
                  <a:lnTo>
                    <a:pt x="1038" y="718"/>
                  </a:lnTo>
                  <a:lnTo>
                    <a:pt x="999" y="731"/>
                  </a:lnTo>
                  <a:lnTo>
                    <a:pt x="950" y="740"/>
                  </a:lnTo>
                  <a:lnTo>
                    <a:pt x="894" y="749"/>
                  </a:lnTo>
                  <a:lnTo>
                    <a:pt x="827" y="757"/>
                  </a:lnTo>
                  <a:lnTo>
                    <a:pt x="783" y="761"/>
                  </a:lnTo>
                  <a:lnTo>
                    <a:pt x="762" y="761"/>
                  </a:lnTo>
                  <a:lnTo>
                    <a:pt x="701" y="764"/>
                  </a:lnTo>
                  <a:lnTo>
                    <a:pt x="634" y="766"/>
                  </a:lnTo>
                  <a:lnTo>
                    <a:pt x="496" y="766"/>
                  </a:lnTo>
                  <a:lnTo>
                    <a:pt x="449" y="764"/>
                  </a:lnTo>
                  <a:lnTo>
                    <a:pt x="421" y="764"/>
                  </a:lnTo>
                  <a:lnTo>
                    <a:pt x="360" y="761"/>
                  </a:lnTo>
                  <a:lnTo>
                    <a:pt x="302" y="757"/>
                  </a:lnTo>
                  <a:lnTo>
                    <a:pt x="252" y="751"/>
                  </a:lnTo>
                  <a:lnTo>
                    <a:pt x="241" y="751"/>
                  </a:lnTo>
                  <a:lnTo>
                    <a:pt x="241" y="749"/>
                  </a:lnTo>
                  <a:lnTo>
                    <a:pt x="229" y="749"/>
                  </a:lnTo>
                  <a:lnTo>
                    <a:pt x="224" y="747"/>
                  </a:lnTo>
                  <a:lnTo>
                    <a:pt x="222" y="747"/>
                  </a:lnTo>
                  <a:lnTo>
                    <a:pt x="164" y="738"/>
                  </a:lnTo>
                  <a:lnTo>
                    <a:pt x="116" y="727"/>
                  </a:lnTo>
                  <a:lnTo>
                    <a:pt x="77" y="714"/>
                  </a:lnTo>
                  <a:lnTo>
                    <a:pt x="45" y="701"/>
                  </a:lnTo>
                  <a:lnTo>
                    <a:pt x="23" y="686"/>
                  </a:lnTo>
                  <a:lnTo>
                    <a:pt x="6" y="669"/>
                  </a:lnTo>
                  <a:lnTo>
                    <a:pt x="4" y="665"/>
                  </a:lnTo>
                  <a:lnTo>
                    <a:pt x="2" y="664"/>
                  </a:lnTo>
                  <a:lnTo>
                    <a:pt x="2" y="660"/>
                  </a:lnTo>
                  <a:lnTo>
                    <a:pt x="0" y="658"/>
                  </a:lnTo>
                  <a:lnTo>
                    <a:pt x="8" y="574"/>
                  </a:lnTo>
                  <a:lnTo>
                    <a:pt x="23" y="486"/>
                  </a:lnTo>
                  <a:lnTo>
                    <a:pt x="45" y="401"/>
                  </a:lnTo>
                  <a:lnTo>
                    <a:pt x="66" y="335"/>
                  </a:lnTo>
                  <a:lnTo>
                    <a:pt x="84" y="279"/>
                  </a:lnTo>
                  <a:lnTo>
                    <a:pt x="103" y="233"/>
                  </a:lnTo>
                  <a:lnTo>
                    <a:pt x="120" y="194"/>
                  </a:lnTo>
                  <a:lnTo>
                    <a:pt x="135" y="162"/>
                  </a:lnTo>
                  <a:lnTo>
                    <a:pt x="148" y="134"/>
                  </a:lnTo>
                  <a:lnTo>
                    <a:pt x="159" y="112"/>
                  </a:lnTo>
                  <a:lnTo>
                    <a:pt x="170" y="91"/>
                  </a:lnTo>
                  <a:lnTo>
                    <a:pt x="179" y="72"/>
                  </a:lnTo>
                  <a:lnTo>
                    <a:pt x="187" y="52"/>
                  </a:lnTo>
                  <a:lnTo>
                    <a:pt x="192" y="31"/>
                  </a:lnTo>
                  <a:lnTo>
                    <a:pt x="198" y="31"/>
                  </a:lnTo>
                  <a:lnTo>
                    <a:pt x="215" y="33"/>
                  </a:lnTo>
                  <a:lnTo>
                    <a:pt x="237" y="35"/>
                  </a:lnTo>
                  <a:lnTo>
                    <a:pt x="265" y="37"/>
                  </a:lnTo>
                  <a:lnTo>
                    <a:pt x="297" y="39"/>
                  </a:lnTo>
                  <a:lnTo>
                    <a:pt x="326" y="41"/>
                  </a:lnTo>
                  <a:lnTo>
                    <a:pt x="354" y="41"/>
                  </a:lnTo>
                  <a:lnTo>
                    <a:pt x="354" y="43"/>
                  </a:lnTo>
                  <a:lnTo>
                    <a:pt x="431" y="43"/>
                  </a:lnTo>
                  <a:lnTo>
                    <a:pt x="485" y="41"/>
                  </a:lnTo>
                  <a:lnTo>
                    <a:pt x="544" y="39"/>
                  </a:lnTo>
                  <a:lnTo>
                    <a:pt x="678" y="31"/>
                  </a:lnTo>
                  <a:lnTo>
                    <a:pt x="747" y="24"/>
                  </a:lnTo>
                  <a:lnTo>
                    <a:pt x="892" y="0"/>
                  </a:lnTo>
                  <a:close/>
                </a:path>
              </a:pathLst>
            </a:custGeom>
            <a:solidFill>
              <a:srgbClr val="D9E5F4"/>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74" name="Freeform 43">
              <a:extLst>
                <a:ext uri="{FF2B5EF4-FFF2-40B4-BE49-F238E27FC236}">
                  <a16:creationId xmlns:a16="http://schemas.microsoft.com/office/drawing/2014/main" id="{40085A6C-BE84-EF4E-B04D-155B23DDDC25}"/>
                </a:ext>
              </a:extLst>
            </p:cNvPr>
            <p:cNvSpPr>
              <a:spLocks/>
            </p:cNvSpPr>
            <p:nvPr/>
          </p:nvSpPr>
          <p:spPr bwMode="auto">
            <a:xfrm>
              <a:off x="4043363" y="2641600"/>
              <a:ext cx="1385887" cy="1322388"/>
            </a:xfrm>
            <a:custGeom>
              <a:avLst/>
              <a:gdLst/>
              <a:ahLst/>
              <a:cxnLst>
                <a:cxn ang="0">
                  <a:pos x="346" y="0"/>
                </a:cxn>
                <a:cxn ang="0">
                  <a:pos x="400" y="0"/>
                </a:cxn>
                <a:cxn ang="0">
                  <a:pos x="456" y="9"/>
                </a:cxn>
                <a:cxn ang="0">
                  <a:pos x="514" y="24"/>
                </a:cxn>
                <a:cxn ang="0">
                  <a:pos x="571" y="44"/>
                </a:cxn>
                <a:cxn ang="0">
                  <a:pos x="605" y="58"/>
                </a:cxn>
                <a:cxn ang="0">
                  <a:pos x="640" y="69"/>
                </a:cxn>
                <a:cxn ang="0">
                  <a:pos x="672" y="80"/>
                </a:cxn>
                <a:cxn ang="0">
                  <a:pos x="702" y="95"/>
                </a:cxn>
                <a:cxn ang="0">
                  <a:pos x="730" y="113"/>
                </a:cxn>
                <a:cxn ang="0">
                  <a:pos x="754" y="138"/>
                </a:cxn>
                <a:cxn ang="0">
                  <a:pos x="787" y="186"/>
                </a:cxn>
                <a:cxn ang="0">
                  <a:pos x="815" y="237"/>
                </a:cxn>
                <a:cxn ang="0">
                  <a:pos x="838" y="291"/>
                </a:cxn>
                <a:cxn ang="0">
                  <a:pos x="854" y="347"/>
                </a:cxn>
                <a:cxn ang="0">
                  <a:pos x="868" y="401"/>
                </a:cxn>
                <a:cxn ang="0">
                  <a:pos x="873" y="457"/>
                </a:cxn>
                <a:cxn ang="0">
                  <a:pos x="871" y="509"/>
                </a:cxn>
                <a:cxn ang="0">
                  <a:pos x="864" y="559"/>
                </a:cxn>
                <a:cxn ang="0">
                  <a:pos x="851" y="604"/>
                </a:cxn>
                <a:cxn ang="0">
                  <a:pos x="823" y="658"/>
                </a:cxn>
                <a:cxn ang="0">
                  <a:pos x="787" y="705"/>
                </a:cxn>
                <a:cxn ang="0">
                  <a:pos x="746" y="744"/>
                </a:cxn>
                <a:cxn ang="0">
                  <a:pos x="700" y="777"/>
                </a:cxn>
                <a:cxn ang="0">
                  <a:pos x="648" y="802"/>
                </a:cxn>
                <a:cxn ang="0">
                  <a:pos x="592" y="820"/>
                </a:cxn>
                <a:cxn ang="0">
                  <a:pos x="532" y="830"/>
                </a:cxn>
                <a:cxn ang="0">
                  <a:pos x="471" y="833"/>
                </a:cxn>
                <a:cxn ang="0">
                  <a:pos x="408" y="828"/>
                </a:cxn>
                <a:cxn ang="0">
                  <a:pos x="344" y="815"/>
                </a:cxn>
                <a:cxn ang="0">
                  <a:pos x="281" y="792"/>
                </a:cxn>
                <a:cxn ang="0">
                  <a:pos x="233" y="768"/>
                </a:cxn>
                <a:cxn ang="0">
                  <a:pos x="186" y="736"/>
                </a:cxn>
                <a:cxn ang="0">
                  <a:pos x="143" y="703"/>
                </a:cxn>
                <a:cxn ang="0">
                  <a:pos x="106" y="667"/>
                </a:cxn>
                <a:cxn ang="0">
                  <a:pos x="84" y="637"/>
                </a:cxn>
                <a:cxn ang="0">
                  <a:pos x="69" y="606"/>
                </a:cxn>
                <a:cxn ang="0">
                  <a:pos x="57" y="572"/>
                </a:cxn>
                <a:cxn ang="0">
                  <a:pos x="43" y="501"/>
                </a:cxn>
                <a:cxn ang="0">
                  <a:pos x="35" y="468"/>
                </a:cxn>
                <a:cxn ang="0">
                  <a:pos x="22" y="427"/>
                </a:cxn>
                <a:cxn ang="0">
                  <a:pos x="11" y="388"/>
                </a:cxn>
                <a:cxn ang="0">
                  <a:pos x="3" y="348"/>
                </a:cxn>
                <a:cxn ang="0">
                  <a:pos x="0" y="307"/>
                </a:cxn>
                <a:cxn ang="0">
                  <a:pos x="3" y="266"/>
                </a:cxn>
                <a:cxn ang="0">
                  <a:pos x="17" y="223"/>
                </a:cxn>
                <a:cxn ang="0">
                  <a:pos x="43" y="171"/>
                </a:cxn>
                <a:cxn ang="0">
                  <a:pos x="72" y="127"/>
                </a:cxn>
                <a:cxn ang="0">
                  <a:pos x="110" y="89"/>
                </a:cxn>
                <a:cxn ang="0">
                  <a:pos x="149" y="58"/>
                </a:cxn>
                <a:cxn ang="0">
                  <a:pos x="193" y="33"/>
                </a:cxn>
                <a:cxn ang="0">
                  <a:pos x="242" y="15"/>
                </a:cxn>
                <a:cxn ang="0">
                  <a:pos x="292" y="3"/>
                </a:cxn>
                <a:cxn ang="0">
                  <a:pos x="346" y="0"/>
                </a:cxn>
              </a:cxnLst>
              <a:rect l="0" t="0" r="r" b="b"/>
              <a:pathLst>
                <a:path w="873" h="833">
                  <a:moveTo>
                    <a:pt x="346" y="0"/>
                  </a:moveTo>
                  <a:lnTo>
                    <a:pt x="400" y="0"/>
                  </a:lnTo>
                  <a:lnTo>
                    <a:pt x="456" y="9"/>
                  </a:lnTo>
                  <a:lnTo>
                    <a:pt x="514" y="24"/>
                  </a:lnTo>
                  <a:lnTo>
                    <a:pt x="571" y="44"/>
                  </a:lnTo>
                  <a:lnTo>
                    <a:pt x="605" y="58"/>
                  </a:lnTo>
                  <a:lnTo>
                    <a:pt x="640" y="69"/>
                  </a:lnTo>
                  <a:lnTo>
                    <a:pt x="672" y="80"/>
                  </a:lnTo>
                  <a:lnTo>
                    <a:pt x="702" y="95"/>
                  </a:lnTo>
                  <a:lnTo>
                    <a:pt x="730" y="113"/>
                  </a:lnTo>
                  <a:lnTo>
                    <a:pt x="754" y="138"/>
                  </a:lnTo>
                  <a:lnTo>
                    <a:pt x="787" y="186"/>
                  </a:lnTo>
                  <a:lnTo>
                    <a:pt x="815" y="237"/>
                  </a:lnTo>
                  <a:lnTo>
                    <a:pt x="838" y="291"/>
                  </a:lnTo>
                  <a:lnTo>
                    <a:pt x="854" y="347"/>
                  </a:lnTo>
                  <a:lnTo>
                    <a:pt x="868" y="401"/>
                  </a:lnTo>
                  <a:lnTo>
                    <a:pt x="873" y="457"/>
                  </a:lnTo>
                  <a:lnTo>
                    <a:pt x="871" y="509"/>
                  </a:lnTo>
                  <a:lnTo>
                    <a:pt x="864" y="559"/>
                  </a:lnTo>
                  <a:lnTo>
                    <a:pt x="851" y="604"/>
                  </a:lnTo>
                  <a:lnTo>
                    <a:pt x="823" y="658"/>
                  </a:lnTo>
                  <a:lnTo>
                    <a:pt x="787" y="705"/>
                  </a:lnTo>
                  <a:lnTo>
                    <a:pt x="746" y="744"/>
                  </a:lnTo>
                  <a:lnTo>
                    <a:pt x="700" y="777"/>
                  </a:lnTo>
                  <a:lnTo>
                    <a:pt x="648" y="802"/>
                  </a:lnTo>
                  <a:lnTo>
                    <a:pt x="592" y="820"/>
                  </a:lnTo>
                  <a:lnTo>
                    <a:pt x="532" y="830"/>
                  </a:lnTo>
                  <a:lnTo>
                    <a:pt x="471" y="833"/>
                  </a:lnTo>
                  <a:lnTo>
                    <a:pt x="408" y="828"/>
                  </a:lnTo>
                  <a:lnTo>
                    <a:pt x="344" y="815"/>
                  </a:lnTo>
                  <a:lnTo>
                    <a:pt x="281" y="792"/>
                  </a:lnTo>
                  <a:lnTo>
                    <a:pt x="233" y="768"/>
                  </a:lnTo>
                  <a:lnTo>
                    <a:pt x="186" y="736"/>
                  </a:lnTo>
                  <a:lnTo>
                    <a:pt x="143" y="703"/>
                  </a:lnTo>
                  <a:lnTo>
                    <a:pt x="106" y="667"/>
                  </a:lnTo>
                  <a:lnTo>
                    <a:pt x="84" y="637"/>
                  </a:lnTo>
                  <a:lnTo>
                    <a:pt x="69" y="606"/>
                  </a:lnTo>
                  <a:lnTo>
                    <a:pt x="57" y="572"/>
                  </a:lnTo>
                  <a:lnTo>
                    <a:pt x="43" y="501"/>
                  </a:lnTo>
                  <a:lnTo>
                    <a:pt x="35" y="468"/>
                  </a:lnTo>
                  <a:lnTo>
                    <a:pt x="22" y="427"/>
                  </a:lnTo>
                  <a:lnTo>
                    <a:pt x="11" y="388"/>
                  </a:lnTo>
                  <a:lnTo>
                    <a:pt x="3" y="348"/>
                  </a:lnTo>
                  <a:lnTo>
                    <a:pt x="0" y="307"/>
                  </a:lnTo>
                  <a:lnTo>
                    <a:pt x="3" y="266"/>
                  </a:lnTo>
                  <a:lnTo>
                    <a:pt x="17" y="223"/>
                  </a:lnTo>
                  <a:lnTo>
                    <a:pt x="43" y="171"/>
                  </a:lnTo>
                  <a:lnTo>
                    <a:pt x="72" y="127"/>
                  </a:lnTo>
                  <a:lnTo>
                    <a:pt x="110" y="89"/>
                  </a:lnTo>
                  <a:lnTo>
                    <a:pt x="149" y="58"/>
                  </a:lnTo>
                  <a:lnTo>
                    <a:pt x="193" y="33"/>
                  </a:lnTo>
                  <a:lnTo>
                    <a:pt x="242" y="15"/>
                  </a:lnTo>
                  <a:lnTo>
                    <a:pt x="292" y="3"/>
                  </a:lnTo>
                  <a:lnTo>
                    <a:pt x="346"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75" name="Freeform 44">
              <a:extLst>
                <a:ext uri="{FF2B5EF4-FFF2-40B4-BE49-F238E27FC236}">
                  <a16:creationId xmlns:a16="http://schemas.microsoft.com/office/drawing/2014/main" id="{8B1D66FA-3639-5F45-8F5C-B886FE64A0EF}"/>
                </a:ext>
              </a:extLst>
            </p:cNvPr>
            <p:cNvSpPr>
              <a:spLocks/>
            </p:cNvSpPr>
            <p:nvPr/>
          </p:nvSpPr>
          <p:spPr bwMode="auto">
            <a:xfrm>
              <a:off x="4152900" y="2676525"/>
              <a:ext cx="1228725" cy="1190625"/>
            </a:xfrm>
            <a:custGeom>
              <a:avLst/>
              <a:gdLst/>
              <a:ahLst/>
              <a:cxnLst>
                <a:cxn ang="0">
                  <a:pos x="363" y="0"/>
                </a:cxn>
                <a:cxn ang="0">
                  <a:pos x="419" y="4"/>
                </a:cxn>
                <a:cxn ang="0">
                  <a:pos x="473" y="15"/>
                </a:cxn>
                <a:cxn ang="0">
                  <a:pos x="529" y="34"/>
                </a:cxn>
                <a:cxn ang="0">
                  <a:pos x="581" y="62"/>
                </a:cxn>
                <a:cxn ang="0">
                  <a:pos x="627" y="97"/>
                </a:cxn>
                <a:cxn ang="0">
                  <a:pos x="668" y="140"/>
                </a:cxn>
                <a:cxn ang="0">
                  <a:pos x="704" y="187"/>
                </a:cxn>
                <a:cxn ang="0">
                  <a:pos x="731" y="239"/>
                </a:cxn>
                <a:cxn ang="0">
                  <a:pos x="752" y="293"/>
                </a:cxn>
                <a:cxn ang="0">
                  <a:pos x="767" y="347"/>
                </a:cxn>
                <a:cxn ang="0">
                  <a:pos x="774" y="401"/>
                </a:cxn>
                <a:cxn ang="0">
                  <a:pos x="774" y="455"/>
                </a:cxn>
                <a:cxn ang="0">
                  <a:pos x="769" y="505"/>
                </a:cxn>
                <a:cxn ang="0">
                  <a:pos x="754" y="552"/>
                </a:cxn>
                <a:cxn ang="0">
                  <a:pos x="730" y="599"/>
                </a:cxn>
                <a:cxn ang="0">
                  <a:pos x="700" y="640"/>
                </a:cxn>
                <a:cxn ang="0">
                  <a:pos x="663" y="673"/>
                </a:cxn>
                <a:cxn ang="0">
                  <a:pos x="622" y="701"/>
                </a:cxn>
                <a:cxn ang="0">
                  <a:pos x="577" y="724"/>
                </a:cxn>
                <a:cxn ang="0">
                  <a:pos x="529" y="739"/>
                </a:cxn>
                <a:cxn ang="0">
                  <a:pos x="476" y="748"/>
                </a:cxn>
                <a:cxn ang="0">
                  <a:pos x="424" y="750"/>
                </a:cxn>
                <a:cxn ang="0">
                  <a:pos x="368" y="746"/>
                </a:cxn>
                <a:cxn ang="0">
                  <a:pos x="314" y="733"/>
                </a:cxn>
                <a:cxn ang="0">
                  <a:pos x="258" y="714"/>
                </a:cxn>
                <a:cxn ang="0">
                  <a:pos x="201" y="684"/>
                </a:cxn>
                <a:cxn ang="0">
                  <a:pos x="149" y="649"/>
                </a:cxn>
                <a:cxn ang="0">
                  <a:pos x="104" y="606"/>
                </a:cxn>
                <a:cxn ang="0">
                  <a:pos x="67" y="560"/>
                </a:cxn>
                <a:cxn ang="0">
                  <a:pos x="35" y="507"/>
                </a:cxn>
                <a:cxn ang="0">
                  <a:pos x="15" y="453"/>
                </a:cxn>
                <a:cxn ang="0">
                  <a:pos x="2" y="395"/>
                </a:cxn>
                <a:cxn ang="0">
                  <a:pos x="0" y="338"/>
                </a:cxn>
                <a:cxn ang="0">
                  <a:pos x="7" y="278"/>
                </a:cxn>
                <a:cxn ang="0">
                  <a:pos x="26" y="220"/>
                </a:cxn>
                <a:cxn ang="0">
                  <a:pos x="52" y="170"/>
                </a:cxn>
                <a:cxn ang="0">
                  <a:pos x="82" y="127"/>
                </a:cxn>
                <a:cxn ang="0">
                  <a:pos x="119" y="90"/>
                </a:cxn>
                <a:cxn ang="0">
                  <a:pos x="162" y="58"/>
                </a:cxn>
                <a:cxn ang="0">
                  <a:pos x="208" y="34"/>
                </a:cxn>
                <a:cxn ang="0">
                  <a:pos x="257" y="15"/>
                </a:cxn>
                <a:cxn ang="0">
                  <a:pos x="309" y="4"/>
                </a:cxn>
                <a:cxn ang="0">
                  <a:pos x="363" y="0"/>
                </a:cxn>
              </a:cxnLst>
              <a:rect l="0" t="0" r="r" b="b"/>
              <a:pathLst>
                <a:path w="774" h="750">
                  <a:moveTo>
                    <a:pt x="363" y="0"/>
                  </a:moveTo>
                  <a:lnTo>
                    <a:pt x="419" y="4"/>
                  </a:lnTo>
                  <a:lnTo>
                    <a:pt x="473" y="15"/>
                  </a:lnTo>
                  <a:lnTo>
                    <a:pt x="529" y="34"/>
                  </a:lnTo>
                  <a:lnTo>
                    <a:pt x="581" y="62"/>
                  </a:lnTo>
                  <a:lnTo>
                    <a:pt x="627" y="97"/>
                  </a:lnTo>
                  <a:lnTo>
                    <a:pt x="668" y="140"/>
                  </a:lnTo>
                  <a:lnTo>
                    <a:pt x="704" y="187"/>
                  </a:lnTo>
                  <a:lnTo>
                    <a:pt x="731" y="239"/>
                  </a:lnTo>
                  <a:lnTo>
                    <a:pt x="752" y="293"/>
                  </a:lnTo>
                  <a:lnTo>
                    <a:pt x="767" y="347"/>
                  </a:lnTo>
                  <a:lnTo>
                    <a:pt x="774" y="401"/>
                  </a:lnTo>
                  <a:lnTo>
                    <a:pt x="774" y="455"/>
                  </a:lnTo>
                  <a:lnTo>
                    <a:pt x="769" y="505"/>
                  </a:lnTo>
                  <a:lnTo>
                    <a:pt x="754" y="552"/>
                  </a:lnTo>
                  <a:lnTo>
                    <a:pt x="730" y="599"/>
                  </a:lnTo>
                  <a:lnTo>
                    <a:pt x="700" y="640"/>
                  </a:lnTo>
                  <a:lnTo>
                    <a:pt x="663" y="673"/>
                  </a:lnTo>
                  <a:lnTo>
                    <a:pt x="622" y="701"/>
                  </a:lnTo>
                  <a:lnTo>
                    <a:pt x="577" y="724"/>
                  </a:lnTo>
                  <a:lnTo>
                    <a:pt x="529" y="739"/>
                  </a:lnTo>
                  <a:lnTo>
                    <a:pt x="476" y="748"/>
                  </a:lnTo>
                  <a:lnTo>
                    <a:pt x="424" y="750"/>
                  </a:lnTo>
                  <a:lnTo>
                    <a:pt x="368" y="746"/>
                  </a:lnTo>
                  <a:lnTo>
                    <a:pt x="314" y="733"/>
                  </a:lnTo>
                  <a:lnTo>
                    <a:pt x="258" y="714"/>
                  </a:lnTo>
                  <a:lnTo>
                    <a:pt x="201" y="684"/>
                  </a:lnTo>
                  <a:lnTo>
                    <a:pt x="149" y="649"/>
                  </a:lnTo>
                  <a:lnTo>
                    <a:pt x="104" y="606"/>
                  </a:lnTo>
                  <a:lnTo>
                    <a:pt x="67" y="560"/>
                  </a:lnTo>
                  <a:lnTo>
                    <a:pt x="35" y="507"/>
                  </a:lnTo>
                  <a:lnTo>
                    <a:pt x="15" y="453"/>
                  </a:lnTo>
                  <a:lnTo>
                    <a:pt x="2" y="395"/>
                  </a:lnTo>
                  <a:lnTo>
                    <a:pt x="0" y="338"/>
                  </a:lnTo>
                  <a:lnTo>
                    <a:pt x="7" y="278"/>
                  </a:lnTo>
                  <a:lnTo>
                    <a:pt x="26" y="220"/>
                  </a:lnTo>
                  <a:lnTo>
                    <a:pt x="52" y="170"/>
                  </a:lnTo>
                  <a:lnTo>
                    <a:pt x="82" y="127"/>
                  </a:lnTo>
                  <a:lnTo>
                    <a:pt x="119" y="90"/>
                  </a:lnTo>
                  <a:lnTo>
                    <a:pt x="162" y="58"/>
                  </a:lnTo>
                  <a:lnTo>
                    <a:pt x="208" y="34"/>
                  </a:lnTo>
                  <a:lnTo>
                    <a:pt x="257" y="15"/>
                  </a:lnTo>
                  <a:lnTo>
                    <a:pt x="309" y="4"/>
                  </a:lnTo>
                  <a:lnTo>
                    <a:pt x="363" y="0"/>
                  </a:lnTo>
                  <a:close/>
                </a:path>
              </a:pathLst>
            </a:custGeom>
            <a:solidFill>
              <a:srgbClr val="FFD7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76" name="Freeform 45">
              <a:extLst>
                <a:ext uri="{FF2B5EF4-FFF2-40B4-BE49-F238E27FC236}">
                  <a16:creationId xmlns:a16="http://schemas.microsoft.com/office/drawing/2014/main" id="{B6130144-450B-7D48-BE3D-4AE88B3C2491}"/>
                </a:ext>
              </a:extLst>
            </p:cNvPr>
            <p:cNvSpPr>
              <a:spLocks/>
            </p:cNvSpPr>
            <p:nvPr/>
          </p:nvSpPr>
          <p:spPr bwMode="auto">
            <a:xfrm>
              <a:off x="4022725" y="2628900"/>
              <a:ext cx="1211262" cy="1098550"/>
            </a:xfrm>
            <a:custGeom>
              <a:avLst/>
              <a:gdLst/>
              <a:ahLst/>
              <a:cxnLst>
                <a:cxn ang="0">
                  <a:pos x="411" y="0"/>
                </a:cxn>
                <a:cxn ang="0">
                  <a:pos x="475" y="4"/>
                </a:cxn>
                <a:cxn ang="0">
                  <a:pos x="540" y="17"/>
                </a:cxn>
                <a:cxn ang="0">
                  <a:pos x="603" y="38"/>
                </a:cxn>
                <a:cxn ang="0">
                  <a:pos x="648" y="60"/>
                </a:cxn>
                <a:cxn ang="0">
                  <a:pos x="683" y="82"/>
                </a:cxn>
                <a:cxn ang="0">
                  <a:pos x="713" y="108"/>
                </a:cxn>
                <a:cxn ang="0">
                  <a:pos x="741" y="135"/>
                </a:cxn>
                <a:cxn ang="0">
                  <a:pos x="763" y="164"/>
                </a:cxn>
                <a:cxn ang="0">
                  <a:pos x="759" y="207"/>
                </a:cxn>
                <a:cxn ang="0">
                  <a:pos x="748" y="245"/>
                </a:cxn>
                <a:cxn ang="0">
                  <a:pos x="732" y="274"/>
                </a:cxn>
                <a:cxn ang="0">
                  <a:pos x="709" y="300"/>
                </a:cxn>
                <a:cxn ang="0">
                  <a:pos x="681" y="321"/>
                </a:cxn>
                <a:cxn ang="0">
                  <a:pos x="650" y="336"/>
                </a:cxn>
                <a:cxn ang="0">
                  <a:pos x="614" y="349"/>
                </a:cxn>
                <a:cxn ang="0">
                  <a:pos x="577" y="356"/>
                </a:cxn>
                <a:cxn ang="0">
                  <a:pos x="538" y="362"/>
                </a:cxn>
                <a:cxn ang="0">
                  <a:pos x="497" y="364"/>
                </a:cxn>
                <a:cxn ang="0">
                  <a:pos x="458" y="364"/>
                </a:cxn>
                <a:cxn ang="0">
                  <a:pos x="380" y="360"/>
                </a:cxn>
                <a:cxn ang="0">
                  <a:pos x="344" y="356"/>
                </a:cxn>
                <a:cxn ang="0">
                  <a:pos x="313" y="351"/>
                </a:cxn>
                <a:cxn ang="0">
                  <a:pos x="285" y="345"/>
                </a:cxn>
                <a:cxn ang="0">
                  <a:pos x="262" y="342"/>
                </a:cxn>
                <a:cxn ang="0">
                  <a:pos x="244" y="338"/>
                </a:cxn>
                <a:cxn ang="0">
                  <a:pos x="232" y="336"/>
                </a:cxn>
                <a:cxn ang="0">
                  <a:pos x="229" y="334"/>
                </a:cxn>
                <a:cxn ang="0">
                  <a:pos x="240" y="394"/>
                </a:cxn>
                <a:cxn ang="0">
                  <a:pos x="246" y="448"/>
                </a:cxn>
                <a:cxn ang="0">
                  <a:pos x="244" y="496"/>
                </a:cxn>
                <a:cxn ang="0">
                  <a:pos x="236" y="539"/>
                </a:cxn>
                <a:cxn ang="0">
                  <a:pos x="225" y="578"/>
                </a:cxn>
                <a:cxn ang="0">
                  <a:pos x="210" y="612"/>
                </a:cxn>
                <a:cxn ang="0">
                  <a:pos x="192" y="640"/>
                </a:cxn>
                <a:cxn ang="0">
                  <a:pos x="173" y="662"/>
                </a:cxn>
                <a:cxn ang="0">
                  <a:pos x="152" y="679"/>
                </a:cxn>
                <a:cxn ang="0">
                  <a:pos x="134" y="692"/>
                </a:cxn>
                <a:cxn ang="0">
                  <a:pos x="113" y="666"/>
                </a:cxn>
                <a:cxn ang="0">
                  <a:pos x="98" y="636"/>
                </a:cxn>
                <a:cxn ang="0">
                  <a:pos x="76" y="573"/>
                </a:cxn>
                <a:cxn ang="0">
                  <a:pos x="65" y="543"/>
                </a:cxn>
                <a:cxn ang="0">
                  <a:pos x="28" y="465"/>
                </a:cxn>
                <a:cxn ang="0">
                  <a:pos x="13" y="427"/>
                </a:cxn>
                <a:cxn ang="0">
                  <a:pos x="2" y="388"/>
                </a:cxn>
                <a:cxn ang="0">
                  <a:pos x="0" y="345"/>
                </a:cxn>
                <a:cxn ang="0">
                  <a:pos x="9" y="297"/>
                </a:cxn>
                <a:cxn ang="0">
                  <a:pos x="26" y="250"/>
                </a:cxn>
                <a:cxn ang="0">
                  <a:pos x="54" y="194"/>
                </a:cxn>
                <a:cxn ang="0">
                  <a:pos x="91" y="144"/>
                </a:cxn>
                <a:cxn ang="0">
                  <a:pos x="134" y="101"/>
                </a:cxn>
                <a:cxn ang="0">
                  <a:pos x="180" y="66"/>
                </a:cxn>
                <a:cxn ang="0">
                  <a:pos x="234" y="38"/>
                </a:cxn>
                <a:cxn ang="0">
                  <a:pos x="290" y="17"/>
                </a:cxn>
                <a:cxn ang="0">
                  <a:pos x="350" y="4"/>
                </a:cxn>
                <a:cxn ang="0">
                  <a:pos x="411" y="0"/>
                </a:cxn>
              </a:cxnLst>
              <a:rect l="0" t="0" r="r" b="b"/>
              <a:pathLst>
                <a:path w="763" h="692">
                  <a:moveTo>
                    <a:pt x="411" y="0"/>
                  </a:moveTo>
                  <a:lnTo>
                    <a:pt x="475" y="4"/>
                  </a:lnTo>
                  <a:lnTo>
                    <a:pt x="540" y="17"/>
                  </a:lnTo>
                  <a:lnTo>
                    <a:pt x="603" y="38"/>
                  </a:lnTo>
                  <a:lnTo>
                    <a:pt x="648" y="60"/>
                  </a:lnTo>
                  <a:lnTo>
                    <a:pt x="683" y="82"/>
                  </a:lnTo>
                  <a:lnTo>
                    <a:pt x="713" y="108"/>
                  </a:lnTo>
                  <a:lnTo>
                    <a:pt x="741" y="135"/>
                  </a:lnTo>
                  <a:lnTo>
                    <a:pt x="763" y="164"/>
                  </a:lnTo>
                  <a:lnTo>
                    <a:pt x="759" y="207"/>
                  </a:lnTo>
                  <a:lnTo>
                    <a:pt x="748" y="245"/>
                  </a:lnTo>
                  <a:lnTo>
                    <a:pt x="732" y="274"/>
                  </a:lnTo>
                  <a:lnTo>
                    <a:pt x="709" y="300"/>
                  </a:lnTo>
                  <a:lnTo>
                    <a:pt x="681" y="321"/>
                  </a:lnTo>
                  <a:lnTo>
                    <a:pt x="650" y="336"/>
                  </a:lnTo>
                  <a:lnTo>
                    <a:pt x="614" y="349"/>
                  </a:lnTo>
                  <a:lnTo>
                    <a:pt x="577" y="356"/>
                  </a:lnTo>
                  <a:lnTo>
                    <a:pt x="538" y="362"/>
                  </a:lnTo>
                  <a:lnTo>
                    <a:pt x="497" y="364"/>
                  </a:lnTo>
                  <a:lnTo>
                    <a:pt x="458" y="364"/>
                  </a:lnTo>
                  <a:lnTo>
                    <a:pt x="380" y="360"/>
                  </a:lnTo>
                  <a:lnTo>
                    <a:pt x="344" y="356"/>
                  </a:lnTo>
                  <a:lnTo>
                    <a:pt x="313" y="351"/>
                  </a:lnTo>
                  <a:lnTo>
                    <a:pt x="285" y="345"/>
                  </a:lnTo>
                  <a:lnTo>
                    <a:pt x="262" y="342"/>
                  </a:lnTo>
                  <a:lnTo>
                    <a:pt x="244" y="338"/>
                  </a:lnTo>
                  <a:lnTo>
                    <a:pt x="232" y="336"/>
                  </a:lnTo>
                  <a:lnTo>
                    <a:pt x="229" y="334"/>
                  </a:lnTo>
                  <a:lnTo>
                    <a:pt x="240" y="394"/>
                  </a:lnTo>
                  <a:lnTo>
                    <a:pt x="246" y="448"/>
                  </a:lnTo>
                  <a:lnTo>
                    <a:pt x="244" y="496"/>
                  </a:lnTo>
                  <a:lnTo>
                    <a:pt x="236" y="539"/>
                  </a:lnTo>
                  <a:lnTo>
                    <a:pt x="225" y="578"/>
                  </a:lnTo>
                  <a:lnTo>
                    <a:pt x="210" y="612"/>
                  </a:lnTo>
                  <a:lnTo>
                    <a:pt x="192" y="640"/>
                  </a:lnTo>
                  <a:lnTo>
                    <a:pt x="173" y="662"/>
                  </a:lnTo>
                  <a:lnTo>
                    <a:pt x="152" y="679"/>
                  </a:lnTo>
                  <a:lnTo>
                    <a:pt x="134" y="692"/>
                  </a:lnTo>
                  <a:lnTo>
                    <a:pt x="113" y="666"/>
                  </a:lnTo>
                  <a:lnTo>
                    <a:pt x="98" y="636"/>
                  </a:lnTo>
                  <a:lnTo>
                    <a:pt x="76" y="573"/>
                  </a:lnTo>
                  <a:lnTo>
                    <a:pt x="65" y="543"/>
                  </a:lnTo>
                  <a:lnTo>
                    <a:pt x="28" y="465"/>
                  </a:lnTo>
                  <a:lnTo>
                    <a:pt x="13" y="427"/>
                  </a:lnTo>
                  <a:lnTo>
                    <a:pt x="2" y="388"/>
                  </a:lnTo>
                  <a:lnTo>
                    <a:pt x="0" y="345"/>
                  </a:lnTo>
                  <a:lnTo>
                    <a:pt x="9" y="297"/>
                  </a:lnTo>
                  <a:lnTo>
                    <a:pt x="26" y="250"/>
                  </a:lnTo>
                  <a:lnTo>
                    <a:pt x="54" y="194"/>
                  </a:lnTo>
                  <a:lnTo>
                    <a:pt x="91" y="144"/>
                  </a:lnTo>
                  <a:lnTo>
                    <a:pt x="134" y="101"/>
                  </a:lnTo>
                  <a:lnTo>
                    <a:pt x="180" y="66"/>
                  </a:lnTo>
                  <a:lnTo>
                    <a:pt x="234" y="38"/>
                  </a:lnTo>
                  <a:lnTo>
                    <a:pt x="290" y="17"/>
                  </a:lnTo>
                  <a:lnTo>
                    <a:pt x="350" y="4"/>
                  </a:lnTo>
                  <a:lnTo>
                    <a:pt x="411" y="0"/>
                  </a:lnTo>
                  <a:close/>
                </a:path>
              </a:pathLst>
            </a:custGeom>
            <a:solidFill>
              <a:srgbClr val="E6934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77" name="Freeform 46">
              <a:extLst>
                <a:ext uri="{FF2B5EF4-FFF2-40B4-BE49-F238E27FC236}">
                  <a16:creationId xmlns:a16="http://schemas.microsoft.com/office/drawing/2014/main" id="{4D22D4C2-2C33-F644-B976-7494A71A80A7}"/>
                </a:ext>
              </a:extLst>
            </p:cNvPr>
            <p:cNvSpPr>
              <a:spLocks/>
            </p:cNvSpPr>
            <p:nvPr/>
          </p:nvSpPr>
          <p:spPr bwMode="auto">
            <a:xfrm>
              <a:off x="4019550" y="2605088"/>
              <a:ext cx="1220787" cy="1101725"/>
            </a:xfrm>
            <a:custGeom>
              <a:avLst/>
              <a:gdLst/>
              <a:ahLst/>
              <a:cxnLst>
                <a:cxn ang="0">
                  <a:pos x="385" y="0"/>
                </a:cxn>
                <a:cxn ang="0">
                  <a:pos x="443" y="2"/>
                </a:cxn>
                <a:cxn ang="0">
                  <a:pos x="501" y="12"/>
                </a:cxn>
                <a:cxn ang="0">
                  <a:pos x="557" y="26"/>
                </a:cxn>
                <a:cxn ang="0">
                  <a:pos x="613" y="47"/>
                </a:cxn>
                <a:cxn ang="0">
                  <a:pos x="657" y="67"/>
                </a:cxn>
                <a:cxn ang="0">
                  <a:pos x="693" y="86"/>
                </a:cxn>
                <a:cxn ang="0">
                  <a:pos x="721" y="109"/>
                </a:cxn>
                <a:cxn ang="0">
                  <a:pos x="747" y="133"/>
                </a:cxn>
                <a:cxn ang="0">
                  <a:pos x="769" y="161"/>
                </a:cxn>
                <a:cxn ang="0">
                  <a:pos x="765" y="204"/>
                </a:cxn>
                <a:cxn ang="0">
                  <a:pos x="754" y="241"/>
                </a:cxn>
                <a:cxn ang="0">
                  <a:pos x="737" y="271"/>
                </a:cxn>
                <a:cxn ang="0">
                  <a:pos x="715" y="297"/>
                </a:cxn>
                <a:cxn ang="0">
                  <a:pos x="687" y="317"/>
                </a:cxn>
                <a:cxn ang="0">
                  <a:pos x="655" y="332"/>
                </a:cxn>
                <a:cxn ang="0">
                  <a:pos x="620" y="345"/>
                </a:cxn>
                <a:cxn ang="0">
                  <a:pos x="581" y="353"/>
                </a:cxn>
                <a:cxn ang="0">
                  <a:pos x="542" y="358"/>
                </a:cxn>
                <a:cxn ang="0">
                  <a:pos x="503" y="360"/>
                </a:cxn>
                <a:cxn ang="0">
                  <a:pos x="462" y="360"/>
                </a:cxn>
                <a:cxn ang="0">
                  <a:pos x="423" y="358"/>
                </a:cxn>
                <a:cxn ang="0">
                  <a:pos x="385" y="357"/>
                </a:cxn>
                <a:cxn ang="0">
                  <a:pos x="350" y="353"/>
                </a:cxn>
                <a:cxn ang="0">
                  <a:pos x="316" y="347"/>
                </a:cxn>
                <a:cxn ang="0">
                  <a:pos x="288" y="342"/>
                </a:cxn>
                <a:cxn ang="0">
                  <a:pos x="266" y="338"/>
                </a:cxn>
                <a:cxn ang="0">
                  <a:pos x="248" y="334"/>
                </a:cxn>
                <a:cxn ang="0">
                  <a:pos x="236" y="332"/>
                </a:cxn>
                <a:cxn ang="0">
                  <a:pos x="233" y="330"/>
                </a:cxn>
                <a:cxn ang="0">
                  <a:pos x="246" y="392"/>
                </a:cxn>
                <a:cxn ang="0">
                  <a:pos x="251" y="448"/>
                </a:cxn>
                <a:cxn ang="0">
                  <a:pos x="249" y="498"/>
                </a:cxn>
                <a:cxn ang="0">
                  <a:pos x="242" y="541"/>
                </a:cxn>
                <a:cxn ang="0">
                  <a:pos x="231" y="580"/>
                </a:cxn>
                <a:cxn ang="0">
                  <a:pos x="216" y="612"/>
                </a:cxn>
                <a:cxn ang="0">
                  <a:pos x="199" y="640"/>
                </a:cxn>
                <a:cxn ang="0">
                  <a:pos x="180" y="660"/>
                </a:cxn>
                <a:cxn ang="0">
                  <a:pos x="160" y="677"/>
                </a:cxn>
                <a:cxn ang="0">
                  <a:pos x="141" y="688"/>
                </a:cxn>
                <a:cxn ang="0">
                  <a:pos x="123" y="694"/>
                </a:cxn>
                <a:cxn ang="0">
                  <a:pos x="78" y="640"/>
                </a:cxn>
                <a:cxn ang="0">
                  <a:pos x="43" y="578"/>
                </a:cxn>
                <a:cxn ang="0">
                  <a:pos x="17" y="513"/>
                </a:cxn>
                <a:cxn ang="0">
                  <a:pos x="4" y="444"/>
                </a:cxn>
                <a:cxn ang="0">
                  <a:pos x="0" y="371"/>
                </a:cxn>
                <a:cxn ang="0">
                  <a:pos x="9" y="299"/>
                </a:cxn>
                <a:cxn ang="0">
                  <a:pos x="32" y="222"/>
                </a:cxn>
                <a:cxn ang="0">
                  <a:pos x="48" y="187"/>
                </a:cxn>
                <a:cxn ang="0">
                  <a:pos x="67" y="159"/>
                </a:cxn>
                <a:cxn ang="0">
                  <a:pos x="84" y="138"/>
                </a:cxn>
                <a:cxn ang="0">
                  <a:pos x="99" y="125"/>
                </a:cxn>
                <a:cxn ang="0">
                  <a:pos x="108" y="116"/>
                </a:cxn>
                <a:cxn ang="0">
                  <a:pos x="112" y="114"/>
                </a:cxn>
                <a:cxn ang="0">
                  <a:pos x="123" y="101"/>
                </a:cxn>
                <a:cxn ang="0">
                  <a:pos x="140" y="84"/>
                </a:cxn>
                <a:cxn ang="0">
                  <a:pos x="158" y="67"/>
                </a:cxn>
                <a:cxn ang="0">
                  <a:pos x="179" y="53"/>
                </a:cxn>
                <a:cxn ang="0">
                  <a:pos x="225" y="30"/>
                </a:cxn>
                <a:cxn ang="0">
                  <a:pos x="275" y="13"/>
                </a:cxn>
                <a:cxn ang="0">
                  <a:pos x="329" y="4"/>
                </a:cxn>
                <a:cxn ang="0">
                  <a:pos x="385" y="0"/>
                </a:cxn>
              </a:cxnLst>
              <a:rect l="0" t="0" r="r" b="b"/>
              <a:pathLst>
                <a:path w="769" h="694">
                  <a:moveTo>
                    <a:pt x="385" y="0"/>
                  </a:moveTo>
                  <a:lnTo>
                    <a:pt x="443" y="2"/>
                  </a:lnTo>
                  <a:lnTo>
                    <a:pt x="501" y="12"/>
                  </a:lnTo>
                  <a:lnTo>
                    <a:pt x="557" y="26"/>
                  </a:lnTo>
                  <a:lnTo>
                    <a:pt x="613" y="47"/>
                  </a:lnTo>
                  <a:lnTo>
                    <a:pt x="657" y="67"/>
                  </a:lnTo>
                  <a:lnTo>
                    <a:pt x="693" y="86"/>
                  </a:lnTo>
                  <a:lnTo>
                    <a:pt x="721" y="109"/>
                  </a:lnTo>
                  <a:lnTo>
                    <a:pt x="747" y="133"/>
                  </a:lnTo>
                  <a:lnTo>
                    <a:pt x="769" y="161"/>
                  </a:lnTo>
                  <a:lnTo>
                    <a:pt x="765" y="204"/>
                  </a:lnTo>
                  <a:lnTo>
                    <a:pt x="754" y="241"/>
                  </a:lnTo>
                  <a:lnTo>
                    <a:pt x="737" y="271"/>
                  </a:lnTo>
                  <a:lnTo>
                    <a:pt x="715" y="297"/>
                  </a:lnTo>
                  <a:lnTo>
                    <a:pt x="687" y="317"/>
                  </a:lnTo>
                  <a:lnTo>
                    <a:pt x="655" y="332"/>
                  </a:lnTo>
                  <a:lnTo>
                    <a:pt x="620" y="345"/>
                  </a:lnTo>
                  <a:lnTo>
                    <a:pt x="581" y="353"/>
                  </a:lnTo>
                  <a:lnTo>
                    <a:pt x="542" y="358"/>
                  </a:lnTo>
                  <a:lnTo>
                    <a:pt x="503" y="360"/>
                  </a:lnTo>
                  <a:lnTo>
                    <a:pt x="462" y="360"/>
                  </a:lnTo>
                  <a:lnTo>
                    <a:pt x="423" y="358"/>
                  </a:lnTo>
                  <a:lnTo>
                    <a:pt x="385" y="357"/>
                  </a:lnTo>
                  <a:lnTo>
                    <a:pt x="350" y="353"/>
                  </a:lnTo>
                  <a:lnTo>
                    <a:pt x="316" y="347"/>
                  </a:lnTo>
                  <a:lnTo>
                    <a:pt x="288" y="342"/>
                  </a:lnTo>
                  <a:lnTo>
                    <a:pt x="266" y="338"/>
                  </a:lnTo>
                  <a:lnTo>
                    <a:pt x="248" y="334"/>
                  </a:lnTo>
                  <a:lnTo>
                    <a:pt x="236" y="332"/>
                  </a:lnTo>
                  <a:lnTo>
                    <a:pt x="233" y="330"/>
                  </a:lnTo>
                  <a:lnTo>
                    <a:pt x="246" y="392"/>
                  </a:lnTo>
                  <a:lnTo>
                    <a:pt x="251" y="448"/>
                  </a:lnTo>
                  <a:lnTo>
                    <a:pt x="249" y="498"/>
                  </a:lnTo>
                  <a:lnTo>
                    <a:pt x="242" y="541"/>
                  </a:lnTo>
                  <a:lnTo>
                    <a:pt x="231" y="580"/>
                  </a:lnTo>
                  <a:lnTo>
                    <a:pt x="216" y="612"/>
                  </a:lnTo>
                  <a:lnTo>
                    <a:pt x="199" y="640"/>
                  </a:lnTo>
                  <a:lnTo>
                    <a:pt x="180" y="660"/>
                  </a:lnTo>
                  <a:lnTo>
                    <a:pt x="160" y="677"/>
                  </a:lnTo>
                  <a:lnTo>
                    <a:pt x="141" y="688"/>
                  </a:lnTo>
                  <a:lnTo>
                    <a:pt x="123" y="694"/>
                  </a:lnTo>
                  <a:lnTo>
                    <a:pt x="78" y="640"/>
                  </a:lnTo>
                  <a:lnTo>
                    <a:pt x="43" y="578"/>
                  </a:lnTo>
                  <a:lnTo>
                    <a:pt x="17" y="513"/>
                  </a:lnTo>
                  <a:lnTo>
                    <a:pt x="4" y="444"/>
                  </a:lnTo>
                  <a:lnTo>
                    <a:pt x="0" y="371"/>
                  </a:lnTo>
                  <a:lnTo>
                    <a:pt x="9" y="299"/>
                  </a:lnTo>
                  <a:lnTo>
                    <a:pt x="32" y="222"/>
                  </a:lnTo>
                  <a:lnTo>
                    <a:pt x="48" y="187"/>
                  </a:lnTo>
                  <a:lnTo>
                    <a:pt x="67" y="159"/>
                  </a:lnTo>
                  <a:lnTo>
                    <a:pt x="84" y="138"/>
                  </a:lnTo>
                  <a:lnTo>
                    <a:pt x="99" y="125"/>
                  </a:lnTo>
                  <a:lnTo>
                    <a:pt x="108" y="116"/>
                  </a:lnTo>
                  <a:lnTo>
                    <a:pt x="112" y="114"/>
                  </a:lnTo>
                  <a:lnTo>
                    <a:pt x="123" y="101"/>
                  </a:lnTo>
                  <a:lnTo>
                    <a:pt x="140" y="84"/>
                  </a:lnTo>
                  <a:lnTo>
                    <a:pt x="158" y="67"/>
                  </a:lnTo>
                  <a:lnTo>
                    <a:pt x="179"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78" name="Freeform 47">
              <a:extLst>
                <a:ext uri="{FF2B5EF4-FFF2-40B4-BE49-F238E27FC236}">
                  <a16:creationId xmlns:a16="http://schemas.microsoft.com/office/drawing/2014/main" id="{C36146A1-545C-E148-84A7-967EDDB87750}"/>
                </a:ext>
              </a:extLst>
            </p:cNvPr>
            <p:cNvSpPr>
              <a:spLocks/>
            </p:cNvSpPr>
            <p:nvPr/>
          </p:nvSpPr>
          <p:spPr bwMode="auto">
            <a:xfrm>
              <a:off x="4699000" y="4138613"/>
              <a:ext cx="277812" cy="169863"/>
            </a:xfrm>
            <a:custGeom>
              <a:avLst/>
              <a:gdLst/>
              <a:ahLst/>
              <a:cxnLst>
                <a:cxn ang="0">
                  <a:pos x="175" y="0"/>
                </a:cxn>
                <a:cxn ang="0">
                  <a:pos x="138" y="105"/>
                </a:cxn>
                <a:cxn ang="0">
                  <a:pos x="91" y="107"/>
                </a:cxn>
                <a:cxn ang="0">
                  <a:pos x="0" y="8"/>
                </a:cxn>
                <a:cxn ang="0">
                  <a:pos x="84" y="4"/>
                </a:cxn>
                <a:cxn ang="0">
                  <a:pos x="175" y="0"/>
                </a:cxn>
              </a:cxnLst>
              <a:rect l="0" t="0" r="r" b="b"/>
              <a:pathLst>
                <a:path w="175" h="107">
                  <a:moveTo>
                    <a:pt x="175" y="0"/>
                  </a:moveTo>
                  <a:lnTo>
                    <a:pt x="138" y="105"/>
                  </a:lnTo>
                  <a:lnTo>
                    <a:pt x="91" y="107"/>
                  </a:lnTo>
                  <a:lnTo>
                    <a:pt x="0" y="8"/>
                  </a:lnTo>
                  <a:lnTo>
                    <a:pt x="84" y="4"/>
                  </a:lnTo>
                  <a:lnTo>
                    <a:pt x="175"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79" name="Freeform 48">
              <a:extLst>
                <a:ext uri="{FF2B5EF4-FFF2-40B4-BE49-F238E27FC236}">
                  <a16:creationId xmlns:a16="http://schemas.microsoft.com/office/drawing/2014/main" id="{37B0689B-C5FD-8548-B2B4-16D9CE160605}"/>
                </a:ext>
              </a:extLst>
            </p:cNvPr>
            <p:cNvSpPr>
              <a:spLocks/>
            </p:cNvSpPr>
            <p:nvPr/>
          </p:nvSpPr>
          <p:spPr bwMode="auto">
            <a:xfrm>
              <a:off x="4832350" y="4278313"/>
              <a:ext cx="250825" cy="965200"/>
            </a:xfrm>
            <a:custGeom>
              <a:avLst/>
              <a:gdLst/>
              <a:ahLst/>
              <a:cxnLst>
                <a:cxn ang="0">
                  <a:pos x="48" y="0"/>
                </a:cxn>
                <a:cxn ang="0">
                  <a:pos x="65" y="56"/>
                </a:cxn>
                <a:cxn ang="0">
                  <a:pos x="82" y="116"/>
                </a:cxn>
                <a:cxn ang="0">
                  <a:pos x="108" y="231"/>
                </a:cxn>
                <a:cxn ang="0">
                  <a:pos x="119" y="287"/>
                </a:cxn>
                <a:cxn ang="0">
                  <a:pos x="130" y="339"/>
                </a:cxn>
                <a:cxn ang="0">
                  <a:pos x="138" y="386"/>
                </a:cxn>
                <a:cxn ang="0">
                  <a:pos x="145" y="427"/>
                </a:cxn>
                <a:cxn ang="0">
                  <a:pos x="151" y="462"/>
                </a:cxn>
                <a:cxn ang="0">
                  <a:pos x="155" y="488"/>
                </a:cxn>
                <a:cxn ang="0">
                  <a:pos x="158" y="505"/>
                </a:cxn>
                <a:cxn ang="0">
                  <a:pos x="158" y="511"/>
                </a:cxn>
                <a:cxn ang="0">
                  <a:pos x="82" y="608"/>
                </a:cxn>
                <a:cxn ang="0">
                  <a:pos x="0" y="520"/>
                </a:cxn>
                <a:cxn ang="0">
                  <a:pos x="4" y="470"/>
                </a:cxn>
                <a:cxn ang="0">
                  <a:pos x="6" y="416"/>
                </a:cxn>
                <a:cxn ang="0">
                  <a:pos x="7" y="360"/>
                </a:cxn>
                <a:cxn ang="0">
                  <a:pos x="7" y="246"/>
                </a:cxn>
                <a:cxn ang="0">
                  <a:pos x="9" y="192"/>
                </a:cxn>
                <a:cxn ang="0">
                  <a:pos x="9" y="95"/>
                </a:cxn>
                <a:cxn ang="0">
                  <a:pos x="7" y="58"/>
                </a:cxn>
                <a:cxn ang="0">
                  <a:pos x="7" y="4"/>
                </a:cxn>
                <a:cxn ang="0">
                  <a:pos x="48" y="0"/>
                </a:cxn>
              </a:cxnLst>
              <a:rect l="0" t="0" r="r" b="b"/>
              <a:pathLst>
                <a:path w="158" h="608">
                  <a:moveTo>
                    <a:pt x="48" y="0"/>
                  </a:moveTo>
                  <a:lnTo>
                    <a:pt x="65" y="56"/>
                  </a:lnTo>
                  <a:lnTo>
                    <a:pt x="82" y="116"/>
                  </a:lnTo>
                  <a:lnTo>
                    <a:pt x="108" y="231"/>
                  </a:lnTo>
                  <a:lnTo>
                    <a:pt x="119" y="287"/>
                  </a:lnTo>
                  <a:lnTo>
                    <a:pt x="130" y="339"/>
                  </a:lnTo>
                  <a:lnTo>
                    <a:pt x="138" y="386"/>
                  </a:lnTo>
                  <a:lnTo>
                    <a:pt x="145" y="427"/>
                  </a:lnTo>
                  <a:lnTo>
                    <a:pt x="151" y="462"/>
                  </a:lnTo>
                  <a:lnTo>
                    <a:pt x="155" y="488"/>
                  </a:lnTo>
                  <a:lnTo>
                    <a:pt x="158" y="505"/>
                  </a:lnTo>
                  <a:lnTo>
                    <a:pt x="158" y="511"/>
                  </a:lnTo>
                  <a:lnTo>
                    <a:pt x="82" y="608"/>
                  </a:lnTo>
                  <a:lnTo>
                    <a:pt x="0" y="520"/>
                  </a:lnTo>
                  <a:lnTo>
                    <a:pt x="4" y="470"/>
                  </a:lnTo>
                  <a:lnTo>
                    <a:pt x="6" y="416"/>
                  </a:lnTo>
                  <a:lnTo>
                    <a:pt x="7" y="360"/>
                  </a:lnTo>
                  <a:lnTo>
                    <a:pt x="7" y="246"/>
                  </a:lnTo>
                  <a:lnTo>
                    <a:pt x="9" y="192"/>
                  </a:lnTo>
                  <a:lnTo>
                    <a:pt x="9" y="95"/>
                  </a:lnTo>
                  <a:lnTo>
                    <a:pt x="7" y="58"/>
                  </a:lnTo>
                  <a:lnTo>
                    <a:pt x="7" y="4"/>
                  </a:lnTo>
                  <a:lnTo>
                    <a:pt x="48" y="0"/>
                  </a:lnTo>
                  <a:close/>
                </a:path>
              </a:pathLst>
            </a:custGeom>
            <a:solidFill>
              <a:srgbClr val="DA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0" name="Freeform 49">
              <a:extLst>
                <a:ext uri="{FF2B5EF4-FFF2-40B4-BE49-F238E27FC236}">
                  <a16:creationId xmlns:a16="http://schemas.microsoft.com/office/drawing/2014/main" id="{8A323D5D-98F9-5644-AA22-52765973BDD1}"/>
                </a:ext>
              </a:extLst>
            </p:cNvPr>
            <p:cNvSpPr>
              <a:spLocks/>
            </p:cNvSpPr>
            <p:nvPr/>
          </p:nvSpPr>
          <p:spPr bwMode="auto">
            <a:xfrm>
              <a:off x="4229100" y="2682875"/>
              <a:ext cx="892175" cy="417513"/>
            </a:xfrm>
            <a:custGeom>
              <a:avLst/>
              <a:gdLst/>
              <a:ahLst/>
              <a:cxnLst>
                <a:cxn ang="0">
                  <a:pos x="410" y="0"/>
                </a:cxn>
                <a:cxn ang="0">
                  <a:pos x="415" y="2"/>
                </a:cxn>
                <a:cxn ang="0">
                  <a:pos x="430" y="5"/>
                </a:cxn>
                <a:cxn ang="0">
                  <a:pos x="451" y="11"/>
                </a:cxn>
                <a:cxn ang="0">
                  <a:pos x="475" y="20"/>
                </a:cxn>
                <a:cxn ang="0">
                  <a:pos x="501" y="33"/>
                </a:cxn>
                <a:cxn ang="0">
                  <a:pos x="525" y="50"/>
                </a:cxn>
                <a:cxn ang="0">
                  <a:pos x="546" y="71"/>
                </a:cxn>
                <a:cxn ang="0">
                  <a:pos x="559" y="95"/>
                </a:cxn>
                <a:cxn ang="0">
                  <a:pos x="562" y="112"/>
                </a:cxn>
                <a:cxn ang="0">
                  <a:pos x="562" y="132"/>
                </a:cxn>
                <a:cxn ang="0">
                  <a:pos x="559" y="153"/>
                </a:cxn>
                <a:cxn ang="0">
                  <a:pos x="551" y="175"/>
                </a:cxn>
                <a:cxn ang="0">
                  <a:pos x="536" y="196"/>
                </a:cxn>
                <a:cxn ang="0">
                  <a:pos x="518" y="216"/>
                </a:cxn>
                <a:cxn ang="0">
                  <a:pos x="492" y="233"/>
                </a:cxn>
                <a:cxn ang="0">
                  <a:pos x="458" y="248"/>
                </a:cxn>
                <a:cxn ang="0">
                  <a:pos x="419" y="257"/>
                </a:cxn>
                <a:cxn ang="0">
                  <a:pos x="371" y="263"/>
                </a:cxn>
                <a:cxn ang="0">
                  <a:pos x="302" y="263"/>
                </a:cxn>
                <a:cxn ang="0">
                  <a:pos x="240" y="259"/>
                </a:cxn>
                <a:cxn ang="0">
                  <a:pos x="184" y="252"/>
                </a:cxn>
                <a:cxn ang="0">
                  <a:pos x="136" y="240"/>
                </a:cxn>
                <a:cxn ang="0">
                  <a:pos x="95" y="227"/>
                </a:cxn>
                <a:cxn ang="0">
                  <a:pos x="62" y="214"/>
                </a:cxn>
                <a:cxn ang="0">
                  <a:pos x="35" y="203"/>
                </a:cxn>
                <a:cxn ang="0">
                  <a:pos x="15" y="192"/>
                </a:cxn>
                <a:cxn ang="0">
                  <a:pos x="4" y="184"/>
                </a:cxn>
                <a:cxn ang="0">
                  <a:pos x="0" y="183"/>
                </a:cxn>
                <a:cxn ang="0">
                  <a:pos x="63" y="190"/>
                </a:cxn>
                <a:cxn ang="0">
                  <a:pos x="119" y="192"/>
                </a:cxn>
                <a:cxn ang="0">
                  <a:pos x="170" y="186"/>
                </a:cxn>
                <a:cxn ang="0">
                  <a:pos x="214" y="175"/>
                </a:cxn>
                <a:cxn ang="0">
                  <a:pos x="253" y="160"/>
                </a:cxn>
                <a:cxn ang="0">
                  <a:pos x="287" y="143"/>
                </a:cxn>
                <a:cxn ang="0">
                  <a:pos x="317" y="123"/>
                </a:cxn>
                <a:cxn ang="0">
                  <a:pos x="341" y="102"/>
                </a:cxn>
                <a:cxn ang="0">
                  <a:pos x="361" y="80"/>
                </a:cxn>
                <a:cxn ang="0">
                  <a:pos x="376" y="60"/>
                </a:cxn>
                <a:cxn ang="0">
                  <a:pos x="389" y="41"/>
                </a:cxn>
                <a:cxn ang="0">
                  <a:pos x="399" y="24"/>
                </a:cxn>
                <a:cxn ang="0">
                  <a:pos x="404" y="11"/>
                </a:cxn>
                <a:cxn ang="0">
                  <a:pos x="410" y="0"/>
                </a:cxn>
              </a:cxnLst>
              <a:rect l="0" t="0" r="r" b="b"/>
              <a:pathLst>
                <a:path w="562" h="263">
                  <a:moveTo>
                    <a:pt x="410" y="0"/>
                  </a:moveTo>
                  <a:lnTo>
                    <a:pt x="415" y="2"/>
                  </a:lnTo>
                  <a:lnTo>
                    <a:pt x="430" y="5"/>
                  </a:lnTo>
                  <a:lnTo>
                    <a:pt x="451" y="11"/>
                  </a:lnTo>
                  <a:lnTo>
                    <a:pt x="475" y="20"/>
                  </a:lnTo>
                  <a:lnTo>
                    <a:pt x="501" y="33"/>
                  </a:lnTo>
                  <a:lnTo>
                    <a:pt x="525" y="50"/>
                  </a:lnTo>
                  <a:lnTo>
                    <a:pt x="546" y="71"/>
                  </a:lnTo>
                  <a:lnTo>
                    <a:pt x="559" y="95"/>
                  </a:lnTo>
                  <a:lnTo>
                    <a:pt x="562" y="112"/>
                  </a:lnTo>
                  <a:lnTo>
                    <a:pt x="562" y="132"/>
                  </a:lnTo>
                  <a:lnTo>
                    <a:pt x="559" y="153"/>
                  </a:lnTo>
                  <a:lnTo>
                    <a:pt x="551" y="175"/>
                  </a:lnTo>
                  <a:lnTo>
                    <a:pt x="536" y="196"/>
                  </a:lnTo>
                  <a:lnTo>
                    <a:pt x="518" y="216"/>
                  </a:lnTo>
                  <a:lnTo>
                    <a:pt x="492" y="233"/>
                  </a:lnTo>
                  <a:lnTo>
                    <a:pt x="458" y="248"/>
                  </a:lnTo>
                  <a:lnTo>
                    <a:pt x="419" y="257"/>
                  </a:lnTo>
                  <a:lnTo>
                    <a:pt x="371" y="263"/>
                  </a:lnTo>
                  <a:lnTo>
                    <a:pt x="302" y="263"/>
                  </a:lnTo>
                  <a:lnTo>
                    <a:pt x="240" y="259"/>
                  </a:lnTo>
                  <a:lnTo>
                    <a:pt x="184" y="252"/>
                  </a:lnTo>
                  <a:lnTo>
                    <a:pt x="136" y="240"/>
                  </a:lnTo>
                  <a:lnTo>
                    <a:pt x="95" y="227"/>
                  </a:lnTo>
                  <a:lnTo>
                    <a:pt x="62" y="214"/>
                  </a:lnTo>
                  <a:lnTo>
                    <a:pt x="35" y="203"/>
                  </a:lnTo>
                  <a:lnTo>
                    <a:pt x="15" y="192"/>
                  </a:lnTo>
                  <a:lnTo>
                    <a:pt x="4" y="184"/>
                  </a:lnTo>
                  <a:lnTo>
                    <a:pt x="0" y="183"/>
                  </a:lnTo>
                  <a:lnTo>
                    <a:pt x="63" y="190"/>
                  </a:lnTo>
                  <a:lnTo>
                    <a:pt x="119" y="192"/>
                  </a:lnTo>
                  <a:lnTo>
                    <a:pt x="170" y="186"/>
                  </a:lnTo>
                  <a:lnTo>
                    <a:pt x="214" y="175"/>
                  </a:lnTo>
                  <a:lnTo>
                    <a:pt x="253" y="160"/>
                  </a:lnTo>
                  <a:lnTo>
                    <a:pt x="287" y="143"/>
                  </a:lnTo>
                  <a:lnTo>
                    <a:pt x="317" y="123"/>
                  </a:lnTo>
                  <a:lnTo>
                    <a:pt x="341" y="102"/>
                  </a:lnTo>
                  <a:lnTo>
                    <a:pt x="361" y="80"/>
                  </a:lnTo>
                  <a:lnTo>
                    <a:pt x="376" y="60"/>
                  </a:lnTo>
                  <a:lnTo>
                    <a:pt x="389" y="41"/>
                  </a:lnTo>
                  <a:lnTo>
                    <a:pt x="399" y="24"/>
                  </a:lnTo>
                  <a:lnTo>
                    <a:pt x="404" y="11"/>
                  </a:lnTo>
                  <a:lnTo>
                    <a:pt x="410" y="0"/>
                  </a:lnTo>
                  <a:close/>
                </a:path>
              </a:pathLst>
            </a:custGeom>
            <a:solidFill>
              <a:srgbClr val="5C01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1" name="Freeform 50">
              <a:extLst>
                <a:ext uri="{FF2B5EF4-FFF2-40B4-BE49-F238E27FC236}">
                  <a16:creationId xmlns:a16="http://schemas.microsoft.com/office/drawing/2014/main" id="{B7C332C0-BDCF-C445-A90F-9C0DA42DA071}"/>
                </a:ext>
              </a:extLst>
            </p:cNvPr>
            <p:cNvSpPr>
              <a:spLocks noEditPoints="1"/>
            </p:cNvSpPr>
            <p:nvPr/>
          </p:nvSpPr>
          <p:spPr bwMode="auto">
            <a:xfrm>
              <a:off x="4781550" y="2857500"/>
              <a:ext cx="342900" cy="242888"/>
            </a:xfrm>
            <a:custGeom>
              <a:avLst/>
              <a:gdLst/>
              <a:ahLst/>
              <a:cxnLst>
                <a:cxn ang="0">
                  <a:pos x="6" y="153"/>
                </a:cxn>
                <a:cxn ang="0">
                  <a:pos x="0" y="153"/>
                </a:cxn>
                <a:cxn ang="0">
                  <a:pos x="6" y="153"/>
                </a:cxn>
                <a:cxn ang="0">
                  <a:pos x="214" y="0"/>
                </a:cxn>
                <a:cxn ang="0">
                  <a:pos x="214" y="2"/>
                </a:cxn>
                <a:cxn ang="0">
                  <a:pos x="216" y="9"/>
                </a:cxn>
                <a:cxn ang="0">
                  <a:pos x="216" y="32"/>
                </a:cxn>
                <a:cxn ang="0">
                  <a:pos x="214" y="45"/>
                </a:cxn>
                <a:cxn ang="0">
                  <a:pos x="211" y="61"/>
                </a:cxn>
                <a:cxn ang="0">
                  <a:pos x="203" y="78"/>
                </a:cxn>
                <a:cxn ang="0">
                  <a:pos x="192" y="95"/>
                </a:cxn>
                <a:cxn ang="0">
                  <a:pos x="175" y="110"/>
                </a:cxn>
                <a:cxn ang="0">
                  <a:pos x="155" y="125"/>
                </a:cxn>
                <a:cxn ang="0">
                  <a:pos x="127" y="136"/>
                </a:cxn>
                <a:cxn ang="0">
                  <a:pos x="93" y="145"/>
                </a:cxn>
                <a:cxn ang="0">
                  <a:pos x="51" y="151"/>
                </a:cxn>
                <a:cxn ang="0">
                  <a:pos x="6" y="153"/>
                </a:cxn>
                <a:cxn ang="0">
                  <a:pos x="15" y="151"/>
                </a:cxn>
                <a:cxn ang="0">
                  <a:pos x="30" y="149"/>
                </a:cxn>
                <a:cxn ang="0">
                  <a:pos x="51" y="147"/>
                </a:cxn>
                <a:cxn ang="0">
                  <a:pos x="73" y="142"/>
                </a:cxn>
                <a:cxn ang="0">
                  <a:pos x="97" y="134"/>
                </a:cxn>
                <a:cxn ang="0">
                  <a:pos x="121" y="125"/>
                </a:cxn>
                <a:cxn ang="0">
                  <a:pos x="146" y="114"/>
                </a:cxn>
                <a:cxn ang="0">
                  <a:pos x="168" y="99"/>
                </a:cxn>
                <a:cxn ang="0">
                  <a:pos x="188" y="80"/>
                </a:cxn>
                <a:cxn ang="0">
                  <a:pos x="203" y="58"/>
                </a:cxn>
                <a:cxn ang="0">
                  <a:pos x="213" y="32"/>
                </a:cxn>
                <a:cxn ang="0">
                  <a:pos x="214" y="0"/>
                </a:cxn>
              </a:cxnLst>
              <a:rect l="0" t="0" r="r" b="b"/>
              <a:pathLst>
                <a:path w="216" h="153">
                  <a:moveTo>
                    <a:pt x="6" y="153"/>
                  </a:moveTo>
                  <a:lnTo>
                    <a:pt x="0" y="153"/>
                  </a:lnTo>
                  <a:lnTo>
                    <a:pt x="6" y="153"/>
                  </a:lnTo>
                  <a:close/>
                  <a:moveTo>
                    <a:pt x="214" y="0"/>
                  </a:moveTo>
                  <a:lnTo>
                    <a:pt x="214" y="2"/>
                  </a:lnTo>
                  <a:lnTo>
                    <a:pt x="216" y="9"/>
                  </a:lnTo>
                  <a:lnTo>
                    <a:pt x="216" y="32"/>
                  </a:lnTo>
                  <a:lnTo>
                    <a:pt x="214" y="45"/>
                  </a:lnTo>
                  <a:lnTo>
                    <a:pt x="211" y="61"/>
                  </a:lnTo>
                  <a:lnTo>
                    <a:pt x="203" y="78"/>
                  </a:lnTo>
                  <a:lnTo>
                    <a:pt x="192" y="95"/>
                  </a:lnTo>
                  <a:lnTo>
                    <a:pt x="175" y="110"/>
                  </a:lnTo>
                  <a:lnTo>
                    <a:pt x="155" y="125"/>
                  </a:lnTo>
                  <a:lnTo>
                    <a:pt x="127" y="136"/>
                  </a:lnTo>
                  <a:lnTo>
                    <a:pt x="93" y="145"/>
                  </a:lnTo>
                  <a:lnTo>
                    <a:pt x="51" y="151"/>
                  </a:lnTo>
                  <a:lnTo>
                    <a:pt x="6" y="153"/>
                  </a:lnTo>
                  <a:lnTo>
                    <a:pt x="15" y="151"/>
                  </a:lnTo>
                  <a:lnTo>
                    <a:pt x="30" y="149"/>
                  </a:lnTo>
                  <a:lnTo>
                    <a:pt x="51" y="147"/>
                  </a:lnTo>
                  <a:lnTo>
                    <a:pt x="73" y="142"/>
                  </a:lnTo>
                  <a:lnTo>
                    <a:pt x="97" y="134"/>
                  </a:lnTo>
                  <a:lnTo>
                    <a:pt x="121" y="125"/>
                  </a:lnTo>
                  <a:lnTo>
                    <a:pt x="146" y="114"/>
                  </a:lnTo>
                  <a:lnTo>
                    <a:pt x="168" y="99"/>
                  </a:lnTo>
                  <a:lnTo>
                    <a:pt x="188" y="80"/>
                  </a:lnTo>
                  <a:lnTo>
                    <a:pt x="203" y="58"/>
                  </a:lnTo>
                  <a:lnTo>
                    <a:pt x="213" y="32"/>
                  </a:lnTo>
                  <a:lnTo>
                    <a:pt x="214"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2" name="Freeform 51">
              <a:extLst>
                <a:ext uri="{FF2B5EF4-FFF2-40B4-BE49-F238E27FC236}">
                  <a16:creationId xmlns:a16="http://schemas.microsoft.com/office/drawing/2014/main" id="{58CAB4B9-176E-AF40-9179-88CE0239F7BB}"/>
                </a:ext>
              </a:extLst>
            </p:cNvPr>
            <p:cNvSpPr>
              <a:spLocks/>
            </p:cNvSpPr>
            <p:nvPr/>
          </p:nvSpPr>
          <p:spPr bwMode="auto">
            <a:xfrm>
              <a:off x="5291138" y="3011488"/>
              <a:ext cx="90487" cy="487363"/>
            </a:xfrm>
            <a:custGeom>
              <a:avLst/>
              <a:gdLst/>
              <a:ahLst/>
              <a:cxnLst>
                <a:cxn ang="0">
                  <a:pos x="0" y="0"/>
                </a:cxn>
                <a:cxn ang="0">
                  <a:pos x="1" y="4"/>
                </a:cxn>
                <a:cxn ang="0">
                  <a:pos x="9" y="13"/>
                </a:cxn>
                <a:cxn ang="0">
                  <a:pos x="18" y="30"/>
                </a:cxn>
                <a:cxn ang="0">
                  <a:pos x="29" y="52"/>
                </a:cxn>
                <a:cxn ang="0">
                  <a:pos x="39" y="80"/>
                </a:cxn>
                <a:cxn ang="0">
                  <a:pos x="48" y="115"/>
                </a:cxn>
                <a:cxn ang="0">
                  <a:pos x="55" y="155"/>
                </a:cxn>
                <a:cxn ang="0">
                  <a:pos x="57" y="201"/>
                </a:cxn>
                <a:cxn ang="0">
                  <a:pos x="54" y="252"/>
                </a:cxn>
                <a:cxn ang="0">
                  <a:pos x="44" y="307"/>
                </a:cxn>
                <a:cxn ang="0">
                  <a:pos x="44" y="302"/>
                </a:cxn>
                <a:cxn ang="0">
                  <a:pos x="46" y="287"/>
                </a:cxn>
                <a:cxn ang="0">
                  <a:pos x="48" y="261"/>
                </a:cxn>
                <a:cxn ang="0">
                  <a:pos x="50" y="229"/>
                </a:cxn>
                <a:cxn ang="0">
                  <a:pos x="48" y="190"/>
                </a:cxn>
                <a:cxn ang="0">
                  <a:pos x="42" y="147"/>
                </a:cxn>
                <a:cxn ang="0">
                  <a:pos x="33" y="99"/>
                </a:cxn>
                <a:cxn ang="0">
                  <a:pos x="20" y="50"/>
                </a:cxn>
                <a:cxn ang="0">
                  <a:pos x="0" y="0"/>
                </a:cxn>
              </a:cxnLst>
              <a:rect l="0" t="0" r="r" b="b"/>
              <a:pathLst>
                <a:path w="57" h="307">
                  <a:moveTo>
                    <a:pt x="0" y="0"/>
                  </a:moveTo>
                  <a:lnTo>
                    <a:pt x="1" y="4"/>
                  </a:lnTo>
                  <a:lnTo>
                    <a:pt x="9" y="13"/>
                  </a:lnTo>
                  <a:lnTo>
                    <a:pt x="18" y="30"/>
                  </a:lnTo>
                  <a:lnTo>
                    <a:pt x="29" y="52"/>
                  </a:lnTo>
                  <a:lnTo>
                    <a:pt x="39" y="80"/>
                  </a:lnTo>
                  <a:lnTo>
                    <a:pt x="48" y="115"/>
                  </a:lnTo>
                  <a:lnTo>
                    <a:pt x="55" y="155"/>
                  </a:lnTo>
                  <a:lnTo>
                    <a:pt x="57" y="201"/>
                  </a:lnTo>
                  <a:lnTo>
                    <a:pt x="54" y="252"/>
                  </a:lnTo>
                  <a:lnTo>
                    <a:pt x="44" y="307"/>
                  </a:lnTo>
                  <a:lnTo>
                    <a:pt x="44" y="302"/>
                  </a:lnTo>
                  <a:lnTo>
                    <a:pt x="46" y="287"/>
                  </a:lnTo>
                  <a:lnTo>
                    <a:pt x="48" y="261"/>
                  </a:lnTo>
                  <a:lnTo>
                    <a:pt x="50" y="229"/>
                  </a:lnTo>
                  <a:lnTo>
                    <a:pt x="48" y="190"/>
                  </a:lnTo>
                  <a:lnTo>
                    <a:pt x="42" y="147"/>
                  </a:lnTo>
                  <a:lnTo>
                    <a:pt x="33" y="99"/>
                  </a:lnTo>
                  <a:lnTo>
                    <a:pt x="20" y="50"/>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3" name="Freeform 52">
              <a:extLst>
                <a:ext uri="{FF2B5EF4-FFF2-40B4-BE49-F238E27FC236}">
                  <a16:creationId xmlns:a16="http://schemas.microsoft.com/office/drawing/2014/main" id="{B4364BE4-F9EB-6D49-9EF6-23662BF9D889}"/>
                </a:ext>
              </a:extLst>
            </p:cNvPr>
            <p:cNvSpPr>
              <a:spLocks/>
            </p:cNvSpPr>
            <p:nvPr/>
          </p:nvSpPr>
          <p:spPr bwMode="auto">
            <a:xfrm>
              <a:off x="4311650" y="4719638"/>
              <a:ext cx="58737" cy="561975"/>
            </a:xfrm>
            <a:custGeom>
              <a:avLst/>
              <a:gdLst/>
              <a:ahLst/>
              <a:cxnLst>
                <a:cxn ang="0">
                  <a:pos x="37" y="0"/>
                </a:cxn>
                <a:cxn ang="0">
                  <a:pos x="30" y="93"/>
                </a:cxn>
                <a:cxn ang="0">
                  <a:pos x="26" y="186"/>
                </a:cxn>
                <a:cxn ang="0">
                  <a:pos x="26" y="354"/>
                </a:cxn>
                <a:cxn ang="0">
                  <a:pos x="17" y="352"/>
                </a:cxn>
                <a:cxn ang="0">
                  <a:pos x="10" y="352"/>
                </a:cxn>
                <a:cxn ang="0">
                  <a:pos x="0" y="350"/>
                </a:cxn>
                <a:cxn ang="0">
                  <a:pos x="2" y="268"/>
                </a:cxn>
                <a:cxn ang="0">
                  <a:pos x="6" y="197"/>
                </a:cxn>
                <a:cxn ang="0">
                  <a:pos x="11" y="138"/>
                </a:cxn>
                <a:cxn ang="0">
                  <a:pos x="19" y="89"/>
                </a:cxn>
                <a:cxn ang="0">
                  <a:pos x="26" y="50"/>
                </a:cxn>
                <a:cxn ang="0">
                  <a:pos x="32" y="22"/>
                </a:cxn>
                <a:cxn ang="0">
                  <a:pos x="36" y="5"/>
                </a:cxn>
                <a:cxn ang="0">
                  <a:pos x="37" y="0"/>
                </a:cxn>
              </a:cxnLst>
              <a:rect l="0" t="0" r="r" b="b"/>
              <a:pathLst>
                <a:path w="37" h="354">
                  <a:moveTo>
                    <a:pt x="37" y="0"/>
                  </a:moveTo>
                  <a:lnTo>
                    <a:pt x="30" y="93"/>
                  </a:lnTo>
                  <a:lnTo>
                    <a:pt x="26" y="186"/>
                  </a:lnTo>
                  <a:lnTo>
                    <a:pt x="26" y="354"/>
                  </a:lnTo>
                  <a:lnTo>
                    <a:pt x="17" y="352"/>
                  </a:lnTo>
                  <a:lnTo>
                    <a:pt x="10" y="352"/>
                  </a:lnTo>
                  <a:lnTo>
                    <a:pt x="0" y="350"/>
                  </a:lnTo>
                  <a:lnTo>
                    <a:pt x="2" y="268"/>
                  </a:lnTo>
                  <a:lnTo>
                    <a:pt x="6" y="197"/>
                  </a:lnTo>
                  <a:lnTo>
                    <a:pt x="11" y="138"/>
                  </a:lnTo>
                  <a:lnTo>
                    <a:pt x="19" y="89"/>
                  </a:lnTo>
                  <a:lnTo>
                    <a:pt x="26" y="50"/>
                  </a:lnTo>
                  <a:lnTo>
                    <a:pt x="32" y="22"/>
                  </a:lnTo>
                  <a:lnTo>
                    <a:pt x="36" y="5"/>
                  </a:lnTo>
                  <a:lnTo>
                    <a:pt x="37"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4" name="Freeform 53">
              <a:extLst>
                <a:ext uri="{FF2B5EF4-FFF2-40B4-BE49-F238E27FC236}">
                  <a16:creationId xmlns:a16="http://schemas.microsoft.com/office/drawing/2014/main" id="{FCF88469-D7C9-B24E-ACA7-4992D9AD528D}"/>
                </a:ext>
              </a:extLst>
            </p:cNvPr>
            <p:cNvSpPr>
              <a:spLocks/>
            </p:cNvSpPr>
            <p:nvPr/>
          </p:nvSpPr>
          <p:spPr bwMode="auto">
            <a:xfrm>
              <a:off x="5364163" y="4648200"/>
              <a:ext cx="136525" cy="612775"/>
            </a:xfrm>
            <a:custGeom>
              <a:avLst/>
              <a:gdLst/>
              <a:ahLst/>
              <a:cxnLst>
                <a:cxn ang="0">
                  <a:pos x="0" y="0"/>
                </a:cxn>
                <a:cxn ang="0">
                  <a:pos x="2" y="4"/>
                </a:cxn>
                <a:cxn ang="0">
                  <a:pos x="8" y="17"/>
                </a:cxn>
                <a:cxn ang="0">
                  <a:pos x="15" y="37"/>
                </a:cxn>
                <a:cxn ang="0">
                  <a:pos x="26" y="69"/>
                </a:cxn>
                <a:cxn ang="0">
                  <a:pos x="37" y="108"/>
                </a:cxn>
                <a:cxn ang="0">
                  <a:pos x="50" y="160"/>
                </a:cxn>
                <a:cxn ang="0">
                  <a:pos x="62" y="222"/>
                </a:cxn>
                <a:cxn ang="0">
                  <a:pos x="75" y="295"/>
                </a:cxn>
                <a:cxn ang="0">
                  <a:pos x="86" y="380"/>
                </a:cxn>
                <a:cxn ang="0">
                  <a:pos x="63" y="386"/>
                </a:cxn>
                <a:cxn ang="0">
                  <a:pos x="58" y="332"/>
                </a:cxn>
                <a:cxn ang="0">
                  <a:pos x="52" y="270"/>
                </a:cxn>
                <a:cxn ang="0">
                  <a:pos x="43" y="205"/>
                </a:cxn>
                <a:cxn ang="0">
                  <a:pos x="32" y="134"/>
                </a:cxn>
                <a:cxn ang="0">
                  <a:pos x="17" y="65"/>
                </a:cxn>
                <a:cxn ang="0">
                  <a:pos x="0" y="0"/>
                </a:cxn>
              </a:cxnLst>
              <a:rect l="0" t="0" r="r" b="b"/>
              <a:pathLst>
                <a:path w="86" h="386">
                  <a:moveTo>
                    <a:pt x="0" y="0"/>
                  </a:moveTo>
                  <a:lnTo>
                    <a:pt x="2" y="4"/>
                  </a:lnTo>
                  <a:lnTo>
                    <a:pt x="8" y="17"/>
                  </a:lnTo>
                  <a:lnTo>
                    <a:pt x="15" y="37"/>
                  </a:lnTo>
                  <a:lnTo>
                    <a:pt x="26" y="69"/>
                  </a:lnTo>
                  <a:lnTo>
                    <a:pt x="37" y="108"/>
                  </a:lnTo>
                  <a:lnTo>
                    <a:pt x="50" y="160"/>
                  </a:lnTo>
                  <a:lnTo>
                    <a:pt x="62" y="222"/>
                  </a:lnTo>
                  <a:lnTo>
                    <a:pt x="75" y="295"/>
                  </a:lnTo>
                  <a:lnTo>
                    <a:pt x="86" y="380"/>
                  </a:lnTo>
                  <a:lnTo>
                    <a:pt x="63" y="386"/>
                  </a:lnTo>
                  <a:lnTo>
                    <a:pt x="58" y="332"/>
                  </a:lnTo>
                  <a:lnTo>
                    <a:pt x="52" y="270"/>
                  </a:lnTo>
                  <a:lnTo>
                    <a:pt x="43" y="205"/>
                  </a:lnTo>
                  <a:lnTo>
                    <a:pt x="32" y="134"/>
                  </a:lnTo>
                  <a:lnTo>
                    <a:pt x="17" y="65"/>
                  </a:lnTo>
                  <a:lnTo>
                    <a:pt x="0"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5" name="Freeform 54">
              <a:extLst>
                <a:ext uri="{FF2B5EF4-FFF2-40B4-BE49-F238E27FC236}">
                  <a16:creationId xmlns:a16="http://schemas.microsoft.com/office/drawing/2014/main" id="{98EC1696-FD45-6E41-8476-D21BA27C92DB}"/>
                </a:ext>
              </a:extLst>
            </p:cNvPr>
            <p:cNvSpPr>
              <a:spLocks/>
            </p:cNvSpPr>
            <p:nvPr/>
          </p:nvSpPr>
          <p:spPr bwMode="auto">
            <a:xfrm>
              <a:off x="4483100" y="4618038"/>
              <a:ext cx="212725" cy="60325"/>
            </a:xfrm>
            <a:custGeom>
              <a:avLst/>
              <a:gdLst/>
              <a:ahLst/>
              <a:cxnLst>
                <a:cxn ang="0">
                  <a:pos x="4" y="0"/>
                </a:cxn>
                <a:cxn ang="0">
                  <a:pos x="134" y="2"/>
                </a:cxn>
                <a:cxn ang="0">
                  <a:pos x="132" y="38"/>
                </a:cxn>
                <a:cxn ang="0">
                  <a:pos x="0" y="36"/>
                </a:cxn>
                <a:cxn ang="0">
                  <a:pos x="4" y="0"/>
                </a:cxn>
              </a:cxnLst>
              <a:rect l="0" t="0" r="r" b="b"/>
              <a:pathLst>
                <a:path w="134" h="38">
                  <a:moveTo>
                    <a:pt x="4" y="0"/>
                  </a:moveTo>
                  <a:lnTo>
                    <a:pt x="134" y="2"/>
                  </a:lnTo>
                  <a:lnTo>
                    <a:pt x="132" y="38"/>
                  </a:lnTo>
                  <a:lnTo>
                    <a:pt x="0" y="36"/>
                  </a:lnTo>
                  <a:lnTo>
                    <a:pt x="4" y="0"/>
                  </a:lnTo>
                  <a:close/>
                </a:path>
              </a:pathLst>
            </a:custGeom>
            <a:solidFill>
              <a:srgbClr val="78A7B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6" name="Freeform 55">
              <a:extLst>
                <a:ext uri="{FF2B5EF4-FFF2-40B4-BE49-F238E27FC236}">
                  <a16:creationId xmlns:a16="http://schemas.microsoft.com/office/drawing/2014/main" id="{42867088-914D-0E4D-B9B9-A55A8C088842}"/>
                </a:ext>
              </a:extLst>
            </p:cNvPr>
            <p:cNvSpPr>
              <a:spLocks/>
            </p:cNvSpPr>
            <p:nvPr/>
          </p:nvSpPr>
          <p:spPr bwMode="auto">
            <a:xfrm>
              <a:off x="4557713" y="3330575"/>
              <a:ext cx="357187" cy="204788"/>
            </a:xfrm>
            <a:custGeom>
              <a:avLst/>
              <a:gdLst/>
              <a:ahLst/>
              <a:cxnLst>
                <a:cxn ang="0">
                  <a:pos x="165" y="0"/>
                </a:cxn>
                <a:cxn ang="0">
                  <a:pos x="173" y="0"/>
                </a:cxn>
                <a:cxn ang="0">
                  <a:pos x="193" y="4"/>
                </a:cxn>
                <a:cxn ang="0">
                  <a:pos x="208" y="13"/>
                </a:cxn>
                <a:cxn ang="0">
                  <a:pos x="220" y="30"/>
                </a:cxn>
                <a:cxn ang="0">
                  <a:pos x="225" y="49"/>
                </a:cxn>
                <a:cxn ang="0">
                  <a:pos x="221" y="71"/>
                </a:cxn>
                <a:cxn ang="0">
                  <a:pos x="212" y="90"/>
                </a:cxn>
                <a:cxn ang="0">
                  <a:pos x="195" y="105"/>
                </a:cxn>
                <a:cxn ang="0">
                  <a:pos x="175" y="112"/>
                </a:cxn>
                <a:cxn ang="0">
                  <a:pos x="67" y="129"/>
                </a:cxn>
                <a:cxn ang="0">
                  <a:pos x="57" y="129"/>
                </a:cxn>
                <a:cxn ang="0">
                  <a:pos x="37" y="125"/>
                </a:cxn>
                <a:cxn ang="0">
                  <a:pos x="20" y="116"/>
                </a:cxn>
                <a:cxn ang="0">
                  <a:pos x="7" y="99"/>
                </a:cxn>
                <a:cxn ang="0">
                  <a:pos x="0" y="80"/>
                </a:cxn>
                <a:cxn ang="0">
                  <a:pos x="2" y="58"/>
                </a:cxn>
                <a:cxn ang="0">
                  <a:pos x="13" y="37"/>
                </a:cxn>
                <a:cxn ang="0">
                  <a:pos x="31" y="21"/>
                </a:cxn>
                <a:cxn ang="0">
                  <a:pos x="56" y="13"/>
                </a:cxn>
                <a:cxn ang="0">
                  <a:pos x="165" y="0"/>
                </a:cxn>
              </a:cxnLst>
              <a:rect l="0" t="0" r="r" b="b"/>
              <a:pathLst>
                <a:path w="225" h="129">
                  <a:moveTo>
                    <a:pt x="165" y="0"/>
                  </a:moveTo>
                  <a:lnTo>
                    <a:pt x="173" y="0"/>
                  </a:lnTo>
                  <a:lnTo>
                    <a:pt x="193" y="4"/>
                  </a:lnTo>
                  <a:lnTo>
                    <a:pt x="208" y="13"/>
                  </a:lnTo>
                  <a:lnTo>
                    <a:pt x="220" y="30"/>
                  </a:lnTo>
                  <a:lnTo>
                    <a:pt x="225" y="49"/>
                  </a:lnTo>
                  <a:lnTo>
                    <a:pt x="221" y="71"/>
                  </a:lnTo>
                  <a:lnTo>
                    <a:pt x="212" y="90"/>
                  </a:lnTo>
                  <a:lnTo>
                    <a:pt x="195" y="105"/>
                  </a:lnTo>
                  <a:lnTo>
                    <a:pt x="175" y="112"/>
                  </a:lnTo>
                  <a:lnTo>
                    <a:pt x="67" y="129"/>
                  </a:lnTo>
                  <a:lnTo>
                    <a:pt x="57" y="129"/>
                  </a:lnTo>
                  <a:lnTo>
                    <a:pt x="37" y="125"/>
                  </a:lnTo>
                  <a:lnTo>
                    <a:pt x="20" y="116"/>
                  </a:lnTo>
                  <a:lnTo>
                    <a:pt x="7" y="99"/>
                  </a:lnTo>
                  <a:lnTo>
                    <a:pt x="0" y="80"/>
                  </a:lnTo>
                  <a:lnTo>
                    <a:pt x="2" y="58"/>
                  </a:lnTo>
                  <a:lnTo>
                    <a:pt x="13" y="37"/>
                  </a:lnTo>
                  <a:lnTo>
                    <a:pt x="31" y="21"/>
                  </a:lnTo>
                  <a:lnTo>
                    <a:pt x="56" y="13"/>
                  </a:lnTo>
                  <a:lnTo>
                    <a:pt x="165"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387" name="Freeform 56">
              <a:extLst>
                <a:ext uri="{FF2B5EF4-FFF2-40B4-BE49-F238E27FC236}">
                  <a16:creationId xmlns:a16="http://schemas.microsoft.com/office/drawing/2014/main" id="{F95996A0-06FA-A749-BED6-18691692DA92}"/>
                </a:ext>
              </a:extLst>
            </p:cNvPr>
            <p:cNvSpPr>
              <a:spLocks/>
            </p:cNvSpPr>
            <p:nvPr/>
          </p:nvSpPr>
          <p:spPr bwMode="auto">
            <a:xfrm>
              <a:off x="4551363" y="3322638"/>
              <a:ext cx="373062" cy="168275"/>
            </a:xfrm>
            <a:custGeom>
              <a:avLst/>
              <a:gdLst/>
              <a:ahLst/>
              <a:cxnLst>
                <a:cxn ang="0">
                  <a:pos x="169" y="0"/>
                </a:cxn>
                <a:cxn ang="0">
                  <a:pos x="194" y="1"/>
                </a:cxn>
                <a:cxn ang="0">
                  <a:pos x="214" y="13"/>
                </a:cxn>
                <a:cxn ang="0">
                  <a:pos x="225" y="24"/>
                </a:cxn>
                <a:cxn ang="0">
                  <a:pos x="233" y="37"/>
                </a:cxn>
                <a:cxn ang="0">
                  <a:pos x="235" y="54"/>
                </a:cxn>
                <a:cxn ang="0">
                  <a:pos x="235" y="56"/>
                </a:cxn>
                <a:cxn ang="0">
                  <a:pos x="231" y="59"/>
                </a:cxn>
                <a:cxn ang="0">
                  <a:pos x="227" y="59"/>
                </a:cxn>
                <a:cxn ang="0">
                  <a:pos x="225" y="57"/>
                </a:cxn>
                <a:cxn ang="0">
                  <a:pos x="224" y="54"/>
                </a:cxn>
                <a:cxn ang="0">
                  <a:pos x="220" y="35"/>
                </a:cxn>
                <a:cxn ang="0">
                  <a:pos x="207" y="20"/>
                </a:cxn>
                <a:cxn ang="0">
                  <a:pos x="190" y="13"/>
                </a:cxn>
                <a:cxn ang="0">
                  <a:pos x="169" y="11"/>
                </a:cxn>
                <a:cxn ang="0">
                  <a:pos x="60" y="24"/>
                </a:cxn>
                <a:cxn ang="0">
                  <a:pos x="37" y="31"/>
                </a:cxn>
                <a:cxn ang="0">
                  <a:pos x="21" y="44"/>
                </a:cxn>
                <a:cxn ang="0">
                  <a:pos x="11" y="63"/>
                </a:cxn>
                <a:cxn ang="0">
                  <a:pos x="9" y="85"/>
                </a:cxn>
                <a:cxn ang="0">
                  <a:pos x="11" y="89"/>
                </a:cxn>
                <a:cxn ang="0">
                  <a:pos x="11" y="95"/>
                </a:cxn>
                <a:cxn ang="0">
                  <a:pos x="13" y="98"/>
                </a:cxn>
                <a:cxn ang="0">
                  <a:pos x="13" y="104"/>
                </a:cxn>
                <a:cxn ang="0">
                  <a:pos x="11" y="106"/>
                </a:cxn>
                <a:cxn ang="0">
                  <a:pos x="6" y="106"/>
                </a:cxn>
                <a:cxn ang="0">
                  <a:pos x="4" y="104"/>
                </a:cxn>
                <a:cxn ang="0">
                  <a:pos x="0" y="93"/>
                </a:cxn>
                <a:cxn ang="0">
                  <a:pos x="0" y="85"/>
                </a:cxn>
                <a:cxn ang="0">
                  <a:pos x="2" y="59"/>
                </a:cxn>
                <a:cxn ang="0">
                  <a:pos x="13" y="37"/>
                </a:cxn>
                <a:cxn ang="0">
                  <a:pos x="34" y="22"/>
                </a:cxn>
                <a:cxn ang="0">
                  <a:pos x="58" y="13"/>
                </a:cxn>
                <a:cxn ang="0">
                  <a:pos x="169" y="0"/>
                </a:cxn>
              </a:cxnLst>
              <a:rect l="0" t="0" r="r" b="b"/>
              <a:pathLst>
                <a:path w="235" h="106">
                  <a:moveTo>
                    <a:pt x="169" y="0"/>
                  </a:moveTo>
                  <a:lnTo>
                    <a:pt x="194" y="1"/>
                  </a:lnTo>
                  <a:lnTo>
                    <a:pt x="214" y="13"/>
                  </a:lnTo>
                  <a:lnTo>
                    <a:pt x="225" y="24"/>
                  </a:lnTo>
                  <a:lnTo>
                    <a:pt x="233" y="37"/>
                  </a:lnTo>
                  <a:lnTo>
                    <a:pt x="235" y="54"/>
                  </a:lnTo>
                  <a:lnTo>
                    <a:pt x="235" y="56"/>
                  </a:lnTo>
                  <a:lnTo>
                    <a:pt x="231" y="59"/>
                  </a:lnTo>
                  <a:lnTo>
                    <a:pt x="227" y="59"/>
                  </a:lnTo>
                  <a:lnTo>
                    <a:pt x="225" y="57"/>
                  </a:lnTo>
                  <a:lnTo>
                    <a:pt x="224" y="54"/>
                  </a:lnTo>
                  <a:lnTo>
                    <a:pt x="220" y="35"/>
                  </a:lnTo>
                  <a:lnTo>
                    <a:pt x="207" y="20"/>
                  </a:lnTo>
                  <a:lnTo>
                    <a:pt x="190" y="13"/>
                  </a:lnTo>
                  <a:lnTo>
                    <a:pt x="169" y="11"/>
                  </a:lnTo>
                  <a:lnTo>
                    <a:pt x="60" y="24"/>
                  </a:lnTo>
                  <a:lnTo>
                    <a:pt x="37" y="31"/>
                  </a:lnTo>
                  <a:lnTo>
                    <a:pt x="21" y="44"/>
                  </a:lnTo>
                  <a:lnTo>
                    <a:pt x="11" y="63"/>
                  </a:lnTo>
                  <a:lnTo>
                    <a:pt x="9" y="85"/>
                  </a:lnTo>
                  <a:lnTo>
                    <a:pt x="11" y="89"/>
                  </a:lnTo>
                  <a:lnTo>
                    <a:pt x="11" y="95"/>
                  </a:lnTo>
                  <a:lnTo>
                    <a:pt x="13" y="98"/>
                  </a:lnTo>
                  <a:lnTo>
                    <a:pt x="13" y="104"/>
                  </a:lnTo>
                  <a:lnTo>
                    <a:pt x="11" y="106"/>
                  </a:lnTo>
                  <a:lnTo>
                    <a:pt x="6" y="106"/>
                  </a:lnTo>
                  <a:lnTo>
                    <a:pt x="4" y="104"/>
                  </a:lnTo>
                  <a:lnTo>
                    <a:pt x="0" y="93"/>
                  </a:lnTo>
                  <a:lnTo>
                    <a:pt x="0" y="85"/>
                  </a:lnTo>
                  <a:lnTo>
                    <a:pt x="2" y="59"/>
                  </a:lnTo>
                  <a:lnTo>
                    <a:pt x="13" y="37"/>
                  </a:lnTo>
                  <a:lnTo>
                    <a:pt x="34" y="22"/>
                  </a:lnTo>
                  <a:lnTo>
                    <a:pt x="58" y="13"/>
                  </a:lnTo>
                  <a:lnTo>
                    <a:pt x="169"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82" name="Freeform 57">
              <a:extLst>
                <a:ext uri="{FF2B5EF4-FFF2-40B4-BE49-F238E27FC236}">
                  <a16:creationId xmlns:a16="http://schemas.microsoft.com/office/drawing/2014/main" id="{5972FE0D-6CD8-8A41-8AAF-C30EBAF43387}"/>
                </a:ext>
              </a:extLst>
            </p:cNvPr>
            <p:cNvSpPr>
              <a:spLocks/>
            </p:cNvSpPr>
            <p:nvPr/>
          </p:nvSpPr>
          <p:spPr bwMode="auto">
            <a:xfrm>
              <a:off x="5030788" y="3254375"/>
              <a:ext cx="306387" cy="198438"/>
            </a:xfrm>
            <a:custGeom>
              <a:avLst/>
              <a:gdLst/>
              <a:ahLst/>
              <a:cxnLst>
                <a:cxn ang="0">
                  <a:pos x="141" y="0"/>
                </a:cxn>
                <a:cxn ang="0">
                  <a:pos x="151" y="0"/>
                </a:cxn>
                <a:cxn ang="0">
                  <a:pos x="167" y="3"/>
                </a:cxn>
                <a:cxn ang="0">
                  <a:pos x="180" y="13"/>
                </a:cxn>
                <a:cxn ang="0">
                  <a:pos x="190" y="26"/>
                </a:cxn>
                <a:cxn ang="0">
                  <a:pos x="193" y="43"/>
                </a:cxn>
                <a:cxn ang="0">
                  <a:pos x="192" y="63"/>
                </a:cxn>
                <a:cxn ang="0">
                  <a:pos x="182" y="82"/>
                </a:cxn>
                <a:cxn ang="0">
                  <a:pos x="167" y="97"/>
                </a:cxn>
                <a:cxn ang="0">
                  <a:pos x="149" y="104"/>
                </a:cxn>
                <a:cxn ang="0">
                  <a:pos x="56" y="125"/>
                </a:cxn>
                <a:cxn ang="0">
                  <a:pos x="46" y="125"/>
                </a:cxn>
                <a:cxn ang="0">
                  <a:pos x="30" y="121"/>
                </a:cxn>
                <a:cxn ang="0">
                  <a:pos x="15" y="113"/>
                </a:cxn>
                <a:cxn ang="0">
                  <a:pos x="3" y="99"/>
                </a:cxn>
                <a:cxn ang="0">
                  <a:pos x="0" y="82"/>
                </a:cxn>
                <a:cxn ang="0">
                  <a:pos x="2" y="59"/>
                </a:cxn>
                <a:cxn ang="0">
                  <a:pos x="11" y="41"/>
                </a:cxn>
                <a:cxn ang="0">
                  <a:pos x="26" y="26"/>
                </a:cxn>
                <a:cxn ang="0">
                  <a:pos x="46" y="18"/>
                </a:cxn>
                <a:cxn ang="0">
                  <a:pos x="141" y="0"/>
                </a:cxn>
              </a:cxnLst>
              <a:rect l="0" t="0" r="r" b="b"/>
              <a:pathLst>
                <a:path w="193" h="125">
                  <a:moveTo>
                    <a:pt x="141" y="0"/>
                  </a:moveTo>
                  <a:lnTo>
                    <a:pt x="151" y="0"/>
                  </a:lnTo>
                  <a:lnTo>
                    <a:pt x="167" y="3"/>
                  </a:lnTo>
                  <a:lnTo>
                    <a:pt x="180" y="13"/>
                  </a:lnTo>
                  <a:lnTo>
                    <a:pt x="190" y="26"/>
                  </a:lnTo>
                  <a:lnTo>
                    <a:pt x="193" y="43"/>
                  </a:lnTo>
                  <a:lnTo>
                    <a:pt x="192" y="63"/>
                  </a:lnTo>
                  <a:lnTo>
                    <a:pt x="182" y="82"/>
                  </a:lnTo>
                  <a:lnTo>
                    <a:pt x="167" y="97"/>
                  </a:lnTo>
                  <a:lnTo>
                    <a:pt x="149" y="104"/>
                  </a:lnTo>
                  <a:lnTo>
                    <a:pt x="56" y="125"/>
                  </a:lnTo>
                  <a:lnTo>
                    <a:pt x="46" y="125"/>
                  </a:lnTo>
                  <a:lnTo>
                    <a:pt x="30" y="121"/>
                  </a:lnTo>
                  <a:lnTo>
                    <a:pt x="15" y="113"/>
                  </a:lnTo>
                  <a:lnTo>
                    <a:pt x="3" y="99"/>
                  </a:lnTo>
                  <a:lnTo>
                    <a:pt x="0" y="82"/>
                  </a:lnTo>
                  <a:lnTo>
                    <a:pt x="2" y="59"/>
                  </a:lnTo>
                  <a:lnTo>
                    <a:pt x="11" y="41"/>
                  </a:lnTo>
                  <a:lnTo>
                    <a:pt x="26" y="26"/>
                  </a:lnTo>
                  <a:lnTo>
                    <a:pt x="46" y="18"/>
                  </a:lnTo>
                  <a:lnTo>
                    <a:pt x="141" y="0"/>
                  </a:lnTo>
                  <a:close/>
                </a:path>
              </a:pathLst>
            </a:custGeom>
            <a:solidFill>
              <a:srgbClr val="E3DC9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83" name="Freeform 58">
              <a:extLst>
                <a:ext uri="{FF2B5EF4-FFF2-40B4-BE49-F238E27FC236}">
                  <a16:creationId xmlns:a16="http://schemas.microsoft.com/office/drawing/2014/main" id="{922896E3-3C65-A348-AE0B-35629F94E56C}"/>
                </a:ext>
              </a:extLst>
            </p:cNvPr>
            <p:cNvSpPr>
              <a:spLocks/>
            </p:cNvSpPr>
            <p:nvPr/>
          </p:nvSpPr>
          <p:spPr bwMode="auto">
            <a:xfrm>
              <a:off x="5021263" y="3244850"/>
              <a:ext cx="325437" cy="160338"/>
            </a:xfrm>
            <a:custGeom>
              <a:avLst/>
              <a:gdLst/>
              <a:ahLst/>
              <a:cxnLst>
                <a:cxn ang="0">
                  <a:pos x="147" y="0"/>
                </a:cxn>
                <a:cxn ang="0">
                  <a:pos x="168" y="2"/>
                </a:cxn>
                <a:cxn ang="0">
                  <a:pos x="186" y="9"/>
                </a:cxn>
                <a:cxn ang="0">
                  <a:pos x="199" y="26"/>
                </a:cxn>
                <a:cxn ang="0">
                  <a:pos x="205" y="49"/>
                </a:cxn>
                <a:cxn ang="0">
                  <a:pos x="205" y="56"/>
                </a:cxn>
                <a:cxn ang="0">
                  <a:pos x="203" y="65"/>
                </a:cxn>
                <a:cxn ang="0">
                  <a:pos x="203" y="67"/>
                </a:cxn>
                <a:cxn ang="0">
                  <a:pos x="201" y="69"/>
                </a:cxn>
                <a:cxn ang="0">
                  <a:pos x="196" y="69"/>
                </a:cxn>
                <a:cxn ang="0">
                  <a:pos x="194" y="67"/>
                </a:cxn>
                <a:cxn ang="0">
                  <a:pos x="194" y="50"/>
                </a:cxn>
                <a:cxn ang="0">
                  <a:pos x="190" y="32"/>
                </a:cxn>
                <a:cxn ang="0">
                  <a:pos x="179" y="19"/>
                </a:cxn>
                <a:cxn ang="0">
                  <a:pos x="164" y="11"/>
                </a:cxn>
                <a:cxn ang="0">
                  <a:pos x="149" y="11"/>
                </a:cxn>
                <a:cxn ang="0">
                  <a:pos x="54" y="30"/>
                </a:cxn>
                <a:cxn ang="0">
                  <a:pos x="36" y="37"/>
                </a:cxn>
                <a:cxn ang="0">
                  <a:pos x="21" y="50"/>
                </a:cxn>
                <a:cxn ang="0">
                  <a:pos x="13" y="67"/>
                </a:cxn>
                <a:cxn ang="0">
                  <a:pos x="11" y="88"/>
                </a:cxn>
                <a:cxn ang="0">
                  <a:pos x="11" y="97"/>
                </a:cxn>
                <a:cxn ang="0">
                  <a:pos x="8" y="101"/>
                </a:cxn>
                <a:cxn ang="0">
                  <a:pos x="4" y="101"/>
                </a:cxn>
                <a:cxn ang="0">
                  <a:pos x="2" y="99"/>
                </a:cxn>
                <a:cxn ang="0">
                  <a:pos x="2" y="95"/>
                </a:cxn>
                <a:cxn ang="0">
                  <a:pos x="0" y="91"/>
                </a:cxn>
                <a:cxn ang="0">
                  <a:pos x="0" y="90"/>
                </a:cxn>
                <a:cxn ang="0">
                  <a:pos x="2" y="65"/>
                </a:cxn>
                <a:cxn ang="0">
                  <a:pos x="13" y="43"/>
                </a:cxn>
                <a:cxn ang="0">
                  <a:pos x="30" y="28"/>
                </a:cxn>
                <a:cxn ang="0">
                  <a:pos x="52" y="19"/>
                </a:cxn>
                <a:cxn ang="0">
                  <a:pos x="147" y="0"/>
                </a:cxn>
              </a:cxnLst>
              <a:rect l="0" t="0" r="r" b="b"/>
              <a:pathLst>
                <a:path w="205" h="101">
                  <a:moveTo>
                    <a:pt x="147" y="0"/>
                  </a:moveTo>
                  <a:lnTo>
                    <a:pt x="168" y="2"/>
                  </a:lnTo>
                  <a:lnTo>
                    <a:pt x="186" y="9"/>
                  </a:lnTo>
                  <a:lnTo>
                    <a:pt x="199" y="26"/>
                  </a:lnTo>
                  <a:lnTo>
                    <a:pt x="205" y="49"/>
                  </a:lnTo>
                  <a:lnTo>
                    <a:pt x="205" y="56"/>
                  </a:lnTo>
                  <a:lnTo>
                    <a:pt x="203" y="65"/>
                  </a:lnTo>
                  <a:lnTo>
                    <a:pt x="203" y="67"/>
                  </a:lnTo>
                  <a:lnTo>
                    <a:pt x="201" y="69"/>
                  </a:lnTo>
                  <a:lnTo>
                    <a:pt x="196" y="69"/>
                  </a:lnTo>
                  <a:lnTo>
                    <a:pt x="194" y="67"/>
                  </a:lnTo>
                  <a:lnTo>
                    <a:pt x="194" y="50"/>
                  </a:lnTo>
                  <a:lnTo>
                    <a:pt x="190" y="32"/>
                  </a:lnTo>
                  <a:lnTo>
                    <a:pt x="179" y="19"/>
                  </a:lnTo>
                  <a:lnTo>
                    <a:pt x="164" y="11"/>
                  </a:lnTo>
                  <a:lnTo>
                    <a:pt x="149" y="11"/>
                  </a:lnTo>
                  <a:lnTo>
                    <a:pt x="54" y="30"/>
                  </a:lnTo>
                  <a:lnTo>
                    <a:pt x="36" y="37"/>
                  </a:lnTo>
                  <a:lnTo>
                    <a:pt x="21" y="50"/>
                  </a:lnTo>
                  <a:lnTo>
                    <a:pt x="13" y="67"/>
                  </a:lnTo>
                  <a:lnTo>
                    <a:pt x="11" y="88"/>
                  </a:lnTo>
                  <a:lnTo>
                    <a:pt x="11" y="97"/>
                  </a:lnTo>
                  <a:lnTo>
                    <a:pt x="8" y="101"/>
                  </a:lnTo>
                  <a:lnTo>
                    <a:pt x="4" y="101"/>
                  </a:lnTo>
                  <a:lnTo>
                    <a:pt x="2" y="99"/>
                  </a:lnTo>
                  <a:lnTo>
                    <a:pt x="2" y="95"/>
                  </a:lnTo>
                  <a:lnTo>
                    <a:pt x="0" y="91"/>
                  </a:lnTo>
                  <a:lnTo>
                    <a:pt x="0" y="90"/>
                  </a:lnTo>
                  <a:lnTo>
                    <a:pt x="2" y="65"/>
                  </a:lnTo>
                  <a:lnTo>
                    <a:pt x="13" y="43"/>
                  </a:lnTo>
                  <a:lnTo>
                    <a:pt x="30" y="28"/>
                  </a:lnTo>
                  <a:lnTo>
                    <a:pt x="52" y="19"/>
                  </a:lnTo>
                  <a:lnTo>
                    <a:pt x="147"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84" name="Freeform 59">
              <a:extLst>
                <a:ext uri="{FF2B5EF4-FFF2-40B4-BE49-F238E27FC236}">
                  <a16:creationId xmlns:a16="http://schemas.microsoft.com/office/drawing/2014/main" id="{D4531C3F-80AA-DC46-B143-F25AD7004D91}"/>
                </a:ext>
              </a:extLst>
            </p:cNvPr>
            <p:cNvSpPr>
              <a:spLocks/>
            </p:cNvSpPr>
            <p:nvPr/>
          </p:nvSpPr>
          <p:spPr bwMode="auto">
            <a:xfrm>
              <a:off x="4906963" y="3346450"/>
              <a:ext cx="127000" cy="52388"/>
            </a:xfrm>
            <a:custGeom>
              <a:avLst/>
              <a:gdLst/>
              <a:ahLst/>
              <a:cxnLst>
                <a:cxn ang="0">
                  <a:pos x="40" y="0"/>
                </a:cxn>
                <a:cxn ang="0">
                  <a:pos x="59" y="3"/>
                </a:cxn>
                <a:cxn ang="0">
                  <a:pos x="80" y="14"/>
                </a:cxn>
                <a:cxn ang="0">
                  <a:pos x="72" y="24"/>
                </a:cxn>
                <a:cxn ang="0">
                  <a:pos x="57" y="14"/>
                </a:cxn>
                <a:cxn ang="0">
                  <a:pos x="42" y="11"/>
                </a:cxn>
                <a:cxn ang="0">
                  <a:pos x="29" y="14"/>
                </a:cxn>
                <a:cxn ang="0">
                  <a:pos x="18" y="22"/>
                </a:cxn>
                <a:cxn ang="0">
                  <a:pos x="7" y="33"/>
                </a:cxn>
                <a:cxn ang="0">
                  <a:pos x="0" y="27"/>
                </a:cxn>
                <a:cxn ang="0">
                  <a:pos x="3" y="24"/>
                </a:cxn>
                <a:cxn ang="0">
                  <a:pos x="11" y="14"/>
                </a:cxn>
                <a:cxn ang="0">
                  <a:pos x="24" y="5"/>
                </a:cxn>
                <a:cxn ang="0">
                  <a:pos x="40" y="0"/>
                </a:cxn>
              </a:cxnLst>
              <a:rect l="0" t="0" r="r" b="b"/>
              <a:pathLst>
                <a:path w="80" h="33">
                  <a:moveTo>
                    <a:pt x="40" y="0"/>
                  </a:moveTo>
                  <a:lnTo>
                    <a:pt x="59" y="3"/>
                  </a:lnTo>
                  <a:lnTo>
                    <a:pt x="80" y="14"/>
                  </a:lnTo>
                  <a:lnTo>
                    <a:pt x="72" y="24"/>
                  </a:lnTo>
                  <a:lnTo>
                    <a:pt x="57" y="14"/>
                  </a:lnTo>
                  <a:lnTo>
                    <a:pt x="42" y="11"/>
                  </a:lnTo>
                  <a:lnTo>
                    <a:pt x="29" y="14"/>
                  </a:lnTo>
                  <a:lnTo>
                    <a:pt x="18" y="22"/>
                  </a:lnTo>
                  <a:lnTo>
                    <a:pt x="7" y="33"/>
                  </a:lnTo>
                  <a:lnTo>
                    <a:pt x="0" y="27"/>
                  </a:lnTo>
                  <a:lnTo>
                    <a:pt x="3" y="24"/>
                  </a:lnTo>
                  <a:lnTo>
                    <a:pt x="11" y="14"/>
                  </a:lnTo>
                  <a:lnTo>
                    <a:pt x="24" y="5"/>
                  </a:lnTo>
                  <a:lnTo>
                    <a:pt x="40" y="0"/>
                  </a:lnTo>
                  <a:close/>
                </a:path>
              </a:pathLst>
            </a:custGeom>
            <a:solidFill>
              <a:srgbClr val="19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85" name="Freeform 60">
              <a:extLst>
                <a:ext uri="{FF2B5EF4-FFF2-40B4-BE49-F238E27FC236}">
                  <a16:creationId xmlns:a16="http://schemas.microsoft.com/office/drawing/2014/main" id="{CAAFF509-C17A-4241-9ABD-A92C32711567}"/>
                </a:ext>
              </a:extLst>
            </p:cNvPr>
            <p:cNvSpPr>
              <a:spLocks noEditPoints="1"/>
            </p:cNvSpPr>
            <p:nvPr/>
          </p:nvSpPr>
          <p:spPr bwMode="auto">
            <a:xfrm>
              <a:off x="4678363" y="3336925"/>
              <a:ext cx="225425" cy="50800"/>
            </a:xfrm>
            <a:custGeom>
              <a:avLst/>
              <a:gdLst/>
              <a:ahLst/>
              <a:cxnLst>
                <a:cxn ang="0">
                  <a:pos x="13" y="11"/>
                </a:cxn>
                <a:cxn ang="0">
                  <a:pos x="2" y="13"/>
                </a:cxn>
                <a:cxn ang="0">
                  <a:pos x="0" y="13"/>
                </a:cxn>
                <a:cxn ang="0">
                  <a:pos x="13" y="11"/>
                </a:cxn>
                <a:cxn ang="0">
                  <a:pos x="93" y="0"/>
                </a:cxn>
                <a:cxn ang="0">
                  <a:pos x="108" y="2"/>
                </a:cxn>
                <a:cxn ang="0">
                  <a:pos x="123" y="7"/>
                </a:cxn>
                <a:cxn ang="0">
                  <a:pos x="134" y="19"/>
                </a:cxn>
                <a:cxn ang="0">
                  <a:pos x="138" y="26"/>
                </a:cxn>
                <a:cxn ang="0">
                  <a:pos x="142" y="32"/>
                </a:cxn>
                <a:cxn ang="0">
                  <a:pos x="134" y="26"/>
                </a:cxn>
                <a:cxn ang="0">
                  <a:pos x="119" y="17"/>
                </a:cxn>
                <a:cxn ang="0">
                  <a:pos x="99" y="11"/>
                </a:cxn>
                <a:cxn ang="0">
                  <a:pos x="88" y="9"/>
                </a:cxn>
                <a:cxn ang="0">
                  <a:pos x="50" y="9"/>
                </a:cxn>
                <a:cxn ang="0">
                  <a:pos x="30" y="11"/>
                </a:cxn>
                <a:cxn ang="0">
                  <a:pos x="13" y="11"/>
                </a:cxn>
                <a:cxn ang="0">
                  <a:pos x="28" y="9"/>
                </a:cxn>
                <a:cxn ang="0">
                  <a:pos x="47" y="6"/>
                </a:cxn>
                <a:cxn ang="0">
                  <a:pos x="65" y="4"/>
                </a:cxn>
                <a:cxn ang="0">
                  <a:pos x="82" y="2"/>
                </a:cxn>
                <a:cxn ang="0">
                  <a:pos x="93" y="0"/>
                </a:cxn>
              </a:cxnLst>
              <a:rect l="0" t="0" r="r" b="b"/>
              <a:pathLst>
                <a:path w="142" h="32">
                  <a:moveTo>
                    <a:pt x="13" y="11"/>
                  </a:moveTo>
                  <a:lnTo>
                    <a:pt x="2" y="13"/>
                  </a:lnTo>
                  <a:lnTo>
                    <a:pt x="0" y="13"/>
                  </a:lnTo>
                  <a:lnTo>
                    <a:pt x="13" y="11"/>
                  </a:lnTo>
                  <a:close/>
                  <a:moveTo>
                    <a:pt x="93" y="0"/>
                  </a:moveTo>
                  <a:lnTo>
                    <a:pt x="108" y="2"/>
                  </a:lnTo>
                  <a:lnTo>
                    <a:pt x="123" y="7"/>
                  </a:lnTo>
                  <a:lnTo>
                    <a:pt x="134" y="19"/>
                  </a:lnTo>
                  <a:lnTo>
                    <a:pt x="138" y="26"/>
                  </a:lnTo>
                  <a:lnTo>
                    <a:pt x="142" y="32"/>
                  </a:lnTo>
                  <a:lnTo>
                    <a:pt x="134" y="26"/>
                  </a:lnTo>
                  <a:lnTo>
                    <a:pt x="119" y="17"/>
                  </a:lnTo>
                  <a:lnTo>
                    <a:pt x="99" y="11"/>
                  </a:lnTo>
                  <a:lnTo>
                    <a:pt x="88" y="9"/>
                  </a:lnTo>
                  <a:lnTo>
                    <a:pt x="50" y="9"/>
                  </a:lnTo>
                  <a:lnTo>
                    <a:pt x="30" y="11"/>
                  </a:lnTo>
                  <a:lnTo>
                    <a:pt x="13" y="11"/>
                  </a:lnTo>
                  <a:lnTo>
                    <a:pt x="28" y="9"/>
                  </a:lnTo>
                  <a:lnTo>
                    <a:pt x="47" y="6"/>
                  </a:lnTo>
                  <a:lnTo>
                    <a:pt x="65" y="4"/>
                  </a:lnTo>
                  <a:lnTo>
                    <a:pt x="82" y="2"/>
                  </a:lnTo>
                  <a:lnTo>
                    <a:pt x="93"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86" name="Freeform 61">
              <a:extLst>
                <a:ext uri="{FF2B5EF4-FFF2-40B4-BE49-F238E27FC236}">
                  <a16:creationId xmlns:a16="http://schemas.microsoft.com/office/drawing/2014/main" id="{EC052514-9482-9740-A08D-A6D4BB4544FF}"/>
                </a:ext>
              </a:extLst>
            </p:cNvPr>
            <p:cNvSpPr>
              <a:spLocks/>
            </p:cNvSpPr>
            <p:nvPr/>
          </p:nvSpPr>
          <p:spPr bwMode="auto">
            <a:xfrm>
              <a:off x="5148263" y="3262313"/>
              <a:ext cx="180975" cy="57150"/>
            </a:xfrm>
            <a:custGeom>
              <a:avLst/>
              <a:gdLst/>
              <a:ahLst/>
              <a:cxnLst>
                <a:cxn ang="0">
                  <a:pos x="67" y="0"/>
                </a:cxn>
                <a:cxn ang="0">
                  <a:pos x="88" y="0"/>
                </a:cxn>
                <a:cxn ang="0">
                  <a:pos x="97" y="6"/>
                </a:cxn>
                <a:cxn ang="0">
                  <a:pos x="106" y="17"/>
                </a:cxn>
                <a:cxn ang="0">
                  <a:pos x="114" y="36"/>
                </a:cxn>
                <a:cxn ang="0">
                  <a:pos x="112" y="32"/>
                </a:cxn>
                <a:cxn ang="0">
                  <a:pos x="106" y="23"/>
                </a:cxn>
                <a:cxn ang="0">
                  <a:pos x="95" y="13"/>
                </a:cxn>
                <a:cxn ang="0">
                  <a:pos x="80" y="8"/>
                </a:cxn>
                <a:cxn ang="0">
                  <a:pos x="52" y="8"/>
                </a:cxn>
                <a:cxn ang="0">
                  <a:pos x="34" y="10"/>
                </a:cxn>
                <a:cxn ang="0">
                  <a:pos x="17" y="12"/>
                </a:cxn>
                <a:cxn ang="0">
                  <a:pos x="6" y="13"/>
                </a:cxn>
                <a:cxn ang="0">
                  <a:pos x="0" y="13"/>
                </a:cxn>
                <a:cxn ang="0">
                  <a:pos x="67" y="0"/>
                </a:cxn>
              </a:cxnLst>
              <a:rect l="0" t="0" r="r" b="b"/>
              <a:pathLst>
                <a:path w="114" h="36">
                  <a:moveTo>
                    <a:pt x="67" y="0"/>
                  </a:moveTo>
                  <a:lnTo>
                    <a:pt x="88" y="0"/>
                  </a:lnTo>
                  <a:lnTo>
                    <a:pt x="97" y="6"/>
                  </a:lnTo>
                  <a:lnTo>
                    <a:pt x="106" y="17"/>
                  </a:lnTo>
                  <a:lnTo>
                    <a:pt x="114" y="36"/>
                  </a:lnTo>
                  <a:lnTo>
                    <a:pt x="112" y="32"/>
                  </a:lnTo>
                  <a:lnTo>
                    <a:pt x="106" y="23"/>
                  </a:lnTo>
                  <a:lnTo>
                    <a:pt x="95" y="13"/>
                  </a:lnTo>
                  <a:lnTo>
                    <a:pt x="80" y="8"/>
                  </a:lnTo>
                  <a:lnTo>
                    <a:pt x="52" y="8"/>
                  </a:lnTo>
                  <a:lnTo>
                    <a:pt x="34" y="10"/>
                  </a:lnTo>
                  <a:lnTo>
                    <a:pt x="17" y="12"/>
                  </a:lnTo>
                  <a:lnTo>
                    <a:pt x="6" y="13"/>
                  </a:lnTo>
                  <a:lnTo>
                    <a:pt x="0" y="13"/>
                  </a:lnTo>
                  <a:lnTo>
                    <a:pt x="67"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487" name="Group 486">
            <a:extLst>
              <a:ext uri="{FF2B5EF4-FFF2-40B4-BE49-F238E27FC236}">
                <a16:creationId xmlns:a16="http://schemas.microsoft.com/office/drawing/2014/main" id="{7DC87B0B-8B86-9B41-8C0A-9D9A667878B4}"/>
              </a:ext>
            </a:extLst>
          </p:cNvPr>
          <p:cNvGrpSpPr/>
          <p:nvPr/>
        </p:nvGrpSpPr>
        <p:grpSpPr>
          <a:xfrm>
            <a:off x="4575493" y="5314257"/>
            <a:ext cx="625584" cy="625584"/>
            <a:chOff x="4269127" y="5715000"/>
            <a:chExt cx="857250" cy="857250"/>
          </a:xfrm>
        </p:grpSpPr>
        <p:sp>
          <p:nvSpPr>
            <p:cNvPr id="488" name="Oval 487">
              <a:extLst>
                <a:ext uri="{FF2B5EF4-FFF2-40B4-BE49-F238E27FC236}">
                  <a16:creationId xmlns:a16="http://schemas.microsoft.com/office/drawing/2014/main" id="{EBC907D2-7E21-8B42-A171-A2CF1CDC7332}"/>
                </a:ext>
              </a:extLst>
            </p:cNvPr>
            <p:cNvSpPr/>
            <p:nvPr/>
          </p:nvSpPr>
          <p:spPr>
            <a:xfrm>
              <a:off x="4269127"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489" name="Oval 488">
              <a:extLst>
                <a:ext uri="{FF2B5EF4-FFF2-40B4-BE49-F238E27FC236}">
                  <a16:creationId xmlns:a16="http://schemas.microsoft.com/office/drawing/2014/main" id="{B7F0CE05-7976-D641-9D0B-A573686FBB03}"/>
                </a:ext>
              </a:extLst>
            </p:cNvPr>
            <p:cNvSpPr/>
            <p:nvPr/>
          </p:nvSpPr>
          <p:spPr>
            <a:xfrm>
              <a:off x="4354852"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sp>
        <p:nvSpPr>
          <p:cNvPr id="490" name="TextBox 489">
            <a:extLst>
              <a:ext uri="{FF2B5EF4-FFF2-40B4-BE49-F238E27FC236}">
                <a16:creationId xmlns:a16="http://schemas.microsoft.com/office/drawing/2014/main" id="{8D2BB5D6-8EC4-194C-9576-D2984A3FE315}"/>
              </a:ext>
            </a:extLst>
          </p:cNvPr>
          <p:cNvSpPr txBox="1"/>
          <p:nvPr/>
        </p:nvSpPr>
        <p:spPr>
          <a:xfrm>
            <a:off x="4374010" y="5018123"/>
            <a:ext cx="1010200" cy="253916"/>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Objective</a:t>
            </a:r>
          </a:p>
        </p:txBody>
      </p:sp>
      <p:grpSp>
        <p:nvGrpSpPr>
          <p:cNvPr id="491" name="Group 490">
            <a:extLst>
              <a:ext uri="{FF2B5EF4-FFF2-40B4-BE49-F238E27FC236}">
                <a16:creationId xmlns:a16="http://schemas.microsoft.com/office/drawing/2014/main" id="{5608277D-6BBA-9B42-A507-8D1F1AF95126}"/>
              </a:ext>
            </a:extLst>
          </p:cNvPr>
          <p:cNvGrpSpPr/>
          <p:nvPr/>
        </p:nvGrpSpPr>
        <p:grpSpPr>
          <a:xfrm>
            <a:off x="4774328" y="5450546"/>
            <a:ext cx="227912" cy="353005"/>
            <a:chOff x="8431213" y="4100513"/>
            <a:chExt cx="1397000" cy="2163763"/>
          </a:xfrm>
        </p:grpSpPr>
        <p:sp>
          <p:nvSpPr>
            <p:cNvPr id="492" name="Freeform 108">
              <a:extLst>
                <a:ext uri="{FF2B5EF4-FFF2-40B4-BE49-F238E27FC236}">
                  <a16:creationId xmlns:a16="http://schemas.microsoft.com/office/drawing/2014/main" id="{2E51AF9A-ADA9-A646-9B7B-136C8F41B376}"/>
                </a:ext>
              </a:extLst>
            </p:cNvPr>
            <p:cNvSpPr>
              <a:spLocks/>
            </p:cNvSpPr>
            <p:nvPr/>
          </p:nvSpPr>
          <p:spPr bwMode="auto">
            <a:xfrm>
              <a:off x="9450388" y="4870450"/>
              <a:ext cx="377825" cy="292100"/>
            </a:xfrm>
            <a:custGeom>
              <a:avLst/>
              <a:gdLst/>
              <a:ahLst/>
              <a:cxnLst>
                <a:cxn ang="0">
                  <a:pos x="134" y="0"/>
                </a:cxn>
                <a:cxn ang="0">
                  <a:pos x="134" y="3"/>
                </a:cxn>
                <a:cxn ang="0">
                  <a:pos x="137" y="12"/>
                </a:cxn>
                <a:cxn ang="0">
                  <a:pos x="139" y="21"/>
                </a:cxn>
                <a:cxn ang="0">
                  <a:pos x="145" y="36"/>
                </a:cxn>
                <a:cxn ang="0">
                  <a:pos x="152" y="50"/>
                </a:cxn>
                <a:cxn ang="0">
                  <a:pos x="161" y="64"/>
                </a:cxn>
                <a:cxn ang="0">
                  <a:pos x="172" y="77"/>
                </a:cxn>
                <a:cxn ang="0">
                  <a:pos x="185" y="88"/>
                </a:cxn>
                <a:cxn ang="0">
                  <a:pos x="200" y="95"/>
                </a:cxn>
                <a:cxn ang="0">
                  <a:pos x="217" y="96"/>
                </a:cxn>
                <a:cxn ang="0">
                  <a:pos x="238" y="92"/>
                </a:cxn>
                <a:cxn ang="0">
                  <a:pos x="235" y="95"/>
                </a:cxn>
                <a:cxn ang="0">
                  <a:pos x="231" y="101"/>
                </a:cxn>
                <a:cxn ang="0">
                  <a:pos x="224" y="110"/>
                </a:cxn>
                <a:cxn ang="0">
                  <a:pos x="213" y="122"/>
                </a:cxn>
                <a:cxn ang="0">
                  <a:pos x="199" y="136"/>
                </a:cxn>
                <a:cxn ang="0">
                  <a:pos x="180" y="148"/>
                </a:cxn>
                <a:cxn ang="0">
                  <a:pos x="159" y="161"/>
                </a:cxn>
                <a:cxn ang="0">
                  <a:pos x="135" y="172"/>
                </a:cxn>
                <a:cxn ang="0">
                  <a:pos x="107" y="180"/>
                </a:cxn>
                <a:cxn ang="0">
                  <a:pos x="74" y="184"/>
                </a:cxn>
                <a:cxn ang="0">
                  <a:pos x="39" y="184"/>
                </a:cxn>
                <a:cxn ang="0">
                  <a:pos x="0" y="178"/>
                </a:cxn>
                <a:cxn ang="0">
                  <a:pos x="134" y="0"/>
                </a:cxn>
              </a:cxnLst>
              <a:rect l="0" t="0" r="r" b="b"/>
              <a:pathLst>
                <a:path w="238" h="184">
                  <a:moveTo>
                    <a:pt x="134" y="0"/>
                  </a:moveTo>
                  <a:lnTo>
                    <a:pt x="134" y="3"/>
                  </a:lnTo>
                  <a:lnTo>
                    <a:pt x="137" y="12"/>
                  </a:lnTo>
                  <a:lnTo>
                    <a:pt x="139" y="21"/>
                  </a:lnTo>
                  <a:lnTo>
                    <a:pt x="145" y="36"/>
                  </a:lnTo>
                  <a:lnTo>
                    <a:pt x="152" y="50"/>
                  </a:lnTo>
                  <a:lnTo>
                    <a:pt x="161" y="64"/>
                  </a:lnTo>
                  <a:lnTo>
                    <a:pt x="172" y="77"/>
                  </a:lnTo>
                  <a:lnTo>
                    <a:pt x="185" y="88"/>
                  </a:lnTo>
                  <a:lnTo>
                    <a:pt x="200" y="95"/>
                  </a:lnTo>
                  <a:lnTo>
                    <a:pt x="217" y="96"/>
                  </a:lnTo>
                  <a:lnTo>
                    <a:pt x="238" y="92"/>
                  </a:lnTo>
                  <a:lnTo>
                    <a:pt x="235" y="95"/>
                  </a:lnTo>
                  <a:lnTo>
                    <a:pt x="231" y="101"/>
                  </a:lnTo>
                  <a:lnTo>
                    <a:pt x="224" y="110"/>
                  </a:lnTo>
                  <a:lnTo>
                    <a:pt x="213" y="122"/>
                  </a:lnTo>
                  <a:lnTo>
                    <a:pt x="199" y="136"/>
                  </a:lnTo>
                  <a:lnTo>
                    <a:pt x="180" y="148"/>
                  </a:lnTo>
                  <a:lnTo>
                    <a:pt x="159" y="161"/>
                  </a:lnTo>
                  <a:lnTo>
                    <a:pt x="135" y="172"/>
                  </a:lnTo>
                  <a:lnTo>
                    <a:pt x="107" y="180"/>
                  </a:lnTo>
                  <a:lnTo>
                    <a:pt x="74" y="184"/>
                  </a:lnTo>
                  <a:lnTo>
                    <a:pt x="39" y="184"/>
                  </a:lnTo>
                  <a:lnTo>
                    <a:pt x="0" y="178"/>
                  </a:lnTo>
                  <a:lnTo>
                    <a:pt x="134" y="0"/>
                  </a:lnTo>
                  <a:close/>
                </a:path>
              </a:pathLst>
            </a:custGeom>
            <a:solidFill>
              <a:srgbClr val="04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94" name="Freeform 109">
              <a:extLst>
                <a:ext uri="{FF2B5EF4-FFF2-40B4-BE49-F238E27FC236}">
                  <a16:creationId xmlns:a16="http://schemas.microsoft.com/office/drawing/2014/main" id="{146CDD34-184A-3D4F-95F6-E21442C8F24D}"/>
                </a:ext>
              </a:extLst>
            </p:cNvPr>
            <p:cNvSpPr>
              <a:spLocks/>
            </p:cNvSpPr>
            <p:nvPr/>
          </p:nvSpPr>
          <p:spPr bwMode="auto">
            <a:xfrm>
              <a:off x="8618538" y="4198938"/>
              <a:ext cx="1116013" cy="1077913"/>
            </a:xfrm>
            <a:custGeom>
              <a:avLst/>
              <a:gdLst/>
              <a:ahLst/>
              <a:cxnLst>
                <a:cxn ang="0">
                  <a:pos x="342" y="0"/>
                </a:cxn>
                <a:cxn ang="0">
                  <a:pos x="387" y="4"/>
                </a:cxn>
                <a:cxn ang="0">
                  <a:pos x="433" y="14"/>
                </a:cxn>
                <a:cxn ang="0">
                  <a:pos x="480" y="31"/>
                </a:cxn>
                <a:cxn ang="0">
                  <a:pos x="519" y="51"/>
                </a:cxn>
                <a:cxn ang="0">
                  <a:pos x="556" y="76"/>
                </a:cxn>
                <a:cxn ang="0">
                  <a:pos x="590" y="107"/>
                </a:cxn>
                <a:cxn ang="0">
                  <a:pos x="618" y="141"/>
                </a:cxn>
                <a:cxn ang="0">
                  <a:pos x="644" y="179"/>
                </a:cxn>
                <a:cxn ang="0">
                  <a:pos x="663" y="219"/>
                </a:cxn>
                <a:cxn ang="0">
                  <a:pos x="680" y="260"/>
                </a:cxn>
                <a:cxn ang="0">
                  <a:pos x="693" y="302"/>
                </a:cxn>
                <a:cxn ang="0">
                  <a:pos x="700" y="344"/>
                </a:cxn>
                <a:cxn ang="0">
                  <a:pos x="703" y="385"/>
                </a:cxn>
                <a:cxn ang="0">
                  <a:pos x="701" y="425"/>
                </a:cxn>
                <a:cxn ang="0">
                  <a:pos x="694" y="463"/>
                </a:cxn>
                <a:cxn ang="0">
                  <a:pos x="683" y="498"/>
                </a:cxn>
                <a:cxn ang="0">
                  <a:pos x="663" y="538"/>
                </a:cxn>
                <a:cxn ang="0">
                  <a:pos x="639" y="571"/>
                </a:cxn>
                <a:cxn ang="0">
                  <a:pos x="610" y="601"/>
                </a:cxn>
                <a:cxn ang="0">
                  <a:pos x="577" y="627"/>
                </a:cxn>
                <a:cxn ang="0">
                  <a:pos x="541" y="648"/>
                </a:cxn>
                <a:cxn ang="0">
                  <a:pos x="501" y="663"/>
                </a:cxn>
                <a:cxn ang="0">
                  <a:pos x="460" y="673"/>
                </a:cxn>
                <a:cxn ang="0">
                  <a:pos x="416" y="679"/>
                </a:cxn>
                <a:cxn ang="0">
                  <a:pos x="371" y="679"/>
                </a:cxn>
                <a:cxn ang="0">
                  <a:pos x="326" y="673"/>
                </a:cxn>
                <a:cxn ang="0">
                  <a:pos x="280" y="662"/>
                </a:cxn>
                <a:cxn ang="0">
                  <a:pos x="234" y="646"/>
                </a:cxn>
                <a:cxn ang="0">
                  <a:pos x="186" y="622"/>
                </a:cxn>
                <a:cxn ang="0">
                  <a:pos x="143" y="593"/>
                </a:cxn>
                <a:cxn ang="0">
                  <a:pos x="105" y="560"/>
                </a:cxn>
                <a:cxn ang="0">
                  <a:pos x="72" y="522"/>
                </a:cxn>
                <a:cxn ang="0">
                  <a:pos x="44" y="481"/>
                </a:cxn>
                <a:cxn ang="0">
                  <a:pos x="23" y="436"/>
                </a:cxn>
                <a:cxn ang="0">
                  <a:pos x="9" y="391"/>
                </a:cxn>
                <a:cxn ang="0">
                  <a:pos x="2" y="343"/>
                </a:cxn>
                <a:cxn ang="0">
                  <a:pos x="0" y="295"/>
                </a:cxn>
                <a:cxn ang="0">
                  <a:pos x="9" y="247"/>
                </a:cxn>
                <a:cxn ang="0">
                  <a:pos x="24" y="198"/>
                </a:cxn>
                <a:cxn ang="0">
                  <a:pos x="44" y="157"/>
                </a:cxn>
                <a:cxn ang="0">
                  <a:pos x="71" y="120"/>
                </a:cxn>
                <a:cxn ang="0">
                  <a:pos x="100" y="87"/>
                </a:cxn>
                <a:cxn ang="0">
                  <a:pos x="134" y="61"/>
                </a:cxn>
                <a:cxn ang="0">
                  <a:pos x="171" y="38"/>
                </a:cxn>
                <a:cxn ang="0">
                  <a:pos x="210" y="20"/>
                </a:cxn>
                <a:cxn ang="0">
                  <a:pos x="253" y="8"/>
                </a:cxn>
                <a:cxn ang="0">
                  <a:pos x="297" y="1"/>
                </a:cxn>
                <a:cxn ang="0">
                  <a:pos x="342" y="0"/>
                </a:cxn>
              </a:cxnLst>
              <a:rect l="0" t="0" r="r" b="b"/>
              <a:pathLst>
                <a:path w="703" h="679">
                  <a:moveTo>
                    <a:pt x="342" y="0"/>
                  </a:moveTo>
                  <a:lnTo>
                    <a:pt x="387" y="4"/>
                  </a:lnTo>
                  <a:lnTo>
                    <a:pt x="433" y="14"/>
                  </a:lnTo>
                  <a:lnTo>
                    <a:pt x="480" y="31"/>
                  </a:lnTo>
                  <a:lnTo>
                    <a:pt x="519" y="51"/>
                  </a:lnTo>
                  <a:lnTo>
                    <a:pt x="556" y="76"/>
                  </a:lnTo>
                  <a:lnTo>
                    <a:pt x="590" y="107"/>
                  </a:lnTo>
                  <a:lnTo>
                    <a:pt x="618" y="141"/>
                  </a:lnTo>
                  <a:lnTo>
                    <a:pt x="644" y="179"/>
                  </a:lnTo>
                  <a:lnTo>
                    <a:pt x="663" y="219"/>
                  </a:lnTo>
                  <a:lnTo>
                    <a:pt x="680" y="260"/>
                  </a:lnTo>
                  <a:lnTo>
                    <a:pt x="693" y="302"/>
                  </a:lnTo>
                  <a:lnTo>
                    <a:pt x="700" y="344"/>
                  </a:lnTo>
                  <a:lnTo>
                    <a:pt x="703" y="385"/>
                  </a:lnTo>
                  <a:lnTo>
                    <a:pt x="701" y="425"/>
                  </a:lnTo>
                  <a:lnTo>
                    <a:pt x="694" y="463"/>
                  </a:lnTo>
                  <a:lnTo>
                    <a:pt x="683" y="498"/>
                  </a:lnTo>
                  <a:lnTo>
                    <a:pt x="663" y="538"/>
                  </a:lnTo>
                  <a:lnTo>
                    <a:pt x="639" y="571"/>
                  </a:lnTo>
                  <a:lnTo>
                    <a:pt x="610" y="601"/>
                  </a:lnTo>
                  <a:lnTo>
                    <a:pt x="577" y="627"/>
                  </a:lnTo>
                  <a:lnTo>
                    <a:pt x="541" y="648"/>
                  </a:lnTo>
                  <a:lnTo>
                    <a:pt x="501" y="663"/>
                  </a:lnTo>
                  <a:lnTo>
                    <a:pt x="460" y="673"/>
                  </a:lnTo>
                  <a:lnTo>
                    <a:pt x="416" y="679"/>
                  </a:lnTo>
                  <a:lnTo>
                    <a:pt x="371" y="679"/>
                  </a:lnTo>
                  <a:lnTo>
                    <a:pt x="326" y="673"/>
                  </a:lnTo>
                  <a:lnTo>
                    <a:pt x="280" y="662"/>
                  </a:lnTo>
                  <a:lnTo>
                    <a:pt x="234" y="646"/>
                  </a:lnTo>
                  <a:lnTo>
                    <a:pt x="186" y="622"/>
                  </a:lnTo>
                  <a:lnTo>
                    <a:pt x="143" y="593"/>
                  </a:lnTo>
                  <a:lnTo>
                    <a:pt x="105" y="560"/>
                  </a:lnTo>
                  <a:lnTo>
                    <a:pt x="72" y="522"/>
                  </a:lnTo>
                  <a:lnTo>
                    <a:pt x="44" y="481"/>
                  </a:lnTo>
                  <a:lnTo>
                    <a:pt x="23" y="436"/>
                  </a:lnTo>
                  <a:lnTo>
                    <a:pt x="9" y="391"/>
                  </a:lnTo>
                  <a:lnTo>
                    <a:pt x="2" y="343"/>
                  </a:lnTo>
                  <a:lnTo>
                    <a:pt x="0" y="295"/>
                  </a:lnTo>
                  <a:lnTo>
                    <a:pt x="9" y="247"/>
                  </a:lnTo>
                  <a:lnTo>
                    <a:pt x="24" y="198"/>
                  </a:lnTo>
                  <a:lnTo>
                    <a:pt x="44" y="157"/>
                  </a:lnTo>
                  <a:lnTo>
                    <a:pt x="71" y="120"/>
                  </a:lnTo>
                  <a:lnTo>
                    <a:pt x="100" y="87"/>
                  </a:lnTo>
                  <a:lnTo>
                    <a:pt x="134" y="61"/>
                  </a:lnTo>
                  <a:lnTo>
                    <a:pt x="171" y="38"/>
                  </a:lnTo>
                  <a:lnTo>
                    <a:pt x="210" y="20"/>
                  </a:lnTo>
                  <a:lnTo>
                    <a:pt x="253" y="8"/>
                  </a:lnTo>
                  <a:lnTo>
                    <a:pt x="297" y="1"/>
                  </a:lnTo>
                  <a:lnTo>
                    <a:pt x="342"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95" name="Freeform 110">
              <a:extLst>
                <a:ext uri="{FF2B5EF4-FFF2-40B4-BE49-F238E27FC236}">
                  <a16:creationId xmlns:a16="http://schemas.microsoft.com/office/drawing/2014/main" id="{C601D63D-3E67-5147-BE8A-C96C5FAD5CAD}"/>
                </a:ext>
              </a:extLst>
            </p:cNvPr>
            <p:cNvSpPr>
              <a:spLocks/>
            </p:cNvSpPr>
            <p:nvPr/>
          </p:nvSpPr>
          <p:spPr bwMode="auto">
            <a:xfrm>
              <a:off x="8724901" y="4260850"/>
              <a:ext cx="971550" cy="939800"/>
            </a:xfrm>
            <a:custGeom>
              <a:avLst/>
              <a:gdLst/>
              <a:ahLst/>
              <a:cxnLst>
                <a:cxn ang="0">
                  <a:pos x="286" y="0"/>
                </a:cxn>
                <a:cxn ang="0">
                  <a:pos x="330" y="3"/>
                </a:cxn>
                <a:cxn ang="0">
                  <a:pos x="373" y="12"/>
                </a:cxn>
                <a:cxn ang="0">
                  <a:pos x="417" y="27"/>
                </a:cxn>
                <a:cxn ang="0">
                  <a:pos x="455" y="47"/>
                </a:cxn>
                <a:cxn ang="0">
                  <a:pos x="489" y="71"/>
                </a:cxn>
                <a:cxn ang="0">
                  <a:pos x="520" y="101"/>
                </a:cxn>
                <a:cxn ang="0">
                  <a:pos x="546" y="135"/>
                </a:cxn>
                <a:cxn ang="0">
                  <a:pos x="568" y="170"/>
                </a:cxn>
                <a:cxn ang="0">
                  <a:pos x="585" y="209"/>
                </a:cxn>
                <a:cxn ang="0">
                  <a:pos x="599" y="247"/>
                </a:cxn>
                <a:cxn ang="0">
                  <a:pos x="608" y="288"/>
                </a:cxn>
                <a:cxn ang="0">
                  <a:pos x="612" y="328"/>
                </a:cxn>
                <a:cxn ang="0">
                  <a:pos x="610" y="366"/>
                </a:cxn>
                <a:cxn ang="0">
                  <a:pos x="605" y="401"/>
                </a:cxn>
                <a:cxn ang="0">
                  <a:pos x="595" y="435"/>
                </a:cxn>
                <a:cxn ang="0">
                  <a:pos x="575" y="472"/>
                </a:cxn>
                <a:cxn ang="0">
                  <a:pos x="551" y="504"/>
                </a:cxn>
                <a:cxn ang="0">
                  <a:pos x="523" y="531"/>
                </a:cxn>
                <a:cxn ang="0">
                  <a:pos x="491" y="554"/>
                </a:cxn>
                <a:cxn ang="0">
                  <a:pos x="455" y="572"/>
                </a:cxn>
                <a:cxn ang="0">
                  <a:pos x="417" y="583"/>
                </a:cxn>
                <a:cxn ang="0">
                  <a:pos x="376" y="590"/>
                </a:cxn>
                <a:cxn ang="0">
                  <a:pos x="334" y="592"/>
                </a:cxn>
                <a:cxn ang="0">
                  <a:pos x="290" y="589"/>
                </a:cxn>
                <a:cxn ang="0">
                  <a:pos x="246" y="579"/>
                </a:cxn>
                <a:cxn ang="0">
                  <a:pos x="203" y="564"/>
                </a:cxn>
                <a:cxn ang="0">
                  <a:pos x="158" y="541"/>
                </a:cxn>
                <a:cxn ang="0">
                  <a:pos x="117" y="513"/>
                </a:cxn>
                <a:cxn ang="0">
                  <a:pos x="81" y="479"/>
                </a:cxn>
                <a:cxn ang="0">
                  <a:pos x="52" y="441"/>
                </a:cxn>
                <a:cxn ang="0">
                  <a:pos x="28" y="400"/>
                </a:cxn>
                <a:cxn ang="0">
                  <a:pos x="11" y="358"/>
                </a:cxn>
                <a:cxn ang="0">
                  <a:pos x="1" y="312"/>
                </a:cxn>
                <a:cxn ang="0">
                  <a:pos x="0" y="266"/>
                </a:cxn>
                <a:cxn ang="0">
                  <a:pos x="5" y="219"/>
                </a:cxn>
                <a:cxn ang="0">
                  <a:pos x="19" y="173"/>
                </a:cxn>
                <a:cxn ang="0">
                  <a:pos x="39" y="135"/>
                </a:cxn>
                <a:cxn ang="0">
                  <a:pos x="64" y="99"/>
                </a:cxn>
                <a:cxn ang="0">
                  <a:pos x="94" y="70"/>
                </a:cxn>
                <a:cxn ang="0">
                  <a:pos x="127" y="46"/>
                </a:cxn>
                <a:cxn ang="0">
                  <a:pos x="163" y="26"/>
                </a:cxn>
                <a:cxn ang="0">
                  <a:pos x="203" y="12"/>
                </a:cxn>
                <a:cxn ang="0">
                  <a:pos x="244" y="3"/>
                </a:cxn>
                <a:cxn ang="0">
                  <a:pos x="286" y="0"/>
                </a:cxn>
              </a:cxnLst>
              <a:rect l="0" t="0" r="r" b="b"/>
              <a:pathLst>
                <a:path w="612" h="592">
                  <a:moveTo>
                    <a:pt x="286" y="0"/>
                  </a:moveTo>
                  <a:lnTo>
                    <a:pt x="330" y="3"/>
                  </a:lnTo>
                  <a:lnTo>
                    <a:pt x="373" y="12"/>
                  </a:lnTo>
                  <a:lnTo>
                    <a:pt x="417" y="27"/>
                  </a:lnTo>
                  <a:lnTo>
                    <a:pt x="455" y="47"/>
                  </a:lnTo>
                  <a:lnTo>
                    <a:pt x="489" y="71"/>
                  </a:lnTo>
                  <a:lnTo>
                    <a:pt x="520" y="101"/>
                  </a:lnTo>
                  <a:lnTo>
                    <a:pt x="546" y="135"/>
                  </a:lnTo>
                  <a:lnTo>
                    <a:pt x="568" y="170"/>
                  </a:lnTo>
                  <a:lnTo>
                    <a:pt x="585" y="209"/>
                  </a:lnTo>
                  <a:lnTo>
                    <a:pt x="599" y="247"/>
                  </a:lnTo>
                  <a:lnTo>
                    <a:pt x="608" y="288"/>
                  </a:lnTo>
                  <a:lnTo>
                    <a:pt x="612" y="328"/>
                  </a:lnTo>
                  <a:lnTo>
                    <a:pt x="610" y="366"/>
                  </a:lnTo>
                  <a:lnTo>
                    <a:pt x="605" y="401"/>
                  </a:lnTo>
                  <a:lnTo>
                    <a:pt x="595" y="435"/>
                  </a:lnTo>
                  <a:lnTo>
                    <a:pt x="575" y="472"/>
                  </a:lnTo>
                  <a:lnTo>
                    <a:pt x="551" y="504"/>
                  </a:lnTo>
                  <a:lnTo>
                    <a:pt x="523" y="531"/>
                  </a:lnTo>
                  <a:lnTo>
                    <a:pt x="491" y="554"/>
                  </a:lnTo>
                  <a:lnTo>
                    <a:pt x="455" y="572"/>
                  </a:lnTo>
                  <a:lnTo>
                    <a:pt x="417" y="583"/>
                  </a:lnTo>
                  <a:lnTo>
                    <a:pt x="376" y="590"/>
                  </a:lnTo>
                  <a:lnTo>
                    <a:pt x="334" y="592"/>
                  </a:lnTo>
                  <a:lnTo>
                    <a:pt x="290" y="589"/>
                  </a:lnTo>
                  <a:lnTo>
                    <a:pt x="246" y="579"/>
                  </a:lnTo>
                  <a:lnTo>
                    <a:pt x="203" y="564"/>
                  </a:lnTo>
                  <a:lnTo>
                    <a:pt x="158" y="541"/>
                  </a:lnTo>
                  <a:lnTo>
                    <a:pt x="117" y="513"/>
                  </a:lnTo>
                  <a:lnTo>
                    <a:pt x="81" y="479"/>
                  </a:lnTo>
                  <a:lnTo>
                    <a:pt x="52" y="441"/>
                  </a:lnTo>
                  <a:lnTo>
                    <a:pt x="28" y="400"/>
                  </a:lnTo>
                  <a:lnTo>
                    <a:pt x="11" y="358"/>
                  </a:lnTo>
                  <a:lnTo>
                    <a:pt x="1" y="312"/>
                  </a:lnTo>
                  <a:lnTo>
                    <a:pt x="0" y="266"/>
                  </a:lnTo>
                  <a:lnTo>
                    <a:pt x="5" y="219"/>
                  </a:lnTo>
                  <a:lnTo>
                    <a:pt x="19" y="173"/>
                  </a:lnTo>
                  <a:lnTo>
                    <a:pt x="39" y="135"/>
                  </a:lnTo>
                  <a:lnTo>
                    <a:pt x="64" y="99"/>
                  </a:lnTo>
                  <a:lnTo>
                    <a:pt x="94" y="70"/>
                  </a:lnTo>
                  <a:lnTo>
                    <a:pt x="127" y="46"/>
                  </a:lnTo>
                  <a:lnTo>
                    <a:pt x="163" y="26"/>
                  </a:lnTo>
                  <a:lnTo>
                    <a:pt x="203" y="12"/>
                  </a:lnTo>
                  <a:lnTo>
                    <a:pt x="244" y="3"/>
                  </a:lnTo>
                  <a:lnTo>
                    <a:pt x="286" y="0"/>
                  </a:lnTo>
                  <a:close/>
                </a:path>
              </a:pathLst>
            </a:custGeom>
            <a:solidFill>
              <a:srgbClr val="FFD8A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96" name="Freeform 111">
              <a:extLst>
                <a:ext uri="{FF2B5EF4-FFF2-40B4-BE49-F238E27FC236}">
                  <a16:creationId xmlns:a16="http://schemas.microsoft.com/office/drawing/2014/main" id="{D6111201-D12C-9445-91BD-2A2C258D5ED1}"/>
                </a:ext>
              </a:extLst>
            </p:cNvPr>
            <p:cNvSpPr>
              <a:spLocks/>
            </p:cNvSpPr>
            <p:nvPr/>
          </p:nvSpPr>
          <p:spPr bwMode="auto">
            <a:xfrm>
              <a:off x="9621838" y="4525963"/>
              <a:ext cx="74613" cy="385763"/>
            </a:xfrm>
            <a:custGeom>
              <a:avLst/>
              <a:gdLst/>
              <a:ahLst/>
              <a:cxnLst>
                <a:cxn ang="0">
                  <a:pos x="0" y="0"/>
                </a:cxn>
                <a:cxn ang="0">
                  <a:pos x="2" y="3"/>
                </a:cxn>
                <a:cxn ang="0">
                  <a:pos x="7" y="10"/>
                </a:cxn>
                <a:cxn ang="0">
                  <a:pos x="14" y="23"/>
                </a:cxn>
                <a:cxn ang="0">
                  <a:pos x="23" y="41"/>
                </a:cxn>
                <a:cxn ang="0">
                  <a:pos x="31" y="63"/>
                </a:cxn>
                <a:cxn ang="0">
                  <a:pos x="40" y="90"/>
                </a:cxn>
                <a:cxn ang="0">
                  <a:pos x="44" y="123"/>
                </a:cxn>
                <a:cxn ang="0">
                  <a:pos x="47" y="158"/>
                </a:cxn>
                <a:cxn ang="0">
                  <a:pos x="44" y="198"/>
                </a:cxn>
                <a:cxn ang="0">
                  <a:pos x="36" y="243"/>
                </a:cxn>
                <a:cxn ang="0">
                  <a:pos x="37" y="237"/>
                </a:cxn>
                <a:cxn ang="0">
                  <a:pos x="38" y="226"/>
                </a:cxn>
                <a:cxn ang="0">
                  <a:pos x="40" y="206"/>
                </a:cxn>
                <a:cxn ang="0">
                  <a:pos x="40" y="181"/>
                </a:cxn>
                <a:cxn ang="0">
                  <a:pos x="38" y="150"/>
                </a:cxn>
                <a:cxn ang="0">
                  <a:pos x="34" y="116"/>
                </a:cxn>
                <a:cxn ang="0">
                  <a:pos x="27" y="78"/>
                </a:cxn>
                <a:cxn ang="0">
                  <a:pos x="16" y="39"/>
                </a:cxn>
                <a:cxn ang="0">
                  <a:pos x="0" y="0"/>
                </a:cxn>
              </a:cxnLst>
              <a:rect l="0" t="0" r="r" b="b"/>
              <a:pathLst>
                <a:path w="47" h="243">
                  <a:moveTo>
                    <a:pt x="0" y="0"/>
                  </a:moveTo>
                  <a:lnTo>
                    <a:pt x="2" y="3"/>
                  </a:lnTo>
                  <a:lnTo>
                    <a:pt x="7" y="10"/>
                  </a:lnTo>
                  <a:lnTo>
                    <a:pt x="14" y="23"/>
                  </a:lnTo>
                  <a:lnTo>
                    <a:pt x="23" y="41"/>
                  </a:lnTo>
                  <a:lnTo>
                    <a:pt x="31" y="63"/>
                  </a:lnTo>
                  <a:lnTo>
                    <a:pt x="40" y="90"/>
                  </a:lnTo>
                  <a:lnTo>
                    <a:pt x="44" y="123"/>
                  </a:lnTo>
                  <a:lnTo>
                    <a:pt x="47" y="158"/>
                  </a:lnTo>
                  <a:lnTo>
                    <a:pt x="44" y="198"/>
                  </a:lnTo>
                  <a:lnTo>
                    <a:pt x="36" y="243"/>
                  </a:lnTo>
                  <a:lnTo>
                    <a:pt x="37" y="237"/>
                  </a:lnTo>
                  <a:lnTo>
                    <a:pt x="38" y="226"/>
                  </a:lnTo>
                  <a:lnTo>
                    <a:pt x="40" y="206"/>
                  </a:lnTo>
                  <a:lnTo>
                    <a:pt x="40" y="181"/>
                  </a:lnTo>
                  <a:lnTo>
                    <a:pt x="38" y="150"/>
                  </a:lnTo>
                  <a:lnTo>
                    <a:pt x="34" y="116"/>
                  </a:lnTo>
                  <a:lnTo>
                    <a:pt x="27" y="78"/>
                  </a:lnTo>
                  <a:lnTo>
                    <a:pt x="16" y="39"/>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97" name="Freeform 112">
              <a:extLst>
                <a:ext uri="{FF2B5EF4-FFF2-40B4-BE49-F238E27FC236}">
                  <a16:creationId xmlns:a16="http://schemas.microsoft.com/office/drawing/2014/main" id="{3E0D732C-9DCA-BC45-84F6-D1808F8AB614}"/>
                </a:ext>
              </a:extLst>
            </p:cNvPr>
            <p:cNvSpPr>
              <a:spLocks/>
            </p:cNvSpPr>
            <p:nvPr/>
          </p:nvSpPr>
          <p:spPr bwMode="auto">
            <a:xfrm>
              <a:off x="8431213" y="4100513"/>
              <a:ext cx="1201738" cy="1133475"/>
            </a:xfrm>
            <a:custGeom>
              <a:avLst/>
              <a:gdLst/>
              <a:ahLst/>
              <a:cxnLst>
                <a:cxn ang="0">
                  <a:pos x="547" y="3"/>
                </a:cxn>
                <a:cxn ang="0">
                  <a:pos x="623" y="18"/>
                </a:cxn>
                <a:cxn ang="0">
                  <a:pos x="692" y="53"/>
                </a:cxn>
                <a:cxn ang="0">
                  <a:pos x="738" y="104"/>
                </a:cxn>
                <a:cxn ang="0">
                  <a:pos x="757" y="168"/>
                </a:cxn>
                <a:cxn ang="0">
                  <a:pos x="747" y="240"/>
                </a:cxn>
                <a:cxn ang="0">
                  <a:pos x="704" y="315"/>
                </a:cxn>
                <a:cxn ang="0">
                  <a:pos x="646" y="365"/>
                </a:cxn>
                <a:cxn ang="0">
                  <a:pos x="581" y="395"/>
                </a:cxn>
                <a:cxn ang="0">
                  <a:pos x="516" y="408"/>
                </a:cxn>
                <a:cxn ang="0">
                  <a:pos x="461" y="409"/>
                </a:cxn>
                <a:cxn ang="0">
                  <a:pos x="422" y="406"/>
                </a:cxn>
                <a:cxn ang="0">
                  <a:pos x="406" y="405"/>
                </a:cxn>
                <a:cxn ang="0">
                  <a:pos x="429" y="357"/>
                </a:cxn>
                <a:cxn ang="0">
                  <a:pos x="426" y="317"/>
                </a:cxn>
                <a:cxn ang="0">
                  <a:pos x="407" y="285"/>
                </a:cxn>
                <a:cxn ang="0">
                  <a:pos x="379" y="261"/>
                </a:cxn>
                <a:cxn ang="0">
                  <a:pos x="351" y="243"/>
                </a:cxn>
                <a:cxn ang="0">
                  <a:pos x="327" y="233"/>
                </a:cxn>
                <a:cxn ang="0">
                  <a:pos x="319" y="228"/>
                </a:cxn>
                <a:cxn ang="0">
                  <a:pos x="344" y="329"/>
                </a:cxn>
                <a:cxn ang="0">
                  <a:pos x="343" y="420"/>
                </a:cxn>
                <a:cxn ang="0">
                  <a:pos x="320" y="502"/>
                </a:cxn>
                <a:cxn ang="0">
                  <a:pos x="285" y="574"/>
                </a:cxn>
                <a:cxn ang="0">
                  <a:pos x="244" y="632"/>
                </a:cxn>
                <a:cxn ang="0">
                  <a:pos x="206" y="676"/>
                </a:cxn>
                <a:cxn ang="0">
                  <a:pos x="176" y="704"/>
                </a:cxn>
                <a:cxn ang="0">
                  <a:pos x="165" y="714"/>
                </a:cxn>
                <a:cxn ang="0">
                  <a:pos x="108" y="666"/>
                </a:cxn>
                <a:cxn ang="0">
                  <a:pos x="65" y="608"/>
                </a:cxn>
                <a:cxn ang="0">
                  <a:pos x="32" y="550"/>
                </a:cxn>
                <a:cxn ang="0">
                  <a:pos x="11" y="502"/>
                </a:cxn>
                <a:cxn ang="0">
                  <a:pos x="0" y="474"/>
                </a:cxn>
                <a:cxn ang="0">
                  <a:pos x="5" y="475"/>
                </a:cxn>
                <a:cxn ang="0">
                  <a:pos x="28" y="481"/>
                </a:cxn>
                <a:cxn ang="0">
                  <a:pos x="59" y="475"/>
                </a:cxn>
                <a:cxn ang="0">
                  <a:pos x="87" y="451"/>
                </a:cxn>
                <a:cxn ang="0">
                  <a:pos x="104" y="409"/>
                </a:cxn>
                <a:cxn ang="0">
                  <a:pos x="111" y="353"/>
                </a:cxn>
                <a:cxn ang="0">
                  <a:pos x="120" y="281"/>
                </a:cxn>
                <a:cxn ang="0">
                  <a:pos x="146" y="200"/>
                </a:cxn>
                <a:cxn ang="0">
                  <a:pos x="201" y="113"/>
                </a:cxn>
                <a:cxn ang="0">
                  <a:pos x="261" y="62"/>
                </a:cxn>
                <a:cxn ang="0">
                  <a:pos x="336" y="27"/>
                </a:cxn>
                <a:cxn ang="0">
                  <a:pos x="419" y="5"/>
                </a:cxn>
                <a:cxn ang="0">
                  <a:pos x="505" y="0"/>
                </a:cxn>
              </a:cxnLst>
              <a:rect l="0" t="0" r="r" b="b"/>
              <a:pathLst>
                <a:path w="757" h="714">
                  <a:moveTo>
                    <a:pt x="505" y="0"/>
                  </a:moveTo>
                  <a:lnTo>
                    <a:pt x="547" y="3"/>
                  </a:lnTo>
                  <a:lnTo>
                    <a:pt x="587" y="8"/>
                  </a:lnTo>
                  <a:lnTo>
                    <a:pt x="623" y="18"/>
                  </a:lnTo>
                  <a:lnTo>
                    <a:pt x="660" y="34"/>
                  </a:lnTo>
                  <a:lnTo>
                    <a:pt x="692" y="53"/>
                  </a:lnTo>
                  <a:lnTo>
                    <a:pt x="718" y="77"/>
                  </a:lnTo>
                  <a:lnTo>
                    <a:pt x="738" y="104"/>
                  </a:lnTo>
                  <a:lnTo>
                    <a:pt x="752" y="135"/>
                  </a:lnTo>
                  <a:lnTo>
                    <a:pt x="757" y="168"/>
                  </a:lnTo>
                  <a:lnTo>
                    <a:pt x="756" y="203"/>
                  </a:lnTo>
                  <a:lnTo>
                    <a:pt x="747" y="240"/>
                  </a:lnTo>
                  <a:lnTo>
                    <a:pt x="731" y="276"/>
                  </a:lnTo>
                  <a:lnTo>
                    <a:pt x="704" y="315"/>
                  </a:lnTo>
                  <a:lnTo>
                    <a:pt x="677" y="343"/>
                  </a:lnTo>
                  <a:lnTo>
                    <a:pt x="646" y="365"/>
                  </a:lnTo>
                  <a:lnTo>
                    <a:pt x="613" y="382"/>
                  </a:lnTo>
                  <a:lnTo>
                    <a:pt x="581" y="395"/>
                  </a:lnTo>
                  <a:lnTo>
                    <a:pt x="549" y="402"/>
                  </a:lnTo>
                  <a:lnTo>
                    <a:pt x="516" y="408"/>
                  </a:lnTo>
                  <a:lnTo>
                    <a:pt x="486" y="409"/>
                  </a:lnTo>
                  <a:lnTo>
                    <a:pt x="461" y="409"/>
                  </a:lnTo>
                  <a:lnTo>
                    <a:pt x="439" y="408"/>
                  </a:lnTo>
                  <a:lnTo>
                    <a:pt x="422" y="406"/>
                  </a:lnTo>
                  <a:lnTo>
                    <a:pt x="410" y="405"/>
                  </a:lnTo>
                  <a:lnTo>
                    <a:pt x="406" y="405"/>
                  </a:lnTo>
                  <a:lnTo>
                    <a:pt x="420" y="379"/>
                  </a:lnTo>
                  <a:lnTo>
                    <a:pt x="429" y="357"/>
                  </a:lnTo>
                  <a:lnTo>
                    <a:pt x="430" y="337"/>
                  </a:lnTo>
                  <a:lnTo>
                    <a:pt x="426" y="317"/>
                  </a:lnTo>
                  <a:lnTo>
                    <a:pt x="419" y="300"/>
                  </a:lnTo>
                  <a:lnTo>
                    <a:pt x="407" y="285"/>
                  </a:lnTo>
                  <a:lnTo>
                    <a:pt x="395" y="272"/>
                  </a:lnTo>
                  <a:lnTo>
                    <a:pt x="379" y="261"/>
                  </a:lnTo>
                  <a:lnTo>
                    <a:pt x="365" y="251"/>
                  </a:lnTo>
                  <a:lnTo>
                    <a:pt x="351" y="243"/>
                  </a:lnTo>
                  <a:lnTo>
                    <a:pt x="338" y="237"/>
                  </a:lnTo>
                  <a:lnTo>
                    <a:pt x="327" y="233"/>
                  </a:lnTo>
                  <a:lnTo>
                    <a:pt x="320" y="230"/>
                  </a:lnTo>
                  <a:lnTo>
                    <a:pt x="319" y="228"/>
                  </a:lnTo>
                  <a:lnTo>
                    <a:pt x="336" y="279"/>
                  </a:lnTo>
                  <a:lnTo>
                    <a:pt x="344" y="329"/>
                  </a:lnTo>
                  <a:lnTo>
                    <a:pt x="347" y="375"/>
                  </a:lnTo>
                  <a:lnTo>
                    <a:pt x="343" y="420"/>
                  </a:lnTo>
                  <a:lnTo>
                    <a:pt x="333" y="463"/>
                  </a:lnTo>
                  <a:lnTo>
                    <a:pt x="320" y="502"/>
                  </a:lnTo>
                  <a:lnTo>
                    <a:pt x="303" y="539"/>
                  </a:lnTo>
                  <a:lnTo>
                    <a:pt x="285" y="574"/>
                  </a:lnTo>
                  <a:lnTo>
                    <a:pt x="264" y="605"/>
                  </a:lnTo>
                  <a:lnTo>
                    <a:pt x="244" y="632"/>
                  </a:lnTo>
                  <a:lnTo>
                    <a:pt x="224" y="656"/>
                  </a:lnTo>
                  <a:lnTo>
                    <a:pt x="206" y="676"/>
                  </a:lnTo>
                  <a:lnTo>
                    <a:pt x="189" y="693"/>
                  </a:lnTo>
                  <a:lnTo>
                    <a:pt x="176" y="704"/>
                  </a:lnTo>
                  <a:lnTo>
                    <a:pt x="168" y="711"/>
                  </a:lnTo>
                  <a:lnTo>
                    <a:pt x="165" y="714"/>
                  </a:lnTo>
                  <a:lnTo>
                    <a:pt x="135" y="691"/>
                  </a:lnTo>
                  <a:lnTo>
                    <a:pt x="108" y="666"/>
                  </a:lnTo>
                  <a:lnTo>
                    <a:pt x="84" y="638"/>
                  </a:lnTo>
                  <a:lnTo>
                    <a:pt x="65" y="608"/>
                  </a:lnTo>
                  <a:lnTo>
                    <a:pt x="46" y="578"/>
                  </a:lnTo>
                  <a:lnTo>
                    <a:pt x="32" y="550"/>
                  </a:lnTo>
                  <a:lnTo>
                    <a:pt x="19" y="525"/>
                  </a:lnTo>
                  <a:lnTo>
                    <a:pt x="11" y="502"/>
                  </a:lnTo>
                  <a:lnTo>
                    <a:pt x="4" y="485"/>
                  </a:lnTo>
                  <a:lnTo>
                    <a:pt x="0" y="474"/>
                  </a:lnTo>
                  <a:lnTo>
                    <a:pt x="0" y="470"/>
                  </a:lnTo>
                  <a:lnTo>
                    <a:pt x="5" y="475"/>
                  </a:lnTo>
                  <a:lnTo>
                    <a:pt x="15" y="480"/>
                  </a:lnTo>
                  <a:lnTo>
                    <a:pt x="28" y="481"/>
                  </a:lnTo>
                  <a:lnTo>
                    <a:pt x="43" y="481"/>
                  </a:lnTo>
                  <a:lnTo>
                    <a:pt x="59" y="475"/>
                  </a:lnTo>
                  <a:lnTo>
                    <a:pt x="74" y="467"/>
                  </a:lnTo>
                  <a:lnTo>
                    <a:pt x="87" y="451"/>
                  </a:lnTo>
                  <a:lnTo>
                    <a:pt x="98" y="432"/>
                  </a:lnTo>
                  <a:lnTo>
                    <a:pt x="104" y="409"/>
                  </a:lnTo>
                  <a:lnTo>
                    <a:pt x="108" y="382"/>
                  </a:lnTo>
                  <a:lnTo>
                    <a:pt x="111" y="353"/>
                  </a:lnTo>
                  <a:lnTo>
                    <a:pt x="114" y="317"/>
                  </a:lnTo>
                  <a:lnTo>
                    <a:pt x="120" y="281"/>
                  </a:lnTo>
                  <a:lnTo>
                    <a:pt x="130" y="241"/>
                  </a:lnTo>
                  <a:lnTo>
                    <a:pt x="146" y="200"/>
                  </a:lnTo>
                  <a:lnTo>
                    <a:pt x="169" y="156"/>
                  </a:lnTo>
                  <a:lnTo>
                    <a:pt x="201" y="113"/>
                  </a:lnTo>
                  <a:lnTo>
                    <a:pt x="228" y="86"/>
                  </a:lnTo>
                  <a:lnTo>
                    <a:pt x="261" y="62"/>
                  </a:lnTo>
                  <a:lnTo>
                    <a:pt x="296" y="42"/>
                  </a:lnTo>
                  <a:lnTo>
                    <a:pt x="336" y="27"/>
                  </a:lnTo>
                  <a:lnTo>
                    <a:pt x="376" y="14"/>
                  </a:lnTo>
                  <a:lnTo>
                    <a:pt x="419" y="5"/>
                  </a:lnTo>
                  <a:lnTo>
                    <a:pt x="462" y="1"/>
                  </a:lnTo>
                  <a:lnTo>
                    <a:pt x="505" y="0"/>
                  </a:lnTo>
                  <a:close/>
                </a:path>
              </a:pathLst>
            </a:custGeom>
            <a:solidFill>
              <a:srgbClr val="04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98" name="Freeform 113">
              <a:extLst>
                <a:ext uri="{FF2B5EF4-FFF2-40B4-BE49-F238E27FC236}">
                  <a16:creationId xmlns:a16="http://schemas.microsoft.com/office/drawing/2014/main" id="{3E8175D5-9A72-1145-820F-C2EA03F8B356}"/>
                </a:ext>
              </a:extLst>
            </p:cNvPr>
            <p:cNvSpPr>
              <a:spLocks/>
            </p:cNvSpPr>
            <p:nvPr/>
          </p:nvSpPr>
          <p:spPr bwMode="auto">
            <a:xfrm>
              <a:off x="8612188" y="5376863"/>
              <a:ext cx="1184275" cy="887413"/>
            </a:xfrm>
            <a:custGeom>
              <a:avLst/>
              <a:gdLst/>
              <a:ahLst/>
              <a:cxnLst>
                <a:cxn ang="0">
                  <a:pos x="659" y="54"/>
                </a:cxn>
                <a:cxn ang="0">
                  <a:pos x="700" y="171"/>
                </a:cxn>
                <a:cxn ang="0">
                  <a:pos x="727" y="294"/>
                </a:cxn>
                <a:cxn ang="0">
                  <a:pos x="742" y="415"/>
                </a:cxn>
                <a:cxn ang="0">
                  <a:pos x="739" y="484"/>
                </a:cxn>
                <a:cxn ang="0">
                  <a:pos x="704" y="510"/>
                </a:cxn>
                <a:cxn ang="0">
                  <a:pos x="643" y="531"/>
                </a:cxn>
                <a:cxn ang="0">
                  <a:pos x="605" y="539"/>
                </a:cxn>
                <a:cxn ang="0">
                  <a:pos x="594" y="541"/>
                </a:cxn>
                <a:cxn ang="0">
                  <a:pos x="581" y="544"/>
                </a:cxn>
                <a:cxn ang="0">
                  <a:pos x="573" y="545"/>
                </a:cxn>
                <a:cxn ang="0">
                  <a:pos x="512" y="552"/>
                </a:cxn>
                <a:cxn ang="0">
                  <a:pos x="372" y="559"/>
                </a:cxn>
                <a:cxn ang="0">
                  <a:pos x="296" y="558"/>
                </a:cxn>
                <a:cxn ang="0">
                  <a:pos x="282" y="556"/>
                </a:cxn>
                <a:cxn ang="0">
                  <a:pos x="254" y="555"/>
                </a:cxn>
                <a:cxn ang="0">
                  <a:pos x="205" y="549"/>
                </a:cxn>
                <a:cxn ang="0">
                  <a:pos x="117" y="534"/>
                </a:cxn>
                <a:cxn ang="0">
                  <a:pos x="49" y="514"/>
                </a:cxn>
                <a:cxn ang="0">
                  <a:pos x="8" y="489"/>
                </a:cxn>
                <a:cxn ang="0">
                  <a:pos x="8" y="410"/>
                </a:cxn>
                <a:cxn ang="0">
                  <a:pos x="35" y="274"/>
                </a:cxn>
                <a:cxn ang="0">
                  <a:pos x="78" y="140"/>
                </a:cxn>
                <a:cxn ang="0">
                  <a:pos x="141" y="16"/>
                </a:cxn>
                <a:cxn ang="0">
                  <a:pos x="152" y="19"/>
                </a:cxn>
                <a:cxn ang="0">
                  <a:pos x="183" y="27"/>
                </a:cxn>
                <a:cxn ang="0">
                  <a:pos x="229" y="34"/>
                </a:cxn>
                <a:cxn ang="0">
                  <a:pos x="254" y="38"/>
                </a:cxn>
                <a:cxn ang="0">
                  <a:pos x="322" y="43"/>
                </a:cxn>
                <a:cxn ang="0">
                  <a:pos x="419" y="43"/>
                </a:cxn>
                <a:cxn ang="0">
                  <a:pos x="533" y="28"/>
                </a:cxn>
                <a:cxn ang="0">
                  <a:pos x="553" y="23"/>
                </a:cxn>
                <a:cxn ang="0">
                  <a:pos x="591" y="13"/>
                </a:cxn>
                <a:cxn ang="0">
                  <a:pos x="621" y="3"/>
                </a:cxn>
                <a:cxn ang="0">
                  <a:pos x="633" y="0"/>
                </a:cxn>
              </a:cxnLst>
              <a:rect l="0" t="0" r="r" b="b"/>
              <a:pathLst>
                <a:path w="746" h="559">
                  <a:moveTo>
                    <a:pt x="633" y="0"/>
                  </a:moveTo>
                  <a:lnTo>
                    <a:pt x="659" y="54"/>
                  </a:lnTo>
                  <a:lnTo>
                    <a:pt x="681" y="112"/>
                  </a:lnTo>
                  <a:lnTo>
                    <a:pt x="700" y="171"/>
                  </a:lnTo>
                  <a:lnTo>
                    <a:pt x="715" y="233"/>
                  </a:lnTo>
                  <a:lnTo>
                    <a:pt x="727" y="294"/>
                  </a:lnTo>
                  <a:lnTo>
                    <a:pt x="735" y="356"/>
                  </a:lnTo>
                  <a:lnTo>
                    <a:pt x="742" y="415"/>
                  </a:lnTo>
                  <a:lnTo>
                    <a:pt x="746" y="472"/>
                  </a:lnTo>
                  <a:lnTo>
                    <a:pt x="739" y="484"/>
                  </a:lnTo>
                  <a:lnTo>
                    <a:pt x="725" y="497"/>
                  </a:lnTo>
                  <a:lnTo>
                    <a:pt x="704" y="510"/>
                  </a:lnTo>
                  <a:lnTo>
                    <a:pt x="676" y="521"/>
                  </a:lnTo>
                  <a:lnTo>
                    <a:pt x="643" y="531"/>
                  </a:lnTo>
                  <a:lnTo>
                    <a:pt x="605" y="539"/>
                  </a:lnTo>
                  <a:lnTo>
                    <a:pt x="605" y="539"/>
                  </a:lnTo>
                  <a:lnTo>
                    <a:pt x="604" y="539"/>
                  </a:lnTo>
                  <a:lnTo>
                    <a:pt x="594" y="541"/>
                  </a:lnTo>
                  <a:lnTo>
                    <a:pt x="593" y="541"/>
                  </a:lnTo>
                  <a:lnTo>
                    <a:pt x="581" y="544"/>
                  </a:lnTo>
                  <a:lnTo>
                    <a:pt x="580" y="544"/>
                  </a:lnTo>
                  <a:lnTo>
                    <a:pt x="573" y="545"/>
                  </a:lnTo>
                  <a:lnTo>
                    <a:pt x="573" y="545"/>
                  </a:lnTo>
                  <a:lnTo>
                    <a:pt x="512" y="552"/>
                  </a:lnTo>
                  <a:lnTo>
                    <a:pt x="444" y="558"/>
                  </a:lnTo>
                  <a:lnTo>
                    <a:pt x="372" y="559"/>
                  </a:lnTo>
                  <a:lnTo>
                    <a:pt x="296" y="558"/>
                  </a:lnTo>
                  <a:lnTo>
                    <a:pt x="296" y="558"/>
                  </a:lnTo>
                  <a:lnTo>
                    <a:pt x="284" y="556"/>
                  </a:lnTo>
                  <a:lnTo>
                    <a:pt x="282" y="556"/>
                  </a:lnTo>
                  <a:lnTo>
                    <a:pt x="255" y="555"/>
                  </a:lnTo>
                  <a:lnTo>
                    <a:pt x="254" y="555"/>
                  </a:lnTo>
                  <a:lnTo>
                    <a:pt x="254" y="555"/>
                  </a:lnTo>
                  <a:lnTo>
                    <a:pt x="205" y="549"/>
                  </a:lnTo>
                  <a:lnTo>
                    <a:pt x="158" y="542"/>
                  </a:lnTo>
                  <a:lnTo>
                    <a:pt x="117" y="534"/>
                  </a:lnTo>
                  <a:lnTo>
                    <a:pt x="80" y="524"/>
                  </a:lnTo>
                  <a:lnTo>
                    <a:pt x="49" y="514"/>
                  </a:lnTo>
                  <a:lnTo>
                    <a:pt x="25" y="501"/>
                  </a:lnTo>
                  <a:lnTo>
                    <a:pt x="8" y="489"/>
                  </a:lnTo>
                  <a:lnTo>
                    <a:pt x="0" y="474"/>
                  </a:lnTo>
                  <a:lnTo>
                    <a:pt x="8" y="410"/>
                  </a:lnTo>
                  <a:lnTo>
                    <a:pt x="20" y="342"/>
                  </a:lnTo>
                  <a:lnTo>
                    <a:pt x="35" y="274"/>
                  </a:lnTo>
                  <a:lnTo>
                    <a:pt x="54" y="206"/>
                  </a:lnTo>
                  <a:lnTo>
                    <a:pt x="78" y="140"/>
                  </a:lnTo>
                  <a:lnTo>
                    <a:pt x="106" y="75"/>
                  </a:lnTo>
                  <a:lnTo>
                    <a:pt x="141" y="16"/>
                  </a:lnTo>
                  <a:lnTo>
                    <a:pt x="144" y="16"/>
                  </a:lnTo>
                  <a:lnTo>
                    <a:pt x="152" y="19"/>
                  </a:lnTo>
                  <a:lnTo>
                    <a:pt x="166" y="23"/>
                  </a:lnTo>
                  <a:lnTo>
                    <a:pt x="183" y="27"/>
                  </a:lnTo>
                  <a:lnTo>
                    <a:pt x="205" y="31"/>
                  </a:lnTo>
                  <a:lnTo>
                    <a:pt x="229" y="34"/>
                  </a:lnTo>
                  <a:lnTo>
                    <a:pt x="254" y="37"/>
                  </a:lnTo>
                  <a:lnTo>
                    <a:pt x="254" y="38"/>
                  </a:lnTo>
                  <a:lnTo>
                    <a:pt x="284" y="41"/>
                  </a:lnTo>
                  <a:lnTo>
                    <a:pt x="322" y="43"/>
                  </a:lnTo>
                  <a:lnTo>
                    <a:pt x="368" y="44"/>
                  </a:lnTo>
                  <a:lnTo>
                    <a:pt x="419" y="43"/>
                  </a:lnTo>
                  <a:lnTo>
                    <a:pt x="474" y="37"/>
                  </a:lnTo>
                  <a:lnTo>
                    <a:pt x="533" y="28"/>
                  </a:lnTo>
                  <a:lnTo>
                    <a:pt x="533" y="28"/>
                  </a:lnTo>
                  <a:lnTo>
                    <a:pt x="553" y="23"/>
                  </a:lnTo>
                  <a:lnTo>
                    <a:pt x="573" y="17"/>
                  </a:lnTo>
                  <a:lnTo>
                    <a:pt x="591" y="13"/>
                  </a:lnTo>
                  <a:lnTo>
                    <a:pt x="608" y="7"/>
                  </a:lnTo>
                  <a:lnTo>
                    <a:pt x="621" y="3"/>
                  </a:lnTo>
                  <a:lnTo>
                    <a:pt x="629" y="0"/>
                  </a:lnTo>
                  <a:lnTo>
                    <a:pt x="633" y="0"/>
                  </a:lnTo>
                  <a:close/>
                </a:path>
              </a:pathLst>
            </a:custGeom>
            <a:solidFill>
              <a:srgbClr val="A0B5B4"/>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499" name="Freeform 114">
              <a:extLst>
                <a:ext uri="{FF2B5EF4-FFF2-40B4-BE49-F238E27FC236}">
                  <a16:creationId xmlns:a16="http://schemas.microsoft.com/office/drawing/2014/main" id="{2C329305-1294-6849-BD74-F59A705A9CC9}"/>
                </a:ext>
              </a:extLst>
            </p:cNvPr>
            <p:cNvSpPr>
              <a:spLocks/>
            </p:cNvSpPr>
            <p:nvPr/>
          </p:nvSpPr>
          <p:spPr bwMode="auto">
            <a:xfrm>
              <a:off x="9583738" y="5664200"/>
              <a:ext cx="92075" cy="566738"/>
            </a:xfrm>
            <a:custGeom>
              <a:avLst/>
              <a:gdLst/>
              <a:ahLst/>
              <a:cxnLst>
                <a:cxn ang="0">
                  <a:pos x="7" y="0"/>
                </a:cxn>
                <a:cxn ang="0">
                  <a:pos x="9" y="4"/>
                </a:cxn>
                <a:cxn ang="0">
                  <a:pos x="13" y="14"/>
                </a:cxn>
                <a:cxn ang="0">
                  <a:pos x="20" y="30"/>
                </a:cxn>
                <a:cxn ang="0">
                  <a:pos x="27" y="52"/>
                </a:cxn>
                <a:cxn ang="0">
                  <a:pos x="36" y="79"/>
                </a:cxn>
                <a:cxn ang="0">
                  <a:pos x="44" y="113"/>
                </a:cxn>
                <a:cxn ang="0">
                  <a:pos x="50" y="149"/>
                </a:cxn>
                <a:cxn ang="0">
                  <a:pos x="55" y="192"/>
                </a:cxn>
                <a:cxn ang="0">
                  <a:pos x="58" y="238"/>
                </a:cxn>
                <a:cxn ang="0">
                  <a:pos x="57" y="289"/>
                </a:cxn>
                <a:cxn ang="0">
                  <a:pos x="51" y="343"/>
                </a:cxn>
                <a:cxn ang="0">
                  <a:pos x="27" y="350"/>
                </a:cxn>
                <a:cxn ang="0">
                  <a:pos x="0" y="357"/>
                </a:cxn>
                <a:cxn ang="0">
                  <a:pos x="3" y="337"/>
                </a:cxn>
                <a:cxn ang="0">
                  <a:pos x="6" y="316"/>
                </a:cxn>
                <a:cxn ang="0">
                  <a:pos x="9" y="296"/>
                </a:cxn>
                <a:cxn ang="0">
                  <a:pos x="12" y="279"/>
                </a:cxn>
                <a:cxn ang="0">
                  <a:pos x="14" y="269"/>
                </a:cxn>
                <a:cxn ang="0">
                  <a:pos x="23" y="224"/>
                </a:cxn>
                <a:cxn ang="0">
                  <a:pos x="29" y="183"/>
                </a:cxn>
                <a:cxn ang="0">
                  <a:pos x="30" y="145"/>
                </a:cxn>
                <a:cxn ang="0">
                  <a:pos x="29" y="111"/>
                </a:cxn>
                <a:cxn ang="0">
                  <a:pos x="26" y="80"/>
                </a:cxn>
                <a:cxn ang="0">
                  <a:pos x="20" y="52"/>
                </a:cxn>
                <a:cxn ang="0">
                  <a:pos x="13" y="25"/>
                </a:cxn>
                <a:cxn ang="0">
                  <a:pos x="7" y="0"/>
                </a:cxn>
              </a:cxnLst>
              <a:rect l="0" t="0" r="r" b="b"/>
              <a:pathLst>
                <a:path w="58" h="357">
                  <a:moveTo>
                    <a:pt x="7" y="0"/>
                  </a:moveTo>
                  <a:lnTo>
                    <a:pt x="9" y="4"/>
                  </a:lnTo>
                  <a:lnTo>
                    <a:pt x="13" y="14"/>
                  </a:lnTo>
                  <a:lnTo>
                    <a:pt x="20" y="30"/>
                  </a:lnTo>
                  <a:lnTo>
                    <a:pt x="27" y="52"/>
                  </a:lnTo>
                  <a:lnTo>
                    <a:pt x="36" y="79"/>
                  </a:lnTo>
                  <a:lnTo>
                    <a:pt x="44" y="113"/>
                  </a:lnTo>
                  <a:lnTo>
                    <a:pt x="50" y="149"/>
                  </a:lnTo>
                  <a:lnTo>
                    <a:pt x="55" y="192"/>
                  </a:lnTo>
                  <a:lnTo>
                    <a:pt x="58" y="238"/>
                  </a:lnTo>
                  <a:lnTo>
                    <a:pt x="57" y="289"/>
                  </a:lnTo>
                  <a:lnTo>
                    <a:pt x="51" y="343"/>
                  </a:lnTo>
                  <a:lnTo>
                    <a:pt x="27" y="350"/>
                  </a:lnTo>
                  <a:lnTo>
                    <a:pt x="0" y="357"/>
                  </a:lnTo>
                  <a:lnTo>
                    <a:pt x="3" y="337"/>
                  </a:lnTo>
                  <a:lnTo>
                    <a:pt x="6" y="316"/>
                  </a:lnTo>
                  <a:lnTo>
                    <a:pt x="9" y="296"/>
                  </a:lnTo>
                  <a:lnTo>
                    <a:pt x="12" y="279"/>
                  </a:lnTo>
                  <a:lnTo>
                    <a:pt x="14" y="269"/>
                  </a:lnTo>
                  <a:lnTo>
                    <a:pt x="23" y="224"/>
                  </a:lnTo>
                  <a:lnTo>
                    <a:pt x="29" y="183"/>
                  </a:lnTo>
                  <a:lnTo>
                    <a:pt x="30" y="145"/>
                  </a:lnTo>
                  <a:lnTo>
                    <a:pt x="29" y="111"/>
                  </a:lnTo>
                  <a:lnTo>
                    <a:pt x="26" y="80"/>
                  </a:lnTo>
                  <a:lnTo>
                    <a:pt x="20" y="52"/>
                  </a:lnTo>
                  <a:lnTo>
                    <a:pt x="13" y="25"/>
                  </a:lnTo>
                  <a:lnTo>
                    <a:pt x="7" y="0"/>
                  </a:lnTo>
                  <a:close/>
                </a:path>
              </a:pathLst>
            </a:custGeom>
            <a:solidFill>
              <a:srgbClr val="40555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0" name="Freeform 115">
              <a:extLst>
                <a:ext uri="{FF2B5EF4-FFF2-40B4-BE49-F238E27FC236}">
                  <a16:creationId xmlns:a16="http://schemas.microsoft.com/office/drawing/2014/main" id="{C116EE3A-1B5A-514B-B79C-2C97BD8EB091}"/>
                </a:ext>
              </a:extLst>
            </p:cNvPr>
            <p:cNvSpPr>
              <a:spLocks/>
            </p:cNvSpPr>
            <p:nvPr/>
          </p:nvSpPr>
          <p:spPr bwMode="auto">
            <a:xfrm>
              <a:off x="8801101" y="5684838"/>
              <a:ext cx="93663" cy="557213"/>
            </a:xfrm>
            <a:custGeom>
              <a:avLst/>
              <a:gdLst/>
              <a:ahLst/>
              <a:cxnLst>
                <a:cxn ang="0">
                  <a:pos x="52" y="0"/>
                </a:cxn>
                <a:cxn ang="0">
                  <a:pos x="43" y="36"/>
                </a:cxn>
                <a:cxn ang="0">
                  <a:pos x="38" y="80"/>
                </a:cxn>
                <a:cxn ang="0">
                  <a:pos x="32" y="127"/>
                </a:cxn>
                <a:cxn ang="0">
                  <a:pos x="31" y="176"/>
                </a:cxn>
                <a:cxn ang="0">
                  <a:pos x="32" y="223"/>
                </a:cxn>
                <a:cxn ang="0">
                  <a:pos x="36" y="265"/>
                </a:cxn>
                <a:cxn ang="0">
                  <a:pos x="42" y="293"/>
                </a:cxn>
                <a:cxn ang="0">
                  <a:pos x="47" y="319"/>
                </a:cxn>
                <a:cxn ang="0">
                  <a:pos x="53" y="338"/>
                </a:cxn>
                <a:cxn ang="0">
                  <a:pos x="59" y="351"/>
                </a:cxn>
                <a:cxn ang="0">
                  <a:pos x="29" y="345"/>
                </a:cxn>
                <a:cxn ang="0">
                  <a:pos x="1" y="340"/>
                </a:cxn>
                <a:cxn ang="0">
                  <a:pos x="0" y="283"/>
                </a:cxn>
                <a:cxn ang="0">
                  <a:pos x="1" y="232"/>
                </a:cxn>
                <a:cxn ang="0">
                  <a:pos x="5" y="184"/>
                </a:cxn>
                <a:cxn ang="0">
                  <a:pos x="11" y="144"/>
                </a:cxn>
                <a:cxn ang="0">
                  <a:pos x="18" y="105"/>
                </a:cxn>
                <a:cxn ang="0">
                  <a:pos x="25" y="74"/>
                </a:cxn>
                <a:cxn ang="0">
                  <a:pos x="33" y="48"/>
                </a:cxn>
                <a:cxn ang="0">
                  <a:pos x="40" y="26"/>
                </a:cxn>
                <a:cxn ang="0">
                  <a:pos x="46" y="11"/>
                </a:cxn>
                <a:cxn ang="0">
                  <a:pos x="50" y="2"/>
                </a:cxn>
                <a:cxn ang="0">
                  <a:pos x="52" y="0"/>
                </a:cxn>
              </a:cxnLst>
              <a:rect l="0" t="0" r="r" b="b"/>
              <a:pathLst>
                <a:path w="59" h="351">
                  <a:moveTo>
                    <a:pt x="52" y="0"/>
                  </a:moveTo>
                  <a:lnTo>
                    <a:pt x="43" y="36"/>
                  </a:lnTo>
                  <a:lnTo>
                    <a:pt x="38" y="80"/>
                  </a:lnTo>
                  <a:lnTo>
                    <a:pt x="32" y="127"/>
                  </a:lnTo>
                  <a:lnTo>
                    <a:pt x="31" y="176"/>
                  </a:lnTo>
                  <a:lnTo>
                    <a:pt x="32" y="223"/>
                  </a:lnTo>
                  <a:lnTo>
                    <a:pt x="36" y="265"/>
                  </a:lnTo>
                  <a:lnTo>
                    <a:pt x="42" y="293"/>
                  </a:lnTo>
                  <a:lnTo>
                    <a:pt x="47" y="319"/>
                  </a:lnTo>
                  <a:lnTo>
                    <a:pt x="53" y="338"/>
                  </a:lnTo>
                  <a:lnTo>
                    <a:pt x="59" y="351"/>
                  </a:lnTo>
                  <a:lnTo>
                    <a:pt x="29" y="345"/>
                  </a:lnTo>
                  <a:lnTo>
                    <a:pt x="1" y="340"/>
                  </a:lnTo>
                  <a:lnTo>
                    <a:pt x="0" y="283"/>
                  </a:lnTo>
                  <a:lnTo>
                    <a:pt x="1" y="232"/>
                  </a:lnTo>
                  <a:lnTo>
                    <a:pt x="5" y="184"/>
                  </a:lnTo>
                  <a:lnTo>
                    <a:pt x="11" y="144"/>
                  </a:lnTo>
                  <a:lnTo>
                    <a:pt x="18" y="105"/>
                  </a:lnTo>
                  <a:lnTo>
                    <a:pt x="25" y="74"/>
                  </a:lnTo>
                  <a:lnTo>
                    <a:pt x="33" y="48"/>
                  </a:lnTo>
                  <a:lnTo>
                    <a:pt x="40" y="26"/>
                  </a:lnTo>
                  <a:lnTo>
                    <a:pt x="46" y="11"/>
                  </a:lnTo>
                  <a:lnTo>
                    <a:pt x="50" y="2"/>
                  </a:lnTo>
                  <a:lnTo>
                    <a:pt x="52" y="0"/>
                  </a:lnTo>
                  <a:close/>
                </a:path>
              </a:pathLst>
            </a:custGeom>
            <a:solidFill>
              <a:srgbClr val="40555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1" name="Freeform 116">
              <a:extLst>
                <a:ext uri="{FF2B5EF4-FFF2-40B4-BE49-F238E27FC236}">
                  <a16:creationId xmlns:a16="http://schemas.microsoft.com/office/drawing/2014/main" id="{01A92FDA-8C0F-D84E-A097-02A55985EF96}"/>
                </a:ext>
              </a:extLst>
            </p:cNvPr>
            <p:cNvSpPr>
              <a:spLocks/>
            </p:cNvSpPr>
            <p:nvPr/>
          </p:nvSpPr>
          <p:spPr bwMode="auto">
            <a:xfrm>
              <a:off x="8921751" y="5402263"/>
              <a:ext cx="688975" cy="862013"/>
            </a:xfrm>
            <a:custGeom>
              <a:avLst/>
              <a:gdLst/>
              <a:ahLst/>
              <a:cxnLst>
                <a:cxn ang="0">
                  <a:pos x="405" y="94"/>
                </a:cxn>
                <a:cxn ang="0">
                  <a:pos x="430" y="278"/>
                </a:cxn>
                <a:cxn ang="0">
                  <a:pos x="434" y="392"/>
                </a:cxn>
                <a:cxn ang="0">
                  <a:pos x="431" y="482"/>
                </a:cxn>
                <a:cxn ang="0">
                  <a:pos x="410" y="523"/>
                </a:cxn>
                <a:cxn ang="0">
                  <a:pos x="409" y="523"/>
                </a:cxn>
                <a:cxn ang="0">
                  <a:pos x="398" y="525"/>
                </a:cxn>
                <a:cxn ang="0">
                  <a:pos x="385" y="528"/>
                </a:cxn>
                <a:cxn ang="0">
                  <a:pos x="378" y="529"/>
                </a:cxn>
                <a:cxn ang="0">
                  <a:pos x="249" y="542"/>
                </a:cxn>
                <a:cxn ang="0">
                  <a:pos x="101" y="542"/>
                </a:cxn>
                <a:cxn ang="0">
                  <a:pos x="89" y="540"/>
                </a:cxn>
                <a:cxn ang="0">
                  <a:pos x="60" y="539"/>
                </a:cxn>
                <a:cxn ang="0">
                  <a:pos x="59" y="539"/>
                </a:cxn>
                <a:cxn ang="0">
                  <a:pos x="12" y="499"/>
                </a:cxn>
                <a:cxn ang="0">
                  <a:pos x="19" y="423"/>
                </a:cxn>
                <a:cxn ang="0">
                  <a:pos x="27" y="343"/>
                </a:cxn>
                <a:cxn ang="0">
                  <a:pos x="27" y="248"/>
                </a:cxn>
                <a:cxn ang="0">
                  <a:pos x="19" y="145"/>
                </a:cxn>
                <a:cxn ang="0">
                  <a:pos x="10" y="63"/>
                </a:cxn>
                <a:cxn ang="0">
                  <a:pos x="0" y="12"/>
                </a:cxn>
                <a:cxn ang="0">
                  <a:pos x="59" y="21"/>
                </a:cxn>
                <a:cxn ang="0">
                  <a:pos x="70" y="24"/>
                </a:cxn>
                <a:cxn ang="0">
                  <a:pos x="87" y="110"/>
                </a:cxn>
                <a:cxn ang="0">
                  <a:pos x="97" y="183"/>
                </a:cxn>
                <a:cxn ang="0">
                  <a:pos x="100" y="234"/>
                </a:cxn>
                <a:cxn ang="0">
                  <a:pos x="100" y="254"/>
                </a:cxn>
                <a:cxn ang="0">
                  <a:pos x="114" y="255"/>
                </a:cxn>
                <a:cxn ang="0">
                  <a:pos x="152" y="257"/>
                </a:cxn>
                <a:cxn ang="0">
                  <a:pos x="206" y="258"/>
                </a:cxn>
                <a:cxn ang="0">
                  <a:pos x="265" y="255"/>
                </a:cxn>
                <a:cxn ang="0">
                  <a:pos x="316" y="248"/>
                </a:cxn>
                <a:cxn ang="0">
                  <a:pos x="351" y="240"/>
                </a:cxn>
                <a:cxn ang="0">
                  <a:pos x="364" y="237"/>
                </a:cxn>
                <a:cxn ang="0">
                  <a:pos x="351" y="117"/>
                </a:cxn>
                <a:cxn ang="0">
                  <a:pos x="327" y="14"/>
                </a:cxn>
                <a:cxn ang="0">
                  <a:pos x="338" y="12"/>
                </a:cxn>
              </a:cxnLst>
              <a:rect l="0" t="0" r="r" b="b"/>
              <a:pathLst>
                <a:path w="434" h="543">
                  <a:moveTo>
                    <a:pt x="382" y="0"/>
                  </a:moveTo>
                  <a:lnTo>
                    <a:pt x="405" y="94"/>
                  </a:lnTo>
                  <a:lnTo>
                    <a:pt x="420" y="189"/>
                  </a:lnTo>
                  <a:lnTo>
                    <a:pt x="430" y="278"/>
                  </a:lnTo>
                  <a:lnTo>
                    <a:pt x="434" y="337"/>
                  </a:lnTo>
                  <a:lnTo>
                    <a:pt x="434" y="392"/>
                  </a:lnTo>
                  <a:lnTo>
                    <a:pt x="433" y="440"/>
                  </a:lnTo>
                  <a:lnTo>
                    <a:pt x="431" y="482"/>
                  </a:lnTo>
                  <a:lnTo>
                    <a:pt x="430" y="519"/>
                  </a:lnTo>
                  <a:lnTo>
                    <a:pt x="410" y="523"/>
                  </a:lnTo>
                  <a:lnTo>
                    <a:pt x="410" y="523"/>
                  </a:lnTo>
                  <a:lnTo>
                    <a:pt x="409" y="523"/>
                  </a:lnTo>
                  <a:lnTo>
                    <a:pt x="399" y="525"/>
                  </a:lnTo>
                  <a:lnTo>
                    <a:pt x="398" y="525"/>
                  </a:lnTo>
                  <a:lnTo>
                    <a:pt x="386" y="528"/>
                  </a:lnTo>
                  <a:lnTo>
                    <a:pt x="385" y="528"/>
                  </a:lnTo>
                  <a:lnTo>
                    <a:pt x="378" y="529"/>
                  </a:lnTo>
                  <a:lnTo>
                    <a:pt x="378" y="529"/>
                  </a:lnTo>
                  <a:lnTo>
                    <a:pt x="317" y="536"/>
                  </a:lnTo>
                  <a:lnTo>
                    <a:pt x="249" y="542"/>
                  </a:lnTo>
                  <a:lnTo>
                    <a:pt x="177" y="543"/>
                  </a:lnTo>
                  <a:lnTo>
                    <a:pt x="101" y="542"/>
                  </a:lnTo>
                  <a:lnTo>
                    <a:pt x="101" y="542"/>
                  </a:lnTo>
                  <a:lnTo>
                    <a:pt x="89" y="540"/>
                  </a:lnTo>
                  <a:lnTo>
                    <a:pt x="87" y="540"/>
                  </a:lnTo>
                  <a:lnTo>
                    <a:pt x="60" y="539"/>
                  </a:lnTo>
                  <a:lnTo>
                    <a:pt x="59" y="539"/>
                  </a:lnTo>
                  <a:lnTo>
                    <a:pt x="59" y="539"/>
                  </a:lnTo>
                  <a:lnTo>
                    <a:pt x="12" y="533"/>
                  </a:lnTo>
                  <a:lnTo>
                    <a:pt x="12" y="499"/>
                  </a:lnTo>
                  <a:lnTo>
                    <a:pt x="15" y="463"/>
                  </a:lnTo>
                  <a:lnTo>
                    <a:pt x="19" y="423"/>
                  </a:lnTo>
                  <a:lnTo>
                    <a:pt x="24" y="382"/>
                  </a:lnTo>
                  <a:lnTo>
                    <a:pt x="27" y="343"/>
                  </a:lnTo>
                  <a:lnTo>
                    <a:pt x="28" y="305"/>
                  </a:lnTo>
                  <a:lnTo>
                    <a:pt x="27" y="248"/>
                  </a:lnTo>
                  <a:lnTo>
                    <a:pt x="24" y="195"/>
                  </a:lnTo>
                  <a:lnTo>
                    <a:pt x="19" y="145"/>
                  </a:lnTo>
                  <a:lnTo>
                    <a:pt x="15" y="101"/>
                  </a:lnTo>
                  <a:lnTo>
                    <a:pt x="10" y="63"/>
                  </a:lnTo>
                  <a:lnTo>
                    <a:pt x="5" y="34"/>
                  </a:lnTo>
                  <a:lnTo>
                    <a:pt x="0" y="12"/>
                  </a:lnTo>
                  <a:lnTo>
                    <a:pt x="28" y="18"/>
                  </a:lnTo>
                  <a:lnTo>
                    <a:pt x="59" y="21"/>
                  </a:lnTo>
                  <a:lnTo>
                    <a:pt x="59" y="22"/>
                  </a:lnTo>
                  <a:lnTo>
                    <a:pt x="70" y="24"/>
                  </a:lnTo>
                  <a:lnTo>
                    <a:pt x="80" y="68"/>
                  </a:lnTo>
                  <a:lnTo>
                    <a:pt x="87" y="110"/>
                  </a:lnTo>
                  <a:lnTo>
                    <a:pt x="93" y="149"/>
                  </a:lnTo>
                  <a:lnTo>
                    <a:pt x="97" y="183"/>
                  </a:lnTo>
                  <a:lnTo>
                    <a:pt x="98" y="213"/>
                  </a:lnTo>
                  <a:lnTo>
                    <a:pt x="100" y="234"/>
                  </a:lnTo>
                  <a:lnTo>
                    <a:pt x="100" y="248"/>
                  </a:lnTo>
                  <a:lnTo>
                    <a:pt x="100" y="254"/>
                  </a:lnTo>
                  <a:lnTo>
                    <a:pt x="104" y="254"/>
                  </a:lnTo>
                  <a:lnTo>
                    <a:pt x="114" y="255"/>
                  </a:lnTo>
                  <a:lnTo>
                    <a:pt x="131" y="257"/>
                  </a:lnTo>
                  <a:lnTo>
                    <a:pt x="152" y="257"/>
                  </a:lnTo>
                  <a:lnTo>
                    <a:pt x="177" y="258"/>
                  </a:lnTo>
                  <a:lnTo>
                    <a:pt x="206" y="258"/>
                  </a:lnTo>
                  <a:lnTo>
                    <a:pt x="235" y="258"/>
                  </a:lnTo>
                  <a:lnTo>
                    <a:pt x="265" y="255"/>
                  </a:lnTo>
                  <a:lnTo>
                    <a:pt x="293" y="252"/>
                  </a:lnTo>
                  <a:lnTo>
                    <a:pt x="316" y="248"/>
                  </a:lnTo>
                  <a:lnTo>
                    <a:pt x="335" y="244"/>
                  </a:lnTo>
                  <a:lnTo>
                    <a:pt x="351" y="240"/>
                  </a:lnTo>
                  <a:lnTo>
                    <a:pt x="359" y="238"/>
                  </a:lnTo>
                  <a:lnTo>
                    <a:pt x="364" y="237"/>
                  </a:lnTo>
                  <a:lnTo>
                    <a:pt x="359" y="175"/>
                  </a:lnTo>
                  <a:lnTo>
                    <a:pt x="351" y="117"/>
                  </a:lnTo>
                  <a:lnTo>
                    <a:pt x="340" y="62"/>
                  </a:lnTo>
                  <a:lnTo>
                    <a:pt x="327" y="14"/>
                  </a:lnTo>
                  <a:lnTo>
                    <a:pt x="338" y="12"/>
                  </a:lnTo>
                  <a:lnTo>
                    <a:pt x="338" y="12"/>
                  </a:lnTo>
                  <a:lnTo>
                    <a:pt x="382" y="0"/>
                  </a:lnTo>
                  <a:close/>
                </a:path>
              </a:pathLst>
            </a:custGeom>
            <a:solidFill>
              <a:srgbClr val="576E7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2" name="Freeform 117">
              <a:extLst>
                <a:ext uri="{FF2B5EF4-FFF2-40B4-BE49-F238E27FC236}">
                  <a16:creationId xmlns:a16="http://schemas.microsoft.com/office/drawing/2014/main" id="{0F8D917D-E8F6-8E43-B9EE-42C376848CDE}"/>
                </a:ext>
              </a:extLst>
            </p:cNvPr>
            <p:cNvSpPr>
              <a:spLocks/>
            </p:cNvSpPr>
            <p:nvPr/>
          </p:nvSpPr>
          <p:spPr bwMode="auto">
            <a:xfrm>
              <a:off x="9113838" y="5856288"/>
              <a:ext cx="387350" cy="38100"/>
            </a:xfrm>
            <a:custGeom>
              <a:avLst/>
              <a:gdLst/>
              <a:ahLst/>
              <a:cxnLst>
                <a:cxn ang="0">
                  <a:pos x="244" y="0"/>
                </a:cxn>
                <a:cxn ang="0">
                  <a:pos x="240" y="2"/>
                </a:cxn>
                <a:cxn ang="0">
                  <a:pos x="230" y="5"/>
                </a:cxn>
                <a:cxn ang="0">
                  <a:pos x="213" y="10"/>
                </a:cxn>
                <a:cxn ang="0">
                  <a:pos x="191" y="14"/>
                </a:cxn>
                <a:cxn ang="0">
                  <a:pos x="162" y="20"/>
                </a:cxn>
                <a:cxn ang="0">
                  <a:pos x="130" y="23"/>
                </a:cxn>
                <a:cxn ang="0">
                  <a:pos x="90" y="24"/>
                </a:cxn>
                <a:cxn ang="0">
                  <a:pos x="48" y="23"/>
                </a:cxn>
                <a:cxn ang="0">
                  <a:pos x="0" y="19"/>
                </a:cxn>
                <a:cxn ang="0">
                  <a:pos x="6" y="19"/>
                </a:cxn>
                <a:cxn ang="0">
                  <a:pos x="18" y="19"/>
                </a:cxn>
                <a:cxn ang="0">
                  <a:pos x="38" y="17"/>
                </a:cxn>
                <a:cxn ang="0">
                  <a:pos x="64" y="17"/>
                </a:cxn>
                <a:cxn ang="0">
                  <a:pos x="93" y="16"/>
                </a:cxn>
                <a:cxn ang="0">
                  <a:pos x="124" y="14"/>
                </a:cxn>
                <a:cxn ang="0">
                  <a:pos x="157" y="12"/>
                </a:cxn>
                <a:cxn ang="0">
                  <a:pos x="189" y="9"/>
                </a:cxn>
                <a:cxn ang="0">
                  <a:pos x="219" y="5"/>
                </a:cxn>
                <a:cxn ang="0">
                  <a:pos x="244" y="0"/>
                </a:cxn>
              </a:cxnLst>
              <a:rect l="0" t="0" r="r" b="b"/>
              <a:pathLst>
                <a:path w="244" h="24">
                  <a:moveTo>
                    <a:pt x="244" y="0"/>
                  </a:moveTo>
                  <a:lnTo>
                    <a:pt x="240" y="2"/>
                  </a:lnTo>
                  <a:lnTo>
                    <a:pt x="230" y="5"/>
                  </a:lnTo>
                  <a:lnTo>
                    <a:pt x="213" y="10"/>
                  </a:lnTo>
                  <a:lnTo>
                    <a:pt x="191" y="14"/>
                  </a:lnTo>
                  <a:lnTo>
                    <a:pt x="162" y="20"/>
                  </a:lnTo>
                  <a:lnTo>
                    <a:pt x="130" y="23"/>
                  </a:lnTo>
                  <a:lnTo>
                    <a:pt x="90" y="24"/>
                  </a:lnTo>
                  <a:lnTo>
                    <a:pt x="48" y="23"/>
                  </a:lnTo>
                  <a:lnTo>
                    <a:pt x="0" y="19"/>
                  </a:lnTo>
                  <a:lnTo>
                    <a:pt x="6" y="19"/>
                  </a:lnTo>
                  <a:lnTo>
                    <a:pt x="18" y="19"/>
                  </a:lnTo>
                  <a:lnTo>
                    <a:pt x="38" y="17"/>
                  </a:lnTo>
                  <a:lnTo>
                    <a:pt x="64" y="17"/>
                  </a:lnTo>
                  <a:lnTo>
                    <a:pt x="93" y="16"/>
                  </a:lnTo>
                  <a:lnTo>
                    <a:pt x="124" y="14"/>
                  </a:lnTo>
                  <a:lnTo>
                    <a:pt x="157" y="12"/>
                  </a:lnTo>
                  <a:lnTo>
                    <a:pt x="189" y="9"/>
                  </a:lnTo>
                  <a:lnTo>
                    <a:pt x="219" y="5"/>
                  </a:lnTo>
                  <a:lnTo>
                    <a:pt x="244" y="0"/>
                  </a:lnTo>
                  <a:close/>
                </a:path>
              </a:pathLst>
            </a:custGeom>
            <a:solidFill>
              <a:srgbClr val="4D4D4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3" name="Freeform 118">
              <a:extLst>
                <a:ext uri="{FF2B5EF4-FFF2-40B4-BE49-F238E27FC236}">
                  <a16:creationId xmlns:a16="http://schemas.microsoft.com/office/drawing/2014/main" id="{AB9D5C90-489B-B042-B99D-B8012306DC45}"/>
                </a:ext>
              </a:extLst>
            </p:cNvPr>
            <p:cNvSpPr>
              <a:spLocks/>
            </p:cNvSpPr>
            <p:nvPr/>
          </p:nvSpPr>
          <p:spPr bwMode="auto">
            <a:xfrm>
              <a:off x="9104313" y="4776788"/>
              <a:ext cx="265113" cy="139700"/>
            </a:xfrm>
            <a:custGeom>
              <a:avLst/>
              <a:gdLst/>
              <a:ahLst/>
              <a:cxnLst>
                <a:cxn ang="0">
                  <a:pos x="127" y="0"/>
                </a:cxn>
                <a:cxn ang="0">
                  <a:pos x="144" y="3"/>
                </a:cxn>
                <a:cxn ang="0">
                  <a:pos x="156" y="11"/>
                </a:cxn>
                <a:cxn ang="0">
                  <a:pos x="164" y="24"/>
                </a:cxn>
                <a:cxn ang="0">
                  <a:pos x="167" y="40"/>
                </a:cxn>
                <a:cxn ang="0">
                  <a:pos x="164" y="55"/>
                </a:cxn>
                <a:cxn ang="0">
                  <a:pos x="154" y="68"/>
                </a:cxn>
                <a:cxn ang="0">
                  <a:pos x="141" y="78"/>
                </a:cxn>
                <a:cxn ang="0">
                  <a:pos x="126" y="82"/>
                </a:cxn>
                <a:cxn ang="0">
                  <a:pos x="47" y="88"/>
                </a:cxn>
                <a:cxn ang="0">
                  <a:pos x="43" y="88"/>
                </a:cxn>
                <a:cxn ang="0">
                  <a:pos x="27" y="83"/>
                </a:cxn>
                <a:cxn ang="0">
                  <a:pos x="13" y="76"/>
                </a:cxn>
                <a:cxn ang="0">
                  <a:pos x="5" y="64"/>
                </a:cxn>
                <a:cxn ang="0">
                  <a:pos x="0" y="48"/>
                </a:cxn>
                <a:cxn ang="0">
                  <a:pos x="5" y="31"/>
                </a:cxn>
                <a:cxn ang="0">
                  <a:pos x="13" y="17"/>
                </a:cxn>
                <a:cxn ang="0">
                  <a:pos x="27" y="7"/>
                </a:cxn>
                <a:cxn ang="0">
                  <a:pos x="46" y="3"/>
                </a:cxn>
                <a:cxn ang="0">
                  <a:pos x="126" y="0"/>
                </a:cxn>
                <a:cxn ang="0">
                  <a:pos x="127" y="0"/>
                </a:cxn>
              </a:cxnLst>
              <a:rect l="0" t="0" r="r" b="b"/>
              <a:pathLst>
                <a:path w="167" h="88">
                  <a:moveTo>
                    <a:pt x="127" y="0"/>
                  </a:moveTo>
                  <a:lnTo>
                    <a:pt x="144" y="3"/>
                  </a:lnTo>
                  <a:lnTo>
                    <a:pt x="156" y="11"/>
                  </a:lnTo>
                  <a:lnTo>
                    <a:pt x="164" y="24"/>
                  </a:lnTo>
                  <a:lnTo>
                    <a:pt x="167" y="40"/>
                  </a:lnTo>
                  <a:lnTo>
                    <a:pt x="164" y="55"/>
                  </a:lnTo>
                  <a:lnTo>
                    <a:pt x="154" y="68"/>
                  </a:lnTo>
                  <a:lnTo>
                    <a:pt x="141" y="78"/>
                  </a:lnTo>
                  <a:lnTo>
                    <a:pt x="126" y="82"/>
                  </a:lnTo>
                  <a:lnTo>
                    <a:pt x="47" y="88"/>
                  </a:lnTo>
                  <a:lnTo>
                    <a:pt x="43" y="88"/>
                  </a:lnTo>
                  <a:lnTo>
                    <a:pt x="27" y="83"/>
                  </a:lnTo>
                  <a:lnTo>
                    <a:pt x="13" y="76"/>
                  </a:lnTo>
                  <a:lnTo>
                    <a:pt x="5" y="64"/>
                  </a:lnTo>
                  <a:lnTo>
                    <a:pt x="0" y="48"/>
                  </a:lnTo>
                  <a:lnTo>
                    <a:pt x="5" y="31"/>
                  </a:lnTo>
                  <a:lnTo>
                    <a:pt x="13" y="17"/>
                  </a:lnTo>
                  <a:lnTo>
                    <a:pt x="27" y="7"/>
                  </a:lnTo>
                  <a:lnTo>
                    <a:pt x="46" y="3"/>
                  </a:lnTo>
                  <a:lnTo>
                    <a:pt x="126" y="0"/>
                  </a:lnTo>
                  <a:lnTo>
                    <a:pt x="127" y="0"/>
                  </a:lnTo>
                  <a:close/>
                </a:path>
              </a:pathLst>
            </a:custGeom>
            <a:solidFill>
              <a:srgbClr val="E3DC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4" name="Freeform 119">
              <a:extLst>
                <a:ext uri="{FF2B5EF4-FFF2-40B4-BE49-F238E27FC236}">
                  <a16:creationId xmlns:a16="http://schemas.microsoft.com/office/drawing/2014/main" id="{5107FB9B-281A-BA4B-8B07-A9B8BB3B4DBE}"/>
                </a:ext>
              </a:extLst>
            </p:cNvPr>
            <p:cNvSpPr>
              <a:spLocks/>
            </p:cNvSpPr>
            <p:nvPr/>
          </p:nvSpPr>
          <p:spPr bwMode="auto">
            <a:xfrm>
              <a:off x="9101138" y="4770438"/>
              <a:ext cx="274638" cy="107950"/>
            </a:xfrm>
            <a:custGeom>
              <a:avLst/>
              <a:gdLst/>
              <a:ahLst/>
              <a:cxnLst>
                <a:cxn ang="0">
                  <a:pos x="128" y="0"/>
                </a:cxn>
                <a:cxn ang="0">
                  <a:pos x="146" y="3"/>
                </a:cxn>
                <a:cxn ang="0">
                  <a:pos x="160" y="13"/>
                </a:cxn>
                <a:cxn ang="0">
                  <a:pos x="170" y="27"/>
                </a:cxn>
                <a:cxn ang="0">
                  <a:pos x="173" y="44"/>
                </a:cxn>
                <a:cxn ang="0">
                  <a:pos x="173" y="45"/>
                </a:cxn>
                <a:cxn ang="0">
                  <a:pos x="172" y="46"/>
                </a:cxn>
                <a:cxn ang="0">
                  <a:pos x="169" y="48"/>
                </a:cxn>
                <a:cxn ang="0">
                  <a:pos x="167" y="46"/>
                </a:cxn>
                <a:cxn ang="0">
                  <a:pos x="166" y="45"/>
                </a:cxn>
                <a:cxn ang="0">
                  <a:pos x="165" y="44"/>
                </a:cxn>
                <a:cxn ang="0">
                  <a:pos x="163" y="29"/>
                </a:cxn>
                <a:cxn ang="0">
                  <a:pos x="155" y="18"/>
                </a:cxn>
                <a:cxn ang="0">
                  <a:pos x="143" y="10"/>
                </a:cxn>
                <a:cxn ang="0">
                  <a:pos x="128" y="8"/>
                </a:cxn>
                <a:cxn ang="0">
                  <a:pos x="48" y="11"/>
                </a:cxn>
                <a:cxn ang="0">
                  <a:pos x="31" y="14"/>
                </a:cxn>
                <a:cxn ang="0">
                  <a:pos x="18" y="24"/>
                </a:cxn>
                <a:cxn ang="0">
                  <a:pos x="9" y="37"/>
                </a:cxn>
                <a:cxn ang="0">
                  <a:pos x="7" y="52"/>
                </a:cxn>
                <a:cxn ang="0">
                  <a:pos x="8" y="56"/>
                </a:cxn>
                <a:cxn ang="0">
                  <a:pos x="8" y="62"/>
                </a:cxn>
                <a:cxn ang="0">
                  <a:pos x="9" y="65"/>
                </a:cxn>
                <a:cxn ang="0">
                  <a:pos x="8" y="66"/>
                </a:cxn>
                <a:cxn ang="0">
                  <a:pos x="7" y="68"/>
                </a:cxn>
                <a:cxn ang="0">
                  <a:pos x="5" y="68"/>
                </a:cxn>
                <a:cxn ang="0">
                  <a:pos x="2" y="66"/>
                </a:cxn>
                <a:cxn ang="0">
                  <a:pos x="1" y="65"/>
                </a:cxn>
                <a:cxn ang="0">
                  <a:pos x="0" y="58"/>
                </a:cxn>
                <a:cxn ang="0">
                  <a:pos x="0" y="52"/>
                </a:cxn>
                <a:cxn ang="0">
                  <a:pos x="2" y="34"/>
                </a:cxn>
                <a:cxn ang="0">
                  <a:pos x="12" y="18"/>
                </a:cxn>
                <a:cxn ang="0">
                  <a:pos x="28" y="7"/>
                </a:cxn>
                <a:cxn ang="0">
                  <a:pos x="48" y="3"/>
                </a:cxn>
                <a:cxn ang="0">
                  <a:pos x="128" y="0"/>
                </a:cxn>
              </a:cxnLst>
              <a:rect l="0" t="0" r="r" b="b"/>
              <a:pathLst>
                <a:path w="173" h="68">
                  <a:moveTo>
                    <a:pt x="128" y="0"/>
                  </a:moveTo>
                  <a:lnTo>
                    <a:pt x="146" y="3"/>
                  </a:lnTo>
                  <a:lnTo>
                    <a:pt x="160" y="13"/>
                  </a:lnTo>
                  <a:lnTo>
                    <a:pt x="170" y="27"/>
                  </a:lnTo>
                  <a:lnTo>
                    <a:pt x="173" y="44"/>
                  </a:lnTo>
                  <a:lnTo>
                    <a:pt x="173" y="45"/>
                  </a:lnTo>
                  <a:lnTo>
                    <a:pt x="172" y="46"/>
                  </a:lnTo>
                  <a:lnTo>
                    <a:pt x="169" y="48"/>
                  </a:lnTo>
                  <a:lnTo>
                    <a:pt x="167" y="46"/>
                  </a:lnTo>
                  <a:lnTo>
                    <a:pt x="166" y="45"/>
                  </a:lnTo>
                  <a:lnTo>
                    <a:pt x="165" y="44"/>
                  </a:lnTo>
                  <a:lnTo>
                    <a:pt x="163" y="29"/>
                  </a:lnTo>
                  <a:lnTo>
                    <a:pt x="155" y="18"/>
                  </a:lnTo>
                  <a:lnTo>
                    <a:pt x="143" y="10"/>
                  </a:lnTo>
                  <a:lnTo>
                    <a:pt x="128" y="8"/>
                  </a:lnTo>
                  <a:lnTo>
                    <a:pt x="48" y="11"/>
                  </a:lnTo>
                  <a:lnTo>
                    <a:pt x="31" y="14"/>
                  </a:lnTo>
                  <a:lnTo>
                    <a:pt x="18" y="24"/>
                  </a:lnTo>
                  <a:lnTo>
                    <a:pt x="9" y="37"/>
                  </a:lnTo>
                  <a:lnTo>
                    <a:pt x="7" y="52"/>
                  </a:lnTo>
                  <a:lnTo>
                    <a:pt x="8" y="56"/>
                  </a:lnTo>
                  <a:lnTo>
                    <a:pt x="8" y="62"/>
                  </a:lnTo>
                  <a:lnTo>
                    <a:pt x="9" y="65"/>
                  </a:lnTo>
                  <a:lnTo>
                    <a:pt x="8" y="66"/>
                  </a:lnTo>
                  <a:lnTo>
                    <a:pt x="7" y="68"/>
                  </a:lnTo>
                  <a:lnTo>
                    <a:pt x="5" y="68"/>
                  </a:lnTo>
                  <a:lnTo>
                    <a:pt x="2" y="66"/>
                  </a:lnTo>
                  <a:lnTo>
                    <a:pt x="1" y="65"/>
                  </a:lnTo>
                  <a:lnTo>
                    <a:pt x="0" y="58"/>
                  </a:lnTo>
                  <a:lnTo>
                    <a:pt x="0" y="52"/>
                  </a:lnTo>
                  <a:lnTo>
                    <a:pt x="2" y="34"/>
                  </a:lnTo>
                  <a:lnTo>
                    <a:pt x="12" y="18"/>
                  </a:lnTo>
                  <a:lnTo>
                    <a:pt x="28" y="7"/>
                  </a:lnTo>
                  <a:lnTo>
                    <a:pt x="48" y="3"/>
                  </a:lnTo>
                  <a:lnTo>
                    <a:pt x="128"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5" name="Freeform 120">
              <a:extLst>
                <a:ext uri="{FF2B5EF4-FFF2-40B4-BE49-F238E27FC236}">
                  <a16:creationId xmlns:a16="http://schemas.microsoft.com/office/drawing/2014/main" id="{0728B639-BC8D-0E4D-BAA0-5BA451130E6A}"/>
                </a:ext>
              </a:extLst>
            </p:cNvPr>
            <p:cNvSpPr>
              <a:spLocks/>
            </p:cNvSpPr>
            <p:nvPr/>
          </p:nvSpPr>
          <p:spPr bwMode="auto">
            <a:xfrm>
              <a:off x="9453563" y="4749800"/>
              <a:ext cx="228600" cy="134938"/>
            </a:xfrm>
            <a:custGeom>
              <a:avLst/>
              <a:gdLst/>
              <a:ahLst/>
              <a:cxnLst>
                <a:cxn ang="0">
                  <a:pos x="113" y="0"/>
                </a:cxn>
                <a:cxn ang="0">
                  <a:pos x="126" y="3"/>
                </a:cxn>
                <a:cxn ang="0">
                  <a:pos x="136" y="10"/>
                </a:cxn>
                <a:cxn ang="0">
                  <a:pos x="143" y="21"/>
                </a:cxn>
                <a:cxn ang="0">
                  <a:pos x="144" y="35"/>
                </a:cxn>
                <a:cxn ang="0">
                  <a:pos x="142" y="50"/>
                </a:cxn>
                <a:cxn ang="0">
                  <a:pos x="133" y="62"/>
                </a:cxn>
                <a:cxn ang="0">
                  <a:pos x="122" y="72"/>
                </a:cxn>
                <a:cxn ang="0">
                  <a:pos x="108" y="76"/>
                </a:cxn>
                <a:cxn ang="0">
                  <a:pos x="39" y="85"/>
                </a:cxn>
                <a:cxn ang="0">
                  <a:pos x="34" y="85"/>
                </a:cxn>
                <a:cxn ang="0">
                  <a:pos x="22" y="82"/>
                </a:cxn>
                <a:cxn ang="0">
                  <a:pos x="10" y="75"/>
                </a:cxn>
                <a:cxn ang="0">
                  <a:pos x="3" y="64"/>
                </a:cxn>
                <a:cxn ang="0">
                  <a:pos x="0" y="51"/>
                </a:cxn>
                <a:cxn ang="0">
                  <a:pos x="3" y="34"/>
                </a:cxn>
                <a:cxn ang="0">
                  <a:pos x="12" y="21"/>
                </a:cxn>
                <a:cxn ang="0">
                  <a:pos x="24" y="11"/>
                </a:cxn>
                <a:cxn ang="0">
                  <a:pos x="39" y="7"/>
                </a:cxn>
                <a:cxn ang="0">
                  <a:pos x="109" y="0"/>
                </a:cxn>
                <a:cxn ang="0">
                  <a:pos x="113" y="0"/>
                </a:cxn>
              </a:cxnLst>
              <a:rect l="0" t="0" r="r" b="b"/>
              <a:pathLst>
                <a:path w="144" h="85">
                  <a:moveTo>
                    <a:pt x="113" y="0"/>
                  </a:moveTo>
                  <a:lnTo>
                    <a:pt x="126" y="3"/>
                  </a:lnTo>
                  <a:lnTo>
                    <a:pt x="136" y="10"/>
                  </a:lnTo>
                  <a:lnTo>
                    <a:pt x="143" y="21"/>
                  </a:lnTo>
                  <a:lnTo>
                    <a:pt x="144" y="35"/>
                  </a:lnTo>
                  <a:lnTo>
                    <a:pt x="142" y="50"/>
                  </a:lnTo>
                  <a:lnTo>
                    <a:pt x="133" y="62"/>
                  </a:lnTo>
                  <a:lnTo>
                    <a:pt x="122" y="72"/>
                  </a:lnTo>
                  <a:lnTo>
                    <a:pt x="108" y="76"/>
                  </a:lnTo>
                  <a:lnTo>
                    <a:pt x="39" y="85"/>
                  </a:lnTo>
                  <a:lnTo>
                    <a:pt x="34" y="85"/>
                  </a:lnTo>
                  <a:lnTo>
                    <a:pt x="22" y="82"/>
                  </a:lnTo>
                  <a:lnTo>
                    <a:pt x="10" y="75"/>
                  </a:lnTo>
                  <a:lnTo>
                    <a:pt x="3" y="64"/>
                  </a:lnTo>
                  <a:lnTo>
                    <a:pt x="0" y="51"/>
                  </a:lnTo>
                  <a:lnTo>
                    <a:pt x="3" y="34"/>
                  </a:lnTo>
                  <a:lnTo>
                    <a:pt x="12" y="21"/>
                  </a:lnTo>
                  <a:lnTo>
                    <a:pt x="24" y="11"/>
                  </a:lnTo>
                  <a:lnTo>
                    <a:pt x="39" y="7"/>
                  </a:lnTo>
                  <a:lnTo>
                    <a:pt x="109" y="0"/>
                  </a:lnTo>
                  <a:lnTo>
                    <a:pt x="113" y="0"/>
                  </a:lnTo>
                  <a:close/>
                </a:path>
              </a:pathLst>
            </a:custGeom>
            <a:solidFill>
              <a:srgbClr val="E3DC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6" name="Freeform 121">
              <a:extLst>
                <a:ext uri="{FF2B5EF4-FFF2-40B4-BE49-F238E27FC236}">
                  <a16:creationId xmlns:a16="http://schemas.microsoft.com/office/drawing/2014/main" id="{262A0681-3001-FB41-A8EE-49854B81E3BB}"/>
                </a:ext>
              </a:extLst>
            </p:cNvPr>
            <p:cNvSpPr>
              <a:spLocks/>
            </p:cNvSpPr>
            <p:nvPr/>
          </p:nvSpPr>
          <p:spPr bwMode="auto">
            <a:xfrm>
              <a:off x="9447213" y="4743450"/>
              <a:ext cx="242888" cy="100013"/>
            </a:xfrm>
            <a:custGeom>
              <a:avLst/>
              <a:gdLst/>
              <a:ahLst/>
              <a:cxnLst>
                <a:cxn ang="0">
                  <a:pos x="113" y="0"/>
                </a:cxn>
                <a:cxn ang="0">
                  <a:pos x="129" y="1"/>
                </a:cxn>
                <a:cxn ang="0">
                  <a:pos x="141" y="10"/>
                </a:cxn>
                <a:cxn ang="0">
                  <a:pos x="150" y="22"/>
                </a:cxn>
                <a:cxn ang="0">
                  <a:pos x="153" y="39"/>
                </a:cxn>
                <a:cxn ang="0">
                  <a:pos x="151" y="45"/>
                </a:cxn>
                <a:cxn ang="0">
                  <a:pos x="151" y="51"/>
                </a:cxn>
                <a:cxn ang="0">
                  <a:pos x="150" y="52"/>
                </a:cxn>
                <a:cxn ang="0">
                  <a:pos x="147" y="54"/>
                </a:cxn>
                <a:cxn ang="0">
                  <a:pos x="146" y="54"/>
                </a:cxn>
                <a:cxn ang="0">
                  <a:pos x="144" y="52"/>
                </a:cxn>
                <a:cxn ang="0">
                  <a:pos x="143" y="51"/>
                </a:cxn>
                <a:cxn ang="0">
                  <a:pos x="143" y="48"/>
                </a:cxn>
                <a:cxn ang="0">
                  <a:pos x="144" y="44"/>
                </a:cxn>
                <a:cxn ang="0">
                  <a:pos x="144" y="38"/>
                </a:cxn>
                <a:cxn ang="0">
                  <a:pos x="143" y="25"/>
                </a:cxn>
                <a:cxn ang="0">
                  <a:pos x="136" y="15"/>
                </a:cxn>
                <a:cxn ang="0">
                  <a:pos x="131" y="11"/>
                </a:cxn>
                <a:cxn ang="0">
                  <a:pos x="126" y="10"/>
                </a:cxn>
                <a:cxn ang="0">
                  <a:pos x="120" y="8"/>
                </a:cxn>
                <a:cxn ang="0">
                  <a:pos x="113" y="8"/>
                </a:cxn>
                <a:cxn ang="0">
                  <a:pos x="44" y="14"/>
                </a:cxn>
                <a:cxn ang="0">
                  <a:pos x="30" y="18"/>
                </a:cxn>
                <a:cxn ang="0">
                  <a:pos x="19" y="28"/>
                </a:cxn>
                <a:cxn ang="0">
                  <a:pos x="12" y="39"/>
                </a:cxn>
                <a:cxn ang="0">
                  <a:pos x="9" y="55"/>
                </a:cxn>
                <a:cxn ang="0">
                  <a:pos x="9" y="59"/>
                </a:cxn>
                <a:cxn ang="0">
                  <a:pos x="9" y="61"/>
                </a:cxn>
                <a:cxn ang="0">
                  <a:pos x="7" y="62"/>
                </a:cxn>
                <a:cxn ang="0">
                  <a:pos x="6" y="63"/>
                </a:cxn>
                <a:cxn ang="0">
                  <a:pos x="4" y="63"/>
                </a:cxn>
                <a:cxn ang="0">
                  <a:pos x="2" y="62"/>
                </a:cxn>
                <a:cxn ang="0">
                  <a:pos x="0" y="59"/>
                </a:cxn>
                <a:cxn ang="0">
                  <a:pos x="0" y="55"/>
                </a:cxn>
                <a:cxn ang="0">
                  <a:pos x="3" y="37"/>
                </a:cxn>
                <a:cxn ang="0">
                  <a:pos x="13" y="22"/>
                </a:cxn>
                <a:cxn ang="0">
                  <a:pos x="26" y="11"/>
                </a:cxn>
                <a:cxn ang="0">
                  <a:pos x="43" y="7"/>
                </a:cxn>
                <a:cxn ang="0">
                  <a:pos x="113" y="0"/>
                </a:cxn>
              </a:cxnLst>
              <a:rect l="0" t="0" r="r" b="b"/>
              <a:pathLst>
                <a:path w="153" h="63">
                  <a:moveTo>
                    <a:pt x="113" y="0"/>
                  </a:moveTo>
                  <a:lnTo>
                    <a:pt x="129" y="1"/>
                  </a:lnTo>
                  <a:lnTo>
                    <a:pt x="141" y="10"/>
                  </a:lnTo>
                  <a:lnTo>
                    <a:pt x="150" y="22"/>
                  </a:lnTo>
                  <a:lnTo>
                    <a:pt x="153" y="39"/>
                  </a:lnTo>
                  <a:lnTo>
                    <a:pt x="151" y="45"/>
                  </a:lnTo>
                  <a:lnTo>
                    <a:pt x="151" y="51"/>
                  </a:lnTo>
                  <a:lnTo>
                    <a:pt x="150" y="52"/>
                  </a:lnTo>
                  <a:lnTo>
                    <a:pt x="147" y="54"/>
                  </a:lnTo>
                  <a:lnTo>
                    <a:pt x="146" y="54"/>
                  </a:lnTo>
                  <a:lnTo>
                    <a:pt x="144" y="52"/>
                  </a:lnTo>
                  <a:lnTo>
                    <a:pt x="143" y="51"/>
                  </a:lnTo>
                  <a:lnTo>
                    <a:pt x="143" y="48"/>
                  </a:lnTo>
                  <a:lnTo>
                    <a:pt x="144" y="44"/>
                  </a:lnTo>
                  <a:lnTo>
                    <a:pt x="144" y="38"/>
                  </a:lnTo>
                  <a:lnTo>
                    <a:pt x="143" y="25"/>
                  </a:lnTo>
                  <a:lnTo>
                    <a:pt x="136" y="15"/>
                  </a:lnTo>
                  <a:lnTo>
                    <a:pt x="131" y="11"/>
                  </a:lnTo>
                  <a:lnTo>
                    <a:pt x="126" y="10"/>
                  </a:lnTo>
                  <a:lnTo>
                    <a:pt x="120" y="8"/>
                  </a:lnTo>
                  <a:lnTo>
                    <a:pt x="113" y="8"/>
                  </a:lnTo>
                  <a:lnTo>
                    <a:pt x="44" y="14"/>
                  </a:lnTo>
                  <a:lnTo>
                    <a:pt x="30" y="18"/>
                  </a:lnTo>
                  <a:lnTo>
                    <a:pt x="19" y="28"/>
                  </a:lnTo>
                  <a:lnTo>
                    <a:pt x="12" y="39"/>
                  </a:lnTo>
                  <a:lnTo>
                    <a:pt x="9" y="55"/>
                  </a:lnTo>
                  <a:lnTo>
                    <a:pt x="9" y="59"/>
                  </a:lnTo>
                  <a:lnTo>
                    <a:pt x="9" y="61"/>
                  </a:lnTo>
                  <a:lnTo>
                    <a:pt x="7" y="62"/>
                  </a:lnTo>
                  <a:lnTo>
                    <a:pt x="6" y="63"/>
                  </a:lnTo>
                  <a:lnTo>
                    <a:pt x="4" y="63"/>
                  </a:lnTo>
                  <a:lnTo>
                    <a:pt x="2" y="62"/>
                  </a:lnTo>
                  <a:lnTo>
                    <a:pt x="0" y="59"/>
                  </a:lnTo>
                  <a:lnTo>
                    <a:pt x="0" y="55"/>
                  </a:lnTo>
                  <a:lnTo>
                    <a:pt x="3" y="37"/>
                  </a:lnTo>
                  <a:lnTo>
                    <a:pt x="13" y="22"/>
                  </a:lnTo>
                  <a:lnTo>
                    <a:pt x="26" y="11"/>
                  </a:lnTo>
                  <a:lnTo>
                    <a:pt x="43" y="7"/>
                  </a:lnTo>
                  <a:lnTo>
                    <a:pt x="113"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7" name="Freeform 122">
              <a:extLst>
                <a:ext uri="{FF2B5EF4-FFF2-40B4-BE49-F238E27FC236}">
                  <a16:creationId xmlns:a16="http://schemas.microsoft.com/office/drawing/2014/main" id="{F7B9F32D-8B47-A148-A1A2-5A9FDED01F96}"/>
                </a:ext>
              </a:extLst>
            </p:cNvPr>
            <p:cNvSpPr>
              <a:spLocks/>
            </p:cNvSpPr>
            <p:nvPr/>
          </p:nvSpPr>
          <p:spPr bwMode="auto">
            <a:xfrm>
              <a:off x="9363076" y="4797425"/>
              <a:ext cx="93663" cy="34925"/>
            </a:xfrm>
            <a:custGeom>
              <a:avLst/>
              <a:gdLst/>
              <a:ahLst/>
              <a:cxnLst>
                <a:cxn ang="0">
                  <a:pos x="32" y="0"/>
                </a:cxn>
                <a:cxn ang="0">
                  <a:pos x="46" y="4"/>
                </a:cxn>
                <a:cxn ang="0">
                  <a:pos x="59" y="14"/>
                </a:cxn>
                <a:cxn ang="0">
                  <a:pos x="53" y="20"/>
                </a:cxn>
                <a:cxn ang="0">
                  <a:pos x="49" y="14"/>
                </a:cxn>
                <a:cxn ang="0">
                  <a:pos x="43" y="11"/>
                </a:cxn>
                <a:cxn ang="0">
                  <a:pos x="38" y="10"/>
                </a:cxn>
                <a:cxn ang="0">
                  <a:pos x="32" y="8"/>
                </a:cxn>
                <a:cxn ang="0">
                  <a:pos x="22" y="11"/>
                </a:cxn>
                <a:cxn ang="0">
                  <a:pos x="14" y="15"/>
                </a:cxn>
                <a:cxn ang="0">
                  <a:pos x="8" y="20"/>
                </a:cxn>
                <a:cxn ang="0">
                  <a:pos x="7" y="22"/>
                </a:cxn>
                <a:cxn ang="0">
                  <a:pos x="0" y="17"/>
                </a:cxn>
                <a:cxn ang="0">
                  <a:pos x="2" y="14"/>
                </a:cxn>
                <a:cxn ang="0">
                  <a:pos x="10" y="8"/>
                </a:cxn>
                <a:cxn ang="0">
                  <a:pos x="19" y="3"/>
                </a:cxn>
                <a:cxn ang="0">
                  <a:pos x="32" y="0"/>
                </a:cxn>
              </a:cxnLst>
              <a:rect l="0" t="0" r="r" b="b"/>
              <a:pathLst>
                <a:path w="59" h="22">
                  <a:moveTo>
                    <a:pt x="32" y="0"/>
                  </a:moveTo>
                  <a:lnTo>
                    <a:pt x="46" y="4"/>
                  </a:lnTo>
                  <a:lnTo>
                    <a:pt x="59" y="14"/>
                  </a:lnTo>
                  <a:lnTo>
                    <a:pt x="53" y="20"/>
                  </a:lnTo>
                  <a:lnTo>
                    <a:pt x="49" y="14"/>
                  </a:lnTo>
                  <a:lnTo>
                    <a:pt x="43" y="11"/>
                  </a:lnTo>
                  <a:lnTo>
                    <a:pt x="38" y="10"/>
                  </a:lnTo>
                  <a:lnTo>
                    <a:pt x="32" y="8"/>
                  </a:lnTo>
                  <a:lnTo>
                    <a:pt x="22" y="11"/>
                  </a:lnTo>
                  <a:lnTo>
                    <a:pt x="14" y="15"/>
                  </a:lnTo>
                  <a:lnTo>
                    <a:pt x="8" y="20"/>
                  </a:lnTo>
                  <a:lnTo>
                    <a:pt x="7" y="22"/>
                  </a:lnTo>
                  <a:lnTo>
                    <a:pt x="0" y="17"/>
                  </a:lnTo>
                  <a:lnTo>
                    <a:pt x="2" y="14"/>
                  </a:lnTo>
                  <a:lnTo>
                    <a:pt x="10" y="8"/>
                  </a:lnTo>
                  <a:lnTo>
                    <a:pt x="19" y="3"/>
                  </a:lnTo>
                  <a:lnTo>
                    <a:pt x="32"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8" name="Freeform 123">
              <a:extLst>
                <a:ext uri="{FF2B5EF4-FFF2-40B4-BE49-F238E27FC236}">
                  <a16:creationId xmlns:a16="http://schemas.microsoft.com/office/drawing/2014/main" id="{07237D0F-5F4F-544D-8193-247D13C86E17}"/>
                </a:ext>
              </a:extLst>
            </p:cNvPr>
            <p:cNvSpPr>
              <a:spLocks/>
            </p:cNvSpPr>
            <p:nvPr/>
          </p:nvSpPr>
          <p:spPr bwMode="auto">
            <a:xfrm>
              <a:off x="9194801" y="4781550"/>
              <a:ext cx="168275" cy="47625"/>
            </a:xfrm>
            <a:custGeom>
              <a:avLst/>
              <a:gdLst/>
              <a:ahLst/>
              <a:cxnLst>
                <a:cxn ang="0">
                  <a:pos x="62" y="0"/>
                </a:cxn>
                <a:cxn ang="0">
                  <a:pos x="72" y="0"/>
                </a:cxn>
                <a:cxn ang="0">
                  <a:pos x="76" y="1"/>
                </a:cxn>
                <a:cxn ang="0">
                  <a:pos x="82" y="3"/>
                </a:cxn>
                <a:cxn ang="0">
                  <a:pos x="89" y="4"/>
                </a:cxn>
                <a:cxn ang="0">
                  <a:pos x="93" y="8"/>
                </a:cxn>
                <a:cxn ang="0">
                  <a:pos x="97" y="13"/>
                </a:cxn>
                <a:cxn ang="0">
                  <a:pos x="101" y="17"/>
                </a:cxn>
                <a:cxn ang="0">
                  <a:pos x="103" y="21"/>
                </a:cxn>
                <a:cxn ang="0">
                  <a:pos x="106" y="25"/>
                </a:cxn>
                <a:cxn ang="0">
                  <a:pos x="106" y="30"/>
                </a:cxn>
                <a:cxn ang="0">
                  <a:pos x="104" y="27"/>
                </a:cxn>
                <a:cxn ang="0">
                  <a:pos x="100" y="21"/>
                </a:cxn>
                <a:cxn ang="0">
                  <a:pos x="90" y="14"/>
                </a:cxn>
                <a:cxn ang="0">
                  <a:pos x="76" y="8"/>
                </a:cxn>
                <a:cxn ang="0">
                  <a:pos x="65" y="6"/>
                </a:cxn>
                <a:cxn ang="0">
                  <a:pos x="51" y="6"/>
                </a:cxn>
                <a:cxn ang="0">
                  <a:pos x="32" y="4"/>
                </a:cxn>
                <a:cxn ang="0">
                  <a:pos x="17" y="4"/>
                </a:cxn>
                <a:cxn ang="0">
                  <a:pos x="4" y="4"/>
                </a:cxn>
                <a:cxn ang="0">
                  <a:pos x="0" y="4"/>
                </a:cxn>
                <a:cxn ang="0">
                  <a:pos x="4" y="3"/>
                </a:cxn>
                <a:cxn ang="0">
                  <a:pos x="15" y="3"/>
                </a:cxn>
                <a:cxn ang="0">
                  <a:pos x="31" y="1"/>
                </a:cxn>
                <a:cxn ang="0">
                  <a:pos x="48" y="1"/>
                </a:cxn>
                <a:cxn ang="0">
                  <a:pos x="62" y="0"/>
                </a:cxn>
              </a:cxnLst>
              <a:rect l="0" t="0" r="r" b="b"/>
              <a:pathLst>
                <a:path w="106" h="30">
                  <a:moveTo>
                    <a:pt x="62" y="0"/>
                  </a:moveTo>
                  <a:lnTo>
                    <a:pt x="72" y="0"/>
                  </a:lnTo>
                  <a:lnTo>
                    <a:pt x="76" y="1"/>
                  </a:lnTo>
                  <a:lnTo>
                    <a:pt x="82" y="3"/>
                  </a:lnTo>
                  <a:lnTo>
                    <a:pt x="89" y="4"/>
                  </a:lnTo>
                  <a:lnTo>
                    <a:pt x="93" y="8"/>
                  </a:lnTo>
                  <a:lnTo>
                    <a:pt x="97" y="13"/>
                  </a:lnTo>
                  <a:lnTo>
                    <a:pt x="101" y="17"/>
                  </a:lnTo>
                  <a:lnTo>
                    <a:pt x="103" y="21"/>
                  </a:lnTo>
                  <a:lnTo>
                    <a:pt x="106" y="25"/>
                  </a:lnTo>
                  <a:lnTo>
                    <a:pt x="106" y="30"/>
                  </a:lnTo>
                  <a:lnTo>
                    <a:pt x="104" y="27"/>
                  </a:lnTo>
                  <a:lnTo>
                    <a:pt x="100" y="21"/>
                  </a:lnTo>
                  <a:lnTo>
                    <a:pt x="90" y="14"/>
                  </a:lnTo>
                  <a:lnTo>
                    <a:pt x="76" y="8"/>
                  </a:lnTo>
                  <a:lnTo>
                    <a:pt x="65" y="6"/>
                  </a:lnTo>
                  <a:lnTo>
                    <a:pt x="51" y="6"/>
                  </a:lnTo>
                  <a:lnTo>
                    <a:pt x="32" y="4"/>
                  </a:lnTo>
                  <a:lnTo>
                    <a:pt x="17" y="4"/>
                  </a:lnTo>
                  <a:lnTo>
                    <a:pt x="4" y="4"/>
                  </a:lnTo>
                  <a:lnTo>
                    <a:pt x="0" y="4"/>
                  </a:lnTo>
                  <a:lnTo>
                    <a:pt x="4" y="3"/>
                  </a:lnTo>
                  <a:lnTo>
                    <a:pt x="15" y="3"/>
                  </a:lnTo>
                  <a:lnTo>
                    <a:pt x="31" y="1"/>
                  </a:lnTo>
                  <a:lnTo>
                    <a:pt x="48" y="1"/>
                  </a:lnTo>
                  <a:lnTo>
                    <a:pt x="62"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09" name="Freeform 124">
              <a:extLst>
                <a:ext uri="{FF2B5EF4-FFF2-40B4-BE49-F238E27FC236}">
                  <a16:creationId xmlns:a16="http://schemas.microsoft.com/office/drawing/2014/main" id="{2052E932-CBEB-0E43-810B-45460DFEF49E}"/>
                </a:ext>
              </a:extLst>
            </p:cNvPr>
            <p:cNvSpPr>
              <a:spLocks/>
            </p:cNvSpPr>
            <p:nvPr/>
          </p:nvSpPr>
          <p:spPr bwMode="auto">
            <a:xfrm>
              <a:off x="9548813" y="4754563"/>
              <a:ext cx="127000" cy="47625"/>
            </a:xfrm>
            <a:custGeom>
              <a:avLst/>
              <a:gdLst/>
              <a:ahLst/>
              <a:cxnLst>
                <a:cxn ang="0">
                  <a:pos x="51" y="0"/>
                </a:cxn>
                <a:cxn ang="0">
                  <a:pos x="56" y="1"/>
                </a:cxn>
                <a:cxn ang="0">
                  <a:pos x="63" y="3"/>
                </a:cxn>
                <a:cxn ang="0">
                  <a:pos x="70" y="7"/>
                </a:cxn>
                <a:cxn ang="0">
                  <a:pos x="77" y="15"/>
                </a:cxn>
                <a:cxn ang="0">
                  <a:pos x="80" y="30"/>
                </a:cxn>
                <a:cxn ang="0">
                  <a:pos x="80" y="27"/>
                </a:cxn>
                <a:cxn ang="0">
                  <a:pos x="76" y="20"/>
                </a:cxn>
                <a:cxn ang="0">
                  <a:pos x="69" y="13"/>
                </a:cxn>
                <a:cxn ang="0">
                  <a:pos x="58" y="7"/>
                </a:cxn>
                <a:cxn ang="0">
                  <a:pos x="49" y="7"/>
                </a:cxn>
                <a:cxn ang="0">
                  <a:pos x="38" y="6"/>
                </a:cxn>
                <a:cxn ang="0">
                  <a:pos x="25" y="6"/>
                </a:cxn>
                <a:cxn ang="0">
                  <a:pos x="12" y="6"/>
                </a:cxn>
                <a:cxn ang="0">
                  <a:pos x="3" y="6"/>
                </a:cxn>
                <a:cxn ang="0">
                  <a:pos x="0" y="6"/>
                </a:cxn>
                <a:cxn ang="0">
                  <a:pos x="48" y="1"/>
                </a:cxn>
                <a:cxn ang="0">
                  <a:pos x="51" y="0"/>
                </a:cxn>
              </a:cxnLst>
              <a:rect l="0" t="0" r="r" b="b"/>
              <a:pathLst>
                <a:path w="80" h="30">
                  <a:moveTo>
                    <a:pt x="51" y="0"/>
                  </a:moveTo>
                  <a:lnTo>
                    <a:pt x="56" y="1"/>
                  </a:lnTo>
                  <a:lnTo>
                    <a:pt x="63" y="3"/>
                  </a:lnTo>
                  <a:lnTo>
                    <a:pt x="70" y="7"/>
                  </a:lnTo>
                  <a:lnTo>
                    <a:pt x="77" y="15"/>
                  </a:lnTo>
                  <a:lnTo>
                    <a:pt x="80" y="30"/>
                  </a:lnTo>
                  <a:lnTo>
                    <a:pt x="80" y="27"/>
                  </a:lnTo>
                  <a:lnTo>
                    <a:pt x="76" y="20"/>
                  </a:lnTo>
                  <a:lnTo>
                    <a:pt x="69" y="13"/>
                  </a:lnTo>
                  <a:lnTo>
                    <a:pt x="58" y="7"/>
                  </a:lnTo>
                  <a:lnTo>
                    <a:pt x="49" y="7"/>
                  </a:lnTo>
                  <a:lnTo>
                    <a:pt x="38" y="6"/>
                  </a:lnTo>
                  <a:lnTo>
                    <a:pt x="25" y="6"/>
                  </a:lnTo>
                  <a:lnTo>
                    <a:pt x="12" y="6"/>
                  </a:lnTo>
                  <a:lnTo>
                    <a:pt x="3" y="6"/>
                  </a:lnTo>
                  <a:lnTo>
                    <a:pt x="0" y="6"/>
                  </a:lnTo>
                  <a:lnTo>
                    <a:pt x="48" y="1"/>
                  </a:lnTo>
                  <a:lnTo>
                    <a:pt x="51"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grpSp>
        <p:nvGrpSpPr>
          <p:cNvPr id="510" name="Group 509">
            <a:extLst>
              <a:ext uri="{FF2B5EF4-FFF2-40B4-BE49-F238E27FC236}">
                <a16:creationId xmlns:a16="http://schemas.microsoft.com/office/drawing/2014/main" id="{13E8009F-434F-964D-85C2-3361664E17C6}"/>
              </a:ext>
            </a:extLst>
          </p:cNvPr>
          <p:cNvGrpSpPr/>
          <p:nvPr/>
        </p:nvGrpSpPr>
        <p:grpSpPr>
          <a:xfrm>
            <a:off x="6551659" y="5314257"/>
            <a:ext cx="625584" cy="625584"/>
            <a:chOff x="4269127" y="5715000"/>
            <a:chExt cx="857250" cy="857250"/>
          </a:xfrm>
        </p:grpSpPr>
        <p:sp>
          <p:nvSpPr>
            <p:cNvPr id="511" name="Oval 510">
              <a:extLst>
                <a:ext uri="{FF2B5EF4-FFF2-40B4-BE49-F238E27FC236}">
                  <a16:creationId xmlns:a16="http://schemas.microsoft.com/office/drawing/2014/main" id="{38BFDC1A-C123-BD44-986A-8A35F3D7AE69}"/>
                </a:ext>
              </a:extLst>
            </p:cNvPr>
            <p:cNvSpPr/>
            <p:nvPr/>
          </p:nvSpPr>
          <p:spPr>
            <a:xfrm>
              <a:off x="4269127"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sp>
          <p:nvSpPr>
            <p:cNvPr id="512" name="Oval 511">
              <a:extLst>
                <a:ext uri="{FF2B5EF4-FFF2-40B4-BE49-F238E27FC236}">
                  <a16:creationId xmlns:a16="http://schemas.microsoft.com/office/drawing/2014/main" id="{8E1448BB-D6B0-3A47-9C75-A5C4B17C8B08}"/>
                </a:ext>
              </a:extLst>
            </p:cNvPr>
            <p:cNvSpPr/>
            <p:nvPr/>
          </p:nvSpPr>
          <p:spPr>
            <a:xfrm>
              <a:off x="4354852"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Arial" panose="020B0604020202020204" pitchFamily="34" charset="0"/>
                <a:cs typeface="Arial" panose="020B0604020202020204" pitchFamily="34" charset="0"/>
              </a:endParaRPr>
            </a:p>
          </p:txBody>
        </p:sp>
      </p:grpSp>
      <p:sp>
        <p:nvSpPr>
          <p:cNvPr id="513" name="TextBox 512">
            <a:extLst>
              <a:ext uri="{FF2B5EF4-FFF2-40B4-BE49-F238E27FC236}">
                <a16:creationId xmlns:a16="http://schemas.microsoft.com/office/drawing/2014/main" id="{E1BE017E-6081-6344-B98A-A0AB4C563560}"/>
              </a:ext>
            </a:extLst>
          </p:cNvPr>
          <p:cNvSpPr txBox="1"/>
          <p:nvPr/>
        </p:nvSpPr>
        <p:spPr>
          <a:xfrm>
            <a:off x="6350176" y="5018123"/>
            <a:ext cx="1010200" cy="415498"/>
          </a:xfrm>
          <a:prstGeom prst="rect">
            <a:avLst/>
          </a:prstGeom>
          <a:noFill/>
        </p:spPr>
        <p:txBody>
          <a:bodyPr wrap="square" rtlCol="0">
            <a:spAutoFit/>
          </a:bodyPr>
          <a:lstStyle/>
          <a:p>
            <a:pPr algn="ctr"/>
            <a:r>
              <a:rPr lang="en-US" sz="1050" dirty="0">
                <a:solidFill>
                  <a:schemeClr val="tx1">
                    <a:lumMod val="75000"/>
                    <a:lumOff val="25000"/>
                  </a:schemeClr>
                </a:solidFill>
                <a:latin typeface="Arial" panose="020B0604020202020204" pitchFamily="34" charset="0"/>
                <a:cs typeface="Arial" panose="020B0604020202020204" pitchFamily="34" charset="0"/>
              </a:rPr>
              <a:t>Objective</a:t>
            </a:r>
          </a:p>
          <a:p>
            <a:pPr algn="ctr"/>
            <a:endParaRPr lang="en-US" sz="1050"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514" name="Group 513">
            <a:extLst>
              <a:ext uri="{FF2B5EF4-FFF2-40B4-BE49-F238E27FC236}">
                <a16:creationId xmlns:a16="http://schemas.microsoft.com/office/drawing/2014/main" id="{12EA9934-7469-EE4B-AFF5-82FB19BD4EB3}"/>
              </a:ext>
            </a:extLst>
          </p:cNvPr>
          <p:cNvGrpSpPr/>
          <p:nvPr/>
        </p:nvGrpSpPr>
        <p:grpSpPr>
          <a:xfrm>
            <a:off x="6750494" y="5450546"/>
            <a:ext cx="227912" cy="353005"/>
            <a:chOff x="8431213" y="4100513"/>
            <a:chExt cx="1397000" cy="2163763"/>
          </a:xfrm>
        </p:grpSpPr>
        <p:sp>
          <p:nvSpPr>
            <p:cNvPr id="515" name="Freeform 108">
              <a:extLst>
                <a:ext uri="{FF2B5EF4-FFF2-40B4-BE49-F238E27FC236}">
                  <a16:creationId xmlns:a16="http://schemas.microsoft.com/office/drawing/2014/main" id="{D5722549-3F70-184E-A28D-D23529ECDB58}"/>
                </a:ext>
              </a:extLst>
            </p:cNvPr>
            <p:cNvSpPr>
              <a:spLocks/>
            </p:cNvSpPr>
            <p:nvPr/>
          </p:nvSpPr>
          <p:spPr bwMode="auto">
            <a:xfrm>
              <a:off x="9450388" y="4870450"/>
              <a:ext cx="377825" cy="292100"/>
            </a:xfrm>
            <a:custGeom>
              <a:avLst/>
              <a:gdLst/>
              <a:ahLst/>
              <a:cxnLst>
                <a:cxn ang="0">
                  <a:pos x="134" y="0"/>
                </a:cxn>
                <a:cxn ang="0">
                  <a:pos x="134" y="3"/>
                </a:cxn>
                <a:cxn ang="0">
                  <a:pos x="137" y="12"/>
                </a:cxn>
                <a:cxn ang="0">
                  <a:pos x="139" y="21"/>
                </a:cxn>
                <a:cxn ang="0">
                  <a:pos x="145" y="36"/>
                </a:cxn>
                <a:cxn ang="0">
                  <a:pos x="152" y="50"/>
                </a:cxn>
                <a:cxn ang="0">
                  <a:pos x="161" y="64"/>
                </a:cxn>
                <a:cxn ang="0">
                  <a:pos x="172" y="77"/>
                </a:cxn>
                <a:cxn ang="0">
                  <a:pos x="185" y="88"/>
                </a:cxn>
                <a:cxn ang="0">
                  <a:pos x="200" y="95"/>
                </a:cxn>
                <a:cxn ang="0">
                  <a:pos x="217" y="96"/>
                </a:cxn>
                <a:cxn ang="0">
                  <a:pos x="238" y="92"/>
                </a:cxn>
                <a:cxn ang="0">
                  <a:pos x="235" y="95"/>
                </a:cxn>
                <a:cxn ang="0">
                  <a:pos x="231" y="101"/>
                </a:cxn>
                <a:cxn ang="0">
                  <a:pos x="224" y="110"/>
                </a:cxn>
                <a:cxn ang="0">
                  <a:pos x="213" y="122"/>
                </a:cxn>
                <a:cxn ang="0">
                  <a:pos x="199" y="136"/>
                </a:cxn>
                <a:cxn ang="0">
                  <a:pos x="180" y="148"/>
                </a:cxn>
                <a:cxn ang="0">
                  <a:pos x="159" y="161"/>
                </a:cxn>
                <a:cxn ang="0">
                  <a:pos x="135" y="172"/>
                </a:cxn>
                <a:cxn ang="0">
                  <a:pos x="107" y="180"/>
                </a:cxn>
                <a:cxn ang="0">
                  <a:pos x="74" y="184"/>
                </a:cxn>
                <a:cxn ang="0">
                  <a:pos x="39" y="184"/>
                </a:cxn>
                <a:cxn ang="0">
                  <a:pos x="0" y="178"/>
                </a:cxn>
                <a:cxn ang="0">
                  <a:pos x="134" y="0"/>
                </a:cxn>
              </a:cxnLst>
              <a:rect l="0" t="0" r="r" b="b"/>
              <a:pathLst>
                <a:path w="238" h="184">
                  <a:moveTo>
                    <a:pt x="134" y="0"/>
                  </a:moveTo>
                  <a:lnTo>
                    <a:pt x="134" y="3"/>
                  </a:lnTo>
                  <a:lnTo>
                    <a:pt x="137" y="12"/>
                  </a:lnTo>
                  <a:lnTo>
                    <a:pt x="139" y="21"/>
                  </a:lnTo>
                  <a:lnTo>
                    <a:pt x="145" y="36"/>
                  </a:lnTo>
                  <a:lnTo>
                    <a:pt x="152" y="50"/>
                  </a:lnTo>
                  <a:lnTo>
                    <a:pt x="161" y="64"/>
                  </a:lnTo>
                  <a:lnTo>
                    <a:pt x="172" y="77"/>
                  </a:lnTo>
                  <a:lnTo>
                    <a:pt x="185" y="88"/>
                  </a:lnTo>
                  <a:lnTo>
                    <a:pt x="200" y="95"/>
                  </a:lnTo>
                  <a:lnTo>
                    <a:pt x="217" y="96"/>
                  </a:lnTo>
                  <a:lnTo>
                    <a:pt x="238" y="92"/>
                  </a:lnTo>
                  <a:lnTo>
                    <a:pt x="235" y="95"/>
                  </a:lnTo>
                  <a:lnTo>
                    <a:pt x="231" y="101"/>
                  </a:lnTo>
                  <a:lnTo>
                    <a:pt x="224" y="110"/>
                  </a:lnTo>
                  <a:lnTo>
                    <a:pt x="213" y="122"/>
                  </a:lnTo>
                  <a:lnTo>
                    <a:pt x="199" y="136"/>
                  </a:lnTo>
                  <a:lnTo>
                    <a:pt x="180" y="148"/>
                  </a:lnTo>
                  <a:lnTo>
                    <a:pt x="159" y="161"/>
                  </a:lnTo>
                  <a:lnTo>
                    <a:pt x="135" y="172"/>
                  </a:lnTo>
                  <a:lnTo>
                    <a:pt x="107" y="180"/>
                  </a:lnTo>
                  <a:lnTo>
                    <a:pt x="74" y="184"/>
                  </a:lnTo>
                  <a:lnTo>
                    <a:pt x="39" y="184"/>
                  </a:lnTo>
                  <a:lnTo>
                    <a:pt x="0" y="178"/>
                  </a:lnTo>
                  <a:lnTo>
                    <a:pt x="134" y="0"/>
                  </a:lnTo>
                  <a:close/>
                </a:path>
              </a:pathLst>
            </a:custGeom>
            <a:solidFill>
              <a:srgbClr val="04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16" name="Freeform 109">
              <a:extLst>
                <a:ext uri="{FF2B5EF4-FFF2-40B4-BE49-F238E27FC236}">
                  <a16:creationId xmlns:a16="http://schemas.microsoft.com/office/drawing/2014/main" id="{CDA7820C-02BE-9248-9DC2-C08FD7CDA4AE}"/>
                </a:ext>
              </a:extLst>
            </p:cNvPr>
            <p:cNvSpPr>
              <a:spLocks/>
            </p:cNvSpPr>
            <p:nvPr/>
          </p:nvSpPr>
          <p:spPr bwMode="auto">
            <a:xfrm>
              <a:off x="8618538" y="4198938"/>
              <a:ext cx="1116013" cy="1077913"/>
            </a:xfrm>
            <a:custGeom>
              <a:avLst/>
              <a:gdLst/>
              <a:ahLst/>
              <a:cxnLst>
                <a:cxn ang="0">
                  <a:pos x="342" y="0"/>
                </a:cxn>
                <a:cxn ang="0">
                  <a:pos x="387" y="4"/>
                </a:cxn>
                <a:cxn ang="0">
                  <a:pos x="433" y="14"/>
                </a:cxn>
                <a:cxn ang="0">
                  <a:pos x="480" y="31"/>
                </a:cxn>
                <a:cxn ang="0">
                  <a:pos x="519" y="51"/>
                </a:cxn>
                <a:cxn ang="0">
                  <a:pos x="556" y="76"/>
                </a:cxn>
                <a:cxn ang="0">
                  <a:pos x="590" y="107"/>
                </a:cxn>
                <a:cxn ang="0">
                  <a:pos x="618" y="141"/>
                </a:cxn>
                <a:cxn ang="0">
                  <a:pos x="644" y="179"/>
                </a:cxn>
                <a:cxn ang="0">
                  <a:pos x="663" y="219"/>
                </a:cxn>
                <a:cxn ang="0">
                  <a:pos x="680" y="260"/>
                </a:cxn>
                <a:cxn ang="0">
                  <a:pos x="693" y="302"/>
                </a:cxn>
                <a:cxn ang="0">
                  <a:pos x="700" y="344"/>
                </a:cxn>
                <a:cxn ang="0">
                  <a:pos x="703" y="385"/>
                </a:cxn>
                <a:cxn ang="0">
                  <a:pos x="701" y="425"/>
                </a:cxn>
                <a:cxn ang="0">
                  <a:pos x="694" y="463"/>
                </a:cxn>
                <a:cxn ang="0">
                  <a:pos x="683" y="498"/>
                </a:cxn>
                <a:cxn ang="0">
                  <a:pos x="663" y="538"/>
                </a:cxn>
                <a:cxn ang="0">
                  <a:pos x="639" y="571"/>
                </a:cxn>
                <a:cxn ang="0">
                  <a:pos x="610" y="601"/>
                </a:cxn>
                <a:cxn ang="0">
                  <a:pos x="577" y="627"/>
                </a:cxn>
                <a:cxn ang="0">
                  <a:pos x="541" y="648"/>
                </a:cxn>
                <a:cxn ang="0">
                  <a:pos x="501" y="663"/>
                </a:cxn>
                <a:cxn ang="0">
                  <a:pos x="460" y="673"/>
                </a:cxn>
                <a:cxn ang="0">
                  <a:pos x="416" y="679"/>
                </a:cxn>
                <a:cxn ang="0">
                  <a:pos x="371" y="679"/>
                </a:cxn>
                <a:cxn ang="0">
                  <a:pos x="326" y="673"/>
                </a:cxn>
                <a:cxn ang="0">
                  <a:pos x="280" y="662"/>
                </a:cxn>
                <a:cxn ang="0">
                  <a:pos x="234" y="646"/>
                </a:cxn>
                <a:cxn ang="0">
                  <a:pos x="186" y="622"/>
                </a:cxn>
                <a:cxn ang="0">
                  <a:pos x="143" y="593"/>
                </a:cxn>
                <a:cxn ang="0">
                  <a:pos x="105" y="560"/>
                </a:cxn>
                <a:cxn ang="0">
                  <a:pos x="72" y="522"/>
                </a:cxn>
                <a:cxn ang="0">
                  <a:pos x="44" y="481"/>
                </a:cxn>
                <a:cxn ang="0">
                  <a:pos x="23" y="436"/>
                </a:cxn>
                <a:cxn ang="0">
                  <a:pos x="9" y="391"/>
                </a:cxn>
                <a:cxn ang="0">
                  <a:pos x="2" y="343"/>
                </a:cxn>
                <a:cxn ang="0">
                  <a:pos x="0" y="295"/>
                </a:cxn>
                <a:cxn ang="0">
                  <a:pos x="9" y="247"/>
                </a:cxn>
                <a:cxn ang="0">
                  <a:pos x="24" y="198"/>
                </a:cxn>
                <a:cxn ang="0">
                  <a:pos x="44" y="157"/>
                </a:cxn>
                <a:cxn ang="0">
                  <a:pos x="71" y="120"/>
                </a:cxn>
                <a:cxn ang="0">
                  <a:pos x="100" y="87"/>
                </a:cxn>
                <a:cxn ang="0">
                  <a:pos x="134" y="61"/>
                </a:cxn>
                <a:cxn ang="0">
                  <a:pos x="171" y="38"/>
                </a:cxn>
                <a:cxn ang="0">
                  <a:pos x="210" y="20"/>
                </a:cxn>
                <a:cxn ang="0">
                  <a:pos x="253" y="8"/>
                </a:cxn>
                <a:cxn ang="0">
                  <a:pos x="297" y="1"/>
                </a:cxn>
                <a:cxn ang="0">
                  <a:pos x="342" y="0"/>
                </a:cxn>
              </a:cxnLst>
              <a:rect l="0" t="0" r="r" b="b"/>
              <a:pathLst>
                <a:path w="703" h="679">
                  <a:moveTo>
                    <a:pt x="342" y="0"/>
                  </a:moveTo>
                  <a:lnTo>
                    <a:pt x="387" y="4"/>
                  </a:lnTo>
                  <a:lnTo>
                    <a:pt x="433" y="14"/>
                  </a:lnTo>
                  <a:lnTo>
                    <a:pt x="480" y="31"/>
                  </a:lnTo>
                  <a:lnTo>
                    <a:pt x="519" y="51"/>
                  </a:lnTo>
                  <a:lnTo>
                    <a:pt x="556" y="76"/>
                  </a:lnTo>
                  <a:lnTo>
                    <a:pt x="590" y="107"/>
                  </a:lnTo>
                  <a:lnTo>
                    <a:pt x="618" y="141"/>
                  </a:lnTo>
                  <a:lnTo>
                    <a:pt x="644" y="179"/>
                  </a:lnTo>
                  <a:lnTo>
                    <a:pt x="663" y="219"/>
                  </a:lnTo>
                  <a:lnTo>
                    <a:pt x="680" y="260"/>
                  </a:lnTo>
                  <a:lnTo>
                    <a:pt x="693" y="302"/>
                  </a:lnTo>
                  <a:lnTo>
                    <a:pt x="700" y="344"/>
                  </a:lnTo>
                  <a:lnTo>
                    <a:pt x="703" y="385"/>
                  </a:lnTo>
                  <a:lnTo>
                    <a:pt x="701" y="425"/>
                  </a:lnTo>
                  <a:lnTo>
                    <a:pt x="694" y="463"/>
                  </a:lnTo>
                  <a:lnTo>
                    <a:pt x="683" y="498"/>
                  </a:lnTo>
                  <a:lnTo>
                    <a:pt x="663" y="538"/>
                  </a:lnTo>
                  <a:lnTo>
                    <a:pt x="639" y="571"/>
                  </a:lnTo>
                  <a:lnTo>
                    <a:pt x="610" y="601"/>
                  </a:lnTo>
                  <a:lnTo>
                    <a:pt x="577" y="627"/>
                  </a:lnTo>
                  <a:lnTo>
                    <a:pt x="541" y="648"/>
                  </a:lnTo>
                  <a:lnTo>
                    <a:pt x="501" y="663"/>
                  </a:lnTo>
                  <a:lnTo>
                    <a:pt x="460" y="673"/>
                  </a:lnTo>
                  <a:lnTo>
                    <a:pt x="416" y="679"/>
                  </a:lnTo>
                  <a:lnTo>
                    <a:pt x="371" y="679"/>
                  </a:lnTo>
                  <a:lnTo>
                    <a:pt x="326" y="673"/>
                  </a:lnTo>
                  <a:lnTo>
                    <a:pt x="280" y="662"/>
                  </a:lnTo>
                  <a:lnTo>
                    <a:pt x="234" y="646"/>
                  </a:lnTo>
                  <a:lnTo>
                    <a:pt x="186" y="622"/>
                  </a:lnTo>
                  <a:lnTo>
                    <a:pt x="143" y="593"/>
                  </a:lnTo>
                  <a:lnTo>
                    <a:pt x="105" y="560"/>
                  </a:lnTo>
                  <a:lnTo>
                    <a:pt x="72" y="522"/>
                  </a:lnTo>
                  <a:lnTo>
                    <a:pt x="44" y="481"/>
                  </a:lnTo>
                  <a:lnTo>
                    <a:pt x="23" y="436"/>
                  </a:lnTo>
                  <a:lnTo>
                    <a:pt x="9" y="391"/>
                  </a:lnTo>
                  <a:lnTo>
                    <a:pt x="2" y="343"/>
                  </a:lnTo>
                  <a:lnTo>
                    <a:pt x="0" y="295"/>
                  </a:lnTo>
                  <a:lnTo>
                    <a:pt x="9" y="247"/>
                  </a:lnTo>
                  <a:lnTo>
                    <a:pt x="24" y="198"/>
                  </a:lnTo>
                  <a:lnTo>
                    <a:pt x="44" y="157"/>
                  </a:lnTo>
                  <a:lnTo>
                    <a:pt x="71" y="120"/>
                  </a:lnTo>
                  <a:lnTo>
                    <a:pt x="100" y="87"/>
                  </a:lnTo>
                  <a:lnTo>
                    <a:pt x="134" y="61"/>
                  </a:lnTo>
                  <a:lnTo>
                    <a:pt x="171" y="38"/>
                  </a:lnTo>
                  <a:lnTo>
                    <a:pt x="210" y="20"/>
                  </a:lnTo>
                  <a:lnTo>
                    <a:pt x="253" y="8"/>
                  </a:lnTo>
                  <a:lnTo>
                    <a:pt x="297" y="1"/>
                  </a:lnTo>
                  <a:lnTo>
                    <a:pt x="342" y="0"/>
                  </a:lnTo>
                  <a:close/>
                </a:path>
              </a:pathLst>
            </a:custGeom>
            <a:solidFill>
              <a:srgbClr val="FFC89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17" name="Freeform 110">
              <a:extLst>
                <a:ext uri="{FF2B5EF4-FFF2-40B4-BE49-F238E27FC236}">
                  <a16:creationId xmlns:a16="http://schemas.microsoft.com/office/drawing/2014/main" id="{CE0AAF9D-2DDF-6B45-B42A-02853360BE56}"/>
                </a:ext>
              </a:extLst>
            </p:cNvPr>
            <p:cNvSpPr>
              <a:spLocks/>
            </p:cNvSpPr>
            <p:nvPr/>
          </p:nvSpPr>
          <p:spPr bwMode="auto">
            <a:xfrm>
              <a:off x="8724901" y="4260850"/>
              <a:ext cx="971550" cy="939800"/>
            </a:xfrm>
            <a:custGeom>
              <a:avLst/>
              <a:gdLst/>
              <a:ahLst/>
              <a:cxnLst>
                <a:cxn ang="0">
                  <a:pos x="286" y="0"/>
                </a:cxn>
                <a:cxn ang="0">
                  <a:pos x="330" y="3"/>
                </a:cxn>
                <a:cxn ang="0">
                  <a:pos x="373" y="12"/>
                </a:cxn>
                <a:cxn ang="0">
                  <a:pos x="417" y="27"/>
                </a:cxn>
                <a:cxn ang="0">
                  <a:pos x="455" y="47"/>
                </a:cxn>
                <a:cxn ang="0">
                  <a:pos x="489" y="71"/>
                </a:cxn>
                <a:cxn ang="0">
                  <a:pos x="520" y="101"/>
                </a:cxn>
                <a:cxn ang="0">
                  <a:pos x="546" y="135"/>
                </a:cxn>
                <a:cxn ang="0">
                  <a:pos x="568" y="170"/>
                </a:cxn>
                <a:cxn ang="0">
                  <a:pos x="585" y="209"/>
                </a:cxn>
                <a:cxn ang="0">
                  <a:pos x="599" y="247"/>
                </a:cxn>
                <a:cxn ang="0">
                  <a:pos x="608" y="288"/>
                </a:cxn>
                <a:cxn ang="0">
                  <a:pos x="612" y="328"/>
                </a:cxn>
                <a:cxn ang="0">
                  <a:pos x="610" y="366"/>
                </a:cxn>
                <a:cxn ang="0">
                  <a:pos x="605" y="401"/>
                </a:cxn>
                <a:cxn ang="0">
                  <a:pos x="595" y="435"/>
                </a:cxn>
                <a:cxn ang="0">
                  <a:pos x="575" y="472"/>
                </a:cxn>
                <a:cxn ang="0">
                  <a:pos x="551" y="504"/>
                </a:cxn>
                <a:cxn ang="0">
                  <a:pos x="523" y="531"/>
                </a:cxn>
                <a:cxn ang="0">
                  <a:pos x="491" y="554"/>
                </a:cxn>
                <a:cxn ang="0">
                  <a:pos x="455" y="572"/>
                </a:cxn>
                <a:cxn ang="0">
                  <a:pos x="417" y="583"/>
                </a:cxn>
                <a:cxn ang="0">
                  <a:pos x="376" y="590"/>
                </a:cxn>
                <a:cxn ang="0">
                  <a:pos x="334" y="592"/>
                </a:cxn>
                <a:cxn ang="0">
                  <a:pos x="290" y="589"/>
                </a:cxn>
                <a:cxn ang="0">
                  <a:pos x="246" y="579"/>
                </a:cxn>
                <a:cxn ang="0">
                  <a:pos x="203" y="564"/>
                </a:cxn>
                <a:cxn ang="0">
                  <a:pos x="158" y="541"/>
                </a:cxn>
                <a:cxn ang="0">
                  <a:pos x="117" y="513"/>
                </a:cxn>
                <a:cxn ang="0">
                  <a:pos x="81" y="479"/>
                </a:cxn>
                <a:cxn ang="0">
                  <a:pos x="52" y="441"/>
                </a:cxn>
                <a:cxn ang="0">
                  <a:pos x="28" y="400"/>
                </a:cxn>
                <a:cxn ang="0">
                  <a:pos x="11" y="358"/>
                </a:cxn>
                <a:cxn ang="0">
                  <a:pos x="1" y="312"/>
                </a:cxn>
                <a:cxn ang="0">
                  <a:pos x="0" y="266"/>
                </a:cxn>
                <a:cxn ang="0">
                  <a:pos x="5" y="219"/>
                </a:cxn>
                <a:cxn ang="0">
                  <a:pos x="19" y="173"/>
                </a:cxn>
                <a:cxn ang="0">
                  <a:pos x="39" y="135"/>
                </a:cxn>
                <a:cxn ang="0">
                  <a:pos x="64" y="99"/>
                </a:cxn>
                <a:cxn ang="0">
                  <a:pos x="94" y="70"/>
                </a:cxn>
                <a:cxn ang="0">
                  <a:pos x="127" y="46"/>
                </a:cxn>
                <a:cxn ang="0">
                  <a:pos x="163" y="26"/>
                </a:cxn>
                <a:cxn ang="0">
                  <a:pos x="203" y="12"/>
                </a:cxn>
                <a:cxn ang="0">
                  <a:pos x="244" y="3"/>
                </a:cxn>
                <a:cxn ang="0">
                  <a:pos x="286" y="0"/>
                </a:cxn>
              </a:cxnLst>
              <a:rect l="0" t="0" r="r" b="b"/>
              <a:pathLst>
                <a:path w="612" h="592">
                  <a:moveTo>
                    <a:pt x="286" y="0"/>
                  </a:moveTo>
                  <a:lnTo>
                    <a:pt x="330" y="3"/>
                  </a:lnTo>
                  <a:lnTo>
                    <a:pt x="373" y="12"/>
                  </a:lnTo>
                  <a:lnTo>
                    <a:pt x="417" y="27"/>
                  </a:lnTo>
                  <a:lnTo>
                    <a:pt x="455" y="47"/>
                  </a:lnTo>
                  <a:lnTo>
                    <a:pt x="489" y="71"/>
                  </a:lnTo>
                  <a:lnTo>
                    <a:pt x="520" y="101"/>
                  </a:lnTo>
                  <a:lnTo>
                    <a:pt x="546" y="135"/>
                  </a:lnTo>
                  <a:lnTo>
                    <a:pt x="568" y="170"/>
                  </a:lnTo>
                  <a:lnTo>
                    <a:pt x="585" y="209"/>
                  </a:lnTo>
                  <a:lnTo>
                    <a:pt x="599" y="247"/>
                  </a:lnTo>
                  <a:lnTo>
                    <a:pt x="608" y="288"/>
                  </a:lnTo>
                  <a:lnTo>
                    <a:pt x="612" y="328"/>
                  </a:lnTo>
                  <a:lnTo>
                    <a:pt x="610" y="366"/>
                  </a:lnTo>
                  <a:lnTo>
                    <a:pt x="605" y="401"/>
                  </a:lnTo>
                  <a:lnTo>
                    <a:pt x="595" y="435"/>
                  </a:lnTo>
                  <a:lnTo>
                    <a:pt x="575" y="472"/>
                  </a:lnTo>
                  <a:lnTo>
                    <a:pt x="551" y="504"/>
                  </a:lnTo>
                  <a:lnTo>
                    <a:pt x="523" y="531"/>
                  </a:lnTo>
                  <a:lnTo>
                    <a:pt x="491" y="554"/>
                  </a:lnTo>
                  <a:lnTo>
                    <a:pt x="455" y="572"/>
                  </a:lnTo>
                  <a:lnTo>
                    <a:pt x="417" y="583"/>
                  </a:lnTo>
                  <a:lnTo>
                    <a:pt x="376" y="590"/>
                  </a:lnTo>
                  <a:lnTo>
                    <a:pt x="334" y="592"/>
                  </a:lnTo>
                  <a:lnTo>
                    <a:pt x="290" y="589"/>
                  </a:lnTo>
                  <a:lnTo>
                    <a:pt x="246" y="579"/>
                  </a:lnTo>
                  <a:lnTo>
                    <a:pt x="203" y="564"/>
                  </a:lnTo>
                  <a:lnTo>
                    <a:pt x="158" y="541"/>
                  </a:lnTo>
                  <a:lnTo>
                    <a:pt x="117" y="513"/>
                  </a:lnTo>
                  <a:lnTo>
                    <a:pt x="81" y="479"/>
                  </a:lnTo>
                  <a:lnTo>
                    <a:pt x="52" y="441"/>
                  </a:lnTo>
                  <a:lnTo>
                    <a:pt x="28" y="400"/>
                  </a:lnTo>
                  <a:lnTo>
                    <a:pt x="11" y="358"/>
                  </a:lnTo>
                  <a:lnTo>
                    <a:pt x="1" y="312"/>
                  </a:lnTo>
                  <a:lnTo>
                    <a:pt x="0" y="266"/>
                  </a:lnTo>
                  <a:lnTo>
                    <a:pt x="5" y="219"/>
                  </a:lnTo>
                  <a:lnTo>
                    <a:pt x="19" y="173"/>
                  </a:lnTo>
                  <a:lnTo>
                    <a:pt x="39" y="135"/>
                  </a:lnTo>
                  <a:lnTo>
                    <a:pt x="64" y="99"/>
                  </a:lnTo>
                  <a:lnTo>
                    <a:pt x="94" y="70"/>
                  </a:lnTo>
                  <a:lnTo>
                    <a:pt x="127" y="46"/>
                  </a:lnTo>
                  <a:lnTo>
                    <a:pt x="163" y="26"/>
                  </a:lnTo>
                  <a:lnTo>
                    <a:pt x="203" y="12"/>
                  </a:lnTo>
                  <a:lnTo>
                    <a:pt x="244" y="3"/>
                  </a:lnTo>
                  <a:lnTo>
                    <a:pt x="286" y="0"/>
                  </a:lnTo>
                  <a:close/>
                </a:path>
              </a:pathLst>
            </a:custGeom>
            <a:solidFill>
              <a:srgbClr val="FFD8A2"/>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18" name="Freeform 111">
              <a:extLst>
                <a:ext uri="{FF2B5EF4-FFF2-40B4-BE49-F238E27FC236}">
                  <a16:creationId xmlns:a16="http://schemas.microsoft.com/office/drawing/2014/main" id="{1CD4059C-31E2-1D47-BC3D-D95F2238FC40}"/>
                </a:ext>
              </a:extLst>
            </p:cNvPr>
            <p:cNvSpPr>
              <a:spLocks/>
            </p:cNvSpPr>
            <p:nvPr/>
          </p:nvSpPr>
          <p:spPr bwMode="auto">
            <a:xfrm>
              <a:off x="9621838" y="4525963"/>
              <a:ext cx="74613" cy="385763"/>
            </a:xfrm>
            <a:custGeom>
              <a:avLst/>
              <a:gdLst/>
              <a:ahLst/>
              <a:cxnLst>
                <a:cxn ang="0">
                  <a:pos x="0" y="0"/>
                </a:cxn>
                <a:cxn ang="0">
                  <a:pos x="2" y="3"/>
                </a:cxn>
                <a:cxn ang="0">
                  <a:pos x="7" y="10"/>
                </a:cxn>
                <a:cxn ang="0">
                  <a:pos x="14" y="23"/>
                </a:cxn>
                <a:cxn ang="0">
                  <a:pos x="23" y="41"/>
                </a:cxn>
                <a:cxn ang="0">
                  <a:pos x="31" y="63"/>
                </a:cxn>
                <a:cxn ang="0">
                  <a:pos x="40" y="90"/>
                </a:cxn>
                <a:cxn ang="0">
                  <a:pos x="44" y="123"/>
                </a:cxn>
                <a:cxn ang="0">
                  <a:pos x="47" y="158"/>
                </a:cxn>
                <a:cxn ang="0">
                  <a:pos x="44" y="198"/>
                </a:cxn>
                <a:cxn ang="0">
                  <a:pos x="36" y="243"/>
                </a:cxn>
                <a:cxn ang="0">
                  <a:pos x="37" y="237"/>
                </a:cxn>
                <a:cxn ang="0">
                  <a:pos x="38" y="226"/>
                </a:cxn>
                <a:cxn ang="0">
                  <a:pos x="40" y="206"/>
                </a:cxn>
                <a:cxn ang="0">
                  <a:pos x="40" y="181"/>
                </a:cxn>
                <a:cxn ang="0">
                  <a:pos x="38" y="150"/>
                </a:cxn>
                <a:cxn ang="0">
                  <a:pos x="34" y="116"/>
                </a:cxn>
                <a:cxn ang="0">
                  <a:pos x="27" y="78"/>
                </a:cxn>
                <a:cxn ang="0">
                  <a:pos x="16" y="39"/>
                </a:cxn>
                <a:cxn ang="0">
                  <a:pos x="0" y="0"/>
                </a:cxn>
              </a:cxnLst>
              <a:rect l="0" t="0" r="r" b="b"/>
              <a:pathLst>
                <a:path w="47" h="243">
                  <a:moveTo>
                    <a:pt x="0" y="0"/>
                  </a:moveTo>
                  <a:lnTo>
                    <a:pt x="2" y="3"/>
                  </a:lnTo>
                  <a:lnTo>
                    <a:pt x="7" y="10"/>
                  </a:lnTo>
                  <a:lnTo>
                    <a:pt x="14" y="23"/>
                  </a:lnTo>
                  <a:lnTo>
                    <a:pt x="23" y="41"/>
                  </a:lnTo>
                  <a:lnTo>
                    <a:pt x="31" y="63"/>
                  </a:lnTo>
                  <a:lnTo>
                    <a:pt x="40" y="90"/>
                  </a:lnTo>
                  <a:lnTo>
                    <a:pt x="44" y="123"/>
                  </a:lnTo>
                  <a:lnTo>
                    <a:pt x="47" y="158"/>
                  </a:lnTo>
                  <a:lnTo>
                    <a:pt x="44" y="198"/>
                  </a:lnTo>
                  <a:lnTo>
                    <a:pt x="36" y="243"/>
                  </a:lnTo>
                  <a:lnTo>
                    <a:pt x="37" y="237"/>
                  </a:lnTo>
                  <a:lnTo>
                    <a:pt x="38" y="226"/>
                  </a:lnTo>
                  <a:lnTo>
                    <a:pt x="40" y="206"/>
                  </a:lnTo>
                  <a:lnTo>
                    <a:pt x="40" y="181"/>
                  </a:lnTo>
                  <a:lnTo>
                    <a:pt x="38" y="150"/>
                  </a:lnTo>
                  <a:lnTo>
                    <a:pt x="34" y="116"/>
                  </a:lnTo>
                  <a:lnTo>
                    <a:pt x="27" y="78"/>
                  </a:lnTo>
                  <a:lnTo>
                    <a:pt x="16" y="39"/>
                  </a:lnTo>
                  <a:lnTo>
                    <a:pt x="0"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19" name="Freeform 112">
              <a:extLst>
                <a:ext uri="{FF2B5EF4-FFF2-40B4-BE49-F238E27FC236}">
                  <a16:creationId xmlns:a16="http://schemas.microsoft.com/office/drawing/2014/main" id="{33B7993D-305F-CD40-A773-7CCD67BE18FF}"/>
                </a:ext>
              </a:extLst>
            </p:cNvPr>
            <p:cNvSpPr>
              <a:spLocks/>
            </p:cNvSpPr>
            <p:nvPr/>
          </p:nvSpPr>
          <p:spPr bwMode="auto">
            <a:xfrm>
              <a:off x="8431213" y="4100513"/>
              <a:ext cx="1201738" cy="1133475"/>
            </a:xfrm>
            <a:custGeom>
              <a:avLst/>
              <a:gdLst/>
              <a:ahLst/>
              <a:cxnLst>
                <a:cxn ang="0">
                  <a:pos x="547" y="3"/>
                </a:cxn>
                <a:cxn ang="0">
                  <a:pos x="623" y="18"/>
                </a:cxn>
                <a:cxn ang="0">
                  <a:pos x="692" y="53"/>
                </a:cxn>
                <a:cxn ang="0">
                  <a:pos x="738" y="104"/>
                </a:cxn>
                <a:cxn ang="0">
                  <a:pos x="757" y="168"/>
                </a:cxn>
                <a:cxn ang="0">
                  <a:pos x="747" y="240"/>
                </a:cxn>
                <a:cxn ang="0">
                  <a:pos x="704" y="315"/>
                </a:cxn>
                <a:cxn ang="0">
                  <a:pos x="646" y="365"/>
                </a:cxn>
                <a:cxn ang="0">
                  <a:pos x="581" y="395"/>
                </a:cxn>
                <a:cxn ang="0">
                  <a:pos x="516" y="408"/>
                </a:cxn>
                <a:cxn ang="0">
                  <a:pos x="461" y="409"/>
                </a:cxn>
                <a:cxn ang="0">
                  <a:pos x="422" y="406"/>
                </a:cxn>
                <a:cxn ang="0">
                  <a:pos x="406" y="405"/>
                </a:cxn>
                <a:cxn ang="0">
                  <a:pos x="429" y="357"/>
                </a:cxn>
                <a:cxn ang="0">
                  <a:pos x="426" y="317"/>
                </a:cxn>
                <a:cxn ang="0">
                  <a:pos x="407" y="285"/>
                </a:cxn>
                <a:cxn ang="0">
                  <a:pos x="379" y="261"/>
                </a:cxn>
                <a:cxn ang="0">
                  <a:pos x="351" y="243"/>
                </a:cxn>
                <a:cxn ang="0">
                  <a:pos x="327" y="233"/>
                </a:cxn>
                <a:cxn ang="0">
                  <a:pos x="319" y="228"/>
                </a:cxn>
                <a:cxn ang="0">
                  <a:pos x="344" y="329"/>
                </a:cxn>
                <a:cxn ang="0">
                  <a:pos x="343" y="420"/>
                </a:cxn>
                <a:cxn ang="0">
                  <a:pos x="320" y="502"/>
                </a:cxn>
                <a:cxn ang="0">
                  <a:pos x="285" y="574"/>
                </a:cxn>
                <a:cxn ang="0">
                  <a:pos x="244" y="632"/>
                </a:cxn>
                <a:cxn ang="0">
                  <a:pos x="206" y="676"/>
                </a:cxn>
                <a:cxn ang="0">
                  <a:pos x="176" y="704"/>
                </a:cxn>
                <a:cxn ang="0">
                  <a:pos x="165" y="714"/>
                </a:cxn>
                <a:cxn ang="0">
                  <a:pos x="108" y="666"/>
                </a:cxn>
                <a:cxn ang="0">
                  <a:pos x="65" y="608"/>
                </a:cxn>
                <a:cxn ang="0">
                  <a:pos x="32" y="550"/>
                </a:cxn>
                <a:cxn ang="0">
                  <a:pos x="11" y="502"/>
                </a:cxn>
                <a:cxn ang="0">
                  <a:pos x="0" y="474"/>
                </a:cxn>
                <a:cxn ang="0">
                  <a:pos x="5" y="475"/>
                </a:cxn>
                <a:cxn ang="0">
                  <a:pos x="28" y="481"/>
                </a:cxn>
                <a:cxn ang="0">
                  <a:pos x="59" y="475"/>
                </a:cxn>
                <a:cxn ang="0">
                  <a:pos x="87" y="451"/>
                </a:cxn>
                <a:cxn ang="0">
                  <a:pos x="104" y="409"/>
                </a:cxn>
                <a:cxn ang="0">
                  <a:pos x="111" y="353"/>
                </a:cxn>
                <a:cxn ang="0">
                  <a:pos x="120" y="281"/>
                </a:cxn>
                <a:cxn ang="0">
                  <a:pos x="146" y="200"/>
                </a:cxn>
                <a:cxn ang="0">
                  <a:pos x="201" y="113"/>
                </a:cxn>
                <a:cxn ang="0">
                  <a:pos x="261" y="62"/>
                </a:cxn>
                <a:cxn ang="0">
                  <a:pos x="336" y="27"/>
                </a:cxn>
                <a:cxn ang="0">
                  <a:pos x="419" y="5"/>
                </a:cxn>
                <a:cxn ang="0">
                  <a:pos x="505" y="0"/>
                </a:cxn>
              </a:cxnLst>
              <a:rect l="0" t="0" r="r" b="b"/>
              <a:pathLst>
                <a:path w="757" h="714">
                  <a:moveTo>
                    <a:pt x="505" y="0"/>
                  </a:moveTo>
                  <a:lnTo>
                    <a:pt x="547" y="3"/>
                  </a:lnTo>
                  <a:lnTo>
                    <a:pt x="587" y="8"/>
                  </a:lnTo>
                  <a:lnTo>
                    <a:pt x="623" y="18"/>
                  </a:lnTo>
                  <a:lnTo>
                    <a:pt x="660" y="34"/>
                  </a:lnTo>
                  <a:lnTo>
                    <a:pt x="692" y="53"/>
                  </a:lnTo>
                  <a:lnTo>
                    <a:pt x="718" y="77"/>
                  </a:lnTo>
                  <a:lnTo>
                    <a:pt x="738" y="104"/>
                  </a:lnTo>
                  <a:lnTo>
                    <a:pt x="752" y="135"/>
                  </a:lnTo>
                  <a:lnTo>
                    <a:pt x="757" y="168"/>
                  </a:lnTo>
                  <a:lnTo>
                    <a:pt x="756" y="203"/>
                  </a:lnTo>
                  <a:lnTo>
                    <a:pt x="747" y="240"/>
                  </a:lnTo>
                  <a:lnTo>
                    <a:pt x="731" y="276"/>
                  </a:lnTo>
                  <a:lnTo>
                    <a:pt x="704" y="315"/>
                  </a:lnTo>
                  <a:lnTo>
                    <a:pt x="677" y="343"/>
                  </a:lnTo>
                  <a:lnTo>
                    <a:pt x="646" y="365"/>
                  </a:lnTo>
                  <a:lnTo>
                    <a:pt x="613" y="382"/>
                  </a:lnTo>
                  <a:lnTo>
                    <a:pt x="581" y="395"/>
                  </a:lnTo>
                  <a:lnTo>
                    <a:pt x="549" y="402"/>
                  </a:lnTo>
                  <a:lnTo>
                    <a:pt x="516" y="408"/>
                  </a:lnTo>
                  <a:lnTo>
                    <a:pt x="486" y="409"/>
                  </a:lnTo>
                  <a:lnTo>
                    <a:pt x="461" y="409"/>
                  </a:lnTo>
                  <a:lnTo>
                    <a:pt x="439" y="408"/>
                  </a:lnTo>
                  <a:lnTo>
                    <a:pt x="422" y="406"/>
                  </a:lnTo>
                  <a:lnTo>
                    <a:pt x="410" y="405"/>
                  </a:lnTo>
                  <a:lnTo>
                    <a:pt x="406" y="405"/>
                  </a:lnTo>
                  <a:lnTo>
                    <a:pt x="420" y="379"/>
                  </a:lnTo>
                  <a:lnTo>
                    <a:pt x="429" y="357"/>
                  </a:lnTo>
                  <a:lnTo>
                    <a:pt x="430" y="337"/>
                  </a:lnTo>
                  <a:lnTo>
                    <a:pt x="426" y="317"/>
                  </a:lnTo>
                  <a:lnTo>
                    <a:pt x="419" y="300"/>
                  </a:lnTo>
                  <a:lnTo>
                    <a:pt x="407" y="285"/>
                  </a:lnTo>
                  <a:lnTo>
                    <a:pt x="395" y="272"/>
                  </a:lnTo>
                  <a:lnTo>
                    <a:pt x="379" y="261"/>
                  </a:lnTo>
                  <a:lnTo>
                    <a:pt x="365" y="251"/>
                  </a:lnTo>
                  <a:lnTo>
                    <a:pt x="351" y="243"/>
                  </a:lnTo>
                  <a:lnTo>
                    <a:pt x="338" y="237"/>
                  </a:lnTo>
                  <a:lnTo>
                    <a:pt x="327" y="233"/>
                  </a:lnTo>
                  <a:lnTo>
                    <a:pt x="320" y="230"/>
                  </a:lnTo>
                  <a:lnTo>
                    <a:pt x="319" y="228"/>
                  </a:lnTo>
                  <a:lnTo>
                    <a:pt x="336" y="279"/>
                  </a:lnTo>
                  <a:lnTo>
                    <a:pt x="344" y="329"/>
                  </a:lnTo>
                  <a:lnTo>
                    <a:pt x="347" y="375"/>
                  </a:lnTo>
                  <a:lnTo>
                    <a:pt x="343" y="420"/>
                  </a:lnTo>
                  <a:lnTo>
                    <a:pt x="333" y="463"/>
                  </a:lnTo>
                  <a:lnTo>
                    <a:pt x="320" y="502"/>
                  </a:lnTo>
                  <a:lnTo>
                    <a:pt x="303" y="539"/>
                  </a:lnTo>
                  <a:lnTo>
                    <a:pt x="285" y="574"/>
                  </a:lnTo>
                  <a:lnTo>
                    <a:pt x="264" y="605"/>
                  </a:lnTo>
                  <a:lnTo>
                    <a:pt x="244" y="632"/>
                  </a:lnTo>
                  <a:lnTo>
                    <a:pt x="224" y="656"/>
                  </a:lnTo>
                  <a:lnTo>
                    <a:pt x="206" y="676"/>
                  </a:lnTo>
                  <a:lnTo>
                    <a:pt x="189" y="693"/>
                  </a:lnTo>
                  <a:lnTo>
                    <a:pt x="176" y="704"/>
                  </a:lnTo>
                  <a:lnTo>
                    <a:pt x="168" y="711"/>
                  </a:lnTo>
                  <a:lnTo>
                    <a:pt x="165" y="714"/>
                  </a:lnTo>
                  <a:lnTo>
                    <a:pt x="135" y="691"/>
                  </a:lnTo>
                  <a:lnTo>
                    <a:pt x="108" y="666"/>
                  </a:lnTo>
                  <a:lnTo>
                    <a:pt x="84" y="638"/>
                  </a:lnTo>
                  <a:lnTo>
                    <a:pt x="65" y="608"/>
                  </a:lnTo>
                  <a:lnTo>
                    <a:pt x="46" y="578"/>
                  </a:lnTo>
                  <a:lnTo>
                    <a:pt x="32" y="550"/>
                  </a:lnTo>
                  <a:lnTo>
                    <a:pt x="19" y="525"/>
                  </a:lnTo>
                  <a:lnTo>
                    <a:pt x="11" y="502"/>
                  </a:lnTo>
                  <a:lnTo>
                    <a:pt x="4" y="485"/>
                  </a:lnTo>
                  <a:lnTo>
                    <a:pt x="0" y="474"/>
                  </a:lnTo>
                  <a:lnTo>
                    <a:pt x="0" y="470"/>
                  </a:lnTo>
                  <a:lnTo>
                    <a:pt x="5" y="475"/>
                  </a:lnTo>
                  <a:lnTo>
                    <a:pt x="15" y="480"/>
                  </a:lnTo>
                  <a:lnTo>
                    <a:pt x="28" y="481"/>
                  </a:lnTo>
                  <a:lnTo>
                    <a:pt x="43" y="481"/>
                  </a:lnTo>
                  <a:lnTo>
                    <a:pt x="59" y="475"/>
                  </a:lnTo>
                  <a:lnTo>
                    <a:pt x="74" y="467"/>
                  </a:lnTo>
                  <a:lnTo>
                    <a:pt x="87" y="451"/>
                  </a:lnTo>
                  <a:lnTo>
                    <a:pt x="98" y="432"/>
                  </a:lnTo>
                  <a:lnTo>
                    <a:pt x="104" y="409"/>
                  </a:lnTo>
                  <a:lnTo>
                    <a:pt x="108" y="382"/>
                  </a:lnTo>
                  <a:lnTo>
                    <a:pt x="111" y="353"/>
                  </a:lnTo>
                  <a:lnTo>
                    <a:pt x="114" y="317"/>
                  </a:lnTo>
                  <a:lnTo>
                    <a:pt x="120" y="281"/>
                  </a:lnTo>
                  <a:lnTo>
                    <a:pt x="130" y="241"/>
                  </a:lnTo>
                  <a:lnTo>
                    <a:pt x="146" y="200"/>
                  </a:lnTo>
                  <a:lnTo>
                    <a:pt x="169" y="156"/>
                  </a:lnTo>
                  <a:lnTo>
                    <a:pt x="201" y="113"/>
                  </a:lnTo>
                  <a:lnTo>
                    <a:pt x="228" y="86"/>
                  </a:lnTo>
                  <a:lnTo>
                    <a:pt x="261" y="62"/>
                  </a:lnTo>
                  <a:lnTo>
                    <a:pt x="296" y="42"/>
                  </a:lnTo>
                  <a:lnTo>
                    <a:pt x="336" y="27"/>
                  </a:lnTo>
                  <a:lnTo>
                    <a:pt x="376" y="14"/>
                  </a:lnTo>
                  <a:lnTo>
                    <a:pt x="419" y="5"/>
                  </a:lnTo>
                  <a:lnTo>
                    <a:pt x="462" y="1"/>
                  </a:lnTo>
                  <a:lnTo>
                    <a:pt x="505" y="0"/>
                  </a:lnTo>
                  <a:close/>
                </a:path>
              </a:pathLst>
            </a:custGeom>
            <a:solidFill>
              <a:srgbClr val="04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0" name="Freeform 113">
              <a:extLst>
                <a:ext uri="{FF2B5EF4-FFF2-40B4-BE49-F238E27FC236}">
                  <a16:creationId xmlns:a16="http://schemas.microsoft.com/office/drawing/2014/main" id="{DB9AE0EA-4328-6943-9E0A-9F37761A3D35}"/>
                </a:ext>
              </a:extLst>
            </p:cNvPr>
            <p:cNvSpPr>
              <a:spLocks/>
            </p:cNvSpPr>
            <p:nvPr/>
          </p:nvSpPr>
          <p:spPr bwMode="auto">
            <a:xfrm>
              <a:off x="8612188" y="5376863"/>
              <a:ext cx="1184275" cy="887413"/>
            </a:xfrm>
            <a:custGeom>
              <a:avLst/>
              <a:gdLst/>
              <a:ahLst/>
              <a:cxnLst>
                <a:cxn ang="0">
                  <a:pos x="659" y="54"/>
                </a:cxn>
                <a:cxn ang="0">
                  <a:pos x="700" y="171"/>
                </a:cxn>
                <a:cxn ang="0">
                  <a:pos x="727" y="294"/>
                </a:cxn>
                <a:cxn ang="0">
                  <a:pos x="742" y="415"/>
                </a:cxn>
                <a:cxn ang="0">
                  <a:pos x="739" y="484"/>
                </a:cxn>
                <a:cxn ang="0">
                  <a:pos x="704" y="510"/>
                </a:cxn>
                <a:cxn ang="0">
                  <a:pos x="643" y="531"/>
                </a:cxn>
                <a:cxn ang="0">
                  <a:pos x="605" y="539"/>
                </a:cxn>
                <a:cxn ang="0">
                  <a:pos x="594" y="541"/>
                </a:cxn>
                <a:cxn ang="0">
                  <a:pos x="581" y="544"/>
                </a:cxn>
                <a:cxn ang="0">
                  <a:pos x="573" y="545"/>
                </a:cxn>
                <a:cxn ang="0">
                  <a:pos x="512" y="552"/>
                </a:cxn>
                <a:cxn ang="0">
                  <a:pos x="372" y="559"/>
                </a:cxn>
                <a:cxn ang="0">
                  <a:pos x="296" y="558"/>
                </a:cxn>
                <a:cxn ang="0">
                  <a:pos x="282" y="556"/>
                </a:cxn>
                <a:cxn ang="0">
                  <a:pos x="254" y="555"/>
                </a:cxn>
                <a:cxn ang="0">
                  <a:pos x="205" y="549"/>
                </a:cxn>
                <a:cxn ang="0">
                  <a:pos x="117" y="534"/>
                </a:cxn>
                <a:cxn ang="0">
                  <a:pos x="49" y="514"/>
                </a:cxn>
                <a:cxn ang="0">
                  <a:pos x="8" y="489"/>
                </a:cxn>
                <a:cxn ang="0">
                  <a:pos x="8" y="410"/>
                </a:cxn>
                <a:cxn ang="0">
                  <a:pos x="35" y="274"/>
                </a:cxn>
                <a:cxn ang="0">
                  <a:pos x="78" y="140"/>
                </a:cxn>
                <a:cxn ang="0">
                  <a:pos x="141" y="16"/>
                </a:cxn>
                <a:cxn ang="0">
                  <a:pos x="152" y="19"/>
                </a:cxn>
                <a:cxn ang="0">
                  <a:pos x="183" y="27"/>
                </a:cxn>
                <a:cxn ang="0">
                  <a:pos x="229" y="34"/>
                </a:cxn>
                <a:cxn ang="0">
                  <a:pos x="254" y="38"/>
                </a:cxn>
                <a:cxn ang="0">
                  <a:pos x="322" y="43"/>
                </a:cxn>
                <a:cxn ang="0">
                  <a:pos x="419" y="43"/>
                </a:cxn>
                <a:cxn ang="0">
                  <a:pos x="533" y="28"/>
                </a:cxn>
                <a:cxn ang="0">
                  <a:pos x="553" y="23"/>
                </a:cxn>
                <a:cxn ang="0">
                  <a:pos x="591" y="13"/>
                </a:cxn>
                <a:cxn ang="0">
                  <a:pos x="621" y="3"/>
                </a:cxn>
                <a:cxn ang="0">
                  <a:pos x="633" y="0"/>
                </a:cxn>
              </a:cxnLst>
              <a:rect l="0" t="0" r="r" b="b"/>
              <a:pathLst>
                <a:path w="746" h="559">
                  <a:moveTo>
                    <a:pt x="633" y="0"/>
                  </a:moveTo>
                  <a:lnTo>
                    <a:pt x="659" y="54"/>
                  </a:lnTo>
                  <a:lnTo>
                    <a:pt x="681" y="112"/>
                  </a:lnTo>
                  <a:lnTo>
                    <a:pt x="700" y="171"/>
                  </a:lnTo>
                  <a:lnTo>
                    <a:pt x="715" y="233"/>
                  </a:lnTo>
                  <a:lnTo>
                    <a:pt x="727" y="294"/>
                  </a:lnTo>
                  <a:lnTo>
                    <a:pt x="735" y="356"/>
                  </a:lnTo>
                  <a:lnTo>
                    <a:pt x="742" y="415"/>
                  </a:lnTo>
                  <a:lnTo>
                    <a:pt x="746" y="472"/>
                  </a:lnTo>
                  <a:lnTo>
                    <a:pt x="739" y="484"/>
                  </a:lnTo>
                  <a:lnTo>
                    <a:pt x="725" y="497"/>
                  </a:lnTo>
                  <a:lnTo>
                    <a:pt x="704" y="510"/>
                  </a:lnTo>
                  <a:lnTo>
                    <a:pt x="676" y="521"/>
                  </a:lnTo>
                  <a:lnTo>
                    <a:pt x="643" y="531"/>
                  </a:lnTo>
                  <a:lnTo>
                    <a:pt x="605" y="539"/>
                  </a:lnTo>
                  <a:lnTo>
                    <a:pt x="605" y="539"/>
                  </a:lnTo>
                  <a:lnTo>
                    <a:pt x="604" y="539"/>
                  </a:lnTo>
                  <a:lnTo>
                    <a:pt x="594" y="541"/>
                  </a:lnTo>
                  <a:lnTo>
                    <a:pt x="593" y="541"/>
                  </a:lnTo>
                  <a:lnTo>
                    <a:pt x="581" y="544"/>
                  </a:lnTo>
                  <a:lnTo>
                    <a:pt x="580" y="544"/>
                  </a:lnTo>
                  <a:lnTo>
                    <a:pt x="573" y="545"/>
                  </a:lnTo>
                  <a:lnTo>
                    <a:pt x="573" y="545"/>
                  </a:lnTo>
                  <a:lnTo>
                    <a:pt x="512" y="552"/>
                  </a:lnTo>
                  <a:lnTo>
                    <a:pt x="444" y="558"/>
                  </a:lnTo>
                  <a:lnTo>
                    <a:pt x="372" y="559"/>
                  </a:lnTo>
                  <a:lnTo>
                    <a:pt x="296" y="558"/>
                  </a:lnTo>
                  <a:lnTo>
                    <a:pt x="296" y="558"/>
                  </a:lnTo>
                  <a:lnTo>
                    <a:pt x="284" y="556"/>
                  </a:lnTo>
                  <a:lnTo>
                    <a:pt x="282" y="556"/>
                  </a:lnTo>
                  <a:lnTo>
                    <a:pt x="255" y="555"/>
                  </a:lnTo>
                  <a:lnTo>
                    <a:pt x="254" y="555"/>
                  </a:lnTo>
                  <a:lnTo>
                    <a:pt x="254" y="555"/>
                  </a:lnTo>
                  <a:lnTo>
                    <a:pt x="205" y="549"/>
                  </a:lnTo>
                  <a:lnTo>
                    <a:pt x="158" y="542"/>
                  </a:lnTo>
                  <a:lnTo>
                    <a:pt x="117" y="534"/>
                  </a:lnTo>
                  <a:lnTo>
                    <a:pt x="80" y="524"/>
                  </a:lnTo>
                  <a:lnTo>
                    <a:pt x="49" y="514"/>
                  </a:lnTo>
                  <a:lnTo>
                    <a:pt x="25" y="501"/>
                  </a:lnTo>
                  <a:lnTo>
                    <a:pt x="8" y="489"/>
                  </a:lnTo>
                  <a:lnTo>
                    <a:pt x="0" y="474"/>
                  </a:lnTo>
                  <a:lnTo>
                    <a:pt x="8" y="410"/>
                  </a:lnTo>
                  <a:lnTo>
                    <a:pt x="20" y="342"/>
                  </a:lnTo>
                  <a:lnTo>
                    <a:pt x="35" y="274"/>
                  </a:lnTo>
                  <a:lnTo>
                    <a:pt x="54" y="206"/>
                  </a:lnTo>
                  <a:lnTo>
                    <a:pt x="78" y="140"/>
                  </a:lnTo>
                  <a:lnTo>
                    <a:pt x="106" y="75"/>
                  </a:lnTo>
                  <a:lnTo>
                    <a:pt x="141" y="16"/>
                  </a:lnTo>
                  <a:lnTo>
                    <a:pt x="144" y="16"/>
                  </a:lnTo>
                  <a:lnTo>
                    <a:pt x="152" y="19"/>
                  </a:lnTo>
                  <a:lnTo>
                    <a:pt x="166" y="23"/>
                  </a:lnTo>
                  <a:lnTo>
                    <a:pt x="183" y="27"/>
                  </a:lnTo>
                  <a:lnTo>
                    <a:pt x="205" y="31"/>
                  </a:lnTo>
                  <a:lnTo>
                    <a:pt x="229" y="34"/>
                  </a:lnTo>
                  <a:lnTo>
                    <a:pt x="254" y="37"/>
                  </a:lnTo>
                  <a:lnTo>
                    <a:pt x="254" y="38"/>
                  </a:lnTo>
                  <a:lnTo>
                    <a:pt x="284" y="41"/>
                  </a:lnTo>
                  <a:lnTo>
                    <a:pt x="322" y="43"/>
                  </a:lnTo>
                  <a:lnTo>
                    <a:pt x="368" y="44"/>
                  </a:lnTo>
                  <a:lnTo>
                    <a:pt x="419" y="43"/>
                  </a:lnTo>
                  <a:lnTo>
                    <a:pt x="474" y="37"/>
                  </a:lnTo>
                  <a:lnTo>
                    <a:pt x="533" y="28"/>
                  </a:lnTo>
                  <a:lnTo>
                    <a:pt x="533" y="28"/>
                  </a:lnTo>
                  <a:lnTo>
                    <a:pt x="553" y="23"/>
                  </a:lnTo>
                  <a:lnTo>
                    <a:pt x="573" y="17"/>
                  </a:lnTo>
                  <a:lnTo>
                    <a:pt x="591" y="13"/>
                  </a:lnTo>
                  <a:lnTo>
                    <a:pt x="608" y="7"/>
                  </a:lnTo>
                  <a:lnTo>
                    <a:pt x="621" y="3"/>
                  </a:lnTo>
                  <a:lnTo>
                    <a:pt x="629" y="0"/>
                  </a:lnTo>
                  <a:lnTo>
                    <a:pt x="633" y="0"/>
                  </a:lnTo>
                  <a:close/>
                </a:path>
              </a:pathLst>
            </a:custGeom>
            <a:solidFill>
              <a:srgbClr val="A0B5B4"/>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1" name="Freeform 114">
              <a:extLst>
                <a:ext uri="{FF2B5EF4-FFF2-40B4-BE49-F238E27FC236}">
                  <a16:creationId xmlns:a16="http://schemas.microsoft.com/office/drawing/2014/main" id="{FAB8696B-4685-2447-BCC4-982F23DE8EBD}"/>
                </a:ext>
              </a:extLst>
            </p:cNvPr>
            <p:cNvSpPr>
              <a:spLocks/>
            </p:cNvSpPr>
            <p:nvPr/>
          </p:nvSpPr>
          <p:spPr bwMode="auto">
            <a:xfrm>
              <a:off x="9583738" y="5664200"/>
              <a:ext cx="92075" cy="566738"/>
            </a:xfrm>
            <a:custGeom>
              <a:avLst/>
              <a:gdLst/>
              <a:ahLst/>
              <a:cxnLst>
                <a:cxn ang="0">
                  <a:pos x="7" y="0"/>
                </a:cxn>
                <a:cxn ang="0">
                  <a:pos x="9" y="4"/>
                </a:cxn>
                <a:cxn ang="0">
                  <a:pos x="13" y="14"/>
                </a:cxn>
                <a:cxn ang="0">
                  <a:pos x="20" y="30"/>
                </a:cxn>
                <a:cxn ang="0">
                  <a:pos x="27" y="52"/>
                </a:cxn>
                <a:cxn ang="0">
                  <a:pos x="36" y="79"/>
                </a:cxn>
                <a:cxn ang="0">
                  <a:pos x="44" y="113"/>
                </a:cxn>
                <a:cxn ang="0">
                  <a:pos x="50" y="149"/>
                </a:cxn>
                <a:cxn ang="0">
                  <a:pos x="55" y="192"/>
                </a:cxn>
                <a:cxn ang="0">
                  <a:pos x="58" y="238"/>
                </a:cxn>
                <a:cxn ang="0">
                  <a:pos x="57" y="289"/>
                </a:cxn>
                <a:cxn ang="0">
                  <a:pos x="51" y="343"/>
                </a:cxn>
                <a:cxn ang="0">
                  <a:pos x="27" y="350"/>
                </a:cxn>
                <a:cxn ang="0">
                  <a:pos x="0" y="357"/>
                </a:cxn>
                <a:cxn ang="0">
                  <a:pos x="3" y="337"/>
                </a:cxn>
                <a:cxn ang="0">
                  <a:pos x="6" y="316"/>
                </a:cxn>
                <a:cxn ang="0">
                  <a:pos x="9" y="296"/>
                </a:cxn>
                <a:cxn ang="0">
                  <a:pos x="12" y="279"/>
                </a:cxn>
                <a:cxn ang="0">
                  <a:pos x="14" y="269"/>
                </a:cxn>
                <a:cxn ang="0">
                  <a:pos x="23" y="224"/>
                </a:cxn>
                <a:cxn ang="0">
                  <a:pos x="29" y="183"/>
                </a:cxn>
                <a:cxn ang="0">
                  <a:pos x="30" y="145"/>
                </a:cxn>
                <a:cxn ang="0">
                  <a:pos x="29" y="111"/>
                </a:cxn>
                <a:cxn ang="0">
                  <a:pos x="26" y="80"/>
                </a:cxn>
                <a:cxn ang="0">
                  <a:pos x="20" y="52"/>
                </a:cxn>
                <a:cxn ang="0">
                  <a:pos x="13" y="25"/>
                </a:cxn>
                <a:cxn ang="0">
                  <a:pos x="7" y="0"/>
                </a:cxn>
              </a:cxnLst>
              <a:rect l="0" t="0" r="r" b="b"/>
              <a:pathLst>
                <a:path w="58" h="357">
                  <a:moveTo>
                    <a:pt x="7" y="0"/>
                  </a:moveTo>
                  <a:lnTo>
                    <a:pt x="9" y="4"/>
                  </a:lnTo>
                  <a:lnTo>
                    <a:pt x="13" y="14"/>
                  </a:lnTo>
                  <a:lnTo>
                    <a:pt x="20" y="30"/>
                  </a:lnTo>
                  <a:lnTo>
                    <a:pt x="27" y="52"/>
                  </a:lnTo>
                  <a:lnTo>
                    <a:pt x="36" y="79"/>
                  </a:lnTo>
                  <a:lnTo>
                    <a:pt x="44" y="113"/>
                  </a:lnTo>
                  <a:lnTo>
                    <a:pt x="50" y="149"/>
                  </a:lnTo>
                  <a:lnTo>
                    <a:pt x="55" y="192"/>
                  </a:lnTo>
                  <a:lnTo>
                    <a:pt x="58" y="238"/>
                  </a:lnTo>
                  <a:lnTo>
                    <a:pt x="57" y="289"/>
                  </a:lnTo>
                  <a:lnTo>
                    <a:pt x="51" y="343"/>
                  </a:lnTo>
                  <a:lnTo>
                    <a:pt x="27" y="350"/>
                  </a:lnTo>
                  <a:lnTo>
                    <a:pt x="0" y="357"/>
                  </a:lnTo>
                  <a:lnTo>
                    <a:pt x="3" y="337"/>
                  </a:lnTo>
                  <a:lnTo>
                    <a:pt x="6" y="316"/>
                  </a:lnTo>
                  <a:lnTo>
                    <a:pt x="9" y="296"/>
                  </a:lnTo>
                  <a:lnTo>
                    <a:pt x="12" y="279"/>
                  </a:lnTo>
                  <a:lnTo>
                    <a:pt x="14" y="269"/>
                  </a:lnTo>
                  <a:lnTo>
                    <a:pt x="23" y="224"/>
                  </a:lnTo>
                  <a:lnTo>
                    <a:pt x="29" y="183"/>
                  </a:lnTo>
                  <a:lnTo>
                    <a:pt x="30" y="145"/>
                  </a:lnTo>
                  <a:lnTo>
                    <a:pt x="29" y="111"/>
                  </a:lnTo>
                  <a:lnTo>
                    <a:pt x="26" y="80"/>
                  </a:lnTo>
                  <a:lnTo>
                    <a:pt x="20" y="52"/>
                  </a:lnTo>
                  <a:lnTo>
                    <a:pt x="13" y="25"/>
                  </a:lnTo>
                  <a:lnTo>
                    <a:pt x="7" y="0"/>
                  </a:lnTo>
                  <a:close/>
                </a:path>
              </a:pathLst>
            </a:custGeom>
            <a:solidFill>
              <a:srgbClr val="40555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2" name="Freeform 115">
              <a:extLst>
                <a:ext uri="{FF2B5EF4-FFF2-40B4-BE49-F238E27FC236}">
                  <a16:creationId xmlns:a16="http://schemas.microsoft.com/office/drawing/2014/main" id="{B5090570-B936-014B-BBE9-6E871FAA6761}"/>
                </a:ext>
              </a:extLst>
            </p:cNvPr>
            <p:cNvSpPr>
              <a:spLocks/>
            </p:cNvSpPr>
            <p:nvPr/>
          </p:nvSpPr>
          <p:spPr bwMode="auto">
            <a:xfrm>
              <a:off x="8801101" y="5684838"/>
              <a:ext cx="93663" cy="557213"/>
            </a:xfrm>
            <a:custGeom>
              <a:avLst/>
              <a:gdLst/>
              <a:ahLst/>
              <a:cxnLst>
                <a:cxn ang="0">
                  <a:pos x="52" y="0"/>
                </a:cxn>
                <a:cxn ang="0">
                  <a:pos x="43" y="36"/>
                </a:cxn>
                <a:cxn ang="0">
                  <a:pos x="38" y="80"/>
                </a:cxn>
                <a:cxn ang="0">
                  <a:pos x="32" y="127"/>
                </a:cxn>
                <a:cxn ang="0">
                  <a:pos x="31" y="176"/>
                </a:cxn>
                <a:cxn ang="0">
                  <a:pos x="32" y="223"/>
                </a:cxn>
                <a:cxn ang="0">
                  <a:pos x="36" y="265"/>
                </a:cxn>
                <a:cxn ang="0">
                  <a:pos x="42" y="293"/>
                </a:cxn>
                <a:cxn ang="0">
                  <a:pos x="47" y="319"/>
                </a:cxn>
                <a:cxn ang="0">
                  <a:pos x="53" y="338"/>
                </a:cxn>
                <a:cxn ang="0">
                  <a:pos x="59" y="351"/>
                </a:cxn>
                <a:cxn ang="0">
                  <a:pos x="29" y="345"/>
                </a:cxn>
                <a:cxn ang="0">
                  <a:pos x="1" y="340"/>
                </a:cxn>
                <a:cxn ang="0">
                  <a:pos x="0" y="283"/>
                </a:cxn>
                <a:cxn ang="0">
                  <a:pos x="1" y="232"/>
                </a:cxn>
                <a:cxn ang="0">
                  <a:pos x="5" y="184"/>
                </a:cxn>
                <a:cxn ang="0">
                  <a:pos x="11" y="144"/>
                </a:cxn>
                <a:cxn ang="0">
                  <a:pos x="18" y="105"/>
                </a:cxn>
                <a:cxn ang="0">
                  <a:pos x="25" y="74"/>
                </a:cxn>
                <a:cxn ang="0">
                  <a:pos x="33" y="48"/>
                </a:cxn>
                <a:cxn ang="0">
                  <a:pos x="40" y="26"/>
                </a:cxn>
                <a:cxn ang="0">
                  <a:pos x="46" y="11"/>
                </a:cxn>
                <a:cxn ang="0">
                  <a:pos x="50" y="2"/>
                </a:cxn>
                <a:cxn ang="0">
                  <a:pos x="52" y="0"/>
                </a:cxn>
              </a:cxnLst>
              <a:rect l="0" t="0" r="r" b="b"/>
              <a:pathLst>
                <a:path w="59" h="351">
                  <a:moveTo>
                    <a:pt x="52" y="0"/>
                  </a:moveTo>
                  <a:lnTo>
                    <a:pt x="43" y="36"/>
                  </a:lnTo>
                  <a:lnTo>
                    <a:pt x="38" y="80"/>
                  </a:lnTo>
                  <a:lnTo>
                    <a:pt x="32" y="127"/>
                  </a:lnTo>
                  <a:lnTo>
                    <a:pt x="31" y="176"/>
                  </a:lnTo>
                  <a:lnTo>
                    <a:pt x="32" y="223"/>
                  </a:lnTo>
                  <a:lnTo>
                    <a:pt x="36" y="265"/>
                  </a:lnTo>
                  <a:lnTo>
                    <a:pt x="42" y="293"/>
                  </a:lnTo>
                  <a:lnTo>
                    <a:pt x="47" y="319"/>
                  </a:lnTo>
                  <a:lnTo>
                    <a:pt x="53" y="338"/>
                  </a:lnTo>
                  <a:lnTo>
                    <a:pt x="59" y="351"/>
                  </a:lnTo>
                  <a:lnTo>
                    <a:pt x="29" y="345"/>
                  </a:lnTo>
                  <a:lnTo>
                    <a:pt x="1" y="340"/>
                  </a:lnTo>
                  <a:lnTo>
                    <a:pt x="0" y="283"/>
                  </a:lnTo>
                  <a:lnTo>
                    <a:pt x="1" y="232"/>
                  </a:lnTo>
                  <a:lnTo>
                    <a:pt x="5" y="184"/>
                  </a:lnTo>
                  <a:lnTo>
                    <a:pt x="11" y="144"/>
                  </a:lnTo>
                  <a:lnTo>
                    <a:pt x="18" y="105"/>
                  </a:lnTo>
                  <a:lnTo>
                    <a:pt x="25" y="74"/>
                  </a:lnTo>
                  <a:lnTo>
                    <a:pt x="33" y="48"/>
                  </a:lnTo>
                  <a:lnTo>
                    <a:pt x="40" y="26"/>
                  </a:lnTo>
                  <a:lnTo>
                    <a:pt x="46" y="11"/>
                  </a:lnTo>
                  <a:lnTo>
                    <a:pt x="50" y="2"/>
                  </a:lnTo>
                  <a:lnTo>
                    <a:pt x="52" y="0"/>
                  </a:lnTo>
                  <a:close/>
                </a:path>
              </a:pathLst>
            </a:custGeom>
            <a:solidFill>
              <a:srgbClr val="40555E"/>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3" name="Freeform 116">
              <a:extLst>
                <a:ext uri="{FF2B5EF4-FFF2-40B4-BE49-F238E27FC236}">
                  <a16:creationId xmlns:a16="http://schemas.microsoft.com/office/drawing/2014/main" id="{026ABC09-3B63-614D-ACD6-52BECA810906}"/>
                </a:ext>
              </a:extLst>
            </p:cNvPr>
            <p:cNvSpPr>
              <a:spLocks/>
            </p:cNvSpPr>
            <p:nvPr/>
          </p:nvSpPr>
          <p:spPr bwMode="auto">
            <a:xfrm>
              <a:off x="8921751" y="5402263"/>
              <a:ext cx="688975" cy="862013"/>
            </a:xfrm>
            <a:custGeom>
              <a:avLst/>
              <a:gdLst/>
              <a:ahLst/>
              <a:cxnLst>
                <a:cxn ang="0">
                  <a:pos x="405" y="94"/>
                </a:cxn>
                <a:cxn ang="0">
                  <a:pos x="430" y="278"/>
                </a:cxn>
                <a:cxn ang="0">
                  <a:pos x="434" y="392"/>
                </a:cxn>
                <a:cxn ang="0">
                  <a:pos x="431" y="482"/>
                </a:cxn>
                <a:cxn ang="0">
                  <a:pos x="410" y="523"/>
                </a:cxn>
                <a:cxn ang="0">
                  <a:pos x="409" y="523"/>
                </a:cxn>
                <a:cxn ang="0">
                  <a:pos x="398" y="525"/>
                </a:cxn>
                <a:cxn ang="0">
                  <a:pos x="385" y="528"/>
                </a:cxn>
                <a:cxn ang="0">
                  <a:pos x="378" y="529"/>
                </a:cxn>
                <a:cxn ang="0">
                  <a:pos x="249" y="542"/>
                </a:cxn>
                <a:cxn ang="0">
                  <a:pos x="101" y="542"/>
                </a:cxn>
                <a:cxn ang="0">
                  <a:pos x="89" y="540"/>
                </a:cxn>
                <a:cxn ang="0">
                  <a:pos x="60" y="539"/>
                </a:cxn>
                <a:cxn ang="0">
                  <a:pos x="59" y="539"/>
                </a:cxn>
                <a:cxn ang="0">
                  <a:pos x="12" y="499"/>
                </a:cxn>
                <a:cxn ang="0">
                  <a:pos x="19" y="423"/>
                </a:cxn>
                <a:cxn ang="0">
                  <a:pos x="27" y="343"/>
                </a:cxn>
                <a:cxn ang="0">
                  <a:pos x="27" y="248"/>
                </a:cxn>
                <a:cxn ang="0">
                  <a:pos x="19" y="145"/>
                </a:cxn>
                <a:cxn ang="0">
                  <a:pos x="10" y="63"/>
                </a:cxn>
                <a:cxn ang="0">
                  <a:pos x="0" y="12"/>
                </a:cxn>
                <a:cxn ang="0">
                  <a:pos x="59" y="21"/>
                </a:cxn>
                <a:cxn ang="0">
                  <a:pos x="70" y="24"/>
                </a:cxn>
                <a:cxn ang="0">
                  <a:pos x="87" y="110"/>
                </a:cxn>
                <a:cxn ang="0">
                  <a:pos x="97" y="183"/>
                </a:cxn>
                <a:cxn ang="0">
                  <a:pos x="100" y="234"/>
                </a:cxn>
                <a:cxn ang="0">
                  <a:pos x="100" y="254"/>
                </a:cxn>
                <a:cxn ang="0">
                  <a:pos x="114" y="255"/>
                </a:cxn>
                <a:cxn ang="0">
                  <a:pos x="152" y="257"/>
                </a:cxn>
                <a:cxn ang="0">
                  <a:pos x="206" y="258"/>
                </a:cxn>
                <a:cxn ang="0">
                  <a:pos x="265" y="255"/>
                </a:cxn>
                <a:cxn ang="0">
                  <a:pos x="316" y="248"/>
                </a:cxn>
                <a:cxn ang="0">
                  <a:pos x="351" y="240"/>
                </a:cxn>
                <a:cxn ang="0">
                  <a:pos x="364" y="237"/>
                </a:cxn>
                <a:cxn ang="0">
                  <a:pos x="351" y="117"/>
                </a:cxn>
                <a:cxn ang="0">
                  <a:pos x="327" y="14"/>
                </a:cxn>
                <a:cxn ang="0">
                  <a:pos x="338" y="12"/>
                </a:cxn>
              </a:cxnLst>
              <a:rect l="0" t="0" r="r" b="b"/>
              <a:pathLst>
                <a:path w="434" h="543">
                  <a:moveTo>
                    <a:pt x="382" y="0"/>
                  </a:moveTo>
                  <a:lnTo>
                    <a:pt x="405" y="94"/>
                  </a:lnTo>
                  <a:lnTo>
                    <a:pt x="420" y="189"/>
                  </a:lnTo>
                  <a:lnTo>
                    <a:pt x="430" y="278"/>
                  </a:lnTo>
                  <a:lnTo>
                    <a:pt x="434" y="337"/>
                  </a:lnTo>
                  <a:lnTo>
                    <a:pt x="434" y="392"/>
                  </a:lnTo>
                  <a:lnTo>
                    <a:pt x="433" y="440"/>
                  </a:lnTo>
                  <a:lnTo>
                    <a:pt x="431" y="482"/>
                  </a:lnTo>
                  <a:lnTo>
                    <a:pt x="430" y="519"/>
                  </a:lnTo>
                  <a:lnTo>
                    <a:pt x="410" y="523"/>
                  </a:lnTo>
                  <a:lnTo>
                    <a:pt x="410" y="523"/>
                  </a:lnTo>
                  <a:lnTo>
                    <a:pt x="409" y="523"/>
                  </a:lnTo>
                  <a:lnTo>
                    <a:pt x="399" y="525"/>
                  </a:lnTo>
                  <a:lnTo>
                    <a:pt x="398" y="525"/>
                  </a:lnTo>
                  <a:lnTo>
                    <a:pt x="386" y="528"/>
                  </a:lnTo>
                  <a:lnTo>
                    <a:pt x="385" y="528"/>
                  </a:lnTo>
                  <a:lnTo>
                    <a:pt x="378" y="529"/>
                  </a:lnTo>
                  <a:lnTo>
                    <a:pt x="378" y="529"/>
                  </a:lnTo>
                  <a:lnTo>
                    <a:pt x="317" y="536"/>
                  </a:lnTo>
                  <a:lnTo>
                    <a:pt x="249" y="542"/>
                  </a:lnTo>
                  <a:lnTo>
                    <a:pt x="177" y="543"/>
                  </a:lnTo>
                  <a:lnTo>
                    <a:pt x="101" y="542"/>
                  </a:lnTo>
                  <a:lnTo>
                    <a:pt x="101" y="542"/>
                  </a:lnTo>
                  <a:lnTo>
                    <a:pt x="89" y="540"/>
                  </a:lnTo>
                  <a:lnTo>
                    <a:pt x="87" y="540"/>
                  </a:lnTo>
                  <a:lnTo>
                    <a:pt x="60" y="539"/>
                  </a:lnTo>
                  <a:lnTo>
                    <a:pt x="59" y="539"/>
                  </a:lnTo>
                  <a:lnTo>
                    <a:pt x="59" y="539"/>
                  </a:lnTo>
                  <a:lnTo>
                    <a:pt x="12" y="533"/>
                  </a:lnTo>
                  <a:lnTo>
                    <a:pt x="12" y="499"/>
                  </a:lnTo>
                  <a:lnTo>
                    <a:pt x="15" y="463"/>
                  </a:lnTo>
                  <a:lnTo>
                    <a:pt x="19" y="423"/>
                  </a:lnTo>
                  <a:lnTo>
                    <a:pt x="24" y="382"/>
                  </a:lnTo>
                  <a:lnTo>
                    <a:pt x="27" y="343"/>
                  </a:lnTo>
                  <a:lnTo>
                    <a:pt x="28" y="305"/>
                  </a:lnTo>
                  <a:lnTo>
                    <a:pt x="27" y="248"/>
                  </a:lnTo>
                  <a:lnTo>
                    <a:pt x="24" y="195"/>
                  </a:lnTo>
                  <a:lnTo>
                    <a:pt x="19" y="145"/>
                  </a:lnTo>
                  <a:lnTo>
                    <a:pt x="15" y="101"/>
                  </a:lnTo>
                  <a:lnTo>
                    <a:pt x="10" y="63"/>
                  </a:lnTo>
                  <a:lnTo>
                    <a:pt x="5" y="34"/>
                  </a:lnTo>
                  <a:lnTo>
                    <a:pt x="0" y="12"/>
                  </a:lnTo>
                  <a:lnTo>
                    <a:pt x="28" y="18"/>
                  </a:lnTo>
                  <a:lnTo>
                    <a:pt x="59" y="21"/>
                  </a:lnTo>
                  <a:lnTo>
                    <a:pt x="59" y="22"/>
                  </a:lnTo>
                  <a:lnTo>
                    <a:pt x="70" y="24"/>
                  </a:lnTo>
                  <a:lnTo>
                    <a:pt x="80" y="68"/>
                  </a:lnTo>
                  <a:lnTo>
                    <a:pt x="87" y="110"/>
                  </a:lnTo>
                  <a:lnTo>
                    <a:pt x="93" y="149"/>
                  </a:lnTo>
                  <a:lnTo>
                    <a:pt x="97" y="183"/>
                  </a:lnTo>
                  <a:lnTo>
                    <a:pt x="98" y="213"/>
                  </a:lnTo>
                  <a:lnTo>
                    <a:pt x="100" y="234"/>
                  </a:lnTo>
                  <a:lnTo>
                    <a:pt x="100" y="248"/>
                  </a:lnTo>
                  <a:lnTo>
                    <a:pt x="100" y="254"/>
                  </a:lnTo>
                  <a:lnTo>
                    <a:pt x="104" y="254"/>
                  </a:lnTo>
                  <a:lnTo>
                    <a:pt x="114" y="255"/>
                  </a:lnTo>
                  <a:lnTo>
                    <a:pt x="131" y="257"/>
                  </a:lnTo>
                  <a:lnTo>
                    <a:pt x="152" y="257"/>
                  </a:lnTo>
                  <a:lnTo>
                    <a:pt x="177" y="258"/>
                  </a:lnTo>
                  <a:lnTo>
                    <a:pt x="206" y="258"/>
                  </a:lnTo>
                  <a:lnTo>
                    <a:pt x="235" y="258"/>
                  </a:lnTo>
                  <a:lnTo>
                    <a:pt x="265" y="255"/>
                  </a:lnTo>
                  <a:lnTo>
                    <a:pt x="293" y="252"/>
                  </a:lnTo>
                  <a:lnTo>
                    <a:pt x="316" y="248"/>
                  </a:lnTo>
                  <a:lnTo>
                    <a:pt x="335" y="244"/>
                  </a:lnTo>
                  <a:lnTo>
                    <a:pt x="351" y="240"/>
                  </a:lnTo>
                  <a:lnTo>
                    <a:pt x="359" y="238"/>
                  </a:lnTo>
                  <a:lnTo>
                    <a:pt x="364" y="237"/>
                  </a:lnTo>
                  <a:lnTo>
                    <a:pt x="359" y="175"/>
                  </a:lnTo>
                  <a:lnTo>
                    <a:pt x="351" y="117"/>
                  </a:lnTo>
                  <a:lnTo>
                    <a:pt x="340" y="62"/>
                  </a:lnTo>
                  <a:lnTo>
                    <a:pt x="327" y="14"/>
                  </a:lnTo>
                  <a:lnTo>
                    <a:pt x="338" y="12"/>
                  </a:lnTo>
                  <a:lnTo>
                    <a:pt x="338" y="12"/>
                  </a:lnTo>
                  <a:lnTo>
                    <a:pt x="382" y="0"/>
                  </a:lnTo>
                  <a:close/>
                </a:path>
              </a:pathLst>
            </a:custGeom>
            <a:solidFill>
              <a:srgbClr val="576E73"/>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4" name="Freeform 117">
              <a:extLst>
                <a:ext uri="{FF2B5EF4-FFF2-40B4-BE49-F238E27FC236}">
                  <a16:creationId xmlns:a16="http://schemas.microsoft.com/office/drawing/2014/main" id="{2FBB416D-EC56-7A47-B2C5-E732B39205AD}"/>
                </a:ext>
              </a:extLst>
            </p:cNvPr>
            <p:cNvSpPr>
              <a:spLocks/>
            </p:cNvSpPr>
            <p:nvPr/>
          </p:nvSpPr>
          <p:spPr bwMode="auto">
            <a:xfrm>
              <a:off x="9113838" y="5856288"/>
              <a:ext cx="387350" cy="38100"/>
            </a:xfrm>
            <a:custGeom>
              <a:avLst/>
              <a:gdLst/>
              <a:ahLst/>
              <a:cxnLst>
                <a:cxn ang="0">
                  <a:pos x="244" y="0"/>
                </a:cxn>
                <a:cxn ang="0">
                  <a:pos x="240" y="2"/>
                </a:cxn>
                <a:cxn ang="0">
                  <a:pos x="230" y="5"/>
                </a:cxn>
                <a:cxn ang="0">
                  <a:pos x="213" y="10"/>
                </a:cxn>
                <a:cxn ang="0">
                  <a:pos x="191" y="14"/>
                </a:cxn>
                <a:cxn ang="0">
                  <a:pos x="162" y="20"/>
                </a:cxn>
                <a:cxn ang="0">
                  <a:pos x="130" y="23"/>
                </a:cxn>
                <a:cxn ang="0">
                  <a:pos x="90" y="24"/>
                </a:cxn>
                <a:cxn ang="0">
                  <a:pos x="48" y="23"/>
                </a:cxn>
                <a:cxn ang="0">
                  <a:pos x="0" y="19"/>
                </a:cxn>
                <a:cxn ang="0">
                  <a:pos x="6" y="19"/>
                </a:cxn>
                <a:cxn ang="0">
                  <a:pos x="18" y="19"/>
                </a:cxn>
                <a:cxn ang="0">
                  <a:pos x="38" y="17"/>
                </a:cxn>
                <a:cxn ang="0">
                  <a:pos x="64" y="17"/>
                </a:cxn>
                <a:cxn ang="0">
                  <a:pos x="93" y="16"/>
                </a:cxn>
                <a:cxn ang="0">
                  <a:pos x="124" y="14"/>
                </a:cxn>
                <a:cxn ang="0">
                  <a:pos x="157" y="12"/>
                </a:cxn>
                <a:cxn ang="0">
                  <a:pos x="189" y="9"/>
                </a:cxn>
                <a:cxn ang="0">
                  <a:pos x="219" y="5"/>
                </a:cxn>
                <a:cxn ang="0">
                  <a:pos x="244" y="0"/>
                </a:cxn>
              </a:cxnLst>
              <a:rect l="0" t="0" r="r" b="b"/>
              <a:pathLst>
                <a:path w="244" h="24">
                  <a:moveTo>
                    <a:pt x="244" y="0"/>
                  </a:moveTo>
                  <a:lnTo>
                    <a:pt x="240" y="2"/>
                  </a:lnTo>
                  <a:lnTo>
                    <a:pt x="230" y="5"/>
                  </a:lnTo>
                  <a:lnTo>
                    <a:pt x="213" y="10"/>
                  </a:lnTo>
                  <a:lnTo>
                    <a:pt x="191" y="14"/>
                  </a:lnTo>
                  <a:lnTo>
                    <a:pt x="162" y="20"/>
                  </a:lnTo>
                  <a:lnTo>
                    <a:pt x="130" y="23"/>
                  </a:lnTo>
                  <a:lnTo>
                    <a:pt x="90" y="24"/>
                  </a:lnTo>
                  <a:lnTo>
                    <a:pt x="48" y="23"/>
                  </a:lnTo>
                  <a:lnTo>
                    <a:pt x="0" y="19"/>
                  </a:lnTo>
                  <a:lnTo>
                    <a:pt x="6" y="19"/>
                  </a:lnTo>
                  <a:lnTo>
                    <a:pt x="18" y="19"/>
                  </a:lnTo>
                  <a:lnTo>
                    <a:pt x="38" y="17"/>
                  </a:lnTo>
                  <a:lnTo>
                    <a:pt x="64" y="17"/>
                  </a:lnTo>
                  <a:lnTo>
                    <a:pt x="93" y="16"/>
                  </a:lnTo>
                  <a:lnTo>
                    <a:pt x="124" y="14"/>
                  </a:lnTo>
                  <a:lnTo>
                    <a:pt x="157" y="12"/>
                  </a:lnTo>
                  <a:lnTo>
                    <a:pt x="189" y="9"/>
                  </a:lnTo>
                  <a:lnTo>
                    <a:pt x="219" y="5"/>
                  </a:lnTo>
                  <a:lnTo>
                    <a:pt x="244" y="0"/>
                  </a:lnTo>
                  <a:close/>
                </a:path>
              </a:pathLst>
            </a:custGeom>
            <a:solidFill>
              <a:srgbClr val="4D4D4D"/>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5" name="Freeform 118">
              <a:extLst>
                <a:ext uri="{FF2B5EF4-FFF2-40B4-BE49-F238E27FC236}">
                  <a16:creationId xmlns:a16="http://schemas.microsoft.com/office/drawing/2014/main" id="{A5DCAD73-E116-5A45-8EBC-852E7F8C4A81}"/>
                </a:ext>
              </a:extLst>
            </p:cNvPr>
            <p:cNvSpPr>
              <a:spLocks/>
            </p:cNvSpPr>
            <p:nvPr/>
          </p:nvSpPr>
          <p:spPr bwMode="auto">
            <a:xfrm>
              <a:off x="9104313" y="4776788"/>
              <a:ext cx="265113" cy="139700"/>
            </a:xfrm>
            <a:custGeom>
              <a:avLst/>
              <a:gdLst/>
              <a:ahLst/>
              <a:cxnLst>
                <a:cxn ang="0">
                  <a:pos x="127" y="0"/>
                </a:cxn>
                <a:cxn ang="0">
                  <a:pos x="144" y="3"/>
                </a:cxn>
                <a:cxn ang="0">
                  <a:pos x="156" y="11"/>
                </a:cxn>
                <a:cxn ang="0">
                  <a:pos x="164" y="24"/>
                </a:cxn>
                <a:cxn ang="0">
                  <a:pos x="167" y="40"/>
                </a:cxn>
                <a:cxn ang="0">
                  <a:pos x="164" y="55"/>
                </a:cxn>
                <a:cxn ang="0">
                  <a:pos x="154" y="68"/>
                </a:cxn>
                <a:cxn ang="0">
                  <a:pos x="141" y="78"/>
                </a:cxn>
                <a:cxn ang="0">
                  <a:pos x="126" y="82"/>
                </a:cxn>
                <a:cxn ang="0">
                  <a:pos x="47" y="88"/>
                </a:cxn>
                <a:cxn ang="0">
                  <a:pos x="43" y="88"/>
                </a:cxn>
                <a:cxn ang="0">
                  <a:pos x="27" y="83"/>
                </a:cxn>
                <a:cxn ang="0">
                  <a:pos x="13" y="76"/>
                </a:cxn>
                <a:cxn ang="0">
                  <a:pos x="5" y="64"/>
                </a:cxn>
                <a:cxn ang="0">
                  <a:pos x="0" y="48"/>
                </a:cxn>
                <a:cxn ang="0">
                  <a:pos x="5" y="31"/>
                </a:cxn>
                <a:cxn ang="0">
                  <a:pos x="13" y="17"/>
                </a:cxn>
                <a:cxn ang="0">
                  <a:pos x="27" y="7"/>
                </a:cxn>
                <a:cxn ang="0">
                  <a:pos x="46" y="3"/>
                </a:cxn>
                <a:cxn ang="0">
                  <a:pos x="126" y="0"/>
                </a:cxn>
                <a:cxn ang="0">
                  <a:pos x="127" y="0"/>
                </a:cxn>
              </a:cxnLst>
              <a:rect l="0" t="0" r="r" b="b"/>
              <a:pathLst>
                <a:path w="167" h="88">
                  <a:moveTo>
                    <a:pt x="127" y="0"/>
                  </a:moveTo>
                  <a:lnTo>
                    <a:pt x="144" y="3"/>
                  </a:lnTo>
                  <a:lnTo>
                    <a:pt x="156" y="11"/>
                  </a:lnTo>
                  <a:lnTo>
                    <a:pt x="164" y="24"/>
                  </a:lnTo>
                  <a:lnTo>
                    <a:pt x="167" y="40"/>
                  </a:lnTo>
                  <a:lnTo>
                    <a:pt x="164" y="55"/>
                  </a:lnTo>
                  <a:lnTo>
                    <a:pt x="154" y="68"/>
                  </a:lnTo>
                  <a:lnTo>
                    <a:pt x="141" y="78"/>
                  </a:lnTo>
                  <a:lnTo>
                    <a:pt x="126" y="82"/>
                  </a:lnTo>
                  <a:lnTo>
                    <a:pt x="47" y="88"/>
                  </a:lnTo>
                  <a:lnTo>
                    <a:pt x="43" y="88"/>
                  </a:lnTo>
                  <a:lnTo>
                    <a:pt x="27" y="83"/>
                  </a:lnTo>
                  <a:lnTo>
                    <a:pt x="13" y="76"/>
                  </a:lnTo>
                  <a:lnTo>
                    <a:pt x="5" y="64"/>
                  </a:lnTo>
                  <a:lnTo>
                    <a:pt x="0" y="48"/>
                  </a:lnTo>
                  <a:lnTo>
                    <a:pt x="5" y="31"/>
                  </a:lnTo>
                  <a:lnTo>
                    <a:pt x="13" y="17"/>
                  </a:lnTo>
                  <a:lnTo>
                    <a:pt x="27" y="7"/>
                  </a:lnTo>
                  <a:lnTo>
                    <a:pt x="46" y="3"/>
                  </a:lnTo>
                  <a:lnTo>
                    <a:pt x="126" y="0"/>
                  </a:lnTo>
                  <a:lnTo>
                    <a:pt x="127" y="0"/>
                  </a:lnTo>
                  <a:close/>
                </a:path>
              </a:pathLst>
            </a:custGeom>
            <a:solidFill>
              <a:srgbClr val="E3DC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6" name="Freeform 119">
              <a:extLst>
                <a:ext uri="{FF2B5EF4-FFF2-40B4-BE49-F238E27FC236}">
                  <a16:creationId xmlns:a16="http://schemas.microsoft.com/office/drawing/2014/main" id="{1F3C4B37-8BE8-AD49-9F6E-A947F1AC79BD}"/>
                </a:ext>
              </a:extLst>
            </p:cNvPr>
            <p:cNvSpPr>
              <a:spLocks/>
            </p:cNvSpPr>
            <p:nvPr/>
          </p:nvSpPr>
          <p:spPr bwMode="auto">
            <a:xfrm>
              <a:off x="9101138" y="4770438"/>
              <a:ext cx="274638" cy="107950"/>
            </a:xfrm>
            <a:custGeom>
              <a:avLst/>
              <a:gdLst/>
              <a:ahLst/>
              <a:cxnLst>
                <a:cxn ang="0">
                  <a:pos x="128" y="0"/>
                </a:cxn>
                <a:cxn ang="0">
                  <a:pos x="146" y="3"/>
                </a:cxn>
                <a:cxn ang="0">
                  <a:pos x="160" y="13"/>
                </a:cxn>
                <a:cxn ang="0">
                  <a:pos x="170" y="27"/>
                </a:cxn>
                <a:cxn ang="0">
                  <a:pos x="173" y="44"/>
                </a:cxn>
                <a:cxn ang="0">
                  <a:pos x="173" y="45"/>
                </a:cxn>
                <a:cxn ang="0">
                  <a:pos x="172" y="46"/>
                </a:cxn>
                <a:cxn ang="0">
                  <a:pos x="169" y="48"/>
                </a:cxn>
                <a:cxn ang="0">
                  <a:pos x="167" y="46"/>
                </a:cxn>
                <a:cxn ang="0">
                  <a:pos x="166" y="45"/>
                </a:cxn>
                <a:cxn ang="0">
                  <a:pos x="165" y="44"/>
                </a:cxn>
                <a:cxn ang="0">
                  <a:pos x="163" y="29"/>
                </a:cxn>
                <a:cxn ang="0">
                  <a:pos x="155" y="18"/>
                </a:cxn>
                <a:cxn ang="0">
                  <a:pos x="143" y="10"/>
                </a:cxn>
                <a:cxn ang="0">
                  <a:pos x="128" y="8"/>
                </a:cxn>
                <a:cxn ang="0">
                  <a:pos x="48" y="11"/>
                </a:cxn>
                <a:cxn ang="0">
                  <a:pos x="31" y="14"/>
                </a:cxn>
                <a:cxn ang="0">
                  <a:pos x="18" y="24"/>
                </a:cxn>
                <a:cxn ang="0">
                  <a:pos x="9" y="37"/>
                </a:cxn>
                <a:cxn ang="0">
                  <a:pos x="7" y="52"/>
                </a:cxn>
                <a:cxn ang="0">
                  <a:pos x="8" y="56"/>
                </a:cxn>
                <a:cxn ang="0">
                  <a:pos x="8" y="62"/>
                </a:cxn>
                <a:cxn ang="0">
                  <a:pos x="9" y="65"/>
                </a:cxn>
                <a:cxn ang="0">
                  <a:pos x="8" y="66"/>
                </a:cxn>
                <a:cxn ang="0">
                  <a:pos x="7" y="68"/>
                </a:cxn>
                <a:cxn ang="0">
                  <a:pos x="5" y="68"/>
                </a:cxn>
                <a:cxn ang="0">
                  <a:pos x="2" y="66"/>
                </a:cxn>
                <a:cxn ang="0">
                  <a:pos x="1" y="65"/>
                </a:cxn>
                <a:cxn ang="0">
                  <a:pos x="0" y="58"/>
                </a:cxn>
                <a:cxn ang="0">
                  <a:pos x="0" y="52"/>
                </a:cxn>
                <a:cxn ang="0">
                  <a:pos x="2" y="34"/>
                </a:cxn>
                <a:cxn ang="0">
                  <a:pos x="12" y="18"/>
                </a:cxn>
                <a:cxn ang="0">
                  <a:pos x="28" y="7"/>
                </a:cxn>
                <a:cxn ang="0">
                  <a:pos x="48" y="3"/>
                </a:cxn>
                <a:cxn ang="0">
                  <a:pos x="128" y="0"/>
                </a:cxn>
              </a:cxnLst>
              <a:rect l="0" t="0" r="r" b="b"/>
              <a:pathLst>
                <a:path w="173" h="68">
                  <a:moveTo>
                    <a:pt x="128" y="0"/>
                  </a:moveTo>
                  <a:lnTo>
                    <a:pt x="146" y="3"/>
                  </a:lnTo>
                  <a:lnTo>
                    <a:pt x="160" y="13"/>
                  </a:lnTo>
                  <a:lnTo>
                    <a:pt x="170" y="27"/>
                  </a:lnTo>
                  <a:lnTo>
                    <a:pt x="173" y="44"/>
                  </a:lnTo>
                  <a:lnTo>
                    <a:pt x="173" y="45"/>
                  </a:lnTo>
                  <a:lnTo>
                    <a:pt x="172" y="46"/>
                  </a:lnTo>
                  <a:lnTo>
                    <a:pt x="169" y="48"/>
                  </a:lnTo>
                  <a:lnTo>
                    <a:pt x="167" y="46"/>
                  </a:lnTo>
                  <a:lnTo>
                    <a:pt x="166" y="45"/>
                  </a:lnTo>
                  <a:lnTo>
                    <a:pt x="165" y="44"/>
                  </a:lnTo>
                  <a:lnTo>
                    <a:pt x="163" y="29"/>
                  </a:lnTo>
                  <a:lnTo>
                    <a:pt x="155" y="18"/>
                  </a:lnTo>
                  <a:lnTo>
                    <a:pt x="143" y="10"/>
                  </a:lnTo>
                  <a:lnTo>
                    <a:pt x="128" y="8"/>
                  </a:lnTo>
                  <a:lnTo>
                    <a:pt x="48" y="11"/>
                  </a:lnTo>
                  <a:lnTo>
                    <a:pt x="31" y="14"/>
                  </a:lnTo>
                  <a:lnTo>
                    <a:pt x="18" y="24"/>
                  </a:lnTo>
                  <a:lnTo>
                    <a:pt x="9" y="37"/>
                  </a:lnTo>
                  <a:lnTo>
                    <a:pt x="7" y="52"/>
                  </a:lnTo>
                  <a:lnTo>
                    <a:pt x="8" y="56"/>
                  </a:lnTo>
                  <a:lnTo>
                    <a:pt x="8" y="62"/>
                  </a:lnTo>
                  <a:lnTo>
                    <a:pt x="9" y="65"/>
                  </a:lnTo>
                  <a:lnTo>
                    <a:pt x="8" y="66"/>
                  </a:lnTo>
                  <a:lnTo>
                    <a:pt x="7" y="68"/>
                  </a:lnTo>
                  <a:lnTo>
                    <a:pt x="5" y="68"/>
                  </a:lnTo>
                  <a:lnTo>
                    <a:pt x="2" y="66"/>
                  </a:lnTo>
                  <a:lnTo>
                    <a:pt x="1" y="65"/>
                  </a:lnTo>
                  <a:lnTo>
                    <a:pt x="0" y="58"/>
                  </a:lnTo>
                  <a:lnTo>
                    <a:pt x="0" y="52"/>
                  </a:lnTo>
                  <a:lnTo>
                    <a:pt x="2" y="34"/>
                  </a:lnTo>
                  <a:lnTo>
                    <a:pt x="12" y="18"/>
                  </a:lnTo>
                  <a:lnTo>
                    <a:pt x="28" y="7"/>
                  </a:lnTo>
                  <a:lnTo>
                    <a:pt x="48" y="3"/>
                  </a:lnTo>
                  <a:lnTo>
                    <a:pt x="128"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7" name="Freeform 120">
              <a:extLst>
                <a:ext uri="{FF2B5EF4-FFF2-40B4-BE49-F238E27FC236}">
                  <a16:creationId xmlns:a16="http://schemas.microsoft.com/office/drawing/2014/main" id="{8CEDA4CF-EE29-E24B-8B46-1DFBB11B857E}"/>
                </a:ext>
              </a:extLst>
            </p:cNvPr>
            <p:cNvSpPr>
              <a:spLocks/>
            </p:cNvSpPr>
            <p:nvPr/>
          </p:nvSpPr>
          <p:spPr bwMode="auto">
            <a:xfrm>
              <a:off x="9453563" y="4749800"/>
              <a:ext cx="228600" cy="134938"/>
            </a:xfrm>
            <a:custGeom>
              <a:avLst/>
              <a:gdLst/>
              <a:ahLst/>
              <a:cxnLst>
                <a:cxn ang="0">
                  <a:pos x="113" y="0"/>
                </a:cxn>
                <a:cxn ang="0">
                  <a:pos x="126" y="3"/>
                </a:cxn>
                <a:cxn ang="0">
                  <a:pos x="136" y="10"/>
                </a:cxn>
                <a:cxn ang="0">
                  <a:pos x="143" y="21"/>
                </a:cxn>
                <a:cxn ang="0">
                  <a:pos x="144" y="35"/>
                </a:cxn>
                <a:cxn ang="0">
                  <a:pos x="142" y="50"/>
                </a:cxn>
                <a:cxn ang="0">
                  <a:pos x="133" y="62"/>
                </a:cxn>
                <a:cxn ang="0">
                  <a:pos x="122" y="72"/>
                </a:cxn>
                <a:cxn ang="0">
                  <a:pos x="108" y="76"/>
                </a:cxn>
                <a:cxn ang="0">
                  <a:pos x="39" y="85"/>
                </a:cxn>
                <a:cxn ang="0">
                  <a:pos x="34" y="85"/>
                </a:cxn>
                <a:cxn ang="0">
                  <a:pos x="22" y="82"/>
                </a:cxn>
                <a:cxn ang="0">
                  <a:pos x="10" y="75"/>
                </a:cxn>
                <a:cxn ang="0">
                  <a:pos x="3" y="64"/>
                </a:cxn>
                <a:cxn ang="0">
                  <a:pos x="0" y="51"/>
                </a:cxn>
                <a:cxn ang="0">
                  <a:pos x="3" y="34"/>
                </a:cxn>
                <a:cxn ang="0">
                  <a:pos x="12" y="21"/>
                </a:cxn>
                <a:cxn ang="0">
                  <a:pos x="24" y="11"/>
                </a:cxn>
                <a:cxn ang="0">
                  <a:pos x="39" y="7"/>
                </a:cxn>
                <a:cxn ang="0">
                  <a:pos x="109" y="0"/>
                </a:cxn>
                <a:cxn ang="0">
                  <a:pos x="113" y="0"/>
                </a:cxn>
              </a:cxnLst>
              <a:rect l="0" t="0" r="r" b="b"/>
              <a:pathLst>
                <a:path w="144" h="85">
                  <a:moveTo>
                    <a:pt x="113" y="0"/>
                  </a:moveTo>
                  <a:lnTo>
                    <a:pt x="126" y="3"/>
                  </a:lnTo>
                  <a:lnTo>
                    <a:pt x="136" y="10"/>
                  </a:lnTo>
                  <a:lnTo>
                    <a:pt x="143" y="21"/>
                  </a:lnTo>
                  <a:lnTo>
                    <a:pt x="144" y="35"/>
                  </a:lnTo>
                  <a:lnTo>
                    <a:pt x="142" y="50"/>
                  </a:lnTo>
                  <a:lnTo>
                    <a:pt x="133" y="62"/>
                  </a:lnTo>
                  <a:lnTo>
                    <a:pt x="122" y="72"/>
                  </a:lnTo>
                  <a:lnTo>
                    <a:pt x="108" y="76"/>
                  </a:lnTo>
                  <a:lnTo>
                    <a:pt x="39" y="85"/>
                  </a:lnTo>
                  <a:lnTo>
                    <a:pt x="34" y="85"/>
                  </a:lnTo>
                  <a:lnTo>
                    <a:pt x="22" y="82"/>
                  </a:lnTo>
                  <a:lnTo>
                    <a:pt x="10" y="75"/>
                  </a:lnTo>
                  <a:lnTo>
                    <a:pt x="3" y="64"/>
                  </a:lnTo>
                  <a:lnTo>
                    <a:pt x="0" y="51"/>
                  </a:lnTo>
                  <a:lnTo>
                    <a:pt x="3" y="34"/>
                  </a:lnTo>
                  <a:lnTo>
                    <a:pt x="12" y="21"/>
                  </a:lnTo>
                  <a:lnTo>
                    <a:pt x="24" y="11"/>
                  </a:lnTo>
                  <a:lnTo>
                    <a:pt x="39" y="7"/>
                  </a:lnTo>
                  <a:lnTo>
                    <a:pt x="109" y="0"/>
                  </a:lnTo>
                  <a:lnTo>
                    <a:pt x="113" y="0"/>
                  </a:lnTo>
                  <a:close/>
                </a:path>
              </a:pathLst>
            </a:custGeom>
            <a:solidFill>
              <a:srgbClr val="E3DCA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8" name="Freeform 121">
              <a:extLst>
                <a:ext uri="{FF2B5EF4-FFF2-40B4-BE49-F238E27FC236}">
                  <a16:creationId xmlns:a16="http://schemas.microsoft.com/office/drawing/2014/main" id="{16D7D224-AFE8-3A4F-8E7C-239BD79808E9}"/>
                </a:ext>
              </a:extLst>
            </p:cNvPr>
            <p:cNvSpPr>
              <a:spLocks/>
            </p:cNvSpPr>
            <p:nvPr/>
          </p:nvSpPr>
          <p:spPr bwMode="auto">
            <a:xfrm>
              <a:off x="9447213" y="4743450"/>
              <a:ext cx="242888" cy="100013"/>
            </a:xfrm>
            <a:custGeom>
              <a:avLst/>
              <a:gdLst/>
              <a:ahLst/>
              <a:cxnLst>
                <a:cxn ang="0">
                  <a:pos x="113" y="0"/>
                </a:cxn>
                <a:cxn ang="0">
                  <a:pos x="129" y="1"/>
                </a:cxn>
                <a:cxn ang="0">
                  <a:pos x="141" y="10"/>
                </a:cxn>
                <a:cxn ang="0">
                  <a:pos x="150" y="22"/>
                </a:cxn>
                <a:cxn ang="0">
                  <a:pos x="153" y="39"/>
                </a:cxn>
                <a:cxn ang="0">
                  <a:pos x="151" y="45"/>
                </a:cxn>
                <a:cxn ang="0">
                  <a:pos x="151" y="51"/>
                </a:cxn>
                <a:cxn ang="0">
                  <a:pos x="150" y="52"/>
                </a:cxn>
                <a:cxn ang="0">
                  <a:pos x="147" y="54"/>
                </a:cxn>
                <a:cxn ang="0">
                  <a:pos x="146" y="54"/>
                </a:cxn>
                <a:cxn ang="0">
                  <a:pos x="144" y="52"/>
                </a:cxn>
                <a:cxn ang="0">
                  <a:pos x="143" y="51"/>
                </a:cxn>
                <a:cxn ang="0">
                  <a:pos x="143" y="48"/>
                </a:cxn>
                <a:cxn ang="0">
                  <a:pos x="144" y="44"/>
                </a:cxn>
                <a:cxn ang="0">
                  <a:pos x="144" y="38"/>
                </a:cxn>
                <a:cxn ang="0">
                  <a:pos x="143" y="25"/>
                </a:cxn>
                <a:cxn ang="0">
                  <a:pos x="136" y="15"/>
                </a:cxn>
                <a:cxn ang="0">
                  <a:pos x="131" y="11"/>
                </a:cxn>
                <a:cxn ang="0">
                  <a:pos x="126" y="10"/>
                </a:cxn>
                <a:cxn ang="0">
                  <a:pos x="120" y="8"/>
                </a:cxn>
                <a:cxn ang="0">
                  <a:pos x="113" y="8"/>
                </a:cxn>
                <a:cxn ang="0">
                  <a:pos x="44" y="14"/>
                </a:cxn>
                <a:cxn ang="0">
                  <a:pos x="30" y="18"/>
                </a:cxn>
                <a:cxn ang="0">
                  <a:pos x="19" y="28"/>
                </a:cxn>
                <a:cxn ang="0">
                  <a:pos x="12" y="39"/>
                </a:cxn>
                <a:cxn ang="0">
                  <a:pos x="9" y="55"/>
                </a:cxn>
                <a:cxn ang="0">
                  <a:pos x="9" y="59"/>
                </a:cxn>
                <a:cxn ang="0">
                  <a:pos x="9" y="61"/>
                </a:cxn>
                <a:cxn ang="0">
                  <a:pos x="7" y="62"/>
                </a:cxn>
                <a:cxn ang="0">
                  <a:pos x="6" y="63"/>
                </a:cxn>
                <a:cxn ang="0">
                  <a:pos x="4" y="63"/>
                </a:cxn>
                <a:cxn ang="0">
                  <a:pos x="2" y="62"/>
                </a:cxn>
                <a:cxn ang="0">
                  <a:pos x="0" y="59"/>
                </a:cxn>
                <a:cxn ang="0">
                  <a:pos x="0" y="55"/>
                </a:cxn>
                <a:cxn ang="0">
                  <a:pos x="3" y="37"/>
                </a:cxn>
                <a:cxn ang="0">
                  <a:pos x="13" y="22"/>
                </a:cxn>
                <a:cxn ang="0">
                  <a:pos x="26" y="11"/>
                </a:cxn>
                <a:cxn ang="0">
                  <a:pos x="43" y="7"/>
                </a:cxn>
                <a:cxn ang="0">
                  <a:pos x="113" y="0"/>
                </a:cxn>
              </a:cxnLst>
              <a:rect l="0" t="0" r="r" b="b"/>
              <a:pathLst>
                <a:path w="153" h="63">
                  <a:moveTo>
                    <a:pt x="113" y="0"/>
                  </a:moveTo>
                  <a:lnTo>
                    <a:pt x="129" y="1"/>
                  </a:lnTo>
                  <a:lnTo>
                    <a:pt x="141" y="10"/>
                  </a:lnTo>
                  <a:lnTo>
                    <a:pt x="150" y="22"/>
                  </a:lnTo>
                  <a:lnTo>
                    <a:pt x="153" y="39"/>
                  </a:lnTo>
                  <a:lnTo>
                    <a:pt x="151" y="45"/>
                  </a:lnTo>
                  <a:lnTo>
                    <a:pt x="151" y="51"/>
                  </a:lnTo>
                  <a:lnTo>
                    <a:pt x="150" y="52"/>
                  </a:lnTo>
                  <a:lnTo>
                    <a:pt x="147" y="54"/>
                  </a:lnTo>
                  <a:lnTo>
                    <a:pt x="146" y="54"/>
                  </a:lnTo>
                  <a:lnTo>
                    <a:pt x="144" y="52"/>
                  </a:lnTo>
                  <a:lnTo>
                    <a:pt x="143" y="51"/>
                  </a:lnTo>
                  <a:lnTo>
                    <a:pt x="143" y="48"/>
                  </a:lnTo>
                  <a:lnTo>
                    <a:pt x="144" y="44"/>
                  </a:lnTo>
                  <a:lnTo>
                    <a:pt x="144" y="38"/>
                  </a:lnTo>
                  <a:lnTo>
                    <a:pt x="143" y="25"/>
                  </a:lnTo>
                  <a:lnTo>
                    <a:pt x="136" y="15"/>
                  </a:lnTo>
                  <a:lnTo>
                    <a:pt x="131" y="11"/>
                  </a:lnTo>
                  <a:lnTo>
                    <a:pt x="126" y="10"/>
                  </a:lnTo>
                  <a:lnTo>
                    <a:pt x="120" y="8"/>
                  </a:lnTo>
                  <a:lnTo>
                    <a:pt x="113" y="8"/>
                  </a:lnTo>
                  <a:lnTo>
                    <a:pt x="44" y="14"/>
                  </a:lnTo>
                  <a:lnTo>
                    <a:pt x="30" y="18"/>
                  </a:lnTo>
                  <a:lnTo>
                    <a:pt x="19" y="28"/>
                  </a:lnTo>
                  <a:lnTo>
                    <a:pt x="12" y="39"/>
                  </a:lnTo>
                  <a:lnTo>
                    <a:pt x="9" y="55"/>
                  </a:lnTo>
                  <a:lnTo>
                    <a:pt x="9" y="59"/>
                  </a:lnTo>
                  <a:lnTo>
                    <a:pt x="9" y="61"/>
                  </a:lnTo>
                  <a:lnTo>
                    <a:pt x="7" y="62"/>
                  </a:lnTo>
                  <a:lnTo>
                    <a:pt x="6" y="63"/>
                  </a:lnTo>
                  <a:lnTo>
                    <a:pt x="4" y="63"/>
                  </a:lnTo>
                  <a:lnTo>
                    <a:pt x="2" y="62"/>
                  </a:lnTo>
                  <a:lnTo>
                    <a:pt x="0" y="59"/>
                  </a:lnTo>
                  <a:lnTo>
                    <a:pt x="0" y="55"/>
                  </a:lnTo>
                  <a:lnTo>
                    <a:pt x="3" y="37"/>
                  </a:lnTo>
                  <a:lnTo>
                    <a:pt x="13" y="22"/>
                  </a:lnTo>
                  <a:lnTo>
                    <a:pt x="26" y="11"/>
                  </a:lnTo>
                  <a:lnTo>
                    <a:pt x="43" y="7"/>
                  </a:lnTo>
                  <a:lnTo>
                    <a:pt x="113"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29" name="Freeform 122">
              <a:extLst>
                <a:ext uri="{FF2B5EF4-FFF2-40B4-BE49-F238E27FC236}">
                  <a16:creationId xmlns:a16="http://schemas.microsoft.com/office/drawing/2014/main" id="{D7117F29-42C9-F64C-A52E-5AE44B93D108}"/>
                </a:ext>
              </a:extLst>
            </p:cNvPr>
            <p:cNvSpPr>
              <a:spLocks/>
            </p:cNvSpPr>
            <p:nvPr/>
          </p:nvSpPr>
          <p:spPr bwMode="auto">
            <a:xfrm>
              <a:off x="9363076" y="4797425"/>
              <a:ext cx="93663" cy="34925"/>
            </a:xfrm>
            <a:custGeom>
              <a:avLst/>
              <a:gdLst/>
              <a:ahLst/>
              <a:cxnLst>
                <a:cxn ang="0">
                  <a:pos x="32" y="0"/>
                </a:cxn>
                <a:cxn ang="0">
                  <a:pos x="46" y="4"/>
                </a:cxn>
                <a:cxn ang="0">
                  <a:pos x="59" y="14"/>
                </a:cxn>
                <a:cxn ang="0">
                  <a:pos x="53" y="20"/>
                </a:cxn>
                <a:cxn ang="0">
                  <a:pos x="49" y="14"/>
                </a:cxn>
                <a:cxn ang="0">
                  <a:pos x="43" y="11"/>
                </a:cxn>
                <a:cxn ang="0">
                  <a:pos x="38" y="10"/>
                </a:cxn>
                <a:cxn ang="0">
                  <a:pos x="32" y="8"/>
                </a:cxn>
                <a:cxn ang="0">
                  <a:pos x="22" y="11"/>
                </a:cxn>
                <a:cxn ang="0">
                  <a:pos x="14" y="15"/>
                </a:cxn>
                <a:cxn ang="0">
                  <a:pos x="8" y="20"/>
                </a:cxn>
                <a:cxn ang="0">
                  <a:pos x="7" y="22"/>
                </a:cxn>
                <a:cxn ang="0">
                  <a:pos x="0" y="17"/>
                </a:cxn>
                <a:cxn ang="0">
                  <a:pos x="2" y="14"/>
                </a:cxn>
                <a:cxn ang="0">
                  <a:pos x="10" y="8"/>
                </a:cxn>
                <a:cxn ang="0">
                  <a:pos x="19" y="3"/>
                </a:cxn>
                <a:cxn ang="0">
                  <a:pos x="32" y="0"/>
                </a:cxn>
              </a:cxnLst>
              <a:rect l="0" t="0" r="r" b="b"/>
              <a:pathLst>
                <a:path w="59" h="22">
                  <a:moveTo>
                    <a:pt x="32" y="0"/>
                  </a:moveTo>
                  <a:lnTo>
                    <a:pt x="46" y="4"/>
                  </a:lnTo>
                  <a:lnTo>
                    <a:pt x="59" y="14"/>
                  </a:lnTo>
                  <a:lnTo>
                    <a:pt x="53" y="20"/>
                  </a:lnTo>
                  <a:lnTo>
                    <a:pt x="49" y="14"/>
                  </a:lnTo>
                  <a:lnTo>
                    <a:pt x="43" y="11"/>
                  </a:lnTo>
                  <a:lnTo>
                    <a:pt x="38" y="10"/>
                  </a:lnTo>
                  <a:lnTo>
                    <a:pt x="32" y="8"/>
                  </a:lnTo>
                  <a:lnTo>
                    <a:pt x="22" y="11"/>
                  </a:lnTo>
                  <a:lnTo>
                    <a:pt x="14" y="15"/>
                  </a:lnTo>
                  <a:lnTo>
                    <a:pt x="8" y="20"/>
                  </a:lnTo>
                  <a:lnTo>
                    <a:pt x="7" y="22"/>
                  </a:lnTo>
                  <a:lnTo>
                    <a:pt x="0" y="17"/>
                  </a:lnTo>
                  <a:lnTo>
                    <a:pt x="2" y="14"/>
                  </a:lnTo>
                  <a:lnTo>
                    <a:pt x="10" y="8"/>
                  </a:lnTo>
                  <a:lnTo>
                    <a:pt x="19" y="3"/>
                  </a:lnTo>
                  <a:lnTo>
                    <a:pt x="32" y="0"/>
                  </a:lnTo>
                  <a:close/>
                </a:path>
              </a:pathLst>
            </a:custGeom>
            <a:solidFill>
              <a:srgbClr val="660000"/>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30" name="Freeform 123">
              <a:extLst>
                <a:ext uri="{FF2B5EF4-FFF2-40B4-BE49-F238E27FC236}">
                  <a16:creationId xmlns:a16="http://schemas.microsoft.com/office/drawing/2014/main" id="{66ED065F-281F-B540-B7F4-E3AC294C0F36}"/>
                </a:ext>
              </a:extLst>
            </p:cNvPr>
            <p:cNvSpPr>
              <a:spLocks/>
            </p:cNvSpPr>
            <p:nvPr/>
          </p:nvSpPr>
          <p:spPr bwMode="auto">
            <a:xfrm>
              <a:off x="9194801" y="4781550"/>
              <a:ext cx="168275" cy="47625"/>
            </a:xfrm>
            <a:custGeom>
              <a:avLst/>
              <a:gdLst/>
              <a:ahLst/>
              <a:cxnLst>
                <a:cxn ang="0">
                  <a:pos x="62" y="0"/>
                </a:cxn>
                <a:cxn ang="0">
                  <a:pos x="72" y="0"/>
                </a:cxn>
                <a:cxn ang="0">
                  <a:pos x="76" y="1"/>
                </a:cxn>
                <a:cxn ang="0">
                  <a:pos x="82" y="3"/>
                </a:cxn>
                <a:cxn ang="0">
                  <a:pos x="89" y="4"/>
                </a:cxn>
                <a:cxn ang="0">
                  <a:pos x="93" y="8"/>
                </a:cxn>
                <a:cxn ang="0">
                  <a:pos x="97" y="13"/>
                </a:cxn>
                <a:cxn ang="0">
                  <a:pos x="101" y="17"/>
                </a:cxn>
                <a:cxn ang="0">
                  <a:pos x="103" y="21"/>
                </a:cxn>
                <a:cxn ang="0">
                  <a:pos x="106" y="25"/>
                </a:cxn>
                <a:cxn ang="0">
                  <a:pos x="106" y="30"/>
                </a:cxn>
                <a:cxn ang="0">
                  <a:pos x="104" y="27"/>
                </a:cxn>
                <a:cxn ang="0">
                  <a:pos x="100" y="21"/>
                </a:cxn>
                <a:cxn ang="0">
                  <a:pos x="90" y="14"/>
                </a:cxn>
                <a:cxn ang="0">
                  <a:pos x="76" y="8"/>
                </a:cxn>
                <a:cxn ang="0">
                  <a:pos x="65" y="6"/>
                </a:cxn>
                <a:cxn ang="0">
                  <a:pos x="51" y="6"/>
                </a:cxn>
                <a:cxn ang="0">
                  <a:pos x="32" y="4"/>
                </a:cxn>
                <a:cxn ang="0">
                  <a:pos x="17" y="4"/>
                </a:cxn>
                <a:cxn ang="0">
                  <a:pos x="4" y="4"/>
                </a:cxn>
                <a:cxn ang="0">
                  <a:pos x="0" y="4"/>
                </a:cxn>
                <a:cxn ang="0">
                  <a:pos x="4" y="3"/>
                </a:cxn>
                <a:cxn ang="0">
                  <a:pos x="15" y="3"/>
                </a:cxn>
                <a:cxn ang="0">
                  <a:pos x="31" y="1"/>
                </a:cxn>
                <a:cxn ang="0">
                  <a:pos x="48" y="1"/>
                </a:cxn>
                <a:cxn ang="0">
                  <a:pos x="62" y="0"/>
                </a:cxn>
              </a:cxnLst>
              <a:rect l="0" t="0" r="r" b="b"/>
              <a:pathLst>
                <a:path w="106" h="30">
                  <a:moveTo>
                    <a:pt x="62" y="0"/>
                  </a:moveTo>
                  <a:lnTo>
                    <a:pt x="72" y="0"/>
                  </a:lnTo>
                  <a:lnTo>
                    <a:pt x="76" y="1"/>
                  </a:lnTo>
                  <a:lnTo>
                    <a:pt x="82" y="3"/>
                  </a:lnTo>
                  <a:lnTo>
                    <a:pt x="89" y="4"/>
                  </a:lnTo>
                  <a:lnTo>
                    <a:pt x="93" y="8"/>
                  </a:lnTo>
                  <a:lnTo>
                    <a:pt x="97" y="13"/>
                  </a:lnTo>
                  <a:lnTo>
                    <a:pt x="101" y="17"/>
                  </a:lnTo>
                  <a:lnTo>
                    <a:pt x="103" y="21"/>
                  </a:lnTo>
                  <a:lnTo>
                    <a:pt x="106" y="25"/>
                  </a:lnTo>
                  <a:lnTo>
                    <a:pt x="106" y="30"/>
                  </a:lnTo>
                  <a:lnTo>
                    <a:pt x="104" y="27"/>
                  </a:lnTo>
                  <a:lnTo>
                    <a:pt x="100" y="21"/>
                  </a:lnTo>
                  <a:lnTo>
                    <a:pt x="90" y="14"/>
                  </a:lnTo>
                  <a:lnTo>
                    <a:pt x="76" y="8"/>
                  </a:lnTo>
                  <a:lnTo>
                    <a:pt x="65" y="6"/>
                  </a:lnTo>
                  <a:lnTo>
                    <a:pt x="51" y="6"/>
                  </a:lnTo>
                  <a:lnTo>
                    <a:pt x="32" y="4"/>
                  </a:lnTo>
                  <a:lnTo>
                    <a:pt x="17" y="4"/>
                  </a:lnTo>
                  <a:lnTo>
                    <a:pt x="4" y="4"/>
                  </a:lnTo>
                  <a:lnTo>
                    <a:pt x="0" y="4"/>
                  </a:lnTo>
                  <a:lnTo>
                    <a:pt x="4" y="3"/>
                  </a:lnTo>
                  <a:lnTo>
                    <a:pt x="15" y="3"/>
                  </a:lnTo>
                  <a:lnTo>
                    <a:pt x="31" y="1"/>
                  </a:lnTo>
                  <a:lnTo>
                    <a:pt x="48" y="1"/>
                  </a:lnTo>
                  <a:lnTo>
                    <a:pt x="62"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sp>
          <p:nvSpPr>
            <p:cNvPr id="531" name="Freeform 124">
              <a:extLst>
                <a:ext uri="{FF2B5EF4-FFF2-40B4-BE49-F238E27FC236}">
                  <a16:creationId xmlns:a16="http://schemas.microsoft.com/office/drawing/2014/main" id="{73A8F08B-6117-F445-A250-7BA5E31E723B}"/>
                </a:ext>
              </a:extLst>
            </p:cNvPr>
            <p:cNvSpPr>
              <a:spLocks/>
            </p:cNvSpPr>
            <p:nvPr/>
          </p:nvSpPr>
          <p:spPr bwMode="auto">
            <a:xfrm>
              <a:off x="9548813" y="4754563"/>
              <a:ext cx="127000" cy="47625"/>
            </a:xfrm>
            <a:custGeom>
              <a:avLst/>
              <a:gdLst/>
              <a:ahLst/>
              <a:cxnLst>
                <a:cxn ang="0">
                  <a:pos x="51" y="0"/>
                </a:cxn>
                <a:cxn ang="0">
                  <a:pos x="56" y="1"/>
                </a:cxn>
                <a:cxn ang="0">
                  <a:pos x="63" y="3"/>
                </a:cxn>
                <a:cxn ang="0">
                  <a:pos x="70" y="7"/>
                </a:cxn>
                <a:cxn ang="0">
                  <a:pos x="77" y="15"/>
                </a:cxn>
                <a:cxn ang="0">
                  <a:pos x="80" y="30"/>
                </a:cxn>
                <a:cxn ang="0">
                  <a:pos x="80" y="27"/>
                </a:cxn>
                <a:cxn ang="0">
                  <a:pos x="76" y="20"/>
                </a:cxn>
                <a:cxn ang="0">
                  <a:pos x="69" y="13"/>
                </a:cxn>
                <a:cxn ang="0">
                  <a:pos x="58" y="7"/>
                </a:cxn>
                <a:cxn ang="0">
                  <a:pos x="49" y="7"/>
                </a:cxn>
                <a:cxn ang="0">
                  <a:pos x="38" y="6"/>
                </a:cxn>
                <a:cxn ang="0">
                  <a:pos x="25" y="6"/>
                </a:cxn>
                <a:cxn ang="0">
                  <a:pos x="12" y="6"/>
                </a:cxn>
                <a:cxn ang="0">
                  <a:pos x="3" y="6"/>
                </a:cxn>
                <a:cxn ang="0">
                  <a:pos x="0" y="6"/>
                </a:cxn>
                <a:cxn ang="0">
                  <a:pos x="48" y="1"/>
                </a:cxn>
                <a:cxn ang="0">
                  <a:pos x="51" y="0"/>
                </a:cxn>
              </a:cxnLst>
              <a:rect l="0" t="0" r="r" b="b"/>
              <a:pathLst>
                <a:path w="80" h="30">
                  <a:moveTo>
                    <a:pt x="51" y="0"/>
                  </a:moveTo>
                  <a:lnTo>
                    <a:pt x="56" y="1"/>
                  </a:lnTo>
                  <a:lnTo>
                    <a:pt x="63" y="3"/>
                  </a:lnTo>
                  <a:lnTo>
                    <a:pt x="70" y="7"/>
                  </a:lnTo>
                  <a:lnTo>
                    <a:pt x="77" y="15"/>
                  </a:lnTo>
                  <a:lnTo>
                    <a:pt x="80" y="30"/>
                  </a:lnTo>
                  <a:lnTo>
                    <a:pt x="80" y="27"/>
                  </a:lnTo>
                  <a:lnTo>
                    <a:pt x="76" y="20"/>
                  </a:lnTo>
                  <a:lnTo>
                    <a:pt x="69" y="13"/>
                  </a:lnTo>
                  <a:lnTo>
                    <a:pt x="58" y="7"/>
                  </a:lnTo>
                  <a:lnTo>
                    <a:pt x="49" y="7"/>
                  </a:lnTo>
                  <a:lnTo>
                    <a:pt x="38" y="6"/>
                  </a:lnTo>
                  <a:lnTo>
                    <a:pt x="25" y="6"/>
                  </a:lnTo>
                  <a:lnTo>
                    <a:pt x="12" y="6"/>
                  </a:lnTo>
                  <a:lnTo>
                    <a:pt x="3" y="6"/>
                  </a:lnTo>
                  <a:lnTo>
                    <a:pt x="0" y="6"/>
                  </a:lnTo>
                  <a:lnTo>
                    <a:pt x="48" y="1"/>
                  </a:lnTo>
                  <a:lnTo>
                    <a:pt x="51" y="0"/>
                  </a:lnTo>
                  <a:close/>
                </a:path>
              </a:pathLst>
            </a:custGeom>
            <a:solidFill>
              <a:srgbClr val="FFFFFF"/>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99599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3533" y="320675"/>
            <a:ext cx="8555615" cy="1325563"/>
          </a:xfrm>
          <a:prstGeom prst="rect">
            <a:avLst/>
          </a:prstGeom>
        </p:spPr>
        <p:txBody>
          <a:bodyPr>
            <a:normAutofit/>
          </a:bodyPr>
          <a:lstStyle/>
          <a:p>
            <a:r>
              <a:rPr lang="id-ID" sz="4700">
                <a:solidFill>
                  <a:schemeClr val="bg1"/>
                </a:solidFill>
              </a:rPr>
              <a:t>Sifat Risiko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5076122"/>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3533" y="320675"/>
            <a:ext cx="8555615" cy="1325563"/>
          </a:xfrm>
          <a:prstGeom prst="rect">
            <a:avLst/>
          </a:prstGeom>
        </p:spPr>
        <p:txBody>
          <a:bodyPr>
            <a:normAutofit/>
          </a:bodyPr>
          <a:lstStyle/>
          <a:p>
            <a:r>
              <a:rPr lang="id-ID" sz="4700" i="1">
                <a:solidFill>
                  <a:schemeClr val="bg1"/>
                </a:solidFill>
              </a:rPr>
              <a:t>Pure Risk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412951"/>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3533" y="320675"/>
            <a:ext cx="8555615" cy="1325563"/>
          </a:xfrm>
          <a:prstGeom prst="rect">
            <a:avLst/>
          </a:prstGeom>
        </p:spPr>
        <p:txBody>
          <a:bodyPr>
            <a:normAutofit/>
          </a:bodyPr>
          <a:lstStyle/>
          <a:p>
            <a:r>
              <a:rPr lang="id-ID" sz="4700" i="1" dirty="0" err="1">
                <a:solidFill>
                  <a:schemeClr val="bg1"/>
                </a:solidFill>
              </a:rPr>
              <a:t>Speculative</a:t>
            </a:r>
            <a:r>
              <a:rPr lang="id-ID" sz="4700" i="1" dirty="0">
                <a:solidFill>
                  <a:schemeClr val="bg1"/>
                </a:solidFill>
              </a:rPr>
              <a:t> </a:t>
            </a:r>
            <a:r>
              <a:rPr lang="id-ID" sz="4700" i="1" dirty="0" err="1">
                <a:solidFill>
                  <a:schemeClr val="bg1"/>
                </a:solidFill>
              </a:rPr>
              <a:t>Risk</a:t>
            </a:r>
            <a:endParaRPr lang="id-ID" sz="4700" i="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2674018"/>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628650" y="365125"/>
            <a:ext cx="7886700" cy="1325563"/>
          </a:xfrm>
          <a:prstGeom prst="rect">
            <a:avLst/>
          </a:prstGeom>
        </p:spPr>
        <p:txBody>
          <a:bodyPr vert="horz" lIns="91440" tIns="45720" rIns="91440" bIns="45720" rtlCol="0" anchor="ctr" anchorCtr="0">
            <a:normAutofit/>
          </a:bodyPr>
          <a:lstStyle/>
          <a:p>
            <a:pPr defTabSz="914400">
              <a:buClr>
                <a:schemeClr val="dk1"/>
              </a:buClr>
              <a:buSzPct val="25000"/>
            </a:pPr>
            <a:r>
              <a:rPr lang="en-US" sz="4400" b="1" kern="1200">
                <a:solidFill>
                  <a:schemeClr val="tx1"/>
                </a:solidFill>
                <a:latin typeface="+mj-lt"/>
                <a:ea typeface="+mj-ea"/>
                <a:cs typeface="+mj-cs"/>
                <a:sym typeface="Calibri"/>
              </a:rPr>
              <a:t>Contoh-Contoh Risiko Murni</a:t>
            </a:r>
          </a:p>
        </p:txBody>
      </p:sp>
      <p:graphicFrame>
        <p:nvGraphicFramePr>
          <p:cNvPr id="242" name="Shape 242"/>
          <p:cNvGraphicFramePr/>
          <p:nvPr>
            <p:extLst>
              <p:ext uri="{D42A27DB-BD31-4B8C-83A1-F6EECF244321}">
                <p14:modId xmlns:p14="http://schemas.microsoft.com/office/powerpoint/2010/main" val="3439388880"/>
              </p:ext>
            </p:extLst>
          </p:nvPr>
        </p:nvGraphicFramePr>
        <p:xfrm>
          <a:off x="930593" y="1825626"/>
          <a:ext cx="7275672" cy="4351340"/>
        </p:xfrm>
        <a:graphic>
          <a:graphicData uri="http://schemas.openxmlformats.org/drawingml/2006/table">
            <a:tbl>
              <a:tblPr firstRow="1" bandRow="1">
                <a:tableStyleId>{69012ECD-51FC-41F1-AA8D-1B2483CD663E}</a:tableStyleId>
              </a:tblPr>
              <a:tblGrid>
                <a:gridCol w="1809531">
                  <a:extLst>
                    <a:ext uri="{9D8B030D-6E8A-4147-A177-3AD203B41FA5}">
                      <a16:colId xmlns:a16="http://schemas.microsoft.com/office/drawing/2014/main" val="20000"/>
                    </a:ext>
                  </a:extLst>
                </a:gridCol>
                <a:gridCol w="2941612">
                  <a:extLst>
                    <a:ext uri="{9D8B030D-6E8A-4147-A177-3AD203B41FA5}">
                      <a16:colId xmlns:a16="http://schemas.microsoft.com/office/drawing/2014/main" val="20001"/>
                    </a:ext>
                  </a:extLst>
                </a:gridCol>
                <a:gridCol w="2524529">
                  <a:extLst>
                    <a:ext uri="{9D8B030D-6E8A-4147-A177-3AD203B41FA5}">
                      <a16:colId xmlns:a16="http://schemas.microsoft.com/office/drawing/2014/main" val="20002"/>
                    </a:ext>
                  </a:extLst>
                </a:gridCol>
              </a:tblGrid>
              <a:tr h="682025">
                <a:tc>
                  <a:txBody>
                    <a:bodyPr/>
                    <a:lstStyle/>
                    <a:p>
                      <a:pPr marL="0" marR="0" lvl="0" indent="0" algn="ctr" rtl="0">
                        <a:lnSpc>
                          <a:spcPct val="100000"/>
                        </a:lnSpc>
                        <a:spcBef>
                          <a:spcPts val="0"/>
                        </a:spcBef>
                        <a:spcAft>
                          <a:spcPts val="0"/>
                        </a:spcAft>
                        <a:buClr>
                          <a:srgbClr val="FFFFFF"/>
                        </a:buClr>
                        <a:buSzPct val="25000"/>
                        <a:buFont typeface="Calibri"/>
                        <a:buNone/>
                      </a:pPr>
                      <a:r>
                        <a:rPr lang="en-GB" sz="1500" b="1" u="none">
                          <a:solidFill>
                            <a:schemeClr val="tx1">
                              <a:lumMod val="75000"/>
                              <a:lumOff val="25000"/>
                            </a:schemeClr>
                          </a:solidFill>
                          <a:sym typeface="Calibri"/>
                        </a:rPr>
                        <a:t>TIPE RISIKO</a:t>
                      </a:r>
                    </a:p>
                    <a:p>
                      <a:pPr marL="0" marR="0" lvl="0" indent="0" algn="l" rtl="0">
                        <a:spcBef>
                          <a:spcPts val="0"/>
                        </a:spcBef>
                        <a:buSzPct val="25000"/>
                        <a:buNone/>
                      </a:pPr>
                      <a:endParaRPr lang="en-GB" sz="1500" b="1"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ctr" rtl="0">
                        <a:lnSpc>
                          <a:spcPct val="100000"/>
                        </a:lnSpc>
                        <a:spcBef>
                          <a:spcPts val="0"/>
                        </a:spcBef>
                        <a:spcAft>
                          <a:spcPts val="0"/>
                        </a:spcAft>
                        <a:buClr>
                          <a:srgbClr val="FFFFFF"/>
                        </a:buClr>
                        <a:buSzPct val="25000"/>
                        <a:buFont typeface="Calibri"/>
                        <a:buNone/>
                      </a:pPr>
                      <a:r>
                        <a:rPr lang="en-GB" sz="1500" b="1" u="none">
                          <a:solidFill>
                            <a:schemeClr val="tx1">
                              <a:lumMod val="75000"/>
                              <a:lumOff val="25000"/>
                            </a:schemeClr>
                          </a:solidFill>
                          <a:sym typeface="Calibri"/>
                        </a:rPr>
                        <a:t>DEFINISI</a:t>
                      </a:r>
                      <a:endParaRPr lang="en-GB" sz="1500" b="1"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ctr" rtl="0">
                        <a:lnSpc>
                          <a:spcPct val="100000"/>
                        </a:lnSpc>
                        <a:spcBef>
                          <a:spcPts val="0"/>
                        </a:spcBef>
                        <a:spcAft>
                          <a:spcPts val="0"/>
                        </a:spcAft>
                        <a:buClr>
                          <a:srgbClr val="FFFFFF"/>
                        </a:buClr>
                        <a:buSzPct val="25000"/>
                        <a:buFont typeface="Calibri"/>
                        <a:buNone/>
                      </a:pPr>
                      <a:r>
                        <a:rPr lang="en-GB" sz="1500" b="1" u="none">
                          <a:solidFill>
                            <a:schemeClr val="tx1">
                              <a:lumMod val="75000"/>
                              <a:lumOff val="25000"/>
                            </a:schemeClr>
                          </a:solidFill>
                          <a:sym typeface="Calibri"/>
                        </a:rPr>
                        <a:t>ILUSTRASI</a:t>
                      </a:r>
                      <a:endParaRPr lang="en-GB" sz="1500" b="1" i="0" u="none">
                        <a:solidFill>
                          <a:schemeClr val="tx1">
                            <a:lumMod val="75000"/>
                            <a:lumOff val="25000"/>
                          </a:schemeClr>
                        </a:solidFill>
                        <a:latin typeface="Calibri"/>
                        <a:ea typeface="Calibri"/>
                        <a:cs typeface="Calibri"/>
                        <a:sym typeface="Calibri"/>
                      </a:endParaRPr>
                    </a:p>
                  </a:txBody>
                  <a:tcPr marL="181137" marR="0" marT="90570" marB="90570"/>
                </a:tc>
                <a:extLst>
                  <a:ext uri="{0D108BD9-81ED-4DB2-BD59-A6C34878D82A}">
                    <a16:rowId xmlns:a16="http://schemas.microsoft.com/office/drawing/2014/main" val="10000"/>
                  </a:ext>
                </a:extLst>
              </a:tr>
              <a:tr h="1145808">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Risiko Asset Fisik</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Risiko yang terjadi karena kejadian tertentu berakibat buruk (kerugian) pada asset fisik oragnisasi</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Kebakaran yang melanda gudang atau bangunan perusahaan</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extLst>
                  <a:ext uri="{0D108BD9-81ED-4DB2-BD59-A6C34878D82A}">
                    <a16:rowId xmlns:a16="http://schemas.microsoft.com/office/drawing/2014/main" val="10001"/>
                  </a:ext>
                </a:extLst>
              </a:tr>
              <a:tr h="1377699">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Risiko Karyawan</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Risiko karena karyawan organisasi yang mengalami peristiwa kerugian</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Kecelakaan kerja mengakibatkan karyawan cedera, kegiatan operasional menjadi terhambat.</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extLst>
                  <a:ext uri="{0D108BD9-81ED-4DB2-BD59-A6C34878D82A}">
                    <a16:rowId xmlns:a16="http://schemas.microsoft.com/office/drawing/2014/main" val="10002"/>
                  </a:ext>
                </a:extLst>
              </a:tr>
              <a:tr h="1145808">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Risiko Legal</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Risiko kontrak tidak sesuai yang diharapkan, dokumentasi yang tidak benar</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tc>
                  <a:txBody>
                    <a:bodyPr/>
                    <a:lstStyle/>
                    <a:p>
                      <a:pPr marL="0" marR="0" lvl="0" indent="0" algn="l" rtl="0">
                        <a:lnSpc>
                          <a:spcPct val="100000"/>
                        </a:lnSpc>
                        <a:spcBef>
                          <a:spcPts val="0"/>
                        </a:spcBef>
                        <a:spcAft>
                          <a:spcPts val="0"/>
                        </a:spcAft>
                        <a:buClr>
                          <a:srgbClr val="000000"/>
                        </a:buClr>
                        <a:buSzPct val="25000"/>
                        <a:buFont typeface="Calibri"/>
                        <a:buNone/>
                      </a:pPr>
                      <a:r>
                        <a:rPr lang="en-GB" sz="1500" b="0" u="none">
                          <a:solidFill>
                            <a:schemeClr val="tx1">
                              <a:lumMod val="75000"/>
                              <a:lumOff val="25000"/>
                            </a:schemeClr>
                          </a:solidFill>
                          <a:sym typeface="Calibri"/>
                        </a:rPr>
                        <a:t>Terjadi perselisihan sehingga perusahaan lain menuntut ganti rugi yang signifikan</a:t>
                      </a:r>
                      <a:endParaRPr lang="en-GB" sz="1500" b="0" i="0" u="none">
                        <a:solidFill>
                          <a:schemeClr val="tx1">
                            <a:lumMod val="75000"/>
                            <a:lumOff val="25000"/>
                          </a:schemeClr>
                        </a:solidFill>
                        <a:latin typeface="Calibri"/>
                        <a:ea typeface="Calibri"/>
                        <a:cs typeface="Calibri"/>
                        <a:sym typeface="Calibri"/>
                      </a:endParaRPr>
                    </a:p>
                  </a:txBody>
                  <a:tcPr marL="181137" marR="0" marT="90570" marB="9057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689324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189" name="Rectangle 18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Shape 247"/>
          <p:cNvSpPr txBox="1">
            <a:spLocks noGrp="1"/>
          </p:cNvSpPr>
          <p:nvPr>
            <p:ph type="title"/>
          </p:nvPr>
        </p:nvSpPr>
        <p:spPr>
          <a:xfrm>
            <a:off x="417399" y="643467"/>
            <a:ext cx="8408193" cy="744836"/>
          </a:xfrm>
          <a:prstGeom prst="rect">
            <a:avLst/>
          </a:prstGeom>
        </p:spPr>
        <p:txBody>
          <a:bodyPr vert="horz" lIns="91440" tIns="45720" rIns="91440" bIns="45720" rtlCol="0" anchor="ctr" anchorCtr="0">
            <a:normAutofit/>
          </a:bodyPr>
          <a:lstStyle/>
          <a:p>
            <a:pPr algn="ctr" defTabSz="914400">
              <a:buClr>
                <a:schemeClr val="dk1"/>
              </a:buClr>
              <a:buSzPct val="25000"/>
            </a:pPr>
            <a:r>
              <a:rPr lang="en-US" sz="2800" b="1" kern="1200">
                <a:solidFill>
                  <a:schemeClr val="bg1"/>
                </a:solidFill>
                <a:latin typeface="+mj-lt"/>
                <a:ea typeface="+mj-ea"/>
                <a:cs typeface="+mj-cs"/>
                <a:sym typeface="Calibri"/>
              </a:rPr>
              <a:t>Contoh-Contoh Risiko Spekulatif </a:t>
            </a:r>
          </a:p>
        </p:txBody>
      </p:sp>
      <p:graphicFrame>
        <p:nvGraphicFramePr>
          <p:cNvPr id="248" name="Shape 248"/>
          <p:cNvGraphicFramePr/>
          <p:nvPr>
            <p:extLst>
              <p:ext uri="{D42A27DB-BD31-4B8C-83A1-F6EECF244321}">
                <p14:modId xmlns:p14="http://schemas.microsoft.com/office/powerpoint/2010/main" val="2327170490"/>
              </p:ext>
            </p:extLst>
          </p:nvPr>
        </p:nvGraphicFramePr>
        <p:xfrm>
          <a:off x="417400" y="1628800"/>
          <a:ext cx="8408192" cy="4731657"/>
        </p:xfrm>
        <a:graphic>
          <a:graphicData uri="http://schemas.openxmlformats.org/drawingml/2006/table">
            <a:tbl>
              <a:tblPr firstRow="1" bandRow="1">
                <a:noFill/>
                <a:tableStyleId>{69012ECD-51FC-41F1-AA8D-1B2483CD663E}</a:tableStyleId>
              </a:tblPr>
              <a:tblGrid>
                <a:gridCol w="2107809">
                  <a:extLst>
                    <a:ext uri="{9D8B030D-6E8A-4147-A177-3AD203B41FA5}">
                      <a16:colId xmlns:a16="http://schemas.microsoft.com/office/drawing/2014/main" val="20000"/>
                    </a:ext>
                  </a:extLst>
                </a:gridCol>
                <a:gridCol w="2766871">
                  <a:extLst>
                    <a:ext uri="{9D8B030D-6E8A-4147-A177-3AD203B41FA5}">
                      <a16:colId xmlns:a16="http://schemas.microsoft.com/office/drawing/2014/main" val="20001"/>
                    </a:ext>
                  </a:extLst>
                </a:gridCol>
                <a:gridCol w="3533512">
                  <a:extLst>
                    <a:ext uri="{9D8B030D-6E8A-4147-A177-3AD203B41FA5}">
                      <a16:colId xmlns:a16="http://schemas.microsoft.com/office/drawing/2014/main" val="20002"/>
                    </a:ext>
                  </a:extLst>
                </a:gridCol>
              </a:tblGrid>
              <a:tr h="773789">
                <a:tc>
                  <a:txBody>
                    <a:bodyPr/>
                    <a:lstStyle/>
                    <a:p>
                      <a:pPr marL="0" marR="0" lvl="0" indent="0" algn="ctr" rtl="0">
                        <a:lnSpc>
                          <a:spcPct val="100000"/>
                        </a:lnSpc>
                        <a:spcBef>
                          <a:spcPts val="0"/>
                        </a:spcBef>
                        <a:spcAft>
                          <a:spcPts val="0"/>
                        </a:spcAft>
                        <a:buClr>
                          <a:srgbClr val="FFFFFF"/>
                        </a:buClr>
                        <a:buSzPct val="25000"/>
                        <a:buFont typeface="Calibri"/>
                        <a:buNone/>
                      </a:pPr>
                      <a:r>
                        <a:rPr lang="en-GB" sz="1600" b="0" u="none" cap="all" spc="150">
                          <a:solidFill>
                            <a:schemeClr val="lt1"/>
                          </a:solidFill>
                          <a:sym typeface="Calibri"/>
                        </a:rPr>
                        <a:t>TIPE RISIKO</a:t>
                      </a:r>
                    </a:p>
                    <a:p>
                      <a:pPr marL="0" marR="0" lvl="0" indent="0" algn="l" rtl="0">
                        <a:spcBef>
                          <a:spcPts val="0"/>
                        </a:spcBef>
                        <a:buSzPct val="25000"/>
                        <a:buNone/>
                      </a:pPr>
                      <a:endParaRPr lang="en-GB" sz="1600" b="0" i="0" u="none" cap="all" spc="150">
                        <a:solidFill>
                          <a:schemeClr val="lt1"/>
                        </a:solidFill>
                        <a:latin typeface="Calibri"/>
                        <a:ea typeface="Calibri"/>
                        <a:cs typeface="Calibri"/>
                        <a:sym typeface="Calibri"/>
                      </a:endParaRPr>
                    </a:p>
                  </a:txBody>
                  <a:tcPr marL="98239" marR="98239" marT="98239" marB="98239">
                    <a:lnL w="12700" cmpd="sng">
                      <a:noFill/>
                    </a:lnL>
                    <a:lnR w="12700" cmpd="sng">
                      <a:noFill/>
                    </a:lnR>
                    <a:lnT w="12700" cmpd="sng">
                      <a:noFill/>
                    </a:lnT>
                    <a:lnB w="38100" cmpd="sng">
                      <a:noFill/>
                    </a:lnB>
                    <a:solidFill>
                      <a:srgbClr val="505356"/>
                    </a:solidFill>
                  </a:tcPr>
                </a:tc>
                <a:tc>
                  <a:txBody>
                    <a:bodyPr/>
                    <a:lstStyle/>
                    <a:p>
                      <a:pPr marL="0" marR="0" lvl="0" indent="0" algn="ctr" rtl="0">
                        <a:lnSpc>
                          <a:spcPct val="100000"/>
                        </a:lnSpc>
                        <a:spcBef>
                          <a:spcPts val="0"/>
                        </a:spcBef>
                        <a:spcAft>
                          <a:spcPts val="0"/>
                        </a:spcAft>
                        <a:buClr>
                          <a:srgbClr val="FFFFFF"/>
                        </a:buClr>
                        <a:buSzPct val="25000"/>
                        <a:buFont typeface="Calibri"/>
                        <a:buNone/>
                      </a:pPr>
                      <a:r>
                        <a:rPr lang="en-GB" sz="1600" b="0" u="none" cap="all" spc="150">
                          <a:solidFill>
                            <a:schemeClr val="lt1"/>
                          </a:solidFill>
                          <a:sym typeface="Calibri"/>
                        </a:rPr>
                        <a:t>DEFINISI</a:t>
                      </a:r>
                      <a:endParaRPr lang="en-GB" sz="1600" b="0" i="0" u="none" cap="all" spc="150">
                        <a:solidFill>
                          <a:schemeClr val="lt1"/>
                        </a:solidFill>
                        <a:latin typeface="Calibri"/>
                        <a:ea typeface="Calibri"/>
                        <a:cs typeface="Calibri"/>
                        <a:sym typeface="Calibri"/>
                      </a:endParaRPr>
                    </a:p>
                  </a:txBody>
                  <a:tcPr marL="98239" marR="98239" marT="98239" marB="98239">
                    <a:lnL w="12700" cmpd="sng">
                      <a:noFill/>
                    </a:lnL>
                    <a:lnR w="12700" cmpd="sng">
                      <a:noFill/>
                    </a:lnR>
                    <a:lnT w="12700" cmpd="sng">
                      <a:noFill/>
                    </a:lnT>
                    <a:lnB w="38100" cmpd="sng">
                      <a:noFill/>
                    </a:lnB>
                    <a:solidFill>
                      <a:srgbClr val="505356"/>
                    </a:solidFill>
                  </a:tcPr>
                </a:tc>
                <a:tc>
                  <a:txBody>
                    <a:bodyPr/>
                    <a:lstStyle/>
                    <a:p>
                      <a:pPr marL="0" marR="0" lvl="0" indent="0" algn="ctr" rtl="0">
                        <a:lnSpc>
                          <a:spcPct val="100000"/>
                        </a:lnSpc>
                        <a:spcBef>
                          <a:spcPts val="0"/>
                        </a:spcBef>
                        <a:spcAft>
                          <a:spcPts val="0"/>
                        </a:spcAft>
                        <a:buClr>
                          <a:srgbClr val="FFFFFF"/>
                        </a:buClr>
                        <a:buSzPct val="25000"/>
                        <a:buFont typeface="Calibri"/>
                        <a:buNone/>
                      </a:pPr>
                      <a:r>
                        <a:rPr lang="en-GB" sz="1600" b="0" u="none" cap="all" spc="150">
                          <a:solidFill>
                            <a:schemeClr val="lt1"/>
                          </a:solidFill>
                          <a:sym typeface="Calibri"/>
                        </a:rPr>
                        <a:t>ILUSTRASI</a:t>
                      </a:r>
                      <a:endParaRPr lang="en-GB" sz="1600" b="0" i="0" u="none" cap="all" spc="150">
                        <a:solidFill>
                          <a:schemeClr val="lt1"/>
                        </a:solidFill>
                        <a:latin typeface="Calibri"/>
                        <a:ea typeface="Calibri"/>
                        <a:cs typeface="Calibri"/>
                        <a:sym typeface="Calibri"/>
                      </a:endParaRPr>
                    </a:p>
                  </a:txBody>
                  <a:tcPr marL="98239" marR="98239" marT="98239" marB="98239">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10000"/>
                  </a:ext>
                </a:extLst>
              </a:tr>
              <a:tr h="1246125">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Pasar</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38100" cmpd="sng">
                      <a:noFill/>
                    </a:lnT>
                    <a:lnB w="12700" cmpd="sng">
                      <a:noFill/>
                      <a:prstDash val="solid"/>
                    </a:lnB>
                    <a:no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dirty="0" err="1">
                          <a:solidFill>
                            <a:schemeClr val="tx1"/>
                          </a:solidFill>
                          <a:sym typeface="Calibri"/>
                        </a:rPr>
                        <a:t>Risiko</a:t>
                      </a:r>
                      <a:r>
                        <a:rPr lang="en-GB" sz="1600" b="0" u="none" cap="none" spc="0" dirty="0">
                          <a:solidFill>
                            <a:schemeClr val="tx1"/>
                          </a:solidFill>
                          <a:sym typeface="Calibri"/>
                        </a:rPr>
                        <a:t> yang </a:t>
                      </a:r>
                      <a:r>
                        <a:rPr lang="en-GB" sz="1600" b="0" u="none" cap="none" spc="0" dirty="0" err="1">
                          <a:solidFill>
                            <a:schemeClr val="tx1"/>
                          </a:solidFill>
                          <a:sym typeface="Calibri"/>
                        </a:rPr>
                        <a:t>terjadi</a:t>
                      </a:r>
                      <a:r>
                        <a:rPr lang="en-GB" sz="1600" b="0" u="none" cap="none" spc="0" dirty="0">
                          <a:solidFill>
                            <a:schemeClr val="tx1"/>
                          </a:solidFill>
                          <a:sym typeface="Calibri"/>
                        </a:rPr>
                        <a:t> </a:t>
                      </a:r>
                      <a:r>
                        <a:rPr lang="en-GB" sz="1600" b="0" u="none" cap="none" spc="0" dirty="0" err="1">
                          <a:solidFill>
                            <a:schemeClr val="tx1"/>
                          </a:solidFill>
                          <a:sym typeface="Calibri"/>
                        </a:rPr>
                        <a:t>dari</a:t>
                      </a:r>
                      <a:r>
                        <a:rPr lang="en-GB" sz="1600" b="0" u="none" cap="none" spc="0" dirty="0">
                          <a:solidFill>
                            <a:schemeClr val="tx1"/>
                          </a:solidFill>
                          <a:sym typeface="Calibri"/>
                        </a:rPr>
                        <a:t> </a:t>
                      </a:r>
                      <a:r>
                        <a:rPr lang="en-GB" sz="1600" b="0" u="none" cap="none" spc="0" dirty="0" err="1">
                          <a:solidFill>
                            <a:schemeClr val="tx1"/>
                          </a:solidFill>
                          <a:sym typeface="Calibri"/>
                        </a:rPr>
                        <a:t>pergerakan</a:t>
                      </a:r>
                      <a:r>
                        <a:rPr lang="en-GB" sz="1600" b="0" u="none" cap="none" spc="0" dirty="0">
                          <a:solidFill>
                            <a:schemeClr val="tx1"/>
                          </a:solidFill>
                          <a:sym typeface="Calibri"/>
                        </a:rPr>
                        <a:t> </a:t>
                      </a:r>
                      <a:r>
                        <a:rPr lang="en-GB" sz="1600" b="0" u="none" cap="none" spc="0" dirty="0" err="1">
                          <a:solidFill>
                            <a:schemeClr val="tx1"/>
                          </a:solidFill>
                          <a:sym typeface="Calibri"/>
                        </a:rPr>
                        <a:t>harga</a:t>
                      </a:r>
                      <a:r>
                        <a:rPr lang="en-GB" sz="1600" b="0" u="none" cap="none" spc="0" dirty="0">
                          <a:solidFill>
                            <a:schemeClr val="tx1"/>
                          </a:solidFill>
                          <a:sym typeface="Calibri"/>
                        </a:rPr>
                        <a:t> pasar</a:t>
                      </a:r>
                      <a:endParaRPr lang="en-GB" sz="1600" b="0" i="0" u="none" cap="none" spc="0" dirty="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38100" cmpd="sng">
                      <a:noFill/>
                    </a:lnT>
                    <a:lnB w="12700" cmpd="sng">
                      <a:noFill/>
                      <a:prstDash val="solid"/>
                    </a:lnB>
                    <a:no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Harga pasar saham dalam portofolio perusahaan mengalami penurunan yang mengakibatkan kerugian yang dialami perusahaan.</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0001"/>
                  </a:ext>
                </a:extLst>
              </a:tr>
              <a:tr h="1009956">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Kredit</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karena counter party gagal memenuhi kewajibannya kepada perusahaan</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Debitur tidak bisa membayar cicilan bunga dan pokok pinjaman</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0002"/>
                  </a:ext>
                </a:extLst>
              </a:tr>
              <a:tr h="773789">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Likuiditas</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no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tidak bisa memenuhi kebutuhan kas.</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no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Perusahaan tidak memiliki dana kas untuk memenuhi kewajibannya.</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003"/>
                  </a:ext>
                </a:extLst>
              </a:tr>
              <a:tr h="773789">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Operasional</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a:solidFill>
                            <a:schemeClr val="tx1"/>
                          </a:solidFill>
                          <a:sym typeface="Calibri"/>
                        </a:rPr>
                        <a:t>Risiko kegiatan operasional tidak berjalan lancar dan mengakibatkan kerugian.</a:t>
                      </a:r>
                      <a:endParaRPr lang="en-GB" sz="1600" b="0" i="0" u="none" cap="none" spc="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lvl="0" indent="0" algn="l" rtl="0">
                        <a:lnSpc>
                          <a:spcPct val="100000"/>
                        </a:lnSpc>
                        <a:spcBef>
                          <a:spcPts val="0"/>
                        </a:spcBef>
                        <a:spcAft>
                          <a:spcPts val="0"/>
                        </a:spcAft>
                        <a:buClr>
                          <a:srgbClr val="000000"/>
                        </a:buClr>
                        <a:buSzPct val="25000"/>
                        <a:buFont typeface="Calibri"/>
                        <a:buNone/>
                      </a:pPr>
                      <a:r>
                        <a:rPr lang="en-GB" sz="1600" b="0" u="none" cap="none" spc="0" dirty="0" err="1">
                          <a:solidFill>
                            <a:schemeClr val="tx1"/>
                          </a:solidFill>
                          <a:sym typeface="Calibri"/>
                        </a:rPr>
                        <a:t>Mesin</a:t>
                      </a:r>
                      <a:r>
                        <a:rPr lang="en-GB" sz="1600" b="0" u="none" cap="none" spc="0" dirty="0">
                          <a:solidFill>
                            <a:schemeClr val="tx1"/>
                          </a:solidFill>
                          <a:sym typeface="Calibri"/>
                        </a:rPr>
                        <a:t> </a:t>
                      </a:r>
                      <a:r>
                        <a:rPr lang="en-GB" sz="1600" b="0" u="none" cap="none" spc="0" dirty="0" err="1">
                          <a:solidFill>
                            <a:schemeClr val="tx1"/>
                          </a:solidFill>
                          <a:sym typeface="Calibri"/>
                        </a:rPr>
                        <a:t>produksi</a:t>
                      </a:r>
                      <a:r>
                        <a:rPr lang="en-GB" sz="1600" b="0" u="none" cap="none" spc="0" dirty="0">
                          <a:solidFill>
                            <a:schemeClr val="tx1"/>
                          </a:solidFill>
                          <a:sym typeface="Calibri"/>
                        </a:rPr>
                        <a:t> </a:t>
                      </a:r>
                      <a:r>
                        <a:rPr lang="en-GB" sz="1600" b="0" u="none" cap="none" spc="0" dirty="0" err="1">
                          <a:solidFill>
                            <a:schemeClr val="tx1"/>
                          </a:solidFill>
                          <a:sym typeface="Calibri"/>
                        </a:rPr>
                        <a:t>macet</a:t>
                      </a:r>
                      <a:r>
                        <a:rPr lang="en-GB" sz="1600" b="0" u="none" cap="none" spc="0" dirty="0">
                          <a:solidFill>
                            <a:schemeClr val="tx1"/>
                          </a:solidFill>
                          <a:sym typeface="Calibri"/>
                        </a:rPr>
                        <a:t> </a:t>
                      </a:r>
                      <a:r>
                        <a:rPr lang="en-GB" sz="1600" b="0" u="none" cap="none" spc="0" dirty="0" err="1">
                          <a:solidFill>
                            <a:schemeClr val="tx1"/>
                          </a:solidFill>
                          <a:sym typeface="Calibri"/>
                        </a:rPr>
                        <a:t>sehingga</a:t>
                      </a:r>
                      <a:r>
                        <a:rPr lang="en-GB" sz="1600" b="0" u="none" cap="none" spc="0" dirty="0">
                          <a:solidFill>
                            <a:schemeClr val="tx1"/>
                          </a:solidFill>
                          <a:sym typeface="Calibri"/>
                        </a:rPr>
                        <a:t> </a:t>
                      </a:r>
                      <a:r>
                        <a:rPr lang="en-GB" sz="1600" b="0" u="none" cap="none" spc="0" dirty="0" err="1">
                          <a:solidFill>
                            <a:schemeClr val="tx1"/>
                          </a:solidFill>
                          <a:sym typeface="Calibri"/>
                        </a:rPr>
                        <a:t>produksi</a:t>
                      </a:r>
                      <a:r>
                        <a:rPr lang="en-GB" sz="1600" b="0" u="none" cap="none" spc="0" dirty="0">
                          <a:solidFill>
                            <a:schemeClr val="tx1"/>
                          </a:solidFill>
                          <a:sym typeface="Calibri"/>
                        </a:rPr>
                        <a:t> </a:t>
                      </a:r>
                      <a:r>
                        <a:rPr lang="en-GB" sz="1600" b="0" u="none" cap="none" spc="0" dirty="0" err="1">
                          <a:solidFill>
                            <a:schemeClr val="tx1"/>
                          </a:solidFill>
                          <a:sym typeface="Calibri"/>
                        </a:rPr>
                        <a:t>terhambat</a:t>
                      </a:r>
                      <a:r>
                        <a:rPr lang="en-GB" sz="1600" b="0" u="none" cap="none" spc="0" dirty="0">
                          <a:solidFill>
                            <a:schemeClr val="tx1"/>
                          </a:solidFill>
                          <a:sym typeface="Calibri"/>
                        </a:rPr>
                        <a:t>.</a:t>
                      </a:r>
                      <a:endParaRPr lang="en-GB" sz="1600" b="0" i="0" u="none" cap="none" spc="0" dirty="0">
                        <a:solidFill>
                          <a:schemeClr val="tx1"/>
                        </a:solidFill>
                        <a:latin typeface="Calibri"/>
                        <a:ea typeface="Calibri"/>
                        <a:cs typeface="Calibri"/>
                        <a:sym typeface="Calibri"/>
                      </a:endParaRPr>
                    </a:p>
                  </a:txBody>
                  <a:tcPr marL="98239" marR="98239" marT="98239" marB="98239">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52985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8"/>
        <p:cNvGrpSpPr/>
        <p:nvPr/>
      </p:nvGrpSpPr>
      <p:grpSpPr>
        <a:xfrm>
          <a:off x="0" y="0"/>
          <a:ext cx="0" cy="0"/>
          <a:chOff x="0" y="0"/>
          <a:chExt cx="0" cy="0"/>
        </a:xfrm>
      </p:grpSpPr>
      <p:sp>
        <p:nvSpPr>
          <p:cNvPr id="109" name="Freeform: Shape 10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9" name="Shape 229"/>
          <p:cNvSpPr txBox="1">
            <a:spLocks noGrp="1"/>
          </p:cNvSpPr>
          <p:nvPr>
            <p:ph type="title"/>
          </p:nvPr>
        </p:nvSpPr>
        <p:spPr>
          <a:xfrm>
            <a:off x="647271" y="1012004"/>
            <a:ext cx="2562119" cy="4795408"/>
          </a:xfrm>
          <a:prstGeom prst="rect">
            <a:avLst/>
          </a:prstGeom>
        </p:spPr>
        <p:txBody>
          <a:bodyPr vert="horz" lIns="91425" tIns="45700" rIns="91425" bIns="45700" rtlCol="0" anchorCtr="0">
            <a:normAutofit/>
          </a:bodyPr>
          <a:lstStyle/>
          <a:p>
            <a:pPr>
              <a:spcBef>
                <a:spcPts val="0"/>
              </a:spcBef>
              <a:buClr>
                <a:schemeClr val="lt1"/>
              </a:buClr>
              <a:buSzPct val="25000"/>
            </a:pPr>
            <a:r>
              <a:rPr lang="en-GB">
                <a:solidFill>
                  <a:srgbClr val="FFFFFF"/>
                </a:solidFill>
                <a:latin typeface="Calibri"/>
                <a:ea typeface="Calibri"/>
                <a:cs typeface="Calibri"/>
                <a:sym typeface="Calibri"/>
              </a:rPr>
              <a:t>Kategori Risiko</a:t>
            </a:r>
          </a:p>
        </p:txBody>
      </p:sp>
      <p:graphicFrame>
        <p:nvGraphicFramePr>
          <p:cNvPr id="232" name="Shape 230">
            <a:extLst>
              <a:ext uri="{FF2B5EF4-FFF2-40B4-BE49-F238E27FC236}">
                <a16:creationId xmlns:a16="http://schemas.microsoft.com/office/drawing/2014/main" id="{967ADE2D-EC7C-4AF1-9EAA-A3B893CE9739}"/>
              </a:ext>
            </a:extLst>
          </p:cNvPr>
          <p:cNvGraphicFramePr/>
          <p:nvPr>
            <p:extLst>
              <p:ext uri="{D42A27DB-BD31-4B8C-83A1-F6EECF244321}">
                <p14:modId xmlns:p14="http://schemas.microsoft.com/office/powerpoint/2010/main" val="191460175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521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Risiko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586512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323528" y="365125"/>
            <a:ext cx="8640960" cy="1325563"/>
          </a:xfrm>
          <a:prstGeom prst="rect">
            <a:avLst/>
          </a:prstGeom>
        </p:spPr>
        <p:txBody>
          <a:bodyPr vert="horz" lIns="91425" tIns="45700" rIns="91425" bIns="45700" rtlCol="0" anchorCtr="0">
            <a:normAutofit/>
          </a:bodyPr>
          <a:lstStyle/>
          <a:p>
            <a:pPr>
              <a:spcBef>
                <a:spcPts val="0"/>
              </a:spcBef>
              <a:buClr>
                <a:srgbClr val="FFFF00"/>
              </a:buClr>
              <a:buSzPct val="25000"/>
            </a:pPr>
            <a:r>
              <a:rPr lang="en-GB" b="0" i="0" u="none" strike="noStrike" cap="none" dirty="0" err="1">
                <a:latin typeface="Calibri"/>
                <a:ea typeface="Calibri"/>
                <a:cs typeface="Calibri"/>
                <a:sym typeface="Calibri"/>
              </a:rPr>
              <a:t>Kategori</a:t>
            </a:r>
            <a:r>
              <a:rPr lang="en-GB" b="0" i="0" u="none" strike="noStrike" cap="none" dirty="0">
                <a:latin typeface="Calibri"/>
                <a:ea typeface="Calibri"/>
                <a:cs typeface="Calibri"/>
                <a:sym typeface="Calibri"/>
              </a:rPr>
              <a:t> </a:t>
            </a:r>
            <a:r>
              <a:rPr lang="en-GB" b="0" i="0" u="none" strike="noStrike" cap="none" dirty="0" err="1">
                <a:latin typeface="Calibri"/>
                <a:ea typeface="Calibri"/>
                <a:cs typeface="Calibri"/>
                <a:sym typeface="Calibri"/>
              </a:rPr>
              <a:t>Risiko</a:t>
            </a:r>
            <a:endParaRPr lang="en-GB" b="0" i="0" u="none" strike="noStrike" cap="none" dirty="0">
              <a:latin typeface="Calibri"/>
              <a:ea typeface="Calibri"/>
              <a:cs typeface="Calibri"/>
              <a:sym typeface="Calibri"/>
            </a:endParaRPr>
          </a:p>
        </p:txBody>
      </p:sp>
      <p:graphicFrame>
        <p:nvGraphicFramePr>
          <p:cNvPr id="238" name="Shape 236">
            <a:extLst>
              <a:ext uri="{FF2B5EF4-FFF2-40B4-BE49-F238E27FC236}">
                <a16:creationId xmlns:a16="http://schemas.microsoft.com/office/drawing/2014/main" id="{98F89C8E-1EC5-423D-A370-5FD7FF89F3C4}"/>
              </a:ext>
            </a:extLst>
          </p:cNvPr>
          <p:cNvGraphicFramePr/>
          <p:nvPr>
            <p:extLst>
              <p:ext uri="{D42A27DB-BD31-4B8C-83A1-F6EECF244321}">
                <p14:modId xmlns:p14="http://schemas.microsoft.com/office/powerpoint/2010/main" val="803233892"/>
              </p:ext>
            </p:extLst>
          </p:nvPr>
        </p:nvGraphicFramePr>
        <p:xfrm>
          <a:off x="323528" y="1340768"/>
          <a:ext cx="8640960" cy="48361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8418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603" y="1345958"/>
            <a:ext cx="3144897" cy="4166085"/>
          </a:xfrm>
        </p:spPr>
        <p:txBody>
          <a:bodyPr>
            <a:normAutofit/>
          </a:bodyPr>
          <a:lstStyle/>
          <a:p>
            <a:r>
              <a:rPr lang="id-ID" sz="4000" i="1"/>
              <a:t>Risk &amp; Return</a:t>
            </a:r>
          </a:p>
        </p:txBody>
      </p:sp>
      <p:grpSp>
        <p:nvGrpSpPr>
          <p:cNvPr id="28" name="Group 27">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29"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672300" y="750307"/>
            <a:ext cx="4259170" cy="5357387"/>
          </a:xfrm>
        </p:spPr>
        <p:txBody>
          <a:bodyPr anchor="ctr">
            <a:normAutofit/>
          </a:bodyPr>
          <a:lstStyle/>
          <a:p>
            <a:pPr algn="just"/>
            <a:r>
              <a:rPr lang="id-ID" sz="2400" b="1" i="1" dirty="0"/>
              <a:t>TRADE-OFF</a:t>
            </a:r>
          </a:p>
          <a:p>
            <a:pPr algn="just"/>
            <a:r>
              <a:rPr lang="id-ID" sz="2400" dirty="0"/>
              <a:t>Pada waktu </a:t>
            </a:r>
            <a:r>
              <a:rPr lang="id-ID" sz="2400" i="1" dirty="0"/>
              <a:t>Enterprise</a:t>
            </a:r>
            <a:r>
              <a:rPr lang="id-ID" sz="2400" dirty="0"/>
              <a:t> menentukan sasaran strategisnya, harus berani mengambil risiko</a:t>
            </a:r>
          </a:p>
          <a:p>
            <a:pPr algn="just"/>
            <a:r>
              <a:rPr lang="id-ID" sz="2400" dirty="0"/>
              <a:t>Semakin tinggi potensi keuntungan  akan diimbangi dengan potensi risiko yang semakin besar</a:t>
            </a:r>
          </a:p>
          <a:p>
            <a:pPr lvl="1" algn="just"/>
            <a:r>
              <a:rPr lang="id-ID" sz="2400" dirty="0"/>
              <a:t>Risiko rendah untung sedikit</a:t>
            </a:r>
          </a:p>
          <a:p>
            <a:pPr lvl="1" algn="just"/>
            <a:r>
              <a:rPr lang="id-ID" sz="2400" dirty="0"/>
              <a:t>Risiko tinggi untung banyak</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Jenis Risiko</a:t>
            </a:r>
          </a:p>
        </p:txBody>
      </p:sp>
      <p:sp>
        <p:nvSpPr>
          <p:cNvPr id="3" name="Content Placeholder 2"/>
          <p:cNvSpPr>
            <a:spLocks noGrp="1"/>
          </p:cNvSpPr>
          <p:nvPr>
            <p:ph idx="1"/>
          </p:nvPr>
        </p:nvSpPr>
        <p:spPr/>
        <p:txBody>
          <a:bodyPr/>
          <a:lstStyle/>
          <a:p>
            <a:r>
              <a:rPr lang="id-ID" i="1" dirty="0"/>
              <a:t>Business Risk</a:t>
            </a:r>
          </a:p>
          <a:p>
            <a:r>
              <a:rPr lang="id-ID" i="1" dirty="0"/>
              <a:t>Investment Risk</a:t>
            </a:r>
          </a:p>
          <a:p>
            <a:r>
              <a:rPr lang="id-ID" i="1" dirty="0"/>
              <a:t>Quality Risk</a:t>
            </a:r>
          </a:p>
          <a:p>
            <a:r>
              <a:rPr lang="id-ID" i="1" dirty="0"/>
              <a:t>Operatinal Risk</a:t>
            </a:r>
          </a:p>
          <a:p>
            <a:r>
              <a:rPr lang="id-ID" i="1" dirty="0"/>
              <a:t>Technology Risk</a:t>
            </a:r>
          </a:p>
          <a:p>
            <a:r>
              <a:rPr lang="id-ID" i="1" dirty="0"/>
              <a:t>Financial Risk</a:t>
            </a:r>
          </a:p>
        </p:txBody>
      </p:sp>
      <p:sp>
        <p:nvSpPr>
          <p:cNvPr id="4" name="TextBox 3"/>
          <p:cNvSpPr txBox="1"/>
          <p:nvPr/>
        </p:nvSpPr>
        <p:spPr>
          <a:xfrm>
            <a:off x="4929190" y="2714620"/>
            <a:ext cx="2000264" cy="1200329"/>
          </a:xfrm>
          <a:prstGeom prst="rect">
            <a:avLst/>
          </a:prstGeom>
          <a:noFill/>
          <a:ln>
            <a:solidFill>
              <a:schemeClr val="tx1"/>
            </a:solidFill>
          </a:ln>
        </p:spPr>
        <p:txBody>
          <a:bodyPr wrap="square" rtlCol="0">
            <a:spAutoFit/>
          </a:bodyPr>
          <a:lstStyle/>
          <a:p>
            <a:r>
              <a:rPr lang="id-ID" dirty="0"/>
              <a:t>Effect of uncertainty to organization’s objectives</a:t>
            </a:r>
          </a:p>
        </p:txBody>
      </p:sp>
      <p:cxnSp>
        <p:nvCxnSpPr>
          <p:cNvPr id="6" name="Straight Connector 5"/>
          <p:cNvCxnSpPr/>
          <p:nvPr/>
        </p:nvCxnSpPr>
        <p:spPr>
          <a:xfrm>
            <a:off x="3571868" y="1714488"/>
            <a:ext cx="1357322" cy="1000132"/>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3571868" y="3929066"/>
            <a:ext cx="1357322" cy="1071570"/>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357158" y="1428736"/>
            <a:ext cx="3214710" cy="3786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Pemicu Risiko (Isu Industri)</a:t>
            </a:r>
          </a:p>
        </p:txBody>
      </p:sp>
      <p:graphicFrame>
        <p:nvGraphicFramePr>
          <p:cNvPr id="4" name="Content Placeholder 3"/>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Pemicu Risiko (Isu Industri)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416059"/>
              </p:ext>
            </p:extLst>
          </p:nvPr>
        </p:nvGraphicFramePr>
        <p:xfrm>
          <a:off x="229568" y="1816187"/>
          <a:ext cx="3511302" cy="3475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32E22DF0-29A3-9D41-B89A-1D8A2316086F}"/>
              </a:ext>
            </a:extLst>
          </p:cNvPr>
          <p:cNvGrpSpPr/>
          <p:nvPr/>
        </p:nvGrpSpPr>
        <p:grpSpPr>
          <a:xfrm>
            <a:off x="3923928" y="1268761"/>
            <a:ext cx="4968552" cy="720080"/>
            <a:chOff x="4557661" y="65492"/>
            <a:chExt cx="3997911" cy="1269477"/>
          </a:xfrm>
          <a:solidFill>
            <a:schemeClr val="accent1"/>
          </a:solidFill>
        </p:grpSpPr>
        <p:sp>
          <p:nvSpPr>
            <p:cNvPr id="13" name="Rectangle 12">
              <a:extLst>
                <a:ext uri="{FF2B5EF4-FFF2-40B4-BE49-F238E27FC236}">
                  <a16:creationId xmlns:a16="http://schemas.microsoft.com/office/drawing/2014/main" id="{824B4A2E-8167-6B40-8435-45B62A2AB23D}"/>
                </a:ext>
              </a:extLst>
            </p:cNvPr>
            <p:cNvSpPr/>
            <p:nvPr/>
          </p:nvSpPr>
          <p:spPr>
            <a:xfrm>
              <a:off x="4557661" y="65492"/>
              <a:ext cx="3997911" cy="1269477"/>
            </a:xfrm>
            <a:prstGeom prst="rect">
              <a:avLst/>
            </a:prstGeom>
            <a:grpFill/>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4" name="TextBox 13">
              <a:extLst>
                <a:ext uri="{FF2B5EF4-FFF2-40B4-BE49-F238E27FC236}">
                  <a16:creationId xmlns:a16="http://schemas.microsoft.com/office/drawing/2014/main" id="{F1D2A97C-3284-9843-9A10-55750B83FB0D}"/>
                </a:ext>
              </a:extLst>
            </p:cNvPr>
            <p:cNvSpPr txBox="1"/>
            <p:nvPr/>
          </p:nvSpPr>
          <p:spPr>
            <a:xfrm>
              <a:off x="4557661" y="65492"/>
              <a:ext cx="3997911" cy="126947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t>Konsolidasi</a:t>
              </a:r>
            </a:p>
          </p:txBody>
        </p:sp>
      </p:grpSp>
      <p:grpSp>
        <p:nvGrpSpPr>
          <p:cNvPr id="10" name="Group 9">
            <a:extLst>
              <a:ext uri="{FF2B5EF4-FFF2-40B4-BE49-F238E27FC236}">
                <a16:creationId xmlns:a16="http://schemas.microsoft.com/office/drawing/2014/main" id="{8237174A-AD0B-C14C-934F-1B7E35324DA3}"/>
              </a:ext>
            </a:extLst>
          </p:cNvPr>
          <p:cNvGrpSpPr/>
          <p:nvPr/>
        </p:nvGrpSpPr>
        <p:grpSpPr>
          <a:xfrm>
            <a:off x="3923928" y="1988841"/>
            <a:ext cx="4968552" cy="4176463"/>
            <a:chOff x="4557661" y="785573"/>
            <a:chExt cx="3997911" cy="4176463"/>
          </a:xfrm>
        </p:grpSpPr>
        <p:sp>
          <p:nvSpPr>
            <p:cNvPr id="11" name="Rectangle 10">
              <a:extLst>
                <a:ext uri="{FF2B5EF4-FFF2-40B4-BE49-F238E27FC236}">
                  <a16:creationId xmlns:a16="http://schemas.microsoft.com/office/drawing/2014/main" id="{9082BA0B-3660-E149-A629-BB13489852F5}"/>
                </a:ext>
              </a:extLst>
            </p:cNvPr>
            <p:cNvSpPr/>
            <p:nvPr/>
          </p:nvSpPr>
          <p:spPr>
            <a:xfrm>
              <a:off x="4557661" y="1334970"/>
              <a:ext cx="3997911" cy="2950875"/>
            </a:xfrm>
            <a:prstGeom prst="rect">
              <a:avLst/>
            </a:prstGeom>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F1FF0B4E-7515-7748-9798-1E2D24ED2677}"/>
                </a:ext>
              </a:extLst>
            </p:cNvPr>
            <p:cNvSpPr txBox="1"/>
            <p:nvPr/>
          </p:nvSpPr>
          <p:spPr>
            <a:xfrm>
              <a:off x="4557661" y="785573"/>
              <a:ext cx="3997911" cy="4176463"/>
            </a:xfrm>
            <a:prstGeom prst="rect">
              <a:avLst/>
            </a:prstGeom>
            <a:solidFill>
              <a:schemeClr val="accent1">
                <a:lumMod val="40000"/>
                <a:lumOff val="6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285750" indent="-285750" algn="just">
                <a:buFont typeface="Arial" panose="020B0604020202020204" pitchFamily="34" charset="0"/>
                <a:buChar char="•"/>
              </a:pPr>
              <a:r>
                <a:rPr lang="en-ID" dirty="0" err="1"/>
                <a:t>penggabungan</a:t>
              </a:r>
              <a:r>
                <a:rPr lang="en-ID" dirty="0"/>
                <a:t> </a:t>
              </a:r>
              <a:r>
                <a:rPr lang="en-ID" dirty="0" err="1"/>
                <a:t>usaha</a:t>
              </a:r>
              <a:r>
                <a:rPr lang="en-ID" dirty="0"/>
                <a:t> </a:t>
              </a:r>
              <a:r>
                <a:rPr lang="en-ID" dirty="0" err="1"/>
                <a:t>antara</a:t>
              </a:r>
              <a:r>
                <a:rPr lang="en-ID" dirty="0"/>
                <a:t> 2 </a:t>
              </a:r>
              <a:r>
                <a:rPr lang="en-ID" dirty="0" err="1"/>
                <a:t>perusahaaan</a:t>
              </a:r>
              <a:r>
                <a:rPr lang="en-ID" dirty="0"/>
                <a:t> </a:t>
              </a:r>
              <a:r>
                <a:rPr lang="en-ID" dirty="0" err="1"/>
                <a:t>atau</a:t>
              </a:r>
              <a:r>
                <a:rPr lang="en-ID" dirty="0"/>
                <a:t> </a:t>
              </a:r>
              <a:r>
                <a:rPr lang="en-ID" dirty="0" err="1"/>
                <a:t>lebih</a:t>
              </a:r>
              <a:r>
                <a:rPr lang="en-ID" dirty="0"/>
                <a:t> </a:t>
              </a:r>
              <a:r>
                <a:rPr lang="en-ID" dirty="0" err="1"/>
                <a:t>dimana</a:t>
              </a:r>
              <a:r>
                <a:rPr lang="en-ID" dirty="0"/>
                <a:t> </a:t>
              </a:r>
              <a:r>
                <a:rPr lang="en-ID" dirty="0" err="1"/>
                <a:t>untuk</a:t>
              </a:r>
              <a:r>
                <a:rPr lang="en-ID" dirty="0"/>
                <a:t> </a:t>
              </a:r>
              <a:r>
                <a:rPr lang="en-ID" dirty="0" err="1"/>
                <a:t>meneruskan</a:t>
              </a:r>
              <a:r>
                <a:rPr lang="en-ID" dirty="0"/>
                <a:t> </a:t>
              </a:r>
              <a:r>
                <a:rPr lang="en-ID" dirty="0" err="1"/>
                <a:t>kegiatan</a:t>
              </a:r>
              <a:r>
                <a:rPr lang="en-ID" dirty="0"/>
                <a:t> </a:t>
              </a:r>
              <a:r>
                <a:rPr lang="en-ID" dirty="0" err="1"/>
                <a:t>usaha</a:t>
              </a:r>
              <a:r>
                <a:rPr lang="en-ID" dirty="0"/>
                <a:t>  </a:t>
              </a:r>
              <a:r>
                <a:rPr lang="en-ID" dirty="0" err="1"/>
                <a:t>gabungan</a:t>
              </a:r>
              <a:r>
                <a:rPr lang="en-ID" dirty="0"/>
                <a:t> </a:t>
              </a:r>
              <a:r>
                <a:rPr lang="en-ID" dirty="0" err="1"/>
                <a:t>dibentuk</a:t>
              </a:r>
              <a:r>
                <a:rPr lang="en-ID" dirty="0"/>
                <a:t> </a:t>
              </a:r>
              <a:r>
                <a:rPr lang="en-ID" dirty="0" err="1"/>
                <a:t>perusahaan</a:t>
              </a:r>
              <a:r>
                <a:rPr lang="en-ID" dirty="0"/>
                <a:t> </a:t>
              </a:r>
              <a:r>
                <a:rPr lang="en-ID" dirty="0" err="1"/>
                <a:t>baru</a:t>
              </a:r>
              <a:r>
                <a:rPr lang="en-ID" dirty="0"/>
                <a:t> dan </a:t>
              </a:r>
              <a:r>
                <a:rPr lang="en-ID" dirty="0" err="1"/>
                <a:t>semua</a:t>
              </a:r>
              <a:r>
                <a:rPr lang="en-ID" dirty="0"/>
                <a:t> </a:t>
              </a:r>
              <a:r>
                <a:rPr lang="en-ID" dirty="0" err="1"/>
                <a:t>perusahaan</a:t>
              </a:r>
              <a:r>
                <a:rPr lang="en-ID" dirty="0"/>
                <a:t> yang </a:t>
              </a:r>
              <a:r>
                <a:rPr lang="en-ID" dirty="0" err="1"/>
                <a:t>bergabung</a:t>
              </a:r>
              <a:r>
                <a:rPr lang="en-ID" dirty="0"/>
                <a:t> </a:t>
              </a:r>
              <a:r>
                <a:rPr lang="en-ID" dirty="0" err="1"/>
                <a:t>menghentikan</a:t>
              </a:r>
              <a:r>
                <a:rPr lang="en-ID" dirty="0"/>
                <a:t> </a:t>
              </a:r>
              <a:r>
                <a:rPr lang="en-ID" dirty="0" err="1"/>
                <a:t>kegiatannya</a:t>
              </a:r>
              <a:r>
                <a:rPr lang="en-ID" dirty="0"/>
                <a:t> (</a:t>
              </a:r>
              <a:r>
                <a:rPr lang="en-ID" dirty="0" err="1"/>
                <a:t>Aliminsyah</a:t>
              </a:r>
              <a:r>
                <a:rPr lang="en-ID" dirty="0"/>
                <a:t>)</a:t>
              </a:r>
            </a:p>
            <a:p>
              <a:pPr marL="285750" indent="-285750" algn="just" fontAlgn="base">
                <a:buFont typeface="Arial" panose="020B0604020202020204" pitchFamily="34" charset="0"/>
                <a:buChar char="•"/>
              </a:pPr>
              <a:r>
                <a:rPr lang="en-ID" dirty="0" err="1"/>
                <a:t>Skema</a:t>
              </a:r>
              <a:r>
                <a:rPr lang="en-ID" dirty="0"/>
                <a:t> </a:t>
              </a:r>
              <a:r>
                <a:rPr lang="en-ID" dirty="0" err="1"/>
                <a:t>konsolidasi</a:t>
              </a:r>
              <a:r>
                <a:rPr lang="en-ID" dirty="0"/>
                <a:t> </a:t>
              </a:r>
              <a:r>
                <a:rPr lang="en-ID" dirty="0" err="1"/>
                <a:t>adalah</a:t>
              </a:r>
              <a:r>
                <a:rPr lang="en-ID" dirty="0"/>
                <a:t> </a:t>
              </a:r>
              <a:r>
                <a:rPr lang="en-ID" dirty="0" err="1"/>
                <a:t>sebagai</a:t>
              </a:r>
              <a:r>
                <a:rPr lang="en-ID" dirty="0"/>
                <a:t> </a:t>
              </a:r>
              <a:r>
                <a:rPr lang="en-ID" dirty="0" err="1"/>
                <a:t>berikut</a:t>
              </a:r>
              <a:r>
                <a:rPr lang="en-ID" dirty="0"/>
                <a:t>:</a:t>
              </a:r>
            </a:p>
            <a:p>
              <a:pPr marL="285750" indent="-285750" algn="just" fontAlgn="base">
                <a:buFont typeface="Arial" panose="020B0604020202020204" pitchFamily="34" charset="0"/>
                <a:buChar char="•"/>
              </a:pPr>
              <a:endParaRPr lang="en-ID" dirty="0"/>
            </a:p>
            <a:p>
              <a:pPr algn="just" fontAlgn="base"/>
              <a:r>
                <a:rPr lang="en-ID" dirty="0"/>
                <a:t>[Perusahaan X + Perusahaan Y = Perusahaan Z]</a:t>
              </a:r>
            </a:p>
            <a:p>
              <a:pPr algn="just" fontAlgn="base"/>
              <a:endParaRPr lang="en-ID" dirty="0"/>
            </a:p>
            <a:p>
              <a:pPr marL="285750" indent="-285750" algn="just" fontAlgn="base">
                <a:buFont typeface="Arial" panose="020B0604020202020204" pitchFamily="34" charset="0"/>
                <a:buChar char="•"/>
              </a:pPr>
              <a:r>
                <a:rPr lang="en-ID" dirty="0" err="1"/>
                <a:t>pembentukan</a:t>
              </a:r>
              <a:r>
                <a:rPr lang="en-ID" dirty="0"/>
                <a:t> Bank </a:t>
              </a:r>
              <a:r>
                <a:rPr lang="en-ID" dirty="0" err="1"/>
                <a:t>Mandiri</a:t>
              </a:r>
              <a:r>
                <a:rPr lang="en-ID" dirty="0"/>
                <a:t> di </a:t>
              </a:r>
              <a:r>
                <a:rPr lang="en-ID" dirty="0" err="1"/>
                <a:t>tahun</a:t>
              </a:r>
              <a:r>
                <a:rPr lang="en-ID" dirty="0"/>
                <a:t> 1998 yang </a:t>
              </a:r>
              <a:r>
                <a:rPr lang="en-ID" dirty="0" err="1"/>
                <a:t>merupakan</a:t>
              </a:r>
              <a:r>
                <a:rPr lang="en-ID" dirty="0"/>
                <a:t> </a:t>
              </a:r>
              <a:r>
                <a:rPr lang="en-ID" dirty="0" err="1"/>
                <a:t>hasil</a:t>
              </a:r>
              <a:r>
                <a:rPr lang="en-ID" dirty="0"/>
                <a:t> </a:t>
              </a:r>
              <a:r>
                <a:rPr lang="en-ID" dirty="0" err="1"/>
                <a:t>peleburan</a:t>
              </a:r>
              <a:r>
                <a:rPr lang="en-ID" dirty="0"/>
                <a:t> </a:t>
              </a:r>
              <a:r>
                <a:rPr lang="en-ID" dirty="0" err="1"/>
                <a:t>dari</a:t>
              </a:r>
              <a:r>
                <a:rPr lang="en-ID" dirty="0"/>
                <a:t> </a:t>
              </a:r>
              <a:r>
                <a:rPr lang="en-ID" dirty="0" err="1"/>
                <a:t>empat</a:t>
              </a:r>
              <a:r>
                <a:rPr lang="en-ID" dirty="0"/>
                <a:t> bank, </a:t>
              </a:r>
              <a:r>
                <a:rPr lang="en-ID" dirty="0" err="1"/>
                <a:t>yakni</a:t>
              </a:r>
              <a:r>
                <a:rPr lang="en-ID" dirty="0"/>
                <a:t> Bank </a:t>
              </a:r>
              <a:r>
                <a:rPr lang="en-ID" dirty="0" err="1"/>
                <a:t>Bumi</a:t>
              </a:r>
              <a:r>
                <a:rPr lang="en-ID" dirty="0"/>
                <a:t> </a:t>
              </a:r>
              <a:r>
                <a:rPr lang="en-ID" dirty="0" err="1"/>
                <a:t>Daya</a:t>
              </a:r>
              <a:r>
                <a:rPr lang="en-ID" dirty="0"/>
                <a:t>, Bank BDN, Bank </a:t>
              </a:r>
              <a:r>
                <a:rPr lang="en-ID" dirty="0" err="1"/>
                <a:t>Ekspor</a:t>
              </a:r>
              <a:r>
                <a:rPr lang="en-ID" dirty="0"/>
                <a:t> </a:t>
              </a:r>
              <a:r>
                <a:rPr lang="en-ID" dirty="0" err="1"/>
                <a:t>Impor</a:t>
              </a:r>
              <a:r>
                <a:rPr lang="en-ID" dirty="0"/>
                <a:t>, dan Bank </a:t>
              </a:r>
              <a:r>
                <a:rPr lang="en-ID" dirty="0" err="1"/>
                <a:t>Bapindo</a:t>
              </a:r>
              <a:r>
                <a:rPr lang="en-ID" dirty="0"/>
                <a:t>.</a:t>
              </a:r>
              <a:endParaRPr lang="en-US" sz="2500" kern="1200" dirty="0"/>
            </a:p>
          </p:txBody>
        </p:sp>
      </p:grpSp>
    </p:spTree>
    <p:extLst>
      <p:ext uri="{BB962C8B-B14F-4D97-AF65-F5344CB8AC3E}">
        <p14:creationId xmlns:p14="http://schemas.microsoft.com/office/powerpoint/2010/main" val="883747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20081"/>
          </a:xfrm>
        </p:spPr>
        <p:txBody>
          <a:bodyPr/>
          <a:lstStyle/>
          <a:p>
            <a:r>
              <a:rPr lang="id-ID" dirty="0"/>
              <a:t>Pemicu Risiko (Isu Industri)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6401357"/>
              </p:ext>
            </p:extLst>
          </p:nvPr>
        </p:nvGraphicFramePr>
        <p:xfrm>
          <a:off x="229568" y="1816187"/>
          <a:ext cx="3511302" cy="3475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32E22DF0-29A3-9D41-B89A-1D8A2316086F}"/>
              </a:ext>
            </a:extLst>
          </p:cNvPr>
          <p:cNvGrpSpPr/>
          <p:nvPr/>
        </p:nvGrpSpPr>
        <p:grpSpPr>
          <a:xfrm>
            <a:off x="3945880" y="908720"/>
            <a:ext cx="4968552" cy="720080"/>
            <a:chOff x="4557661" y="65492"/>
            <a:chExt cx="3997911" cy="1269477"/>
          </a:xfrm>
          <a:solidFill>
            <a:schemeClr val="accent1"/>
          </a:solidFill>
        </p:grpSpPr>
        <p:sp>
          <p:nvSpPr>
            <p:cNvPr id="13" name="Rectangle 12">
              <a:extLst>
                <a:ext uri="{FF2B5EF4-FFF2-40B4-BE49-F238E27FC236}">
                  <a16:creationId xmlns:a16="http://schemas.microsoft.com/office/drawing/2014/main" id="{824B4A2E-8167-6B40-8435-45B62A2AB23D}"/>
                </a:ext>
              </a:extLst>
            </p:cNvPr>
            <p:cNvSpPr/>
            <p:nvPr/>
          </p:nvSpPr>
          <p:spPr>
            <a:xfrm>
              <a:off x="4557661" y="65492"/>
              <a:ext cx="3997911" cy="1269477"/>
            </a:xfrm>
            <a:prstGeom prst="rect">
              <a:avLst/>
            </a:prstGeom>
            <a:grpFill/>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4" name="TextBox 13">
              <a:extLst>
                <a:ext uri="{FF2B5EF4-FFF2-40B4-BE49-F238E27FC236}">
                  <a16:creationId xmlns:a16="http://schemas.microsoft.com/office/drawing/2014/main" id="{F1D2A97C-3284-9843-9A10-55750B83FB0D}"/>
                </a:ext>
              </a:extLst>
            </p:cNvPr>
            <p:cNvSpPr txBox="1"/>
            <p:nvPr/>
          </p:nvSpPr>
          <p:spPr>
            <a:xfrm>
              <a:off x="4557661" y="65492"/>
              <a:ext cx="3997911" cy="761686"/>
            </a:xfrm>
            <a:prstGeom prst="rect">
              <a:avLst/>
            </a:prstGeom>
            <a:solidFill>
              <a:schemeClr val="accent6">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t>Globalisasi</a:t>
              </a:r>
            </a:p>
          </p:txBody>
        </p:sp>
      </p:grpSp>
      <p:grpSp>
        <p:nvGrpSpPr>
          <p:cNvPr id="10" name="Group 9">
            <a:extLst>
              <a:ext uri="{FF2B5EF4-FFF2-40B4-BE49-F238E27FC236}">
                <a16:creationId xmlns:a16="http://schemas.microsoft.com/office/drawing/2014/main" id="{8237174A-AD0B-C14C-934F-1B7E35324DA3}"/>
              </a:ext>
            </a:extLst>
          </p:cNvPr>
          <p:cNvGrpSpPr/>
          <p:nvPr/>
        </p:nvGrpSpPr>
        <p:grpSpPr>
          <a:xfrm>
            <a:off x="3945880" y="1340768"/>
            <a:ext cx="4968552" cy="5152106"/>
            <a:chOff x="4557661" y="497541"/>
            <a:chExt cx="3997911" cy="5152106"/>
          </a:xfrm>
        </p:grpSpPr>
        <p:sp>
          <p:nvSpPr>
            <p:cNvPr id="11" name="Rectangle 10">
              <a:extLst>
                <a:ext uri="{FF2B5EF4-FFF2-40B4-BE49-F238E27FC236}">
                  <a16:creationId xmlns:a16="http://schemas.microsoft.com/office/drawing/2014/main" id="{9082BA0B-3660-E149-A629-BB13489852F5}"/>
                </a:ext>
              </a:extLst>
            </p:cNvPr>
            <p:cNvSpPr/>
            <p:nvPr/>
          </p:nvSpPr>
          <p:spPr>
            <a:xfrm>
              <a:off x="4557661" y="1334970"/>
              <a:ext cx="3997911" cy="2950875"/>
            </a:xfrm>
            <a:prstGeom prst="rect">
              <a:avLst/>
            </a:prstGeom>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F1FF0B4E-7515-7748-9798-1E2D24ED2677}"/>
                </a:ext>
              </a:extLst>
            </p:cNvPr>
            <p:cNvSpPr txBox="1"/>
            <p:nvPr/>
          </p:nvSpPr>
          <p:spPr>
            <a:xfrm>
              <a:off x="4557661" y="497541"/>
              <a:ext cx="3997911" cy="5152106"/>
            </a:xfrm>
            <a:prstGeom prst="rect">
              <a:avLst/>
            </a:prstGeom>
            <a:solidFill>
              <a:schemeClr val="accent6">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285750" indent="-285750" algn="just">
                <a:buFont typeface="Arial" panose="020B0604020202020204" pitchFamily="34" charset="0"/>
                <a:buChar char="•"/>
              </a:pPr>
              <a:r>
                <a:rPr lang="en-ID" sz="1400" b="1" dirty="0" err="1"/>
                <a:t>Globalisasi</a:t>
              </a:r>
              <a:r>
                <a:rPr lang="en-ID" sz="1400" b="1" dirty="0"/>
                <a:t> </a:t>
              </a:r>
              <a:r>
                <a:rPr lang="en-ID" sz="1400" b="1" dirty="0" err="1"/>
                <a:t>adalah</a:t>
              </a:r>
              <a:r>
                <a:rPr lang="en-ID" sz="1400" dirty="0"/>
                <a:t> </a:t>
              </a:r>
              <a:r>
                <a:rPr lang="en-ID" sz="1400" dirty="0" err="1"/>
                <a:t>suatu</a:t>
              </a:r>
              <a:r>
                <a:rPr lang="en-ID" sz="1400" dirty="0"/>
                <a:t> </a:t>
              </a:r>
              <a:r>
                <a:rPr lang="en-ID" sz="1400" dirty="0" err="1"/>
                <a:t>hubungan</a:t>
              </a:r>
              <a:r>
                <a:rPr lang="en-ID" sz="1400" dirty="0"/>
                <a:t> </a:t>
              </a:r>
              <a:r>
                <a:rPr lang="en-ID" sz="1400" dirty="0" err="1"/>
                <a:t>sosial</a:t>
              </a:r>
              <a:r>
                <a:rPr lang="en-ID" sz="1400" dirty="0"/>
                <a:t> yang </a:t>
              </a:r>
              <a:r>
                <a:rPr lang="en-ID" sz="1400" dirty="0" err="1"/>
                <a:t>mendunia</a:t>
              </a:r>
              <a:r>
                <a:rPr lang="en-ID" sz="1400" dirty="0"/>
                <a:t> yang </a:t>
              </a:r>
              <a:r>
                <a:rPr lang="en-ID" sz="1400" dirty="0" err="1"/>
                <a:t>kemudian</a:t>
              </a:r>
              <a:r>
                <a:rPr lang="en-ID" sz="1400" dirty="0"/>
                <a:t> </a:t>
              </a:r>
              <a:r>
                <a:rPr lang="en-ID" sz="1400" dirty="0" err="1"/>
                <a:t>terhubung</a:t>
              </a:r>
              <a:r>
                <a:rPr lang="en-ID" sz="1400" dirty="0"/>
                <a:t> </a:t>
              </a:r>
              <a:r>
                <a:rPr lang="en-ID" sz="1400" dirty="0" err="1"/>
                <a:t>satu</a:t>
              </a:r>
              <a:r>
                <a:rPr lang="en-ID" sz="1400" dirty="0"/>
                <a:t> </a:t>
              </a:r>
              <a:r>
                <a:rPr lang="en-ID" sz="1400" dirty="0" err="1"/>
                <a:t>sama</a:t>
              </a:r>
              <a:r>
                <a:rPr lang="en-ID" sz="1400" dirty="0"/>
                <a:t> lain </a:t>
              </a:r>
              <a:r>
                <a:rPr lang="en-ID" sz="1400" dirty="0" err="1"/>
                <a:t>sehingga</a:t>
              </a:r>
              <a:r>
                <a:rPr lang="en-ID" sz="1400" dirty="0"/>
                <a:t> </a:t>
              </a:r>
              <a:r>
                <a:rPr lang="en-ID" sz="1400" dirty="0" err="1"/>
                <a:t>antara</a:t>
              </a:r>
              <a:r>
                <a:rPr lang="en-ID" sz="1400" dirty="0"/>
                <a:t> </a:t>
              </a:r>
              <a:r>
                <a:rPr lang="en-ID" sz="1400" dirty="0" err="1"/>
                <a:t>kejadian</a:t>
              </a:r>
              <a:r>
                <a:rPr lang="en-ID" sz="1400" dirty="0"/>
                <a:t> </a:t>
              </a:r>
              <a:r>
                <a:rPr lang="en-ID" sz="1400" dirty="0" err="1"/>
                <a:t>dari</a:t>
              </a:r>
              <a:r>
                <a:rPr lang="en-ID" sz="1400" dirty="0"/>
                <a:t> </a:t>
              </a:r>
              <a:r>
                <a:rPr lang="en-ID" sz="1400" dirty="0" err="1"/>
                <a:t>tempat</a:t>
              </a:r>
              <a:r>
                <a:rPr lang="en-ID" sz="1400" dirty="0"/>
                <a:t> yang </a:t>
              </a:r>
              <a:r>
                <a:rPr lang="en-ID" sz="1400" dirty="0" err="1"/>
                <a:t>berbeda</a:t>
              </a:r>
              <a:r>
                <a:rPr lang="en-ID" sz="1400" dirty="0"/>
                <a:t> </a:t>
              </a:r>
              <a:r>
                <a:rPr lang="en-ID" sz="1400" dirty="0" err="1"/>
                <a:t>bisa</a:t>
              </a:r>
              <a:r>
                <a:rPr lang="en-ID" sz="1400" dirty="0"/>
                <a:t> </a:t>
              </a:r>
              <a:r>
                <a:rPr lang="en-ID" sz="1400" dirty="0" err="1"/>
                <a:t>berdampak</a:t>
              </a:r>
              <a:r>
                <a:rPr lang="en-ID" sz="1400" dirty="0"/>
                <a:t> juga </a:t>
              </a:r>
              <a:r>
                <a:rPr lang="en-ID" sz="1400" dirty="0" err="1"/>
                <a:t>bagi</a:t>
              </a:r>
              <a:r>
                <a:rPr lang="en-ID" sz="1400" dirty="0"/>
                <a:t> </a:t>
              </a:r>
              <a:r>
                <a:rPr lang="en-ID" sz="1400" dirty="0" err="1"/>
                <a:t>tempat</a:t>
              </a:r>
              <a:r>
                <a:rPr lang="en-ID" sz="1400" dirty="0"/>
                <a:t> yang lain. </a:t>
              </a:r>
              <a:r>
                <a:rPr lang="en-ID" sz="1400" i="1" dirty="0"/>
                <a:t>(Anthony Giddens),</a:t>
              </a:r>
              <a:endParaRPr lang="en-ID" sz="1400" dirty="0"/>
            </a:p>
            <a:p>
              <a:pPr marL="285750" indent="-285750" algn="just">
                <a:buFont typeface="Arial" panose="020B0604020202020204" pitchFamily="34" charset="0"/>
                <a:buChar char="•"/>
              </a:pPr>
              <a:r>
                <a:rPr lang="en-ID" sz="1400" b="1" dirty="0" err="1"/>
                <a:t>Globalisasi</a:t>
              </a:r>
              <a:r>
                <a:rPr lang="en-ID" sz="1400" b="1" dirty="0"/>
                <a:t> </a:t>
              </a:r>
              <a:r>
                <a:rPr lang="en-ID" sz="1400" b="1" dirty="0" err="1"/>
                <a:t>adalah</a:t>
              </a:r>
              <a:r>
                <a:rPr lang="en-ID" sz="1400" dirty="0"/>
                <a:t> </a:t>
              </a:r>
              <a:r>
                <a:rPr lang="en-ID" sz="1400" dirty="0" err="1"/>
                <a:t>terbentuknya</a:t>
              </a:r>
              <a:r>
                <a:rPr lang="en-ID" sz="1400" dirty="0"/>
                <a:t> </a:t>
              </a:r>
              <a:r>
                <a:rPr lang="en-ID" sz="1400" dirty="0" err="1"/>
                <a:t>sistem</a:t>
              </a:r>
              <a:r>
                <a:rPr lang="en-ID" sz="1400" dirty="0"/>
                <a:t> </a:t>
              </a:r>
              <a:r>
                <a:rPr lang="en-ID" sz="1400" dirty="0" err="1"/>
                <a:t>organisasi</a:t>
              </a:r>
              <a:r>
                <a:rPr lang="en-ID" sz="1400" dirty="0"/>
                <a:t> dan </a:t>
              </a:r>
              <a:r>
                <a:rPr lang="en-ID" sz="1400" dirty="0" err="1"/>
                <a:t>komunikasi</a:t>
              </a:r>
              <a:r>
                <a:rPr lang="en-ID" sz="1400" dirty="0"/>
                <a:t> </a:t>
              </a:r>
              <a:r>
                <a:rPr lang="en-ID" sz="1400" dirty="0" err="1"/>
                <a:t>antar</a:t>
              </a:r>
              <a:r>
                <a:rPr lang="en-ID" sz="1400" dirty="0"/>
                <a:t> </a:t>
              </a:r>
              <a:r>
                <a:rPr lang="en-ID" sz="1400" dirty="0" err="1"/>
                <a:t>masyarakat</a:t>
              </a:r>
              <a:r>
                <a:rPr lang="en-ID" sz="1400" dirty="0"/>
                <a:t> di </a:t>
              </a:r>
              <a:r>
                <a:rPr lang="en-ID" sz="1400" dirty="0" err="1"/>
                <a:t>seluru</a:t>
              </a:r>
              <a:r>
                <a:rPr lang="en-ID" sz="1400" dirty="0"/>
                <a:t> dunia </a:t>
              </a:r>
              <a:r>
                <a:rPr lang="en-ID" sz="1400" dirty="0" err="1"/>
                <a:t>untuk</a:t>
              </a:r>
              <a:r>
                <a:rPr lang="en-ID" sz="1400" dirty="0"/>
                <a:t> </a:t>
              </a:r>
              <a:r>
                <a:rPr lang="en-ID" sz="1400" dirty="0" err="1"/>
                <a:t>mengikuti</a:t>
              </a:r>
              <a:r>
                <a:rPr lang="en-ID" sz="1400" dirty="0"/>
                <a:t> </a:t>
              </a:r>
              <a:r>
                <a:rPr lang="en-ID" sz="1400" dirty="0" err="1"/>
                <a:t>sistem</a:t>
              </a:r>
              <a:r>
                <a:rPr lang="en-ID" sz="1400" dirty="0"/>
                <a:t> dan </a:t>
              </a:r>
              <a:r>
                <a:rPr lang="en-ID" sz="1400" dirty="0" err="1"/>
                <a:t>kaidah-kaidah</a:t>
              </a:r>
              <a:r>
                <a:rPr lang="en-ID" sz="1400" dirty="0"/>
                <a:t> yang </a:t>
              </a:r>
              <a:r>
                <a:rPr lang="en-ID" sz="1400" dirty="0" err="1"/>
                <a:t>sama</a:t>
              </a:r>
              <a:r>
                <a:rPr lang="en-ID" sz="1400" dirty="0"/>
                <a:t>. </a:t>
              </a:r>
              <a:r>
                <a:rPr lang="en-ID" sz="1400" i="1" dirty="0"/>
                <a:t>(</a:t>
              </a:r>
              <a:r>
                <a:rPr lang="en-ID" sz="1400" i="1" dirty="0" err="1"/>
                <a:t>Selo</a:t>
              </a:r>
              <a:r>
                <a:rPr lang="en-ID" sz="1400" i="1" dirty="0"/>
                <a:t> </a:t>
              </a:r>
              <a:r>
                <a:rPr lang="en-ID" sz="1400" i="1" dirty="0" err="1"/>
                <a:t>Soemardjan</a:t>
              </a:r>
              <a:r>
                <a:rPr lang="en-ID" sz="1400" i="1" dirty="0"/>
                <a:t>).</a:t>
              </a:r>
              <a:endParaRPr lang="en-ID" sz="1400" dirty="0"/>
            </a:p>
            <a:p>
              <a:pPr marL="285750" indent="-285750" algn="just">
                <a:buFont typeface="Arial" panose="020B0604020202020204" pitchFamily="34" charset="0"/>
                <a:buChar char="•"/>
              </a:pPr>
              <a:r>
                <a:rPr lang="en-ID" sz="1400" b="1" dirty="0" err="1"/>
                <a:t>Globalisasi</a:t>
              </a:r>
              <a:r>
                <a:rPr lang="en-ID" sz="1400" b="1" dirty="0"/>
                <a:t> </a:t>
              </a:r>
              <a:r>
                <a:rPr lang="en-ID" sz="1400" b="1" dirty="0" err="1"/>
                <a:t>adalah</a:t>
              </a:r>
              <a:r>
                <a:rPr lang="en-ID" sz="1400" dirty="0"/>
                <a:t> </a:t>
              </a:r>
              <a:r>
                <a:rPr lang="en-ID" sz="1400" dirty="0" err="1"/>
                <a:t>tindakan</a:t>
              </a:r>
              <a:r>
                <a:rPr lang="en-ID" sz="1400" dirty="0"/>
                <a:t> </a:t>
              </a:r>
              <a:r>
                <a:rPr lang="en-ID" sz="1400" dirty="0" err="1"/>
                <a:t>dari</a:t>
              </a:r>
              <a:r>
                <a:rPr lang="en-ID" sz="1400" dirty="0"/>
                <a:t> </a:t>
              </a:r>
              <a:r>
                <a:rPr lang="en-ID" sz="1400" dirty="0" err="1"/>
                <a:t>suatu</a:t>
              </a:r>
              <a:r>
                <a:rPr lang="en-ID" sz="1400" dirty="0"/>
                <a:t> proses </a:t>
              </a:r>
              <a:r>
                <a:rPr lang="en-ID" sz="1400" dirty="0" err="1"/>
                <a:t>atau</a:t>
              </a:r>
              <a:r>
                <a:rPr lang="en-ID" sz="1400" dirty="0"/>
                <a:t> </a:t>
              </a:r>
              <a:r>
                <a:rPr lang="en-ID" sz="1400" dirty="0" err="1"/>
                <a:t>pengambilan</a:t>
              </a:r>
              <a:r>
                <a:rPr lang="en-ID" sz="1400" dirty="0"/>
                <a:t> </a:t>
              </a:r>
              <a:r>
                <a:rPr lang="en-ID" sz="1400" dirty="0" err="1"/>
                <a:t>kebijakan</a:t>
              </a:r>
              <a:r>
                <a:rPr lang="en-ID" sz="1400" dirty="0"/>
                <a:t> yang </a:t>
              </a:r>
              <a:r>
                <a:rPr lang="en-ID" sz="1400" dirty="0" err="1"/>
                <a:t>menjadikan</a:t>
              </a:r>
              <a:r>
                <a:rPr lang="en-ID" sz="1400" dirty="0"/>
                <a:t> </a:t>
              </a:r>
              <a:r>
                <a:rPr lang="en-ID" sz="1400" dirty="0" err="1"/>
                <a:t>sesuatu</a:t>
              </a:r>
              <a:r>
                <a:rPr lang="en-ID" sz="1400" dirty="0"/>
                <a:t> </a:t>
              </a:r>
              <a:r>
                <a:rPr lang="en-ID" sz="1400" dirty="0" err="1"/>
                <a:t>mendunia</a:t>
              </a:r>
              <a:r>
                <a:rPr lang="en-ID" sz="1400" dirty="0"/>
                <a:t>, </a:t>
              </a:r>
              <a:r>
                <a:rPr lang="en-ID" sz="1400" dirty="0" err="1"/>
                <a:t>baik</a:t>
              </a:r>
              <a:r>
                <a:rPr lang="en-ID" sz="1400" dirty="0"/>
                <a:t> </a:t>
              </a:r>
              <a:r>
                <a:rPr lang="en-ID" sz="1400" dirty="0" err="1"/>
                <a:t>dalam</a:t>
              </a:r>
              <a:r>
                <a:rPr lang="en-ID" sz="1400" dirty="0"/>
                <a:t> </a:t>
              </a:r>
              <a:r>
                <a:rPr lang="en-ID" sz="1400" dirty="0" err="1"/>
                <a:t>lingkupnya</a:t>
              </a:r>
              <a:r>
                <a:rPr lang="en-ID" sz="1400" dirty="0"/>
                <a:t> </a:t>
              </a:r>
              <a:r>
                <a:rPr lang="en-ID" sz="1400" dirty="0" err="1"/>
                <a:t>ataupun</a:t>
              </a:r>
              <a:r>
                <a:rPr lang="en-ID" sz="1400" dirty="0"/>
                <a:t> </a:t>
              </a:r>
              <a:r>
                <a:rPr lang="en-ID" sz="1400" dirty="0" err="1"/>
                <a:t>aplikasinya</a:t>
              </a:r>
              <a:r>
                <a:rPr lang="en-ID" sz="1400" dirty="0"/>
                <a:t>. </a:t>
              </a:r>
              <a:r>
                <a:rPr lang="en-ID" sz="1400" i="1" dirty="0"/>
                <a:t>(The American Heritage Dictionary).</a:t>
              </a:r>
            </a:p>
            <a:p>
              <a:pPr marL="285750" indent="-285750" algn="just">
                <a:buFont typeface="Arial" panose="020B0604020202020204" pitchFamily="34" charset="0"/>
                <a:buChar char="•"/>
              </a:pPr>
              <a:r>
                <a:rPr lang="en-ID" sz="1400" b="1" dirty="0" err="1"/>
                <a:t>Globalisasi</a:t>
              </a:r>
              <a:r>
                <a:rPr lang="en-ID" sz="1400" dirty="0"/>
                <a:t> </a:t>
              </a:r>
              <a:r>
                <a:rPr lang="en-ID" sz="1400" dirty="0" err="1"/>
                <a:t>adalah</a:t>
              </a:r>
              <a:r>
                <a:rPr lang="en-ID" sz="1400" dirty="0"/>
                <a:t> proses </a:t>
              </a:r>
              <a:r>
                <a:rPr lang="en-ID" sz="1400" dirty="0" err="1"/>
                <a:t>integrasi</a:t>
              </a:r>
              <a:r>
                <a:rPr lang="en-ID" sz="1400" dirty="0"/>
                <a:t> </a:t>
              </a:r>
              <a:r>
                <a:rPr lang="en-ID" sz="1400" dirty="0" err="1"/>
                <a:t>internasional</a:t>
              </a:r>
              <a:r>
                <a:rPr lang="en-ID" sz="1400" dirty="0"/>
                <a:t> yang </a:t>
              </a:r>
              <a:r>
                <a:rPr lang="en-ID" sz="1400" dirty="0" err="1"/>
                <a:t>terjadi</a:t>
              </a:r>
              <a:r>
                <a:rPr lang="en-ID" sz="1400" dirty="0"/>
                <a:t> </a:t>
              </a:r>
              <a:r>
                <a:rPr lang="en-ID" sz="1400" dirty="0" err="1"/>
                <a:t>karena</a:t>
              </a:r>
              <a:r>
                <a:rPr lang="en-ID" sz="1400" dirty="0"/>
                <a:t> </a:t>
              </a:r>
              <a:r>
                <a:rPr lang="en-ID" sz="1400" dirty="0" err="1"/>
                <a:t>pertukaran</a:t>
              </a:r>
              <a:r>
                <a:rPr lang="en-ID" sz="1400" dirty="0"/>
                <a:t> </a:t>
              </a:r>
              <a:r>
                <a:rPr lang="en-ID" sz="1400" dirty="0">
                  <a:hlinkClick r:id="rId7" tooltip="Pandangan dunia"/>
                </a:rPr>
                <a:t>pandangan dunia</a:t>
              </a:r>
              <a:r>
                <a:rPr lang="en-ID" sz="1400" dirty="0"/>
                <a:t>, </a:t>
              </a:r>
              <a:r>
                <a:rPr lang="en-ID" sz="1400" dirty="0" err="1"/>
                <a:t>produk</a:t>
              </a:r>
              <a:r>
                <a:rPr lang="en-ID" sz="1400" dirty="0"/>
                <a:t>, </a:t>
              </a:r>
              <a:r>
                <a:rPr lang="en-ID" sz="1400" dirty="0" err="1"/>
                <a:t>pemikiran</a:t>
              </a:r>
              <a:r>
                <a:rPr lang="en-ID" sz="1400" dirty="0"/>
                <a:t>, dan </a:t>
              </a:r>
              <a:r>
                <a:rPr lang="en-ID" sz="1400" dirty="0" err="1"/>
                <a:t>aspek-aspek</a:t>
              </a:r>
              <a:r>
                <a:rPr lang="en-ID" sz="1400" dirty="0"/>
                <a:t> </a:t>
              </a:r>
              <a:r>
                <a:rPr lang="en-ID" sz="1400" dirty="0">
                  <a:hlinkClick r:id="rId8" tooltip="Kebudayaan"/>
                </a:rPr>
                <a:t>kebudayaan</a:t>
              </a:r>
              <a:r>
                <a:rPr lang="en-ID" sz="1400" dirty="0"/>
                <a:t> </a:t>
              </a:r>
              <a:r>
                <a:rPr lang="en-ID" sz="1400" dirty="0" err="1"/>
                <a:t>lainnya</a:t>
              </a:r>
              <a:r>
                <a:rPr lang="en-ID" sz="1400" dirty="0"/>
                <a:t> (2006)</a:t>
              </a:r>
              <a:endParaRPr lang="en-ID" sz="1400" i="1" dirty="0"/>
            </a:p>
            <a:p>
              <a:pPr marL="285750" indent="-285750" algn="just">
                <a:buFont typeface="Arial" panose="020B0604020202020204" pitchFamily="34" charset="0"/>
                <a:buChar char="•"/>
              </a:pPr>
              <a:r>
                <a:rPr lang="en-ID" sz="1400" dirty="0" err="1"/>
                <a:t>Kemajuan</a:t>
              </a:r>
              <a:r>
                <a:rPr lang="en-ID" sz="1400" dirty="0"/>
                <a:t> </a:t>
              </a:r>
              <a:r>
                <a:rPr lang="en-ID" sz="1400" dirty="0" err="1"/>
                <a:t>infrastruktur</a:t>
              </a:r>
              <a:r>
                <a:rPr lang="en-ID" sz="1400" dirty="0"/>
                <a:t> </a:t>
              </a:r>
              <a:r>
                <a:rPr lang="en-ID" sz="1400" dirty="0">
                  <a:hlinkClick r:id="rId9" tooltip="Transportasi"/>
                </a:rPr>
                <a:t>transportasi</a:t>
              </a:r>
              <a:r>
                <a:rPr lang="en-ID" sz="1400" dirty="0"/>
                <a:t> dan </a:t>
              </a:r>
              <a:r>
                <a:rPr lang="en-ID" sz="1400" dirty="0">
                  <a:hlinkClick r:id="rId10" tooltip="Telekomunikasi"/>
                </a:rPr>
                <a:t>telekomunikasi</a:t>
              </a:r>
              <a:r>
                <a:rPr lang="en-ID" sz="1400" dirty="0"/>
                <a:t>, </a:t>
              </a:r>
              <a:r>
                <a:rPr lang="en-ID" sz="1400" dirty="0" err="1"/>
                <a:t>termasuk</a:t>
              </a:r>
              <a:r>
                <a:rPr lang="en-ID" sz="1400" dirty="0"/>
                <a:t> </a:t>
              </a:r>
              <a:r>
                <a:rPr lang="en-ID" sz="1400" dirty="0" err="1"/>
                <a:t>kemunculan</a:t>
              </a:r>
              <a:r>
                <a:rPr lang="en-ID" sz="1400" dirty="0"/>
                <a:t> </a:t>
              </a:r>
              <a:r>
                <a:rPr lang="en-ID" sz="1400" dirty="0">
                  <a:hlinkClick r:id="rId11" tooltip="Telegraf"/>
                </a:rPr>
                <a:t>telegraf</a:t>
              </a:r>
              <a:r>
                <a:rPr lang="en-ID" sz="1400" dirty="0"/>
                <a:t> dan </a:t>
              </a:r>
              <a:r>
                <a:rPr lang="en-ID" sz="1400" dirty="0">
                  <a:hlinkClick r:id="rId12" tooltip="Internet"/>
                </a:rPr>
                <a:t>Internet</a:t>
              </a:r>
              <a:r>
                <a:rPr lang="en-ID" sz="1400" dirty="0"/>
                <a:t>, </a:t>
              </a:r>
              <a:r>
                <a:rPr lang="en-ID" sz="1400" dirty="0" err="1"/>
                <a:t>merupakan</a:t>
              </a:r>
              <a:r>
                <a:rPr lang="en-ID" sz="1400" dirty="0"/>
                <a:t> </a:t>
              </a:r>
              <a:r>
                <a:rPr lang="en-ID" sz="1400" dirty="0" err="1"/>
                <a:t>faktor</a:t>
              </a:r>
              <a:r>
                <a:rPr lang="en-ID" sz="1400" dirty="0"/>
                <a:t> </a:t>
              </a:r>
              <a:r>
                <a:rPr lang="en-ID" sz="1400" dirty="0" err="1"/>
                <a:t>utama</a:t>
              </a:r>
              <a:r>
                <a:rPr lang="en-ID" sz="1400" dirty="0"/>
                <a:t> </a:t>
              </a:r>
              <a:r>
                <a:rPr lang="en-ID" sz="1400" dirty="0" err="1"/>
                <a:t>dalam</a:t>
              </a:r>
              <a:r>
                <a:rPr lang="en-ID" sz="1400" dirty="0"/>
                <a:t> </a:t>
              </a:r>
              <a:r>
                <a:rPr lang="en-ID" sz="1400" dirty="0" err="1"/>
                <a:t>globalisasi</a:t>
              </a:r>
              <a:r>
                <a:rPr lang="en-ID" sz="1400" dirty="0"/>
                <a:t> yang </a:t>
              </a:r>
              <a:r>
                <a:rPr lang="en-ID" sz="1400" dirty="0" err="1"/>
                <a:t>semakin</a:t>
              </a:r>
              <a:r>
                <a:rPr lang="en-ID" sz="1400" dirty="0"/>
                <a:t> </a:t>
              </a:r>
              <a:r>
                <a:rPr lang="en-ID" sz="1400" dirty="0" err="1"/>
                <a:t>mendorong</a:t>
              </a:r>
              <a:r>
                <a:rPr lang="en-ID" sz="1400" dirty="0"/>
                <a:t> </a:t>
              </a:r>
              <a:r>
                <a:rPr lang="en-ID" sz="1400" dirty="0">
                  <a:hlinkClick r:id="rId13" tooltip="Saling ketergantungan (halaman belum tersedia)"/>
                </a:rPr>
                <a:t>saling ketergantungan</a:t>
              </a:r>
              <a:r>
                <a:rPr lang="en-ID" sz="1400" dirty="0"/>
                <a:t> (</a:t>
              </a:r>
              <a:r>
                <a:rPr lang="en-ID" sz="1400" dirty="0" err="1"/>
                <a:t>interdependensi</a:t>
              </a:r>
              <a:r>
                <a:rPr lang="en-ID" sz="1400" dirty="0"/>
                <a:t>) </a:t>
              </a:r>
              <a:r>
                <a:rPr lang="en-ID" sz="1400" dirty="0" err="1"/>
                <a:t>aktivitas</a:t>
              </a:r>
              <a:r>
                <a:rPr lang="en-ID" sz="1400" dirty="0"/>
                <a:t> </a:t>
              </a:r>
              <a:r>
                <a:rPr lang="en-ID" sz="1400" dirty="0" err="1"/>
                <a:t>ekonomi</a:t>
              </a:r>
              <a:r>
                <a:rPr lang="en-ID" sz="1400" dirty="0"/>
                <a:t> dan </a:t>
              </a:r>
              <a:r>
                <a:rPr lang="en-ID" sz="1400" dirty="0" err="1"/>
                <a:t>budaya</a:t>
              </a:r>
              <a:endParaRPr lang="en-ID" sz="1400" dirty="0"/>
            </a:p>
          </p:txBody>
        </p:sp>
      </p:grpSp>
    </p:spTree>
    <p:extLst>
      <p:ext uri="{BB962C8B-B14F-4D97-AF65-F5344CB8AC3E}">
        <p14:creationId xmlns:p14="http://schemas.microsoft.com/office/powerpoint/2010/main" val="33431472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038" y="232530"/>
            <a:ext cx="7886700" cy="720080"/>
          </a:xfrm>
        </p:spPr>
        <p:txBody>
          <a:bodyPr/>
          <a:lstStyle/>
          <a:p>
            <a:r>
              <a:rPr lang="id-ID" dirty="0"/>
              <a:t>Pemicu Risiko (Isu Industri)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4240629"/>
              </p:ext>
            </p:extLst>
          </p:nvPr>
        </p:nvGraphicFramePr>
        <p:xfrm>
          <a:off x="229568" y="1816187"/>
          <a:ext cx="3511302" cy="3475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32E22DF0-29A3-9D41-B89A-1D8A2316086F}"/>
              </a:ext>
            </a:extLst>
          </p:cNvPr>
          <p:cNvGrpSpPr/>
          <p:nvPr/>
        </p:nvGrpSpPr>
        <p:grpSpPr>
          <a:xfrm>
            <a:off x="3913410" y="889220"/>
            <a:ext cx="4968552" cy="720080"/>
            <a:chOff x="4557661" y="65492"/>
            <a:chExt cx="3997911" cy="1269477"/>
          </a:xfrm>
          <a:solidFill>
            <a:schemeClr val="accent1"/>
          </a:solidFill>
        </p:grpSpPr>
        <p:sp>
          <p:nvSpPr>
            <p:cNvPr id="13" name="Rectangle 12">
              <a:extLst>
                <a:ext uri="{FF2B5EF4-FFF2-40B4-BE49-F238E27FC236}">
                  <a16:creationId xmlns:a16="http://schemas.microsoft.com/office/drawing/2014/main" id="{824B4A2E-8167-6B40-8435-45B62A2AB23D}"/>
                </a:ext>
              </a:extLst>
            </p:cNvPr>
            <p:cNvSpPr/>
            <p:nvPr/>
          </p:nvSpPr>
          <p:spPr>
            <a:xfrm>
              <a:off x="4557661" y="65492"/>
              <a:ext cx="3997911" cy="1269477"/>
            </a:xfrm>
            <a:prstGeom prst="rect">
              <a:avLst/>
            </a:prstGeom>
            <a:grpFill/>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4" name="TextBox 13">
              <a:extLst>
                <a:ext uri="{FF2B5EF4-FFF2-40B4-BE49-F238E27FC236}">
                  <a16:creationId xmlns:a16="http://schemas.microsoft.com/office/drawing/2014/main" id="{F1D2A97C-3284-9843-9A10-55750B83FB0D}"/>
                </a:ext>
              </a:extLst>
            </p:cNvPr>
            <p:cNvSpPr txBox="1"/>
            <p:nvPr/>
          </p:nvSpPr>
          <p:spPr>
            <a:xfrm>
              <a:off x="4557661" y="65492"/>
              <a:ext cx="3997911" cy="923012"/>
            </a:xfrm>
            <a:prstGeom prst="rect">
              <a:avLst/>
            </a:prstGeom>
            <a:solidFill>
              <a:schemeClr val="accent4">
                <a:lumMod val="60000"/>
                <a:lumOff val="40000"/>
              </a:schemeClr>
            </a:solidFill>
            <a:ln>
              <a:solidFill>
                <a:schemeClr val="accent4">
                  <a:lumMod val="60000"/>
                  <a:lumOff val="4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solidFill>
                    <a:schemeClr val="tx1"/>
                  </a:solidFill>
                </a:rPr>
                <a:t>Kompleksitas Pasar &amp; Instrumen</a:t>
              </a:r>
            </a:p>
          </p:txBody>
        </p:sp>
      </p:grpSp>
      <p:grpSp>
        <p:nvGrpSpPr>
          <p:cNvPr id="10" name="Group 9">
            <a:extLst>
              <a:ext uri="{FF2B5EF4-FFF2-40B4-BE49-F238E27FC236}">
                <a16:creationId xmlns:a16="http://schemas.microsoft.com/office/drawing/2014/main" id="{8237174A-AD0B-C14C-934F-1B7E35324DA3}"/>
              </a:ext>
            </a:extLst>
          </p:cNvPr>
          <p:cNvGrpSpPr/>
          <p:nvPr/>
        </p:nvGrpSpPr>
        <p:grpSpPr>
          <a:xfrm>
            <a:off x="3913410" y="1412776"/>
            <a:ext cx="4968552" cy="5212694"/>
            <a:chOff x="4557661" y="589049"/>
            <a:chExt cx="3997911" cy="5212694"/>
          </a:xfrm>
        </p:grpSpPr>
        <p:sp>
          <p:nvSpPr>
            <p:cNvPr id="11" name="Rectangle 10">
              <a:extLst>
                <a:ext uri="{FF2B5EF4-FFF2-40B4-BE49-F238E27FC236}">
                  <a16:creationId xmlns:a16="http://schemas.microsoft.com/office/drawing/2014/main" id="{9082BA0B-3660-E149-A629-BB13489852F5}"/>
                </a:ext>
              </a:extLst>
            </p:cNvPr>
            <p:cNvSpPr/>
            <p:nvPr/>
          </p:nvSpPr>
          <p:spPr>
            <a:xfrm>
              <a:off x="4557661" y="1334970"/>
              <a:ext cx="3997911" cy="2950875"/>
            </a:xfrm>
            <a:prstGeom prst="rect">
              <a:avLst/>
            </a:prstGeom>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F1FF0B4E-7515-7748-9798-1E2D24ED2677}"/>
                </a:ext>
              </a:extLst>
            </p:cNvPr>
            <p:cNvSpPr txBox="1"/>
            <p:nvPr/>
          </p:nvSpPr>
          <p:spPr>
            <a:xfrm>
              <a:off x="4557661" y="589049"/>
              <a:ext cx="3997911" cy="5212694"/>
            </a:xfrm>
            <a:prstGeom prst="rect">
              <a:avLst/>
            </a:prstGeom>
            <a:solidFill>
              <a:schemeClr val="accent4">
                <a:lumMod val="20000"/>
                <a:lumOff val="80000"/>
              </a:schemeClr>
            </a:solidFill>
            <a:ln>
              <a:solidFill>
                <a:schemeClr val="accent4">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285750" indent="-285750" algn="just">
                <a:buFont typeface="Arial" panose="020B0604020202020204" pitchFamily="34" charset="0"/>
                <a:buChar char="•"/>
              </a:pPr>
              <a:r>
                <a:rPr lang="en-ID" sz="1400" dirty="0" err="1"/>
                <a:t>Berbagai</a:t>
              </a:r>
              <a:r>
                <a:rPr lang="en-ID" sz="1400" dirty="0"/>
                <a:t> </a:t>
              </a:r>
              <a:r>
                <a:rPr lang="en-ID" sz="1400" dirty="0" err="1"/>
                <a:t>macam</a:t>
              </a:r>
              <a:r>
                <a:rPr lang="en-ID" sz="1400" dirty="0"/>
                <a:t> </a:t>
              </a:r>
              <a:r>
                <a:rPr lang="en-ID" sz="1400" dirty="0" err="1"/>
                <a:t>jenis</a:t>
              </a:r>
              <a:r>
                <a:rPr lang="en-ID" sz="1400" dirty="0"/>
                <a:t> pasar </a:t>
              </a:r>
              <a:r>
                <a:rPr lang="en-ID" sz="1400" dirty="0" err="1"/>
                <a:t>serta</a:t>
              </a:r>
              <a:r>
                <a:rPr lang="en-ID" sz="1400" dirty="0"/>
                <a:t> </a:t>
              </a:r>
              <a:r>
                <a:rPr lang="en-ID" sz="1400" dirty="0" err="1"/>
                <a:t>instrumentnya</a:t>
              </a:r>
              <a:endParaRPr lang="en-ID" sz="1400" dirty="0"/>
            </a:p>
            <a:p>
              <a:pPr marL="285750" indent="-285750" algn="just">
                <a:buFont typeface="Arial" panose="020B0604020202020204" pitchFamily="34" charset="0"/>
                <a:buChar char="•"/>
              </a:pPr>
              <a:r>
                <a:rPr lang="en-ID" sz="1400" dirty="0" err="1"/>
                <a:t>Contoh</a:t>
              </a:r>
              <a:r>
                <a:rPr lang="en-ID" sz="1400" dirty="0"/>
                <a:t>: pasar modal, pasar </a:t>
              </a:r>
              <a:r>
                <a:rPr lang="en-ID" sz="1400" dirty="0" err="1"/>
                <a:t>bisnis</a:t>
              </a:r>
              <a:r>
                <a:rPr lang="en-ID" sz="1400" dirty="0"/>
                <a:t>, pasar </a:t>
              </a:r>
              <a:r>
                <a:rPr lang="en-ID" sz="1400" dirty="0" err="1"/>
                <a:t>konsumen</a:t>
              </a:r>
              <a:endParaRPr lang="en-ID" sz="1400" dirty="0"/>
            </a:p>
            <a:p>
              <a:pPr marL="285750" indent="-285750" algn="just">
                <a:buFont typeface="Arial" panose="020B0604020202020204" pitchFamily="34" charset="0"/>
                <a:buChar char="•"/>
              </a:pPr>
              <a:r>
                <a:rPr lang="en-ID" sz="1400" b="1" dirty="0"/>
                <a:t>Pasar </a:t>
              </a:r>
              <a:r>
                <a:rPr lang="en-ID" sz="1400" b="1" dirty="0" err="1"/>
                <a:t>konsumen</a:t>
              </a:r>
              <a:r>
                <a:rPr lang="en-ID" sz="1400" b="1" dirty="0"/>
                <a:t> </a:t>
              </a:r>
              <a:r>
                <a:rPr lang="en-ID" sz="1400" dirty="0" err="1"/>
                <a:t>adalah</a:t>
              </a:r>
              <a:r>
                <a:rPr lang="en-ID" sz="1400" dirty="0"/>
                <a:t> </a:t>
              </a:r>
              <a:r>
                <a:rPr lang="en-ID" sz="1400" dirty="0" err="1"/>
                <a:t>sekelompok</a:t>
              </a:r>
              <a:r>
                <a:rPr lang="en-ID" sz="1400" dirty="0"/>
                <a:t> </a:t>
              </a:r>
              <a:r>
                <a:rPr lang="en-ID" sz="1400" dirty="0" err="1"/>
                <a:t>pembeli</a:t>
              </a:r>
              <a:r>
                <a:rPr lang="en-ID" sz="1400" dirty="0"/>
                <a:t> yang </a:t>
              </a:r>
              <a:r>
                <a:rPr lang="en-ID" sz="1400" dirty="0" err="1"/>
                <a:t>melakukan</a:t>
              </a:r>
              <a:r>
                <a:rPr lang="en-ID" sz="1400" dirty="0"/>
                <a:t> </a:t>
              </a:r>
              <a:r>
                <a:rPr lang="en-ID" sz="1400" dirty="0" err="1"/>
                <a:t>pembelian</a:t>
              </a:r>
              <a:r>
                <a:rPr lang="en-ID" sz="1400" dirty="0"/>
                <a:t> </a:t>
              </a:r>
              <a:r>
                <a:rPr lang="en-ID" sz="1400" dirty="0" err="1"/>
                <a:t>suatu</a:t>
              </a:r>
              <a:r>
                <a:rPr lang="en-ID" sz="1400" dirty="0"/>
                <a:t> </a:t>
              </a:r>
              <a:r>
                <a:rPr lang="en-ID" sz="1400" dirty="0" err="1"/>
                <a:t>barang</a:t>
              </a:r>
              <a:r>
                <a:rPr lang="en-ID" sz="1400" dirty="0"/>
                <a:t> </a:t>
              </a:r>
              <a:r>
                <a:rPr lang="en-ID" sz="1400" dirty="0" err="1"/>
                <a:t>untuk</a:t>
              </a:r>
              <a:r>
                <a:rPr lang="en-ID" sz="1400" dirty="0"/>
                <a:t> </a:t>
              </a:r>
              <a:r>
                <a:rPr lang="en-ID" sz="1400" dirty="0" err="1"/>
                <a:t>dikonsumsikan</a:t>
              </a:r>
              <a:r>
                <a:rPr lang="en-ID" sz="1400" dirty="0"/>
                <a:t> dan </a:t>
              </a:r>
              <a:r>
                <a:rPr lang="en-ID" sz="1400" dirty="0" err="1"/>
                <a:t>bukan</a:t>
              </a:r>
              <a:r>
                <a:rPr lang="en-ID" sz="1400" dirty="0"/>
                <a:t> </a:t>
              </a:r>
              <a:r>
                <a:rPr lang="en-ID" sz="1400" dirty="0" err="1"/>
                <a:t>untuk</a:t>
              </a:r>
              <a:r>
                <a:rPr lang="en-ID" sz="1400" dirty="0"/>
                <a:t> </a:t>
              </a:r>
              <a:r>
                <a:rPr lang="en-ID" sz="1400" dirty="0" err="1"/>
                <a:t>dijual</a:t>
              </a:r>
              <a:r>
                <a:rPr lang="en-ID" sz="1400" dirty="0"/>
                <a:t> </a:t>
              </a:r>
              <a:r>
                <a:rPr lang="en-ID" sz="1400" dirty="0" err="1"/>
                <a:t>atau</a:t>
              </a:r>
              <a:r>
                <a:rPr lang="en-ID" sz="1400" dirty="0"/>
                <a:t> </a:t>
              </a:r>
              <a:r>
                <a:rPr lang="en-ID" sz="1400" dirty="0" err="1"/>
                <a:t>diproses</a:t>
              </a:r>
              <a:r>
                <a:rPr lang="en-ID" sz="1400" dirty="0"/>
                <a:t> </a:t>
              </a:r>
              <a:r>
                <a:rPr lang="en-ID" sz="1400" dirty="0" err="1"/>
                <a:t>lebih</a:t>
              </a:r>
              <a:r>
                <a:rPr lang="en-ID" sz="1400" dirty="0"/>
                <a:t> </a:t>
              </a:r>
              <a:r>
                <a:rPr lang="en-ID" sz="1400" dirty="0" err="1"/>
                <a:t>lanjut</a:t>
              </a:r>
              <a:r>
                <a:rPr lang="en-ID" sz="1400" dirty="0"/>
                <a:t>. </a:t>
              </a:r>
              <a:r>
                <a:rPr lang="en-ID" sz="1400" dirty="0" err="1"/>
                <a:t>Kelompok</a:t>
              </a:r>
              <a:r>
                <a:rPr lang="en-ID" sz="1400" dirty="0"/>
                <a:t> </a:t>
              </a:r>
              <a:r>
                <a:rPr lang="en-ID" sz="1400" dirty="0" err="1"/>
                <a:t>ini</a:t>
              </a:r>
              <a:r>
                <a:rPr lang="en-ID" sz="1400" dirty="0"/>
                <a:t> pada </a:t>
              </a:r>
              <a:r>
                <a:rPr lang="en-ID" sz="1400" dirty="0" err="1"/>
                <a:t>umumnya</a:t>
              </a:r>
              <a:r>
                <a:rPr lang="en-ID" sz="1400" dirty="0"/>
                <a:t> </a:t>
              </a:r>
              <a:r>
                <a:rPr lang="en-ID" sz="1400" dirty="0" err="1"/>
                <a:t>terdiri</a:t>
              </a:r>
              <a:r>
                <a:rPr lang="en-ID" sz="1400" dirty="0"/>
                <a:t> </a:t>
              </a:r>
              <a:r>
                <a:rPr lang="en-ID" sz="1400" dirty="0" err="1"/>
                <a:t>dari</a:t>
              </a:r>
              <a:r>
                <a:rPr lang="en-ID" sz="1400" dirty="0"/>
                <a:t> </a:t>
              </a:r>
              <a:r>
                <a:rPr lang="en-ID" sz="1400" dirty="0" err="1"/>
                <a:t>pembeli</a:t>
              </a:r>
              <a:r>
                <a:rPr lang="en-ID" sz="1400" dirty="0"/>
                <a:t> individual/</a:t>
              </a:r>
              <a:r>
                <a:rPr lang="en-ID" sz="1400" dirty="0" err="1"/>
                <a:t>pembeli</a:t>
              </a:r>
              <a:r>
                <a:rPr lang="en-ID" sz="1400" dirty="0"/>
                <a:t> </a:t>
              </a:r>
              <a:r>
                <a:rPr lang="en-ID" sz="1400" dirty="0" err="1"/>
                <a:t>rumah</a:t>
              </a:r>
              <a:r>
                <a:rPr lang="en-ID" sz="1400" dirty="0"/>
                <a:t> </a:t>
              </a:r>
              <a:r>
                <a:rPr lang="en-ID" sz="1400" dirty="0" err="1"/>
                <a:t>tangga</a:t>
              </a:r>
              <a:r>
                <a:rPr lang="en-ID" sz="1400" dirty="0"/>
                <a:t> (non </a:t>
              </a:r>
              <a:r>
                <a:rPr lang="en-ID" sz="1400" dirty="0" err="1"/>
                <a:t>bisnis</a:t>
              </a:r>
              <a:r>
                <a:rPr lang="en-ID" sz="1400" dirty="0"/>
                <a:t>).</a:t>
              </a:r>
            </a:p>
            <a:p>
              <a:pPr marL="285750" indent="-285750" algn="just">
                <a:buFont typeface="Arial" panose="020B0604020202020204" pitchFamily="34" charset="0"/>
                <a:buChar char="•"/>
              </a:pPr>
              <a:r>
                <a:rPr lang="en-ID" sz="1400" b="1" dirty="0"/>
                <a:t>pasar </a:t>
              </a:r>
              <a:r>
                <a:rPr lang="en-ID" sz="1400" b="1" dirty="0" err="1"/>
                <a:t>bisnis</a:t>
              </a:r>
              <a:r>
                <a:rPr lang="en-ID" sz="1400" b="1" dirty="0"/>
                <a:t> </a:t>
              </a:r>
              <a:r>
                <a:rPr lang="en-ID" sz="1400" dirty="0" err="1"/>
                <a:t>adalah</a:t>
              </a:r>
              <a:r>
                <a:rPr lang="en-ID" sz="1400" dirty="0"/>
                <a:t> </a:t>
              </a:r>
              <a:r>
                <a:rPr lang="en-ID" sz="1400" dirty="0" err="1"/>
                <a:t>pembeli</a:t>
              </a:r>
              <a:r>
                <a:rPr lang="en-ID" sz="1400" dirty="0"/>
                <a:t> yang </a:t>
              </a:r>
              <a:r>
                <a:rPr lang="en-ID" sz="1400" dirty="0" err="1"/>
                <a:t>melakukan</a:t>
              </a:r>
              <a:r>
                <a:rPr lang="en-ID" sz="1400" dirty="0"/>
                <a:t> </a:t>
              </a:r>
              <a:r>
                <a:rPr lang="en-ID" sz="1400" dirty="0" err="1"/>
                <a:t>pembelian</a:t>
              </a:r>
              <a:r>
                <a:rPr lang="en-ID" sz="1400" dirty="0"/>
                <a:t> </a:t>
              </a:r>
              <a:r>
                <a:rPr lang="en-ID" sz="1400" dirty="0" err="1"/>
                <a:t>suatu</a:t>
              </a:r>
              <a:r>
                <a:rPr lang="en-ID" sz="1400" dirty="0"/>
                <a:t> </a:t>
              </a:r>
              <a:r>
                <a:rPr lang="en-ID" sz="1400" dirty="0" err="1"/>
                <a:t>barang</a:t>
              </a:r>
              <a:r>
                <a:rPr lang="en-ID" sz="1400" dirty="0"/>
                <a:t> </a:t>
              </a:r>
              <a:r>
                <a:rPr lang="en-ID" sz="1400" dirty="0" err="1"/>
                <a:t>untuk</a:t>
              </a:r>
              <a:r>
                <a:rPr lang="en-ID" sz="1400" dirty="0"/>
                <a:t> </a:t>
              </a:r>
              <a:r>
                <a:rPr lang="en-ID" sz="1400" dirty="0" err="1"/>
                <a:t>dipergunakan</a:t>
              </a:r>
              <a:r>
                <a:rPr lang="en-ID" sz="1400" dirty="0"/>
                <a:t> </a:t>
              </a:r>
              <a:r>
                <a:rPr lang="en-ID" sz="1400" dirty="0" err="1"/>
                <a:t>dalam</a:t>
              </a:r>
              <a:r>
                <a:rPr lang="en-ID" sz="1400" dirty="0"/>
                <a:t> </a:t>
              </a:r>
              <a:r>
                <a:rPr lang="en-ID" sz="1400" dirty="0" err="1"/>
                <a:t>memproduksi</a:t>
              </a:r>
              <a:r>
                <a:rPr lang="en-ID" sz="1400" dirty="0"/>
                <a:t> </a:t>
              </a:r>
              <a:r>
                <a:rPr lang="en-ID" sz="1400" dirty="0" err="1"/>
                <a:t>produk</a:t>
              </a:r>
              <a:r>
                <a:rPr lang="en-ID" sz="1400" dirty="0"/>
                <a:t> </a:t>
              </a:r>
              <a:r>
                <a:rPr lang="en-ID" sz="1400" dirty="0" err="1"/>
                <a:t>atau</a:t>
              </a:r>
              <a:r>
                <a:rPr lang="en-ID" sz="1400" dirty="0"/>
                <a:t> </a:t>
              </a:r>
              <a:r>
                <a:rPr lang="en-ID" sz="1400" dirty="0" err="1"/>
                <a:t>dengan</a:t>
              </a:r>
              <a:r>
                <a:rPr lang="en-ID" sz="1400" dirty="0"/>
                <a:t> </a:t>
              </a:r>
              <a:r>
                <a:rPr lang="en-ID" sz="1400" dirty="0" err="1"/>
                <a:t>tujuan</a:t>
              </a:r>
              <a:r>
                <a:rPr lang="en-ID" sz="1400" dirty="0"/>
                <a:t> </a:t>
              </a:r>
              <a:r>
                <a:rPr lang="en-ID" sz="1400" dirty="0" err="1"/>
                <a:t>dijual</a:t>
              </a:r>
              <a:r>
                <a:rPr lang="en-ID" sz="1400" dirty="0"/>
                <a:t> </a:t>
              </a:r>
              <a:r>
                <a:rPr lang="en-ID" sz="1400" dirty="0" err="1"/>
                <a:t>lagi</a:t>
              </a:r>
              <a:r>
                <a:rPr lang="en-ID" sz="1400" dirty="0"/>
                <a:t> </a:t>
              </a:r>
              <a:r>
                <a:rPr lang="en-ID" sz="1400" dirty="0" err="1"/>
                <a:t>atau</a:t>
              </a:r>
              <a:r>
                <a:rPr lang="en-ID" sz="1400" dirty="0"/>
                <a:t> </a:t>
              </a:r>
              <a:r>
                <a:rPr lang="en-ID" sz="1400" dirty="0" err="1"/>
                <a:t>disewakan</a:t>
              </a:r>
              <a:r>
                <a:rPr lang="en-ID" sz="1400" dirty="0"/>
                <a:t> </a:t>
              </a:r>
              <a:r>
                <a:rPr lang="en-ID" sz="1400" dirty="0" err="1"/>
                <a:t>kepada</a:t>
              </a:r>
              <a:r>
                <a:rPr lang="en-ID" sz="1400" dirty="0"/>
                <a:t> </a:t>
              </a:r>
              <a:r>
                <a:rPr lang="en-ID" sz="1400" dirty="0" err="1"/>
                <a:t>pihak</a:t>
              </a:r>
              <a:r>
                <a:rPr lang="en-ID" sz="1400" dirty="0"/>
                <a:t> lain </a:t>
              </a:r>
              <a:r>
                <a:rPr lang="en-ID" sz="1400" dirty="0" err="1"/>
                <a:t>dengan</a:t>
              </a:r>
              <a:r>
                <a:rPr lang="en-ID" sz="1400" dirty="0"/>
                <a:t> </a:t>
              </a:r>
              <a:r>
                <a:rPr lang="en-ID" sz="1400" dirty="0" err="1"/>
                <a:t>mengambil</a:t>
              </a:r>
              <a:r>
                <a:rPr lang="en-ID" sz="1400" dirty="0"/>
                <a:t> </a:t>
              </a:r>
              <a:r>
                <a:rPr lang="en-ID" sz="1400" dirty="0" err="1"/>
                <a:t>keuntungan</a:t>
              </a:r>
              <a:r>
                <a:rPr lang="en-ID" sz="1400" dirty="0"/>
                <a:t>. </a:t>
              </a:r>
              <a:r>
                <a:rPr lang="en-ID" sz="1400" dirty="0" err="1"/>
                <a:t>Kelompok</a:t>
              </a:r>
              <a:r>
                <a:rPr lang="en-ID" sz="1400" dirty="0"/>
                <a:t> </a:t>
              </a:r>
              <a:r>
                <a:rPr lang="en-ID" sz="1400" dirty="0" err="1"/>
                <a:t>ini</a:t>
              </a:r>
              <a:r>
                <a:rPr lang="en-ID" sz="1400" dirty="0"/>
                <a:t> pada </a:t>
              </a:r>
              <a:r>
                <a:rPr lang="en-ID" sz="1400" dirty="0" err="1"/>
                <a:t>umumnya</a:t>
              </a:r>
              <a:r>
                <a:rPr lang="en-ID" sz="1400" dirty="0"/>
                <a:t> </a:t>
              </a:r>
              <a:r>
                <a:rPr lang="en-ID" sz="1400" dirty="0" err="1"/>
                <a:t>terdiri</a:t>
              </a:r>
              <a:r>
                <a:rPr lang="en-ID" sz="1400" dirty="0"/>
                <a:t> </a:t>
              </a:r>
              <a:r>
                <a:rPr lang="en-ID" sz="1400" dirty="0" err="1"/>
                <a:t>dari</a:t>
              </a:r>
              <a:r>
                <a:rPr lang="en-ID" sz="1400" dirty="0"/>
                <a:t> </a:t>
              </a:r>
              <a:r>
                <a:rPr lang="en-ID" sz="1400" dirty="0" err="1"/>
                <a:t>perusahaan</a:t>
              </a:r>
              <a:r>
                <a:rPr lang="en-ID" sz="1400" dirty="0"/>
                <a:t> </a:t>
              </a:r>
              <a:r>
                <a:rPr lang="en-ID" sz="1400" dirty="0" err="1"/>
                <a:t>atau</a:t>
              </a:r>
              <a:r>
                <a:rPr lang="en-ID" sz="1400" dirty="0"/>
                <a:t> </a:t>
              </a:r>
              <a:r>
                <a:rPr lang="en-ID" sz="1400" dirty="0" err="1"/>
                <a:t>organisasi</a:t>
              </a:r>
              <a:r>
                <a:rPr lang="en-ID" sz="1400" dirty="0"/>
                <a:t> yang </a:t>
              </a:r>
              <a:r>
                <a:rPr lang="en-ID" sz="1400" dirty="0" err="1"/>
                <a:t>berorientasi</a:t>
              </a:r>
              <a:r>
                <a:rPr lang="en-ID" sz="1400" dirty="0"/>
                <a:t> profit (</a:t>
              </a:r>
              <a:r>
                <a:rPr lang="en-ID" sz="1400" dirty="0" err="1"/>
                <a:t>bisnis</a:t>
              </a:r>
              <a:r>
                <a:rPr lang="en-ID" sz="1400" dirty="0"/>
                <a:t>)</a:t>
              </a:r>
            </a:p>
            <a:p>
              <a:pPr marL="285750" indent="-285750" algn="just">
                <a:buFont typeface="Arial" panose="020B0604020202020204" pitchFamily="34" charset="0"/>
                <a:buChar char="•"/>
              </a:pPr>
              <a:r>
                <a:rPr lang="en-ID" sz="1400" b="1" dirty="0"/>
                <a:t>Pasar modal (capital market</a:t>
              </a:r>
              <a:r>
                <a:rPr lang="en-ID" sz="1400" dirty="0"/>
                <a:t>) </a:t>
              </a:r>
              <a:r>
                <a:rPr lang="en-ID" sz="1400" dirty="0" err="1"/>
                <a:t>adalah</a:t>
              </a:r>
              <a:r>
                <a:rPr lang="en-ID" sz="1400" dirty="0"/>
                <a:t> pasar </a:t>
              </a:r>
              <a:r>
                <a:rPr lang="en-ID" sz="1400" dirty="0" err="1"/>
                <a:t>untuk</a:t>
              </a:r>
              <a:r>
                <a:rPr lang="en-ID" sz="1400" dirty="0"/>
                <a:t> </a:t>
              </a:r>
              <a:r>
                <a:rPr lang="en-ID" sz="1400" dirty="0" err="1"/>
                <a:t>berbagai</a:t>
              </a:r>
              <a:r>
                <a:rPr lang="en-ID" sz="1400" dirty="0"/>
                <a:t> </a:t>
              </a:r>
              <a:r>
                <a:rPr lang="en-ID" sz="1400" dirty="0" err="1"/>
                <a:t>instrumen</a:t>
              </a:r>
              <a:r>
                <a:rPr lang="en-ID" sz="1400" dirty="0"/>
                <a:t> </a:t>
              </a:r>
              <a:r>
                <a:rPr lang="en-ID" sz="1400" dirty="0" err="1"/>
                <a:t>keuangan</a:t>
              </a:r>
              <a:r>
                <a:rPr lang="en-ID" sz="1400" dirty="0"/>
                <a:t> </a:t>
              </a:r>
              <a:r>
                <a:rPr lang="en-ID" sz="1400" dirty="0" err="1"/>
                <a:t>jangka</a:t>
              </a:r>
              <a:r>
                <a:rPr lang="en-ID" sz="1400" dirty="0"/>
                <a:t> </a:t>
              </a:r>
              <a:r>
                <a:rPr lang="en-ID" sz="1400" dirty="0" err="1"/>
                <a:t>panjang</a:t>
              </a:r>
              <a:r>
                <a:rPr lang="en-ID" sz="1400" dirty="0"/>
                <a:t> yang </a:t>
              </a:r>
              <a:r>
                <a:rPr lang="en-ID" sz="1400" dirty="0" err="1"/>
                <a:t>bisa</a:t>
              </a:r>
              <a:r>
                <a:rPr lang="en-ID" sz="1400" dirty="0"/>
                <a:t> </a:t>
              </a:r>
              <a:r>
                <a:rPr lang="en-ID" sz="1400" dirty="0" err="1"/>
                <a:t>diperjualbelikan</a:t>
              </a:r>
              <a:r>
                <a:rPr lang="en-ID" sz="1400" dirty="0"/>
                <a:t>, </a:t>
              </a:r>
              <a:r>
                <a:rPr lang="en-ID" sz="1400" dirty="0" err="1"/>
                <a:t>baik</a:t>
              </a:r>
              <a:r>
                <a:rPr lang="en-ID" sz="1400" dirty="0"/>
                <a:t> </a:t>
              </a:r>
              <a:r>
                <a:rPr lang="en-ID" sz="1400" dirty="0" err="1"/>
                <a:t>dalam</a:t>
              </a:r>
              <a:r>
                <a:rPr lang="en-ID" sz="1400" dirty="0"/>
                <a:t> </a:t>
              </a:r>
              <a:r>
                <a:rPr lang="en-ID" sz="1400" dirty="0" err="1"/>
                <a:t>bentuk</a:t>
              </a:r>
              <a:r>
                <a:rPr lang="en-ID" sz="1400" dirty="0"/>
                <a:t> utang, </a:t>
              </a:r>
              <a:r>
                <a:rPr lang="en-ID" sz="1400" dirty="0" err="1"/>
                <a:t>ekuitas</a:t>
              </a:r>
              <a:r>
                <a:rPr lang="en-ID" sz="1400" dirty="0"/>
                <a:t> (</a:t>
              </a:r>
              <a:r>
                <a:rPr lang="en-ID" sz="1400" dirty="0" err="1"/>
                <a:t>saham</a:t>
              </a:r>
              <a:r>
                <a:rPr lang="en-ID" sz="1400" dirty="0"/>
                <a:t>), </a:t>
              </a:r>
              <a:r>
                <a:rPr lang="en-ID" sz="1400" dirty="0" err="1"/>
                <a:t>instrumen</a:t>
              </a:r>
              <a:r>
                <a:rPr lang="en-ID" sz="1400" dirty="0"/>
                <a:t> </a:t>
              </a:r>
              <a:r>
                <a:rPr lang="en-ID" sz="1400" dirty="0" err="1"/>
                <a:t>derivatif</a:t>
              </a:r>
              <a:r>
                <a:rPr lang="en-ID" sz="1400" dirty="0"/>
                <a:t>, </a:t>
              </a:r>
              <a:r>
                <a:rPr lang="en-ID" sz="1400" dirty="0" err="1"/>
                <a:t>maupun</a:t>
              </a:r>
              <a:r>
                <a:rPr lang="en-ID" sz="1400" dirty="0"/>
                <a:t> </a:t>
              </a:r>
              <a:r>
                <a:rPr lang="en-ID" sz="1400" dirty="0" err="1"/>
                <a:t>instrumen</a:t>
              </a:r>
              <a:r>
                <a:rPr lang="en-ID" sz="1400" dirty="0"/>
                <a:t> </a:t>
              </a:r>
              <a:r>
                <a:rPr lang="en-ID" sz="1400" dirty="0" err="1"/>
                <a:t>lainnya</a:t>
              </a:r>
              <a:r>
                <a:rPr lang="en-ID" sz="1400" dirty="0"/>
                <a:t>. </a:t>
              </a:r>
              <a:r>
                <a:rPr lang="en-ID" sz="1400" b="1" dirty="0"/>
                <a:t>Pasar modal </a:t>
              </a:r>
              <a:r>
                <a:rPr lang="en-ID" sz="1400" dirty="0" err="1"/>
                <a:t>merupakan</a:t>
              </a:r>
              <a:r>
                <a:rPr lang="en-ID" sz="1400" dirty="0"/>
                <a:t> </a:t>
              </a:r>
              <a:r>
                <a:rPr lang="en-ID" sz="1400" dirty="0" err="1"/>
                <a:t>sarana</a:t>
              </a:r>
              <a:r>
                <a:rPr lang="en-ID" sz="1400" dirty="0"/>
                <a:t> </a:t>
              </a:r>
              <a:r>
                <a:rPr lang="en-ID" sz="1400" dirty="0" err="1"/>
                <a:t>pendanaan</a:t>
              </a:r>
              <a:r>
                <a:rPr lang="en-ID" sz="1400" dirty="0"/>
                <a:t> </a:t>
              </a:r>
              <a:r>
                <a:rPr lang="en-ID" sz="1400" dirty="0" err="1"/>
                <a:t>bagi</a:t>
              </a:r>
              <a:r>
                <a:rPr lang="en-ID" sz="1400" dirty="0"/>
                <a:t> </a:t>
              </a:r>
              <a:r>
                <a:rPr lang="en-ID" sz="1400" dirty="0" err="1"/>
                <a:t>perusahaan</a:t>
              </a:r>
              <a:r>
                <a:rPr lang="en-ID" sz="1400" dirty="0"/>
                <a:t> </a:t>
              </a:r>
              <a:r>
                <a:rPr lang="en-ID" sz="1400" dirty="0" err="1"/>
                <a:t>maupun</a:t>
              </a:r>
              <a:r>
                <a:rPr lang="en-ID" sz="1400" dirty="0"/>
                <a:t> </a:t>
              </a:r>
              <a:r>
                <a:rPr lang="en-ID" sz="1400" dirty="0" err="1"/>
                <a:t>institusi</a:t>
              </a:r>
              <a:r>
                <a:rPr lang="en-ID" sz="1400" dirty="0"/>
                <a:t> lain (</a:t>
              </a:r>
              <a:r>
                <a:rPr lang="en-ID" sz="1400" dirty="0" err="1"/>
                <a:t>misalnya</a:t>
              </a:r>
              <a:r>
                <a:rPr lang="en-ID" sz="1400" dirty="0"/>
                <a:t> </a:t>
              </a:r>
              <a:r>
                <a:rPr lang="en-ID" sz="1400" dirty="0" err="1"/>
                <a:t>pemerintah</a:t>
              </a:r>
              <a:r>
                <a:rPr lang="en-ID" sz="1400" dirty="0"/>
                <a:t>) dan </a:t>
              </a:r>
              <a:r>
                <a:rPr lang="en-ID" sz="1400" dirty="0" err="1"/>
                <a:t>sarana</a:t>
              </a:r>
              <a:r>
                <a:rPr lang="en-ID" sz="1400" dirty="0"/>
                <a:t> </a:t>
              </a:r>
              <a:r>
                <a:rPr lang="en-ID" sz="1400" dirty="0" err="1"/>
                <a:t>bagi</a:t>
              </a:r>
              <a:r>
                <a:rPr lang="en-ID" sz="1400" dirty="0"/>
                <a:t> </a:t>
              </a:r>
              <a:r>
                <a:rPr lang="en-ID" sz="1400" dirty="0" err="1"/>
                <a:t>kegiatan</a:t>
              </a:r>
              <a:r>
                <a:rPr lang="en-ID" sz="1400" dirty="0"/>
                <a:t> </a:t>
              </a:r>
              <a:r>
                <a:rPr lang="en-ID" sz="1400" dirty="0" err="1"/>
                <a:t>berinvestasi</a:t>
              </a:r>
              <a:r>
                <a:rPr lang="en-ID" sz="1400" dirty="0"/>
                <a:t> (</a:t>
              </a:r>
              <a:r>
                <a:rPr lang="en-ID" sz="1400" dirty="0" err="1"/>
                <a:t>Darmadji</a:t>
              </a:r>
              <a:r>
                <a:rPr lang="en-ID" sz="1400" dirty="0"/>
                <a:t> dan Fakhruddin, 2006:1).</a:t>
              </a:r>
            </a:p>
            <a:p>
              <a:pPr marL="285750" indent="-285750" algn="just">
                <a:buFont typeface="Arial" panose="020B0604020202020204" pitchFamily="34" charset="0"/>
                <a:buChar char="•"/>
              </a:pPr>
              <a:r>
                <a:rPr lang="en-ID" sz="1400" dirty="0" err="1"/>
                <a:t>semua</a:t>
              </a:r>
              <a:r>
                <a:rPr lang="en-ID" sz="1400" dirty="0"/>
                <a:t> </a:t>
              </a:r>
              <a:r>
                <a:rPr lang="en-ID" sz="1400" dirty="0" err="1"/>
                <a:t>surat</a:t>
              </a:r>
              <a:r>
                <a:rPr lang="en-ID" sz="1400" dirty="0"/>
                <a:t> </a:t>
              </a:r>
              <a:r>
                <a:rPr lang="en-ID" sz="1400" dirty="0" err="1"/>
                <a:t>berharga</a:t>
              </a:r>
              <a:r>
                <a:rPr lang="en-ID" sz="1400" dirty="0"/>
                <a:t> (</a:t>
              </a:r>
              <a:r>
                <a:rPr lang="en-ID" sz="1400" dirty="0" err="1"/>
                <a:t>efek</a:t>
              </a:r>
              <a:r>
                <a:rPr lang="en-ID" sz="1400" dirty="0"/>
                <a:t>) yang </a:t>
              </a:r>
              <a:r>
                <a:rPr lang="en-ID" sz="1400" dirty="0" err="1"/>
                <a:t>secara</a:t>
              </a:r>
              <a:r>
                <a:rPr lang="en-ID" sz="1400" dirty="0"/>
                <a:t> </a:t>
              </a:r>
              <a:r>
                <a:rPr lang="en-ID" sz="1400" dirty="0" err="1"/>
                <a:t>umum</a:t>
              </a:r>
              <a:r>
                <a:rPr lang="en-ID" sz="1400" dirty="0"/>
                <a:t> </a:t>
              </a:r>
              <a:r>
                <a:rPr lang="en-ID" sz="1400" dirty="0" err="1"/>
                <a:t>diperjualbelikan</a:t>
              </a:r>
              <a:r>
                <a:rPr lang="en-ID" sz="1400" dirty="0"/>
                <a:t> </a:t>
              </a:r>
              <a:r>
                <a:rPr lang="en-ID" sz="1400" dirty="0" err="1"/>
                <a:t>melalui</a:t>
              </a:r>
              <a:r>
                <a:rPr lang="en-ID" sz="1400" dirty="0"/>
                <a:t> Pasar</a:t>
              </a:r>
            </a:p>
            <a:p>
              <a:pPr marL="0" lvl="1" algn="l" defTabSz="1111250">
                <a:lnSpc>
                  <a:spcPct val="90000"/>
                </a:lnSpc>
                <a:spcBef>
                  <a:spcPct val="0"/>
                </a:spcBef>
                <a:spcAft>
                  <a:spcPct val="15000"/>
                </a:spcAft>
              </a:pPr>
              <a:endParaRPr lang="en-US" sz="1400" kern="1200" dirty="0"/>
            </a:p>
          </p:txBody>
        </p:sp>
      </p:grpSp>
    </p:spTree>
    <p:extLst>
      <p:ext uri="{BB962C8B-B14F-4D97-AF65-F5344CB8AC3E}">
        <p14:creationId xmlns:p14="http://schemas.microsoft.com/office/powerpoint/2010/main" val="2746296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Pemicu Risiko (Isu Industri)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7762045"/>
              </p:ext>
            </p:extLst>
          </p:nvPr>
        </p:nvGraphicFramePr>
        <p:xfrm>
          <a:off x="229568" y="1816187"/>
          <a:ext cx="3511302" cy="3475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32E22DF0-29A3-9D41-B89A-1D8A2316086F}"/>
              </a:ext>
            </a:extLst>
          </p:cNvPr>
          <p:cNvGrpSpPr/>
          <p:nvPr/>
        </p:nvGrpSpPr>
        <p:grpSpPr>
          <a:xfrm>
            <a:off x="3923928" y="1268761"/>
            <a:ext cx="4968552" cy="720080"/>
            <a:chOff x="4557661" y="65492"/>
            <a:chExt cx="3997911" cy="1269477"/>
          </a:xfrm>
          <a:solidFill>
            <a:schemeClr val="accent1"/>
          </a:solidFill>
        </p:grpSpPr>
        <p:sp>
          <p:nvSpPr>
            <p:cNvPr id="13" name="Rectangle 12">
              <a:extLst>
                <a:ext uri="{FF2B5EF4-FFF2-40B4-BE49-F238E27FC236}">
                  <a16:creationId xmlns:a16="http://schemas.microsoft.com/office/drawing/2014/main" id="{824B4A2E-8167-6B40-8435-45B62A2AB23D}"/>
                </a:ext>
              </a:extLst>
            </p:cNvPr>
            <p:cNvSpPr/>
            <p:nvPr/>
          </p:nvSpPr>
          <p:spPr>
            <a:xfrm>
              <a:off x="4557661" y="65492"/>
              <a:ext cx="3997911" cy="1269477"/>
            </a:xfrm>
            <a:prstGeom prst="rect">
              <a:avLst/>
            </a:prstGeom>
            <a:grpFill/>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4" name="TextBox 13">
              <a:extLst>
                <a:ext uri="{FF2B5EF4-FFF2-40B4-BE49-F238E27FC236}">
                  <a16:creationId xmlns:a16="http://schemas.microsoft.com/office/drawing/2014/main" id="{F1D2A97C-3284-9843-9A10-55750B83FB0D}"/>
                </a:ext>
              </a:extLst>
            </p:cNvPr>
            <p:cNvSpPr txBox="1"/>
            <p:nvPr/>
          </p:nvSpPr>
          <p:spPr>
            <a:xfrm>
              <a:off x="4557661" y="65492"/>
              <a:ext cx="3997911" cy="1269477"/>
            </a:xfrm>
            <a:prstGeom prst="rect">
              <a:avLst/>
            </a:prstGeom>
            <a:solidFill>
              <a:schemeClr val="accent2">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t>Langkanya Personel berkualitas</a:t>
              </a:r>
            </a:p>
          </p:txBody>
        </p:sp>
      </p:grpSp>
      <p:grpSp>
        <p:nvGrpSpPr>
          <p:cNvPr id="10" name="Group 9">
            <a:extLst>
              <a:ext uri="{FF2B5EF4-FFF2-40B4-BE49-F238E27FC236}">
                <a16:creationId xmlns:a16="http://schemas.microsoft.com/office/drawing/2014/main" id="{8237174A-AD0B-C14C-934F-1B7E35324DA3}"/>
              </a:ext>
            </a:extLst>
          </p:cNvPr>
          <p:cNvGrpSpPr/>
          <p:nvPr/>
        </p:nvGrpSpPr>
        <p:grpSpPr>
          <a:xfrm>
            <a:off x="3923928" y="1988841"/>
            <a:ext cx="4968552" cy="4176463"/>
            <a:chOff x="4557661" y="785573"/>
            <a:chExt cx="3997911" cy="4176463"/>
          </a:xfrm>
          <a:solidFill>
            <a:schemeClr val="bg1">
              <a:lumMod val="85000"/>
            </a:schemeClr>
          </a:solidFill>
        </p:grpSpPr>
        <p:sp>
          <p:nvSpPr>
            <p:cNvPr id="11" name="Rectangle 10">
              <a:extLst>
                <a:ext uri="{FF2B5EF4-FFF2-40B4-BE49-F238E27FC236}">
                  <a16:creationId xmlns:a16="http://schemas.microsoft.com/office/drawing/2014/main" id="{9082BA0B-3660-E149-A629-BB13489852F5}"/>
                </a:ext>
              </a:extLst>
            </p:cNvPr>
            <p:cNvSpPr/>
            <p:nvPr/>
          </p:nvSpPr>
          <p:spPr>
            <a:xfrm>
              <a:off x="4557661" y="1334970"/>
              <a:ext cx="3997911" cy="2950875"/>
            </a:xfrm>
            <a:prstGeom prst="rect">
              <a:avLst/>
            </a:prstGeom>
            <a:grpFill/>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F1FF0B4E-7515-7748-9798-1E2D24ED2677}"/>
                </a:ext>
              </a:extLst>
            </p:cNvPr>
            <p:cNvSpPr txBox="1"/>
            <p:nvPr/>
          </p:nvSpPr>
          <p:spPr>
            <a:xfrm>
              <a:off x="4557661" y="785573"/>
              <a:ext cx="3997911" cy="4176463"/>
            </a:xfrm>
            <a:prstGeom prst="rect">
              <a:avLst/>
            </a:prstGeom>
            <a:solidFill>
              <a:schemeClr val="accent2">
                <a:lumMod val="40000"/>
                <a:lumOff val="6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285750" indent="-285750" algn="just">
                <a:buFont typeface="Arial" panose="020B0604020202020204" pitchFamily="34" charset="0"/>
                <a:buChar char="•"/>
              </a:pPr>
              <a:r>
                <a:rPr lang="en-ID" dirty="0" err="1"/>
                <a:t>Personel</a:t>
              </a:r>
              <a:r>
                <a:rPr lang="en-ID" dirty="0"/>
                <a:t> yang </a:t>
              </a:r>
              <a:r>
                <a:rPr lang="en-ID" dirty="0" err="1"/>
                <a:t>berkualitas</a:t>
              </a:r>
              <a:r>
                <a:rPr lang="en-ID" dirty="0"/>
                <a:t> </a:t>
              </a:r>
              <a:r>
                <a:rPr lang="en-ID" dirty="0" err="1"/>
                <a:t>sulit</a:t>
              </a:r>
              <a:r>
                <a:rPr lang="en-ID" dirty="0"/>
                <a:t> </a:t>
              </a:r>
              <a:r>
                <a:rPr lang="en-ID" dirty="0" err="1"/>
                <a:t>ditemukan</a:t>
              </a:r>
              <a:r>
                <a:rPr lang="en-ID" dirty="0"/>
                <a:t>, </a:t>
              </a:r>
              <a:r>
                <a:rPr lang="en-ID" dirty="0" err="1"/>
                <a:t>kalaupun</a:t>
              </a:r>
              <a:r>
                <a:rPr lang="en-ID" dirty="0"/>
                <a:t> </a:t>
              </a:r>
              <a:r>
                <a:rPr lang="en-ID" dirty="0" err="1"/>
                <a:t>ada</a:t>
              </a:r>
              <a:r>
                <a:rPr lang="en-ID" dirty="0"/>
                <a:t> </a:t>
              </a:r>
              <a:r>
                <a:rPr lang="en-ID" dirty="0" err="1"/>
                <a:t>biasanya</a:t>
              </a:r>
              <a:r>
                <a:rPr lang="en-ID" dirty="0"/>
                <a:t> </a:t>
              </a:r>
              <a:r>
                <a:rPr lang="en-ID" dirty="0" err="1"/>
                <a:t>meminta</a:t>
              </a:r>
              <a:r>
                <a:rPr lang="en-ID" dirty="0"/>
                <a:t> fee/</a:t>
              </a:r>
              <a:r>
                <a:rPr lang="en-ID" dirty="0" err="1"/>
                <a:t>bayaran</a:t>
              </a:r>
              <a:r>
                <a:rPr lang="en-ID" dirty="0"/>
                <a:t> </a:t>
              </a:r>
              <a:r>
                <a:rPr lang="en-ID" dirty="0" err="1"/>
                <a:t>dalam</a:t>
              </a:r>
              <a:r>
                <a:rPr lang="en-ID" dirty="0"/>
                <a:t> </a:t>
              </a:r>
              <a:r>
                <a:rPr lang="en-ID" dirty="0" err="1"/>
                <a:t>jumlah</a:t>
              </a:r>
              <a:r>
                <a:rPr lang="en-ID" dirty="0"/>
                <a:t> yang </a:t>
              </a:r>
              <a:r>
                <a:rPr lang="en-ID" dirty="0" err="1"/>
                <a:t>sangat</a:t>
              </a:r>
              <a:r>
                <a:rPr lang="en-ID" dirty="0"/>
                <a:t> </a:t>
              </a:r>
              <a:r>
                <a:rPr lang="en-ID" dirty="0" err="1"/>
                <a:t>tinggi</a:t>
              </a:r>
              <a:endParaRPr lang="en-ID" dirty="0"/>
            </a:p>
            <a:p>
              <a:pPr marL="0" lvl="1" algn="l" defTabSz="1111250">
                <a:lnSpc>
                  <a:spcPct val="90000"/>
                </a:lnSpc>
                <a:spcBef>
                  <a:spcPct val="0"/>
                </a:spcBef>
                <a:spcAft>
                  <a:spcPct val="15000"/>
                </a:spcAft>
              </a:pPr>
              <a:endParaRPr lang="en-US" sz="2500" kern="1200" dirty="0"/>
            </a:p>
          </p:txBody>
        </p:sp>
      </p:grpSp>
    </p:spTree>
    <p:extLst>
      <p:ext uri="{BB962C8B-B14F-4D97-AF65-F5344CB8AC3E}">
        <p14:creationId xmlns:p14="http://schemas.microsoft.com/office/powerpoint/2010/main" val="458569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Pemicu Risiko (Isu Industri)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3633983"/>
              </p:ext>
            </p:extLst>
          </p:nvPr>
        </p:nvGraphicFramePr>
        <p:xfrm>
          <a:off x="229568" y="1816187"/>
          <a:ext cx="3511302" cy="3475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32E22DF0-29A3-9D41-B89A-1D8A2316086F}"/>
              </a:ext>
            </a:extLst>
          </p:cNvPr>
          <p:cNvGrpSpPr/>
          <p:nvPr/>
        </p:nvGrpSpPr>
        <p:grpSpPr>
          <a:xfrm>
            <a:off x="3923928" y="1268761"/>
            <a:ext cx="4968552" cy="720080"/>
            <a:chOff x="4557661" y="65492"/>
            <a:chExt cx="3997911" cy="1269477"/>
          </a:xfrm>
          <a:solidFill>
            <a:schemeClr val="bg1">
              <a:lumMod val="65000"/>
            </a:schemeClr>
          </a:solidFill>
        </p:grpSpPr>
        <p:sp>
          <p:nvSpPr>
            <p:cNvPr id="13" name="Rectangle 12">
              <a:extLst>
                <a:ext uri="{FF2B5EF4-FFF2-40B4-BE49-F238E27FC236}">
                  <a16:creationId xmlns:a16="http://schemas.microsoft.com/office/drawing/2014/main" id="{824B4A2E-8167-6B40-8435-45B62A2AB23D}"/>
                </a:ext>
              </a:extLst>
            </p:cNvPr>
            <p:cNvSpPr/>
            <p:nvPr/>
          </p:nvSpPr>
          <p:spPr>
            <a:xfrm>
              <a:off x="4557661" y="65492"/>
              <a:ext cx="3997911" cy="1269477"/>
            </a:xfrm>
            <a:prstGeom prst="rect">
              <a:avLst/>
            </a:prstGeom>
            <a:grpFill/>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4" name="TextBox 13">
              <a:extLst>
                <a:ext uri="{FF2B5EF4-FFF2-40B4-BE49-F238E27FC236}">
                  <a16:creationId xmlns:a16="http://schemas.microsoft.com/office/drawing/2014/main" id="{F1D2A97C-3284-9843-9A10-55750B83FB0D}"/>
                </a:ext>
              </a:extLst>
            </p:cNvPr>
            <p:cNvSpPr txBox="1"/>
            <p:nvPr/>
          </p:nvSpPr>
          <p:spPr>
            <a:xfrm>
              <a:off x="4557661" y="65492"/>
              <a:ext cx="3997911" cy="126947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a:t>Evolusi Teknologi</a:t>
              </a:r>
            </a:p>
          </p:txBody>
        </p:sp>
      </p:grpSp>
      <p:grpSp>
        <p:nvGrpSpPr>
          <p:cNvPr id="10" name="Group 9">
            <a:extLst>
              <a:ext uri="{FF2B5EF4-FFF2-40B4-BE49-F238E27FC236}">
                <a16:creationId xmlns:a16="http://schemas.microsoft.com/office/drawing/2014/main" id="{8237174A-AD0B-C14C-934F-1B7E35324DA3}"/>
              </a:ext>
            </a:extLst>
          </p:cNvPr>
          <p:cNvGrpSpPr/>
          <p:nvPr/>
        </p:nvGrpSpPr>
        <p:grpSpPr>
          <a:xfrm>
            <a:off x="3923928" y="1988841"/>
            <a:ext cx="4968552" cy="4176463"/>
            <a:chOff x="4557661" y="785573"/>
            <a:chExt cx="3997911" cy="4176463"/>
          </a:xfrm>
        </p:grpSpPr>
        <p:sp>
          <p:nvSpPr>
            <p:cNvPr id="11" name="Rectangle 10">
              <a:extLst>
                <a:ext uri="{FF2B5EF4-FFF2-40B4-BE49-F238E27FC236}">
                  <a16:creationId xmlns:a16="http://schemas.microsoft.com/office/drawing/2014/main" id="{9082BA0B-3660-E149-A629-BB13489852F5}"/>
                </a:ext>
              </a:extLst>
            </p:cNvPr>
            <p:cNvSpPr/>
            <p:nvPr/>
          </p:nvSpPr>
          <p:spPr>
            <a:xfrm>
              <a:off x="4557661" y="1334970"/>
              <a:ext cx="3997911" cy="2950875"/>
            </a:xfrm>
            <a:prstGeom prst="rect">
              <a:avLst/>
            </a:prstGeom>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F1FF0B4E-7515-7748-9798-1E2D24ED2677}"/>
                </a:ext>
              </a:extLst>
            </p:cNvPr>
            <p:cNvSpPr txBox="1"/>
            <p:nvPr/>
          </p:nvSpPr>
          <p:spPr>
            <a:xfrm>
              <a:off x="4557661" y="785573"/>
              <a:ext cx="3997911" cy="417646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285750" indent="-285750" algn="just">
                <a:buFont typeface="Arial" panose="020B0604020202020204" pitchFamily="34" charset="0"/>
                <a:buChar char="•"/>
              </a:pPr>
              <a:r>
                <a:rPr lang="en-ID" dirty="0" err="1"/>
                <a:t>Perkembangan</a:t>
              </a:r>
              <a:r>
                <a:rPr lang="en-ID" dirty="0"/>
                <a:t>/</a:t>
              </a:r>
              <a:r>
                <a:rPr lang="en-ID" dirty="0" err="1"/>
                <a:t>pertumbuhan</a:t>
              </a:r>
              <a:r>
                <a:rPr lang="en-ID" dirty="0"/>
                <a:t> </a:t>
              </a:r>
              <a:r>
                <a:rPr lang="en-ID" dirty="0" err="1"/>
                <a:t>teknologi</a:t>
              </a:r>
              <a:r>
                <a:rPr lang="en-ID" dirty="0"/>
                <a:t> </a:t>
              </a:r>
              <a:r>
                <a:rPr lang="en-ID" dirty="0" err="1"/>
                <a:t>selalu</a:t>
              </a:r>
              <a:r>
                <a:rPr lang="en-ID" dirty="0"/>
                <a:t> </a:t>
              </a:r>
              <a:r>
                <a:rPr lang="en-ID" dirty="0" err="1"/>
                <a:t>berubah</a:t>
              </a:r>
              <a:r>
                <a:rPr lang="en-ID" dirty="0"/>
                <a:t> </a:t>
              </a:r>
              <a:r>
                <a:rPr lang="en-ID" dirty="0" err="1"/>
                <a:t>dari</a:t>
              </a:r>
              <a:r>
                <a:rPr lang="en-ID" dirty="0"/>
                <a:t> </a:t>
              </a:r>
              <a:r>
                <a:rPr lang="en-ID" dirty="0" err="1"/>
                <a:t>waktu</a:t>
              </a:r>
              <a:r>
                <a:rPr lang="en-ID" dirty="0"/>
                <a:t> </a:t>
              </a:r>
              <a:r>
                <a:rPr lang="en-ID" dirty="0" err="1"/>
                <a:t>ke</a:t>
              </a:r>
              <a:r>
                <a:rPr lang="en-ID" dirty="0"/>
                <a:t> </a:t>
              </a:r>
              <a:r>
                <a:rPr lang="en-ID" dirty="0" err="1"/>
                <a:t>waktu</a:t>
              </a:r>
              <a:r>
                <a:rPr lang="en-ID" dirty="0"/>
                <a:t> dan </a:t>
              </a:r>
              <a:r>
                <a:rPr lang="en-ID" dirty="0" err="1"/>
                <a:t>tidak</a:t>
              </a:r>
              <a:r>
                <a:rPr lang="en-ID" dirty="0"/>
                <a:t> </a:t>
              </a:r>
              <a:r>
                <a:rPr lang="en-ID" dirty="0" err="1"/>
                <a:t>berhenti</a:t>
              </a:r>
              <a:endParaRPr lang="en-ID" dirty="0"/>
            </a:p>
            <a:p>
              <a:pPr marL="285750" indent="-285750" algn="just">
                <a:buFont typeface="Arial" panose="020B0604020202020204" pitchFamily="34" charset="0"/>
                <a:buChar char="•"/>
              </a:pPr>
              <a:r>
                <a:rPr lang="en-ID" dirty="0" err="1"/>
                <a:t>Contoh</a:t>
              </a:r>
              <a:r>
                <a:rPr lang="en-ID" dirty="0"/>
                <a:t>: </a:t>
              </a:r>
              <a:r>
                <a:rPr lang="en-ID" dirty="0" err="1"/>
                <a:t>bisnis</a:t>
              </a:r>
              <a:r>
                <a:rPr lang="en-ID" dirty="0"/>
                <a:t> online</a:t>
              </a:r>
            </a:p>
            <a:p>
              <a:pPr marL="0" lvl="1" algn="l" defTabSz="1111250">
                <a:lnSpc>
                  <a:spcPct val="90000"/>
                </a:lnSpc>
                <a:spcBef>
                  <a:spcPct val="0"/>
                </a:spcBef>
                <a:spcAft>
                  <a:spcPct val="15000"/>
                </a:spcAft>
              </a:pPr>
              <a:endParaRPr lang="en-US" sz="2500" kern="1200" dirty="0"/>
            </a:p>
          </p:txBody>
        </p:sp>
      </p:grpSp>
    </p:spTree>
    <p:extLst>
      <p:ext uri="{BB962C8B-B14F-4D97-AF65-F5344CB8AC3E}">
        <p14:creationId xmlns:p14="http://schemas.microsoft.com/office/powerpoint/2010/main" val="1933523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93286"/>
          </a:xfrm>
        </p:spPr>
        <p:txBody>
          <a:bodyPr/>
          <a:lstStyle/>
          <a:p>
            <a:r>
              <a:rPr lang="id-ID" dirty="0"/>
              <a:t>Pemicu Risiko (Isu Industri)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4089904"/>
              </p:ext>
            </p:extLst>
          </p:nvPr>
        </p:nvGraphicFramePr>
        <p:xfrm>
          <a:off x="229568" y="1816187"/>
          <a:ext cx="3511302" cy="3475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32E22DF0-29A3-9D41-B89A-1D8A2316086F}"/>
              </a:ext>
            </a:extLst>
          </p:cNvPr>
          <p:cNvGrpSpPr/>
          <p:nvPr/>
        </p:nvGrpSpPr>
        <p:grpSpPr>
          <a:xfrm>
            <a:off x="3945880" y="958413"/>
            <a:ext cx="4968552" cy="720080"/>
            <a:chOff x="4557661" y="65492"/>
            <a:chExt cx="3997911" cy="1269477"/>
          </a:xfrm>
          <a:solidFill>
            <a:schemeClr val="accent1"/>
          </a:solidFill>
        </p:grpSpPr>
        <p:sp>
          <p:nvSpPr>
            <p:cNvPr id="13" name="Rectangle 12">
              <a:extLst>
                <a:ext uri="{FF2B5EF4-FFF2-40B4-BE49-F238E27FC236}">
                  <a16:creationId xmlns:a16="http://schemas.microsoft.com/office/drawing/2014/main" id="{824B4A2E-8167-6B40-8435-45B62A2AB23D}"/>
                </a:ext>
              </a:extLst>
            </p:cNvPr>
            <p:cNvSpPr/>
            <p:nvPr/>
          </p:nvSpPr>
          <p:spPr>
            <a:xfrm>
              <a:off x="4557661" y="65492"/>
              <a:ext cx="3997911" cy="1269477"/>
            </a:xfrm>
            <a:prstGeom prst="rect">
              <a:avLst/>
            </a:prstGeom>
            <a:grpFill/>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4" name="TextBox 13">
              <a:extLst>
                <a:ext uri="{FF2B5EF4-FFF2-40B4-BE49-F238E27FC236}">
                  <a16:creationId xmlns:a16="http://schemas.microsoft.com/office/drawing/2014/main" id="{F1D2A97C-3284-9843-9A10-55750B83FB0D}"/>
                </a:ext>
              </a:extLst>
            </p:cNvPr>
            <p:cNvSpPr txBox="1"/>
            <p:nvPr/>
          </p:nvSpPr>
          <p:spPr>
            <a:xfrm>
              <a:off x="4557661" y="65492"/>
              <a:ext cx="3997911" cy="1045943"/>
            </a:xfrm>
            <a:prstGeom prst="rect">
              <a:avLst/>
            </a:prstGeom>
            <a:solidFill>
              <a:srgbClr val="7030A0"/>
            </a:solidFill>
            <a:ln>
              <a:solidFill>
                <a:srgbClr val="7030A0"/>
              </a:solidFill>
            </a:ln>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id-ID" sz="2500" kern="1200" dirty="0" err="1"/>
                <a:t>Differensiasi</a:t>
              </a:r>
              <a:r>
                <a:rPr lang="id-ID" sz="2500" kern="1200" dirty="0"/>
                <a:t> Produk</a:t>
              </a:r>
            </a:p>
          </p:txBody>
        </p:sp>
      </p:grpSp>
      <p:grpSp>
        <p:nvGrpSpPr>
          <p:cNvPr id="10" name="Group 9">
            <a:extLst>
              <a:ext uri="{FF2B5EF4-FFF2-40B4-BE49-F238E27FC236}">
                <a16:creationId xmlns:a16="http://schemas.microsoft.com/office/drawing/2014/main" id="{8237174A-AD0B-C14C-934F-1B7E35324DA3}"/>
              </a:ext>
            </a:extLst>
          </p:cNvPr>
          <p:cNvGrpSpPr/>
          <p:nvPr/>
        </p:nvGrpSpPr>
        <p:grpSpPr>
          <a:xfrm>
            <a:off x="3945880" y="1551699"/>
            <a:ext cx="4968552" cy="4303257"/>
            <a:chOff x="4557661" y="658779"/>
            <a:chExt cx="3997911" cy="4303257"/>
          </a:xfrm>
        </p:grpSpPr>
        <p:sp>
          <p:nvSpPr>
            <p:cNvPr id="11" name="Rectangle 10">
              <a:extLst>
                <a:ext uri="{FF2B5EF4-FFF2-40B4-BE49-F238E27FC236}">
                  <a16:creationId xmlns:a16="http://schemas.microsoft.com/office/drawing/2014/main" id="{9082BA0B-3660-E149-A629-BB13489852F5}"/>
                </a:ext>
              </a:extLst>
            </p:cNvPr>
            <p:cNvSpPr/>
            <p:nvPr/>
          </p:nvSpPr>
          <p:spPr>
            <a:xfrm>
              <a:off x="4557661" y="1334970"/>
              <a:ext cx="3997911" cy="2950875"/>
            </a:xfrm>
            <a:prstGeom prst="rect">
              <a:avLst/>
            </a:prstGeom>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F1FF0B4E-7515-7748-9798-1E2D24ED2677}"/>
                </a:ext>
              </a:extLst>
            </p:cNvPr>
            <p:cNvSpPr txBox="1"/>
            <p:nvPr/>
          </p:nvSpPr>
          <p:spPr>
            <a:xfrm>
              <a:off x="4557661" y="658779"/>
              <a:ext cx="3997911" cy="4303257"/>
            </a:xfrm>
            <a:prstGeom prst="rect">
              <a:avLst/>
            </a:prstGeom>
            <a:solidFill>
              <a:schemeClr val="accent1">
                <a:lumMod val="40000"/>
                <a:lumOff val="6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3350" tIns="133350" rIns="177800" bIns="200025" numCol="1" spcCol="1270" anchor="t" anchorCtr="0">
              <a:noAutofit/>
            </a:bodyPr>
            <a:lstStyle/>
            <a:p>
              <a:pPr marL="285750" indent="-285750" algn="just">
                <a:buFont typeface="Arial" panose="020B0604020202020204" pitchFamily="34" charset="0"/>
                <a:buChar char="•"/>
              </a:pPr>
              <a:r>
                <a:rPr lang="en-ID" b="1" dirty="0" err="1"/>
                <a:t>Diferensiasi</a:t>
              </a:r>
              <a:r>
                <a:rPr lang="en-ID" b="1" dirty="0"/>
                <a:t> </a:t>
              </a:r>
              <a:r>
                <a:rPr lang="en-ID" b="1" dirty="0" err="1"/>
                <a:t>produk</a:t>
              </a:r>
              <a:r>
                <a:rPr lang="en-ID" b="1" dirty="0"/>
                <a:t> </a:t>
              </a:r>
              <a:r>
                <a:rPr lang="en-ID" dirty="0" err="1"/>
                <a:t>adalah</a:t>
              </a:r>
              <a:r>
                <a:rPr lang="en-ID" dirty="0"/>
                <a:t> </a:t>
              </a:r>
              <a:r>
                <a:rPr lang="en-ID" dirty="0" err="1"/>
                <a:t>upaya</a:t>
              </a:r>
              <a:r>
                <a:rPr lang="en-ID" dirty="0"/>
                <a:t> </a:t>
              </a:r>
              <a:r>
                <a:rPr lang="en-ID" dirty="0" err="1"/>
                <a:t>dari</a:t>
              </a:r>
              <a:r>
                <a:rPr lang="en-ID" dirty="0"/>
                <a:t> </a:t>
              </a:r>
              <a:r>
                <a:rPr lang="en-ID" dirty="0" err="1"/>
                <a:t>suatu</a:t>
              </a:r>
              <a:r>
                <a:rPr lang="en-ID" dirty="0"/>
                <a:t> </a:t>
              </a:r>
              <a:r>
                <a:rPr lang="en-ID" dirty="0" err="1"/>
                <a:t>perusahaan</a:t>
              </a:r>
              <a:r>
                <a:rPr lang="en-ID" dirty="0"/>
                <a:t> </a:t>
              </a:r>
              <a:r>
                <a:rPr lang="en-ID" dirty="0" err="1"/>
                <a:t>untuk</a:t>
              </a:r>
              <a:r>
                <a:rPr lang="en-ID" dirty="0"/>
                <a:t> </a:t>
              </a:r>
              <a:r>
                <a:rPr lang="en-ID" dirty="0" err="1"/>
                <a:t>membedakan</a:t>
              </a:r>
              <a:r>
                <a:rPr lang="en-ID" dirty="0"/>
                <a:t> </a:t>
              </a:r>
              <a:r>
                <a:rPr lang="en-ID" dirty="0" err="1"/>
                <a:t>produk</a:t>
              </a:r>
              <a:r>
                <a:rPr lang="en-ID" dirty="0"/>
                <a:t> yang </a:t>
              </a:r>
              <a:r>
                <a:rPr lang="en-ID" dirty="0" err="1"/>
                <a:t>dimilikinya</a:t>
              </a:r>
              <a:r>
                <a:rPr lang="en-ID" dirty="0"/>
                <a:t> </a:t>
              </a:r>
              <a:r>
                <a:rPr lang="en-ID" dirty="0" err="1"/>
                <a:t>dari</a:t>
              </a:r>
              <a:r>
                <a:rPr lang="en-ID" dirty="0"/>
                <a:t> </a:t>
              </a:r>
              <a:r>
                <a:rPr lang="en-ID" dirty="0" err="1"/>
                <a:t>produk-produk</a:t>
              </a:r>
              <a:r>
                <a:rPr lang="en-ID" dirty="0"/>
                <a:t> </a:t>
              </a:r>
              <a:r>
                <a:rPr lang="en-ID" dirty="0" err="1"/>
                <a:t>pesaing</a:t>
              </a:r>
              <a:r>
                <a:rPr lang="en-ID" dirty="0"/>
                <a:t> </a:t>
              </a:r>
              <a:r>
                <a:rPr lang="en-ID" dirty="0" err="1"/>
                <a:t>dengan</a:t>
              </a:r>
              <a:r>
                <a:rPr lang="en-ID" dirty="0"/>
                <a:t> </a:t>
              </a:r>
              <a:r>
                <a:rPr lang="en-ID" dirty="0" err="1"/>
                <a:t>membuat</a:t>
              </a:r>
              <a:r>
                <a:rPr lang="en-ID" dirty="0"/>
                <a:t> </a:t>
              </a:r>
              <a:r>
                <a:rPr lang="en-ID" dirty="0" err="1"/>
                <a:t>produk</a:t>
              </a:r>
              <a:r>
                <a:rPr lang="en-ID" dirty="0"/>
                <a:t> </a:t>
              </a:r>
              <a:r>
                <a:rPr lang="en-ID" dirty="0" err="1"/>
                <a:t>tersebut</a:t>
              </a:r>
              <a:r>
                <a:rPr lang="en-ID" dirty="0"/>
                <a:t> </a:t>
              </a:r>
              <a:r>
                <a:rPr lang="en-ID" dirty="0" err="1"/>
                <a:t>bersifat</a:t>
              </a:r>
              <a:r>
                <a:rPr lang="en-ID" dirty="0"/>
                <a:t> </a:t>
              </a:r>
              <a:r>
                <a:rPr lang="en-ID" dirty="0" err="1"/>
                <a:t>spesial</a:t>
              </a:r>
              <a:r>
                <a:rPr lang="en-ID" dirty="0"/>
                <a:t>. </a:t>
              </a:r>
            </a:p>
            <a:p>
              <a:pPr marL="285750" indent="-285750" algn="just">
                <a:buFont typeface="Arial" panose="020B0604020202020204" pitchFamily="34" charset="0"/>
                <a:buChar char="•"/>
              </a:pPr>
              <a:r>
                <a:rPr lang="en-ID" dirty="0" err="1"/>
                <a:t>Menurut</a:t>
              </a:r>
              <a:r>
                <a:rPr lang="en-ID" dirty="0"/>
                <a:t> </a:t>
              </a:r>
              <a:r>
                <a:rPr lang="en-ID" b="1" dirty="0"/>
                <a:t>Kotler </a:t>
              </a:r>
              <a:r>
                <a:rPr lang="en-ID" dirty="0"/>
                <a:t>(2003), </a:t>
              </a:r>
              <a:r>
                <a:rPr lang="en-ID" dirty="0" err="1"/>
                <a:t>diferensiasi</a:t>
              </a:r>
              <a:r>
                <a:rPr lang="en-ID" dirty="0"/>
                <a:t> </a:t>
              </a:r>
              <a:r>
                <a:rPr lang="en-ID" dirty="0" err="1"/>
                <a:t>didefinisikan</a:t>
              </a:r>
              <a:r>
                <a:rPr lang="en-ID" dirty="0"/>
                <a:t> </a:t>
              </a:r>
              <a:r>
                <a:rPr lang="en-ID" dirty="0" err="1"/>
                <a:t>sebagai</a:t>
              </a:r>
              <a:r>
                <a:rPr lang="en-ID" dirty="0"/>
                <a:t> </a:t>
              </a:r>
              <a:r>
                <a:rPr lang="en-ID" dirty="0" err="1"/>
                <a:t>tindakan</a:t>
              </a:r>
              <a:r>
                <a:rPr lang="en-ID" dirty="0"/>
                <a:t> </a:t>
              </a:r>
              <a:r>
                <a:rPr lang="en-ID" dirty="0" err="1"/>
                <a:t>untuk</a:t>
              </a:r>
              <a:r>
                <a:rPr lang="en-ID" dirty="0"/>
                <a:t> </a:t>
              </a:r>
              <a:r>
                <a:rPr lang="en-ID" dirty="0" err="1"/>
                <a:t>menetapkan</a:t>
              </a:r>
              <a:r>
                <a:rPr lang="en-ID" dirty="0"/>
                <a:t> </a:t>
              </a:r>
              <a:r>
                <a:rPr lang="en-ID" dirty="0" err="1"/>
                <a:t>sekumpulan</a:t>
              </a:r>
              <a:r>
                <a:rPr lang="en-ID" dirty="0"/>
                <a:t> </a:t>
              </a:r>
              <a:r>
                <a:rPr lang="en-ID" dirty="0" err="1"/>
                <a:t>perbedaan-perbedaan</a:t>
              </a:r>
              <a:r>
                <a:rPr lang="en-ID" dirty="0"/>
                <a:t> yang </a:t>
              </a:r>
              <a:r>
                <a:rPr lang="en-ID" dirty="0" err="1"/>
                <a:t>mempunyai</a:t>
              </a:r>
              <a:r>
                <a:rPr lang="en-ID" dirty="0"/>
                <a:t> </a:t>
              </a:r>
              <a:r>
                <a:rPr lang="en-ID" dirty="0" err="1"/>
                <a:t>nilai</a:t>
              </a:r>
              <a:r>
                <a:rPr lang="en-ID" dirty="0"/>
                <a:t> </a:t>
              </a:r>
              <a:r>
                <a:rPr lang="en-ID" dirty="0" err="1"/>
                <a:t>guna</a:t>
              </a:r>
              <a:r>
                <a:rPr lang="en-ID" dirty="0"/>
                <a:t> </a:t>
              </a:r>
              <a:r>
                <a:rPr lang="en-ID" dirty="0" err="1"/>
                <a:t>untuk</a:t>
              </a:r>
              <a:r>
                <a:rPr lang="en-ID" dirty="0"/>
                <a:t> </a:t>
              </a:r>
              <a:r>
                <a:rPr lang="en-ID" dirty="0" err="1"/>
                <a:t>membedakan</a:t>
              </a:r>
              <a:r>
                <a:rPr lang="en-ID" dirty="0"/>
                <a:t> </a:t>
              </a:r>
              <a:r>
                <a:rPr lang="en-ID" dirty="0" err="1"/>
                <a:t>penawaran</a:t>
              </a:r>
              <a:r>
                <a:rPr lang="en-ID" dirty="0"/>
                <a:t> </a:t>
              </a:r>
              <a:r>
                <a:rPr lang="en-ID" dirty="0" err="1"/>
                <a:t>perusahaan</a:t>
              </a:r>
              <a:r>
                <a:rPr lang="en-ID" dirty="0"/>
                <a:t> </a:t>
              </a:r>
              <a:r>
                <a:rPr lang="en-ID" dirty="0" err="1"/>
                <a:t>dari</a:t>
              </a:r>
              <a:r>
                <a:rPr lang="en-ID" dirty="0"/>
                <a:t> </a:t>
              </a:r>
              <a:r>
                <a:rPr lang="en-ID" dirty="0" err="1"/>
                <a:t>pesaingnya</a:t>
              </a:r>
              <a:r>
                <a:rPr lang="en-ID" dirty="0"/>
                <a:t>.</a:t>
              </a:r>
            </a:p>
            <a:p>
              <a:pPr marL="285750" indent="-285750" algn="just">
                <a:buFont typeface="Arial" panose="020B0604020202020204" pitchFamily="34" charset="0"/>
                <a:buChar char="•"/>
              </a:pPr>
              <a:r>
                <a:rPr lang="en-ID" b="1" kern="1200" dirty="0" err="1"/>
                <a:t>Kriteria</a:t>
              </a:r>
              <a:r>
                <a:rPr lang="en-ID" kern="1200" dirty="0"/>
                <a:t>: </a:t>
              </a:r>
              <a:r>
                <a:rPr lang="en-ID" kern="1200" dirty="0" err="1"/>
                <a:t>tidak</a:t>
              </a:r>
              <a:r>
                <a:rPr lang="en-ID" kern="1200" dirty="0"/>
                <a:t> </a:t>
              </a:r>
              <a:r>
                <a:rPr lang="en-ID" kern="1200" dirty="0" err="1"/>
                <a:t>mudah</a:t>
              </a:r>
              <a:r>
                <a:rPr lang="en-ID" kern="1200" dirty="0"/>
                <a:t> </a:t>
              </a:r>
              <a:r>
                <a:rPr lang="en-ID" kern="1200" dirty="0" err="1"/>
                <a:t>ditiru</a:t>
              </a:r>
              <a:r>
                <a:rPr lang="en-ID" kern="1200" dirty="0"/>
                <a:t> </a:t>
              </a:r>
              <a:r>
                <a:rPr lang="en-ID" kern="1200" dirty="0" err="1"/>
                <a:t>pesaing</a:t>
              </a:r>
              <a:r>
                <a:rPr lang="en-ID" kern="1200" dirty="0"/>
                <a:t>, </a:t>
              </a:r>
              <a:r>
                <a:rPr lang="en-ID" dirty="0" err="1"/>
                <a:t>sesuai</a:t>
              </a:r>
              <a:r>
                <a:rPr lang="en-ID" dirty="0"/>
                <a:t> </a:t>
              </a:r>
              <a:r>
                <a:rPr lang="en-ID" dirty="0" err="1"/>
                <a:t>kepentingan</a:t>
              </a:r>
              <a:r>
                <a:rPr lang="en-ID" dirty="0"/>
                <a:t> </a:t>
              </a:r>
              <a:r>
                <a:rPr lang="en-ID" dirty="0" err="1"/>
                <a:t>konsumen</a:t>
              </a:r>
              <a:r>
                <a:rPr lang="en-ID" dirty="0"/>
                <a:t>, </a:t>
              </a:r>
              <a:r>
                <a:rPr lang="en-ID" dirty="0" err="1"/>
                <a:t>memiliki</a:t>
              </a:r>
              <a:r>
                <a:rPr lang="en-ID" dirty="0"/>
                <a:t> </a:t>
              </a:r>
              <a:r>
                <a:rPr lang="en-ID" dirty="0" err="1"/>
                <a:t>keunggulan</a:t>
              </a:r>
              <a:r>
                <a:rPr lang="en-ID" dirty="0"/>
                <a:t>, </a:t>
              </a:r>
              <a:r>
                <a:rPr lang="en-ID" dirty="0" err="1"/>
                <a:t>terjangkau</a:t>
              </a:r>
              <a:r>
                <a:rPr lang="en-ID" dirty="0"/>
                <a:t>, </a:t>
              </a:r>
              <a:r>
                <a:rPr lang="en-ID" dirty="0" err="1"/>
                <a:t>menguntungkan</a:t>
              </a:r>
              <a:r>
                <a:rPr lang="en-ID" dirty="0"/>
                <a:t> </a:t>
              </a:r>
              <a:r>
                <a:rPr lang="en-ID" dirty="0" err="1"/>
                <a:t>perusahaan</a:t>
              </a:r>
              <a:endParaRPr lang="en-US" kern="1200" dirty="0"/>
            </a:p>
          </p:txBody>
        </p:sp>
      </p:grpSp>
    </p:spTree>
    <p:extLst>
      <p:ext uri="{BB962C8B-B14F-4D97-AF65-F5344CB8AC3E}">
        <p14:creationId xmlns:p14="http://schemas.microsoft.com/office/powerpoint/2010/main" val="276855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4"/>
        <p:cNvGrpSpPr/>
        <p:nvPr/>
      </p:nvGrpSpPr>
      <p:grpSpPr>
        <a:xfrm>
          <a:off x="0" y="0"/>
          <a:ext cx="0" cy="0"/>
          <a:chOff x="0" y="0"/>
          <a:chExt cx="0" cy="0"/>
        </a:xfrm>
      </p:grpSpPr>
      <p:sp>
        <p:nvSpPr>
          <p:cNvPr id="121" name="Flowchart: Document 12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Shape 115"/>
          <p:cNvSpPr txBox="1">
            <a:spLocks noGrp="1"/>
          </p:cNvSpPr>
          <p:nvPr>
            <p:ph type="title"/>
          </p:nvPr>
        </p:nvSpPr>
        <p:spPr>
          <a:xfrm>
            <a:off x="628650" y="171162"/>
            <a:ext cx="2130136" cy="2371148"/>
          </a:xfrm>
          <a:prstGeom prst="rect">
            <a:avLst/>
          </a:prstGeom>
        </p:spPr>
        <p:txBody>
          <a:bodyPr vert="horz" lIns="91440" tIns="45720" rIns="91440" bIns="45720" rtlCol="0" anchor="ctr" anchorCtr="0">
            <a:normAutofit/>
          </a:bodyPr>
          <a:lstStyle/>
          <a:p>
            <a:pPr defTabSz="914400">
              <a:buClr>
                <a:srgbClr val="FFC700"/>
              </a:buClr>
              <a:buSzPct val="25000"/>
            </a:pPr>
            <a:r>
              <a:rPr lang="en-US" sz="2800" b="1" kern="1200">
                <a:solidFill>
                  <a:srgbClr val="FFFFFF"/>
                </a:solidFill>
                <a:latin typeface="+mj-lt"/>
                <a:ea typeface="+mj-ea"/>
                <a:cs typeface="+mj-cs"/>
                <a:sym typeface="Corbel"/>
              </a:rPr>
              <a:t>Contoh Kegagalan Pengelolaan Risiko</a:t>
            </a:r>
          </a:p>
        </p:txBody>
      </p:sp>
      <p:graphicFrame>
        <p:nvGraphicFramePr>
          <p:cNvPr id="116" name="Shape 116"/>
          <p:cNvGraphicFramePr/>
          <p:nvPr>
            <p:extLst>
              <p:ext uri="{D42A27DB-BD31-4B8C-83A1-F6EECF244321}">
                <p14:modId xmlns:p14="http://schemas.microsoft.com/office/powerpoint/2010/main" val="337847494"/>
              </p:ext>
            </p:extLst>
          </p:nvPr>
        </p:nvGraphicFramePr>
        <p:xfrm>
          <a:off x="3064670" y="548680"/>
          <a:ext cx="5827810" cy="5454583"/>
        </p:xfrm>
        <a:graphic>
          <a:graphicData uri="http://schemas.openxmlformats.org/drawingml/2006/table">
            <a:tbl>
              <a:tblPr firstRow="1" bandRow="1">
                <a:tableStyleId>{74C1A8A3-306A-4EB7-A6B1-4F7E0EB9C5D6}</a:tableStyleId>
              </a:tblPr>
              <a:tblGrid>
                <a:gridCol w="686162">
                  <a:extLst>
                    <a:ext uri="{9D8B030D-6E8A-4147-A177-3AD203B41FA5}">
                      <a16:colId xmlns:a16="http://schemas.microsoft.com/office/drawing/2014/main" val="20000"/>
                    </a:ext>
                  </a:extLst>
                </a:gridCol>
                <a:gridCol w="5141648">
                  <a:extLst>
                    <a:ext uri="{9D8B030D-6E8A-4147-A177-3AD203B41FA5}">
                      <a16:colId xmlns:a16="http://schemas.microsoft.com/office/drawing/2014/main" val="20001"/>
                    </a:ext>
                  </a:extLst>
                </a:gridCol>
              </a:tblGrid>
              <a:tr h="288366">
                <a:tc>
                  <a:txBody>
                    <a:bodyPr/>
                    <a:lstStyle/>
                    <a:p>
                      <a:pPr marL="0" marR="0" lvl="0" indent="0" algn="just" rtl="0">
                        <a:lnSpc>
                          <a:spcPct val="100000"/>
                        </a:lnSpc>
                        <a:spcBef>
                          <a:spcPts val="0"/>
                        </a:spcBef>
                        <a:spcAft>
                          <a:spcPts val="0"/>
                        </a:spcAft>
                        <a:buClr>
                          <a:srgbClr val="FFFFFF"/>
                        </a:buClr>
                        <a:buSzPct val="25000"/>
                        <a:buFont typeface="Corbel"/>
                        <a:buNone/>
                      </a:pPr>
                      <a:r>
                        <a:rPr lang="en-GB" sz="1600" u="none" strike="noStrike" cap="none">
                          <a:sym typeface="Corbel"/>
                        </a:rPr>
                        <a:t>Tahun</a:t>
                      </a:r>
                      <a:endParaRPr lang="en-GB" sz="1600" b="1" i="0" u="none" strike="noStrike" cap="none">
                        <a:solidFill>
                          <a:srgbClr val="FFFFFF"/>
                        </a:solidFill>
                        <a:latin typeface="Corbel"/>
                        <a:ea typeface="Corbel"/>
                        <a:cs typeface="Corbel"/>
                        <a:sym typeface="Corbel"/>
                      </a:endParaRPr>
                    </a:p>
                  </a:txBody>
                  <a:tcPr marL="0" marR="0" marT="0" marB="0"/>
                </a:tc>
                <a:tc>
                  <a:txBody>
                    <a:bodyPr/>
                    <a:lstStyle/>
                    <a:p>
                      <a:pPr marL="0" marR="0" lvl="0" indent="0" algn="just" rtl="0">
                        <a:lnSpc>
                          <a:spcPct val="100000"/>
                        </a:lnSpc>
                        <a:spcBef>
                          <a:spcPts val="0"/>
                        </a:spcBef>
                        <a:spcAft>
                          <a:spcPts val="0"/>
                        </a:spcAft>
                        <a:buClr>
                          <a:srgbClr val="FFFFFF"/>
                        </a:buClr>
                        <a:buSzPct val="25000"/>
                        <a:buFont typeface="Corbel"/>
                        <a:buNone/>
                      </a:pPr>
                      <a:r>
                        <a:rPr lang="en-GB" sz="1600" u="none" strike="noStrike" cap="none">
                          <a:sym typeface="Corbel"/>
                        </a:rPr>
                        <a:t>Penjelasan</a:t>
                      </a:r>
                      <a:endParaRPr lang="en-GB" sz="1600" b="1" i="0" u="none" strike="noStrike" cap="none">
                        <a:solidFill>
                          <a:srgbClr val="FFFFFF"/>
                        </a:solidFill>
                        <a:latin typeface="Corbel"/>
                        <a:ea typeface="Corbel"/>
                        <a:cs typeface="Corbel"/>
                        <a:sym typeface="Corbel"/>
                      </a:endParaRPr>
                    </a:p>
                  </a:txBody>
                  <a:tcPr marL="0" marR="0" marT="0" marB="0"/>
                </a:tc>
                <a:extLst>
                  <a:ext uri="{0D108BD9-81ED-4DB2-BD59-A6C34878D82A}">
                    <a16:rowId xmlns:a16="http://schemas.microsoft.com/office/drawing/2014/main" val="10000"/>
                  </a:ext>
                </a:extLst>
              </a:tr>
              <a:tr h="1542128">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dirty="0">
                          <a:sym typeface="Corbel"/>
                        </a:rPr>
                        <a:t>1997</a:t>
                      </a:r>
                      <a:endParaRPr lang="en-GB" sz="1600" b="0" i="0" u="none" strike="noStrike" cap="none" dirty="0">
                        <a:solidFill>
                          <a:srgbClr val="000000"/>
                        </a:solidFill>
                        <a:latin typeface="Corbel"/>
                        <a:ea typeface="Corbel"/>
                        <a:cs typeface="Corbel"/>
                        <a:sym typeface="Corbel"/>
                      </a:endParaRPr>
                    </a:p>
                  </a:txBody>
                  <a:tcPr marL="0" marR="0" marT="0" marB="0"/>
                </a:tc>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dirty="0" err="1">
                          <a:sym typeface="Corbel"/>
                        </a:rPr>
                        <a:t>Beberapa</a:t>
                      </a:r>
                      <a:r>
                        <a:rPr lang="en-GB" sz="1600" u="none" strike="noStrike" cap="none" dirty="0">
                          <a:sym typeface="Corbel"/>
                        </a:rPr>
                        <a:t> bank di Indonesia </a:t>
                      </a:r>
                      <a:r>
                        <a:rPr lang="en-GB" sz="1600" u="none" strike="noStrike" cap="none" dirty="0" err="1">
                          <a:sym typeface="Corbel"/>
                        </a:rPr>
                        <a:t>berani</a:t>
                      </a:r>
                      <a:r>
                        <a:rPr lang="en-GB" sz="1600" u="none" strike="noStrike" cap="none" dirty="0">
                          <a:sym typeface="Corbel"/>
                        </a:rPr>
                        <a:t> </a:t>
                      </a:r>
                      <a:r>
                        <a:rPr lang="en-GB" sz="1600" u="none" strike="noStrike" cap="none" dirty="0" err="1">
                          <a:sym typeface="Corbel"/>
                        </a:rPr>
                        <a:t>memberikan</a:t>
                      </a:r>
                      <a:r>
                        <a:rPr lang="en-GB" sz="1600" u="none" strike="noStrike" cap="none" dirty="0">
                          <a:sym typeface="Corbel"/>
                        </a:rPr>
                        <a:t> </a:t>
                      </a:r>
                      <a:r>
                        <a:rPr lang="en-GB" sz="1600" u="none" strike="noStrike" cap="none" dirty="0" err="1">
                          <a:sym typeface="Corbel"/>
                        </a:rPr>
                        <a:t>kredit</a:t>
                      </a:r>
                      <a:r>
                        <a:rPr lang="en-GB" sz="1600" u="none" strike="noStrike" cap="none" dirty="0">
                          <a:sym typeface="Corbel"/>
                        </a:rPr>
                        <a:t> </a:t>
                      </a:r>
                      <a:r>
                        <a:rPr lang="en-GB" sz="1600" u="none" strike="noStrike" cap="none" dirty="0" err="1">
                          <a:sym typeface="Corbel"/>
                        </a:rPr>
                        <a:t>dalam</a:t>
                      </a:r>
                      <a:r>
                        <a:rPr lang="en-GB" sz="1600" u="none" strike="noStrike" cap="none" dirty="0">
                          <a:sym typeface="Corbel"/>
                        </a:rPr>
                        <a:t> </a:t>
                      </a:r>
                      <a:r>
                        <a:rPr lang="en-GB" sz="1600" u="none" strike="noStrike" cap="none" dirty="0" err="1">
                          <a:sym typeface="Corbel"/>
                        </a:rPr>
                        <a:t>jumlah</a:t>
                      </a:r>
                      <a:r>
                        <a:rPr lang="en-GB" sz="1600" u="none" strike="noStrike" cap="none" dirty="0">
                          <a:sym typeface="Corbel"/>
                        </a:rPr>
                        <a:t> </a:t>
                      </a:r>
                      <a:r>
                        <a:rPr lang="en-GB" sz="1600" u="none" strike="noStrike" cap="none" dirty="0" err="1">
                          <a:sym typeface="Corbel"/>
                        </a:rPr>
                        <a:t>besar</a:t>
                      </a:r>
                      <a:r>
                        <a:rPr lang="en-GB" sz="1600" u="none" strike="noStrike" cap="none" dirty="0">
                          <a:sym typeface="Corbel"/>
                        </a:rPr>
                        <a:t> </a:t>
                      </a:r>
                      <a:r>
                        <a:rPr lang="en-GB" sz="1600" u="none" strike="noStrike" cap="none" dirty="0" err="1">
                          <a:sym typeface="Corbel"/>
                        </a:rPr>
                        <a:t>kepada</a:t>
                      </a:r>
                      <a:r>
                        <a:rPr lang="en-GB" sz="1600" u="none" strike="noStrike" cap="none" dirty="0">
                          <a:sym typeface="Corbel"/>
                        </a:rPr>
                        <a:t> </a:t>
                      </a:r>
                      <a:r>
                        <a:rPr lang="en-GB" sz="1600" u="none" strike="noStrike" cap="none" dirty="0" err="1">
                          <a:sym typeface="Corbel"/>
                        </a:rPr>
                        <a:t>nasabah</a:t>
                      </a:r>
                      <a:r>
                        <a:rPr lang="en-GB" sz="1600" u="none" strike="noStrike" cap="none" dirty="0">
                          <a:sym typeface="Corbel"/>
                        </a:rPr>
                        <a:t> </a:t>
                      </a:r>
                      <a:r>
                        <a:rPr lang="en-GB" sz="1600" u="none" strike="noStrike" cap="none" dirty="0" err="1">
                          <a:sym typeface="Corbel"/>
                        </a:rPr>
                        <a:t>dengan</a:t>
                      </a:r>
                      <a:r>
                        <a:rPr lang="en-GB" sz="1600" u="none" strike="noStrike" cap="none" dirty="0">
                          <a:sym typeface="Corbel"/>
                        </a:rPr>
                        <a:t> </a:t>
                      </a:r>
                      <a:r>
                        <a:rPr lang="en-GB" sz="1600" u="none" strike="noStrike" cap="none" dirty="0" err="1">
                          <a:sym typeface="Corbel"/>
                        </a:rPr>
                        <a:t>harapan</a:t>
                      </a:r>
                      <a:r>
                        <a:rPr lang="en-GB" sz="1600" u="none" strike="noStrike" cap="none" dirty="0">
                          <a:sym typeface="Corbel"/>
                        </a:rPr>
                        <a:t> </a:t>
                      </a:r>
                      <a:r>
                        <a:rPr lang="en-GB" sz="1600" u="none" strike="noStrike" cap="none" dirty="0" err="1">
                          <a:sym typeface="Corbel"/>
                        </a:rPr>
                        <a:t>memperoleh</a:t>
                      </a:r>
                      <a:r>
                        <a:rPr lang="en-GB" sz="1600" u="none" strike="noStrike" cap="none" dirty="0">
                          <a:sym typeface="Corbel"/>
                        </a:rPr>
                        <a:t> </a:t>
                      </a:r>
                      <a:r>
                        <a:rPr lang="en-GB" sz="1600" u="none" strike="noStrike" cap="none" dirty="0" err="1">
                          <a:sym typeface="Corbel"/>
                        </a:rPr>
                        <a:t>keuntungan</a:t>
                      </a:r>
                      <a:r>
                        <a:rPr lang="en-GB" sz="1600" u="none" strike="noStrike" cap="none" dirty="0">
                          <a:sym typeface="Corbel"/>
                        </a:rPr>
                        <a:t>, </a:t>
                      </a:r>
                      <a:r>
                        <a:rPr lang="en-GB" sz="1600" u="none" strike="noStrike" cap="none" dirty="0" err="1">
                          <a:sym typeface="Corbel"/>
                        </a:rPr>
                        <a:t>tetapi</a:t>
                      </a:r>
                      <a:r>
                        <a:rPr lang="en-GB" sz="1600" u="none" strike="noStrike" cap="none" dirty="0">
                          <a:sym typeface="Corbel"/>
                        </a:rPr>
                        <a:t> </a:t>
                      </a:r>
                      <a:r>
                        <a:rPr lang="en-GB" sz="1600" u="none" strike="noStrike" cap="none" dirty="0" err="1">
                          <a:sym typeface="Corbel"/>
                        </a:rPr>
                        <a:t>akibat</a:t>
                      </a:r>
                      <a:r>
                        <a:rPr lang="en-GB" sz="1600" u="none" strike="noStrike" cap="none" dirty="0">
                          <a:sym typeface="Corbel"/>
                        </a:rPr>
                        <a:t> </a:t>
                      </a:r>
                      <a:r>
                        <a:rPr lang="en-GB" sz="1600" u="none" strike="noStrike" cap="none" dirty="0" err="1">
                          <a:sym typeface="Corbel"/>
                        </a:rPr>
                        <a:t>adanya</a:t>
                      </a:r>
                      <a:r>
                        <a:rPr lang="en-GB" sz="1600" u="none" strike="noStrike" cap="none" dirty="0">
                          <a:sym typeface="Corbel"/>
                        </a:rPr>
                        <a:t> </a:t>
                      </a:r>
                      <a:r>
                        <a:rPr lang="en-GB" sz="1600" u="none" strike="noStrike" cap="none" dirty="0" err="1">
                          <a:sym typeface="Corbel"/>
                        </a:rPr>
                        <a:t>penurunan</a:t>
                      </a:r>
                      <a:r>
                        <a:rPr lang="en-GB" sz="1600" u="none" strike="noStrike" cap="none" dirty="0">
                          <a:sym typeface="Corbel"/>
                        </a:rPr>
                        <a:t> </a:t>
                      </a:r>
                      <a:r>
                        <a:rPr lang="en-GB" sz="1600" u="none" strike="noStrike" cap="none" dirty="0" err="1">
                          <a:sym typeface="Corbel"/>
                        </a:rPr>
                        <a:t>nilai</a:t>
                      </a:r>
                      <a:r>
                        <a:rPr lang="en-GB" sz="1600" u="none" strike="noStrike" cap="none" dirty="0">
                          <a:sym typeface="Corbel"/>
                        </a:rPr>
                        <a:t> </a:t>
                      </a:r>
                      <a:r>
                        <a:rPr lang="en-GB" sz="1600" u="none" strike="noStrike" cap="none" dirty="0" err="1">
                          <a:sym typeface="Corbel"/>
                        </a:rPr>
                        <a:t>tukar</a:t>
                      </a:r>
                      <a:r>
                        <a:rPr lang="en-GB" sz="1600" u="none" strike="noStrike" cap="none" dirty="0">
                          <a:sym typeface="Corbel"/>
                        </a:rPr>
                        <a:t> rupiah </a:t>
                      </a:r>
                      <a:r>
                        <a:rPr lang="en-GB" sz="1600" u="none" strike="noStrike" cap="none" dirty="0" err="1">
                          <a:sym typeface="Corbel"/>
                        </a:rPr>
                        <a:t>akhirnya</a:t>
                      </a:r>
                      <a:r>
                        <a:rPr lang="en-GB" sz="1600" u="none" strike="noStrike" cap="none" dirty="0">
                          <a:sym typeface="Corbel"/>
                        </a:rPr>
                        <a:t> bank-bank </a:t>
                      </a:r>
                      <a:r>
                        <a:rPr lang="en-GB" sz="1600" u="none" strike="noStrike" cap="none" dirty="0" err="1">
                          <a:sym typeface="Corbel"/>
                        </a:rPr>
                        <a:t>tersebut</a:t>
                      </a:r>
                      <a:r>
                        <a:rPr lang="en-GB" sz="1600" u="none" strike="noStrike" cap="none" dirty="0">
                          <a:sym typeface="Corbel"/>
                        </a:rPr>
                        <a:t> </a:t>
                      </a:r>
                      <a:r>
                        <a:rPr lang="en-GB" sz="1600" u="none" strike="noStrike" cap="none" dirty="0" err="1">
                          <a:sym typeface="Corbel"/>
                        </a:rPr>
                        <a:t>mengalami</a:t>
                      </a:r>
                      <a:r>
                        <a:rPr lang="en-GB" sz="1600" u="none" strike="noStrike" cap="none" dirty="0">
                          <a:sym typeface="Corbel"/>
                        </a:rPr>
                        <a:t> </a:t>
                      </a:r>
                      <a:r>
                        <a:rPr lang="en-GB" sz="1600" u="none" strike="noStrike" cap="none" dirty="0" err="1">
                          <a:sym typeface="Corbel"/>
                        </a:rPr>
                        <a:t>risiko</a:t>
                      </a:r>
                      <a:r>
                        <a:rPr lang="en-GB" sz="1600" u="none" strike="noStrike" cap="none" dirty="0">
                          <a:sym typeface="Corbel"/>
                        </a:rPr>
                        <a:t> </a:t>
                      </a:r>
                      <a:r>
                        <a:rPr lang="en-GB" sz="1600" u="none" strike="noStrike" cap="none" dirty="0" err="1">
                          <a:sym typeface="Corbel"/>
                        </a:rPr>
                        <a:t>kerugian</a:t>
                      </a:r>
                      <a:r>
                        <a:rPr lang="en-GB" sz="1600" u="none" strike="noStrike" cap="none" dirty="0">
                          <a:sym typeface="Corbel"/>
                        </a:rPr>
                        <a:t> </a:t>
                      </a:r>
                      <a:r>
                        <a:rPr lang="en-GB" sz="1600" u="none" strike="noStrike" cap="none" dirty="0" err="1">
                          <a:sym typeface="Corbel"/>
                        </a:rPr>
                        <a:t>sehingga</a:t>
                      </a:r>
                      <a:r>
                        <a:rPr lang="en-GB" sz="1600" u="none" strike="noStrike" cap="none" dirty="0">
                          <a:sym typeface="Corbel"/>
                        </a:rPr>
                        <a:t> pada </a:t>
                      </a:r>
                      <a:r>
                        <a:rPr lang="en-GB" sz="1600" u="none" strike="noStrike" cap="none" dirty="0" err="1">
                          <a:sym typeface="Corbel"/>
                        </a:rPr>
                        <a:t>akhirnya</a:t>
                      </a:r>
                      <a:r>
                        <a:rPr lang="en-GB" sz="1600" u="none" strike="noStrike" cap="none" dirty="0">
                          <a:sym typeface="Corbel"/>
                        </a:rPr>
                        <a:t> </a:t>
                      </a:r>
                      <a:r>
                        <a:rPr lang="en-GB" sz="1600" u="none" strike="noStrike" cap="none" dirty="0" err="1">
                          <a:sym typeface="Corbel"/>
                        </a:rPr>
                        <a:t>mengakibatkan</a:t>
                      </a:r>
                      <a:r>
                        <a:rPr lang="en-GB" sz="1600" u="none" strike="noStrike" cap="none" dirty="0">
                          <a:sym typeface="Corbel"/>
                        </a:rPr>
                        <a:t> </a:t>
                      </a:r>
                      <a:r>
                        <a:rPr lang="en-GB" sz="1600" u="none" strike="noStrike" cap="none" dirty="0" err="1">
                          <a:sym typeface="Corbel"/>
                        </a:rPr>
                        <a:t>kebangkrutan</a:t>
                      </a:r>
                      <a:r>
                        <a:rPr lang="en-GB" sz="1600" u="none" strike="noStrike" cap="none" dirty="0">
                          <a:sym typeface="Corbel"/>
                        </a:rPr>
                        <a:t>.</a:t>
                      </a:r>
                      <a:endParaRPr lang="en-GB" sz="1600" b="0" i="0" u="none" strike="noStrike" cap="none" dirty="0">
                        <a:solidFill>
                          <a:srgbClr val="000000"/>
                        </a:solidFill>
                        <a:latin typeface="Corbel"/>
                        <a:ea typeface="Corbel"/>
                        <a:cs typeface="Corbel"/>
                        <a:sym typeface="Corbel"/>
                      </a:endParaRPr>
                    </a:p>
                  </a:txBody>
                  <a:tcPr marL="0" marR="0" marT="0" marB="0"/>
                </a:tc>
                <a:extLst>
                  <a:ext uri="{0D108BD9-81ED-4DB2-BD59-A6C34878D82A}">
                    <a16:rowId xmlns:a16="http://schemas.microsoft.com/office/drawing/2014/main" val="10001"/>
                  </a:ext>
                </a:extLst>
              </a:tr>
              <a:tr h="1292091">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a:sym typeface="Corbel"/>
                        </a:rPr>
                        <a:t>1997 </a:t>
                      </a:r>
                      <a:endParaRPr lang="en-GB" sz="1600" b="0" i="0" u="none" strike="noStrike" cap="none">
                        <a:solidFill>
                          <a:srgbClr val="000000"/>
                        </a:solidFill>
                        <a:latin typeface="Corbel"/>
                        <a:ea typeface="Corbel"/>
                        <a:cs typeface="Corbel"/>
                        <a:sym typeface="Corbel"/>
                      </a:endParaRPr>
                    </a:p>
                  </a:txBody>
                  <a:tcPr marL="0" marR="0" marT="0" marB="0"/>
                </a:tc>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a:sym typeface="Corbel"/>
                        </a:rPr>
                        <a:t>Long Term Capital (LTC) salah satu perusahaan investasi terbesar di Amerika Serikat mempunyai posisi pada mata uang Rusia Rubel yang cukup besar. Mereka memperkirakan Rusia tidak akan rutuh, akibatnya saat rusia hancur maka LTC ikut mengalami kebangkrutan.</a:t>
                      </a:r>
                      <a:endParaRPr lang="en-GB" sz="1600" b="0" i="0" u="none" strike="noStrike" cap="none">
                        <a:solidFill>
                          <a:srgbClr val="000000"/>
                        </a:solidFill>
                        <a:latin typeface="Corbel"/>
                        <a:ea typeface="Corbel"/>
                        <a:cs typeface="Corbel"/>
                        <a:sym typeface="Corbel"/>
                      </a:endParaRPr>
                    </a:p>
                  </a:txBody>
                  <a:tcPr marL="0" marR="0" marT="0" marB="0"/>
                </a:tc>
                <a:extLst>
                  <a:ext uri="{0D108BD9-81ED-4DB2-BD59-A6C34878D82A}">
                    <a16:rowId xmlns:a16="http://schemas.microsoft.com/office/drawing/2014/main" val="10002"/>
                  </a:ext>
                </a:extLst>
              </a:tr>
              <a:tr h="1291375">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a:sym typeface="Corbel"/>
                        </a:rPr>
                        <a:t>2007</a:t>
                      </a:r>
                      <a:endParaRPr lang="en-GB" sz="1600" b="0" i="0" u="none" strike="noStrike" cap="none">
                        <a:solidFill>
                          <a:srgbClr val="000000"/>
                        </a:solidFill>
                        <a:latin typeface="Corbel"/>
                        <a:ea typeface="Corbel"/>
                        <a:cs typeface="Corbel"/>
                        <a:sym typeface="Corbel"/>
                      </a:endParaRPr>
                    </a:p>
                  </a:txBody>
                  <a:tcPr marL="0" marR="0" marT="0" marB="0"/>
                </a:tc>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a:sym typeface="Corbel"/>
                        </a:rPr>
                        <a:t>Lehman Brothers mengembangkan usaha pemberian kredit hipotek kepada masyarakat Amerika tetapi karena banyak terjadi kerdit macet maka Lehman Brother mengakibatkan kerugian sangat besar dialami oleh perusahaan tersebut</a:t>
                      </a:r>
                      <a:endParaRPr lang="en-GB" sz="1600" b="0" i="0" u="none" strike="noStrike" cap="none">
                        <a:solidFill>
                          <a:srgbClr val="000000"/>
                        </a:solidFill>
                        <a:latin typeface="Corbel"/>
                        <a:ea typeface="Corbel"/>
                        <a:cs typeface="Corbel"/>
                        <a:sym typeface="Corbel"/>
                      </a:endParaRPr>
                    </a:p>
                  </a:txBody>
                  <a:tcPr marL="0" marR="0" marT="0" marB="0"/>
                </a:tc>
                <a:extLst>
                  <a:ext uri="{0D108BD9-81ED-4DB2-BD59-A6C34878D82A}">
                    <a16:rowId xmlns:a16="http://schemas.microsoft.com/office/drawing/2014/main" val="10003"/>
                  </a:ext>
                </a:extLst>
              </a:tr>
              <a:tr h="1040623">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a:sym typeface="Corbel"/>
                        </a:rPr>
                        <a:t>2005</a:t>
                      </a:r>
                      <a:endParaRPr lang="en-GB" sz="1600" b="0" i="0" u="none" strike="noStrike" cap="none">
                        <a:solidFill>
                          <a:srgbClr val="000000"/>
                        </a:solidFill>
                        <a:latin typeface="Corbel"/>
                        <a:ea typeface="Corbel"/>
                        <a:cs typeface="Corbel"/>
                        <a:sym typeface="Corbel"/>
                      </a:endParaRPr>
                    </a:p>
                  </a:txBody>
                  <a:tcPr marL="0" marR="0" marT="0" marB="0"/>
                </a:tc>
                <a:tc>
                  <a:txBody>
                    <a:bodyPr/>
                    <a:lstStyle/>
                    <a:p>
                      <a:pPr marL="0" marR="0" lvl="0" indent="0" algn="just" rtl="0">
                        <a:lnSpc>
                          <a:spcPct val="100000"/>
                        </a:lnSpc>
                        <a:spcBef>
                          <a:spcPts val="0"/>
                        </a:spcBef>
                        <a:spcAft>
                          <a:spcPts val="0"/>
                        </a:spcAft>
                        <a:buClr>
                          <a:srgbClr val="000000"/>
                        </a:buClr>
                        <a:buSzPct val="25000"/>
                        <a:buFont typeface="Corbel"/>
                        <a:buNone/>
                      </a:pPr>
                      <a:r>
                        <a:rPr lang="en-GB" sz="1600" u="none" strike="noStrike" cap="none" dirty="0">
                          <a:sym typeface="Corbel"/>
                        </a:rPr>
                        <a:t>PT. </a:t>
                      </a:r>
                      <a:r>
                        <a:rPr lang="en-GB" sz="1600" u="none" strike="noStrike" cap="none" dirty="0" err="1">
                          <a:sym typeface="Corbel"/>
                        </a:rPr>
                        <a:t>Dirgantara</a:t>
                      </a:r>
                      <a:r>
                        <a:rPr lang="en-GB" sz="1600" u="none" strike="noStrike" cap="none" dirty="0">
                          <a:sym typeface="Corbel"/>
                        </a:rPr>
                        <a:t> Indonesia </a:t>
                      </a:r>
                      <a:r>
                        <a:rPr lang="en-GB" sz="1600" u="none" strike="noStrike" cap="none" dirty="0" err="1">
                          <a:sym typeface="Corbel"/>
                        </a:rPr>
                        <a:t>terpaksa</a:t>
                      </a:r>
                      <a:r>
                        <a:rPr lang="en-GB" sz="1600" u="none" strike="noStrike" cap="none" dirty="0">
                          <a:sym typeface="Corbel"/>
                        </a:rPr>
                        <a:t> </a:t>
                      </a:r>
                      <a:r>
                        <a:rPr lang="en-GB" sz="1600" u="none" strike="noStrike" cap="none" dirty="0" err="1">
                          <a:sym typeface="Corbel"/>
                        </a:rPr>
                        <a:t>melakukan</a:t>
                      </a:r>
                      <a:r>
                        <a:rPr lang="en-GB" sz="1600" u="none" strike="noStrike" cap="none" dirty="0">
                          <a:sym typeface="Corbel"/>
                        </a:rPr>
                        <a:t> </a:t>
                      </a:r>
                      <a:r>
                        <a:rPr lang="en-GB" sz="1600" u="none" strike="noStrike" cap="none" dirty="0" err="1">
                          <a:sym typeface="Corbel"/>
                        </a:rPr>
                        <a:t>pemutusan</a:t>
                      </a:r>
                      <a:r>
                        <a:rPr lang="en-GB" sz="1600" u="none" strike="noStrike" cap="none" dirty="0">
                          <a:sym typeface="Corbel"/>
                        </a:rPr>
                        <a:t> </a:t>
                      </a:r>
                      <a:r>
                        <a:rPr lang="en-GB" sz="1600" u="none" strike="noStrike" cap="none" dirty="0" err="1">
                          <a:sym typeface="Corbel"/>
                        </a:rPr>
                        <a:t>hubungan</a:t>
                      </a:r>
                      <a:r>
                        <a:rPr lang="en-GB" sz="1600" u="none" strike="noStrike" cap="none" dirty="0">
                          <a:sym typeface="Corbel"/>
                        </a:rPr>
                        <a:t> </a:t>
                      </a:r>
                      <a:r>
                        <a:rPr lang="en-GB" sz="1600" u="none" strike="noStrike" cap="none" dirty="0" err="1">
                          <a:sym typeface="Corbel"/>
                        </a:rPr>
                        <a:t>kerja</a:t>
                      </a:r>
                      <a:r>
                        <a:rPr lang="en-GB" sz="1600" u="none" strike="noStrike" cap="none" dirty="0">
                          <a:sym typeface="Corbel"/>
                        </a:rPr>
                        <a:t> </a:t>
                      </a:r>
                      <a:r>
                        <a:rPr lang="en-GB" sz="1600" u="none" strike="noStrike" cap="none" dirty="0" err="1">
                          <a:sym typeface="Corbel"/>
                        </a:rPr>
                        <a:t>ribuan</a:t>
                      </a:r>
                      <a:r>
                        <a:rPr lang="en-GB" sz="1600" u="none" strike="noStrike" cap="none" dirty="0">
                          <a:sym typeface="Corbel"/>
                        </a:rPr>
                        <a:t> </a:t>
                      </a:r>
                      <a:r>
                        <a:rPr lang="en-GB" sz="1600" u="none" strike="noStrike" cap="none" dirty="0" err="1">
                          <a:sym typeface="Corbel"/>
                        </a:rPr>
                        <a:t>karyawannya</a:t>
                      </a:r>
                      <a:r>
                        <a:rPr lang="en-GB" sz="1600" u="none" strike="noStrike" cap="none" dirty="0">
                          <a:sym typeface="Corbel"/>
                        </a:rPr>
                        <a:t> </a:t>
                      </a:r>
                      <a:r>
                        <a:rPr lang="en-GB" sz="1600" u="none" strike="noStrike" cap="none" dirty="0" err="1">
                          <a:sym typeface="Corbel"/>
                        </a:rPr>
                        <a:t>karena</a:t>
                      </a:r>
                      <a:r>
                        <a:rPr lang="en-GB" sz="1600" u="none" strike="noStrike" cap="none" dirty="0">
                          <a:sym typeface="Corbel"/>
                        </a:rPr>
                        <a:t> </a:t>
                      </a:r>
                      <a:r>
                        <a:rPr lang="en-GB" sz="1600" u="none" strike="noStrike" cap="none" dirty="0" err="1">
                          <a:sym typeface="Corbel"/>
                        </a:rPr>
                        <a:t>perusahaan</a:t>
                      </a:r>
                      <a:r>
                        <a:rPr lang="en-GB" sz="1600" u="none" strike="noStrike" cap="none" dirty="0">
                          <a:sym typeface="Corbel"/>
                        </a:rPr>
                        <a:t> </a:t>
                      </a:r>
                      <a:r>
                        <a:rPr lang="en-GB" sz="1600" u="none" strike="noStrike" cap="none" dirty="0" err="1">
                          <a:sym typeface="Corbel"/>
                        </a:rPr>
                        <a:t>menghadapi</a:t>
                      </a:r>
                      <a:r>
                        <a:rPr lang="en-GB" sz="1600" u="none" strike="noStrike" cap="none" dirty="0">
                          <a:sym typeface="Corbel"/>
                        </a:rPr>
                        <a:t> </a:t>
                      </a:r>
                      <a:r>
                        <a:rPr lang="en-GB" sz="1600" u="none" strike="noStrike" cap="none" dirty="0" err="1">
                          <a:sym typeface="Corbel"/>
                        </a:rPr>
                        <a:t>risiko</a:t>
                      </a:r>
                      <a:r>
                        <a:rPr lang="en-GB" sz="1600" u="none" strike="noStrike" cap="none" dirty="0">
                          <a:sym typeface="Corbel"/>
                        </a:rPr>
                        <a:t> </a:t>
                      </a:r>
                      <a:r>
                        <a:rPr lang="en-GB" sz="1600" u="none" strike="noStrike" cap="none" dirty="0" err="1">
                          <a:sym typeface="Corbel"/>
                        </a:rPr>
                        <a:t>kebangkrutan</a:t>
                      </a:r>
                      <a:r>
                        <a:rPr lang="en-GB" sz="1600" u="none" strike="noStrike" cap="none" dirty="0">
                          <a:sym typeface="Corbel"/>
                        </a:rPr>
                        <a:t> </a:t>
                      </a:r>
                      <a:r>
                        <a:rPr lang="en-GB" sz="1600" u="none" strike="noStrike" cap="none" dirty="0" err="1">
                          <a:sym typeface="Corbel"/>
                        </a:rPr>
                        <a:t>akibat</a:t>
                      </a:r>
                      <a:r>
                        <a:rPr lang="en-GB" sz="1600" u="none" strike="noStrike" cap="none" dirty="0">
                          <a:sym typeface="Corbel"/>
                        </a:rPr>
                        <a:t> </a:t>
                      </a:r>
                      <a:r>
                        <a:rPr lang="en-GB" sz="1600" u="none" strike="noStrike" cap="none" dirty="0" err="1">
                          <a:sym typeface="Corbel"/>
                        </a:rPr>
                        <a:t>tidak</a:t>
                      </a:r>
                      <a:r>
                        <a:rPr lang="en-GB" sz="1600" u="none" strike="noStrike" cap="none" dirty="0">
                          <a:sym typeface="Corbel"/>
                        </a:rPr>
                        <a:t> </a:t>
                      </a:r>
                      <a:r>
                        <a:rPr lang="en-GB" sz="1600" u="none" strike="noStrike" cap="none" dirty="0" err="1">
                          <a:sym typeface="Corbel"/>
                        </a:rPr>
                        <a:t>mampu</a:t>
                      </a:r>
                      <a:r>
                        <a:rPr lang="en-GB" sz="1600" u="none" strike="noStrike" cap="none" dirty="0">
                          <a:sym typeface="Corbel"/>
                        </a:rPr>
                        <a:t> </a:t>
                      </a:r>
                      <a:r>
                        <a:rPr lang="en-GB" sz="1600" u="none" strike="noStrike" cap="none" dirty="0" err="1">
                          <a:sym typeface="Corbel"/>
                        </a:rPr>
                        <a:t>memperoleh</a:t>
                      </a:r>
                      <a:r>
                        <a:rPr lang="en-GB" sz="1600" u="none" strike="noStrike" cap="none" dirty="0">
                          <a:sym typeface="Corbel"/>
                        </a:rPr>
                        <a:t> </a:t>
                      </a:r>
                      <a:r>
                        <a:rPr lang="en-GB" sz="1600" u="none" strike="noStrike" cap="none" dirty="0" err="1">
                          <a:sym typeface="Corbel"/>
                        </a:rPr>
                        <a:t>peluang</a:t>
                      </a:r>
                      <a:r>
                        <a:rPr lang="en-GB" sz="1600" u="none" strike="noStrike" cap="none" dirty="0">
                          <a:sym typeface="Corbel"/>
                        </a:rPr>
                        <a:t> pasar.</a:t>
                      </a:r>
                      <a:endParaRPr lang="en-GB" sz="1600" b="0" i="0" u="none" strike="noStrike" cap="none" dirty="0">
                        <a:solidFill>
                          <a:srgbClr val="000000"/>
                        </a:solidFill>
                        <a:latin typeface="Corbel"/>
                        <a:ea typeface="Corbel"/>
                        <a:cs typeface="Corbel"/>
                        <a:sym typeface="Corbel"/>
                      </a:endParaRPr>
                    </a:p>
                  </a:txBody>
                  <a:tcPr marL="0" marR="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056116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4" name="Freeform: Shape 23">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Text Placeholder 4"/>
          <p:cNvSpPr>
            <a:spLocks noGrp="1"/>
          </p:cNvSpPr>
          <p:nvPr>
            <p:ph type="body" idx="1"/>
          </p:nvPr>
        </p:nvSpPr>
        <p:spPr>
          <a:xfrm>
            <a:off x="3329724" y="4518923"/>
            <a:ext cx="2484551" cy="1141851"/>
          </a:xfrm>
          <a:noFill/>
        </p:spPr>
        <p:txBody>
          <a:bodyPr vert="horz" lIns="91440" tIns="45720" rIns="91440" bIns="45720" rtlCol="0">
            <a:normAutofit/>
          </a:bodyPr>
          <a:lstStyle/>
          <a:p>
            <a:pPr algn="ctr" defTabSz="914400">
              <a:spcBef>
                <a:spcPts val="1000"/>
              </a:spcBef>
            </a:pPr>
            <a:endParaRPr lang="en-US" sz="1700" kern="1200">
              <a:solidFill>
                <a:srgbClr val="080808"/>
              </a:solidFill>
              <a:latin typeface="+mn-lt"/>
              <a:ea typeface="+mn-ea"/>
              <a:cs typeface="+mn-cs"/>
            </a:endParaRPr>
          </a:p>
        </p:txBody>
      </p:sp>
      <p:sp>
        <p:nvSpPr>
          <p:cNvPr id="4" name="Title 3"/>
          <p:cNvSpPr>
            <a:spLocks noGrp="1"/>
          </p:cNvSpPr>
          <p:nvPr>
            <p:ph type="title"/>
          </p:nvPr>
        </p:nvSpPr>
        <p:spPr>
          <a:xfrm>
            <a:off x="2403481" y="2353641"/>
            <a:ext cx="4337037" cy="2150719"/>
          </a:xfrm>
          <a:noFill/>
        </p:spPr>
        <p:txBody>
          <a:bodyPr vert="horz" lIns="91440" tIns="45720" rIns="91440" bIns="45720" rtlCol="0" anchor="ctr">
            <a:normAutofit/>
          </a:bodyPr>
          <a:lstStyle/>
          <a:p>
            <a:pPr algn="ctr" defTabSz="914400"/>
            <a:r>
              <a:rPr lang="en-US" sz="3600" kern="1200" dirty="0">
                <a:solidFill>
                  <a:srgbClr val="080808"/>
                </a:solidFill>
                <a:latin typeface="+mj-lt"/>
                <a:ea typeface="+mj-ea"/>
                <a:cs typeface="+mj-cs"/>
              </a:rPr>
              <a:t>Any questions?</a:t>
            </a:r>
          </a:p>
        </p:txBody>
      </p:sp>
      <p:sp>
        <p:nvSpPr>
          <p:cNvPr id="28" name="Freeform: Shape 27">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76"/>
        <p:cNvGrpSpPr/>
        <p:nvPr/>
      </p:nvGrpSpPr>
      <p:grpSpPr>
        <a:xfrm>
          <a:off x="0" y="0"/>
          <a:ext cx="0" cy="0"/>
          <a:chOff x="0" y="0"/>
          <a:chExt cx="0" cy="0"/>
        </a:xfrm>
      </p:grpSpPr>
      <p:sp useBgFill="1">
        <p:nvSpPr>
          <p:cNvPr id="155" name="Rectangle 154">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 y="0"/>
            <a:ext cx="9143772"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1826" y="891540"/>
            <a:ext cx="8242174"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Shape 277"/>
          <p:cNvSpPr txBox="1">
            <a:spLocks noGrp="1"/>
          </p:cNvSpPr>
          <p:nvPr>
            <p:ph type="title"/>
          </p:nvPr>
        </p:nvSpPr>
        <p:spPr>
          <a:xfrm>
            <a:off x="1142988" y="1054121"/>
            <a:ext cx="7098848" cy="430663"/>
          </a:xfrm>
          <a:prstGeom prst="rect">
            <a:avLst/>
          </a:prstGeom>
        </p:spPr>
        <p:txBody>
          <a:bodyPr vert="horz" lIns="91425" tIns="45700" rIns="91425" bIns="45700" rtlCol="0" anchorCtr="0">
            <a:normAutofit fontScale="90000"/>
          </a:bodyPr>
          <a:lstStyle/>
          <a:p>
            <a:pPr>
              <a:spcBef>
                <a:spcPts val="0"/>
              </a:spcBef>
              <a:buClr>
                <a:schemeClr val="dk1"/>
              </a:buClr>
              <a:buSzPct val="25000"/>
            </a:pPr>
            <a:r>
              <a:rPr lang="en-GB" b="1" i="0" u="none" strike="noStrike" cap="none" dirty="0" err="1">
                <a:latin typeface="Calibri"/>
                <a:ea typeface="Calibri"/>
                <a:cs typeface="Calibri"/>
                <a:sym typeface="Calibri"/>
              </a:rPr>
              <a:t>Tugas</a:t>
            </a:r>
            <a:r>
              <a:rPr lang="en-GB" b="1" i="0" u="none" strike="noStrike" cap="none" dirty="0">
                <a:latin typeface="Calibri"/>
                <a:ea typeface="Calibri"/>
                <a:cs typeface="Calibri"/>
                <a:sym typeface="Calibri"/>
              </a:rPr>
              <a:t> :</a:t>
            </a:r>
          </a:p>
        </p:txBody>
      </p:sp>
      <p:sp>
        <p:nvSpPr>
          <p:cNvPr id="278" name="Shape 278"/>
          <p:cNvSpPr txBox="1">
            <a:spLocks noGrp="1"/>
          </p:cNvSpPr>
          <p:nvPr>
            <p:ph idx="1"/>
          </p:nvPr>
        </p:nvSpPr>
        <p:spPr>
          <a:xfrm>
            <a:off x="1143000" y="1647365"/>
            <a:ext cx="7821488" cy="4152704"/>
          </a:xfrm>
          <a:prstGeom prst="rect">
            <a:avLst/>
          </a:prstGeom>
        </p:spPr>
        <p:txBody>
          <a:bodyPr vert="horz" lIns="91425" tIns="45700" rIns="91425" bIns="45700" rtlCol="0" anchorCtr="0">
            <a:normAutofit/>
          </a:bodyPr>
          <a:lstStyle/>
          <a:p>
            <a:pPr marL="342900" indent="-342900" algn="just">
              <a:spcBef>
                <a:spcPts val="0"/>
              </a:spcBef>
              <a:buClr>
                <a:schemeClr val="dk1"/>
              </a:buClr>
              <a:buSzPct val="100000"/>
              <a:buFont typeface="Arial"/>
              <a:buChar char="•"/>
            </a:pPr>
            <a:r>
              <a:rPr lang="en-GB" sz="1600" dirty="0">
                <a:latin typeface="Calibri"/>
                <a:ea typeface="Calibri"/>
                <a:cs typeface="Calibri"/>
                <a:sym typeface="Calibri"/>
              </a:rPr>
              <a:t>Banyak </a:t>
            </a:r>
            <a:r>
              <a:rPr lang="en-GB" sz="1600" dirty="0" err="1">
                <a:latin typeface="Calibri"/>
                <a:ea typeface="Calibri"/>
                <a:cs typeface="Calibri"/>
                <a:sym typeface="Calibri"/>
              </a:rPr>
              <a:t>sekali</a:t>
            </a:r>
            <a:r>
              <a:rPr lang="en-GB" sz="1600" dirty="0">
                <a:latin typeface="Calibri"/>
                <a:ea typeface="Calibri"/>
                <a:cs typeface="Calibri"/>
                <a:sym typeface="Calibri"/>
              </a:rPr>
              <a:t> </a:t>
            </a:r>
            <a:r>
              <a:rPr lang="en-GB" sz="1600" dirty="0" err="1">
                <a:latin typeface="Calibri"/>
                <a:ea typeface="Calibri"/>
                <a:cs typeface="Calibri"/>
                <a:sym typeface="Calibri"/>
              </a:rPr>
              <a:t>kejadian</a:t>
            </a:r>
            <a:r>
              <a:rPr lang="en-GB" sz="1600" dirty="0">
                <a:latin typeface="Calibri"/>
                <a:ea typeface="Calibri"/>
                <a:cs typeface="Calibri"/>
                <a:sym typeface="Calibri"/>
              </a:rPr>
              <a:t> yang </a:t>
            </a:r>
            <a:r>
              <a:rPr lang="en-GB" sz="1600" dirty="0" err="1">
                <a:latin typeface="Calibri"/>
                <a:ea typeface="Calibri"/>
                <a:cs typeface="Calibri"/>
                <a:sym typeface="Calibri"/>
              </a:rPr>
              <a:t>bisa</a:t>
            </a:r>
            <a:r>
              <a:rPr lang="en-GB" sz="1600" dirty="0">
                <a:latin typeface="Calibri"/>
                <a:ea typeface="Calibri"/>
                <a:cs typeface="Calibri"/>
                <a:sym typeface="Calibri"/>
              </a:rPr>
              <a:t> </a:t>
            </a:r>
            <a:r>
              <a:rPr lang="en-GB" sz="1600" dirty="0" err="1">
                <a:latin typeface="Calibri"/>
                <a:ea typeface="Calibri"/>
                <a:cs typeface="Calibri"/>
                <a:sym typeface="Calibri"/>
              </a:rPr>
              <a:t>merugikan</a:t>
            </a:r>
            <a:r>
              <a:rPr lang="en-GB" sz="1600" dirty="0">
                <a:latin typeface="Calibri"/>
                <a:ea typeface="Calibri"/>
                <a:cs typeface="Calibri"/>
                <a:sym typeface="Calibri"/>
              </a:rPr>
              <a:t> </a:t>
            </a:r>
            <a:r>
              <a:rPr lang="en-GB" sz="1600" dirty="0" err="1">
                <a:latin typeface="Calibri"/>
                <a:ea typeface="Calibri"/>
                <a:cs typeface="Calibri"/>
                <a:sym typeface="Calibri"/>
              </a:rPr>
              <a:t>kita</a:t>
            </a:r>
            <a:r>
              <a:rPr lang="en-GB" sz="1600" dirty="0">
                <a:latin typeface="Calibri"/>
                <a:ea typeface="Calibri"/>
                <a:cs typeface="Calibri"/>
                <a:sym typeface="Calibri"/>
              </a:rPr>
              <a:t>. </a:t>
            </a:r>
            <a:r>
              <a:rPr lang="en-GB" sz="1600" dirty="0" err="1">
                <a:latin typeface="Calibri"/>
                <a:ea typeface="Calibri"/>
                <a:cs typeface="Calibri"/>
                <a:sym typeface="Calibri"/>
              </a:rPr>
              <a:t>Jika</a:t>
            </a:r>
            <a:r>
              <a:rPr lang="en-GB" sz="1600" dirty="0">
                <a:latin typeface="Calibri"/>
                <a:ea typeface="Calibri"/>
                <a:cs typeface="Calibri"/>
                <a:sym typeface="Calibri"/>
              </a:rPr>
              <a:t> </a:t>
            </a:r>
            <a:r>
              <a:rPr lang="en-GB" sz="1600" dirty="0" err="1">
                <a:latin typeface="Calibri"/>
                <a:ea typeface="Calibri"/>
                <a:cs typeface="Calibri"/>
                <a:sym typeface="Calibri"/>
              </a:rPr>
              <a:t>anda</a:t>
            </a:r>
            <a:r>
              <a:rPr lang="en-GB" sz="1600" dirty="0">
                <a:latin typeface="Calibri"/>
                <a:ea typeface="Calibri"/>
                <a:cs typeface="Calibri"/>
                <a:sym typeface="Calibri"/>
              </a:rPr>
              <a:t> </a:t>
            </a:r>
            <a:r>
              <a:rPr lang="en-GB" sz="1600" dirty="0" err="1">
                <a:latin typeface="Calibri"/>
                <a:ea typeface="Calibri"/>
                <a:cs typeface="Calibri"/>
                <a:sym typeface="Calibri"/>
              </a:rPr>
              <a:t>seorang</a:t>
            </a:r>
            <a:r>
              <a:rPr lang="en-GB" sz="1600" dirty="0">
                <a:latin typeface="Calibri"/>
                <a:ea typeface="Calibri"/>
                <a:cs typeface="Calibri"/>
                <a:sym typeface="Calibri"/>
              </a:rPr>
              <a:t> </a:t>
            </a:r>
            <a:r>
              <a:rPr lang="en-GB" sz="1600" dirty="0" err="1">
                <a:latin typeface="Calibri"/>
                <a:ea typeface="Calibri"/>
                <a:cs typeface="Calibri"/>
                <a:sym typeface="Calibri"/>
              </a:rPr>
              <a:t>pengusaha</a:t>
            </a:r>
            <a:r>
              <a:rPr lang="en-GB" sz="1600" dirty="0">
                <a:latin typeface="Calibri"/>
                <a:ea typeface="Calibri"/>
                <a:cs typeface="Calibri"/>
                <a:sym typeface="Calibri"/>
              </a:rPr>
              <a:t>, </a:t>
            </a:r>
            <a:r>
              <a:rPr lang="en-GB" sz="1600" dirty="0" err="1">
                <a:latin typeface="Calibri"/>
                <a:ea typeface="Calibri"/>
                <a:cs typeface="Calibri"/>
                <a:sym typeface="Calibri"/>
              </a:rPr>
              <a:t>Identifikasi</a:t>
            </a:r>
            <a:r>
              <a:rPr lang="en-GB" sz="1600" dirty="0">
                <a:latin typeface="Calibri"/>
                <a:ea typeface="Calibri"/>
                <a:cs typeface="Calibri"/>
                <a:sym typeface="Calibri"/>
              </a:rPr>
              <a:t> </a:t>
            </a:r>
            <a:r>
              <a:rPr lang="en-GB" sz="1600" dirty="0" err="1">
                <a:latin typeface="Calibri"/>
                <a:ea typeface="Calibri"/>
                <a:cs typeface="Calibri"/>
                <a:sym typeface="Calibri"/>
              </a:rPr>
              <a:t>kejadian</a:t>
            </a:r>
            <a:r>
              <a:rPr lang="en-GB" sz="1600" dirty="0">
                <a:latin typeface="Calibri"/>
                <a:ea typeface="Calibri"/>
                <a:cs typeface="Calibri"/>
                <a:sym typeface="Calibri"/>
              </a:rPr>
              <a:t> </a:t>
            </a:r>
            <a:r>
              <a:rPr lang="en-GB" sz="1600" dirty="0" err="1">
                <a:latin typeface="Calibri"/>
                <a:ea typeface="Calibri"/>
                <a:cs typeface="Calibri"/>
                <a:sym typeface="Calibri"/>
              </a:rPr>
              <a:t>atau</a:t>
            </a:r>
            <a:r>
              <a:rPr lang="en-GB" sz="1600" dirty="0">
                <a:latin typeface="Calibri"/>
                <a:ea typeface="Calibri"/>
                <a:cs typeface="Calibri"/>
                <a:sym typeface="Calibri"/>
              </a:rPr>
              <a:t> </a:t>
            </a:r>
            <a:r>
              <a:rPr lang="en-GB" sz="1600" dirty="0" err="1">
                <a:latin typeface="Calibri"/>
                <a:ea typeface="Calibri"/>
                <a:cs typeface="Calibri"/>
                <a:sym typeface="Calibri"/>
              </a:rPr>
              <a:t>sumber</a:t>
            </a:r>
            <a:r>
              <a:rPr lang="en-GB" sz="1600" dirty="0">
                <a:latin typeface="Calibri"/>
                <a:ea typeface="Calibri"/>
                <a:cs typeface="Calibri"/>
                <a:sym typeface="Calibri"/>
              </a:rPr>
              <a:t> </a:t>
            </a:r>
            <a:r>
              <a:rPr lang="en-GB" sz="1600" dirty="0" err="1">
                <a:latin typeface="Calibri"/>
                <a:ea typeface="Calibri"/>
                <a:cs typeface="Calibri"/>
                <a:sym typeface="Calibri"/>
              </a:rPr>
              <a:t>risiko</a:t>
            </a:r>
            <a:r>
              <a:rPr lang="en-GB" sz="1600" dirty="0">
                <a:latin typeface="Calibri"/>
                <a:ea typeface="Calibri"/>
                <a:cs typeface="Calibri"/>
                <a:sym typeface="Calibri"/>
              </a:rPr>
              <a:t> </a:t>
            </a:r>
            <a:r>
              <a:rPr lang="en-GB" sz="1600" dirty="0" err="1">
                <a:latin typeface="Calibri"/>
                <a:ea typeface="Calibri"/>
                <a:cs typeface="Calibri"/>
                <a:sym typeface="Calibri"/>
              </a:rPr>
              <a:t>tersebut</a:t>
            </a:r>
            <a:r>
              <a:rPr lang="en-GB" sz="1600" dirty="0">
                <a:latin typeface="Calibri"/>
                <a:ea typeface="Calibri"/>
                <a:cs typeface="Calibri"/>
                <a:sym typeface="Calibri"/>
              </a:rPr>
              <a:t>! </a:t>
            </a:r>
            <a:r>
              <a:rPr lang="en-GB" sz="1600" dirty="0" err="1">
                <a:latin typeface="Calibri"/>
                <a:ea typeface="Calibri"/>
                <a:cs typeface="Calibri"/>
                <a:sym typeface="Calibri"/>
              </a:rPr>
              <a:t>Kemudian</a:t>
            </a:r>
            <a:r>
              <a:rPr lang="en-GB" sz="1600" dirty="0">
                <a:latin typeface="Calibri"/>
                <a:ea typeface="Calibri"/>
                <a:cs typeface="Calibri"/>
                <a:sym typeface="Calibri"/>
              </a:rPr>
              <a:t> ranking </a:t>
            </a:r>
            <a:r>
              <a:rPr lang="en-GB" sz="1600" dirty="0" err="1">
                <a:latin typeface="Calibri"/>
                <a:ea typeface="Calibri"/>
                <a:cs typeface="Calibri"/>
                <a:sym typeface="Calibri"/>
              </a:rPr>
              <a:t>risiko</a:t>
            </a:r>
            <a:r>
              <a:rPr lang="en-GB" sz="1600" dirty="0">
                <a:latin typeface="Calibri"/>
                <a:ea typeface="Calibri"/>
                <a:cs typeface="Calibri"/>
                <a:sym typeface="Calibri"/>
              </a:rPr>
              <a:t> </a:t>
            </a:r>
            <a:r>
              <a:rPr lang="en-GB" sz="1600" dirty="0" err="1">
                <a:latin typeface="Calibri"/>
                <a:ea typeface="Calibri"/>
                <a:cs typeface="Calibri"/>
                <a:sym typeface="Calibri"/>
              </a:rPr>
              <a:t>tersebut</a:t>
            </a:r>
            <a:r>
              <a:rPr lang="en-GB" sz="1600" dirty="0">
                <a:latin typeface="Calibri"/>
                <a:ea typeface="Calibri"/>
                <a:cs typeface="Calibri"/>
                <a:sym typeface="Calibri"/>
              </a:rPr>
              <a:t> </a:t>
            </a:r>
            <a:r>
              <a:rPr lang="en-GB" sz="1600" dirty="0" err="1">
                <a:latin typeface="Calibri"/>
                <a:ea typeface="Calibri"/>
                <a:cs typeface="Calibri"/>
                <a:sym typeface="Calibri"/>
              </a:rPr>
              <a:t>berdasarkan</a:t>
            </a:r>
            <a:r>
              <a:rPr lang="en-GB" sz="1600" dirty="0">
                <a:latin typeface="Calibri"/>
                <a:ea typeface="Calibri"/>
                <a:cs typeface="Calibri"/>
                <a:sym typeface="Calibri"/>
              </a:rPr>
              <a:t> </a:t>
            </a:r>
            <a:r>
              <a:rPr lang="en-GB" sz="1600" dirty="0" err="1">
                <a:latin typeface="Calibri"/>
                <a:ea typeface="Calibri"/>
                <a:cs typeface="Calibri"/>
                <a:sym typeface="Calibri"/>
              </a:rPr>
              <a:t>kriteria</a:t>
            </a:r>
            <a:r>
              <a:rPr lang="en-GB" sz="1600" dirty="0">
                <a:latin typeface="Calibri"/>
                <a:ea typeface="Calibri"/>
                <a:cs typeface="Calibri"/>
                <a:sym typeface="Calibri"/>
              </a:rPr>
              <a:t> yang </a:t>
            </a:r>
            <a:r>
              <a:rPr lang="en-GB" sz="1600" dirty="0" err="1">
                <a:latin typeface="Calibri"/>
                <a:ea typeface="Calibri"/>
                <a:cs typeface="Calibri"/>
                <a:sym typeface="Calibri"/>
              </a:rPr>
              <a:t>kita</a:t>
            </a:r>
            <a:r>
              <a:rPr lang="en-GB" sz="1600" dirty="0">
                <a:latin typeface="Calibri"/>
                <a:ea typeface="Calibri"/>
                <a:cs typeface="Calibri"/>
                <a:sym typeface="Calibri"/>
              </a:rPr>
              <a:t> </a:t>
            </a:r>
            <a:r>
              <a:rPr lang="en-GB" sz="1600" dirty="0" err="1">
                <a:latin typeface="Calibri"/>
                <a:ea typeface="Calibri"/>
                <a:cs typeface="Calibri"/>
                <a:sym typeface="Calibri"/>
              </a:rPr>
              <a:t>anggap</a:t>
            </a:r>
            <a:r>
              <a:rPr lang="en-GB" sz="1600" dirty="0">
                <a:latin typeface="Calibri"/>
                <a:ea typeface="Calibri"/>
                <a:cs typeface="Calibri"/>
                <a:sym typeface="Calibri"/>
              </a:rPr>
              <a:t> paling </a:t>
            </a:r>
            <a:r>
              <a:rPr lang="en-GB" sz="1600" dirty="0" err="1">
                <a:latin typeface="Calibri"/>
                <a:ea typeface="Calibri"/>
                <a:cs typeface="Calibri"/>
                <a:sym typeface="Calibri"/>
              </a:rPr>
              <a:t>relevan</a:t>
            </a:r>
            <a:r>
              <a:rPr lang="en-GB" sz="1600" dirty="0">
                <a:latin typeface="Calibri"/>
                <a:ea typeface="Calibri"/>
                <a:cs typeface="Calibri"/>
                <a:sym typeface="Calibri"/>
              </a:rPr>
              <a:t> dan paling </a:t>
            </a:r>
            <a:r>
              <a:rPr lang="en-GB" sz="1600" dirty="0" err="1">
                <a:latin typeface="Calibri"/>
                <a:ea typeface="Calibri"/>
                <a:cs typeface="Calibri"/>
                <a:sym typeface="Calibri"/>
              </a:rPr>
              <a:t>besar</a:t>
            </a:r>
            <a:r>
              <a:rPr lang="en-GB" sz="1600" dirty="0">
                <a:latin typeface="Calibri"/>
                <a:ea typeface="Calibri"/>
                <a:cs typeface="Calibri"/>
                <a:sym typeface="Calibri"/>
              </a:rPr>
              <a:t> </a:t>
            </a:r>
            <a:r>
              <a:rPr lang="en-GB" sz="1600" dirty="0" err="1">
                <a:latin typeface="Calibri"/>
                <a:ea typeface="Calibri"/>
                <a:cs typeface="Calibri"/>
                <a:sym typeface="Calibri"/>
              </a:rPr>
              <a:t>dampaknya</a:t>
            </a:r>
            <a:r>
              <a:rPr lang="en-GB" sz="1600" dirty="0">
                <a:latin typeface="Calibri"/>
                <a:ea typeface="Calibri"/>
                <a:cs typeface="Calibri"/>
                <a:sym typeface="Calibri"/>
              </a:rPr>
              <a:t> </a:t>
            </a:r>
            <a:r>
              <a:rPr lang="en-GB" sz="1600" dirty="0" err="1">
                <a:latin typeface="Calibri"/>
                <a:ea typeface="Calibri"/>
                <a:cs typeface="Calibri"/>
                <a:sym typeface="Calibri"/>
              </a:rPr>
              <a:t>terhadap</a:t>
            </a:r>
            <a:r>
              <a:rPr lang="en-GB" sz="1600" dirty="0">
                <a:latin typeface="Calibri"/>
                <a:ea typeface="Calibri"/>
                <a:cs typeface="Calibri"/>
                <a:sym typeface="Calibri"/>
              </a:rPr>
              <a:t> </a:t>
            </a:r>
            <a:r>
              <a:rPr lang="en-GB" sz="1600" dirty="0" err="1">
                <a:latin typeface="Calibri"/>
                <a:ea typeface="Calibri"/>
                <a:cs typeface="Calibri"/>
                <a:sym typeface="Calibri"/>
              </a:rPr>
              <a:t>perusahaan</a:t>
            </a:r>
            <a:r>
              <a:rPr lang="en-GB" sz="1600" dirty="0">
                <a:latin typeface="Calibri"/>
                <a:ea typeface="Calibri"/>
                <a:cs typeface="Calibri"/>
                <a:sym typeface="Calibri"/>
              </a:rPr>
              <a:t> </a:t>
            </a:r>
            <a:r>
              <a:rPr lang="en-GB" sz="1600" dirty="0" err="1">
                <a:latin typeface="Calibri"/>
                <a:ea typeface="Calibri"/>
                <a:cs typeface="Calibri"/>
                <a:sym typeface="Calibri"/>
              </a:rPr>
              <a:t>anda</a:t>
            </a:r>
            <a:r>
              <a:rPr lang="en-GB" sz="1600" dirty="0">
                <a:latin typeface="Calibri"/>
                <a:ea typeface="Calibri"/>
                <a:cs typeface="Calibri"/>
                <a:sym typeface="Calibri"/>
              </a:rPr>
              <a:t>.</a:t>
            </a:r>
          </a:p>
          <a:p>
            <a:pPr marL="342900" indent="-342900" algn="just">
              <a:spcBef>
                <a:spcPts val="600"/>
              </a:spcBef>
              <a:buClr>
                <a:schemeClr val="dk1"/>
              </a:buClr>
              <a:buSzPct val="100000"/>
              <a:buFont typeface="Arial"/>
              <a:buChar char="•"/>
            </a:pPr>
            <a:r>
              <a:rPr lang="en-GB" sz="1600" dirty="0" err="1">
                <a:latin typeface="Calibri"/>
                <a:ea typeface="Calibri"/>
                <a:cs typeface="Calibri"/>
                <a:sym typeface="Calibri"/>
              </a:rPr>
              <a:t>Jelaskan</a:t>
            </a:r>
            <a:r>
              <a:rPr lang="en-GB" sz="1600" dirty="0">
                <a:latin typeface="Calibri"/>
                <a:ea typeface="Calibri"/>
                <a:cs typeface="Calibri"/>
                <a:sym typeface="Calibri"/>
              </a:rPr>
              <a:t> </a:t>
            </a:r>
            <a:r>
              <a:rPr lang="en-GB" sz="1600" dirty="0" err="1">
                <a:latin typeface="Calibri"/>
                <a:ea typeface="Calibri"/>
                <a:cs typeface="Calibri"/>
                <a:sym typeface="Calibri"/>
              </a:rPr>
              <a:t>situasi</a:t>
            </a:r>
            <a:r>
              <a:rPr lang="en-GB" sz="1600" dirty="0">
                <a:latin typeface="Calibri"/>
                <a:ea typeface="Calibri"/>
                <a:cs typeface="Calibri"/>
                <a:sym typeface="Calibri"/>
              </a:rPr>
              <a:t> </a:t>
            </a:r>
            <a:r>
              <a:rPr lang="en-GB" sz="1600" dirty="0" err="1">
                <a:latin typeface="Calibri"/>
                <a:ea typeface="Calibri"/>
                <a:cs typeface="Calibri"/>
                <a:sym typeface="Calibri"/>
              </a:rPr>
              <a:t>dimana</a:t>
            </a:r>
            <a:r>
              <a:rPr lang="en-GB" sz="1600" dirty="0">
                <a:latin typeface="Calibri"/>
                <a:ea typeface="Calibri"/>
                <a:cs typeface="Calibri"/>
                <a:sym typeface="Calibri"/>
              </a:rPr>
              <a:t> </a:t>
            </a:r>
            <a:r>
              <a:rPr lang="en-GB" sz="1600" dirty="0" err="1">
                <a:latin typeface="Calibri"/>
                <a:ea typeface="Calibri"/>
                <a:cs typeface="Calibri"/>
                <a:sym typeface="Calibri"/>
              </a:rPr>
              <a:t>anda</a:t>
            </a:r>
            <a:r>
              <a:rPr lang="en-GB" sz="1600" dirty="0">
                <a:latin typeface="Calibri"/>
                <a:ea typeface="Calibri"/>
                <a:cs typeface="Calibri"/>
                <a:sym typeface="Calibri"/>
              </a:rPr>
              <a:t> </a:t>
            </a:r>
            <a:r>
              <a:rPr lang="en-GB" sz="1600" dirty="0" err="1">
                <a:latin typeface="Calibri"/>
                <a:ea typeface="Calibri"/>
                <a:cs typeface="Calibri"/>
                <a:sym typeface="Calibri"/>
              </a:rPr>
              <a:t>memutuskan</a:t>
            </a:r>
            <a:r>
              <a:rPr lang="en-GB" sz="1600" dirty="0">
                <a:latin typeface="Calibri"/>
                <a:ea typeface="Calibri"/>
                <a:cs typeface="Calibri"/>
                <a:sym typeface="Calibri"/>
              </a:rPr>
              <a:t> </a:t>
            </a:r>
            <a:r>
              <a:rPr lang="en-GB" sz="1600" dirty="0" err="1">
                <a:latin typeface="Calibri"/>
                <a:ea typeface="Calibri"/>
                <a:cs typeface="Calibri"/>
                <a:sym typeface="Calibri"/>
              </a:rPr>
              <a:t>untuk</a:t>
            </a:r>
            <a:r>
              <a:rPr lang="en-GB" sz="1600" dirty="0">
                <a:latin typeface="Calibri"/>
                <a:ea typeface="Calibri"/>
                <a:cs typeface="Calibri"/>
                <a:sym typeface="Calibri"/>
              </a:rPr>
              <a:t> </a:t>
            </a:r>
            <a:r>
              <a:rPr lang="en-GB" sz="1600" dirty="0" err="1">
                <a:latin typeface="Calibri"/>
                <a:ea typeface="Calibri"/>
                <a:cs typeface="Calibri"/>
                <a:sym typeface="Calibri"/>
              </a:rPr>
              <a:t>menahan</a:t>
            </a:r>
            <a:r>
              <a:rPr lang="en-GB" sz="1600" dirty="0">
                <a:latin typeface="Calibri"/>
                <a:ea typeface="Calibri"/>
                <a:cs typeface="Calibri"/>
                <a:sym typeface="Calibri"/>
              </a:rPr>
              <a:t> </a:t>
            </a:r>
            <a:r>
              <a:rPr lang="en-GB" sz="1600" dirty="0" err="1">
                <a:latin typeface="Calibri"/>
                <a:ea typeface="Calibri"/>
                <a:cs typeface="Calibri"/>
                <a:sym typeface="Calibri"/>
              </a:rPr>
              <a:t>risiko</a:t>
            </a:r>
            <a:r>
              <a:rPr lang="en-GB" sz="1600" dirty="0">
                <a:latin typeface="Calibri"/>
                <a:ea typeface="Calibri"/>
                <a:cs typeface="Calibri"/>
                <a:sym typeface="Calibri"/>
              </a:rPr>
              <a:t> (Retention). </a:t>
            </a:r>
            <a:r>
              <a:rPr lang="en-GB" sz="1600" dirty="0" err="1">
                <a:latin typeface="Calibri"/>
                <a:ea typeface="Calibri"/>
                <a:cs typeface="Calibri"/>
                <a:sym typeface="Calibri"/>
              </a:rPr>
              <a:t>Bandingkan</a:t>
            </a:r>
            <a:r>
              <a:rPr lang="en-GB" sz="1600" dirty="0">
                <a:latin typeface="Calibri"/>
                <a:ea typeface="Calibri"/>
                <a:cs typeface="Calibri"/>
                <a:sym typeface="Calibri"/>
              </a:rPr>
              <a:t> </a:t>
            </a:r>
            <a:r>
              <a:rPr lang="en-GB" sz="1600" dirty="0" err="1">
                <a:latin typeface="Calibri"/>
                <a:ea typeface="Calibri"/>
                <a:cs typeface="Calibri"/>
                <a:sym typeface="Calibri"/>
              </a:rPr>
              <a:t>dengan</a:t>
            </a:r>
            <a:r>
              <a:rPr lang="en-GB" sz="1600" dirty="0">
                <a:latin typeface="Calibri"/>
                <a:ea typeface="Calibri"/>
                <a:cs typeface="Calibri"/>
                <a:sym typeface="Calibri"/>
              </a:rPr>
              <a:t> </a:t>
            </a:r>
            <a:r>
              <a:rPr lang="en-GB" sz="1600" dirty="0" err="1">
                <a:latin typeface="Calibri"/>
                <a:ea typeface="Calibri"/>
                <a:cs typeface="Calibri"/>
                <a:sym typeface="Calibri"/>
              </a:rPr>
              <a:t>pilihan</a:t>
            </a:r>
            <a:r>
              <a:rPr lang="en-GB" sz="1600" dirty="0">
                <a:latin typeface="Calibri"/>
                <a:ea typeface="Calibri"/>
                <a:cs typeface="Calibri"/>
                <a:sym typeface="Calibri"/>
              </a:rPr>
              <a:t> </a:t>
            </a:r>
            <a:r>
              <a:rPr lang="en-GB" sz="1600" dirty="0" err="1">
                <a:latin typeface="Calibri"/>
                <a:ea typeface="Calibri"/>
                <a:cs typeface="Calibri"/>
                <a:sym typeface="Calibri"/>
              </a:rPr>
              <a:t>untuk</a:t>
            </a:r>
            <a:r>
              <a:rPr lang="en-GB" sz="1600" dirty="0">
                <a:latin typeface="Calibri"/>
                <a:ea typeface="Calibri"/>
                <a:cs typeface="Calibri"/>
                <a:sym typeface="Calibri"/>
              </a:rPr>
              <a:t> </a:t>
            </a:r>
            <a:r>
              <a:rPr lang="en-GB" sz="1600" dirty="0" err="1">
                <a:latin typeface="Calibri"/>
                <a:ea typeface="Calibri"/>
                <a:cs typeface="Calibri"/>
                <a:sym typeface="Calibri"/>
              </a:rPr>
              <a:t>mentransfer</a:t>
            </a:r>
            <a:r>
              <a:rPr lang="en-GB" sz="1600" dirty="0">
                <a:latin typeface="Calibri"/>
                <a:ea typeface="Calibri"/>
                <a:cs typeface="Calibri"/>
                <a:sym typeface="Calibri"/>
              </a:rPr>
              <a:t> </a:t>
            </a:r>
            <a:r>
              <a:rPr lang="en-GB" sz="1600" dirty="0" err="1">
                <a:latin typeface="Calibri"/>
                <a:ea typeface="Calibri"/>
                <a:cs typeface="Calibri"/>
                <a:sym typeface="Calibri"/>
              </a:rPr>
              <a:t>risiko</a:t>
            </a:r>
            <a:r>
              <a:rPr lang="en-GB" sz="1600" dirty="0">
                <a:latin typeface="Calibri"/>
                <a:ea typeface="Calibri"/>
                <a:cs typeface="Calibri"/>
                <a:sym typeface="Calibri"/>
              </a:rPr>
              <a:t> </a:t>
            </a:r>
            <a:r>
              <a:rPr lang="en-GB" sz="1600" dirty="0" err="1">
                <a:latin typeface="Calibri"/>
                <a:ea typeface="Calibri"/>
                <a:cs typeface="Calibri"/>
                <a:sym typeface="Calibri"/>
              </a:rPr>
              <a:t>tersebut</a:t>
            </a:r>
            <a:r>
              <a:rPr lang="en-GB" sz="1600" dirty="0">
                <a:latin typeface="Calibri"/>
                <a:ea typeface="Calibri"/>
                <a:cs typeface="Calibri"/>
                <a:sym typeface="Calibri"/>
              </a:rPr>
              <a:t>. </a:t>
            </a:r>
            <a:r>
              <a:rPr lang="en-GB" sz="1600" dirty="0" err="1">
                <a:latin typeface="Calibri"/>
                <a:ea typeface="Calibri"/>
                <a:cs typeface="Calibri"/>
                <a:sym typeface="Calibri"/>
              </a:rPr>
              <a:t>Menurut</a:t>
            </a:r>
            <a:r>
              <a:rPr lang="en-GB" sz="1600" dirty="0">
                <a:latin typeface="Calibri"/>
                <a:ea typeface="Calibri"/>
                <a:cs typeface="Calibri"/>
                <a:sym typeface="Calibri"/>
              </a:rPr>
              <a:t> </a:t>
            </a:r>
            <a:r>
              <a:rPr lang="en-GB" sz="1600" dirty="0" err="1">
                <a:latin typeface="Calibri"/>
                <a:ea typeface="Calibri"/>
                <a:cs typeface="Calibri"/>
                <a:sym typeface="Calibri"/>
              </a:rPr>
              <a:t>anda</a:t>
            </a:r>
            <a:r>
              <a:rPr lang="en-GB" sz="1600" dirty="0">
                <a:latin typeface="Calibri"/>
                <a:ea typeface="Calibri"/>
                <a:cs typeface="Calibri"/>
                <a:sym typeface="Calibri"/>
              </a:rPr>
              <a:t> mana yang </a:t>
            </a:r>
            <a:r>
              <a:rPr lang="en-GB" sz="1600" dirty="0" err="1">
                <a:latin typeface="Calibri"/>
                <a:ea typeface="Calibri"/>
                <a:cs typeface="Calibri"/>
                <a:sym typeface="Calibri"/>
              </a:rPr>
              <a:t>lebih</a:t>
            </a:r>
            <a:r>
              <a:rPr lang="en-GB" sz="1600" dirty="0">
                <a:latin typeface="Calibri"/>
                <a:ea typeface="Calibri"/>
                <a:cs typeface="Calibri"/>
                <a:sym typeface="Calibri"/>
              </a:rPr>
              <a:t> </a:t>
            </a:r>
            <a:r>
              <a:rPr lang="en-GB" sz="1600" dirty="0" err="1">
                <a:latin typeface="Calibri"/>
                <a:ea typeface="Calibri"/>
                <a:cs typeface="Calibri"/>
                <a:sym typeface="Calibri"/>
              </a:rPr>
              <a:t>menguntungkan</a:t>
            </a:r>
            <a:endParaRPr lang="en-GB" sz="1600" dirty="0">
              <a:latin typeface="Calibri"/>
              <a:ea typeface="Calibri"/>
              <a:cs typeface="Calibri"/>
              <a:sym typeface="Calibri"/>
            </a:endParaRPr>
          </a:p>
          <a:p>
            <a:pPr marL="365125" indent="-365125" algn="just"/>
            <a:r>
              <a:rPr lang="en-ID" sz="1600" dirty="0" err="1"/>
              <a:t>Jelaskan</a:t>
            </a:r>
            <a:r>
              <a:rPr lang="en-ID" sz="1600" dirty="0"/>
              <a:t> </a:t>
            </a:r>
            <a:r>
              <a:rPr lang="en-ID" sz="1600" dirty="0" err="1"/>
              <a:t>kenapa</a:t>
            </a:r>
            <a:r>
              <a:rPr lang="en-ID" sz="1600" dirty="0"/>
              <a:t> </a:t>
            </a:r>
            <a:r>
              <a:rPr lang="en-ID" sz="1600" dirty="0" err="1"/>
              <a:t>risiko</a:t>
            </a:r>
            <a:r>
              <a:rPr lang="en-ID" sz="1600" dirty="0"/>
              <a:t> </a:t>
            </a:r>
            <a:r>
              <a:rPr lang="en-ID" sz="1600" dirty="0" err="1"/>
              <a:t>muncul</a:t>
            </a:r>
            <a:r>
              <a:rPr lang="en-ID" sz="1600" dirty="0"/>
              <a:t>? </a:t>
            </a:r>
            <a:r>
              <a:rPr lang="en-ID" sz="1600" dirty="0" err="1"/>
              <a:t>Apakah</a:t>
            </a:r>
            <a:r>
              <a:rPr lang="en-ID" sz="1600" dirty="0"/>
              <a:t> di dunia </a:t>
            </a:r>
            <a:r>
              <a:rPr lang="en-ID" sz="1600" dirty="0" err="1"/>
              <a:t>ini</a:t>
            </a:r>
            <a:r>
              <a:rPr lang="en-ID" sz="1600" dirty="0"/>
              <a:t> </a:t>
            </a:r>
            <a:r>
              <a:rPr lang="en-ID" sz="1600" dirty="0" err="1"/>
              <a:t>tidak</a:t>
            </a:r>
            <a:r>
              <a:rPr lang="en-ID" sz="1600" dirty="0"/>
              <a:t> </a:t>
            </a:r>
            <a:r>
              <a:rPr lang="en-ID" sz="1600" dirty="0" err="1"/>
              <a:t>ada</a:t>
            </a:r>
            <a:r>
              <a:rPr lang="en-ID" sz="1600" dirty="0"/>
              <a:t> </a:t>
            </a:r>
            <a:r>
              <a:rPr lang="en-ID" sz="1600" dirty="0" err="1"/>
              <a:t>sesuatu</a:t>
            </a:r>
            <a:r>
              <a:rPr lang="en-ID" sz="1600" dirty="0"/>
              <a:t> yang </a:t>
            </a:r>
            <a:r>
              <a:rPr lang="en-ID" sz="1600" dirty="0" err="1"/>
              <a:t>pasti</a:t>
            </a:r>
            <a:r>
              <a:rPr lang="en-ID" sz="1600" dirty="0"/>
              <a:t>? </a:t>
            </a:r>
            <a:r>
              <a:rPr lang="en-ID" sz="1600" dirty="0" err="1"/>
              <a:t>Jelaskan</a:t>
            </a:r>
            <a:r>
              <a:rPr lang="en-ID" sz="1600" dirty="0"/>
              <a:t>! </a:t>
            </a:r>
          </a:p>
          <a:p>
            <a:pPr marL="365125" indent="-365125" algn="just"/>
            <a:r>
              <a:rPr lang="en-ID" sz="1600" dirty="0" err="1"/>
              <a:t>Jelaskan</a:t>
            </a:r>
            <a:r>
              <a:rPr lang="en-ID" sz="1600" dirty="0"/>
              <a:t> </a:t>
            </a:r>
            <a:r>
              <a:rPr lang="en-ID" sz="1600" dirty="0" err="1"/>
              <a:t>tipe-tipe</a:t>
            </a:r>
            <a:r>
              <a:rPr lang="en-ID" sz="1600" dirty="0"/>
              <a:t> </a:t>
            </a:r>
            <a:r>
              <a:rPr lang="en-ID" sz="1600" dirty="0" err="1"/>
              <a:t>risiko</a:t>
            </a:r>
            <a:r>
              <a:rPr lang="en-ID" sz="1600" dirty="0"/>
              <a:t>. </a:t>
            </a:r>
            <a:r>
              <a:rPr lang="en-ID" sz="1600" dirty="0" err="1"/>
              <a:t>Kenapa</a:t>
            </a:r>
            <a:r>
              <a:rPr lang="en-ID" sz="1600" dirty="0"/>
              <a:t> </a:t>
            </a:r>
            <a:r>
              <a:rPr lang="en-ID" sz="1600" dirty="0" err="1"/>
              <a:t>tipe-tipe</a:t>
            </a:r>
            <a:r>
              <a:rPr lang="en-ID" sz="1600" dirty="0"/>
              <a:t> </a:t>
            </a:r>
            <a:r>
              <a:rPr lang="en-ID" sz="1600" dirty="0" err="1"/>
              <a:t>risiko</a:t>
            </a:r>
            <a:r>
              <a:rPr lang="en-ID" sz="1600" dirty="0"/>
              <a:t> </a:t>
            </a:r>
            <a:r>
              <a:rPr lang="en-ID" sz="1600" dirty="0" err="1"/>
              <a:t>penting</a:t>
            </a:r>
            <a:r>
              <a:rPr lang="en-ID" sz="1600" dirty="0"/>
              <a:t> </a:t>
            </a:r>
            <a:r>
              <a:rPr lang="en-ID" sz="1600" dirty="0" err="1"/>
              <a:t>dipelajari</a:t>
            </a:r>
            <a:r>
              <a:rPr lang="en-ID" sz="1600" dirty="0"/>
              <a:t>? </a:t>
            </a:r>
          </a:p>
          <a:p>
            <a:pPr marL="365125" indent="-365125" algn="just"/>
            <a:r>
              <a:rPr lang="en-ID" sz="1600" dirty="0" err="1"/>
              <a:t>Jelaskan</a:t>
            </a:r>
            <a:r>
              <a:rPr lang="en-ID" sz="1600" dirty="0"/>
              <a:t> proses </a:t>
            </a:r>
            <a:r>
              <a:rPr lang="en-ID" sz="1600" dirty="0" err="1"/>
              <a:t>manajemen</a:t>
            </a:r>
            <a:r>
              <a:rPr lang="en-ID" sz="1600" dirty="0"/>
              <a:t> </a:t>
            </a:r>
            <a:r>
              <a:rPr lang="en-ID" sz="1600" dirty="0" err="1"/>
              <a:t>risiko</a:t>
            </a:r>
            <a:r>
              <a:rPr lang="en-ID" sz="1600" dirty="0"/>
              <a:t>, </a:t>
            </a:r>
            <a:r>
              <a:rPr lang="en-ID" sz="1600" dirty="0" err="1"/>
              <a:t>kenapa</a:t>
            </a:r>
            <a:r>
              <a:rPr lang="en-ID" sz="1600" dirty="0"/>
              <a:t> proses </a:t>
            </a:r>
            <a:r>
              <a:rPr lang="en-ID" sz="1600" dirty="0" err="1"/>
              <a:t>manajemen</a:t>
            </a:r>
            <a:r>
              <a:rPr lang="en-ID" sz="1600" dirty="0"/>
              <a:t> </a:t>
            </a:r>
            <a:r>
              <a:rPr lang="en-ID" sz="1600" dirty="0" err="1"/>
              <a:t>risiko</a:t>
            </a:r>
            <a:r>
              <a:rPr lang="en-ID" sz="1600" dirty="0"/>
              <a:t> </a:t>
            </a:r>
          </a:p>
          <a:p>
            <a:pPr marL="365125" indent="-365125" algn="just"/>
            <a:r>
              <a:rPr lang="en-ID" sz="1600" dirty="0" err="1"/>
              <a:t>penting</a:t>
            </a:r>
            <a:r>
              <a:rPr lang="en-ID" sz="1600" dirty="0"/>
              <a:t> </a:t>
            </a:r>
            <a:r>
              <a:rPr lang="en-ID" sz="1600" dirty="0" err="1"/>
              <a:t>dipelajari</a:t>
            </a:r>
            <a:r>
              <a:rPr lang="en-ID" sz="1600" dirty="0"/>
              <a:t>? </a:t>
            </a:r>
          </a:p>
          <a:p>
            <a:pPr marL="342900" indent="-342900" algn="just">
              <a:spcBef>
                <a:spcPts val="600"/>
              </a:spcBef>
              <a:buClr>
                <a:schemeClr val="dk1"/>
              </a:buClr>
              <a:buSzPct val="100000"/>
              <a:buFont typeface="Arial"/>
              <a:buChar char="•"/>
            </a:pPr>
            <a:endParaRPr lang="en-GB" sz="1600" dirty="0">
              <a:latin typeface="Calibri"/>
              <a:ea typeface="Calibri"/>
              <a:cs typeface="Calibri"/>
              <a:sym typeface="Calibri"/>
            </a:endParaRPr>
          </a:p>
        </p:txBody>
      </p:sp>
    </p:spTree>
    <p:extLst>
      <p:ext uri="{BB962C8B-B14F-4D97-AF65-F5344CB8AC3E}">
        <p14:creationId xmlns:p14="http://schemas.microsoft.com/office/powerpoint/2010/main" val="28661591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CAD28B1A-9597-9E47-A9AD-FF393E7AD2B0}"/>
              </a:ext>
            </a:extLst>
          </p:cNvPr>
          <p:cNvSpPr>
            <a:spLocks noGrp="1"/>
          </p:cNvSpPr>
          <p:nvPr>
            <p:ph type="ctrTitle"/>
          </p:nvPr>
        </p:nvSpPr>
        <p:spPr>
          <a:xfrm>
            <a:off x="628650" y="4555055"/>
            <a:ext cx="5174047" cy="1723125"/>
          </a:xfrm>
        </p:spPr>
        <p:txBody>
          <a:bodyPr anchor="ctr">
            <a:normAutofit/>
          </a:bodyPr>
          <a:lstStyle/>
          <a:p>
            <a:pPr algn="r"/>
            <a:r>
              <a:rPr lang="id-ID" sz="3800" b="1" dirty="0" err="1"/>
              <a:t>See</a:t>
            </a:r>
            <a:r>
              <a:rPr lang="id-ID" sz="3800" b="1" dirty="0"/>
              <a:t> </a:t>
            </a:r>
            <a:r>
              <a:rPr lang="id-ID" sz="3800" b="1" dirty="0" err="1"/>
              <a:t>you</a:t>
            </a:r>
            <a:r>
              <a:rPr lang="id-ID" sz="3800" b="1" dirty="0"/>
              <a:t> </a:t>
            </a:r>
            <a:r>
              <a:rPr lang="id-ID" sz="3800" b="1" dirty="0" err="1"/>
              <a:t>next</a:t>
            </a:r>
            <a:r>
              <a:rPr lang="id-ID" sz="3800" b="1" dirty="0"/>
              <a:t> </a:t>
            </a:r>
            <a:r>
              <a:rPr lang="id-ID" sz="3800" b="1" dirty="0" err="1"/>
              <a:t>week</a:t>
            </a:r>
            <a:endParaRPr lang="en-US" sz="3800" b="1" dirty="0"/>
          </a:p>
        </p:txBody>
      </p:sp>
      <p:sp>
        <p:nvSpPr>
          <p:cNvPr id="3" name="Subtitle 2">
            <a:extLst>
              <a:ext uri="{FF2B5EF4-FFF2-40B4-BE49-F238E27FC236}">
                <a16:creationId xmlns:a16="http://schemas.microsoft.com/office/drawing/2014/main" id="{BF79BF7F-A480-8440-8513-D69D97C9773B}"/>
              </a:ext>
            </a:extLst>
          </p:cNvPr>
          <p:cNvSpPr>
            <a:spLocks noGrp="1"/>
          </p:cNvSpPr>
          <p:nvPr>
            <p:ph type="subTitle" idx="1"/>
          </p:nvPr>
        </p:nvSpPr>
        <p:spPr>
          <a:xfrm>
            <a:off x="6156968" y="4555055"/>
            <a:ext cx="2537450" cy="1723125"/>
          </a:xfrm>
        </p:spPr>
        <p:txBody>
          <a:bodyPr anchor="ctr">
            <a:normAutofit/>
          </a:bodyPr>
          <a:lstStyle/>
          <a:p>
            <a:pPr algn="l"/>
            <a:r>
              <a:rPr lang="en-US" dirty="0"/>
              <a:t>Serious, OK</a:t>
            </a:r>
          </a:p>
          <a:p>
            <a:pPr algn="l"/>
            <a:endParaRPr lang="en-US" dirty="0"/>
          </a:p>
          <a:p>
            <a:pPr algn="l"/>
            <a:r>
              <a:rPr lang="en-US" dirty="0"/>
              <a:t>Stress, NO</a:t>
            </a:r>
          </a:p>
        </p:txBody>
      </p:sp>
      <p:sp>
        <p:nvSpPr>
          <p:cNvPr id="13" name="Oval 12">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5" name="Oval 14">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7" name="Oval 16">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21" name="Straight Connector 20">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5C9E0FE8-7CF8-004F-9FCF-59345B9F2E5C}"/>
              </a:ext>
            </a:extLst>
          </p:cNvPr>
          <p:cNvGrpSpPr/>
          <p:nvPr/>
        </p:nvGrpSpPr>
        <p:grpSpPr>
          <a:xfrm>
            <a:off x="8001000" y="6093296"/>
            <a:ext cx="887799" cy="584775"/>
            <a:chOff x="7299774" y="3143248"/>
            <a:chExt cx="887799" cy="584775"/>
          </a:xfrm>
          <a:solidFill>
            <a:schemeClr val="accent3">
              <a:lumMod val="75000"/>
            </a:schemeClr>
          </a:solidFill>
        </p:grpSpPr>
        <p:sp>
          <p:nvSpPr>
            <p:cNvPr id="5" name="Rectangle 4">
              <a:extLst>
                <a:ext uri="{FF2B5EF4-FFF2-40B4-BE49-F238E27FC236}">
                  <a16:creationId xmlns:a16="http://schemas.microsoft.com/office/drawing/2014/main" id="{93F79B6C-70FF-5C4E-8510-8AAA21A194F8}"/>
                </a:ext>
              </a:extLst>
            </p:cNvPr>
            <p:cNvSpPr/>
            <p:nvPr/>
          </p:nvSpPr>
          <p:spPr>
            <a:xfrm>
              <a:off x="7643834" y="3143248"/>
              <a:ext cx="543739" cy="584775"/>
            </a:xfrm>
            <a:prstGeom prst="rect">
              <a:avLst/>
            </a:prstGeom>
            <a:grpFill/>
          </p:spPr>
          <p:txBody>
            <a:bodyPr wrap="none" lIns="91440" tIns="45720" rIns="91440" bIns="45720">
              <a:spAutoFit/>
            </a:bodyPr>
            <a:lstStyle/>
            <a:p>
              <a:pPr algn="ctr">
                <a:spcAft>
                  <a:spcPts val="600"/>
                </a:spcAft>
              </a:pPr>
              <a:r>
                <a:rPr lang="id-ID" sz="32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a:t>
              </a:r>
              <a:endParaRPr lang="en-US" sz="32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Rectangle 5">
              <a:extLst>
                <a:ext uri="{FF2B5EF4-FFF2-40B4-BE49-F238E27FC236}">
                  <a16:creationId xmlns:a16="http://schemas.microsoft.com/office/drawing/2014/main" id="{5F2C330D-667D-D84D-B064-B6484FBC5B39}"/>
                </a:ext>
              </a:extLst>
            </p:cNvPr>
            <p:cNvSpPr/>
            <p:nvPr/>
          </p:nvSpPr>
          <p:spPr>
            <a:xfrm>
              <a:off x="7299774" y="3143248"/>
              <a:ext cx="415498" cy="584775"/>
            </a:xfrm>
            <a:prstGeom prst="rect">
              <a:avLst/>
            </a:prstGeom>
            <a:grpFill/>
          </p:spPr>
          <p:txBody>
            <a:bodyPr wrap="none" lIns="91440" tIns="45720" rIns="91440" bIns="45720">
              <a:spAutoFit/>
            </a:bodyPr>
            <a:lstStyle/>
            <a:p>
              <a:pPr algn="ctr">
                <a:spcAft>
                  <a:spcPts val="600"/>
                </a:spcAft>
              </a:pPr>
              <a:r>
                <a:rPr lang="id-ID" sz="3200"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a:t>
              </a:r>
              <a:endParaRPr lang="en-US" sz="3200"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pSp>
      <p:pic>
        <p:nvPicPr>
          <p:cNvPr id="14" name="Graphic 13" descr="Clapping hands">
            <a:extLst>
              <a:ext uri="{FF2B5EF4-FFF2-40B4-BE49-F238E27FC236}">
                <a16:creationId xmlns:a16="http://schemas.microsoft.com/office/drawing/2014/main" id="{C34A47CB-4B8C-A44C-A3B2-DD830E7024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70140" y="4736849"/>
            <a:ext cx="525338" cy="525338"/>
          </a:xfrm>
          <a:prstGeom prst="rect">
            <a:avLst/>
          </a:prstGeom>
        </p:spPr>
      </p:pic>
      <p:pic>
        <p:nvPicPr>
          <p:cNvPr id="16" name="Graphic 15" descr="Scissors">
            <a:extLst>
              <a:ext uri="{FF2B5EF4-FFF2-40B4-BE49-F238E27FC236}">
                <a16:creationId xmlns:a16="http://schemas.microsoft.com/office/drawing/2014/main" id="{BA41C704-224B-B448-9AD6-9F421417D8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99030" y="5443981"/>
            <a:ext cx="400707" cy="400707"/>
          </a:xfrm>
          <a:prstGeom prst="rect">
            <a:avLst/>
          </a:prstGeom>
        </p:spPr>
      </p:pic>
    </p:spTree>
    <p:extLst>
      <p:ext uri="{BB962C8B-B14F-4D97-AF65-F5344CB8AC3E}">
        <p14:creationId xmlns:p14="http://schemas.microsoft.com/office/powerpoint/2010/main" val="260085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79512" y="317754"/>
            <a:ext cx="8407399" cy="563165"/>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3200" b="1" dirty="0" err="1">
                <a:latin typeface="Corbel"/>
                <a:ea typeface="Corbel"/>
                <a:cs typeface="Corbel"/>
                <a:sym typeface="Corbel"/>
              </a:rPr>
              <a:t>Hubungan</a:t>
            </a:r>
            <a:r>
              <a:rPr lang="en-GB" sz="3200" b="1" dirty="0">
                <a:latin typeface="Corbel"/>
                <a:ea typeface="Corbel"/>
                <a:cs typeface="Corbel"/>
                <a:sym typeface="Corbel"/>
              </a:rPr>
              <a:t> </a:t>
            </a:r>
            <a:r>
              <a:rPr lang="en-GB" sz="3200" b="1" dirty="0" err="1">
                <a:latin typeface="Corbel"/>
                <a:ea typeface="Corbel"/>
                <a:cs typeface="Corbel"/>
                <a:sym typeface="Corbel"/>
              </a:rPr>
              <a:t>Risiko</a:t>
            </a:r>
            <a:r>
              <a:rPr lang="en-GB" sz="3200" b="1" dirty="0">
                <a:latin typeface="Corbel"/>
                <a:ea typeface="Corbel"/>
                <a:cs typeface="Corbel"/>
                <a:sym typeface="Corbel"/>
              </a:rPr>
              <a:t> dan Tingkat </a:t>
            </a:r>
            <a:r>
              <a:rPr lang="en-GB" sz="3200" b="1" dirty="0" err="1">
                <a:latin typeface="Corbel"/>
                <a:ea typeface="Corbel"/>
                <a:cs typeface="Corbel"/>
                <a:sym typeface="Corbel"/>
              </a:rPr>
              <a:t>Keuntungan</a:t>
            </a:r>
            <a:endParaRPr lang="en-GB" sz="3200" b="1" dirty="0">
              <a:latin typeface="Corbel"/>
              <a:ea typeface="Corbel"/>
              <a:cs typeface="Corbel"/>
              <a:sym typeface="Corbel"/>
            </a:endParaRPr>
          </a:p>
        </p:txBody>
      </p:sp>
      <p:cxnSp>
        <p:nvCxnSpPr>
          <p:cNvPr id="140" name="Shape 140"/>
          <p:cNvCxnSpPr/>
          <p:nvPr/>
        </p:nvCxnSpPr>
        <p:spPr>
          <a:xfrm rot="-5400000">
            <a:off x="974130" y="3240683"/>
            <a:ext cx="2625327" cy="1587"/>
          </a:xfrm>
          <a:prstGeom prst="straightConnector1">
            <a:avLst/>
          </a:prstGeom>
          <a:noFill/>
          <a:ln w="22225" cap="rnd" cmpd="sng">
            <a:solidFill>
              <a:schemeClr val="dk1"/>
            </a:solidFill>
            <a:prstDash val="solid"/>
            <a:miter/>
            <a:headEnd type="none" w="med" len="med"/>
            <a:tailEnd type="stealth" w="lg" len="lg"/>
          </a:ln>
        </p:spPr>
      </p:cxnSp>
      <p:cxnSp>
        <p:nvCxnSpPr>
          <p:cNvPr id="141" name="Shape 141"/>
          <p:cNvCxnSpPr/>
          <p:nvPr/>
        </p:nvCxnSpPr>
        <p:spPr>
          <a:xfrm>
            <a:off x="2286001" y="4554140"/>
            <a:ext cx="4500561" cy="1190"/>
          </a:xfrm>
          <a:prstGeom prst="straightConnector1">
            <a:avLst/>
          </a:prstGeom>
          <a:noFill/>
          <a:ln w="22225" cap="rnd" cmpd="sng">
            <a:solidFill>
              <a:schemeClr val="dk1"/>
            </a:solidFill>
            <a:prstDash val="solid"/>
            <a:miter/>
            <a:headEnd type="none" w="med" len="med"/>
            <a:tailEnd type="stealth" w="lg" len="lg"/>
          </a:ln>
        </p:spPr>
      </p:cxnSp>
      <p:sp>
        <p:nvSpPr>
          <p:cNvPr id="142" name="Shape 142"/>
          <p:cNvSpPr txBox="1"/>
          <p:nvPr/>
        </p:nvSpPr>
        <p:spPr>
          <a:xfrm>
            <a:off x="1285876" y="5089922"/>
            <a:ext cx="6786561" cy="1141440"/>
          </a:xfrm>
          <a:prstGeom prst="rect">
            <a:avLst/>
          </a:prstGeom>
          <a:no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pPr algn="ctr">
              <a:buClr>
                <a:schemeClr val="dk1"/>
              </a:buClr>
              <a:buSzPct val="25000"/>
            </a:pPr>
            <a:r>
              <a:rPr lang="en-GB" sz="3200" b="1" dirty="0" err="1">
                <a:solidFill>
                  <a:schemeClr val="dk1"/>
                </a:solidFill>
                <a:latin typeface="Corbel"/>
                <a:ea typeface="Corbel"/>
                <a:cs typeface="Corbel"/>
                <a:sym typeface="Corbel"/>
              </a:rPr>
              <a:t>Pandangan</a:t>
            </a:r>
            <a:r>
              <a:rPr lang="en-GB" sz="3200" b="1" dirty="0">
                <a:solidFill>
                  <a:schemeClr val="dk1"/>
                </a:solidFill>
                <a:latin typeface="Corbel"/>
                <a:ea typeface="Corbel"/>
                <a:cs typeface="Corbel"/>
                <a:sym typeface="Corbel"/>
              </a:rPr>
              <a:t> </a:t>
            </a:r>
            <a:r>
              <a:rPr lang="en-GB" sz="3200" b="1" dirty="0" err="1">
                <a:solidFill>
                  <a:schemeClr val="dk1"/>
                </a:solidFill>
                <a:latin typeface="Corbel"/>
                <a:ea typeface="Corbel"/>
                <a:cs typeface="Corbel"/>
                <a:sym typeface="Corbel"/>
              </a:rPr>
              <a:t>Klasik</a:t>
            </a:r>
            <a:r>
              <a:rPr lang="en-GB" sz="3200" b="1" dirty="0">
                <a:solidFill>
                  <a:schemeClr val="dk1"/>
                </a:solidFill>
                <a:latin typeface="Corbel"/>
                <a:ea typeface="Corbel"/>
                <a:cs typeface="Corbel"/>
                <a:sym typeface="Corbel"/>
              </a:rPr>
              <a:t> /lama:</a:t>
            </a:r>
          </a:p>
          <a:p>
            <a:pPr algn="ctr">
              <a:buClr>
                <a:schemeClr val="dk1"/>
              </a:buClr>
              <a:buSzPct val="25000"/>
            </a:pPr>
            <a:r>
              <a:rPr lang="en-GB" dirty="0" err="1">
                <a:solidFill>
                  <a:schemeClr val="dk1"/>
                </a:solidFill>
                <a:latin typeface="Corbel"/>
                <a:ea typeface="Corbel"/>
                <a:cs typeface="Corbel"/>
                <a:sym typeface="Corbel"/>
              </a:rPr>
              <a:t>Semakin</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tinggi</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risiko</a:t>
            </a:r>
            <a:r>
              <a:rPr lang="en-GB" dirty="0">
                <a:solidFill>
                  <a:schemeClr val="dk1"/>
                </a:solidFill>
                <a:latin typeface="Corbel"/>
                <a:ea typeface="Corbel"/>
                <a:cs typeface="Corbel"/>
                <a:sym typeface="Corbel"/>
              </a:rPr>
              <a:t> yang </a:t>
            </a:r>
            <a:r>
              <a:rPr lang="en-GB" dirty="0" err="1">
                <a:solidFill>
                  <a:schemeClr val="dk1"/>
                </a:solidFill>
                <a:latin typeface="Corbel"/>
                <a:ea typeface="Corbel"/>
                <a:cs typeface="Corbel"/>
                <a:sym typeface="Corbel"/>
              </a:rPr>
              <a:t>dihadapi</a:t>
            </a:r>
            <a:r>
              <a:rPr lang="en-GB" dirty="0">
                <a:solidFill>
                  <a:schemeClr val="dk1"/>
                </a:solidFill>
                <a:latin typeface="Corbel"/>
                <a:ea typeface="Corbel"/>
                <a:cs typeface="Corbel"/>
                <a:sym typeface="Corbel"/>
              </a:rPr>
              <a:t>,</a:t>
            </a:r>
          </a:p>
          <a:p>
            <a:pPr algn="ctr">
              <a:buClr>
                <a:schemeClr val="dk1"/>
              </a:buClr>
              <a:buSzPct val="25000"/>
            </a:pPr>
            <a:r>
              <a:rPr lang="en-GB" dirty="0" err="1">
                <a:solidFill>
                  <a:schemeClr val="dk1"/>
                </a:solidFill>
                <a:latin typeface="Corbel"/>
                <a:ea typeface="Corbel"/>
                <a:cs typeface="Corbel"/>
                <a:sym typeface="Corbel"/>
              </a:rPr>
              <a:t>Semakin</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tinggi</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tingkat</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keuntungan</a:t>
            </a:r>
            <a:r>
              <a:rPr lang="en-GB" dirty="0">
                <a:solidFill>
                  <a:schemeClr val="dk1"/>
                </a:solidFill>
                <a:latin typeface="Corbel"/>
                <a:ea typeface="Corbel"/>
                <a:cs typeface="Corbel"/>
                <a:sym typeface="Corbel"/>
              </a:rPr>
              <a:t> yang </a:t>
            </a:r>
            <a:r>
              <a:rPr lang="en-GB" dirty="0" err="1">
                <a:solidFill>
                  <a:schemeClr val="dk1"/>
                </a:solidFill>
                <a:latin typeface="Corbel"/>
                <a:ea typeface="Corbel"/>
                <a:cs typeface="Corbel"/>
                <a:sym typeface="Corbel"/>
              </a:rPr>
              <a:t>akan</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diperoleh</a:t>
            </a:r>
            <a:endParaRPr lang="en-GB" dirty="0">
              <a:solidFill>
                <a:schemeClr val="dk1"/>
              </a:solidFill>
              <a:latin typeface="Corbel"/>
              <a:ea typeface="Corbel"/>
              <a:cs typeface="Corbel"/>
              <a:sym typeface="Corbel"/>
            </a:endParaRPr>
          </a:p>
        </p:txBody>
      </p:sp>
      <p:sp>
        <p:nvSpPr>
          <p:cNvPr id="143" name="Shape 143"/>
          <p:cNvSpPr txBox="1"/>
          <p:nvPr/>
        </p:nvSpPr>
        <p:spPr>
          <a:xfrm>
            <a:off x="1500187" y="1714500"/>
            <a:ext cx="928686" cy="160734"/>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Return</a:t>
            </a:r>
          </a:p>
        </p:txBody>
      </p:sp>
      <p:sp>
        <p:nvSpPr>
          <p:cNvPr id="144" name="Shape 144"/>
          <p:cNvSpPr txBox="1"/>
          <p:nvPr/>
        </p:nvSpPr>
        <p:spPr>
          <a:xfrm>
            <a:off x="5929312" y="4714875"/>
            <a:ext cx="928686" cy="160734"/>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Risk</a:t>
            </a:r>
          </a:p>
        </p:txBody>
      </p:sp>
      <p:sp>
        <p:nvSpPr>
          <p:cNvPr id="145" name="Shape 145"/>
          <p:cNvSpPr txBox="1"/>
          <p:nvPr/>
        </p:nvSpPr>
        <p:spPr>
          <a:xfrm>
            <a:off x="2500312" y="2625328"/>
            <a:ext cx="1785937" cy="642937"/>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Higher risk leads</a:t>
            </a:r>
          </a:p>
          <a:p>
            <a:pPr algn="ctr">
              <a:buClr>
                <a:schemeClr val="dk1"/>
              </a:buClr>
              <a:buSzPct val="25000"/>
            </a:pPr>
            <a:r>
              <a:rPr lang="en-GB">
                <a:solidFill>
                  <a:schemeClr val="dk1"/>
                </a:solidFill>
                <a:latin typeface="Corbel"/>
                <a:ea typeface="Corbel"/>
                <a:cs typeface="Corbel"/>
                <a:sym typeface="Corbel"/>
              </a:rPr>
              <a:t>To higher return</a:t>
            </a:r>
          </a:p>
        </p:txBody>
      </p:sp>
      <p:cxnSp>
        <p:nvCxnSpPr>
          <p:cNvPr id="146" name="Shape 146"/>
          <p:cNvCxnSpPr/>
          <p:nvPr/>
        </p:nvCxnSpPr>
        <p:spPr>
          <a:xfrm rot="10800000" flipH="1">
            <a:off x="2286000" y="2250282"/>
            <a:ext cx="3929062" cy="2303859"/>
          </a:xfrm>
          <a:prstGeom prst="straightConnector1">
            <a:avLst/>
          </a:prstGeom>
          <a:noFill/>
          <a:ln w="41275" cap="rnd" cmpd="sng">
            <a:solidFill>
              <a:srgbClr val="C00000"/>
            </a:solidFill>
            <a:prstDash val="solid"/>
            <a:miter/>
            <a:headEnd type="none" w="med" len="med"/>
            <a:tailEnd type="none" w="med" len="med"/>
          </a:ln>
        </p:spPr>
      </p:cxnSp>
      <p:cxnSp>
        <p:nvCxnSpPr>
          <p:cNvPr id="147" name="Shape 147"/>
          <p:cNvCxnSpPr/>
          <p:nvPr/>
        </p:nvCxnSpPr>
        <p:spPr>
          <a:xfrm rot="-5400000" flipH="1">
            <a:off x="3536155" y="3178968"/>
            <a:ext cx="214312" cy="285750"/>
          </a:xfrm>
          <a:prstGeom prst="straightConnector1">
            <a:avLst/>
          </a:prstGeom>
          <a:noFill/>
          <a:ln w="31750" cap="rnd" cmpd="sng">
            <a:solidFill>
              <a:schemeClr val="dk1"/>
            </a:solidFill>
            <a:prstDash val="solid"/>
            <a:miter/>
            <a:headEnd type="none" w="med" len="med"/>
            <a:tailEnd type="stealth" w="lg" len="lg"/>
          </a:ln>
        </p:spPr>
      </p:cxnSp>
    </p:spTree>
    <p:extLst>
      <p:ext uri="{BB962C8B-B14F-4D97-AF65-F5344CB8AC3E}">
        <p14:creationId xmlns:p14="http://schemas.microsoft.com/office/powerpoint/2010/main" val="2479497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0"/>
        <p:cNvGrpSpPr/>
        <p:nvPr/>
      </p:nvGrpSpPr>
      <p:grpSpPr>
        <a:xfrm>
          <a:off x="0" y="0"/>
          <a:ext cx="0" cy="0"/>
          <a:chOff x="0" y="0"/>
          <a:chExt cx="0" cy="0"/>
        </a:xfrm>
      </p:grpSpPr>
      <p:sp>
        <p:nvSpPr>
          <p:cNvPr id="185" name="Rectangle 184">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8618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Shape 121"/>
          <p:cNvSpPr txBox="1">
            <a:spLocks noGrp="1"/>
          </p:cNvSpPr>
          <p:nvPr>
            <p:ph type="title"/>
          </p:nvPr>
        </p:nvSpPr>
        <p:spPr>
          <a:xfrm>
            <a:off x="628650" y="624568"/>
            <a:ext cx="2824842" cy="5412920"/>
          </a:xfrm>
          <a:prstGeom prst="rect">
            <a:avLst/>
          </a:prstGeom>
        </p:spPr>
        <p:txBody>
          <a:bodyPr vert="horz" lIns="91425" tIns="45700" rIns="45700" bIns="45700" rtlCol="0" anchorCtr="0">
            <a:normAutofit/>
          </a:bodyPr>
          <a:lstStyle/>
          <a:p>
            <a:pPr>
              <a:spcBef>
                <a:spcPts val="0"/>
              </a:spcBef>
              <a:buClr>
                <a:srgbClr val="FFC700"/>
              </a:buClr>
              <a:buSzPct val="25000"/>
            </a:pPr>
            <a:r>
              <a:rPr lang="en-GB" b="1">
                <a:solidFill>
                  <a:srgbClr val="FFFFFF"/>
                </a:solidFill>
                <a:latin typeface="Corbel"/>
                <a:ea typeface="Corbel"/>
                <a:cs typeface="Corbel"/>
                <a:sym typeface="Corbel"/>
              </a:rPr>
              <a:t>Tahapan Risiko Menurut Pandangan Klasik</a:t>
            </a:r>
          </a:p>
        </p:txBody>
      </p:sp>
      <p:sp>
        <p:nvSpPr>
          <p:cNvPr id="122" name="Shape 122"/>
          <p:cNvSpPr txBox="1">
            <a:spLocks noGrp="1"/>
          </p:cNvSpPr>
          <p:nvPr>
            <p:ph idx="1"/>
          </p:nvPr>
        </p:nvSpPr>
        <p:spPr>
          <a:xfrm>
            <a:off x="3923928" y="624568"/>
            <a:ext cx="4968551" cy="5412920"/>
          </a:xfrm>
          <a:prstGeom prst="rect">
            <a:avLst/>
          </a:prstGeom>
        </p:spPr>
        <p:txBody>
          <a:bodyPr vert="horz" lIns="54850" tIns="91425" rIns="91425" bIns="45700" rtlCol="0" anchor="ctr" anchorCtr="0">
            <a:normAutofit/>
          </a:bodyPr>
          <a:lstStyle/>
          <a:p>
            <a:pPr marL="438150" indent="-326390" algn="just">
              <a:spcBef>
                <a:spcPts val="0"/>
              </a:spcBef>
              <a:spcAft>
                <a:spcPts val="600"/>
              </a:spcAft>
              <a:buClr>
                <a:schemeClr val="accent1"/>
              </a:buClr>
              <a:buSzPct val="100000"/>
              <a:buFont typeface="Arial"/>
              <a:buChar char="•"/>
            </a:pPr>
            <a:r>
              <a:rPr lang="en-GB" sz="1900" dirty="0" err="1">
                <a:latin typeface="Corbel"/>
                <a:ea typeface="Corbel"/>
                <a:cs typeface="Corbel"/>
                <a:sym typeface="Corbel"/>
              </a:rPr>
              <a:t>Manajemen</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organisasi</a:t>
            </a:r>
            <a:r>
              <a:rPr lang="en-GB" sz="1900" dirty="0">
                <a:latin typeface="Corbel"/>
                <a:ea typeface="Corbel"/>
                <a:cs typeface="Corbel"/>
                <a:sym typeface="Corbel"/>
              </a:rPr>
              <a:t> </a:t>
            </a:r>
            <a:r>
              <a:rPr lang="en-GB" sz="1900" dirty="0" err="1">
                <a:latin typeface="Corbel"/>
                <a:ea typeface="Corbel"/>
                <a:cs typeface="Corbel"/>
                <a:sym typeface="Corbel"/>
              </a:rPr>
              <a:t>bertujuan</a:t>
            </a:r>
            <a:r>
              <a:rPr lang="en-GB" sz="1900" dirty="0">
                <a:latin typeface="Corbel"/>
                <a:ea typeface="Corbel"/>
                <a:cs typeface="Corbel"/>
                <a:sym typeface="Corbel"/>
              </a:rPr>
              <a:t> </a:t>
            </a:r>
            <a:r>
              <a:rPr lang="en-GB" sz="1900" dirty="0" err="1">
                <a:latin typeface="Corbel"/>
                <a:ea typeface="Corbel"/>
                <a:cs typeface="Corbel"/>
                <a:sym typeface="Corbel"/>
              </a:rPr>
              <a:t>untuk</a:t>
            </a:r>
            <a:r>
              <a:rPr lang="en-GB" sz="1900" dirty="0">
                <a:latin typeface="Corbel"/>
                <a:ea typeface="Corbel"/>
                <a:cs typeface="Corbel"/>
                <a:sym typeface="Corbel"/>
              </a:rPr>
              <a:t> </a:t>
            </a:r>
            <a:r>
              <a:rPr lang="en-GB" sz="1900" dirty="0" err="1">
                <a:latin typeface="Corbel"/>
                <a:ea typeface="Corbel"/>
                <a:cs typeface="Corbel"/>
                <a:sym typeface="Corbel"/>
              </a:rPr>
              <a:t>menciptakan</a:t>
            </a:r>
            <a:r>
              <a:rPr lang="en-GB" sz="1900" dirty="0">
                <a:latin typeface="Corbel"/>
                <a:ea typeface="Corbel"/>
                <a:cs typeface="Corbel"/>
                <a:sym typeface="Corbel"/>
              </a:rPr>
              <a:t> </a:t>
            </a:r>
            <a:r>
              <a:rPr lang="en-GB" sz="1900" dirty="0" err="1">
                <a:latin typeface="Corbel"/>
                <a:ea typeface="Corbel"/>
                <a:cs typeface="Corbel"/>
                <a:sym typeface="Corbel"/>
              </a:rPr>
              <a:t>sistem</a:t>
            </a:r>
            <a:r>
              <a:rPr lang="en-GB" sz="1900" dirty="0">
                <a:latin typeface="Corbel"/>
                <a:ea typeface="Corbel"/>
                <a:cs typeface="Corbel"/>
                <a:sym typeface="Corbel"/>
              </a:rPr>
              <a:t> </a:t>
            </a:r>
            <a:r>
              <a:rPr lang="en-GB" sz="1900" dirty="0" err="1">
                <a:latin typeface="Corbel"/>
                <a:ea typeface="Corbel"/>
                <a:cs typeface="Corbel"/>
                <a:sym typeface="Corbel"/>
              </a:rPr>
              <a:t>atau</a:t>
            </a:r>
            <a:r>
              <a:rPr lang="en-GB" sz="1900" dirty="0">
                <a:latin typeface="Corbel"/>
                <a:ea typeface="Corbel"/>
                <a:cs typeface="Corbel"/>
                <a:sym typeface="Corbel"/>
              </a:rPr>
              <a:t> </a:t>
            </a:r>
            <a:r>
              <a:rPr lang="en-GB" sz="1900" dirty="0" err="1">
                <a:latin typeface="Corbel"/>
                <a:ea typeface="Corbel"/>
                <a:cs typeface="Corbel"/>
                <a:sym typeface="Corbel"/>
              </a:rPr>
              <a:t>mekanisme</a:t>
            </a:r>
            <a:r>
              <a:rPr lang="en-GB" sz="1900" dirty="0">
                <a:latin typeface="Corbel"/>
                <a:ea typeface="Corbel"/>
                <a:cs typeface="Corbel"/>
                <a:sym typeface="Corbel"/>
              </a:rPr>
              <a:t> </a:t>
            </a:r>
            <a:r>
              <a:rPr lang="en-GB" sz="1900" dirty="0" err="1">
                <a:latin typeface="Corbel"/>
                <a:ea typeface="Corbel"/>
                <a:cs typeface="Corbel"/>
                <a:sym typeface="Corbel"/>
              </a:rPr>
              <a:t>dalam</a:t>
            </a:r>
            <a:r>
              <a:rPr lang="en-GB" sz="1900" dirty="0">
                <a:latin typeface="Corbel"/>
                <a:ea typeface="Corbel"/>
                <a:cs typeface="Corbel"/>
                <a:sym typeface="Corbel"/>
              </a:rPr>
              <a:t> </a:t>
            </a:r>
            <a:r>
              <a:rPr lang="en-GB" sz="1900" dirty="0" err="1">
                <a:latin typeface="Corbel"/>
                <a:ea typeface="Corbel"/>
                <a:cs typeface="Corbel"/>
                <a:sym typeface="Corbel"/>
              </a:rPr>
              <a:t>organisasi</a:t>
            </a:r>
            <a:r>
              <a:rPr lang="en-GB" sz="1900" dirty="0">
                <a:latin typeface="Corbel"/>
                <a:ea typeface="Corbel"/>
                <a:cs typeface="Corbel"/>
                <a:sym typeface="Corbel"/>
              </a:rPr>
              <a:t> </a:t>
            </a:r>
            <a:r>
              <a:rPr lang="en-GB" sz="1900" dirty="0" err="1">
                <a:latin typeface="Corbel"/>
                <a:ea typeface="Corbel"/>
                <a:cs typeface="Corbel"/>
                <a:sym typeface="Corbel"/>
              </a:rPr>
              <a:t>sehingga</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yang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merugikan</a:t>
            </a:r>
            <a:r>
              <a:rPr lang="en-GB" sz="1900" dirty="0">
                <a:latin typeface="Corbel"/>
                <a:ea typeface="Corbel"/>
                <a:cs typeface="Corbel"/>
                <a:sym typeface="Corbel"/>
              </a:rPr>
              <a:t> </a:t>
            </a:r>
            <a:r>
              <a:rPr lang="en-GB" sz="1900" dirty="0" err="1">
                <a:latin typeface="Corbel"/>
                <a:ea typeface="Corbel"/>
                <a:cs typeface="Corbel"/>
                <a:sym typeface="Corbel"/>
              </a:rPr>
              <a:t>organisasi</a:t>
            </a:r>
            <a:r>
              <a:rPr lang="en-GB" sz="1900" dirty="0">
                <a:latin typeface="Corbel"/>
                <a:ea typeface="Corbel"/>
                <a:cs typeface="Corbel"/>
                <a:sym typeface="Corbel"/>
              </a:rPr>
              <a:t> </a:t>
            </a:r>
            <a:r>
              <a:rPr lang="en-GB" sz="1900" dirty="0" err="1">
                <a:latin typeface="Corbel"/>
                <a:ea typeface="Corbel"/>
                <a:cs typeface="Corbel"/>
                <a:sym typeface="Corbel"/>
              </a:rPr>
              <a:t>bisa</a:t>
            </a:r>
            <a:r>
              <a:rPr lang="en-GB" sz="1900" dirty="0">
                <a:latin typeface="Corbel"/>
                <a:ea typeface="Corbel"/>
                <a:cs typeface="Corbel"/>
                <a:sym typeface="Corbel"/>
              </a:rPr>
              <a:t> </a:t>
            </a:r>
            <a:r>
              <a:rPr lang="en-GB" sz="1900" dirty="0" err="1">
                <a:latin typeface="Corbel"/>
                <a:ea typeface="Corbel"/>
                <a:cs typeface="Corbel"/>
                <a:sym typeface="Corbel"/>
              </a:rPr>
              <a:t>diantisipasi</a:t>
            </a:r>
            <a:r>
              <a:rPr lang="en-GB" sz="1900" dirty="0">
                <a:latin typeface="Corbel"/>
                <a:ea typeface="Corbel"/>
                <a:cs typeface="Corbel"/>
                <a:sym typeface="Corbel"/>
              </a:rPr>
              <a:t> dan </a:t>
            </a:r>
            <a:r>
              <a:rPr lang="en-GB" sz="1900" dirty="0" err="1">
                <a:latin typeface="Corbel"/>
                <a:ea typeface="Corbel"/>
                <a:cs typeface="Corbel"/>
                <a:sym typeface="Corbel"/>
              </a:rPr>
              <a:t>dikelola</a:t>
            </a:r>
            <a:r>
              <a:rPr lang="en-GB" sz="1900" dirty="0">
                <a:latin typeface="Corbel"/>
                <a:ea typeface="Corbel"/>
                <a:cs typeface="Corbel"/>
                <a:sym typeface="Corbel"/>
              </a:rPr>
              <a:t> </a:t>
            </a:r>
            <a:r>
              <a:rPr lang="en-GB" sz="1900" dirty="0" err="1">
                <a:latin typeface="Corbel"/>
                <a:ea typeface="Corbel"/>
                <a:cs typeface="Corbel"/>
                <a:sym typeface="Corbel"/>
              </a:rPr>
              <a:t>untuk</a:t>
            </a:r>
            <a:r>
              <a:rPr lang="en-GB" sz="1900" dirty="0">
                <a:latin typeface="Corbel"/>
                <a:ea typeface="Corbel"/>
                <a:cs typeface="Corbel"/>
                <a:sym typeface="Corbel"/>
              </a:rPr>
              <a:t> </a:t>
            </a:r>
            <a:r>
              <a:rPr lang="en-GB" sz="1900" dirty="0" err="1">
                <a:latin typeface="Corbel"/>
                <a:ea typeface="Corbel"/>
                <a:cs typeface="Corbel"/>
                <a:sym typeface="Corbel"/>
              </a:rPr>
              <a:t>tujuan</a:t>
            </a:r>
            <a:r>
              <a:rPr lang="en-GB" sz="1900" dirty="0">
                <a:latin typeface="Corbel"/>
                <a:ea typeface="Corbel"/>
                <a:cs typeface="Corbel"/>
                <a:sym typeface="Corbel"/>
              </a:rPr>
              <a:t> </a:t>
            </a:r>
            <a:r>
              <a:rPr lang="en-GB" sz="1900" dirty="0" err="1">
                <a:latin typeface="Corbel"/>
                <a:ea typeface="Corbel"/>
                <a:cs typeface="Corbel"/>
                <a:sym typeface="Corbel"/>
              </a:rPr>
              <a:t>meningkatkan</a:t>
            </a:r>
            <a:r>
              <a:rPr lang="en-GB" sz="1900" dirty="0">
                <a:latin typeface="Corbel"/>
                <a:ea typeface="Corbel"/>
                <a:cs typeface="Corbel"/>
                <a:sym typeface="Corbel"/>
              </a:rPr>
              <a:t> </a:t>
            </a:r>
            <a:r>
              <a:rPr lang="en-GB" sz="1900" dirty="0" err="1">
                <a:latin typeface="Corbel"/>
                <a:ea typeface="Corbel"/>
                <a:cs typeface="Corbel"/>
                <a:sym typeface="Corbel"/>
              </a:rPr>
              <a:t>nilai</a:t>
            </a:r>
            <a:r>
              <a:rPr lang="en-GB" sz="1900" dirty="0">
                <a:latin typeface="Corbel"/>
                <a:ea typeface="Corbel"/>
                <a:cs typeface="Corbel"/>
                <a:sym typeface="Corbel"/>
              </a:rPr>
              <a:t> </a:t>
            </a:r>
            <a:r>
              <a:rPr lang="en-GB" sz="1900" dirty="0" err="1">
                <a:latin typeface="Corbel"/>
                <a:ea typeface="Corbel"/>
                <a:cs typeface="Corbel"/>
                <a:sym typeface="Corbel"/>
              </a:rPr>
              <a:t>perusahaan</a:t>
            </a:r>
            <a:r>
              <a:rPr lang="en-GB" sz="1900" dirty="0">
                <a:latin typeface="Corbel"/>
                <a:ea typeface="Corbel"/>
                <a:cs typeface="Corbel"/>
                <a:sym typeface="Corbel"/>
              </a:rPr>
              <a:t> (Value added).</a:t>
            </a:r>
          </a:p>
          <a:p>
            <a:pPr marL="438150" indent="-326390" algn="just">
              <a:spcBef>
                <a:spcPts val="0"/>
              </a:spcBef>
              <a:spcAft>
                <a:spcPts val="600"/>
              </a:spcAft>
              <a:buClr>
                <a:schemeClr val="accent1"/>
              </a:buClr>
              <a:buSzPct val="100000"/>
              <a:buFont typeface="Arial"/>
              <a:buChar char="•"/>
            </a:pPr>
            <a:r>
              <a:rPr lang="en-GB" sz="1900" b="1" dirty="0" err="1">
                <a:latin typeface="Corbel"/>
                <a:ea typeface="Corbel"/>
                <a:cs typeface="Corbel"/>
                <a:sym typeface="Corbel"/>
              </a:rPr>
              <a:t>Pandangan</a:t>
            </a:r>
            <a:r>
              <a:rPr lang="en-GB" sz="1900" b="1" dirty="0">
                <a:latin typeface="Corbel"/>
                <a:ea typeface="Corbel"/>
                <a:cs typeface="Corbel"/>
                <a:sym typeface="Corbel"/>
              </a:rPr>
              <a:t> </a:t>
            </a:r>
            <a:r>
              <a:rPr lang="en-GB" sz="1900" b="1" dirty="0" err="1">
                <a:latin typeface="Corbel"/>
                <a:ea typeface="Corbel"/>
                <a:cs typeface="Corbel"/>
                <a:sym typeface="Corbel"/>
              </a:rPr>
              <a:t>klasik</a:t>
            </a:r>
            <a:r>
              <a:rPr lang="en-GB" sz="1900" b="1" dirty="0">
                <a:latin typeface="Corbel"/>
                <a:ea typeface="Corbel"/>
                <a:cs typeface="Corbel"/>
                <a:sym typeface="Corbel"/>
              </a:rPr>
              <a:t> </a:t>
            </a:r>
            <a:r>
              <a:rPr lang="en-GB" sz="1900" dirty="0" err="1">
                <a:latin typeface="Corbel"/>
                <a:ea typeface="Corbel"/>
                <a:cs typeface="Corbel"/>
                <a:sym typeface="Corbel"/>
              </a:rPr>
              <a:t>menganggap</a:t>
            </a:r>
            <a:r>
              <a:rPr lang="en-GB" sz="1900" dirty="0">
                <a:latin typeface="Corbel"/>
                <a:ea typeface="Corbel"/>
                <a:cs typeface="Corbel"/>
                <a:sym typeface="Corbel"/>
              </a:rPr>
              <a:t> </a:t>
            </a:r>
            <a:r>
              <a:rPr lang="en-GB" sz="1900" dirty="0" err="1">
                <a:latin typeface="Corbel"/>
                <a:ea typeface="Corbel"/>
                <a:cs typeface="Corbel"/>
                <a:sym typeface="Corbel"/>
              </a:rPr>
              <a:t>adanya</a:t>
            </a:r>
            <a:r>
              <a:rPr lang="en-GB" sz="1900" dirty="0">
                <a:latin typeface="Corbel"/>
                <a:ea typeface="Corbel"/>
                <a:cs typeface="Corbel"/>
                <a:sym typeface="Corbel"/>
              </a:rPr>
              <a:t> </a:t>
            </a:r>
            <a:r>
              <a:rPr lang="en-GB" sz="1900" dirty="0" err="1">
                <a:latin typeface="Corbel"/>
                <a:ea typeface="Corbel"/>
                <a:cs typeface="Corbel"/>
                <a:sym typeface="Corbel"/>
              </a:rPr>
              <a:t>hubungan</a:t>
            </a:r>
            <a:r>
              <a:rPr lang="en-GB" sz="1900" dirty="0">
                <a:latin typeface="Corbel"/>
                <a:ea typeface="Corbel"/>
                <a:cs typeface="Corbel"/>
                <a:sym typeface="Corbel"/>
              </a:rPr>
              <a:t> </a:t>
            </a:r>
            <a:r>
              <a:rPr lang="en-GB" sz="1900" dirty="0" err="1">
                <a:latin typeface="Corbel"/>
                <a:ea typeface="Corbel"/>
                <a:cs typeface="Corbel"/>
                <a:sym typeface="Corbel"/>
              </a:rPr>
              <a:t>positif</a:t>
            </a:r>
            <a:r>
              <a:rPr lang="en-GB" sz="1900" dirty="0">
                <a:latin typeface="Corbel"/>
                <a:ea typeface="Corbel"/>
                <a:cs typeface="Corbel"/>
                <a:sym typeface="Corbel"/>
              </a:rPr>
              <a:t> </a:t>
            </a:r>
            <a:r>
              <a:rPr lang="en-GB" sz="1900" dirty="0" err="1">
                <a:latin typeface="Corbel"/>
                <a:ea typeface="Corbel"/>
                <a:cs typeface="Corbel"/>
                <a:sym typeface="Corbel"/>
              </a:rPr>
              <a:t>antara</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dengan</a:t>
            </a:r>
            <a:r>
              <a:rPr lang="en-GB" sz="1900" dirty="0">
                <a:latin typeface="Corbel"/>
                <a:ea typeface="Corbel"/>
                <a:cs typeface="Corbel"/>
                <a:sym typeface="Corbel"/>
              </a:rPr>
              <a:t> </a:t>
            </a:r>
            <a:r>
              <a:rPr lang="en-GB" sz="1900" dirty="0" err="1">
                <a:latin typeface="Corbel"/>
                <a:ea typeface="Corbel"/>
                <a:cs typeface="Corbel"/>
                <a:sym typeface="Corbel"/>
              </a:rPr>
              <a:t>tingkat</a:t>
            </a:r>
            <a:r>
              <a:rPr lang="en-GB" sz="1900" dirty="0">
                <a:latin typeface="Corbel"/>
                <a:ea typeface="Corbel"/>
                <a:cs typeface="Corbel"/>
                <a:sym typeface="Corbel"/>
              </a:rPr>
              <a:t> </a:t>
            </a:r>
            <a:r>
              <a:rPr lang="en-GB" sz="1900" dirty="0" err="1">
                <a:latin typeface="Corbel"/>
                <a:ea typeface="Corbel"/>
                <a:cs typeface="Corbel"/>
                <a:sym typeface="Corbel"/>
              </a:rPr>
              <a:t>keuntungan</a:t>
            </a:r>
            <a:r>
              <a:rPr lang="en-GB" sz="1900" dirty="0">
                <a:latin typeface="Corbel"/>
                <a:ea typeface="Corbel"/>
                <a:cs typeface="Corbel"/>
                <a:sym typeface="Corbel"/>
              </a:rPr>
              <a:t>. </a:t>
            </a:r>
            <a:r>
              <a:rPr lang="en-GB" sz="1900" dirty="0" err="1">
                <a:latin typeface="Corbel"/>
                <a:ea typeface="Corbel"/>
                <a:cs typeface="Corbel"/>
                <a:sym typeface="Corbel"/>
              </a:rPr>
              <a:t>Semakin</a:t>
            </a:r>
            <a:r>
              <a:rPr lang="en-GB" sz="1900" dirty="0">
                <a:latin typeface="Corbel"/>
                <a:ea typeface="Corbel"/>
                <a:cs typeface="Corbel"/>
                <a:sym typeface="Corbel"/>
              </a:rPr>
              <a:t> </a:t>
            </a:r>
            <a:r>
              <a:rPr lang="en-GB" sz="1900" b="1" dirty="0" err="1">
                <a:latin typeface="Corbel"/>
                <a:ea typeface="Corbel"/>
                <a:cs typeface="Corbel"/>
                <a:sym typeface="Corbel"/>
              </a:rPr>
              <a:t>tinggi</a:t>
            </a:r>
            <a:r>
              <a:rPr lang="en-GB" sz="1900" b="1" dirty="0">
                <a:latin typeface="Corbel"/>
                <a:ea typeface="Corbel"/>
                <a:cs typeface="Corbel"/>
                <a:sym typeface="Corbel"/>
              </a:rPr>
              <a:t> </a:t>
            </a:r>
            <a:r>
              <a:rPr lang="en-GB" sz="1900" b="1" dirty="0" err="1">
                <a:latin typeface="Corbel"/>
                <a:ea typeface="Corbel"/>
                <a:cs typeface="Corbel"/>
                <a:sym typeface="Corbel"/>
              </a:rPr>
              <a:t>risiko</a:t>
            </a:r>
            <a:r>
              <a:rPr lang="en-GB" sz="1900" b="1" dirty="0">
                <a:latin typeface="Corbel"/>
                <a:ea typeface="Corbel"/>
                <a:cs typeface="Corbel"/>
                <a:sym typeface="Corbel"/>
              </a:rPr>
              <a:t> </a:t>
            </a:r>
            <a:r>
              <a:rPr lang="en-GB" sz="1900" dirty="0" err="1">
                <a:latin typeface="Corbel"/>
                <a:ea typeface="Corbel"/>
                <a:cs typeface="Corbel"/>
                <a:sym typeface="Corbel"/>
              </a:rPr>
              <a:t>maka</a:t>
            </a:r>
            <a:r>
              <a:rPr lang="en-GB" sz="1900" dirty="0">
                <a:latin typeface="Corbel"/>
                <a:ea typeface="Corbel"/>
                <a:cs typeface="Corbel"/>
                <a:sym typeface="Corbel"/>
              </a:rPr>
              <a:t> </a:t>
            </a:r>
            <a:r>
              <a:rPr lang="en-GB" sz="1900" dirty="0" err="1">
                <a:latin typeface="Corbel"/>
                <a:ea typeface="Corbel"/>
                <a:cs typeface="Corbel"/>
                <a:sym typeface="Corbel"/>
              </a:rPr>
              <a:t>semakin</a:t>
            </a:r>
            <a:r>
              <a:rPr lang="en-GB" sz="1900" dirty="0">
                <a:latin typeface="Corbel"/>
                <a:ea typeface="Corbel"/>
                <a:cs typeface="Corbel"/>
                <a:sym typeface="Corbel"/>
              </a:rPr>
              <a:t> </a:t>
            </a:r>
            <a:r>
              <a:rPr lang="en-GB" sz="1900" b="1" dirty="0" err="1">
                <a:latin typeface="Corbel"/>
                <a:ea typeface="Corbel"/>
                <a:cs typeface="Corbel"/>
                <a:sym typeface="Corbel"/>
              </a:rPr>
              <a:t>tinggi</a:t>
            </a:r>
            <a:r>
              <a:rPr lang="en-GB" sz="1900" b="1" dirty="0">
                <a:latin typeface="Corbel"/>
                <a:ea typeface="Corbel"/>
                <a:cs typeface="Corbel"/>
                <a:sym typeface="Corbel"/>
              </a:rPr>
              <a:t> </a:t>
            </a:r>
            <a:r>
              <a:rPr lang="en-GB" sz="1900" b="1" dirty="0" err="1">
                <a:latin typeface="Corbel"/>
                <a:ea typeface="Corbel"/>
                <a:cs typeface="Corbel"/>
                <a:sym typeface="Corbel"/>
              </a:rPr>
              <a:t>tingkat</a:t>
            </a:r>
            <a:r>
              <a:rPr lang="en-GB" sz="1900" b="1" dirty="0">
                <a:latin typeface="Corbel"/>
                <a:ea typeface="Corbel"/>
                <a:cs typeface="Corbel"/>
                <a:sym typeface="Corbel"/>
              </a:rPr>
              <a:t> </a:t>
            </a:r>
            <a:r>
              <a:rPr lang="en-GB" sz="1900" b="1" dirty="0" err="1">
                <a:latin typeface="Corbel"/>
                <a:ea typeface="Corbel"/>
                <a:cs typeface="Corbel"/>
                <a:sym typeface="Corbel"/>
              </a:rPr>
              <a:t>keuntungan</a:t>
            </a:r>
            <a:r>
              <a:rPr lang="en-GB" sz="1900" b="1" dirty="0">
                <a:latin typeface="Corbel"/>
                <a:ea typeface="Corbel"/>
                <a:cs typeface="Corbel"/>
                <a:sym typeface="Corbel"/>
              </a:rPr>
              <a:t> </a:t>
            </a:r>
            <a:r>
              <a:rPr lang="en-GB" sz="1900" dirty="0">
                <a:latin typeface="Corbel"/>
                <a:ea typeface="Corbel"/>
                <a:cs typeface="Corbel"/>
                <a:sym typeface="Corbel"/>
              </a:rPr>
              <a:t>yang </a:t>
            </a:r>
            <a:r>
              <a:rPr lang="en-GB" sz="1900" dirty="0" err="1">
                <a:latin typeface="Corbel"/>
                <a:ea typeface="Corbel"/>
                <a:cs typeface="Corbel"/>
                <a:sym typeface="Corbel"/>
              </a:rPr>
              <a:t>akan</a:t>
            </a:r>
            <a:r>
              <a:rPr lang="en-GB" sz="1900" dirty="0">
                <a:latin typeface="Corbel"/>
                <a:ea typeface="Corbel"/>
                <a:cs typeface="Corbel"/>
                <a:sym typeface="Corbel"/>
              </a:rPr>
              <a:t> </a:t>
            </a:r>
            <a:r>
              <a:rPr lang="en-GB" sz="1900" dirty="0" err="1">
                <a:latin typeface="Corbel"/>
                <a:ea typeface="Corbel"/>
                <a:cs typeface="Corbel"/>
                <a:sym typeface="Corbel"/>
              </a:rPr>
              <a:t>diperoleh</a:t>
            </a:r>
            <a:r>
              <a:rPr lang="en-GB" sz="1900" dirty="0">
                <a:latin typeface="Corbel"/>
                <a:ea typeface="Corbel"/>
                <a:cs typeface="Corbel"/>
                <a:sym typeface="Corbel"/>
              </a:rPr>
              <a:t>.</a:t>
            </a:r>
          </a:p>
          <a:p>
            <a:pPr marL="438150" indent="-326390" algn="just">
              <a:spcBef>
                <a:spcPts val="0"/>
              </a:spcBef>
              <a:spcAft>
                <a:spcPts val="600"/>
              </a:spcAft>
              <a:buClr>
                <a:schemeClr val="accent1"/>
              </a:buClr>
              <a:buSzPct val="100000"/>
              <a:buFont typeface="Arial"/>
              <a:buChar char="•"/>
            </a:pPr>
            <a:r>
              <a:rPr lang="en-GB" sz="1900" dirty="0" err="1">
                <a:latin typeface="Corbel"/>
                <a:ea typeface="Corbel"/>
                <a:cs typeface="Corbel"/>
                <a:sym typeface="Corbel"/>
              </a:rPr>
              <a:t>Pandangan</a:t>
            </a:r>
            <a:r>
              <a:rPr lang="en-GB" sz="1900" dirty="0">
                <a:latin typeface="Corbel"/>
                <a:ea typeface="Corbel"/>
                <a:cs typeface="Corbel"/>
                <a:sym typeface="Corbel"/>
              </a:rPr>
              <a:t> modern </a:t>
            </a:r>
            <a:r>
              <a:rPr lang="en-GB" sz="1900" dirty="0" err="1">
                <a:latin typeface="Corbel"/>
                <a:ea typeface="Corbel"/>
                <a:cs typeface="Corbel"/>
                <a:sym typeface="Corbel"/>
              </a:rPr>
              <a:t>mengatakan</a:t>
            </a:r>
            <a:r>
              <a:rPr lang="en-GB" sz="1900" dirty="0">
                <a:latin typeface="Corbel"/>
                <a:ea typeface="Corbel"/>
                <a:cs typeface="Corbel"/>
                <a:sym typeface="Corbel"/>
              </a:rPr>
              <a:t> </a:t>
            </a:r>
            <a:r>
              <a:rPr lang="en-GB" sz="1900" dirty="0" err="1">
                <a:latin typeface="Corbel"/>
                <a:ea typeface="Corbel"/>
                <a:cs typeface="Corbel"/>
                <a:sym typeface="Corbel"/>
              </a:rPr>
              <a:t>bahwa</a:t>
            </a:r>
            <a:r>
              <a:rPr lang="en-GB" sz="1900" dirty="0">
                <a:latin typeface="Corbel"/>
                <a:ea typeface="Corbel"/>
                <a:cs typeface="Corbel"/>
                <a:sym typeface="Corbel"/>
              </a:rPr>
              <a:t> </a:t>
            </a:r>
            <a:r>
              <a:rPr lang="en-GB" sz="1900" dirty="0" err="1">
                <a:latin typeface="Corbel"/>
                <a:ea typeface="Corbel"/>
                <a:cs typeface="Corbel"/>
                <a:sym typeface="Corbel"/>
              </a:rPr>
              <a:t>hubungan</a:t>
            </a:r>
            <a:r>
              <a:rPr lang="en-GB" sz="1900" dirty="0">
                <a:latin typeface="Corbel"/>
                <a:ea typeface="Corbel"/>
                <a:cs typeface="Corbel"/>
                <a:sym typeface="Corbel"/>
              </a:rPr>
              <a:t> </a:t>
            </a:r>
            <a:r>
              <a:rPr lang="en-GB" sz="1900" dirty="0" err="1">
                <a:latin typeface="Corbel"/>
                <a:ea typeface="Corbel"/>
                <a:cs typeface="Corbel"/>
                <a:sym typeface="Corbel"/>
              </a:rPr>
              <a:t>antara</a:t>
            </a:r>
            <a:r>
              <a:rPr lang="en-GB" sz="1900" dirty="0">
                <a:latin typeface="Corbel"/>
                <a:ea typeface="Corbel"/>
                <a:cs typeface="Corbel"/>
                <a:sym typeface="Corbel"/>
              </a:rPr>
              <a:t> </a:t>
            </a:r>
            <a:r>
              <a:rPr lang="en-GB" sz="1900" dirty="0" err="1">
                <a:latin typeface="Corbel"/>
                <a:ea typeface="Corbel"/>
                <a:cs typeface="Corbel"/>
                <a:sym typeface="Corbel"/>
              </a:rPr>
              <a:t>risiko</a:t>
            </a:r>
            <a:r>
              <a:rPr lang="en-GB" sz="1900" dirty="0">
                <a:latin typeface="Corbel"/>
                <a:ea typeface="Corbel"/>
                <a:cs typeface="Corbel"/>
                <a:sym typeface="Corbel"/>
              </a:rPr>
              <a:t> </a:t>
            </a:r>
            <a:r>
              <a:rPr lang="en-GB" sz="1900" dirty="0" err="1">
                <a:latin typeface="Corbel"/>
                <a:ea typeface="Corbel"/>
                <a:cs typeface="Corbel"/>
                <a:sym typeface="Corbel"/>
              </a:rPr>
              <a:t>dengan</a:t>
            </a:r>
            <a:r>
              <a:rPr lang="en-GB" sz="1900" dirty="0">
                <a:latin typeface="Corbel"/>
                <a:ea typeface="Corbel"/>
                <a:cs typeface="Corbel"/>
                <a:sym typeface="Corbel"/>
              </a:rPr>
              <a:t> </a:t>
            </a:r>
            <a:r>
              <a:rPr lang="en-GB" sz="1900" dirty="0" err="1">
                <a:latin typeface="Corbel"/>
                <a:ea typeface="Corbel"/>
                <a:cs typeface="Corbel"/>
                <a:sym typeface="Corbel"/>
              </a:rPr>
              <a:t>tingkat</a:t>
            </a:r>
            <a:r>
              <a:rPr lang="en-GB" sz="1900" dirty="0">
                <a:latin typeface="Corbel"/>
                <a:ea typeface="Corbel"/>
                <a:cs typeface="Corbel"/>
                <a:sym typeface="Corbel"/>
              </a:rPr>
              <a:t> </a:t>
            </a:r>
            <a:r>
              <a:rPr lang="en-GB" sz="1900" dirty="0" err="1">
                <a:latin typeface="Corbel"/>
                <a:ea typeface="Corbel"/>
                <a:cs typeface="Corbel"/>
                <a:sym typeface="Corbel"/>
              </a:rPr>
              <a:t>keuntungan</a:t>
            </a:r>
            <a:r>
              <a:rPr lang="en-GB" sz="1900" dirty="0">
                <a:latin typeface="Corbel"/>
                <a:ea typeface="Corbel"/>
                <a:cs typeface="Corbel"/>
                <a:sym typeface="Corbel"/>
              </a:rPr>
              <a:t> </a:t>
            </a:r>
            <a:r>
              <a:rPr lang="en-GB" sz="1900" dirty="0" err="1">
                <a:latin typeface="Corbel"/>
                <a:ea typeface="Corbel"/>
                <a:cs typeface="Corbel"/>
                <a:sym typeface="Corbel"/>
              </a:rPr>
              <a:t>tidak</a:t>
            </a:r>
            <a:r>
              <a:rPr lang="en-GB" sz="1900" dirty="0">
                <a:latin typeface="Corbel"/>
                <a:ea typeface="Corbel"/>
                <a:cs typeface="Corbel"/>
                <a:sym typeface="Corbel"/>
              </a:rPr>
              <a:t> </a:t>
            </a:r>
            <a:r>
              <a:rPr lang="en-GB" sz="1900" dirty="0" err="1">
                <a:latin typeface="Corbel"/>
                <a:ea typeface="Corbel"/>
                <a:cs typeface="Corbel"/>
                <a:sym typeface="Corbel"/>
              </a:rPr>
              <a:t>bersifat</a:t>
            </a:r>
            <a:r>
              <a:rPr lang="en-GB" sz="1900" dirty="0">
                <a:latin typeface="Corbel"/>
                <a:ea typeface="Corbel"/>
                <a:cs typeface="Corbel"/>
                <a:sym typeface="Corbel"/>
              </a:rPr>
              <a:t> linier </a:t>
            </a:r>
            <a:r>
              <a:rPr lang="en-GB" sz="1900" dirty="0" err="1">
                <a:latin typeface="Corbel"/>
                <a:ea typeface="Corbel"/>
                <a:cs typeface="Corbel"/>
                <a:sym typeface="Corbel"/>
              </a:rPr>
              <a:t>melainkan</a:t>
            </a:r>
            <a:r>
              <a:rPr lang="en-GB" sz="1900" dirty="0">
                <a:latin typeface="Corbel"/>
                <a:ea typeface="Corbel"/>
                <a:cs typeface="Corbel"/>
                <a:sym typeface="Corbel"/>
              </a:rPr>
              <a:t> non-linier. </a:t>
            </a:r>
          </a:p>
        </p:txBody>
      </p:sp>
    </p:spTree>
    <p:extLst>
      <p:ext uri="{BB962C8B-B14F-4D97-AF65-F5344CB8AC3E}">
        <p14:creationId xmlns:p14="http://schemas.microsoft.com/office/powerpoint/2010/main" val="35205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261142" y="241102"/>
            <a:ext cx="8407399" cy="946546"/>
          </a:xfrm>
          <a:prstGeom prst="rect">
            <a:avLst/>
          </a:prstGeom>
          <a:noFill/>
          <a:ln>
            <a:noFill/>
          </a:ln>
        </p:spPr>
        <p:txBody>
          <a:bodyPr vert="horz" lIns="91425" tIns="45700" rIns="45700" bIns="45700" rtlCol="0" anchor="ctr" anchorCtr="0">
            <a:noAutofit/>
          </a:bodyPr>
          <a:lstStyle/>
          <a:p>
            <a:pPr>
              <a:lnSpc>
                <a:spcPct val="100000"/>
              </a:lnSpc>
              <a:spcBef>
                <a:spcPts val="0"/>
              </a:spcBef>
              <a:buClr>
                <a:srgbClr val="FFC700"/>
              </a:buClr>
              <a:buSzPct val="25000"/>
            </a:pPr>
            <a:r>
              <a:rPr lang="en-GB" sz="3200" b="1" dirty="0" err="1">
                <a:latin typeface="Corbel"/>
                <a:ea typeface="Corbel"/>
                <a:cs typeface="Corbel"/>
                <a:sym typeface="Corbel"/>
              </a:rPr>
              <a:t>Hubungan</a:t>
            </a:r>
            <a:r>
              <a:rPr lang="en-GB" sz="3200" b="1" dirty="0">
                <a:latin typeface="Corbel"/>
                <a:ea typeface="Corbel"/>
                <a:cs typeface="Corbel"/>
                <a:sym typeface="Corbel"/>
              </a:rPr>
              <a:t> </a:t>
            </a:r>
            <a:r>
              <a:rPr lang="en-GB" sz="3200" b="1" dirty="0" err="1">
                <a:latin typeface="Corbel"/>
                <a:ea typeface="Corbel"/>
                <a:cs typeface="Corbel"/>
                <a:sym typeface="Corbel"/>
              </a:rPr>
              <a:t>Risiko</a:t>
            </a:r>
            <a:r>
              <a:rPr lang="en-GB" sz="3200" b="1" dirty="0">
                <a:latin typeface="Corbel"/>
                <a:ea typeface="Corbel"/>
                <a:cs typeface="Corbel"/>
                <a:sym typeface="Corbel"/>
              </a:rPr>
              <a:t> dan Tingkat </a:t>
            </a:r>
            <a:r>
              <a:rPr lang="en-GB" sz="3200" b="1" dirty="0" err="1">
                <a:latin typeface="Corbel"/>
                <a:ea typeface="Corbel"/>
                <a:cs typeface="Corbel"/>
                <a:sym typeface="Corbel"/>
              </a:rPr>
              <a:t>Keuntungan</a:t>
            </a:r>
            <a:endParaRPr lang="en-GB" sz="3200" b="1" dirty="0">
              <a:latin typeface="Corbel"/>
              <a:ea typeface="Corbel"/>
              <a:cs typeface="Corbel"/>
              <a:sym typeface="Corbel"/>
            </a:endParaRPr>
          </a:p>
        </p:txBody>
      </p:sp>
      <p:cxnSp>
        <p:nvCxnSpPr>
          <p:cNvPr id="153" name="Shape 153"/>
          <p:cNvCxnSpPr/>
          <p:nvPr/>
        </p:nvCxnSpPr>
        <p:spPr>
          <a:xfrm rot="-5400000">
            <a:off x="759023" y="3241475"/>
            <a:ext cx="2625327" cy="0"/>
          </a:xfrm>
          <a:prstGeom prst="straightConnector1">
            <a:avLst/>
          </a:prstGeom>
          <a:noFill/>
          <a:ln w="28575" cap="rnd" cmpd="sng">
            <a:solidFill>
              <a:schemeClr val="dk1"/>
            </a:solidFill>
            <a:prstDash val="solid"/>
            <a:miter/>
            <a:headEnd type="none" w="med" len="med"/>
            <a:tailEnd type="stealth" w="lg" len="lg"/>
          </a:ln>
        </p:spPr>
      </p:cxnSp>
      <p:cxnSp>
        <p:nvCxnSpPr>
          <p:cNvPr id="154" name="Shape 154"/>
          <p:cNvCxnSpPr/>
          <p:nvPr/>
        </p:nvCxnSpPr>
        <p:spPr>
          <a:xfrm>
            <a:off x="2071687" y="4554140"/>
            <a:ext cx="4643437" cy="1190"/>
          </a:xfrm>
          <a:prstGeom prst="straightConnector1">
            <a:avLst/>
          </a:prstGeom>
          <a:noFill/>
          <a:ln w="28575" cap="rnd" cmpd="sng">
            <a:solidFill>
              <a:schemeClr val="dk1"/>
            </a:solidFill>
            <a:prstDash val="solid"/>
            <a:miter/>
            <a:headEnd type="none" w="med" len="med"/>
            <a:tailEnd type="stealth" w="lg" len="lg"/>
          </a:ln>
        </p:spPr>
      </p:cxnSp>
      <p:cxnSp>
        <p:nvCxnSpPr>
          <p:cNvPr id="155" name="Shape 155"/>
          <p:cNvCxnSpPr/>
          <p:nvPr/>
        </p:nvCxnSpPr>
        <p:spPr>
          <a:xfrm rot="-5400000">
            <a:off x="2098477" y="3295054"/>
            <a:ext cx="2518171" cy="0"/>
          </a:xfrm>
          <a:prstGeom prst="straightConnector1">
            <a:avLst/>
          </a:prstGeom>
          <a:noFill/>
          <a:ln w="31750" cap="rnd" cmpd="sng">
            <a:solidFill>
              <a:srgbClr val="F0AC00"/>
            </a:solidFill>
            <a:prstDash val="solid"/>
            <a:miter/>
            <a:headEnd type="none" w="med" len="med"/>
            <a:tailEnd type="none" w="med" len="med"/>
          </a:ln>
        </p:spPr>
      </p:cxnSp>
      <p:cxnSp>
        <p:nvCxnSpPr>
          <p:cNvPr id="156" name="Shape 156"/>
          <p:cNvCxnSpPr/>
          <p:nvPr/>
        </p:nvCxnSpPr>
        <p:spPr>
          <a:xfrm rot="-5400000">
            <a:off x="3598664" y="3295054"/>
            <a:ext cx="2518171" cy="0"/>
          </a:xfrm>
          <a:prstGeom prst="straightConnector1">
            <a:avLst/>
          </a:prstGeom>
          <a:noFill/>
          <a:ln w="28575" cap="rnd" cmpd="sng">
            <a:solidFill>
              <a:srgbClr val="F0AC00"/>
            </a:solidFill>
            <a:prstDash val="solid"/>
            <a:miter/>
            <a:headEnd type="none" w="med" len="med"/>
            <a:tailEnd type="none" w="med" len="med"/>
          </a:ln>
        </p:spPr>
      </p:cxnSp>
      <p:sp>
        <p:nvSpPr>
          <p:cNvPr id="157" name="Shape 157"/>
          <p:cNvSpPr/>
          <p:nvPr/>
        </p:nvSpPr>
        <p:spPr>
          <a:xfrm>
            <a:off x="2060575" y="2678906"/>
            <a:ext cx="3851274" cy="1868090"/>
          </a:xfrm>
          <a:custGeom>
            <a:avLst/>
            <a:gdLst/>
            <a:ahLst/>
            <a:cxnLst/>
            <a:rect l="0" t="0" r="0" b="0"/>
            <a:pathLst>
              <a:path w="120000" h="120000" extrusionOk="0">
                <a:moveTo>
                  <a:pt x="0" y="120000"/>
                </a:moveTo>
                <a:cubicBezTo>
                  <a:pt x="18494" y="65731"/>
                  <a:pt x="36989" y="11463"/>
                  <a:pt x="56989" y="5731"/>
                </a:cubicBezTo>
                <a:cubicBezTo>
                  <a:pt x="76989" y="0"/>
                  <a:pt x="120000" y="85608"/>
                  <a:pt x="120000" y="85608"/>
                </a:cubicBezTo>
                <a:lnTo>
                  <a:pt x="120000" y="85608"/>
                </a:lnTo>
                <a:lnTo>
                  <a:pt x="119197" y="85608"/>
                </a:lnTo>
                <a:lnTo>
                  <a:pt x="119197" y="85608"/>
                </a:lnTo>
              </a:path>
            </a:pathLst>
          </a:custGeom>
          <a:noFill/>
          <a:ln w="47625" cap="flat" cmpd="thickThin">
            <a:solidFill>
              <a:schemeClr val="accent2"/>
            </a:solidFill>
            <a:prstDash val="solid"/>
            <a:miter/>
            <a:headEnd type="none" w="med" len="med"/>
            <a:tailEnd type="none" w="med" len="med"/>
          </a:ln>
          <a:effectLst>
            <a:outerShdw blurRad="63500" dist="25400" dir="5400000">
              <a:srgbClr val="000000">
                <a:alpha val="37647"/>
              </a:srgbClr>
            </a:outerShdw>
          </a:effectLst>
        </p:spPr>
        <p:txBody>
          <a:bodyPr lIns="91425" tIns="45700" rIns="91425" bIns="45700" anchor="ctr" anchorCtr="0">
            <a:noAutofit/>
          </a:bodyPr>
          <a:lstStyle/>
          <a:p>
            <a:endParaRPr>
              <a:solidFill>
                <a:schemeClr val="dk1"/>
              </a:solidFill>
              <a:latin typeface="Arial"/>
              <a:ea typeface="Arial"/>
              <a:cs typeface="Arial"/>
              <a:sym typeface="Arial"/>
            </a:endParaRPr>
          </a:p>
        </p:txBody>
      </p:sp>
      <p:sp>
        <p:nvSpPr>
          <p:cNvPr id="158" name="Shape 158"/>
          <p:cNvSpPr txBox="1"/>
          <p:nvPr/>
        </p:nvSpPr>
        <p:spPr>
          <a:xfrm>
            <a:off x="2143125" y="2143126"/>
            <a:ext cx="1143000" cy="535781"/>
          </a:xfrm>
          <a:prstGeom prst="rect">
            <a:avLst/>
          </a:prstGeom>
          <a:noFill/>
          <a:ln>
            <a:noFill/>
          </a:ln>
        </p:spPr>
        <p:txBody>
          <a:bodyPr lIns="91425" tIns="45700" rIns="91425" bIns="45700" anchor="ctr" anchorCtr="0">
            <a:noAutofit/>
          </a:bodyPr>
          <a:lstStyle/>
          <a:p>
            <a:pPr algn="ctr">
              <a:buClr>
                <a:schemeClr val="dk1"/>
              </a:buClr>
              <a:buSzPct val="25000"/>
            </a:pPr>
            <a:r>
              <a:rPr lang="en-GB" sz="1600">
                <a:solidFill>
                  <a:schemeClr val="dk1"/>
                </a:solidFill>
                <a:latin typeface="Corbel"/>
                <a:ea typeface="Corbel"/>
                <a:cs typeface="Corbel"/>
                <a:sym typeface="Corbel"/>
              </a:rPr>
              <a:t>Zone I</a:t>
            </a:r>
          </a:p>
          <a:p>
            <a:pPr algn="ctr">
              <a:buClr>
                <a:schemeClr val="dk1"/>
              </a:buClr>
              <a:buSzPct val="25000"/>
            </a:pPr>
            <a:r>
              <a:rPr lang="en-GB" sz="1600">
                <a:solidFill>
                  <a:schemeClr val="dk1"/>
                </a:solidFill>
                <a:latin typeface="Corbel"/>
                <a:ea typeface="Corbel"/>
                <a:cs typeface="Corbel"/>
                <a:sym typeface="Corbel"/>
              </a:rPr>
              <a:t>Insufficient</a:t>
            </a:r>
          </a:p>
          <a:p>
            <a:pPr algn="ctr">
              <a:buClr>
                <a:schemeClr val="dk1"/>
              </a:buClr>
              <a:buSzPct val="25000"/>
            </a:pPr>
            <a:r>
              <a:rPr lang="en-GB" sz="1600">
                <a:solidFill>
                  <a:schemeClr val="dk1"/>
                </a:solidFill>
                <a:latin typeface="Corbel"/>
                <a:ea typeface="Corbel"/>
                <a:cs typeface="Corbel"/>
                <a:sym typeface="Corbel"/>
              </a:rPr>
              <a:t>Risk Taking</a:t>
            </a:r>
          </a:p>
        </p:txBody>
      </p:sp>
      <p:sp>
        <p:nvSpPr>
          <p:cNvPr id="159" name="Shape 159"/>
          <p:cNvSpPr txBox="1"/>
          <p:nvPr/>
        </p:nvSpPr>
        <p:spPr>
          <a:xfrm>
            <a:off x="3500437" y="2143126"/>
            <a:ext cx="1143000" cy="535781"/>
          </a:xfrm>
          <a:prstGeom prst="rect">
            <a:avLst/>
          </a:prstGeom>
          <a:noFill/>
          <a:ln>
            <a:noFill/>
          </a:ln>
        </p:spPr>
        <p:txBody>
          <a:bodyPr lIns="91425" tIns="45700" rIns="91425" bIns="45700" anchor="ctr" anchorCtr="0">
            <a:noAutofit/>
          </a:bodyPr>
          <a:lstStyle/>
          <a:p>
            <a:pPr algn="ctr">
              <a:buClr>
                <a:schemeClr val="dk1"/>
              </a:buClr>
              <a:buSzPct val="25000"/>
            </a:pPr>
            <a:r>
              <a:rPr lang="en-GB" sz="1600">
                <a:solidFill>
                  <a:schemeClr val="dk1"/>
                </a:solidFill>
                <a:latin typeface="Corbel"/>
                <a:ea typeface="Corbel"/>
                <a:cs typeface="Corbel"/>
                <a:sym typeface="Corbel"/>
              </a:rPr>
              <a:t>Zone II</a:t>
            </a:r>
          </a:p>
          <a:p>
            <a:pPr algn="ctr">
              <a:buClr>
                <a:schemeClr val="dk1"/>
              </a:buClr>
              <a:buSzPct val="25000"/>
            </a:pPr>
            <a:r>
              <a:rPr lang="en-GB" sz="1600">
                <a:solidFill>
                  <a:schemeClr val="dk1"/>
                </a:solidFill>
                <a:latin typeface="Corbel"/>
                <a:ea typeface="Corbel"/>
                <a:cs typeface="Corbel"/>
                <a:sym typeface="Corbel"/>
              </a:rPr>
              <a:t>Optimal</a:t>
            </a:r>
          </a:p>
          <a:p>
            <a:pPr algn="ctr">
              <a:buClr>
                <a:schemeClr val="dk1"/>
              </a:buClr>
              <a:buSzPct val="25000"/>
            </a:pPr>
            <a:r>
              <a:rPr lang="en-GB" sz="1600">
                <a:solidFill>
                  <a:schemeClr val="dk1"/>
                </a:solidFill>
                <a:latin typeface="Corbel"/>
                <a:ea typeface="Corbel"/>
                <a:cs typeface="Corbel"/>
                <a:sym typeface="Corbel"/>
              </a:rPr>
              <a:t>Risk Taking</a:t>
            </a:r>
          </a:p>
        </p:txBody>
      </p:sp>
      <p:sp>
        <p:nvSpPr>
          <p:cNvPr id="160" name="Shape 160"/>
          <p:cNvSpPr txBox="1"/>
          <p:nvPr/>
        </p:nvSpPr>
        <p:spPr>
          <a:xfrm>
            <a:off x="4929187" y="2143126"/>
            <a:ext cx="1143000" cy="535781"/>
          </a:xfrm>
          <a:prstGeom prst="rect">
            <a:avLst/>
          </a:prstGeom>
          <a:noFill/>
          <a:ln>
            <a:noFill/>
          </a:ln>
        </p:spPr>
        <p:txBody>
          <a:bodyPr lIns="91425" tIns="45700" rIns="91425" bIns="45700" anchor="ctr" anchorCtr="0">
            <a:noAutofit/>
          </a:bodyPr>
          <a:lstStyle/>
          <a:p>
            <a:pPr algn="ctr">
              <a:buClr>
                <a:schemeClr val="dk1"/>
              </a:buClr>
              <a:buSzPct val="25000"/>
            </a:pPr>
            <a:r>
              <a:rPr lang="en-GB" sz="1600">
                <a:solidFill>
                  <a:schemeClr val="dk1"/>
                </a:solidFill>
                <a:latin typeface="Corbel"/>
                <a:ea typeface="Corbel"/>
                <a:cs typeface="Corbel"/>
                <a:sym typeface="Corbel"/>
              </a:rPr>
              <a:t>Zone III</a:t>
            </a:r>
          </a:p>
          <a:p>
            <a:pPr algn="ctr">
              <a:buClr>
                <a:schemeClr val="dk1"/>
              </a:buClr>
              <a:buSzPct val="25000"/>
            </a:pPr>
            <a:r>
              <a:rPr lang="en-GB" sz="1600">
                <a:solidFill>
                  <a:schemeClr val="dk1"/>
                </a:solidFill>
                <a:latin typeface="Corbel"/>
                <a:ea typeface="Corbel"/>
                <a:cs typeface="Corbel"/>
                <a:sym typeface="Corbel"/>
              </a:rPr>
              <a:t>Excessive</a:t>
            </a:r>
          </a:p>
          <a:p>
            <a:pPr algn="ctr">
              <a:buClr>
                <a:schemeClr val="dk1"/>
              </a:buClr>
              <a:buSzPct val="25000"/>
            </a:pPr>
            <a:r>
              <a:rPr lang="en-GB" sz="1600">
                <a:solidFill>
                  <a:schemeClr val="dk1"/>
                </a:solidFill>
                <a:latin typeface="Corbel"/>
                <a:ea typeface="Corbel"/>
                <a:cs typeface="Corbel"/>
                <a:sym typeface="Corbel"/>
              </a:rPr>
              <a:t>Risk Taking</a:t>
            </a:r>
          </a:p>
        </p:txBody>
      </p:sp>
      <p:sp>
        <p:nvSpPr>
          <p:cNvPr id="161" name="Shape 161"/>
          <p:cNvSpPr txBox="1"/>
          <p:nvPr/>
        </p:nvSpPr>
        <p:spPr>
          <a:xfrm>
            <a:off x="2071686" y="5036344"/>
            <a:ext cx="4786312" cy="696515"/>
          </a:xfrm>
          <a:prstGeom prst="rect">
            <a:avLst/>
          </a:prstGeom>
          <a:solidFill>
            <a:schemeClr val="bg1"/>
          </a:solidFill>
          <a:ln w="48000" cap="flat" cmpd="thickThin">
            <a:solidFill>
              <a:srgbClr val="B07E00"/>
            </a:solidFill>
            <a:prstDash val="solid"/>
            <a:miter/>
            <a:headEnd type="none" w="med" len="med"/>
            <a:tailEnd type="none" w="med" len="med"/>
          </a:ln>
        </p:spPr>
        <p:txBody>
          <a:bodyPr lIns="91425" tIns="45700" rIns="91425" bIns="45700" anchor="ctr" anchorCtr="0">
            <a:noAutofit/>
          </a:bodyPr>
          <a:lstStyle/>
          <a:p>
            <a:pPr algn="ctr">
              <a:buClr>
                <a:schemeClr val="dk1"/>
              </a:buClr>
              <a:buSzPct val="25000"/>
            </a:pPr>
            <a:r>
              <a:rPr lang="en-GB" sz="3200" b="1" dirty="0" err="1">
                <a:solidFill>
                  <a:schemeClr val="dk1"/>
                </a:solidFill>
                <a:latin typeface="Corbel"/>
                <a:ea typeface="Corbel"/>
                <a:cs typeface="Corbel"/>
                <a:sym typeface="Corbel"/>
              </a:rPr>
              <a:t>Pandangan</a:t>
            </a:r>
            <a:r>
              <a:rPr lang="en-GB" sz="3200" b="1" dirty="0">
                <a:solidFill>
                  <a:schemeClr val="dk1"/>
                </a:solidFill>
                <a:latin typeface="Corbel"/>
                <a:ea typeface="Corbel"/>
                <a:cs typeface="Corbel"/>
                <a:sym typeface="Corbel"/>
              </a:rPr>
              <a:t> Modern:</a:t>
            </a:r>
          </a:p>
          <a:p>
            <a:pPr algn="ctr">
              <a:buClr>
                <a:schemeClr val="dk1"/>
              </a:buClr>
              <a:buSzPct val="25000"/>
            </a:pPr>
            <a:r>
              <a:rPr lang="en-GB" dirty="0" err="1">
                <a:solidFill>
                  <a:schemeClr val="dk1"/>
                </a:solidFill>
                <a:latin typeface="Corbel"/>
                <a:ea typeface="Corbel"/>
                <a:cs typeface="Corbel"/>
                <a:sym typeface="Corbel"/>
              </a:rPr>
              <a:t>Risiko</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harus</a:t>
            </a:r>
            <a:r>
              <a:rPr lang="en-GB" dirty="0">
                <a:solidFill>
                  <a:schemeClr val="dk1"/>
                </a:solidFill>
                <a:latin typeface="Corbel"/>
                <a:ea typeface="Corbel"/>
                <a:cs typeface="Corbel"/>
                <a:sym typeface="Corbel"/>
              </a:rPr>
              <a:t> </a:t>
            </a:r>
            <a:r>
              <a:rPr lang="en-GB" dirty="0" err="1">
                <a:solidFill>
                  <a:schemeClr val="dk1"/>
                </a:solidFill>
                <a:latin typeface="Corbel"/>
                <a:ea typeface="Corbel"/>
                <a:cs typeface="Corbel"/>
                <a:sym typeface="Corbel"/>
              </a:rPr>
              <a:t>dikelola</a:t>
            </a:r>
            <a:endParaRPr lang="en-GB" dirty="0">
              <a:solidFill>
                <a:schemeClr val="dk1"/>
              </a:solidFill>
              <a:latin typeface="Corbel"/>
              <a:ea typeface="Corbel"/>
              <a:cs typeface="Corbel"/>
              <a:sym typeface="Corbel"/>
            </a:endParaRPr>
          </a:p>
        </p:txBody>
      </p:sp>
      <p:sp>
        <p:nvSpPr>
          <p:cNvPr id="162" name="Shape 162"/>
          <p:cNvSpPr txBox="1"/>
          <p:nvPr/>
        </p:nvSpPr>
        <p:spPr>
          <a:xfrm>
            <a:off x="1500187" y="1714500"/>
            <a:ext cx="928686" cy="160734"/>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Return</a:t>
            </a:r>
          </a:p>
        </p:txBody>
      </p:sp>
      <p:sp>
        <p:nvSpPr>
          <p:cNvPr id="163" name="Shape 163"/>
          <p:cNvSpPr txBox="1"/>
          <p:nvPr/>
        </p:nvSpPr>
        <p:spPr>
          <a:xfrm>
            <a:off x="5929312" y="4714875"/>
            <a:ext cx="928686" cy="160734"/>
          </a:xfrm>
          <a:prstGeom prst="rect">
            <a:avLst/>
          </a:prstGeom>
          <a:noFill/>
          <a:ln>
            <a:noFill/>
          </a:ln>
        </p:spPr>
        <p:txBody>
          <a:bodyPr lIns="91425" tIns="45700" rIns="91425" bIns="45700" anchor="ctr" anchorCtr="0">
            <a:noAutofit/>
          </a:bodyPr>
          <a:lstStyle/>
          <a:p>
            <a:pPr algn="ctr">
              <a:buClr>
                <a:schemeClr val="dk1"/>
              </a:buClr>
              <a:buSzPct val="25000"/>
            </a:pPr>
            <a:r>
              <a:rPr lang="en-GB">
                <a:solidFill>
                  <a:schemeClr val="dk1"/>
                </a:solidFill>
                <a:latin typeface="Corbel"/>
                <a:ea typeface="Corbel"/>
                <a:cs typeface="Corbel"/>
                <a:sym typeface="Corbel"/>
              </a:rPr>
              <a:t>Risk</a:t>
            </a:r>
          </a:p>
        </p:txBody>
      </p:sp>
    </p:spTree>
    <p:extLst>
      <p:ext uri="{BB962C8B-B14F-4D97-AF65-F5344CB8AC3E}">
        <p14:creationId xmlns:p14="http://schemas.microsoft.com/office/powerpoint/2010/main" val="4086332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6"/>
        <p:cNvGrpSpPr/>
        <p:nvPr/>
      </p:nvGrpSpPr>
      <p:grpSpPr>
        <a:xfrm>
          <a:off x="0" y="0"/>
          <a:ext cx="0" cy="0"/>
          <a:chOff x="0" y="0"/>
          <a:chExt cx="0" cy="0"/>
        </a:xfrm>
      </p:grpSpPr>
      <p:sp>
        <p:nvSpPr>
          <p:cNvPr id="151" name="Rectangle 150">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Rectangle 152">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5" name="Freeform: Shape 154">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7" name="Shape 127"/>
          <p:cNvSpPr txBox="1">
            <a:spLocks noGrp="1"/>
          </p:cNvSpPr>
          <p:nvPr>
            <p:ph type="title"/>
          </p:nvPr>
        </p:nvSpPr>
        <p:spPr>
          <a:xfrm>
            <a:off x="603503" y="640263"/>
            <a:ext cx="2463248" cy="5254510"/>
          </a:xfrm>
          <a:prstGeom prst="rect">
            <a:avLst/>
          </a:prstGeom>
        </p:spPr>
        <p:txBody>
          <a:bodyPr vert="horz" lIns="91425" tIns="45700" rIns="45700" bIns="45700" rtlCol="0" anchorCtr="0">
            <a:normAutofit/>
          </a:bodyPr>
          <a:lstStyle/>
          <a:p>
            <a:pPr>
              <a:spcBef>
                <a:spcPts val="0"/>
              </a:spcBef>
              <a:buClr>
                <a:srgbClr val="FFC700"/>
              </a:buClr>
              <a:buSzPct val="25000"/>
            </a:pPr>
            <a:r>
              <a:rPr lang="en-GB" b="1" err="1">
                <a:latin typeface="Corbel"/>
                <a:ea typeface="Corbel"/>
                <a:cs typeface="Corbel"/>
                <a:sym typeface="Corbel"/>
              </a:rPr>
              <a:t>Tahapan</a:t>
            </a:r>
            <a:r>
              <a:rPr lang="en-GB" b="1">
                <a:latin typeface="Corbel"/>
                <a:ea typeface="Corbel"/>
                <a:cs typeface="Corbel"/>
                <a:sym typeface="Corbel"/>
              </a:rPr>
              <a:t> </a:t>
            </a:r>
            <a:r>
              <a:rPr lang="en-GB" b="1" err="1">
                <a:latin typeface="Corbel"/>
                <a:ea typeface="Corbel"/>
                <a:cs typeface="Corbel"/>
                <a:sym typeface="Corbel"/>
              </a:rPr>
              <a:t>Risiko</a:t>
            </a:r>
            <a:r>
              <a:rPr lang="en-GB" b="1">
                <a:latin typeface="Corbel"/>
                <a:ea typeface="Corbel"/>
                <a:cs typeface="Corbel"/>
                <a:sym typeface="Corbel"/>
              </a:rPr>
              <a:t> </a:t>
            </a:r>
            <a:r>
              <a:rPr lang="en-GB" b="1" err="1">
                <a:latin typeface="Corbel"/>
                <a:ea typeface="Corbel"/>
                <a:cs typeface="Corbel"/>
                <a:sym typeface="Corbel"/>
              </a:rPr>
              <a:t>Menurut</a:t>
            </a:r>
            <a:r>
              <a:rPr lang="en-GB" b="1">
                <a:latin typeface="Corbel"/>
                <a:ea typeface="Corbel"/>
                <a:cs typeface="Corbel"/>
                <a:sym typeface="Corbel"/>
              </a:rPr>
              <a:t> </a:t>
            </a:r>
            <a:r>
              <a:rPr lang="en-GB" b="1" err="1">
                <a:latin typeface="Corbel"/>
                <a:ea typeface="Corbel"/>
                <a:cs typeface="Corbel"/>
                <a:sym typeface="Corbel"/>
              </a:rPr>
              <a:t>Pandangan</a:t>
            </a:r>
            <a:r>
              <a:rPr lang="en-GB" b="1">
                <a:latin typeface="Corbel"/>
                <a:ea typeface="Corbel"/>
                <a:cs typeface="Corbel"/>
                <a:sym typeface="Corbel"/>
              </a:rPr>
              <a:t> Modern</a:t>
            </a:r>
          </a:p>
        </p:txBody>
      </p:sp>
      <p:sp>
        <p:nvSpPr>
          <p:cNvPr id="128" name="Shape 128"/>
          <p:cNvSpPr txBox="1">
            <a:spLocks noGrp="1"/>
          </p:cNvSpPr>
          <p:nvPr>
            <p:ph idx="1"/>
          </p:nvPr>
        </p:nvSpPr>
        <p:spPr>
          <a:xfrm>
            <a:off x="3669111" y="640263"/>
            <a:ext cx="5151361" cy="5254510"/>
          </a:xfrm>
          <a:prstGeom prst="rect">
            <a:avLst/>
          </a:prstGeom>
        </p:spPr>
        <p:txBody>
          <a:bodyPr vert="horz" lIns="54850" tIns="91425" rIns="91425" bIns="45700" rtlCol="0" anchor="ctr" anchorCtr="0">
            <a:noAutofit/>
          </a:bodyPr>
          <a:lstStyle/>
          <a:p>
            <a:pPr marL="613410" indent="-514350" algn="just">
              <a:spcBef>
                <a:spcPts val="0"/>
              </a:spcBef>
              <a:spcAft>
                <a:spcPts val="600"/>
              </a:spcAft>
              <a:buClr>
                <a:schemeClr val="accent1"/>
              </a:buClr>
              <a:buSzPct val="100000"/>
              <a:buFont typeface="+mj-lt"/>
              <a:buAutoNum type="romanUcPeriod"/>
            </a:pPr>
            <a:r>
              <a:rPr lang="en-GB" sz="2000" dirty="0">
                <a:solidFill>
                  <a:schemeClr val="bg1"/>
                </a:solidFill>
                <a:latin typeface="Corbel"/>
                <a:ea typeface="Corbel"/>
                <a:cs typeface="Corbel"/>
                <a:sym typeface="Corbel"/>
              </a:rPr>
              <a:t>Pada </a:t>
            </a:r>
            <a:r>
              <a:rPr lang="en-GB" sz="2000" b="1" dirty="0" err="1">
                <a:solidFill>
                  <a:schemeClr val="bg1"/>
                </a:solidFill>
                <a:latin typeface="Corbel"/>
                <a:ea typeface="Corbel"/>
                <a:cs typeface="Corbel"/>
                <a:sym typeface="Corbel"/>
              </a:rPr>
              <a:t>tahap</a:t>
            </a:r>
            <a:r>
              <a:rPr lang="en-GB" sz="2000" b="1"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awal</a:t>
            </a:r>
            <a:r>
              <a:rPr lang="en-GB" sz="2000" b="1"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jika</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risiko</a:t>
            </a:r>
            <a:r>
              <a:rPr lang="en-GB" sz="2000" b="1" dirty="0">
                <a:solidFill>
                  <a:schemeClr val="bg1"/>
                </a:solidFill>
                <a:latin typeface="Corbel"/>
                <a:ea typeface="Corbel"/>
                <a:cs typeface="Corbel"/>
                <a:sym typeface="Corbel"/>
              </a:rPr>
              <a:t> </a:t>
            </a:r>
            <a:r>
              <a:rPr lang="en-GB" sz="2000" dirty="0">
                <a:solidFill>
                  <a:schemeClr val="bg1"/>
                </a:solidFill>
                <a:latin typeface="Corbel"/>
                <a:ea typeface="Corbel"/>
                <a:cs typeface="Corbel"/>
                <a:sym typeface="Corbel"/>
              </a:rPr>
              <a:t>yang </a:t>
            </a:r>
            <a:r>
              <a:rPr lang="en-GB" sz="2000" dirty="0" err="1">
                <a:solidFill>
                  <a:schemeClr val="bg1"/>
                </a:solidFill>
                <a:latin typeface="Corbel"/>
                <a:ea typeface="Corbel"/>
                <a:cs typeface="Corbel"/>
                <a:sym typeface="Corbel"/>
              </a:rPr>
              <a:t>diambil</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perusahaan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terlalu</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kecil</a:t>
            </a:r>
            <a:r>
              <a:rPr lang="en-GB" sz="2000" b="1"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maka</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keuntungan</a:t>
            </a:r>
            <a:r>
              <a:rPr lang="en-GB" sz="2000" dirty="0">
                <a:solidFill>
                  <a:schemeClr val="bg1"/>
                </a:solidFill>
                <a:latin typeface="Corbel"/>
                <a:ea typeface="Corbel"/>
                <a:cs typeface="Corbel"/>
                <a:sym typeface="Corbel"/>
              </a:rPr>
              <a:t> yang </a:t>
            </a:r>
            <a:r>
              <a:rPr lang="en-GB" sz="2000" dirty="0" err="1">
                <a:solidFill>
                  <a:schemeClr val="bg1"/>
                </a:solidFill>
                <a:latin typeface="Corbel"/>
                <a:ea typeface="Corbel"/>
                <a:cs typeface="Corbel"/>
                <a:sym typeface="Corbel"/>
              </a:rPr>
              <a:t>diperoleh</a:t>
            </a:r>
            <a:r>
              <a:rPr lang="en-GB" sz="2000" dirty="0">
                <a:solidFill>
                  <a:schemeClr val="bg1"/>
                </a:solidFill>
                <a:latin typeface="Corbel"/>
                <a:ea typeface="Corbel"/>
                <a:cs typeface="Corbel"/>
                <a:sym typeface="Corbel"/>
              </a:rPr>
              <a:t> juga </a:t>
            </a:r>
            <a:r>
              <a:rPr lang="en-GB" sz="2000" dirty="0" err="1">
                <a:solidFill>
                  <a:schemeClr val="bg1"/>
                </a:solidFill>
                <a:latin typeface="Corbel"/>
                <a:ea typeface="Corbel"/>
                <a:cs typeface="Corbel"/>
                <a:sym typeface="Corbel"/>
              </a:rPr>
              <a:t>sangat</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kecil</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sehingga</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pengelolaan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risiko</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dinilai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tidak</a:t>
            </a:r>
            <a:r>
              <a:rPr lang="en-GB" sz="2000" dirty="0">
                <a:solidFill>
                  <a:schemeClr val="bg1"/>
                </a:solidFill>
                <a:latin typeface="Corbel"/>
                <a:ea typeface="Corbel"/>
                <a:cs typeface="Corbel"/>
                <a:sym typeface="Corbel"/>
              </a:rPr>
              <a:t> optimal. </a:t>
            </a:r>
            <a:r>
              <a:rPr lang="en-GB" sz="2000" dirty="0" err="1">
                <a:solidFill>
                  <a:schemeClr val="bg1"/>
                </a:solidFill>
                <a:latin typeface="Corbel"/>
                <a:ea typeface="Corbel"/>
                <a:cs typeface="Corbel"/>
                <a:sym typeface="Corbel"/>
              </a:rPr>
              <a:t>Misal</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jika</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manajer</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hanya</a:t>
            </a:r>
            <a:r>
              <a:rPr lang="en-GB" sz="2000" dirty="0">
                <a:solidFill>
                  <a:schemeClr val="bg1"/>
                </a:solidFill>
                <a:latin typeface="Corbel"/>
                <a:ea typeface="Corbel"/>
                <a:cs typeface="Corbel"/>
                <a:sym typeface="Corbel"/>
              </a:rPr>
              <a:t> duduk </a:t>
            </a:r>
            <a:r>
              <a:rPr lang="en-GB" sz="2000" dirty="0" err="1">
                <a:solidFill>
                  <a:schemeClr val="bg1"/>
                </a:solidFill>
                <a:latin typeface="Corbel"/>
                <a:ea typeface="Corbel"/>
                <a:cs typeface="Corbel"/>
                <a:sym typeface="Corbel"/>
              </a:rPr>
              <a:t>diam</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diruang</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kerjanya</a:t>
            </a:r>
            <a:r>
              <a:rPr lang="en-GB" sz="2000" dirty="0">
                <a:solidFill>
                  <a:schemeClr val="bg1"/>
                </a:solidFill>
                <a:latin typeface="Corbel"/>
                <a:ea typeface="Corbel"/>
                <a:cs typeface="Corbel"/>
                <a:sym typeface="Corbel"/>
              </a:rPr>
              <a:t>.</a:t>
            </a:r>
          </a:p>
          <a:p>
            <a:pPr marL="613410" indent="-514350" algn="just">
              <a:spcBef>
                <a:spcPts val="0"/>
              </a:spcBef>
              <a:spcAft>
                <a:spcPts val="600"/>
              </a:spcAft>
              <a:buClr>
                <a:schemeClr val="accent1"/>
              </a:buClr>
              <a:buSzPct val="100000"/>
              <a:buFont typeface="+mj-lt"/>
              <a:buAutoNum type="romanUcPeriod"/>
            </a:pPr>
            <a:r>
              <a:rPr lang="en-GB" sz="2000" b="1" dirty="0" err="1">
                <a:solidFill>
                  <a:schemeClr val="bg1"/>
                </a:solidFill>
                <a:latin typeface="Corbel"/>
                <a:ea typeface="Corbel"/>
                <a:cs typeface="Corbel"/>
                <a:sym typeface="Corbel"/>
              </a:rPr>
              <a:t>Tahap</a:t>
            </a:r>
            <a:r>
              <a:rPr lang="en-GB" sz="2000" b="1"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dua</a:t>
            </a:r>
            <a:r>
              <a:rPr lang="en-GB" sz="2000" b="1"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adanya</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penambahan</a:t>
            </a:r>
            <a:r>
              <a:rPr lang="en-GB" sz="2000" b="1"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risiko</a:t>
            </a:r>
            <a:r>
              <a:rPr lang="en-GB" sz="2000" b="1"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dapat</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meningkatkan</a:t>
            </a:r>
            <a:r>
              <a:rPr lang="en-GB" sz="2000" b="1"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keuntungan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Tahap</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ini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disebut</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tahap</a:t>
            </a:r>
            <a:r>
              <a:rPr lang="en-GB" sz="2000" b="1" dirty="0">
                <a:solidFill>
                  <a:schemeClr val="bg1"/>
                </a:solidFill>
                <a:latin typeface="Corbel"/>
                <a:ea typeface="Corbel"/>
                <a:cs typeface="Corbel"/>
                <a:sym typeface="Corbel"/>
              </a:rPr>
              <a:t> optimal. </a:t>
            </a:r>
            <a:r>
              <a:rPr lang="en-GB" sz="2000" dirty="0" err="1">
                <a:solidFill>
                  <a:schemeClr val="bg1"/>
                </a:solidFill>
                <a:latin typeface="Corbel"/>
                <a:ea typeface="Corbel"/>
                <a:cs typeface="Corbel"/>
                <a:sym typeface="Corbel"/>
              </a:rPr>
              <a:t>Misal</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manajer</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memutuskan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untuk</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memproduksi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lebih</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banyak</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sehingga</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dapat</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memenuhi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permintaan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konsumen</a:t>
            </a:r>
            <a:r>
              <a:rPr lang="en-GB" sz="2000" dirty="0">
                <a:solidFill>
                  <a:schemeClr val="bg1"/>
                </a:solidFill>
                <a:latin typeface="Corbel"/>
                <a:ea typeface="Corbel"/>
                <a:cs typeface="Corbel"/>
                <a:sym typeface="Corbel"/>
              </a:rPr>
              <a:t>.</a:t>
            </a:r>
          </a:p>
          <a:p>
            <a:pPr marL="613410" indent="-514350" algn="just">
              <a:spcBef>
                <a:spcPts val="0"/>
              </a:spcBef>
              <a:spcAft>
                <a:spcPts val="600"/>
              </a:spcAft>
              <a:buClr>
                <a:schemeClr val="accent1"/>
              </a:buClr>
              <a:buSzPct val="100000"/>
              <a:buFont typeface="+mj-lt"/>
              <a:buAutoNum type="romanUcPeriod"/>
            </a:pPr>
            <a:r>
              <a:rPr lang="en-GB" sz="2000" b="1" dirty="0" err="1">
                <a:solidFill>
                  <a:schemeClr val="bg1"/>
                </a:solidFill>
                <a:latin typeface="Corbel"/>
                <a:ea typeface="Corbel"/>
                <a:cs typeface="Corbel"/>
                <a:sym typeface="Corbel"/>
              </a:rPr>
              <a:t>Tahap</a:t>
            </a:r>
            <a:r>
              <a:rPr lang="en-GB" sz="2000" b="1"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tiga</a:t>
            </a:r>
            <a:r>
              <a:rPr lang="en-GB" sz="2000" b="1"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adanya</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keberanian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untuk</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mengambil</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risiko</a:t>
            </a:r>
            <a:r>
              <a:rPr lang="en-GB" sz="2000" dirty="0">
                <a:solidFill>
                  <a:schemeClr val="bg1"/>
                </a:solidFill>
                <a:latin typeface="Corbel"/>
                <a:ea typeface="Corbel"/>
                <a:cs typeface="Corbel"/>
                <a:sym typeface="Corbel"/>
              </a:rPr>
              <a:t> yang </a:t>
            </a:r>
            <a:r>
              <a:rPr lang="en-GB" sz="2000" b="1" dirty="0" err="1">
                <a:solidFill>
                  <a:schemeClr val="bg1"/>
                </a:solidFill>
                <a:latin typeface="Corbel"/>
                <a:ea typeface="Corbel"/>
                <a:cs typeface="Corbel"/>
                <a:sym typeface="Corbel"/>
              </a:rPr>
              <a:t>sangat</a:t>
            </a:r>
            <a:r>
              <a:rPr lang="en-GB" sz="2000" b="1"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besar</a:t>
            </a:r>
            <a:r>
              <a:rPr lang="en-GB" sz="2000" b="1"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mengakibatkan</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kerugian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bagi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perusahaan</a:t>
            </a:r>
            <a:r>
              <a:rPr lang="en-GB" sz="2000" dirty="0">
                <a:solidFill>
                  <a:schemeClr val="bg1"/>
                </a:solidFill>
                <a:latin typeface="Corbel"/>
                <a:ea typeface="Corbel"/>
                <a:cs typeface="Corbel"/>
                <a:sym typeface="Corbel"/>
              </a:rPr>
              <a:t>. </a:t>
            </a:r>
            <a:r>
              <a:rPr lang="en-GB" sz="2000" b="1" dirty="0" err="1">
                <a:solidFill>
                  <a:schemeClr val="bg1"/>
                </a:solidFill>
                <a:latin typeface="Corbel"/>
                <a:ea typeface="Corbel"/>
                <a:cs typeface="Corbel"/>
                <a:sym typeface="Corbel"/>
              </a:rPr>
              <a:t>Contoh</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manajer</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memutuskan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untuk</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memproduksi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barang</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dalam</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jumlah</a:t>
            </a:r>
            <a:r>
              <a:rPr lang="en-GB" sz="2000" dirty="0">
                <a:solidFill>
                  <a:schemeClr val="bg1"/>
                </a:solidFill>
                <a:latin typeface="Corbel"/>
                <a:ea typeface="Corbel"/>
                <a:cs typeface="Corbel"/>
                <a:sym typeface="Corbel"/>
              </a:rPr>
              <a:t> yang </a:t>
            </a:r>
            <a:r>
              <a:rPr lang="en-GB" sz="2000" dirty="0" err="1">
                <a:solidFill>
                  <a:schemeClr val="bg1"/>
                </a:solidFill>
                <a:latin typeface="Corbel"/>
                <a:ea typeface="Corbel"/>
                <a:cs typeface="Corbel"/>
                <a:sym typeface="Corbel"/>
              </a:rPr>
              <a:t>sangat</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besar</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ternyata</a:t>
            </a:r>
            <a:r>
              <a:rPr lang="en-GB" sz="2000" dirty="0">
                <a:solidFill>
                  <a:schemeClr val="bg1"/>
                </a:solidFill>
                <a:latin typeface="Corbel"/>
                <a:ea typeface="Corbel"/>
                <a:cs typeface="Corbel"/>
                <a:sym typeface="Corbel"/>
              </a:rPr>
              <a:t> output </a:t>
            </a:r>
            <a:r>
              <a:rPr lang="en-GB" sz="2000" dirty="0" err="1">
                <a:solidFill>
                  <a:schemeClr val="bg1"/>
                </a:solidFill>
                <a:latin typeface="Corbel"/>
                <a:ea typeface="Corbel"/>
                <a:cs typeface="Corbel"/>
                <a:sym typeface="Corbel"/>
              </a:rPr>
              <a:t>tersebut</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melebihi</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permintaan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konsumen</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sehingga</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banyak</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barang</a:t>
            </a:r>
            <a:r>
              <a:rPr lang="en-GB" sz="2000" dirty="0">
                <a:solidFill>
                  <a:schemeClr val="bg1"/>
                </a:solidFill>
                <a:latin typeface="Corbel"/>
                <a:ea typeface="Corbel"/>
                <a:cs typeface="Corbel"/>
                <a:sym typeface="Corbel"/>
              </a:rPr>
              <a:t> </a:t>
            </a:r>
            <a:r>
              <a:rPr lang="en-GB" sz="2000" dirty="0" err="1">
                <a:solidFill>
                  <a:schemeClr val="bg1"/>
                </a:solidFill>
                <a:latin typeface="Corbel"/>
                <a:ea typeface="Corbel"/>
                <a:cs typeface="Corbel"/>
                <a:sym typeface="Corbel"/>
              </a:rPr>
              <a:t>tertumpuk</a:t>
            </a:r>
            <a:r>
              <a:rPr lang="en-GB" sz="2000" dirty="0">
                <a:solidFill>
                  <a:schemeClr val="bg1"/>
                </a:solidFill>
                <a:latin typeface="Corbel"/>
                <a:ea typeface="Corbel"/>
                <a:cs typeface="Corbel"/>
                <a:sym typeface="Corbel"/>
              </a:rPr>
              <a:t> di </a:t>
            </a:r>
            <a:r>
              <a:rPr lang="en-GB" sz="2000" dirty="0" err="1">
                <a:solidFill>
                  <a:schemeClr val="bg1"/>
                </a:solidFill>
                <a:latin typeface="Corbel"/>
                <a:ea typeface="Corbel"/>
                <a:cs typeface="Corbel"/>
                <a:sym typeface="Corbel"/>
              </a:rPr>
              <a:t>gudang</a:t>
            </a:r>
            <a:r>
              <a:rPr lang="en-GB" sz="2000" dirty="0">
                <a:solidFill>
                  <a:schemeClr val="bg1"/>
                </a:solidFill>
                <a:latin typeface="Corbel"/>
                <a:ea typeface="Corbel"/>
                <a:cs typeface="Corbel"/>
                <a:sym typeface="Corbel"/>
              </a:rPr>
              <a:t> dan </a:t>
            </a:r>
            <a:r>
              <a:rPr lang="en-GB" sz="2000" dirty="0" err="1">
                <a:solidFill>
                  <a:schemeClr val="bg1"/>
                </a:solidFill>
                <a:latin typeface="Corbel"/>
                <a:ea typeface="Corbel"/>
                <a:cs typeface="Corbel"/>
                <a:sym typeface="Corbel"/>
              </a:rPr>
              <a:t>rusak</a:t>
            </a:r>
            <a:r>
              <a:rPr lang="en-GB" sz="2000" dirty="0">
                <a:solidFill>
                  <a:schemeClr val="bg1"/>
                </a:solidFill>
                <a:latin typeface="Corbel"/>
                <a:ea typeface="Corbel"/>
                <a:cs typeface="Corbel"/>
                <a:sym typeface="Corbel"/>
              </a:rPr>
              <a:t>.</a:t>
            </a:r>
          </a:p>
        </p:txBody>
      </p:sp>
    </p:spTree>
    <p:extLst>
      <p:ext uri="{BB962C8B-B14F-4D97-AF65-F5344CB8AC3E}">
        <p14:creationId xmlns:p14="http://schemas.microsoft.com/office/powerpoint/2010/main" val="10360910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3538</Words>
  <Application>Microsoft Macintosh PowerPoint</Application>
  <PresentationFormat>On-screen Show (4:3)</PresentationFormat>
  <Paragraphs>422</Paragraphs>
  <Slides>52</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Noto Sans Symbols</vt:lpstr>
      <vt:lpstr>Arial</vt:lpstr>
      <vt:lpstr>Calibri</vt:lpstr>
      <vt:lpstr>Calibri Light</vt:lpstr>
      <vt:lpstr>Corbel</vt:lpstr>
      <vt:lpstr>Wingdings</vt:lpstr>
      <vt:lpstr>Office Theme</vt:lpstr>
      <vt:lpstr>Risk Management -A Consept &amp; Enterprise Risk Management-</vt:lpstr>
      <vt:lpstr>Tujuan pembelajaran Week-2</vt:lpstr>
      <vt:lpstr>Pendahuluan</vt:lpstr>
      <vt:lpstr>Risiko ?</vt:lpstr>
      <vt:lpstr>Contoh Kegagalan Pengelolaan Risiko</vt:lpstr>
      <vt:lpstr>Hubungan Risiko dan Tingkat Keuntungan</vt:lpstr>
      <vt:lpstr>Tahapan Risiko Menurut Pandangan Klasik</vt:lpstr>
      <vt:lpstr>Hubungan Risiko dan Tingkat Keuntungan</vt:lpstr>
      <vt:lpstr>Tahapan Risiko Menurut Pandangan Modern</vt:lpstr>
      <vt:lpstr>Contoh Ilustrasi pandangan baru :</vt:lpstr>
      <vt:lpstr>Definisi ERM</vt:lpstr>
      <vt:lpstr>Definisi ERM cont’</vt:lpstr>
      <vt:lpstr>Elemen Manajemen Risiko</vt:lpstr>
      <vt:lpstr>COSO – Enterprise Risk management</vt:lpstr>
      <vt:lpstr>PowerPoint Presentation</vt:lpstr>
      <vt:lpstr>Istilah-Istilah Manajemen Risiko</vt:lpstr>
      <vt:lpstr>Kerangka Manajemen Risiko Organisasi/perusahaan  (Enterprise Risk Management Structure)</vt:lpstr>
      <vt:lpstr>ELEMEN MANAJEMEN RISIKO</vt:lpstr>
      <vt:lpstr>1. Prasarana Manajemen Risiko</vt:lpstr>
      <vt:lpstr>Mengembangkan Budaya Sadar Risiko</vt:lpstr>
      <vt:lpstr>Aspek Risiko Yang Dimunculkan Secara Eksplisit</vt:lpstr>
      <vt:lpstr>Ilustrasi :</vt:lpstr>
      <vt:lpstr>Ilustrasi :</vt:lpstr>
      <vt:lpstr>Dukungan Manajemen</vt:lpstr>
      <vt:lpstr>2. Proses Manajemen Resiko </vt:lpstr>
      <vt:lpstr>2.1. Perencanaan/Identifikasi Risiko</vt:lpstr>
      <vt:lpstr>2.2. Pelaksanaan/ Evaluasi &amp;pengukuran resiko</vt:lpstr>
      <vt:lpstr>2.3. Pengendalian/Pengelolaan resiko</vt:lpstr>
      <vt:lpstr>Ilustrasi Proses Manajemen Risiko</vt:lpstr>
      <vt:lpstr>Ilustrasi Proses Manajemen Risiko</vt:lpstr>
      <vt:lpstr>Struktur Organisasi Manajemen Risiko Bank</vt:lpstr>
      <vt:lpstr>PowerPoint Presentation</vt:lpstr>
      <vt:lpstr>Risk Categories</vt:lpstr>
      <vt:lpstr>Sifat Risiko</vt:lpstr>
      <vt:lpstr>Pure Risk</vt:lpstr>
      <vt:lpstr>Speculative Risk</vt:lpstr>
      <vt:lpstr>Contoh-Contoh Risiko Murni</vt:lpstr>
      <vt:lpstr>Contoh-Contoh Risiko Spekulatif </vt:lpstr>
      <vt:lpstr>Kategori Risiko</vt:lpstr>
      <vt:lpstr>Kategori Risiko</vt:lpstr>
      <vt:lpstr>Risk &amp; Return</vt:lpstr>
      <vt:lpstr>Jenis Risiko</vt:lpstr>
      <vt:lpstr>Pemicu Risiko (Isu Industri)</vt:lpstr>
      <vt:lpstr>Pemicu Risiko (Isu Industri)</vt:lpstr>
      <vt:lpstr>Pemicu Risiko (Isu Industri)</vt:lpstr>
      <vt:lpstr>Pemicu Risiko (Isu Industri)</vt:lpstr>
      <vt:lpstr>Pemicu Risiko (Isu Industri)</vt:lpstr>
      <vt:lpstr>Pemicu Risiko (Isu Industri)</vt:lpstr>
      <vt:lpstr>Pemicu Risiko (Isu Industri)</vt:lpstr>
      <vt:lpstr>Any questions?</vt:lpstr>
      <vt:lpstr>Tugas :</vt:lpstr>
      <vt:lpstr>See you 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-A Consept &amp; Enterprise Risk Management-</dc:title>
  <dc:creator>Sri Supatmi</dc:creator>
  <cp:lastModifiedBy>Sri Supatmi</cp:lastModifiedBy>
  <cp:revision>4</cp:revision>
  <dcterms:created xsi:type="dcterms:W3CDTF">2020-03-07T05:35:20Z</dcterms:created>
  <dcterms:modified xsi:type="dcterms:W3CDTF">2020-03-11T01:36:16Z</dcterms:modified>
</cp:coreProperties>
</file>