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88" d="100"/>
          <a:sy n="88" d="100"/>
        </p:scale>
        <p:origin x="18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AA118-B44B-4103-846F-3167F7BF51A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0227B45-6A71-4639-A8ED-003E3D6B50A1}">
      <dgm:prSet/>
      <dgm:spPr/>
      <dgm:t>
        <a:bodyPr/>
        <a:lstStyle/>
        <a:p>
          <a:r>
            <a:rPr lang="en-ID"/>
            <a:t>Set</a:t>
          </a:r>
          <a:endParaRPr lang="en-US"/>
        </a:p>
      </dgm:t>
    </dgm:pt>
    <dgm:pt modelId="{39CDC289-6427-40FC-9D68-A2F3A750B2F7}" type="parTrans" cxnId="{6279948F-8736-430A-9147-11398A189DE8}">
      <dgm:prSet/>
      <dgm:spPr/>
      <dgm:t>
        <a:bodyPr/>
        <a:lstStyle/>
        <a:p>
          <a:endParaRPr lang="en-US"/>
        </a:p>
      </dgm:t>
    </dgm:pt>
    <dgm:pt modelId="{7F87C185-7EA8-41A0-AE72-294BA5D7E2B3}" type="sibTrans" cxnId="{6279948F-8736-430A-9147-11398A189DE8}">
      <dgm:prSet/>
      <dgm:spPr/>
      <dgm:t>
        <a:bodyPr/>
        <a:lstStyle/>
        <a:p>
          <a:endParaRPr lang="en-US"/>
        </a:p>
      </dgm:t>
    </dgm:pt>
    <dgm:pt modelId="{C7C5484A-2CDD-4C69-AF1E-8755A0F389C7}">
      <dgm:prSet/>
      <dgm:spPr/>
      <dgm:t>
        <a:bodyPr/>
        <a:lstStyle/>
        <a:p>
          <a:r>
            <a:rPr lang="en-ID"/>
            <a:t>Observe</a:t>
          </a:r>
          <a:endParaRPr lang="en-US"/>
        </a:p>
      </dgm:t>
    </dgm:pt>
    <dgm:pt modelId="{54E941EE-4A6C-411E-8483-0BAA28FB6A61}" type="parTrans" cxnId="{4730A3BD-1396-44D0-876B-75AE5E482F27}">
      <dgm:prSet/>
      <dgm:spPr/>
      <dgm:t>
        <a:bodyPr/>
        <a:lstStyle/>
        <a:p>
          <a:endParaRPr lang="en-US"/>
        </a:p>
      </dgm:t>
    </dgm:pt>
    <dgm:pt modelId="{BB644CF6-51D8-4A78-A1AB-F82CD6122FAF}" type="sibTrans" cxnId="{4730A3BD-1396-44D0-876B-75AE5E482F27}">
      <dgm:prSet/>
      <dgm:spPr/>
      <dgm:t>
        <a:bodyPr/>
        <a:lstStyle/>
        <a:p>
          <a:endParaRPr lang="en-US"/>
        </a:p>
      </dgm:t>
    </dgm:pt>
    <dgm:pt modelId="{7981A614-07B9-4C31-AB4D-C16D12A91600}">
      <dgm:prSet/>
      <dgm:spPr/>
      <dgm:t>
        <a:bodyPr/>
        <a:lstStyle/>
        <a:p>
          <a:r>
            <a:rPr lang="en-ID"/>
            <a:t>Analyze </a:t>
          </a:r>
          <a:endParaRPr lang="en-US"/>
        </a:p>
      </dgm:t>
    </dgm:pt>
    <dgm:pt modelId="{A45078BF-B437-4CCD-BBC6-B8FEE1837A3D}" type="parTrans" cxnId="{3A62B142-B0D2-44E1-98E3-B84967DB4449}">
      <dgm:prSet/>
      <dgm:spPr/>
      <dgm:t>
        <a:bodyPr/>
        <a:lstStyle/>
        <a:p>
          <a:endParaRPr lang="en-US"/>
        </a:p>
      </dgm:t>
    </dgm:pt>
    <dgm:pt modelId="{6489CB33-E3C5-4622-8073-8CD19EE16162}" type="sibTrans" cxnId="{3A62B142-B0D2-44E1-98E3-B84967DB4449}">
      <dgm:prSet/>
      <dgm:spPr/>
      <dgm:t>
        <a:bodyPr/>
        <a:lstStyle/>
        <a:p>
          <a:endParaRPr lang="en-US"/>
        </a:p>
      </dgm:t>
    </dgm:pt>
    <dgm:pt modelId="{3AFD88CB-8125-41D5-B375-4BBEB31459CE}">
      <dgm:prSet/>
      <dgm:spPr/>
      <dgm:t>
        <a:bodyPr/>
        <a:lstStyle/>
        <a:p>
          <a:r>
            <a:rPr lang="en-ID"/>
            <a:t>React </a:t>
          </a:r>
          <a:endParaRPr lang="en-US"/>
        </a:p>
      </dgm:t>
    </dgm:pt>
    <dgm:pt modelId="{97B8336B-91C1-4A31-B074-2DADD7F7A95F}" type="parTrans" cxnId="{61247248-899B-435D-967B-4ECD33D1C7A7}">
      <dgm:prSet/>
      <dgm:spPr/>
      <dgm:t>
        <a:bodyPr/>
        <a:lstStyle/>
        <a:p>
          <a:endParaRPr lang="en-US"/>
        </a:p>
      </dgm:t>
    </dgm:pt>
    <dgm:pt modelId="{045A8DF4-9D76-4EBE-A9BB-E58B4AB61BB7}" type="sibTrans" cxnId="{61247248-899B-435D-967B-4ECD33D1C7A7}">
      <dgm:prSet/>
      <dgm:spPr/>
      <dgm:t>
        <a:bodyPr/>
        <a:lstStyle/>
        <a:p>
          <a:endParaRPr lang="en-US"/>
        </a:p>
      </dgm:t>
    </dgm:pt>
    <dgm:pt modelId="{6E5E9900-0124-43B9-A590-C18B89FC0DC0}" type="pres">
      <dgm:prSet presAssocID="{E5EAA118-B44B-4103-846F-3167F7BF51A1}" presName="root" presStyleCnt="0">
        <dgm:presLayoutVars>
          <dgm:dir/>
          <dgm:resizeHandles val="exact"/>
        </dgm:presLayoutVars>
      </dgm:prSet>
      <dgm:spPr/>
    </dgm:pt>
    <dgm:pt modelId="{6E0E46AD-9889-4A5B-A40B-774C86F0F53E}" type="pres">
      <dgm:prSet presAssocID="{60227B45-6A71-4639-A8ED-003E3D6B50A1}" presName="compNode" presStyleCnt="0"/>
      <dgm:spPr/>
    </dgm:pt>
    <dgm:pt modelId="{1041193E-53A4-4892-9FCC-6178BE7F6FA6}" type="pres">
      <dgm:prSet presAssocID="{60227B45-6A71-4639-A8ED-003E3D6B50A1}" presName="bgRect" presStyleLbl="bgShp" presStyleIdx="0" presStyleCnt="4"/>
      <dgm:spPr/>
    </dgm:pt>
    <dgm:pt modelId="{92F6F6D7-6BA6-488F-93F0-0E2A066AA374}" type="pres">
      <dgm:prSet presAssocID="{60227B45-6A71-4639-A8ED-003E3D6B50A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38C1A8E-741E-462C-BB09-1795411004E7}" type="pres">
      <dgm:prSet presAssocID="{60227B45-6A71-4639-A8ED-003E3D6B50A1}" presName="spaceRect" presStyleCnt="0"/>
      <dgm:spPr/>
    </dgm:pt>
    <dgm:pt modelId="{B51DD466-4A01-4055-866D-20D9F66898CC}" type="pres">
      <dgm:prSet presAssocID="{60227B45-6A71-4639-A8ED-003E3D6B50A1}" presName="parTx" presStyleLbl="revTx" presStyleIdx="0" presStyleCnt="4">
        <dgm:presLayoutVars>
          <dgm:chMax val="0"/>
          <dgm:chPref val="0"/>
        </dgm:presLayoutVars>
      </dgm:prSet>
      <dgm:spPr/>
    </dgm:pt>
    <dgm:pt modelId="{8C601ED2-7AC8-4B97-9520-22E744011C7A}" type="pres">
      <dgm:prSet presAssocID="{7F87C185-7EA8-41A0-AE72-294BA5D7E2B3}" presName="sibTrans" presStyleCnt="0"/>
      <dgm:spPr/>
    </dgm:pt>
    <dgm:pt modelId="{E6E184BE-8E78-421B-B482-CEE9673D9EAC}" type="pres">
      <dgm:prSet presAssocID="{C7C5484A-2CDD-4C69-AF1E-8755A0F389C7}" presName="compNode" presStyleCnt="0"/>
      <dgm:spPr/>
    </dgm:pt>
    <dgm:pt modelId="{928F491A-C7BA-42B0-A31C-408E52FCC89E}" type="pres">
      <dgm:prSet presAssocID="{C7C5484A-2CDD-4C69-AF1E-8755A0F389C7}" presName="bgRect" presStyleLbl="bgShp" presStyleIdx="1" presStyleCnt="4"/>
      <dgm:spPr/>
    </dgm:pt>
    <dgm:pt modelId="{CDC6589E-04D8-470B-B8E4-C0B943FA688B}" type="pres">
      <dgm:prSet presAssocID="{C7C5484A-2CDD-4C69-AF1E-8755A0F389C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B1E1D316-44BB-4B26-A5BB-F1329C22C1FD}" type="pres">
      <dgm:prSet presAssocID="{C7C5484A-2CDD-4C69-AF1E-8755A0F389C7}" presName="spaceRect" presStyleCnt="0"/>
      <dgm:spPr/>
    </dgm:pt>
    <dgm:pt modelId="{701AD275-4807-4FFE-BB27-39989114EB9B}" type="pres">
      <dgm:prSet presAssocID="{C7C5484A-2CDD-4C69-AF1E-8755A0F389C7}" presName="parTx" presStyleLbl="revTx" presStyleIdx="1" presStyleCnt="4">
        <dgm:presLayoutVars>
          <dgm:chMax val="0"/>
          <dgm:chPref val="0"/>
        </dgm:presLayoutVars>
      </dgm:prSet>
      <dgm:spPr/>
    </dgm:pt>
    <dgm:pt modelId="{7EB40FD6-17B5-4469-817B-8572ED0930AF}" type="pres">
      <dgm:prSet presAssocID="{BB644CF6-51D8-4A78-A1AB-F82CD6122FAF}" presName="sibTrans" presStyleCnt="0"/>
      <dgm:spPr/>
    </dgm:pt>
    <dgm:pt modelId="{FE9E806D-27EB-4BB7-BD27-79C8FACF0F88}" type="pres">
      <dgm:prSet presAssocID="{7981A614-07B9-4C31-AB4D-C16D12A91600}" presName="compNode" presStyleCnt="0"/>
      <dgm:spPr/>
    </dgm:pt>
    <dgm:pt modelId="{84CC6D2C-373F-4C6D-AD82-17AA9AC0FA04}" type="pres">
      <dgm:prSet presAssocID="{7981A614-07B9-4C31-AB4D-C16D12A91600}" presName="bgRect" presStyleLbl="bgShp" presStyleIdx="2" presStyleCnt="4"/>
      <dgm:spPr/>
    </dgm:pt>
    <dgm:pt modelId="{CFC9C663-EA23-4184-BE6B-F6B904605FA0}" type="pres">
      <dgm:prSet presAssocID="{7981A614-07B9-4C31-AB4D-C16D12A9160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BDC220EF-D978-4A4B-98EF-D248B1AE93CB}" type="pres">
      <dgm:prSet presAssocID="{7981A614-07B9-4C31-AB4D-C16D12A91600}" presName="spaceRect" presStyleCnt="0"/>
      <dgm:spPr/>
    </dgm:pt>
    <dgm:pt modelId="{5CD00841-34A6-44AB-8548-399AFF82BBE2}" type="pres">
      <dgm:prSet presAssocID="{7981A614-07B9-4C31-AB4D-C16D12A91600}" presName="parTx" presStyleLbl="revTx" presStyleIdx="2" presStyleCnt="4">
        <dgm:presLayoutVars>
          <dgm:chMax val="0"/>
          <dgm:chPref val="0"/>
        </dgm:presLayoutVars>
      </dgm:prSet>
      <dgm:spPr/>
    </dgm:pt>
    <dgm:pt modelId="{AD73E412-534C-4DEF-9258-8C20DB1397AE}" type="pres">
      <dgm:prSet presAssocID="{6489CB33-E3C5-4622-8073-8CD19EE16162}" presName="sibTrans" presStyleCnt="0"/>
      <dgm:spPr/>
    </dgm:pt>
    <dgm:pt modelId="{39BD42FE-8447-4A90-950C-F2EB7DA75C4D}" type="pres">
      <dgm:prSet presAssocID="{3AFD88CB-8125-41D5-B375-4BBEB31459CE}" presName="compNode" presStyleCnt="0"/>
      <dgm:spPr/>
    </dgm:pt>
    <dgm:pt modelId="{4AFA5E1F-8211-4147-87C0-424C2E45CFD0}" type="pres">
      <dgm:prSet presAssocID="{3AFD88CB-8125-41D5-B375-4BBEB31459CE}" presName="bgRect" presStyleLbl="bgShp" presStyleIdx="3" presStyleCnt="4"/>
      <dgm:spPr/>
    </dgm:pt>
    <dgm:pt modelId="{A7254206-0D06-4F4C-92AA-074DE468FE1D}" type="pres">
      <dgm:prSet presAssocID="{3AFD88CB-8125-41D5-B375-4BBEB31459C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CF481C0-4701-431B-9E44-93896C80E7C8}" type="pres">
      <dgm:prSet presAssocID="{3AFD88CB-8125-41D5-B375-4BBEB31459CE}" presName="spaceRect" presStyleCnt="0"/>
      <dgm:spPr/>
    </dgm:pt>
    <dgm:pt modelId="{9DE4C33F-DBF9-41CA-A63E-A9D972D72BB4}" type="pres">
      <dgm:prSet presAssocID="{3AFD88CB-8125-41D5-B375-4BBEB31459C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47D3812-890F-494E-94D1-97B30B54E805}" type="presOf" srcId="{60227B45-6A71-4639-A8ED-003E3D6B50A1}" destId="{B51DD466-4A01-4055-866D-20D9F66898CC}" srcOrd="0" destOrd="0" presId="urn:microsoft.com/office/officeart/2018/2/layout/IconVerticalSolidList"/>
    <dgm:cxn modelId="{A6AFAB18-1864-440E-BCEE-7D88CCD02326}" type="presOf" srcId="{7981A614-07B9-4C31-AB4D-C16D12A91600}" destId="{5CD00841-34A6-44AB-8548-399AFF82BBE2}" srcOrd="0" destOrd="0" presId="urn:microsoft.com/office/officeart/2018/2/layout/IconVerticalSolidList"/>
    <dgm:cxn modelId="{3A62B142-B0D2-44E1-98E3-B84967DB4449}" srcId="{E5EAA118-B44B-4103-846F-3167F7BF51A1}" destId="{7981A614-07B9-4C31-AB4D-C16D12A91600}" srcOrd="2" destOrd="0" parTransId="{A45078BF-B437-4CCD-BBC6-B8FEE1837A3D}" sibTransId="{6489CB33-E3C5-4622-8073-8CD19EE16162}"/>
    <dgm:cxn modelId="{A2D0BA46-8BFF-4934-97C7-2F03BB5C4C37}" type="presOf" srcId="{3AFD88CB-8125-41D5-B375-4BBEB31459CE}" destId="{9DE4C33F-DBF9-41CA-A63E-A9D972D72BB4}" srcOrd="0" destOrd="0" presId="urn:microsoft.com/office/officeart/2018/2/layout/IconVerticalSolidList"/>
    <dgm:cxn modelId="{61247248-899B-435D-967B-4ECD33D1C7A7}" srcId="{E5EAA118-B44B-4103-846F-3167F7BF51A1}" destId="{3AFD88CB-8125-41D5-B375-4BBEB31459CE}" srcOrd="3" destOrd="0" parTransId="{97B8336B-91C1-4A31-B074-2DADD7F7A95F}" sibTransId="{045A8DF4-9D76-4EBE-A9BB-E58B4AB61BB7}"/>
    <dgm:cxn modelId="{6279948F-8736-430A-9147-11398A189DE8}" srcId="{E5EAA118-B44B-4103-846F-3167F7BF51A1}" destId="{60227B45-6A71-4639-A8ED-003E3D6B50A1}" srcOrd="0" destOrd="0" parTransId="{39CDC289-6427-40FC-9D68-A2F3A750B2F7}" sibTransId="{7F87C185-7EA8-41A0-AE72-294BA5D7E2B3}"/>
    <dgm:cxn modelId="{FA44879C-3BC5-4ADA-B099-E0E4524281BB}" type="presOf" srcId="{C7C5484A-2CDD-4C69-AF1E-8755A0F389C7}" destId="{701AD275-4807-4FFE-BB27-39989114EB9B}" srcOrd="0" destOrd="0" presId="urn:microsoft.com/office/officeart/2018/2/layout/IconVerticalSolidList"/>
    <dgm:cxn modelId="{4730A3BD-1396-44D0-876B-75AE5E482F27}" srcId="{E5EAA118-B44B-4103-846F-3167F7BF51A1}" destId="{C7C5484A-2CDD-4C69-AF1E-8755A0F389C7}" srcOrd="1" destOrd="0" parTransId="{54E941EE-4A6C-411E-8483-0BAA28FB6A61}" sibTransId="{BB644CF6-51D8-4A78-A1AB-F82CD6122FAF}"/>
    <dgm:cxn modelId="{B51151C3-7F21-43EE-8207-6364F4CEF7CA}" type="presOf" srcId="{E5EAA118-B44B-4103-846F-3167F7BF51A1}" destId="{6E5E9900-0124-43B9-A590-C18B89FC0DC0}" srcOrd="0" destOrd="0" presId="urn:microsoft.com/office/officeart/2018/2/layout/IconVerticalSolidList"/>
    <dgm:cxn modelId="{4E282149-FDDC-495E-A0CF-A1993D2964BC}" type="presParOf" srcId="{6E5E9900-0124-43B9-A590-C18B89FC0DC0}" destId="{6E0E46AD-9889-4A5B-A40B-774C86F0F53E}" srcOrd="0" destOrd="0" presId="urn:microsoft.com/office/officeart/2018/2/layout/IconVerticalSolidList"/>
    <dgm:cxn modelId="{A186E749-1A6D-4064-B932-441DA14B4FFB}" type="presParOf" srcId="{6E0E46AD-9889-4A5B-A40B-774C86F0F53E}" destId="{1041193E-53A4-4892-9FCC-6178BE7F6FA6}" srcOrd="0" destOrd="0" presId="urn:microsoft.com/office/officeart/2018/2/layout/IconVerticalSolidList"/>
    <dgm:cxn modelId="{5C17F4A8-9B72-458D-9825-8E56C1381CFC}" type="presParOf" srcId="{6E0E46AD-9889-4A5B-A40B-774C86F0F53E}" destId="{92F6F6D7-6BA6-488F-93F0-0E2A066AA374}" srcOrd="1" destOrd="0" presId="urn:microsoft.com/office/officeart/2018/2/layout/IconVerticalSolidList"/>
    <dgm:cxn modelId="{1245229B-CAE2-4016-A8E2-C4CCD7ECFC4D}" type="presParOf" srcId="{6E0E46AD-9889-4A5B-A40B-774C86F0F53E}" destId="{838C1A8E-741E-462C-BB09-1795411004E7}" srcOrd="2" destOrd="0" presId="urn:microsoft.com/office/officeart/2018/2/layout/IconVerticalSolidList"/>
    <dgm:cxn modelId="{B738B4EB-2181-43F4-9A93-2AA27F13FA0A}" type="presParOf" srcId="{6E0E46AD-9889-4A5B-A40B-774C86F0F53E}" destId="{B51DD466-4A01-4055-866D-20D9F66898CC}" srcOrd="3" destOrd="0" presId="urn:microsoft.com/office/officeart/2018/2/layout/IconVerticalSolidList"/>
    <dgm:cxn modelId="{117FC2D6-649F-4A40-B0D5-D01342E18AA2}" type="presParOf" srcId="{6E5E9900-0124-43B9-A590-C18B89FC0DC0}" destId="{8C601ED2-7AC8-4B97-9520-22E744011C7A}" srcOrd="1" destOrd="0" presId="urn:microsoft.com/office/officeart/2018/2/layout/IconVerticalSolidList"/>
    <dgm:cxn modelId="{D7BD0210-1975-4D2C-B528-D773DFF54FFD}" type="presParOf" srcId="{6E5E9900-0124-43B9-A590-C18B89FC0DC0}" destId="{E6E184BE-8E78-421B-B482-CEE9673D9EAC}" srcOrd="2" destOrd="0" presId="urn:microsoft.com/office/officeart/2018/2/layout/IconVerticalSolidList"/>
    <dgm:cxn modelId="{EC539733-2F0B-47CC-A73E-DA9216BCDE0B}" type="presParOf" srcId="{E6E184BE-8E78-421B-B482-CEE9673D9EAC}" destId="{928F491A-C7BA-42B0-A31C-408E52FCC89E}" srcOrd="0" destOrd="0" presId="urn:microsoft.com/office/officeart/2018/2/layout/IconVerticalSolidList"/>
    <dgm:cxn modelId="{975FA87B-763F-4950-BD75-36FB75B91C9A}" type="presParOf" srcId="{E6E184BE-8E78-421B-B482-CEE9673D9EAC}" destId="{CDC6589E-04D8-470B-B8E4-C0B943FA688B}" srcOrd="1" destOrd="0" presId="urn:microsoft.com/office/officeart/2018/2/layout/IconVerticalSolidList"/>
    <dgm:cxn modelId="{29BCA2B5-FEAA-466A-9AF4-AA17F5EADB6B}" type="presParOf" srcId="{E6E184BE-8E78-421B-B482-CEE9673D9EAC}" destId="{B1E1D316-44BB-4B26-A5BB-F1329C22C1FD}" srcOrd="2" destOrd="0" presId="urn:microsoft.com/office/officeart/2018/2/layout/IconVerticalSolidList"/>
    <dgm:cxn modelId="{8D0D972C-E329-4426-834D-3BBF546E6A43}" type="presParOf" srcId="{E6E184BE-8E78-421B-B482-CEE9673D9EAC}" destId="{701AD275-4807-4FFE-BB27-39989114EB9B}" srcOrd="3" destOrd="0" presId="urn:microsoft.com/office/officeart/2018/2/layout/IconVerticalSolidList"/>
    <dgm:cxn modelId="{97F4470C-CCF5-48F6-906D-07E75DBBAF41}" type="presParOf" srcId="{6E5E9900-0124-43B9-A590-C18B89FC0DC0}" destId="{7EB40FD6-17B5-4469-817B-8572ED0930AF}" srcOrd="3" destOrd="0" presId="urn:microsoft.com/office/officeart/2018/2/layout/IconVerticalSolidList"/>
    <dgm:cxn modelId="{FB9A6A93-D107-453F-A9C8-6F84963E484B}" type="presParOf" srcId="{6E5E9900-0124-43B9-A590-C18B89FC0DC0}" destId="{FE9E806D-27EB-4BB7-BD27-79C8FACF0F88}" srcOrd="4" destOrd="0" presId="urn:microsoft.com/office/officeart/2018/2/layout/IconVerticalSolidList"/>
    <dgm:cxn modelId="{A1E11B24-3807-4922-BD9F-C3B6762ED231}" type="presParOf" srcId="{FE9E806D-27EB-4BB7-BD27-79C8FACF0F88}" destId="{84CC6D2C-373F-4C6D-AD82-17AA9AC0FA04}" srcOrd="0" destOrd="0" presId="urn:microsoft.com/office/officeart/2018/2/layout/IconVerticalSolidList"/>
    <dgm:cxn modelId="{0EFD9AB2-4186-4CA6-8487-79DA3ACD7652}" type="presParOf" srcId="{FE9E806D-27EB-4BB7-BD27-79C8FACF0F88}" destId="{CFC9C663-EA23-4184-BE6B-F6B904605FA0}" srcOrd="1" destOrd="0" presId="urn:microsoft.com/office/officeart/2018/2/layout/IconVerticalSolidList"/>
    <dgm:cxn modelId="{5BB4B212-9A96-4722-9A15-DE8A5DEBA6A1}" type="presParOf" srcId="{FE9E806D-27EB-4BB7-BD27-79C8FACF0F88}" destId="{BDC220EF-D978-4A4B-98EF-D248B1AE93CB}" srcOrd="2" destOrd="0" presId="urn:microsoft.com/office/officeart/2018/2/layout/IconVerticalSolidList"/>
    <dgm:cxn modelId="{1820C042-FD0F-470C-AC4C-536815D23677}" type="presParOf" srcId="{FE9E806D-27EB-4BB7-BD27-79C8FACF0F88}" destId="{5CD00841-34A6-44AB-8548-399AFF82BBE2}" srcOrd="3" destOrd="0" presId="urn:microsoft.com/office/officeart/2018/2/layout/IconVerticalSolidList"/>
    <dgm:cxn modelId="{6106C062-7C98-4824-B332-916279B65E9A}" type="presParOf" srcId="{6E5E9900-0124-43B9-A590-C18B89FC0DC0}" destId="{AD73E412-534C-4DEF-9258-8C20DB1397AE}" srcOrd="5" destOrd="0" presId="urn:microsoft.com/office/officeart/2018/2/layout/IconVerticalSolidList"/>
    <dgm:cxn modelId="{ECE7B9C3-BC04-4ABB-B1B6-9816E81805DE}" type="presParOf" srcId="{6E5E9900-0124-43B9-A590-C18B89FC0DC0}" destId="{39BD42FE-8447-4A90-950C-F2EB7DA75C4D}" srcOrd="6" destOrd="0" presId="urn:microsoft.com/office/officeart/2018/2/layout/IconVerticalSolidList"/>
    <dgm:cxn modelId="{C67D5EAA-46FD-4DCA-A56A-8BEF53D0A03F}" type="presParOf" srcId="{39BD42FE-8447-4A90-950C-F2EB7DA75C4D}" destId="{4AFA5E1F-8211-4147-87C0-424C2E45CFD0}" srcOrd="0" destOrd="0" presId="urn:microsoft.com/office/officeart/2018/2/layout/IconVerticalSolidList"/>
    <dgm:cxn modelId="{A0B48B62-CD7B-44F3-9B56-D2521642A9B7}" type="presParOf" srcId="{39BD42FE-8447-4A90-950C-F2EB7DA75C4D}" destId="{A7254206-0D06-4F4C-92AA-074DE468FE1D}" srcOrd="1" destOrd="0" presId="urn:microsoft.com/office/officeart/2018/2/layout/IconVerticalSolidList"/>
    <dgm:cxn modelId="{1B60EC34-F026-4071-8CD8-209B127BF695}" type="presParOf" srcId="{39BD42FE-8447-4A90-950C-F2EB7DA75C4D}" destId="{9CF481C0-4701-431B-9E44-93896C80E7C8}" srcOrd="2" destOrd="0" presId="urn:microsoft.com/office/officeart/2018/2/layout/IconVerticalSolidList"/>
    <dgm:cxn modelId="{62C6D8B3-5E0A-4CD3-8994-D7CCBA592F57}" type="presParOf" srcId="{39BD42FE-8447-4A90-950C-F2EB7DA75C4D}" destId="{9DE4C33F-DBF9-41CA-A63E-A9D972D72B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1193E-53A4-4892-9FCC-6178BE7F6FA6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6F6D7-6BA6-488F-93F0-0E2A066AA374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DD466-4A01-4055-866D-20D9F66898CC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Set</a:t>
          </a:r>
          <a:endParaRPr lang="en-US" sz="2200" kern="1200"/>
        </a:p>
      </dsp:txBody>
      <dsp:txXfrm>
        <a:off x="1429899" y="2442"/>
        <a:ext cx="5083704" cy="1238008"/>
      </dsp:txXfrm>
    </dsp:sp>
    <dsp:sp modelId="{928F491A-C7BA-42B0-A31C-408E52FCC89E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6589E-04D8-470B-B8E4-C0B943FA688B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AD275-4807-4FFE-BB27-39989114EB9B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Observe</a:t>
          </a:r>
          <a:endParaRPr lang="en-US" sz="2200" kern="1200"/>
        </a:p>
      </dsp:txBody>
      <dsp:txXfrm>
        <a:off x="1429899" y="1549953"/>
        <a:ext cx="5083704" cy="1238008"/>
      </dsp:txXfrm>
    </dsp:sp>
    <dsp:sp modelId="{84CC6D2C-373F-4C6D-AD82-17AA9AC0FA04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9C663-EA23-4184-BE6B-F6B904605FA0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00841-34A6-44AB-8548-399AFF82BBE2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Analyze </a:t>
          </a:r>
          <a:endParaRPr lang="en-US" sz="2200" kern="1200"/>
        </a:p>
      </dsp:txBody>
      <dsp:txXfrm>
        <a:off x="1429899" y="3097464"/>
        <a:ext cx="5083704" cy="1238008"/>
      </dsp:txXfrm>
    </dsp:sp>
    <dsp:sp modelId="{4AFA5E1F-8211-4147-87C0-424C2E45CFD0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54206-0D06-4F4C-92AA-074DE468FE1D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4C33F-DBF9-41CA-A63E-A9D972D72BB4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React 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0462-FB3D-9741-9F1F-4C7015795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415CE-B6A3-E946-9ADD-0B9B2EC92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ED825-BE5D-BD46-A529-548E0778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AACB-E59E-AA49-A2B8-02E987CD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BAB26-3702-AD40-9CE9-22F8C846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5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4A1C-7EE0-D540-BE3C-DDB44FD1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E9769-D79E-DC49-8842-DF64E3589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6715-087F-414E-961F-DC8FB04F1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ADB9D-67E1-2E4B-BF95-EB9C6C5F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AFA44-375F-3C4F-800C-3E86A6B5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8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4073A-6B92-454F-9561-F5E001044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010FA-5861-8441-95CA-5579953B7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330D1-EFFA-CA4A-96B4-1557804CC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5C0B4-AAE3-F54D-8563-7948A4DB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38D19-8A02-614A-9298-B772817D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7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9D4A-4BAE-1348-BCFF-749EEDF8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27F78-9582-FC49-83CB-37E90A5CE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C717F-62E5-E241-B609-88F0922E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70844-7D06-644A-8888-9D695815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41A38-C6DD-704E-8888-729338AC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5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3575A-1C40-0E4E-A443-75DAF83A1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A0A0-9F08-A640-9D16-5329C007E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5EBB6-310C-1644-9525-C9520727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72B67-518D-A948-B3FE-D5EF246B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E6817-991F-2D46-869C-36512D08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4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ED7F-BC16-654A-8775-B4A542C5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C4DE4-ACC3-E543-82D7-F8CA7EFB1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46A6B-79FC-924D-A07E-29351F516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0291-848A-B642-8DC3-CCCF57EF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92A76-0D53-4D4D-A94A-A540F8A8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722BF-B8EE-9447-95EB-9D3F97B1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3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6ABAC-E16E-5D4B-8D34-5DC6890A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D59BE-5321-274E-B6BD-0E134D38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BE6D9-47DC-E049-AEF8-CD8D2DEE4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F9BA44-EA32-A14C-BFDD-418CBAC98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EA7B3-ED26-C540-A5B1-19B776808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1A6462-553D-F743-B3B0-8223445A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2A5F4D-EB5C-074A-B89E-FF235E5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F4002E-ABF9-8642-AAFA-DB5BF4DB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CFF7-41B8-5443-A604-B307ACD9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3DE12-42C1-B94C-8449-275E5629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FA668-094C-764E-AC1F-1286B72D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6BF91-D099-F34C-811C-CC5E2023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8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3F5A7-2BBC-5C43-9CC2-41C39C6E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034E5-2ADF-3840-89D8-D3FE1DC1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448E8-E9CB-B343-81EA-FA7C022D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8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CC06-00F7-0A4D-B136-3B1930F7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DBFD0-51AD-7A4B-9A0A-2EC17F0F0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CB84B-DC3F-1C4C-BCBF-E40594497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11DC-EEC9-6248-A5E2-0EBEBC22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6C66E-F0C0-1246-874C-FE9863F2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216B9-EE5A-3A4F-80BD-51DDA2F6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7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CE3D-6E93-D244-8E11-83F12619A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241427-B346-AC47-BCB1-1EEF8916C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80BA-C742-5D49-88D9-A2F35FD86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761AA-15CF-2A4F-8BB1-DB0DBB7E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AA7C3-4216-5E42-919F-92E13415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747F0-7836-E147-A26C-62D4F4F2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273FE-A336-054B-A791-F65DFF55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30E80-2493-D646-98C0-83AA9751C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7DAF-60BE-B841-8A34-9E62BD209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75A4-15E7-CE4A-A0B9-5BD0035C2AAF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A380F-11BF-3B40-8A82-C7FCA556A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8F0D7-1AEC-8544-966A-E618BA951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E9BF7-29C1-994B-A46C-AE0CBA2A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4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46D1-A69A-2C4F-BDFE-1BAF2C5A8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67" y="2187743"/>
            <a:ext cx="5293449" cy="2482515"/>
          </a:xfrm>
        </p:spPr>
        <p:txBody>
          <a:bodyPr anchor="ctr">
            <a:normAutofit/>
          </a:bodyPr>
          <a:lstStyle/>
          <a:p>
            <a:pPr algn="l"/>
            <a:r>
              <a:rPr lang="en-US" sz="5600"/>
              <a:t>SOAR </a:t>
            </a:r>
            <a:br>
              <a:rPr lang="en-US" sz="5600"/>
            </a:br>
            <a:r>
              <a:rPr lang="en-US" sz="5600"/>
              <a:t>(Strategic Objective at Risk)</a:t>
            </a:r>
            <a:r>
              <a:rPr lang="en-ID" sz="5600">
                <a:effectLst/>
              </a:rPr>
              <a:t> </a:t>
            </a:r>
            <a:endParaRPr lang="en-US" sz="5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3BBCE-F8B8-6242-9B5A-B284175E8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0667" y="4670258"/>
            <a:ext cx="5293449" cy="137140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By:</a:t>
            </a:r>
            <a:endParaRPr lang="en-US"/>
          </a:p>
          <a:p>
            <a:pPr algn="l"/>
            <a:r>
              <a:rPr lang="en-US" dirty="0"/>
              <a:t>Sri </a:t>
            </a:r>
            <a:r>
              <a:rPr lang="en-US" dirty="0" err="1"/>
              <a:t>Supatmi,S.Kom</a:t>
            </a:r>
            <a:r>
              <a:rPr lang="en-US" dirty="0"/>
              <a:t>., M.T., D.Sc.</a:t>
            </a:r>
            <a:endParaRPr lang="en-US"/>
          </a:p>
        </p:txBody>
      </p:sp>
      <p:pic>
        <p:nvPicPr>
          <p:cNvPr id="7" name="Graphic 6" descr="Target">
            <a:extLst>
              <a:ext uri="{FF2B5EF4-FFF2-40B4-BE49-F238E27FC236}">
                <a16:creationId xmlns:a16="http://schemas.microsoft.com/office/drawing/2014/main" id="{82AA4E6B-B52A-4919-AD19-9D18F9D3F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C4DEDDA-B55C-4097-B795-588F882D0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5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FD123E-D020-2640-9CC1-9594CC12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Definisi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8298-A729-C74D-AF31-61144BB8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D" sz="2400"/>
              <a:t>Metodofogi SOAR (SOAR Methodology) (Gregory Monahan, 2008) SOAR merupakan singkatan dari Strafegic Objective At Risk. 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4655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2D60-CA0D-5B4C-808D-A51BA7F1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SOAR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D107-803C-F24E-8CC2-7C11C42A1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400" dirty="0"/>
              <a:t>The stated strategic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/>
              <a:t>The enterprise risk management office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/>
              <a:t>The SOAR process </a:t>
            </a:r>
          </a:p>
          <a:p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FF6342D9-7103-403F-940C-752AD2138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7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53C8C-CE2C-7045-8322-DF1FFEB1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n-ID" dirty="0"/>
              <a:t>1. Strategic Objective (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2939-0D01-8E47-9564-B1EFCCA4A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149" y="640263"/>
            <a:ext cx="6982693" cy="5254510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D" sz="2200" dirty="0" err="1">
                <a:solidFill>
                  <a:schemeClr val="bg1"/>
                </a:solidFill>
              </a:rPr>
              <a:t>Strategi</a:t>
            </a:r>
            <a:r>
              <a:rPr lang="en-ID" sz="2200" dirty="0">
                <a:solidFill>
                  <a:schemeClr val="bg1"/>
                </a:solidFill>
              </a:rPr>
              <a:t> : Keputusan-</a:t>
            </a:r>
            <a:r>
              <a:rPr lang="en-ID" sz="2200" dirty="0" err="1">
                <a:solidFill>
                  <a:schemeClr val="bg1"/>
                </a:solidFill>
              </a:rPr>
              <a:t>keputusan</a:t>
            </a:r>
            <a:r>
              <a:rPr lang="en-ID" sz="2200" dirty="0">
                <a:solidFill>
                  <a:schemeClr val="bg1"/>
                </a:solidFill>
              </a:rPr>
              <a:t> yang </a:t>
            </a:r>
            <a:r>
              <a:rPr lang="en-ID" sz="2200" dirty="0" err="1">
                <a:solidFill>
                  <a:schemeClr val="bg1"/>
                </a:solidFill>
              </a:rPr>
              <a:t>memiliki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dampak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jangka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pendek</a:t>
            </a:r>
            <a:r>
              <a:rPr lang="en-ID" sz="2200" dirty="0">
                <a:solidFill>
                  <a:schemeClr val="bg1"/>
                </a:solidFill>
              </a:rPr>
              <a:t> dan </a:t>
            </a:r>
            <a:r>
              <a:rPr lang="en-ID" sz="2200" dirty="0" err="1">
                <a:solidFill>
                  <a:schemeClr val="bg1"/>
                </a:solidFill>
              </a:rPr>
              <a:t>jangka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panjang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terhadap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aktivitas-aktivitas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organisasi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meliputi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analisis</a:t>
            </a:r>
            <a:r>
              <a:rPr lang="en-ID" sz="2200" dirty="0">
                <a:solidFill>
                  <a:schemeClr val="bg1"/>
                </a:solidFill>
              </a:rPr>
              <a:t> yang </a:t>
            </a:r>
            <a:r>
              <a:rPr lang="en-ID" sz="2200" dirty="0" err="1">
                <a:solidFill>
                  <a:schemeClr val="bg1"/>
                </a:solidFill>
              </a:rPr>
              <a:t>menuntun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kepada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penyediaan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sumber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daya</a:t>
            </a:r>
            <a:r>
              <a:rPr lang="en-ID" sz="2200" dirty="0">
                <a:solidFill>
                  <a:schemeClr val="bg1"/>
                </a:solidFill>
              </a:rPr>
              <a:t> dan </a:t>
            </a:r>
            <a:r>
              <a:rPr lang="en-ID" sz="2200" dirty="0" err="1">
                <a:solidFill>
                  <a:schemeClr val="bg1"/>
                </a:solidFill>
              </a:rPr>
              <a:t>penerapan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atas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keputusan-keputusan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tersebut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untuk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memberikan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nilai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kepada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pihak-pihak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utama</a:t>
            </a:r>
            <a:r>
              <a:rPr lang="en-ID" sz="2200" dirty="0">
                <a:solidFill>
                  <a:schemeClr val="bg1"/>
                </a:solidFill>
              </a:rPr>
              <a:t> yang </a:t>
            </a:r>
            <a:r>
              <a:rPr lang="en-ID" sz="2200" dirty="0" err="1">
                <a:solidFill>
                  <a:schemeClr val="bg1"/>
                </a:solidFill>
              </a:rPr>
              <a:t>terkait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dengan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perusahaan</a:t>
            </a:r>
            <a:r>
              <a:rPr lang="en-ID" sz="2200" dirty="0">
                <a:solidFill>
                  <a:schemeClr val="bg1"/>
                </a:solidFill>
              </a:rPr>
              <a:t> dan </a:t>
            </a:r>
            <a:r>
              <a:rPr lang="en-ID" sz="2200" dirty="0" err="1">
                <a:solidFill>
                  <a:schemeClr val="bg1"/>
                </a:solidFill>
              </a:rPr>
              <a:t>menglahkan</a:t>
            </a:r>
            <a:r>
              <a:rPr lang="en-ID" sz="2200" dirty="0">
                <a:solidFill>
                  <a:schemeClr val="bg1"/>
                </a:solidFill>
              </a:rPr>
              <a:t> para </a:t>
            </a:r>
            <a:r>
              <a:rPr lang="en-ID" sz="2200" dirty="0" err="1">
                <a:solidFill>
                  <a:schemeClr val="bg1"/>
                </a:solidFill>
              </a:rPr>
              <a:t>pesaing</a:t>
            </a:r>
            <a:r>
              <a:rPr lang="en-ID" sz="2200" dirty="0">
                <a:solidFill>
                  <a:schemeClr val="bg1"/>
                </a:solidFill>
              </a:rPr>
              <a:t> (Hubbard, 2007).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200" dirty="0" err="1">
                <a:solidFill>
                  <a:schemeClr val="bg1"/>
                </a:solidFill>
              </a:rPr>
              <a:t>Objektif</a:t>
            </a:r>
            <a:r>
              <a:rPr lang="en-ID" sz="2200" dirty="0">
                <a:solidFill>
                  <a:schemeClr val="bg1"/>
                </a:solidFill>
              </a:rPr>
              <a:t> : </a:t>
            </a:r>
            <a:r>
              <a:rPr lang="en-ID" sz="2200" dirty="0" err="1">
                <a:solidFill>
                  <a:schemeClr val="bg1"/>
                </a:solidFill>
              </a:rPr>
              <a:t>Arah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dari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sebuah</a:t>
            </a:r>
            <a:r>
              <a:rPr lang="en-ID" sz="2200" dirty="0">
                <a:solidFill>
                  <a:schemeClr val="bg1"/>
                </a:solidFill>
              </a:rPr>
              <a:t> </a:t>
            </a:r>
            <a:r>
              <a:rPr lang="en-ID" sz="2200" dirty="0" err="1">
                <a:solidFill>
                  <a:schemeClr val="bg1"/>
                </a:solidFill>
              </a:rPr>
              <a:t>organisasi</a:t>
            </a:r>
            <a:r>
              <a:rPr lang="en-ID" sz="2200" dirty="0">
                <a:solidFill>
                  <a:schemeClr val="bg1"/>
                </a:solidFill>
              </a:rPr>
              <a:t> (Hubbard, 2007). </a:t>
            </a: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35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602E-9263-5E4D-89D1-38DA8A93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</a:t>
            </a:r>
            <a:r>
              <a:rPr lang="en-ID" dirty="0"/>
              <a:t> The enterprise risk management office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F9D50-6510-A244-BB45-41EA7564A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Success: Depending to the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336966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265D0-66F0-914E-A140-A7472546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The SOAR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D4FFF-5460-9C40-83EC-CEF0AFE42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609" y="686862"/>
            <a:ext cx="7534048" cy="5475129"/>
          </a:xfrm>
        </p:spPr>
        <p:txBody>
          <a:bodyPr anchor="ctr">
            <a:normAutofit/>
          </a:bodyPr>
          <a:lstStyle/>
          <a:p>
            <a:pPr algn="just"/>
            <a:r>
              <a:rPr lang="en-ID" sz="2600" dirty="0"/>
              <a:t>The SOAR process involves: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600" dirty="0"/>
              <a:t>Setting metrics for each of the defined strategic objectives (</a:t>
            </a:r>
            <a:r>
              <a:rPr lang="en-ID" sz="2600" dirty="0" err="1"/>
              <a:t>Menetapkan</a:t>
            </a:r>
            <a:r>
              <a:rPr lang="en-ID" sz="2600" dirty="0"/>
              <a:t> </a:t>
            </a:r>
            <a:r>
              <a:rPr lang="en-ID" sz="2600" dirty="0" err="1"/>
              <a:t>metrik</a:t>
            </a:r>
            <a:r>
              <a:rPr lang="en-ID" sz="2600" dirty="0"/>
              <a:t> </a:t>
            </a:r>
            <a:r>
              <a:rPr lang="en-ID" sz="2600" dirty="0" err="1"/>
              <a:t>untuk</a:t>
            </a:r>
            <a:r>
              <a:rPr lang="en-ID" sz="2600" dirty="0"/>
              <a:t> </a:t>
            </a:r>
            <a:r>
              <a:rPr lang="en-ID" sz="2600" dirty="0" err="1"/>
              <a:t>setiap</a:t>
            </a:r>
            <a:r>
              <a:rPr lang="en-ID" sz="2600" dirty="0"/>
              <a:t> </a:t>
            </a:r>
            <a:r>
              <a:rPr lang="en-ID" sz="2600" dirty="0" err="1"/>
              <a:t>sasaran</a:t>
            </a:r>
            <a:r>
              <a:rPr lang="en-ID" sz="2600" dirty="0"/>
              <a:t> </a:t>
            </a:r>
            <a:r>
              <a:rPr lang="en-ID" sz="2600" dirty="0" err="1"/>
              <a:t>strategis</a:t>
            </a:r>
            <a:r>
              <a:rPr lang="en-ID" sz="2600" dirty="0"/>
              <a:t> yang </a:t>
            </a:r>
            <a:r>
              <a:rPr lang="en-ID" sz="2600" dirty="0" err="1"/>
              <a:t>ditetapkan</a:t>
            </a:r>
            <a:r>
              <a:rPr lang="en-ID" sz="2600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600" dirty="0"/>
              <a:t>Observing metric values (</a:t>
            </a:r>
            <a:r>
              <a:rPr lang="en-ID" sz="2600" dirty="0" err="1"/>
              <a:t>mengamati</a:t>
            </a:r>
            <a:r>
              <a:rPr lang="en-ID" sz="2600" dirty="0"/>
              <a:t> </a:t>
            </a:r>
            <a:r>
              <a:rPr lang="en-ID" sz="2600" dirty="0" err="1"/>
              <a:t>nilai-nilai</a:t>
            </a:r>
            <a:r>
              <a:rPr lang="en-ID" sz="2600" dirty="0"/>
              <a:t> </a:t>
            </a:r>
            <a:r>
              <a:rPr lang="en-ID" sz="2600" dirty="0" err="1"/>
              <a:t>metrik</a:t>
            </a:r>
            <a:r>
              <a:rPr lang="en-ID" sz="2600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600" dirty="0" err="1"/>
              <a:t>Analyzing</a:t>
            </a:r>
            <a:r>
              <a:rPr lang="en-ID" sz="2600" dirty="0"/>
              <a:t> movements in metric values (</a:t>
            </a:r>
            <a:r>
              <a:rPr lang="en-ID" sz="2600" dirty="0" err="1"/>
              <a:t>menganalisis</a:t>
            </a:r>
            <a:r>
              <a:rPr lang="en-ID" sz="2600" dirty="0"/>
              <a:t> </a:t>
            </a:r>
            <a:r>
              <a:rPr lang="en-ID" sz="2600" dirty="0" err="1"/>
              <a:t>pergerakan</a:t>
            </a:r>
            <a:r>
              <a:rPr lang="en-ID" sz="2600" dirty="0"/>
              <a:t> </a:t>
            </a:r>
            <a:r>
              <a:rPr lang="en-ID" sz="2600" dirty="0" err="1"/>
              <a:t>nilai-nilai</a:t>
            </a:r>
            <a:r>
              <a:rPr lang="en-ID" sz="2600" dirty="0"/>
              <a:t> </a:t>
            </a:r>
            <a:r>
              <a:rPr lang="en-ID" sz="2600" dirty="0" err="1"/>
              <a:t>metrik</a:t>
            </a:r>
            <a:r>
              <a:rPr lang="en-ID" sz="2600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600" dirty="0"/>
              <a:t>Reacting to what the analyses reveal (</a:t>
            </a:r>
            <a:r>
              <a:rPr lang="en-ID" sz="2600" dirty="0" err="1"/>
              <a:t>Bereaksi</a:t>
            </a:r>
            <a:r>
              <a:rPr lang="en-ID" sz="2600" dirty="0"/>
              <a:t> </a:t>
            </a:r>
            <a:r>
              <a:rPr lang="en-ID" sz="2600" dirty="0" err="1"/>
              <a:t>terhadap</a:t>
            </a:r>
            <a:r>
              <a:rPr lang="en-ID" sz="2600" dirty="0"/>
              <a:t> </a:t>
            </a:r>
            <a:r>
              <a:rPr lang="en-ID" sz="2600" dirty="0" err="1"/>
              <a:t>apa</a:t>
            </a:r>
            <a:r>
              <a:rPr lang="en-ID" sz="2600" dirty="0"/>
              <a:t> yang </a:t>
            </a:r>
            <a:r>
              <a:rPr lang="en-ID" sz="2600" dirty="0" err="1"/>
              <a:t>diungkapkan</a:t>
            </a:r>
            <a:r>
              <a:rPr lang="en-ID" sz="2600" dirty="0"/>
              <a:t> oleh </a:t>
            </a:r>
            <a:r>
              <a:rPr lang="en-ID" sz="2600" dirty="0" err="1"/>
              <a:t>analisis</a:t>
            </a:r>
            <a:r>
              <a:rPr lang="en-ID" sz="2600" dirty="0"/>
              <a:t>)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8443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A5D6C7-C01C-9246-B979-0CA79BDC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D" dirty="0">
                <a:solidFill>
                  <a:srgbClr val="FFFFFF"/>
                </a:solidFill>
              </a:rPr>
              <a:t>The SOAR process comprises four steps: 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468E55-92D1-4D3F-82ED-D830280FEB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53308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41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7298A-621E-204B-AA49-5EE41FB3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815067"/>
            <a:ext cx="3225800" cy="1325563"/>
          </a:xfrm>
        </p:spPr>
        <p:txBody>
          <a:bodyPr/>
          <a:lstStyle/>
          <a:p>
            <a:r>
              <a:rPr lang="en-US" dirty="0"/>
              <a:t>The SOAR Process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E264C56-E33C-2243-A394-3561895D2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5999" y="121912"/>
            <a:ext cx="5409581" cy="6342735"/>
          </a:xfrm>
        </p:spPr>
      </p:pic>
    </p:spTree>
    <p:extLst>
      <p:ext uri="{BB962C8B-B14F-4D97-AF65-F5344CB8AC3E}">
        <p14:creationId xmlns:p14="http://schemas.microsoft.com/office/powerpoint/2010/main" val="665924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5B9C6-6346-934B-A8B7-0739DAE8B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Any question??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4B75F-F9FA-AE4E-B6DE-65945F575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See you next week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82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Macintosh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SOAR  (Strategic Objective at Risk) </vt:lpstr>
      <vt:lpstr>Definisi</vt:lpstr>
      <vt:lpstr>SOAR Steps</vt:lpstr>
      <vt:lpstr>1. Strategic Objective (tujuan strategis)</vt:lpstr>
      <vt:lpstr>2. The enterprise risk management office</vt:lpstr>
      <vt:lpstr>The SOAR Process</vt:lpstr>
      <vt:lpstr>The SOAR process comprises four steps: </vt:lpstr>
      <vt:lpstr>The SOAR Process</vt:lpstr>
      <vt:lpstr>Any question??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SOAR  (Strategic Objective at Risk) </dc:title>
  <dc:creator>Sri Supatmi</dc:creator>
  <cp:lastModifiedBy>Sri Supatmi</cp:lastModifiedBy>
  <cp:revision>1</cp:revision>
  <dcterms:created xsi:type="dcterms:W3CDTF">2020-03-23T13:53:02Z</dcterms:created>
  <dcterms:modified xsi:type="dcterms:W3CDTF">2020-03-23T13:53:55Z</dcterms:modified>
</cp:coreProperties>
</file>