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12" r:id="rId3"/>
    <p:sldId id="263" r:id="rId4"/>
    <p:sldId id="314" r:id="rId5"/>
    <p:sldId id="315" r:id="rId6"/>
    <p:sldId id="316" r:id="rId7"/>
    <p:sldId id="268" r:id="rId8"/>
    <p:sldId id="269" r:id="rId9"/>
    <p:sldId id="288" r:id="rId10"/>
    <p:sldId id="320" r:id="rId11"/>
    <p:sldId id="321" r:id="rId12"/>
    <p:sldId id="323" r:id="rId13"/>
    <p:sldId id="327" r:id="rId14"/>
    <p:sldId id="324" r:id="rId15"/>
    <p:sldId id="326" r:id="rId16"/>
    <p:sldId id="325" r:id="rId17"/>
    <p:sldId id="328" r:id="rId18"/>
    <p:sldId id="322" r:id="rId19"/>
    <p:sldId id="273" r:id="rId20"/>
    <p:sldId id="318" r:id="rId21"/>
    <p:sldId id="319" r:id="rId22"/>
    <p:sldId id="317" r:id="rId23"/>
    <p:sldId id="329" r:id="rId24"/>
    <p:sldId id="330" r:id="rId25"/>
    <p:sldId id="289" r:id="rId26"/>
    <p:sldId id="293" r:id="rId27"/>
    <p:sldId id="279" r:id="rId28"/>
    <p:sldId id="281" r:id="rId29"/>
    <p:sldId id="286" r:id="rId30"/>
    <p:sldId id="282" r:id="rId31"/>
    <p:sldId id="294" r:id="rId32"/>
    <p:sldId id="295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407-2250-4352-B096-CF931DCFC8E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5638800" cy="36798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MK. 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  <a:cs typeface="Calibri"/>
              </a:rPr>
              <a:t>Tipografi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 2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24000"/>
            <a:ext cx="56388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Booklet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6400800" cy="2667000"/>
          </a:xfrm>
        </p:spPr>
        <p:txBody>
          <a:bodyPr/>
          <a:lstStyle/>
          <a:p>
            <a:pPr algn="l" eaLnBrk="1" hangingPunct="1"/>
            <a:endParaRPr lang="en-US" dirty="0" smtClean="0">
              <a:solidFill>
                <a:srgbClr val="FF0000"/>
              </a:solidFill>
            </a:endParaRPr>
          </a:p>
          <a:p>
            <a:pPr algn="l" eaLnBrk="1" hangingPunct="1"/>
            <a:endParaRPr lang="en-US" dirty="0" smtClean="0">
              <a:solidFill>
                <a:srgbClr val="FF0000"/>
              </a:solidFill>
            </a:endParaRPr>
          </a:p>
          <a:p>
            <a:pPr algn="l" eaLnBrk="1" hangingPunct="1"/>
            <a:endParaRPr lang="id-ID" sz="14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1400" dirty="0" err="1" smtClean="0">
                <a:solidFill>
                  <a:schemeClr val="tx1"/>
                </a:solidFill>
              </a:rPr>
              <a:t>Desain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Komunikasi</a:t>
            </a:r>
            <a:r>
              <a:rPr lang="en-US" sz="1400" dirty="0" smtClean="0">
                <a:solidFill>
                  <a:schemeClr val="tx1"/>
                </a:solidFill>
              </a:rPr>
              <a:t> Visual – UNIKOM</a:t>
            </a:r>
          </a:p>
          <a:p>
            <a:pPr algn="l"/>
            <a:r>
              <a:rPr lang="en-US" sz="1400" dirty="0" err="1" smtClean="0">
                <a:solidFill>
                  <a:schemeClr val="tx1"/>
                </a:solidFill>
              </a:rPr>
              <a:t>Desain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Grafis</a:t>
            </a:r>
            <a:r>
              <a:rPr lang="en-US" sz="1400" dirty="0" smtClean="0">
                <a:solidFill>
                  <a:schemeClr val="tx1"/>
                </a:solidFill>
              </a:rPr>
              <a:t>  – UNIKOM</a:t>
            </a:r>
            <a:endParaRPr lang="id-ID" sz="1400" dirty="0" smtClean="0">
              <a:solidFill>
                <a:schemeClr val="tx1"/>
              </a:solidFill>
            </a:endParaRPr>
          </a:p>
          <a:p>
            <a:pPr algn="l" eaLnBrk="1" hangingPunct="1"/>
            <a:endParaRPr lang="id-ID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28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Proses</a:t>
            </a: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Desain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7315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sz="1800" b="1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Pencarian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Pengumpulan</a:t>
            </a:r>
            <a:r>
              <a:rPr lang="en-US" sz="2200" dirty="0" smtClean="0"/>
              <a:t> Data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Penentuan</a:t>
            </a:r>
            <a:r>
              <a:rPr lang="en-US" sz="2200" dirty="0" smtClean="0"/>
              <a:t> Keywords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Penentuan</a:t>
            </a:r>
            <a:r>
              <a:rPr lang="en-US" sz="2200" dirty="0" smtClean="0"/>
              <a:t> </a:t>
            </a:r>
            <a:r>
              <a:rPr lang="en-US" sz="2200" dirty="0" err="1" smtClean="0"/>
              <a:t>Keyvisual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Pembuatan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Moodboard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200" dirty="0" err="1" smtClean="0"/>
              <a:t>Sketsa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i="1" dirty="0" smtClean="0"/>
              <a:t>Booklet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Digitalisasi</a:t>
            </a:r>
            <a:r>
              <a:rPr lang="en-US" sz="2200" dirty="0" smtClean="0"/>
              <a:t>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i="1" dirty="0" smtClean="0"/>
              <a:t>Booklet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Mockup/Prototype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i="1" dirty="0" smtClean="0"/>
              <a:t>Booklet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Final Artwork (FA) </a:t>
            </a:r>
            <a:endParaRPr lang="id-ID" sz="2200" dirty="0" smtClean="0"/>
          </a:p>
          <a:p>
            <a:pPr>
              <a:buAutoNum type="arabicPeriod"/>
            </a:pPr>
            <a:endParaRPr lang="en-US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800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b="1" i="1" dirty="0" err="1" smtClean="0">
                <a:solidFill>
                  <a:srgbClr val="FF0000"/>
                </a:solidFill>
              </a:rPr>
              <a:t>Moodboard</a:t>
            </a:r>
            <a:endParaRPr lang="id-ID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sz="2900" i="1" dirty="0" smtClean="0"/>
              <a:t>	</a:t>
            </a:r>
            <a:r>
              <a:rPr lang="en-US" sz="2900" i="1" dirty="0" err="1" smtClean="0"/>
              <a:t>Moodboard</a:t>
            </a:r>
            <a:r>
              <a:rPr lang="en-US" sz="2900" i="1" dirty="0" smtClean="0"/>
              <a:t> </a:t>
            </a:r>
            <a:r>
              <a:rPr lang="en-US" sz="2900" dirty="0" err="1" smtClean="0"/>
              <a:t>adalah</a:t>
            </a:r>
            <a:r>
              <a:rPr lang="en-US" sz="2900" dirty="0" smtClean="0"/>
              <a:t> </a:t>
            </a:r>
            <a:r>
              <a:rPr lang="en-US" sz="2900" dirty="0" err="1" smtClean="0"/>
              <a:t>komposisi</a:t>
            </a:r>
            <a:r>
              <a:rPr lang="en-US" sz="2900" dirty="0" smtClean="0"/>
              <a:t> </a:t>
            </a:r>
            <a:r>
              <a:rPr lang="en-US" sz="2900" dirty="0" err="1" smtClean="0"/>
              <a:t>gambar</a:t>
            </a:r>
            <a:r>
              <a:rPr lang="en-US" sz="2900" dirty="0" smtClean="0"/>
              <a:t> yang </a:t>
            </a:r>
            <a:r>
              <a:rPr lang="en-US" sz="2900" dirty="0" err="1" smtClean="0"/>
              <a:t>dibuat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referensi</a:t>
            </a:r>
            <a:r>
              <a:rPr lang="en-US" sz="2900" dirty="0" smtClean="0"/>
              <a:t> </a:t>
            </a:r>
            <a:r>
              <a:rPr lang="en-US" sz="2900" dirty="0" err="1" smtClean="0"/>
              <a:t>untuk</a:t>
            </a:r>
            <a:r>
              <a:rPr lang="en-US" sz="2900" dirty="0" smtClean="0"/>
              <a:t> </a:t>
            </a:r>
            <a:r>
              <a:rPr lang="en-US" sz="2900" dirty="0" err="1" smtClean="0"/>
              <a:t>menentukan</a:t>
            </a:r>
            <a:r>
              <a:rPr lang="en-US" sz="2900" dirty="0" smtClean="0"/>
              <a:t> </a:t>
            </a:r>
            <a:r>
              <a:rPr lang="en-US" sz="2900" dirty="0" err="1" smtClean="0"/>
              <a:t>ide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desain</a:t>
            </a:r>
            <a:r>
              <a:rPr lang="en-US" sz="2900" dirty="0" smtClean="0"/>
              <a:t> yang </a:t>
            </a:r>
            <a:r>
              <a:rPr lang="en-US" sz="2900" dirty="0" err="1" smtClean="0"/>
              <a:t>akan</a:t>
            </a:r>
            <a:r>
              <a:rPr lang="en-US" sz="2900" dirty="0" smtClean="0"/>
              <a:t> </a:t>
            </a:r>
            <a:r>
              <a:rPr lang="en-US" sz="2900" dirty="0" err="1" smtClean="0"/>
              <a:t>dibuat</a:t>
            </a:r>
            <a:r>
              <a:rPr lang="en-US" sz="2900" dirty="0" smtClean="0"/>
              <a:t>. </a:t>
            </a:r>
            <a:r>
              <a:rPr lang="en-US" sz="2900" i="1" dirty="0" err="1" smtClean="0"/>
              <a:t>Moodboard</a:t>
            </a:r>
            <a:r>
              <a:rPr lang="en-US" sz="2900" dirty="0" smtClean="0"/>
              <a:t> </a:t>
            </a:r>
            <a:r>
              <a:rPr lang="en-US" sz="2900" dirty="0" err="1" smtClean="0"/>
              <a:t>dibuat</a:t>
            </a:r>
            <a:r>
              <a:rPr lang="en-US" sz="2900" dirty="0" smtClean="0"/>
              <a:t> </a:t>
            </a:r>
            <a:r>
              <a:rPr lang="en-US" sz="2900" dirty="0" err="1" smtClean="0"/>
              <a:t>dengan</a:t>
            </a:r>
            <a:r>
              <a:rPr lang="en-US" sz="2900" dirty="0" smtClean="0"/>
              <a:t> </a:t>
            </a:r>
            <a:r>
              <a:rPr lang="en-US" sz="2900" dirty="0" err="1" smtClean="0"/>
              <a:t>mempergunakan</a:t>
            </a:r>
            <a:r>
              <a:rPr lang="en-US" sz="2900" dirty="0" smtClean="0"/>
              <a:t> </a:t>
            </a:r>
            <a:r>
              <a:rPr lang="en-US" sz="2900" dirty="0" err="1" smtClean="0"/>
              <a:t>guntingan-guntingan</a:t>
            </a:r>
            <a:r>
              <a:rPr lang="en-US" sz="2900" dirty="0" smtClean="0"/>
              <a:t> </a:t>
            </a:r>
            <a:r>
              <a:rPr lang="en-US" sz="2900" dirty="0" err="1" smtClean="0"/>
              <a:t>gambar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majalah</a:t>
            </a:r>
            <a:r>
              <a:rPr lang="en-US" sz="2900" dirty="0" smtClean="0"/>
              <a:t>/</a:t>
            </a:r>
            <a:r>
              <a:rPr lang="en-US" sz="2900" dirty="0" err="1" smtClean="0"/>
              <a:t>koran</a:t>
            </a:r>
            <a:r>
              <a:rPr lang="en-US" sz="2900" dirty="0" smtClean="0"/>
              <a:t> </a:t>
            </a:r>
            <a:r>
              <a:rPr lang="en-US" sz="2900" dirty="0" err="1" smtClean="0"/>
              <a:t>atau</a:t>
            </a:r>
            <a:r>
              <a:rPr lang="en-US" sz="2900" dirty="0" smtClean="0"/>
              <a:t> </a:t>
            </a:r>
            <a:r>
              <a:rPr lang="en-US" sz="2900" dirty="0" err="1" smtClean="0"/>
              <a:t>kolase</a:t>
            </a:r>
            <a:r>
              <a:rPr lang="en-US" sz="2900" dirty="0" smtClean="0"/>
              <a:t> digital  yang </a:t>
            </a:r>
            <a:r>
              <a:rPr lang="en-US" sz="2900" dirty="0" err="1" smtClean="0"/>
              <a:t>berisi</a:t>
            </a:r>
            <a:r>
              <a:rPr lang="en-US" sz="2900" dirty="0" smtClean="0"/>
              <a:t> </a:t>
            </a:r>
            <a:r>
              <a:rPr lang="en-US" sz="2900" dirty="0" err="1" smtClean="0"/>
              <a:t>foto</a:t>
            </a:r>
            <a:r>
              <a:rPr lang="en-US" sz="2900" dirty="0" smtClean="0"/>
              <a:t>, </a:t>
            </a:r>
            <a:r>
              <a:rPr lang="en-US" sz="2900" dirty="0" err="1" smtClean="0"/>
              <a:t>tekstur</a:t>
            </a:r>
            <a:r>
              <a:rPr lang="en-US" sz="2900" dirty="0" smtClean="0"/>
              <a:t>, </a:t>
            </a:r>
            <a:r>
              <a:rPr lang="en-US" sz="2900" dirty="0" err="1" smtClean="0"/>
              <a:t>skema</a:t>
            </a:r>
            <a:r>
              <a:rPr lang="en-US" sz="2900" dirty="0" smtClean="0"/>
              <a:t> </a:t>
            </a:r>
            <a:r>
              <a:rPr lang="en-US" sz="2900" dirty="0" err="1" smtClean="0"/>
              <a:t>warna</a:t>
            </a:r>
            <a:r>
              <a:rPr lang="en-US" sz="2900" dirty="0" smtClean="0"/>
              <a:t>, </a:t>
            </a:r>
            <a:r>
              <a:rPr lang="en-US" sz="2900" dirty="0" err="1" smtClean="0"/>
              <a:t>tipografi</a:t>
            </a:r>
            <a:r>
              <a:rPr lang="en-US" sz="2900" dirty="0" smtClean="0"/>
              <a:t>, </a:t>
            </a:r>
            <a:r>
              <a:rPr lang="en-US" sz="2900" dirty="0" err="1" smtClean="0"/>
              <a:t>ilustrasi</a:t>
            </a:r>
            <a:r>
              <a:rPr lang="en-US" sz="2900" dirty="0" smtClean="0"/>
              <a:t>, </a:t>
            </a:r>
            <a:r>
              <a:rPr lang="en-US" sz="2900" dirty="0" err="1" smtClean="0"/>
              <a:t>ikon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lain-lain yang </a:t>
            </a:r>
            <a:r>
              <a:rPr lang="en-US" sz="2900" dirty="0" err="1" smtClean="0"/>
              <a:t>menjadi</a:t>
            </a:r>
            <a:r>
              <a:rPr lang="en-US" sz="2900" dirty="0" smtClean="0"/>
              <a:t> </a:t>
            </a:r>
            <a:r>
              <a:rPr lang="en-US" sz="2900" dirty="0" err="1" smtClean="0"/>
              <a:t>ide</a:t>
            </a:r>
            <a:r>
              <a:rPr lang="en-US" sz="2900" dirty="0" smtClean="0"/>
              <a:t> </a:t>
            </a:r>
            <a:r>
              <a:rPr lang="en-US" sz="2900" dirty="0" err="1" smtClean="0"/>
              <a:t>dasar</a:t>
            </a:r>
            <a:r>
              <a:rPr lang="en-US" sz="2900" dirty="0" smtClean="0"/>
              <a:t> </a:t>
            </a:r>
            <a:r>
              <a:rPr lang="en-US" sz="2900" dirty="0" err="1" smtClean="0"/>
              <a:t>desain</a:t>
            </a:r>
            <a:r>
              <a:rPr lang="en-US" sz="2900" dirty="0" smtClean="0"/>
              <a:t>.</a:t>
            </a:r>
            <a:endParaRPr lang="en-US" sz="2900" i="1" dirty="0" smtClean="0"/>
          </a:p>
          <a:p>
            <a:pPr>
              <a:buNone/>
            </a:pPr>
            <a:r>
              <a:rPr lang="en-US" sz="2900" i="1" dirty="0" smtClean="0"/>
              <a:t>	</a:t>
            </a:r>
          </a:p>
          <a:p>
            <a:pPr>
              <a:buNone/>
            </a:pPr>
            <a:r>
              <a:rPr lang="en-US" sz="2900" i="1" dirty="0" smtClean="0"/>
              <a:t>	</a:t>
            </a:r>
            <a:r>
              <a:rPr lang="en-US" sz="2900" i="1" dirty="0" err="1" smtClean="0"/>
              <a:t>Moodboard</a:t>
            </a:r>
            <a:r>
              <a:rPr lang="en-US" sz="2900" i="1" dirty="0" smtClean="0"/>
              <a:t> </a:t>
            </a:r>
            <a:r>
              <a:rPr lang="en-US" sz="2900" dirty="0" err="1" smtClean="0"/>
              <a:t>seringkali</a:t>
            </a:r>
            <a:r>
              <a:rPr lang="en-US" sz="2900" dirty="0" smtClean="0"/>
              <a:t> </a:t>
            </a:r>
            <a:r>
              <a:rPr lang="en-US" sz="2900" dirty="0" err="1" smtClean="0"/>
              <a:t>disebut</a:t>
            </a:r>
            <a:r>
              <a:rPr lang="en-US" sz="2900" dirty="0" smtClean="0"/>
              <a:t> </a:t>
            </a:r>
            <a:r>
              <a:rPr lang="en-US" sz="2900" dirty="0" err="1" smtClean="0"/>
              <a:t>juga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i="1" dirty="0" smtClean="0"/>
              <a:t>Inspiration Board.</a:t>
            </a:r>
            <a:r>
              <a:rPr lang="en-US" sz="2900" dirty="0" smtClean="0"/>
              <a:t> </a:t>
            </a:r>
            <a:r>
              <a:rPr lang="en-US" sz="2900" dirty="0" err="1" smtClean="0"/>
              <a:t>Sesuai</a:t>
            </a:r>
            <a:r>
              <a:rPr lang="en-US" sz="2900" dirty="0" smtClean="0"/>
              <a:t> </a:t>
            </a:r>
            <a:r>
              <a:rPr lang="en-US" sz="2900" dirty="0" err="1" smtClean="0"/>
              <a:t>namanya</a:t>
            </a:r>
            <a:r>
              <a:rPr lang="en-US" sz="2900" dirty="0" smtClean="0"/>
              <a:t>. </a:t>
            </a:r>
            <a:r>
              <a:rPr lang="en-US" sz="2900" dirty="0" err="1" smtClean="0"/>
              <a:t>Fungsi</a:t>
            </a:r>
            <a:r>
              <a:rPr lang="en-US" sz="2900" dirty="0" smtClean="0"/>
              <a:t> </a:t>
            </a:r>
            <a:r>
              <a:rPr lang="en-US" sz="2900" dirty="0" err="1" smtClean="0"/>
              <a:t>Moodboard</a:t>
            </a:r>
            <a:r>
              <a:rPr lang="en-US" sz="2900" dirty="0" smtClean="0"/>
              <a:t> </a:t>
            </a:r>
            <a:r>
              <a:rPr lang="en-US" sz="2900" dirty="0" err="1" smtClean="0"/>
              <a:t>adalah</a:t>
            </a:r>
            <a:r>
              <a:rPr lang="en-US" sz="2900" dirty="0" smtClean="0"/>
              <a:t> </a:t>
            </a:r>
            <a:r>
              <a:rPr lang="en-US" sz="2900" dirty="0" err="1" smtClean="0"/>
              <a:t>menterjemahkan</a:t>
            </a:r>
            <a:r>
              <a:rPr lang="en-US" sz="2900" dirty="0" smtClean="0"/>
              <a:t> </a:t>
            </a:r>
            <a:r>
              <a:rPr lang="en-US" sz="2900" dirty="0" err="1" smtClean="0"/>
              <a:t>inspirasi</a:t>
            </a:r>
            <a:r>
              <a:rPr lang="en-US" sz="2900" dirty="0" smtClean="0"/>
              <a:t> yang </a:t>
            </a:r>
            <a:r>
              <a:rPr lang="en-US" sz="2900" dirty="0" err="1" smtClean="0"/>
              <a:t>dihasilkan</a:t>
            </a:r>
            <a:r>
              <a:rPr lang="en-US" sz="2900" dirty="0" smtClean="0"/>
              <a:t> </a:t>
            </a:r>
            <a:r>
              <a:rPr lang="en-US" sz="2900" dirty="0" err="1" smtClean="0"/>
              <a:t>desainer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bentuk</a:t>
            </a:r>
            <a:r>
              <a:rPr lang="en-US" sz="2900" dirty="0" smtClean="0"/>
              <a:t> </a:t>
            </a:r>
            <a:r>
              <a:rPr lang="en-US" sz="2900" dirty="0" err="1" smtClean="0"/>
              <a:t>presentasi</a:t>
            </a:r>
            <a:r>
              <a:rPr lang="en-US" sz="2900" dirty="0" smtClean="0"/>
              <a:t> </a:t>
            </a:r>
            <a:r>
              <a:rPr lang="en-US" sz="2900" dirty="0" err="1" smtClean="0"/>
              <a:t>kepada</a:t>
            </a:r>
            <a:r>
              <a:rPr lang="en-US" sz="2900" dirty="0" smtClean="0"/>
              <a:t> </a:t>
            </a:r>
            <a:r>
              <a:rPr lang="en-US" sz="2900" dirty="0" err="1" smtClean="0"/>
              <a:t>klien</a:t>
            </a:r>
            <a:r>
              <a:rPr lang="en-US" sz="2900" dirty="0" smtClean="0"/>
              <a:t>.</a:t>
            </a:r>
          </a:p>
          <a:p>
            <a:pPr>
              <a:buNone/>
            </a:pPr>
            <a:endParaRPr lang="en-US" sz="2900" i="1" dirty="0" smtClean="0"/>
          </a:p>
          <a:p>
            <a:pPr>
              <a:buNone/>
            </a:pPr>
            <a:r>
              <a:rPr lang="en-US" sz="2900" i="1" dirty="0" smtClean="0"/>
              <a:t>	</a:t>
            </a:r>
            <a:r>
              <a:rPr lang="en-US" sz="2900" i="1" dirty="0" err="1" smtClean="0"/>
              <a:t>Moodboard</a:t>
            </a:r>
            <a:r>
              <a:rPr lang="en-US" sz="2900" dirty="0" smtClean="0"/>
              <a:t> </a:t>
            </a:r>
            <a:r>
              <a:rPr lang="en-US" sz="2900" dirty="0" err="1" smtClean="0"/>
              <a:t>sangat</a:t>
            </a:r>
            <a:r>
              <a:rPr lang="en-US" sz="2900" dirty="0" smtClean="0"/>
              <a:t> </a:t>
            </a:r>
            <a:r>
              <a:rPr lang="en-US" sz="2900" dirty="0" err="1" smtClean="0"/>
              <a:t>berguna</a:t>
            </a:r>
            <a:r>
              <a:rPr lang="en-US" sz="2900" dirty="0" smtClean="0"/>
              <a:t> </a:t>
            </a:r>
            <a:r>
              <a:rPr lang="en-US" sz="2900" dirty="0" err="1" smtClean="0"/>
              <a:t>untuk</a:t>
            </a:r>
            <a:r>
              <a:rPr lang="en-US" sz="2900" dirty="0" smtClean="0"/>
              <a:t> </a:t>
            </a:r>
            <a:r>
              <a:rPr lang="en-US" sz="2900" dirty="0" err="1" smtClean="0"/>
              <a:t>menghasilkan</a:t>
            </a:r>
            <a:r>
              <a:rPr lang="en-US" sz="2900" dirty="0" smtClean="0"/>
              <a:t> </a:t>
            </a:r>
            <a:r>
              <a:rPr lang="en-US" sz="2900" dirty="0" err="1" smtClean="0"/>
              <a:t>arahan</a:t>
            </a:r>
            <a:r>
              <a:rPr lang="en-US" sz="2900" dirty="0" smtClean="0"/>
              <a:t> </a:t>
            </a:r>
            <a:r>
              <a:rPr lang="en-US" sz="2900" dirty="0" err="1" smtClean="0"/>
              <a:t>estetika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nuansa</a:t>
            </a:r>
            <a:r>
              <a:rPr lang="en-US" sz="2900" dirty="0" smtClean="0"/>
              <a:t> yang </a:t>
            </a:r>
            <a:r>
              <a:rPr lang="en-US" sz="2900" dirty="0" err="1" smtClean="0"/>
              <a:t>ingin</a:t>
            </a:r>
            <a:r>
              <a:rPr lang="en-US" sz="2900" dirty="0" smtClean="0"/>
              <a:t> </a:t>
            </a:r>
            <a:r>
              <a:rPr lang="en-US" sz="2900" dirty="0" err="1" smtClean="0"/>
              <a:t>dicapai</a:t>
            </a:r>
            <a:r>
              <a:rPr lang="en-US" sz="2900" dirty="0" smtClean="0"/>
              <a:t> </a:t>
            </a:r>
            <a:r>
              <a:rPr lang="en-US" sz="2900" dirty="0" err="1" smtClean="0"/>
              <a:t>untuk</a:t>
            </a:r>
            <a:r>
              <a:rPr lang="en-US" sz="2900" dirty="0" smtClean="0"/>
              <a:t> </a:t>
            </a:r>
            <a:r>
              <a:rPr lang="en-US" sz="2900" dirty="0" err="1" smtClean="0"/>
              <a:t>sebuah</a:t>
            </a:r>
            <a:r>
              <a:rPr lang="en-US" sz="2900" dirty="0" smtClean="0"/>
              <a:t> </a:t>
            </a:r>
            <a:r>
              <a:rPr lang="en-US" sz="2900" i="1" dirty="0" smtClean="0"/>
              <a:t>project</a:t>
            </a:r>
            <a:r>
              <a:rPr lang="en-US" sz="2900" dirty="0" smtClean="0"/>
              <a:t> </a:t>
            </a:r>
            <a:r>
              <a:rPr lang="en-US" sz="2900" dirty="0" err="1" smtClean="0"/>
              <a:t>sebelum</a:t>
            </a:r>
            <a:r>
              <a:rPr lang="en-US" sz="2900" dirty="0" smtClean="0"/>
              <a:t> </a:t>
            </a:r>
            <a:r>
              <a:rPr lang="en-US" sz="2900" dirty="0" err="1" smtClean="0"/>
              <a:t>mengembangkan</a:t>
            </a:r>
            <a:r>
              <a:rPr lang="en-US" sz="2900" dirty="0" smtClean="0"/>
              <a:t> </a:t>
            </a:r>
            <a:r>
              <a:rPr lang="en-US" sz="2900" dirty="0" err="1" smtClean="0"/>
              <a:t>desain</a:t>
            </a:r>
            <a:r>
              <a:rPr lang="en-US" sz="2900" dirty="0" smtClean="0"/>
              <a:t> </a:t>
            </a:r>
            <a:r>
              <a:rPr lang="en-US" sz="2900" dirty="0" err="1" smtClean="0"/>
              <a:t>ke</a:t>
            </a:r>
            <a:r>
              <a:rPr lang="en-US" sz="2900" dirty="0" smtClean="0"/>
              <a:t> </a:t>
            </a:r>
            <a:r>
              <a:rPr lang="en-US" sz="2900" dirty="0" err="1" smtClean="0"/>
              <a:t>tahapan</a:t>
            </a:r>
            <a:r>
              <a:rPr lang="en-US" sz="2900" dirty="0" smtClean="0"/>
              <a:t> </a:t>
            </a:r>
            <a:r>
              <a:rPr lang="en-US" sz="2900" dirty="0" err="1" smtClean="0"/>
              <a:t>selanjutnya</a:t>
            </a:r>
            <a:r>
              <a:rPr lang="en-US" sz="2900" dirty="0" smtClean="0"/>
              <a:t> (</a:t>
            </a:r>
            <a:r>
              <a:rPr lang="en-US" sz="2900" dirty="0" err="1" smtClean="0"/>
              <a:t>sketsa</a:t>
            </a:r>
            <a:r>
              <a:rPr lang="en-US" sz="2900" dirty="0" smtClean="0"/>
              <a:t>).</a:t>
            </a:r>
            <a:r>
              <a:rPr lang="en-US" sz="2900" dirty="0" smtClean="0"/>
              <a:t> </a:t>
            </a:r>
            <a:endParaRPr lang="en-US" sz="2900" i="1" dirty="0" smtClean="0"/>
          </a:p>
          <a:p>
            <a:pPr marL="457200" indent="6350">
              <a:buAutoNum type="arabicPeriod"/>
            </a:pPr>
            <a:endParaRPr lang="en-US" sz="2400" i="1" dirty="0" smtClean="0"/>
          </a:p>
          <a:p>
            <a:pPr marL="457200" indent="6350">
              <a:buAutoNum type="arabicPeriod"/>
            </a:pPr>
            <a:endParaRPr lang="en-US" sz="2400" i="1" dirty="0" smtClean="0"/>
          </a:p>
          <a:p>
            <a:pPr marL="457200" indent="-457200">
              <a:buAutoNum type="arabicPeriod"/>
            </a:pPr>
            <a:endParaRPr lang="id-ID" sz="24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>	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ustom Website &amp; Branding Design for Photographers Josiah &amp; Steph - #branding #custom #design #josiah #photographers #steph #website - #Identity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3200400" cy="6219218"/>
          </a:xfrm>
          <a:prstGeom prst="rect">
            <a:avLst/>
          </a:prstGeom>
          <a:noFill/>
        </p:spPr>
      </p:pic>
      <p:pic>
        <p:nvPicPr>
          <p:cNvPr id="47108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311522" cy="619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Brights and ne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657600" cy="608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RBLED TURQUOISE by Pattern Curator (SS2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886200" cy="6115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ASSION FRUIT by Pattern Curator (SS2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3810000" cy="599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miro.medium.com/max/1352/1*cHupdQ-u-vSyBsj1zqVNw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5111184" cy="5096063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638800"/>
            <a:ext cx="4114800" cy="71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i="1" dirty="0" smtClean="0"/>
              <a:t>Template </a:t>
            </a:r>
            <a:r>
              <a:rPr lang="en-US" sz="1600" i="1" dirty="0" err="1" smtClean="0"/>
              <a:t>Moodboard</a:t>
            </a:r>
            <a:endParaRPr kumimoji="0" lang="id-ID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600" y="2590800"/>
            <a:ext cx="27432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err="1" smtClean="0"/>
              <a:t>Situs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Aplikasi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Moodboard</a:t>
            </a:r>
            <a:endParaRPr lang="en-US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Milanote.com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200" dirty="0" smtClean="0"/>
              <a:t>Spark.adobe.com</a:t>
            </a:r>
            <a:endParaRPr lang="en-US" sz="22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200" dirty="0" err="1" smtClean="0"/>
              <a:t>Canva</a:t>
            </a:r>
            <a:endParaRPr lang="en-US" sz="22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200" dirty="0" err="1" smtClean="0"/>
              <a:t>Dll</a:t>
            </a:r>
            <a:endParaRPr lang="en-US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28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Timeline </a:t>
            </a:r>
            <a:r>
              <a:rPr kumimoji="0" lang="en-US" sz="4400" b="1" i="1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Project</a:t>
            </a:r>
            <a:endParaRPr kumimoji="0" lang="en-US" sz="8000" b="1" i="1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3352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/>
              <a:t>Pertemuan</a:t>
            </a:r>
            <a:r>
              <a:rPr lang="en-US" sz="2600" b="1" dirty="0" smtClean="0"/>
              <a:t> </a:t>
            </a:r>
            <a:r>
              <a:rPr lang="en-US" sz="2600" b="1" dirty="0" smtClean="0"/>
              <a:t>2  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r>
              <a:rPr lang="en-US" sz="1900" dirty="0" err="1" smtClean="0"/>
              <a:t>Setelah</a:t>
            </a:r>
            <a:r>
              <a:rPr lang="en-US" sz="1900" dirty="0" smtClean="0"/>
              <a:t> </a:t>
            </a:r>
            <a:r>
              <a:rPr lang="en-US" sz="1900" dirty="0" err="1" smtClean="0"/>
              <a:t>membaca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mempelajari</a:t>
            </a:r>
            <a:r>
              <a:rPr lang="en-US" sz="1900" dirty="0" smtClean="0"/>
              <a:t> data fauna,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menentukkan</a:t>
            </a:r>
            <a:r>
              <a:rPr lang="en-US" sz="1900" dirty="0" smtClean="0"/>
              <a:t> </a:t>
            </a:r>
            <a:r>
              <a:rPr lang="en-US" sz="1900" i="1" dirty="0" smtClean="0"/>
              <a:t>keywords, </a:t>
            </a:r>
            <a:r>
              <a:rPr lang="en-US" sz="1900" i="1" dirty="0" err="1" smtClean="0"/>
              <a:t>keyvisual</a:t>
            </a:r>
            <a:r>
              <a:rPr lang="en-US" sz="1900" i="1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i="1" dirty="0" err="1" smtClean="0"/>
              <a:t>moodboard</a:t>
            </a:r>
            <a:r>
              <a:rPr lang="en-US" sz="1900" i="1" dirty="0" smtClean="0"/>
              <a:t> </a:t>
            </a:r>
            <a:r>
              <a:rPr lang="en-US" sz="1900" dirty="0" err="1" smtClean="0"/>
              <a:t>dikelas</a:t>
            </a:r>
            <a:r>
              <a:rPr lang="en-US" sz="1900" dirty="0" smtClean="0"/>
              <a:t>. </a:t>
            </a:r>
            <a:r>
              <a:rPr lang="en-US" sz="1900" dirty="0" err="1" smtClean="0"/>
              <a:t>Dosen</a:t>
            </a:r>
            <a:r>
              <a:rPr lang="en-US" sz="1900" dirty="0" smtClean="0"/>
              <a:t> </a:t>
            </a:r>
            <a:r>
              <a:rPr lang="en-US" sz="1900" dirty="0" err="1" smtClean="0"/>
              <a:t>memberi</a:t>
            </a:r>
            <a:r>
              <a:rPr lang="en-US" sz="1900" dirty="0" smtClean="0"/>
              <a:t> </a:t>
            </a:r>
            <a:r>
              <a:rPr lang="en-US" sz="1900" dirty="0" err="1" smtClean="0"/>
              <a:t>materi</a:t>
            </a:r>
            <a:r>
              <a:rPr lang="en-US" sz="1900" dirty="0" smtClean="0"/>
              <a:t> </a:t>
            </a:r>
            <a:r>
              <a:rPr lang="en-US" sz="1900" dirty="0" err="1" smtClean="0"/>
              <a:t>tentang</a:t>
            </a:r>
            <a:r>
              <a:rPr lang="en-US" sz="1900" dirty="0" smtClean="0"/>
              <a:t> </a:t>
            </a:r>
            <a:r>
              <a:rPr lang="en-US" sz="1900" dirty="0" err="1" smtClean="0"/>
              <a:t>ketiga</a:t>
            </a:r>
            <a:r>
              <a:rPr lang="en-US" sz="1900" dirty="0" smtClean="0"/>
              <a:t> </a:t>
            </a:r>
            <a:r>
              <a:rPr lang="en-US" sz="1900" dirty="0" err="1" smtClean="0"/>
              <a:t>hal</a:t>
            </a:r>
            <a:r>
              <a:rPr lang="en-US" sz="1900" dirty="0" smtClean="0"/>
              <a:t> </a:t>
            </a:r>
            <a:r>
              <a:rPr lang="en-US" sz="1900" dirty="0" err="1" smtClean="0"/>
              <a:t>tsb</a:t>
            </a:r>
            <a:r>
              <a:rPr lang="en-US" sz="1900" dirty="0" smtClean="0"/>
              <a:t>, </a:t>
            </a:r>
            <a:r>
              <a:rPr lang="en-US" sz="1900" dirty="0" err="1" smtClean="0"/>
              <a:t>mengawasi</a:t>
            </a:r>
            <a:r>
              <a:rPr lang="en-US" sz="1900" dirty="0" smtClean="0"/>
              <a:t> </a:t>
            </a:r>
            <a:r>
              <a:rPr lang="en-US" sz="1900" dirty="0" err="1" smtClean="0"/>
              <a:t>pengerjaan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membuka</a:t>
            </a:r>
            <a:r>
              <a:rPr lang="en-US" sz="1900" dirty="0" smtClean="0"/>
              <a:t> </a:t>
            </a:r>
            <a:r>
              <a:rPr lang="en-US" sz="1900" dirty="0" err="1" smtClean="0"/>
              <a:t>diskusi</a:t>
            </a:r>
            <a:r>
              <a:rPr lang="en-US" sz="1900" dirty="0" smtClean="0"/>
              <a:t> </a:t>
            </a:r>
            <a:r>
              <a:rPr lang="en-US" sz="1900" dirty="0" err="1" smtClean="0"/>
              <a:t>terkait</a:t>
            </a:r>
            <a:r>
              <a:rPr lang="en-US" sz="1900" dirty="0" smtClean="0"/>
              <a:t> </a:t>
            </a:r>
            <a:r>
              <a:rPr lang="en-US" sz="1900" dirty="0" err="1" smtClean="0"/>
              <a:t>proses</a:t>
            </a:r>
            <a:r>
              <a:rPr lang="en-US" sz="1900" dirty="0" smtClean="0"/>
              <a:t> </a:t>
            </a:r>
            <a:r>
              <a:rPr lang="en-US" sz="1900" dirty="0" err="1" smtClean="0"/>
              <a:t>ini</a:t>
            </a:r>
            <a:r>
              <a:rPr lang="en-US" sz="1900" dirty="0" smtClean="0"/>
              <a:t>. </a:t>
            </a:r>
          </a:p>
          <a:p>
            <a:pPr marL="0" indent="0">
              <a:buNone/>
            </a:pPr>
            <a:endParaRPr lang="en-US" sz="1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900" dirty="0" err="1" smtClean="0">
                <a:solidFill>
                  <a:srgbClr val="FF0000"/>
                </a:solidFill>
              </a:rPr>
              <a:t>Capaian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dikelas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terkait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hal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tersebut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merupakan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syarat mendapatkan </a:t>
            </a:r>
            <a:r>
              <a:rPr lang="en-US" sz="1900" dirty="0" err="1" smtClean="0">
                <a:solidFill>
                  <a:srgbClr val="FF0000"/>
                </a:solidFill>
              </a:rPr>
              <a:t>presensi</a:t>
            </a:r>
            <a:r>
              <a:rPr lang="en-US" sz="19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b="1" dirty="0" smtClean="0"/>
              <a:t>PR :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membawa</a:t>
            </a:r>
            <a:r>
              <a:rPr lang="en-US" sz="1900" dirty="0" smtClean="0"/>
              <a:t> data, </a:t>
            </a:r>
            <a:r>
              <a:rPr lang="en-US" sz="1900" dirty="0" err="1" smtClean="0"/>
              <a:t>hasil</a:t>
            </a:r>
            <a:r>
              <a:rPr lang="en-US" sz="1900" dirty="0" smtClean="0"/>
              <a:t> </a:t>
            </a:r>
            <a:r>
              <a:rPr lang="en-US" sz="1900" i="1" dirty="0" smtClean="0"/>
              <a:t>keywords, </a:t>
            </a:r>
            <a:r>
              <a:rPr lang="en-US" sz="1900" i="1" dirty="0" err="1" smtClean="0"/>
              <a:t>keyvisual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moodboard</a:t>
            </a:r>
            <a:r>
              <a:rPr lang="en-US" sz="1900" i="1" dirty="0" smtClean="0"/>
              <a:t> </a:t>
            </a:r>
            <a:r>
              <a:rPr lang="en-US" sz="1900" dirty="0" err="1" smtClean="0"/>
              <a:t>ukuran</a:t>
            </a:r>
            <a:r>
              <a:rPr lang="en-US" sz="1900" dirty="0" smtClean="0"/>
              <a:t> A3 </a:t>
            </a:r>
            <a:r>
              <a:rPr lang="en-US" sz="1900" dirty="0" err="1" smtClean="0"/>
              <a:t>di</a:t>
            </a:r>
            <a:r>
              <a:rPr lang="en-US" sz="1900" dirty="0" smtClean="0"/>
              <a:t> </a:t>
            </a:r>
            <a:r>
              <a:rPr lang="en-US" sz="1900" dirty="0" err="1" smtClean="0"/>
              <a:t>minggu</a:t>
            </a:r>
            <a:r>
              <a:rPr lang="en-US" sz="1900" dirty="0" smtClean="0"/>
              <a:t> </a:t>
            </a:r>
            <a:r>
              <a:rPr lang="en-US" sz="1900" dirty="0" err="1" smtClean="0"/>
              <a:t>keempat</a:t>
            </a:r>
            <a:r>
              <a:rPr lang="en-US" sz="1900" dirty="0" smtClean="0"/>
              <a:t>.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juga</a:t>
            </a:r>
            <a:r>
              <a:rPr lang="en-US" sz="1900" dirty="0" smtClean="0"/>
              <a:t> </a:t>
            </a:r>
            <a:r>
              <a:rPr lang="en-US" sz="1900" dirty="0" err="1" smtClean="0"/>
              <a:t>membawa</a:t>
            </a:r>
            <a:r>
              <a:rPr lang="en-US" sz="1900" dirty="0" smtClean="0"/>
              <a:t> </a:t>
            </a:r>
            <a:r>
              <a:rPr lang="en-US" sz="1900" i="1" dirty="0" smtClean="0"/>
              <a:t>sketchboo</a:t>
            </a:r>
            <a:r>
              <a:rPr lang="en-US" sz="1900" dirty="0" smtClean="0"/>
              <a:t>k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alat</a:t>
            </a:r>
            <a:r>
              <a:rPr lang="en-US" sz="1900" dirty="0" smtClean="0"/>
              <a:t> </a:t>
            </a:r>
            <a:r>
              <a:rPr lang="en-US" sz="1900" dirty="0" err="1" smtClean="0"/>
              <a:t>gambar</a:t>
            </a:r>
            <a:r>
              <a:rPr lang="en-US" sz="1900" dirty="0" smtClean="0"/>
              <a:t>.</a:t>
            </a:r>
            <a:endParaRPr lang="en-US" sz="1900" dirty="0"/>
          </a:p>
          <a:p>
            <a:pPr eaLnBrk="1" hangingPunct="1">
              <a:buNone/>
            </a:pPr>
            <a:endParaRPr lang="en-US" sz="1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imeline</a:t>
            </a:r>
            <a:r>
              <a:rPr kumimoji="0" lang="id-ID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6002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Jabaran</a:t>
            </a:r>
            <a:r>
              <a:rPr kumimoji="0" lang="en-US" sz="4400" b="1" i="0" u="none" strike="noStrike" kern="1200" cap="none" spc="-15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d-ID" sz="4400" b="1" i="1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Booklet</a:t>
            </a:r>
            <a:endParaRPr kumimoji="0" lang="en-US" sz="8000" b="1" i="1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Pertemuan</a:t>
            </a:r>
            <a:r>
              <a:rPr lang="en-US" sz="2400" b="1" dirty="0" smtClean="0"/>
              <a:t> </a:t>
            </a:r>
            <a:r>
              <a:rPr lang="en-US" sz="2400" b="1" dirty="0" smtClean="0"/>
              <a:t>3  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1700" dirty="0" err="1" smtClean="0"/>
              <a:t>Setelah</a:t>
            </a:r>
            <a:r>
              <a:rPr lang="en-US" sz="1700" dirty="0" smtClean="0"/>
              <a:t> </a:t>
            </a:r>
            <a:r>
              <a:rPr lang="en-US" sz="1700" dirty="0" err="1" smtClean="0"/>
              <a:t>menentukkan</a:t>
            </a:r>
            <a:r>
              <a:rPr lang="en-US" sz="1700" dirty="0" smtClean="0"/>
              <a:t> </a:t>
            </a:r>
            <a:r>
              <a:rPr lang="en-US" sz="1700" i="1" dirty="0" smtClean="0"/>
              <a:t>keywords, </a:t>
            </a:r>
            <a:r>
              <a:rPr lang="en-US" sz="1700" i="1" dirty="0" err="1" smtClean="0"/>
              <a:t>keyvisual</a:t>
            </a:r>
            <a:r>
              <a:rPr lang="en-US" sz="1700" i="1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i="1" dirty="0" err="1" smtClean="0"/>
              <a:t>moodboard</a:t>
            </a:r>
            <a:r>
              <a:rPr lang="en-US" sz="1700" i="1" dirty="0" smtClean="0"/>
              <a:t> </a:t>
            </a:r>
            <a:r>
              <a:rPr lang="en-US" sz="1700" dirty="0" err="1" smtClean="0"/>
              <a:t>dikelas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rumah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minggu</a:t>
            </a:r>
            <a:r>
              <a:rPr lang="en-US" sz="1700" dirty="0" smtClean="0"/>
              <a:t> </a:t>
            </a:r>
            <a:r>
              <a:rPr lang="en-US" sz="1700" dirty="0" err="1" smtClean="0"/>
              <a:t>sebelumnya</a:t>
            </a:r>
            <a:r>
              <a:rPr lang="en-US" sz="1700" dirty="0" smtClean="0"/>
              <a:t>, </a:t>
            </a:r>
            <a:r>
              <a:rPr lang="en-US" sz="1700" dirty="0" err="1" smtClean="0"/>
              <a:t>mahasiswa</a:t>
            </a:r>
            <a:r>
              <a:rPr lang="en-US" sz="1700" dirty="0" smtClean="0"/>
              <a:t> </a:t>
            </a:r>
            <a:r>
              <a:rPr lang="en-US" sz="1700" dirty="0" err="1" smtClean="0"/>
              <a:t>melanjutkan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sketsa</a:t>
            </a:r>
            <a:r>
              <a:rPr lang="en-US" sz="1700" dirty="0" smtClean="0"/>
              <a:t> </a:t>
            </a:r>
            <a:r>
              <a:rPr lang="en-US" sz="1700" dirty="0" err="1" smtClean="0"/>
              <a:t>desain</a:t>
            </a:r>
            <a:r>
              <a:rPr lang="en-US" sz="1700" dirty="0" smtClean="0"/>
              <a:t> </a:t>
            </a:r>
            <a:r>
              <a:rPr lang="en-US" sz="1700" i="1" dirty="0" smtClean="0"/>
              <a:t>booklet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kelas</a:t>
            </a:r>
            <a:r>
              <a:rPr lang="en-US" sz="1700" dirty="0" smtClean="0"/>
              <a:t>. </a:t>
            </a:r>
            <a:r>
              <a:rPr lang="en-US" sz="1700" dirty="0" err="1" smtClean="0"/>
              <a:t>Dosen</a:t>
            </a:r>
            <a:r>
              <a:rPr lang="en-US" sz="1700" dirty="0" smtClean="0"/>
              <a:t> </a:t>
            </a:r>
            <a:r>
              <a:rPr lang="en-US" sz="1700" dirty="0" err="1" smtClean="0"/>
              <a:t>mengingatkan</a:t>
            </a:r>
            <a:r>
              <a:rPr lang="en-US" sz="1700" dirty="0" smtClean="0"/>
              <a:t> </a:t>
            </a:r>
            <a:r>
              <a:rPr lang="en-US" sz="1700" dirty="0" err="1" smtClean="0"/>
              <a:t>ulang</a:t>
            </a:r>
            <a:r>
              <a:rPr lang="en-US" sz="1700" dirty="0" smtClean="0"/>
              <a:t> </a:t>
            </a:r>
            <a:r>
              <a:rPr lang="en-US" sz="1700" dirty="0" err="1" smtClean="0"/>
              <a:t>tentang</a:t>
            </a:r>
            <a:r>
              <a:rPr lang="en-US" sz="1700" dirty="0" smtClean="0"/>
              <a:t> </a:t>
            </a:r>
            <a:r>
              <a:rPr lang="en-US" sz="1700" dirty="0" err="1" smtClean="0"/>
              <a:t>materi</a:t>
            </a:r>
            <a:r>
              <a:rPr lang="en-US" sz="1700" dirty="0" smtClean="0"/>
              <a:t> </a:t>
            </a:r>
            <a:r>
              <a:rPr lang="en-US" sz="1700" i="1" dirty="0" smtClean="0"/>
              <a:t>layout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Tipografi</a:t>
            </a:r>
            <a:r>
              <a:rPr lang="en-US" sz="1700" dirty="0" smtClean="0"/>
              <a:t> 1, </a:t>
            </a:r>
            <a:r>
              <a:rPr lang="en-US" sz="1700" dirty="0" err="1" smtClean="0"/>
              <a:t>mengawasi</a:t>
            </a:r>
            <a:r>
              <a:rPr lang="en-US" sz="1700" dirty="0" smtClean="0"/>
              <a:t> </a:t>
            </a:r>
            <a:r>
              <a:rPr lang="en-US" sz="1700" dirty="0" err="1" smtClean="0"/>
              <a:t>pengerjaan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membuka</a:t>
            </a:r>
            <a:r>
              <a:rPr lang="en-US" sz="1700" dirty="0" smtClean="0"/>
              <a:t> </a:t>
            </a:r>
            <a:r>
              <a:rPr lang="en-US" sz="1700" dirty="0" err="1" smtClean="0"/>
              <a:t>diskusi</a:t>
            </a:r>
            <a:r>
              <a:rPr lang="en-US" sz="1700" dirty="0" smtClean="0"/>
              <a:t> </a:t>
            </a:r>
            <a:r>
              <a:rPr lang="en-US" sz="1700" dirty="0" err="1" smtClean="0"/>
              <a:t>terkait</a:t>
            </a:r>
            <a:r>
              <a:rPr lang="en-US" sz="1700" dirty="0" smtClean="0"/>
              <a:t> </a:t>
            </a:r>
            <a:r>
              <a:rPr lang="en-US" sz="1700" dirty="0" err="1" smtClean="0"/>
              <a:t>proses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. 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600" b="1" dirty="0" smtClean="0"/>
              <a:t>PR : </a:t>
            </a:r>
            <a:r>
              <a:rPr lang="en-US" sz="1600" dirty="0" err="1" smtClean="0"/>
              <a:t>Mahasiswa</a:t>
            </a:r>
            <a:r>
              <a:rPr lang="en-US" sz="1600" dirty="0" smtClean="0"/>
              <a:t> </a:t>
            </a:r>
            <a:r>
              <a:rPr lang="en-US" sz="1600" dirty="0" err="1" smtClean="0"/>
              <a:t>membawa</a:t>
            </a:r>
            <a:r>
              <a:rPr lang="en-US" sz="1600" dirty="0" smtClean="0"/>
              <a:t>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sketsa</a:t>
            </a:r>
            <a:r>
              <a:rPr lang="en-US" sz="1600" dirty="0" smtClean="0"/>
              <a:t> </a:t>
            </a:r>
            <a:r>
              <a:rPr lang="en-US" sz="1600" dirty="0" err="1" smtClean="0"/>
              <a:t>berwarna</a:t>
            </a:r>
            <a:r>
              <a:rPr lang="en-US" sz="1600" dirty="0" smtClean="0"/>
              <a:t> </a:t>
            </a:r>
            <a:r>
              <a:rPr lang="en-US" sz="1600" dirty="0" err="1" smtClean="0"/>
              <a:t>lengkap</a:t>
            </a:r>
            <a:r>
              <a:rPr lang="en-US" sz="1600" dirty="0" smtClean="0"/>
              <a:t> (minimal 3 </a:t>
            </a:r>
            <a:r>
              <a:rPr lang="en-US" sz="1600" dirty="0" err="1" smtClean="0"/>
              <a:t>alternatif</a:t>
            </a:r>
            <a:r>
              <a:rPr lang="en-US" sz="1600" dirty="0" smtClean="0"/>
              <a:t>,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masing2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3 </a:t>
            </a:r>
            <a:r>
              <a:rPr lang="en-US" sz="1600" dirty="0" err="1" smtClean="0"/>
              <a:t>halaman</a:t>
            </a:r>
            <a:r>
              <a:rPr lang="en-US" sz="1600" dirty="0" smtClean="0"/>
              <a:t> : 1 </a:t>
            </a:r>
            <a:r>
              <a:rPr lang="en-US" sz="1600" i="1" dirty="0" smtClean="0"/>
              <a:t>cover </a:t>
            </a:r>
            <a:r>
              <a:rPr lang="en-US" sz="1600" dirty="0" err="1" smtClean="0"/>
              <a:t>dan</a:t>
            </a:r>
            <a:r>
              <a:rPr lang="en-US" sz="1600" dirty="0" smtClean="0"/>
              <a:t> 2 </a:t>
            </a:r>
            <a:r>
              <a:rPr lang="en-US" sz="1600" dirty="0" err="1" smtClean="0"/>
              <a:t>halaman</a:t>
            </a:r>
            <a:r>
              <a:rPr lang="en-US" sz="1600" dirty="0" smtClean="0"/>
              <a:t> </a:t>
            </a:r>
            <a:r>
              <a:rPr lang="en-US" sz="1600" dirty="0" err="1" smtClean="0"/>
              <a:t>isi</a:t>
            </a:r>
            <a:r>
              <a:rPr lang="en-US" sz="1600" dirty="0" smtClean="0"/>
              <a:t>) </a:t>
            </a:r>
            <a:r>
              <a:rPr lang="en-US" sz="1600" dirty="0" err="1" smtClean="0"/>
              <a:t>lengkap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grid-grid 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minggu</a:t>
            </a:r>
            <a:r>
              <a:rPr lang="en-US" sz="1600" dirty="0" smtClean="0"/>
              <a:t> </a:t>
            </a:r>
            <a:r>
              <a:rPr lang="en-US" sz="1600" dirty="0" err="1" smtClean="0"/>
              <a:t>kelima</a:t>
            </a:r>
            <a:r>
              <a:rPr lang="en-US" sz="1600" dirty="0" smtClean="0"/>
              <a:t>. </a:t>
            </a:r>
            <a:r>
              <a:rPr lang="en-US" sz="1600" dirty="0" err="1" smtClean="0"/>
              <a:t>Mahasiswa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membawa</a:t>
            </a:r>
            <a:r>
              <a:rPr lang="en-US" sz="1600" dirty="0" smtClean="0"/>
              <a:t> data,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i="1" dirty="0" smtClean="0"/>
              <a:t>keywords, </a:t>
            </a:r>
            <a:r>
              <a:rPr lang="en-US" sz="1600" i="1" dirty="0" err="1" smtClean="0"/>
              <a:t>keyvisual</a:t>
            </a:r>
            <a:r>
              <a:rPr lang="en-US" sz="1600" i="1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i="1" dirty="0" err="1" smtClean="0"/>
              <a:t>moodboard</a:t>
            </a:r>
            <a:r>
              <a:rPr lang="en-US" sz="1600" i="1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</a:t>
            </a:r>
            <a:r>
              <a:rPr lang="en-US" sz="1600" dirty="0" smtClean="0"/>
              <a:t>/</a:t>
            </a:r>
            <a:r>
              <a:rPr lang="en-US" sz="1600" dirty="0" err="1" smtClean="0"/>
              <a:t>perlengkapan</a:t>
            </a:r>
            <a:r>
              <a:rPr lang="en-US" sz="1600" dirty="0" smtClean="0"/>
              <a:t> </a:t>
            </a:r>
            <a:r>
              <a:rPr lang="en-US" sz="1600" dirty="0" err="1" smtClean="0"/>
              <a:t>asistensi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</a:rPr>
              <a:t>Capaian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dikelas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terkait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hal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tersebut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merupakan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syarat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mendapatkan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presensi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1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imeline</a:t>
            </a:r>
            <a:r>
              <a:rPr kumimoji="0" lang="id-ID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/>
              <a:t>Pertemuan</a:t>
            </a:r>
            <a:r>
              <a:rPr lang="en-US" sz="2600" b="1" dirty="0" smtClean="0"/>
              <a:t> </a:t>
            </a:r>
            <a:r>
              <a:rPr lang="en-US" sz="2600" b="1" dirty="0" smtClean="0"/>
              <a:t>4  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r>
              <a:rPr lang="en-US" sz="1900" dirty="0" err="1" smtClean="0"/>
              <a:t>Setelah</a:t>
            </a:r>
            <a:r>
              <a:rPr lang="en-US" sz="1900" dirty="0" smtClean="0"/>
              <a:t> </a:t>
            </a:r>
            <a:r>
              <a:rPr lang="en-US" sz="1900" dirty="0" err="1" smtClean="0"/>
              <a:t>merancang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mengasistensikan</a:t>
            </a:r>
            <a:r>
              <a:rPr lang="en-US" sz="1900" dirty="0" smtClean="0"/>
              <a:t> </a:t>
            </a:r>
            <a:r>
              <a:rPr lang="en-US" sz="1900" dirty="0" err="1" smtClean="0"/>
              <a:t>sketsa</a:t>
            </a:r>
            <a:r>
              <a:rPr lang="en-US" sz="1900" dirty="0" smtClean="0"/>
              <a:t> </a:t>
            </a:r>
            <a:r>
              <a:rPr lang="en-US" sz="1900" dirty="0" err="1" smtClean="0"/>
              <a:t>berwarna</a:t>
            </a:r>
            <a:r>
              <a:rPr lang="en-US" sz="1900" dirty="0" smtClean="0"/>
              <a:t> </a:t>
            </a:r>
            <a:r>
              <a:rPr lang="en-US" sz="1900" dirty="0" err="1" smtClean="0"/>
              <a:t>hasil</a:t>
            </a:r>
            <a:r>
              <a:rPr lang="en-US" sz="1900" dirty="0" smtClean="0"/>
              <a:t> </a:t>
            </a:r>
            <a:r>
              <a:rPr lang="en-US" sz="1900" dirty="0" err="1" smtClean="0"/>
              <a:t>pekerjaan</a:t>
            </a:r>
            <a:r>
              <a:rPr lang="en-US" sz="1900" dirty="0" smtClean="0"/>
              <a:t> </a:t>
            </a:r>
            <a:r>
              <a:rPr lang="en-US" sz="1900" dirty="0" err="1" smtClean="0"/>
              <a:t>di</a:t>
            </a:r>
            <a:r>
              <a:rPr lang="en-US" sz="1900" dirty="0" smtClean="0"/>
              <a:t> </a:t>
            </a:r>
            <a:r>
              <a:rPr lang="en-US" sz="1900" dirty="0" err="1" smtClean="0"/>
              <a:t>minggu</a:t>
            </a:r>
            <a:r>
              <a:rPr lang="en-US" sz="1900" dirty="0" smtClean="0"/>
              <a:t> </a:t>
            </a:r>
            <a:r>
              <a:rPr lang="en-US" sz="1900" dirty="0" err="1" smtClean="0"/>
              <a:t>sebelumnya</a:t>
            </a:r>
            <a:r>
              <a:rPr lang="en-US" sz="1900" dirty="0" smtClean="0"/>
              <a:t> (</a:t>
            </a:r>
            <a:r>
              <a:rPr lang="en-US" sz="1900" dirty="0" err="1" smtClean="0"/>
              <a:t>minggu</a:t>
            </a:r>
            <a:r>
              <a:rPr lang="en-US" sz="1900" dirty="0" smtClean="0"/>
              <a:t> 3)</a:t>
            </a:r>
            <a:r>
              <a:rPr lang="en-US" sz="1900" dirty="0" smtClean="0"/>
              <a:t>. </a:t>
            </a:r>
            <a:r>
              <a:rPr lang="en-US" sz="1900" dirty="0" err="1" smtClean="0"/>
              <a:t>Setelah</a:t>
            </a:r>
            <a:r>
              <a:rPr lang="en-US" sz="1900" dirty="0" smtClean="0"/>
              <a:t> </a:t>
            </a:r>
            <a:r>
              <a:rPr lang="en-US" sz="1900" dirty="0" err="1" smtClean="0"/>
              <a:t>diberi</a:t>
            </a:r>
            <a:r>
              <a:rPr lang="en-US" sz="1900" dirty="0" smtClean="0"/>
              <a:t> </a:t>
            </a:r>
            <a:r>
              <a:rPr lang="en-US" sz="1900" dirty="0" err="1" smtClean="0"/>
              <a:t>rekomendasi</a:t>
            </a:r>
            <a:r>
              <a:rPr lang="en-US" sz="1900" dirty="0" smtClean="0"/>
              <a:t> </a:t>
            </a:r>
            <a:r>
              <a:rPr lang="en-US" sz="1900" dirty="0" err="1" smtClean="0"/>
              <a:t>desain</a:t>
            </a:r>
            <a:r>
              <a:rPr lang="en-US" sz="1900" dirty="0" smtClean="0"/>
              <a:t> </a:t>
            </a:r>
            <a:r>
              <a:rPr lang="en-US" sz="1900" dirty="0" err="1" smtClean="0"/>
              <a:t>oleh</a:t>
            </a:r>
            <a:r>
              <a:rPr lang="en-US" sz="1900" dirty="0" smtClean="0"/>
              <a:t> </a:t>
            </a:r>
            <a:r>
              <a:rPr lang="en-US" sz="1900" dirty="0" err="1" smtClean="0"/>
              <a:t>dosen</a:t>
            </a:r>
            <a:r>
              <a:rPr lang="en-US" sz="1900" dirty="0" smtClean="0"/>
              <a:t>, 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melanjutkan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merancang</a:t>
            </a:r>
            <a:r>
              <a:rPr lang="en-US" sz="1900" dirty="0" smtClean="0"/>
              <a:t> </a:t>
            </a:r>
            <a:r>
              <a:rPr lang="en-US" sz="1900" i="1" dirty="0" smtClean="0"/>
              <a:t>draft </a:t>
            </a:r>
            <a:r>
              <a:rPr lang="en-US" sz="1900" dirty="0" smtClean="0"/>
              <a:t>digital </a:t>
            </a:r>
            <a:r>
              <a:rPr lang="en-US" sz="1900" dirty="0" err="1" smtClean="0"/>
              <a:t>desain</a:t>
            </a:r>
            <a:r>
              <a:rPr lang="en-US" sz="1900" dirty="0" smtClean="0"/>
              <a:t> </a:t>
            </a:r>
            <a:r>
              <a:rPr lang="en-US" sz="1900" i="1" dirty="0" smtClean="0"/>
              <a:t>booklet</a:t>
            </a:r>
            <a:r>
              <a:rPr lang="en-US" sz="1900" dirty="0" smtClean="0"/>
              <a:t> </a:t>
            </a:r>
            <a:r>
              <a:rPr lang="en-US" sz="1900" dirty="0" err="1" smtClean="0"/>
              <a:t>dirumah</a:t>
            </a:r>
            <a:r>
              <a:rPr lang="en-US" sz="1900" dirty="0" smtClean="0"/>
              <a:t>.</a:t>
            </a: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b="1" dirty="0" smtClean="0"/>
              <a:t>PR :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membawa</a:t>
            </a:r>
            <a:r>
              <a:rPr lang="en-US" sz="1900" dirty="0" smtClean="0"/>
              <a:t> </a:t>
            </a:r>
            <a:r>
              <a:rPr lang="en-US" sz="1900" dirty="0" err="1" smtClean="0"/>
              <a:t>hasil</a:t>
            </a:r>
            <a:r>
              <a:rPr lang="en-US" sz="1900" dirty="0" smtClean="0"/>
              <a:t> </a:t>
            </a:r>
            <a:r>
              <a:rPr lang="en-US" sz="1900" i="1" dirty="0" smtClean="0"/>
              <a:t>print out</a:t>
            </a:r>
            <a:r>
              <a:rPr lang="en-US" sz="1900" dirty="0" smtClean="0"/>
              <a:t> draft digital </a:t>
            </a:r>
            <a:r>
              <a:rPr lang="en-US" sz="1900" dirty="0" err="1" smtClean="0"/>
              <a:t>desain</a:t>
            </a:r>
            <a:r>
              <a:rPr lang="en-US" sz="1900" dirty="0" smtClean="0"/>
              <a:t> </a:t>
            </a:r>
            <a:r>
              <a:rPr lang="en-US" sz="1900" dirty="0" err="1" smtClean="0"/>
              <a:t>berwarna</a:t>
            </a:r>
            <a:r>
              <a:rPr lang="en-US" sz="1900" dirty="0" smtClean="0"/>
              <a:t> </a:t>
            </a:r>
            <a:r>
              <a:rPr lang="en-US" sz="1900" dirty="0" err="1" smtClean="0"/>
              <a:t>lengkap</a:t>
            </a:r>
            <a:r>
              <a:rPr lang="en-US" sz="1900" dirty="0" smtClean="0"/>
              <a:t> (minimal 3 </a:t>
            </a:r>
            <a:r>
              <a:rPr lang="en-US" sz="1900" dirty="0" err="1" smtClean="0"/>
              <a:t>alternatif</a:t>
            </a:r>
            <a:r>
              <a:rPr lang="en-US" sz="1900" dirty="0" smtClean="0"/>
              <a:t>,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masing2 </a:t>
            </a:r>
            <a:r>
              <a:rPr lang="en-US" sz="1900" dirty="0" err="1" smtClean="0"/>
              <a:t>jumlah</a:t>
            </a:r>
            <a:r>
              <a:rPr lang="en-US" sz="1900" dirty="0" smtClean="0"/>
              <a:t> 3 </a:t>
            </a:r>
            <a:r>
              <a:rPr lang="en-US" sz="1900" dirty="0" err="1" smtClean="0"/>
              <a:t>halaman</a:t>
            </a:r>
            <a:r>
              <a:rPr lang="en-US" sz="1900" dirty="0" smtClean="0"/>
              <a:t> : 1 </a:t>
            </a:r>
            <a:r>
              <a:rPr lang="en-US" sz="1900" i="1" dirty="0" smtClean="0"/>
              <a:t>cover </a:t>
            </a:r>
            <a:r>
              <a:rPr lang="en-US" sz="1900" dirty="0" err="1" smtClean="0"/>
              <a:t>dan</a:t>
            </a:r>
            <a:r>
              <a:rPr lang="en-US" sz="1900" dirty="0" smtClean="0"/>
              <a:t> 2 </a:t>
            </a:r>
            <a:r>
              <a:rPr lang="en-US" sz="1900" dirty="0" err="1" smtClean="0"/>
              <a:t>halaman</a:t>
            </a:r>
            <a:r>
              <a:rPr lang="en-US" sz="1900" dirty="0" smtClean="0"/>
              <a:t> </a:t>
            </a:r>
            <a:r>
              <a:rPr lang="en-US" sz="1900" dirty="0" err="1" smtClean="0"/>
              <a:t>isi</a:t>
            </a:r>
            <a:r>
              <a:rPr lang="en-US" sz="1900" dirty="0" smtClean="0"/>
              <a:t>) </a:t>
            </a:r>
            <a:r>
              <a:rPr lang="en-US" sz="1900" dirty="0" err="1" smtClean="0"/>
              <a:t>lengkap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grid-grid </a:t>
            </a:r>
            <a:r>
              <a:rPr lang="en-US" sz="1900" dirty="0" smtClean="0"/>
              <a:t> </a:t>
            </a:r>
            <a:r>
              <a:rPr lang="en-US" sz="1900" dirty="0" err="1" smtClean="0"/>
              <a:t>diminggu</a:t>
            </a:r>
            <a:r>
              <a:rPr lang="en-US" sz="1900" dirty="0" smtClean="0"/>
              <a:t> </a:t>
            </a:r>
            <a:r>
              <a:rPr lang="en-US" sz="1900" dirty="0" err="1" smtClean="0"/>
              <a:t>kelima</a:t>
            </a:r>
            <a:r>
              <a:rPr lang="en-US" sz="1900" dirty="0" smtClean="0"/>
              <a:t>.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 smtClean="0"/>
              <a:t>juga</a:t>
            </a:r>
            <a:r>
              <a:rPr lang="en-US" sz="1900" dirty="0" smtClean="0"/>
              <a:t> </a:t>
            </a:r>
            <a:r>
              <a:rPr lang="en-US" sz="1900" dirty="0" err="1" smtClean="0"/>
              <a:t>tetap</a:t>
            </a:r>
            <a:r>
              <a:rPr lang="en-US" sz="1900" dirty="0" smtClean="0"/>
              <a:t> </a:t>
            </a:r>
            <a:r>
              <a:rPr lang="en-US" sz="1900" dirty="0" err="1" smtClean="0"/>
              <a:t>membawa</a:t>
            </a:r>
            <a:r>
              <a:rPr lang="en-US" sz="1900" dirty="0" smtClean="0"/>
              <a:t> data, </a:t>
            </a:r>
            <a:r>
              <a:rPr lang="en-US" sz="1900" dirty="0" err="1" smtClean="0"/>
              <a:t>hasil</a:t>
            </a:r>
            <a:r>
              <a:rPr lang="en-US" sz="1900" dirty="0" smtClean="0"/>
              <a:t> </a:t>
            </a:r>
            <a:r>
              <a:rPr lang="en-US" sz="1900" i="1" dirty="0" smtClean="0"/>
              <a:t>keywords, </a:t>
            </a:r>
            <a:r>
              <a:rPr lang="en-US" sz="1900" i="1" dirty="0" err="1" smtClean="0"/>
              <a:t>keyvisual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moodboard</a:t>
            </a:r>
            <a:r>
              <a:rPr lang="en-US" sz="1900" i="1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sketsa</a:t>
            </a:r>
            <a:r>
              <a:rPr lang="en-US" sz="1900" dirty="0" smtClean="0"/>
              <a:t> </a:t>
            </a:r>
            <a:r>
              <a:rPr lang="en-US" sz="1900" dirty="0" err="1" smtClean="0"/>
              <a:t>sebagai</a:t>
            </a:r>
            <a:r>
              <a:rPr lang="en-US" sz="1900" dirty="0" smtClean="0"/>
              <a:t> </a:t>
            </a:r>
            <a:r>
              <a:rPr lang="en-US" sz="1900" dirty="0" err="1" smtClean="0"/>
              <a:t>dokumen</a:t>
            </a:r>
            <a:r>
              <a:rPr lang="en-US" sz="1900" dirty="0" smtClean="0"/>
              <a:t>/</a:t>
            </a:r>
            <a:r>
              <a:rPr lang="en-US" sz="1900" dirty="0" err="1" smtClean="0"/>
              <a:t>perlengkapan</a:t>
            </a:r>
            <a:r>
              <a:rPr lang="en-US" sz="1900" dirty="0" smtClean="0"/>
              <a:t> </a:t>
            </a:r>
            <a:r>
              <a:rPr lang="en-US" sz="1900" dirty="0" err="1" smtClean="0"/>
              <a:t>asistensi</a:t>
            </a:r>
            <a:r>
              <a:rPr lang="en-US" sz="1900" dirty="0" smtClean="0"/>
              <a:t>. </a:t>
            </a:r>
          </a:p>
          <a:p>
            <a:pPr marL="0" indent="0">
              <a:buNone/>
            </a:pPr>
            <a:endParaRPr lang="en-US" sz="1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900" dirty="0" err="1" smtClean="0">
                <a:solidFill>
                  <a:srgbClr val="FF0000"/>
                </a:solidFill>
              </a:rPr>
              <a:t>Capaian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dikelas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terkait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hal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tersebut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merupakan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syarat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mendapatkan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presensi</a:t>
            </a:r>
            <a:r>
              <a:rPr lang="en-US" sz="1900" dirty="0" smtClean="0">
                <a:solidFill>
                  <a:srgbClr val="FF0000"/>
                </a:solidFill>
              </a:rPr>
              <a:t>.</a:t>
            </a:r>
            <a:endParaRPr lang="en-US" sz="19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1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imeline</a:t>
            </a:r>
            <a:r>
              <a:rPr kumimoji="0" lang="id-ID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73152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b="1" dirty="0" err="1" smtClean="0"/>
              <a:t>Pertemuan</a:t>
            </a:r>
            <a:r>
              <a:rPr lang="en-US" sz="2400" b="1" dirty="0" smtClean="0"/>
              <a:t> </a:t>
            </a:r>
            <a:r>
              <a:rPr lang="en-US" sz="2400" b="1" dirty="0" smtClean="0"/>
              <a:t>5 </a:t>
            </a:r>
            <a:r>
              <a:rPr lang="en-US" sz="2400" b="1" dirty="0" smtClean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Mahasiswa mengasistensikan minimal </a:t>
            </a:r>
            <a:r>
              <a:rPr lang="id-ID" sz="1800" dirty="0" smtClean="0"/>
              <a:t>3</a:t>
            </a:r>
            <a:r>
              <a:rPr lang="en-US" sz="1800" dirty="0" smtClean="0"/>
              <a:t> alternatif visual </a:t>
            </a:r>
            <a:r>
              <a:rPr lang="en-US" sz="1800" dirty="0" smtClean="0"/>
              <a:t>draft </a:t>
            </a:r>
            <a:r>
              <a:rPr lang="id-ID" sz="1800" dirty="0" smtClean="0"/>
              <a:t>digital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id-ID" sz="1800" dirty="0" smtClean="0"/>
              <a:t> </a:t>
            </a:r>
            <a:r>
              <a:rPr lang="en-US" sz="1800" i="1" dirty="0" smtClean="0"/>
              <a:t>b</a:t>
            </a:r>
            <a:r>
              <a:rPr lang="id-ID" sz="1800" i="1" dirty="0" smtClean="0"/>
              <a:t>ooklet </a:t>
            </a:r>
            <a:r>
              <a:rPr lang="id-ID" sz="1800" dirty="0" smtClean="0"/>
              <a:t>(</a:t>
            </a:r>
            <a:r>
              <a:rPr lang="en-US" sz="1800" dirty="0" smtClean="0"/>
              <a:t>1 </a:t>
            </a:r>
            <a:r>
              <a:rPr lang="id-ID" sz="1800" i="1" dirty="0" smtClean="0"/>
              <a:t>cover</a:t>
            </a:r>
            <a:r>
              <a:rPr lang="id-ID" sz="1800" dirty="0" smtClean="0"/>
              <a:t> </a:t>
            </a:r>
            <a:r>
              <a:rPr lang="id-ID" sz="1800" dirty="0" smtClean="0"/>
              <a:t>dan </a:t>
            </a:r>
            <a:r>
              <a:rPr lang="en-US" sz="1800" dirty="0" smtClean="0"/>
              <a:t>2</a:t>
            </a:r>
            <a:r>
              <a:rPr lang="id-ID" sz="1800" dirty="0" smtClean="0"/>
              <a:t> </a:t>
            </a:r>
            <a:r>
              <a:rPr lang="id-ID" sz="1800" dirty="0" smtClean="0"/>
              <a:t>halaman isi). Asistensi digital </a:t>
            </a:r>
            <a:r>
              <a:rPr lang="en-US" sz="1800" dirty="0" smtClean="0"/>
              <a:t>sudah dilengkapi </a:t>
            </a:r>
            <a:r>
              <a:rPr lang="en-US" sz="1800" i="1" dirty="0" smtClean="0"/>
              <a:t>bac</a:t>
            </a:r>
            <a:r>
              <a:rPr lang="id-ID" sz="1800" i="1" dirty="0" smtClean="0"/>
              <a:t>k</a:t>
            </a:r>
            <a:r>
              <a:rPr lang="en-US" sz="1800" i="1" dirty="0" smtClean="0"/>
              <a:t>ground</a:t>
            </a:r>
            <a:r>
              <a:rPr lang="en-US" sz="1800" dirty="0" smtClean="0"/>
              <a:t>/latar foto </a:t>
            </a:r>
            <a:r>
              <a:rPr lang="id-ID" sz="1800" dirty="0" smtClean="0"/>
              <a:t>yang mendukung </a:t>
            </a:r>
            <a:r>
              <a:rPr lang="en-US" sz="1800" dirty="0" smtClean="0"/>
              <a:t>dengan teknik </a:t>
            </a:r>
            <a:r>
              <a:rPr lang="id-ID" sz="1800" dirty="0" smtClean="0"/>
              <a:t>digital</a:t>
            </a:r>
            <a:r>
              <a:rPr lang="en-US" sz="1800" dirty="0" smtClean="0"/>
              <a:t> &amp; </a:t>
            </a:r>
            <a:r>
              <a:rPr lang="id-ID" sz="1800" dirty="0" smtClean="0"/>
              <a:t>diprint 1 : 1</a:t>
            </a:r>
            <a:r>
              <a:rPr lang="en-US" sz="1800" dirty="0" smtClean="0"/>
              <a:t>. </a:t>
            </a:r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diberi</a:t>
            </a:r>
            <a:r>
              <a:rPr lang="en-US" sz="1800" dirty="0" smtClean="0"/>
              <a:t> </a:t>
            </a:r>
            <a:r>
              <a:rPr lang="en-US" sz="1800" dirty="0" err="1" smtClean="0"/>
              <a:t>rekomendasi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dosen</a:t>
            </a:r>
            <a:r>
              <a:rPr lang="en-US" sz="1800" dirty="0" smtClean="0"/>
              <a:t>, 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melanjutkan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melanjutkan</a:t>
            </a:r>
            <a:r>
              <a:rPr lang="en-US" sz="1800" dirty="0" smtClean="0"/>
              <a:t> </a:t>
            </a:r>
            <a:r>
              <a:rPr lang="en-US" sz="1800" i="1" dirty="0" smtClean="0"/>
              <a:t>draft </a:t>
            </a:r>
            <a:r>
              <a:rPr lang="en-US" sz="1800" dirty="0" smtClean="0"/>
              <a:t>digital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i="1" dirty="0" smtClean="0"/>
              <a:t>booklet</a:t>
            </a:r>
            <a:r>
              <a:rPr lang="en-US" sz="1800" dirty="0" smtClean="0"/>
              <a:t> </a:t>
            </a:r>
            <a:r>
              <a:rPr lang="en-US" sz="1800" dirty="0" err="1" smtClean="0"/>
              <a:t>dirumah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PR :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i="1" dirty="0" smtClean="0"/>
              <a:t>print out</a:t>
            </a:r>
            <a:r>
              <a:rPr lang="en-US" sz="1800" dirty="0" smtClean="0"/>
              <a:t> </a:t>
            </a:r>
            <a:r>
              <a:rPr lang="en-US" sz="1800" dirty="0" smtClean="0"/>
              <a:t>draft digital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berwarna</a:t>
            </a:r>
            <a:r>
              <a:rPr lang="en-US" sz="1800" dirty="0" smtClean="0"/>
              <a:t>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 (minimal </a:t>
            </a:r>
            <a:r>
              <a:rPr lang="en-US" sz="1800" dirty="0" smtClean="0"/>
              <a:t>1 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, </a:t>
            </a:r>
            <a:r>
              <a:rPr lang="en-US" sz="1800" dirty="0" smtClean="0"/>
              <a:t>minimal </a:t>
            </a:r>
            <a:r>
              <a:rPr lang="en-US" sz="1800" dirty="0" smtClean="0"/>
              <a:t>total 8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(1 </a:t>
            </a:r>
            <a:r>
              <a:rPr lang="en-US" sz="1800" i="1" dirty="0" smtClean="0"/>
              <a:t>cover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7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) </a:t>
            </a:r>
            <a:r>
              <a:rPr lang="en-US" sz="1800" dirty="0" err="1" smtClean="0"/>
              <a:t>diminggu</a:t>
            </a:r>
            <a:r>
              <a:rPr lang="en-US" sz="1800" dirty="0" smtClean="0"/>
              <a:t> </a:t>
            </a:r>
            <a:r>
              <a:rPr lang="en-US" sz="1800" dirty="0" err="1" smtClean="0"/>
              <a:t>keenam</a:t>
            </a:r>
            <a:r>
              <a:rPr lang="en-US" sz="1800" dirty="0" smtClean="0"/>
              <a:t>.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data,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i="1" dirty="0" smtClean="0"/>
              <a:t>keywords, </a:t>
            </a:r>
            <a:r>
              <a:rPr lang="en-US" sz="1800" i="1" dirty="0" err="1" smtClean="0"/>
              <a:t>keyvisual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moodboard</a:t>
            </a:r>
            <a:r>
              <a:rPr lang="en-US" sz="1800" i="1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smtClean="0"/>
              <a:t>draft </a:t>
            </a:r>
            <a:r>
              <a:rPr lang="en-US" sz="1800" dirty="0" err="1" smtClean="0"/>
              <a:t>terpilih</a:t>
            </a:r>
            <a:r>
              <a:rPr lang="en-US" sz="1800" dirty="0" smtClean="0"/>
              <a:t> digital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/</a:t>
            </a:r>
            <a:r>
              <a:rPr lang="en-US" sz="1800" dirty="0" err="1" smtClean="0"/>
              <a:t>perlengkapan</a:t>
            </a:r>
            <a:r>
              <a:rPr lang="en-US" sz="1800" dirty="0" smtClean="0"/>
              <a:t> </a:t>
            </a:r>
            <a:r>
              <a:rPr lang="en-US" sz="1800" dirty="0" err="1" smtClean="0"/>
              <a:t>asistensi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Capaian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dikelas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terkait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tersebut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merupakan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syarat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mendapatkan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presensi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dirty="0" smtClean="0"/>
              <a:t> </a:t>
            </a:r>
            <a:endParaRPr lang="id-ID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eaLnBrk="1" hangingPunct="1">
              <a:buNone/>
            </a:pPr>
            <a:endParaRPr lang="en-US" sz="1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imeline</a:t>
            </a:r>
            <a:r>
              <a:rPr kumimoji="0" lang="id-ID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7315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 err="1" smtClean="0"/>
              <a:t>Pertemuan</a:t>
            </a:r>
            <a:r>
              <a:rPr lang="en-US" sz="1800" b="1" dirty="0" smtClean="0"/>
              <a:t> </a:t>
            </a:r>
            <a:r>
              <a:rPr lang="en-US" sz="1800" b="1" dirty="0" smtClean="0"/>
              <a:t>6 </a:t>
            </a:r>
            <a:r>
              <a:rPr lang="en-US" sz="1800" b="1" dirty="0" smtClean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Mahasiswa mengasistensikan minimal </a:t>
            </a:r>
            <a:r>
              <a:rPr lang="en-US" sz="1800" dirty="0" smtClean="0"/>
              <a:t>visual draft </a:t>
            </a:r>
            <a:r>
              <a:rPr lang="id-ID" sz="1800" dirty="0" smtClean="0"/>
              <a:t>digital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id-ID" sz="1800" dirty="0" smtClean="0"/>
              <a:t> </a:t>
            </a:r>
            <a:r>
              <a:rPr lang="en-US" sz="1800" i="1" dirty="0" smtClean="0"/>
              <a:t>b</a:t>
            </a:r>
            <a:r>
              <a:rPr lang="id-ID" sz="1800" i="1" dirty="0" smtClean="0"/>
              <a:t>ooklet </a:t>
            </a:r>
            <a:r>
              <a:rPr lang="en-US" sz="1800" dirty="0" smtClean="0"/>
              <a:t>(minimal 1 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, minimal total </a:t>
            </a:r>
            <a:r>
              <a:rPr lang="en-US" sz="1800" dirty="0" smtClean="0"/>
              <a:t>10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(1 </a:t>
            </a:r>
            <a:r>
              <a:rPr lang="en-US" sz="1800" i="1" dirty="0" smtClean="0"/>
              <a:t>cover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smtClean="0"/>
              <a:t>9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). </a:t>
            </a:r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diberi</a:t>
            </a:r>
            <a:r>
              <a:rPr lang="en-US" sz="1800" dirty="0" smtClean="0"/>
              <a:t> </a:t>
            </a:r>
            <a:r>
              <a:rPr lang="en-US" sz="1800" dirty="0" err="1" smtClean="0"/>
              <a:t>rekomendasi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dosen</a:t>
            </a:r>
            <a:r>
              <a:rPr lang="en-US" sz="1800" dirty="0" smtClean="0"/>
              <a:t>, 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melanjutkan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melanjutkan</a:t>
            </a:r>
            <a:r>
              <a:rPr lang="en-US" sz="1800" dirty="0" smtClean="0"/>
              <a:t> </a:t>
            </a:r>
            <a:r>
              <a:rPr lang="en-US" sz="1800" i="1" dirty="0" smtClean="0"/>
              <a:t>draft </a:t>
            </a:r>
            <a:r>
              <a:rPr lang="en-US" sz="1800" dirty="0" smtClean="0"/>
              <a:t>digital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i="1" dirty="0" smtClean="0"/>
              <a:t>booklet</a:t>
            </a:r>
            <a:r>
              <a:rPr lang="en-US" sz="1800" dirty="0" smtClean="0"/>
              <a:t> </a:t>
            </a:r>
            <a:r>
              <a:rPr lang="en-US" sz="1800" dirty="0" err="1" smtClean="0"/>
              <a:t>dirumah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PR :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i="1" dirty="0" smtClean="0"/>
              <a:t>print out</a:t>
            </a:r>
            <a:r>
              <a:rPr lang="en-US" sz="1800" dirty="0" smtClean="0"/>
              <a:t> </a:t>
            </a:r>
            <a:r>
              <a:rPr lang="en-US" sz="1800" dirty="0" smtClean="0"/>
              <a:t>draft digital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berwarna</a:t>
            </a:r>
            <a:r>
              <a:rPr lang="en-US" sz="1800" dirty="0" smtClean="0"/>
              <a:t>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 (minimal </a:t>
            </a:r>
            <a:r>
              <a:rPr lang="en-US" sz="1800" dirty="0" smtClean="0"/>
              <a:t>1 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, </a:t>
            </a:r>
            <a:r>
              <a:rPr lang="en-US" sz="1800" dirty="0" smtClean="0"/>
              <a:t>minimal </a:t>
            </a:r>
            <a:r>
              <a:rPr lang="en-US" sz="1800" dirty="0" smtClean="0"/>
              <a:t>total </a:t>
            </a:r>
            <a:r>
              <a:rPr lang="en-US" sz="1800" dirty="0" smtClean="0"/>
              <a:t>15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(1 </a:t>
            </a:r>
            <a:r>
              <a:rPr lang="en-US" sz="1800" i="1" dirty="0" smtClean="0"/>
              <a:t>cover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smtClean="0"/>
              <a:t>14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) </a:t>
            </a:r>
            <a:r>
              <a:rPr lang="en-US" sz="1800" dirty="0" err="1" smtClean="0"/>
              <a:t>diminggu</a:t>
            </a:r>
            <a:r>
              <a:rPr lang="en-US" sz="1800" dirty="0" smtClean="0"/>
              <a:t> </a:t>
            </a:r>
            <a:r>
              <a:rPr lang="en-US" sz="1800" dirty="0" err="1" smtClean="0"/>
              <a:t>keenam</a:t>
            </a:r>
            <a:r>
              <a:rPr lang="en-US" sz="1800" dirty="0" smtClean="0"/>
              <a:t>.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data,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i="1" dirty="0" smtClean="0"/>
              <a:t>keywords, </a:t>
            </a:r>
            <a:r>
              <a:rPr lang="en-US" sz="1800" i="1" dirty="0" err="1" smtClean="0"/>
              <a:t>keyvisual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moodboard</a:t>
            </a:r>
            <a:r>
              <a:rPr lang="en-US" sz="1800" i="1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smtClean="0"/>
              <a:t>draft </a:t>
            </a:r>
            <a:r>
              <a:rPr lang="en-US" sz="1800" dirty="0" err="1" smtClean="0"/>
              <a:t>terpilih</a:t>
            </a:r>
            <a:r>
              <a:rPr lang="en-US" sz="1800" dirty="0" smtClean="0"/>
              <a:t> digital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/</a:t>
            </a:r>
            <a:r>
              <a:rPr lang="en-US" sz="1800" dirty="0" err="1" smtClean="0"/>
              <a:t>perlengkapan</a:t>
            </a:r>
            <a:r>
              <a:rPr lang="en-US" sz="1800" dirty="0" smtClean="0"/>
              <a:t> </a:t>
            </a:r>
            <a:r>
              <a:rPr lang="en-US" sz="1800" dirty="0" err="1" smtClean="0"/>
              <a:t>asistensi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Capaian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dikelas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terkait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tersebut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merupakan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syarat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mendapatkan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presensi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id-ID" sz="1800" dirty="0" smtClean="0"/>
          </a:p>
          <a:p>
            <a:pPr marL="0" indent="0">
              <a:buNone/>
            </a:pPr>
            <a:endParaRPr lang="en-US" sz="1700" dirty="0" smtClean="0"/>
          </a:p>
          <a:p>
            <a:pPr eaLnBrk="1" hangingPunct="1">
              <a:buNone/>
            </a:pPr>
            <a:endParaRPr lang="en-US" sz="1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imeline</a:t>
            </a:r>
            <a:r>
              <a:rPr kumimoji="0" lang="id-ID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7315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 err="1" smtClean="0"/>
              <a:t>Pertemuan</a:t>
            </a:r>
            <a:r>
              <a:rPr lang="en-US" sz="2000" b="1" dirty="0" smtClean="0"/>
              <a:t> </a:t>
            </a:r>
            <a:r>
              <a:rPr lang="en-US" sz="2000" b="1" dirty="0" smtClean="0"/>
              <a:t>7 </a:t>
            </a:r>
            <a:r>
              <a:rPr lang="en-US" sz="2000" b="1" dirty="0" smtClean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Mahasiswa mengasistensikan minimal </a:t>
            </a:r>
            <a:r>
              <a:rPr lang="en-US" sz="1800" dirty="0" smtClean="0"/>
              <a:t>visual draft </a:t>
            </a:r>
            <a:r>
              <a:rPr lang="id-ID" sz="1800" dirty="0" smtClean="0"/>
              <a:t>digital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id-ID" sz="1800" dirty="0" smtClean="0"/>
              <a:t> </a:t>
            </a:r>
            <a:r>
              <a:rPr lang="en-US" sz="1800" i="1" dirty="0" smtClean="0"/>
              <a:t>b</a:t>
            </a:r>
            <a:r>
              <a:rPr lang="id-ID" sz="1800" i="1" dirty="0" smtClean="0"/>
              <a:t>ooklet </a:t>
            </a:r>
            <a:r>
              <a:rPr lang="en-US" sz="1800" dirty="0" smtClean="0"/>
              <a:t>(minimal 1 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, minimal total </a:t>
            </a:r>
            <a:r>
              <a:rPr lang="en-US" sz="1800" dirty="0" smtClean="0"/>
              <a:t>15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(1 </a:t>
            </a:r>
            <a:r>
              <a:rPr lang="en-US" sz="1800" i="1" dirty="0" smtClean="0"/>
              <a:t>cover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smtClean="0"/>
              <a:t>14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). </a:t>
            </a:r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diberi</a:t>
            </a:r>
            <a:r>
              <a:rPr lang="en-US" sz="1800" dirty="0" smtClean="0"/>
              <a:t> </a:t>
            </a:r>
            <a:r>
              <a:rPr lang="en-US" sz="1800" dirty="0" err="1" smtClean="0"/>
              <a:t>rekomendasi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dosen</a:t>
            </a:r>
            <a:r>
              <a:rPr lang="en-US" sz="1800" dirty="0" smtClean="0"/>
              <a:t>, 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melanjutkan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melanjutkan</a:t>
            </a:r>
            <a:r>
              <a:rPr lang="en-US" sz="1800" dirty="0" smtClean="0"/>
              <a:t> </a:t>
            </a:r>
            <a:r>
              <a:rPr lang="en-US" sz="1800" i="1" dirty="0" smtClean="0"/>
              <a:t>draft </a:t>
            </a:r>
            <a:r>
              <a:rPr lang="en-US" sz="1800" dirty="0" smtClean="0"/>
              <a:t>digital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i="1" dirty="0" smtClean="0"/>
              <a:t>booklet</a:t>
            </a:r>
            <a:r>
              <a:rPr lang="en-US" sz="1800" dirty="0" smtClean="0"/>
              <a:t> </a:t>
            </a:r>
            <a:r>
              <a:rPr lang="en-US" sz="1800" dirty="0" err="1" smtClean="0"/>
              <a:t>dirumah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Capaian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dikelas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terkait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tersebut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merupakan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syarat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mendapatkan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presensi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/>
              <a:t>Pertemuan</a:t>
            </a:r>
            <a:r>
              <a:rPr lang="en-US" sz="2000" b="1" dirty="0" smtClean="0"/>
              <a:t> 8 (UTS) : </a:t>
            </a:r>
          </a:p>
          <a:p>
            <a:pPr marL="0" indent="0">
              <a:buNone/>
            </a:pPr>
            <a:r>
              <a:rPr lang="en-US" sz="1800" dirty="0" err="1" smtClean="0"/>
              <a:t>Mahasiswa</a:t>
            </a:r>
            <a:r>
              <a:rPr lang="en-US" sz="1800" dirty="0" smtClean="0"/>
              <a:t> </a:t>
            </a:r>
            <a:r>
              <a:rPr lang="en-US" sz="1800" dirty="0" err="1" smtClean="0"/>
              <a:t>mengumpulkan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i="1" dirty="0" smtClean="0"/>
              <a:t>Final Artwork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i="1" dirty="0" smtClean="0"/>
              <a:t>Booklet</a:t>
            </a:r>
            <a:r>
              <a:rPr lang="en-US" sz="1800" dirty="0" smtClean="0"/>
              <a:t>. </a:t>
            </a:r>
            <a:r>
              <a:rPr lang="en-US" sz="1800" dirty="0" err="1" smtClean="0"/>
              <a:t>Dosen</a:t>
            </a:r>
            <a:r>
              <a:rPr lang="en-US" sz="1800" dirty="0" smtClean="0"/>
              <a:t> </a:t>
            </a:r>
            <a:r>
              <a:rPr lang="en-US" sz="1800" dirty="0" err="1" smtClean="0"/>
              <a:t>menilai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ulasan</a:t>
            </a:r>
            <a:r>
              <a:rPr lang="en-US" sz="1800" dirty="0" smtClean="0"/>
              <a:t>/review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dirty="0" smtClean="0"/>
              <a:t> </a:t>
            </a:r>
            <a:endParaRPr lang="id-ID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eaLnBrk="1" hangingPunct="1">
              <a:buNone/>
            </a:pPr>
            <a:endParaRPr lang="en-US" sz="1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imeline</a:t>
            </a:r>
            <a:r>
              <a:rPr kumimoji="0" lang="id-ID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327804" y="1447800"/>
            <a:ext cx="6368396" cy="406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id-ID" sz="4400" b="1" dirty="0" smtClean="0">
                <a:solidFill>
                  <a:srgbClr val="FF0000"/>
                </a:solidFill>
                <a:latin typeface="+mj-lt"/>
                <a:cs typeface="Trebuchet MS"/>
              </a:rPr>
              <a:t>PENTING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rebuchet MS"/>
              </a:rPr>
              <a:t> DIINGAT!</a:t>
            </a:r>
          </a:p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endParaRPr lang="id-ID" sz="2400" b="1" dirty="0" smtClean="0">
              <a:solidFill>
                <a:srgbClr val="FF0000"/>
              </a:solidFill>
              <a:latin typeface="+mj-lt"/>
              <a:cs typeface="Trebuchet MS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id-ID" sz="2400" dirty="0" smtClean="0">
                <a:latin typeface="+mj-lt"/>
                <a:cs typeface="Trebuchet MS"/>
              </a:rPr>
              <a:t>Pada </a:t>
            </a:r>
            <a:r>
              <a:rPr lang="id-ID" sz="2400" i="1" dirty="0" smtClean="0">
                <a:latin typeface="+mj-lt"/>
                <a:cs typeface="Trebuchet MS"/>
              </a:rPr>
              <a:t>booklet</a:t>
            </a:r>
            <a:r>
              <a:rPr lang="id-ID" sz="2400" dirty="0" smtClean="0">
                <a:latin typeface="+mj-lt"/>
                <a:cs typeface="Trebuchet MS"/>
              </a:rPr>
              <a:t>, harus ada usaha eksperimen tipografi baik pada pemilihan huruf dan pengaturan jarak antar karakter (kerning, tracking, spacing, leading, dll).</a:t>
            </a:r>
          </a:p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endParaRPr lang="id-ID" sz="2400" dirty="0" smtClean="0">
              <a:latin typeface="+mj-lt"/>
              <a:cs typeface="Trebuchet MS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id-ID" sz="2400" dirty="0" smtClean="0">
                <a:latin typeface="+mj-lt"/>
                <a:cs typeface="Trebuchet MS"/>
              </a:rPr>
              <a:t>Eksperimen juga dapat dilakukan dengan meng-</a:t>
            </a:r>
            <a:r>
              <a:rPr lang="id-ID" sz="2400" i="1" dirty="0" smtClean="0">
                <a:latin typeface="+mj-lt"/>
                <a:cs typeface="Trebuchet MS"/>
              </a:rPr>
              <a:t>custom</a:t>
            </a:r>
            <a:r>
              <a:rPr lang="id-ID" sz="2400" dirty="0" smtClean="0">
                <a:latin typeface="+mj-lt"/>
                <a:cs typeface="Trebuchet MS"/>
              </a:rPr>
              <a:t> huruf yang ada dalam booklet dengan tetap memperhatikan </a:t>
            </a:r>
            <a:r>
              <a:rPr lang="id-ID" sz="2400" dirty="0" smtClean="0">
                <a:latin typeface="+mj-lt"/>
                <a:cs typeface="Trebuchet MS"/>
              </a:rPr>
              <a:t>tem</a:t>
            </a:r>
            <a:r>
              <a:rPr lang="en-US" sz="2400" dirty="0" smtClean="0">
                <a:latin typeface="+mj-lt"/>
                <a:cs typeface="Trebuchet MS"/>
              </a:rPr>
              <a:t>a.</a:t>
            </a:r>
            <a:endParaRPr lang="id-ID" sz="2400" dirty="0">
              <a:latin typeface="+mj-lt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28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R</a:t>
            </a:r>
            <a:r>
              <a:rPr kumimoji="0" lang="id-ID" sz="440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eferensi</a:t>
            </a:r>
            <a:r>
              <a:rPr kumimoji="0" lang="en-US" sz="440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1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Booklet</a:t>
            </a:r>
            <a:endParaRPr kumimoji="0" lang="en-US" sz="8000" b="1" i="1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3375141" cy="6858000"/>
          </a:xfrm>
          <a:prstGeom prst="rect">
            <a:avLst/>
          </a:prstGeom>
          <a:noFill/>
        </p:spPr>
      </p:pic>
      <p:pic>
        <p:nvPicPr>
          <p:cNvPr id="7172" name="Picture 4" descr="The Visual Design language of Music and Cultural Festiv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-1"/>
            <a:ext cx="481083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Established in 1992, Optus is the second largest telecommunications provider in Australia. Set out to be the peopleâs champion, the brand offered choice in a monopolised industry, and regularly introduced game-changing innovations that forced t&amp;#823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nalists for AGDA Design Awards 2015 | AGDA Aw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d-ID" b="1" dirty="0" smtClean="0">
                <a:solidFill>
                  <a:srgbClr val="FF0000"/>
                </a:solidFill>
              </a:rPr>
              <a:t>Definisi </a:t>
            </a:r>
            <a:r>
              <a:rPr lang="id-ID" b="1" i="1" dirty="0" smtClean="0">
                <a:solidFill>
                  <a:srgbClr val="FF0000"/>
                </a:solidFill>
              </a:rPr>
              <a:t>Booklet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sz="1600" i="1" dirty="0" smtClean="0"/>
              <a:t>	</a:t>
            </a:r>
            <a:r>
              <a:rPr lang="id-ID" sz="2400" i="1" dirty="0" smtClean="0"/>
              <a:t>Booklet, </a:t>
            </a:r>
            <a:r>
              <a:rPr lang="id-ID" sz="2400" dirty="0" smtClean="0"/>
              <a:t>atau buklet, adalah sebuah buku 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id-ID" sz="2400" dirty="0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tipis</a:t>
            </a:r>
            <a:r>
              <a:rPr lang="id-ID" sz="2400" dirty="0" smtClean="0"/>
              <a:t> </a:t>
            </a:r>
            <a:r>
              <a:rPr lang="id-ID" sz="2400" dirty="0" smtClean="0"/>
              <a:t>yang berfungsi sebagai </a:t>
            </a:r>
            <a:r>
              <a:rPr lang="en-US" sz="2400" dirty="0" err="1" smtClean="0"/>
              <a:t>informasi</a:t>
            </a:r>
            <a:r>
              <a:rPr lang="id-ID" sz="2400" dirty="0" smtClean="0"/>
              <a:t>. </a:t>
            </a:r>
            <a:r>
              <a:rPr lang="en-US" sz="2400" i="1" dirty="0" smtClean="0"/>
              <a:t>Booklet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grafis</a:t>
            </a:r>
            <a:r>
              <a:rPr lang="en-US" sz="2400" dirty="0" smtClean="0"/>
              <a:t>,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. </a:t>
            </a:r>
            <a:r>
              <a:rPr lang="id-ID" sz="2400" dirty="0" smtClean="0"/>
              <a:t>Karena </a:t>
            </a:r>
            <a:r>
              <a:rPr lang="id-ID" sz="2400" dirty="0" smtClean="0"/>
              <a:t>merupakan buku kecil, idealnya </a:t>
            </a:r>
            <a:r>
              <a:rPr lang="id-ID" sz="2400" i="1" dirty="0" smtClean="0"/>
              <a:t>b</a:t>
            </a:r>
            <a:r>
              <a:rPr lang="en-US" sz="2400" i="1" dirty="0" err="1" smtClean="0"/>
              <a:t>ooklet</a:t>
            </a:r>
            <a:r>
              <a:rPr lang="en-US" sz="2400" i="1" dirty="0" smtClean="0"/>
              <a:t> </a:t>
            </a:r>
            <a:r>
              <a:rPr lang="id-ID" sz="2400" dirty="0" smtClean="0"/>
              <a:t>terdiri </a:t>
            </a:r>
            <a:r>
              <a:rPr lang="id-ID" sz="2400" dirty="0" smtClean="0"/>
              <a:t>dari maksimal </a:t>
            </a:r>
            <a:r>
              <a:rPr lang="id-ID" sz="2400" dirty="0" smtClean="0"/>
              <a:t>20</a:t>
            </a:r>
            <a:r>
              <a:rPr lang="en-US" sz="2400" dirty="0" smtClean="0"/>
              <a:t>-30</a:t>
            </a:r>
            <a:r>
              <a:rPr lang="id-ID" sz="2400" dirty="0" smtClean="0"/>
              <a:t> </a:t>
            </a:r>
            <a:r>
              <a:rPr lang="id-ID" sz="2400" dirty="0" smtClean="0"/>
              <a:t>halaman, dilengkapi dengan </a:t>
            </a:r>
            <a:r>
              <a:rPr lang="id-ID" sz="2400" i="1" dirty="0" smtClean="0"/>
              <a:t>cover, </a:t>
            </a:r>
            <a:r>
              <a:rPr lang="id-ID" sz="2400" dirty="0" smtClean="0"/>
              <a:t>dan dijilid dengan teknik tertentu. 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	</a:t>
            </a:r>
            <a:r>
              <a:rPr lang="en-US" sz="2400" i="1" dirty="0" smtClean="0"/>
              <a:t>Booklet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leaflet, </a:t>
            </a:r>
            <a:r>
              <a:rPr lang="en-US" sz="2400" i="1" dirty="0" smtClean="0"/>
              <a:t>booklet </a:t>
            </a:r>
            <a:r>
              <a:rPr lang="en-US" sz="2400" dirty="0" err="1" smtClean="0"/>
              <a:t>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leaflet </a:t>
            </a:r>
            <a:r>
              <a:rPr lang="en-US" sz="2400" dirty="0" err="1" smtClean="0"/>
              <a:t>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lembar</a:t>
            </a:r>
            <a:r>
              <a:rPr lang="en-US" sz="2400" dirty="0" smtClean="0"/>
              <a:t> (</a:t>
            </a:r>
            <a:r>
              <a:rPr lang="en-US" sz="2400" dirty="0" err="1" smtClean="0"/>
              <a:t>selebaran</a:t>
            </a:r>
            <a:r>
              <a:rPr lang="en-US" sz="2400" dirty="0" smtClean="0"/>
              <a:t>).</a:t>
            </a:r>
            <a:endParaRPr lang="id-ID" sz="24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>	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Film Posters : Charles BaudelaireBeauty La BeautÃ© 2-color silkscreen book size 6x9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5 Remarkable Food &amp; Drink Menu Designs | Cool Graphic &amp; Web Design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rea14-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16747" cy="6858000"/>
          </a:xfrm>
          <a:prstGeom prst="rect">
            <a:avLst/>
          </a:prstGeom>
          <a:noFill/>
        </p:spPr>
      </p:pic>
      <p:pic>
        <p:nvPicPr>
          <p:cNvPr id="46084" name="Picture 4" descr="d"/>
          <p:cNvPicPr>
            <a:picLocks noChangeAspect="1" noChangeArrowheads="1"/>
          </p:cNvPicPr>
          <p:nvPr/>
        </p:nvPicPr>
        <p:blipFill>
          <a:blip r:embed="rId3"/>
          <a:srcRect b="8376"/>
          <a:stretch>
            <a:fillRect/>
          </a:stretch>
        </p:blipFill>
        <p:spPr bwMode="auto">
          <a:xfrm>
            <a:off x="5029200" y="-19051"/>
            <a:ext cx="2550129" cy="6877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5240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Selamat</a:t>
            </a: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Berkarya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st Professional Booklet Designs to Inspire You | PrintRunner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709397" cy="4970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Manfaat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r>
              <a:rPr lang="id-ID" b="1" i="1" dirty="0" smtClean="0">
                <a:solidFill>
                  <a:srgbClr val="FF0000"/>
                </a:solidFill>
              </a:rPr>
              <a:t>Booklet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sz="1600" i="1" dirty="0" smtClean="0"/>
              <a:t>	</a:t>
            </a:r>
            <a:r>
              <a:rPr lang="id-ID" sz="2400" i="1" dirty="0" smtClean="0"/>
              <a:t>Booklet,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.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</a:t>
            </a:r>
          </a:p>
          <a:p>
            <a:pPr marL="457200" indent="6350">
              <a:buAutoNum type="arabicPeriod"/>
            </a:pPr>
            <a:r>
              <a:rPr lang="en-US" sz="2400" i="1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media </a:t>
            </a:r>
            <a:r>
              <a:rPr lang="en-US" sz="2400" dirty="0" err="1" smtClean="0"/>
              <a:t>promosi</a:t>
            </a:r>
            <a:r>
              <a:rPr lang="en-US" sz="2400" dirty="0" smtClean="0"/>
              <a:t> (</a:t>
            </a:r>
            <a:r>
              <a:rPr lang="en-US" sz="2400" i="1" dirty="0" smtClean="0"/>
              <a:t>offline</a:t>
            </a:r>
            <a:r>
              <a:rPr lang="en-US" sz="2400" dirty="0" smtClean="0"/>
              <a:t>)</a:t>
            </a:r>
          </a:p>
          <a:p>
            <a:pPr marL="457200" indent="6350"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media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/</a:t>
            </a:r>
            <a:r>
              <a:rPr lang="en-US" sz="2400" dirty="0" err="1" smtClean="0"/>
              <a:t>informasi</a:t>
            </a:r>
            <a:endParaRPr lang="en-US" sz="2400" dirty="0" smtClean="0"/>
          </a:p>
          <a:p>
            <a:pPr marL="457200" indent="6350">
              <a:buAutoNum type="arabicPeriod"/>
            </a:pPr>
            <a:endParaRPr lang="en-US" sz="2400" i="1" dirty="0" smtClean="0"/>
          </a:p>
          <a:p>
            <a:pPr marL="457200" indent="6350">
              <a:buAutoNum type="arabicPeriod"/>
            </a:pPr>
            <a:endParaRPr lang="en-US" sz="2400" i="1" dirty="0" smtClean="0"/>
          </a:p>
          <a:p>
            <a:pPr marL="457200" indent="-457200">
              <a:buAutoNum type="arabicPeriod"/>
            </a:pPr>
            <a:endParaRPr lang="id-ID" sz="24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>	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800600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sz="6300" b="1" dirty="0" err="1" smtClean="0">
                <a:solidFill>
                  <a:srgbClr val="FF0000"/>
                </a:solidFill>
              </a:rPr>
              <a:t>Keunggulan</a:t>
            </a:r>
            <a:r>
              <a:rPr lang="en-US" sz="6300" b="1" dirty="0" smtClean="0">
                <a:solidFill>
                  <a:srgbClr val="FF0000"/>
                </a:solidFill>
              </a:rPr>
              <a:t> </a:t>
            </a:r>
            <a:r>
              <a:rPr lang="id-ID" sz="6300" b="1" i="1" dirty="0" smtClean="0">
                <a:solidFill>
                  <a:srgbClr val="FF0000"/>
                </a:solidFill>
              </a:rPr>
              <a:t>Booklet</a:t>
            </a:r>
            <a:endParaRPr lang="id-ID" sz="6300" b="1" i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3800" dirty="0" err="1" smtClean="0"/>
              <a:t>Menurut</a:t>
            </a:r>
            <a:r>
              <a:rPr lang="en-US" sz="3800" dirty="0" smtClean="0"/>
              <a:t> </a:t>
            </a:r>
            <a:r>
              <a:rPr lang="en-US" sz="3800" dirty="0" err="1" smtClean="0"/>
              <a:t>Fitri</a:t>
            </a:r>
            <a:r>
              <a:rPr lang="en-US" sz="3800" dirty="0" smtClean="0"/>
              <a:t> </a:t>
            </a:r>
            <a:r>
              <a:rPr lang="en-US" sz="3800" dirty="0" err="1" smtClean="0"/>
              <a:t>Roza</a:t>
            </a:r>
            <a:r>
              <a:rPr lang="en-US" sz="3800" dirty="0" smtClean="0"/>
              <a:t>(2012: 4) </a:t>
            </a:r>
            <a:r>
              <a:rPr lang="en-US" sz="3800" i="1" dirty="0" smtClean="0"/>
              <a:t>booklet </a:t>
            </a:r>
            <a:r>
              <a:rPr lang="en-US" sz="3800" dirty="0" err="1" smtClean="0"/>
              <a:t>memiliki</a:t>
            </a:r>
            <a:r>
              <a:rPr lang="en-US" sz="3800" dirty="0" smtClean="0"/>
              <a:t> </a:t>
            </a:r>
            <a:r>
              <a:rPr lang="en-US" sz="3800" dirty="0" err="1" smtClean="0"/>
              <a:t>keunggulan</a:t>
            </a:r>
            <a:r>
              <a:rPr lang="en-US" sz="3800" dirty="0" smtClean="0"/>
              <a:t> </a:t>
            </a:r>
            <a:r>
              <a:rPr lang="en-US" sz="3800" dirty="0" err="1" smtClean="0"/>
              <a:t>sebagai</a:t>
            </a:r>
            <a:r>
              <a:rPr lang="en-US" sz="3800" dirty="0" smtClean="0"/>
              <a:t> </a:t>
            </a:r>
            <a:r>
              <a:rPr lang="en-US" sz="3800" dirty="0" err="1" smtClean="0"/>
              <a:t>berikut</a:t>
            </a:r>
            <a:r>
              <a:rPr lang="en-US" sz="3800" dirty="0" smtClean="0"/>
              <a:t> </a:t>
            </a:r>
            <a:r>
              <a:rPr lang="en-US" sz="3800" dirty="0" smtClean="0"/>
              <a:t>:</a:t>
            </a:r>
          </a:p>
          <a:p>
            <a:pPr>
              <a:buNone/>
            </a:pPr>
            <a:endParaRPr lang="en-US" sz="3800" dirty="0" smtClean="0"/>
          </a:p>
          <a:p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digunakan</a:t>
            </a:r>
            <a:r>
              <a:rPr lang="en-US" sz="3800" dirty="0" smtClean="0"/>
              <a:t> </a:t>
            </a:r>
            <a:r>
              <a:rPr lang="en-US" sz="3800" dirty="0" err="1" smtClean="0"/>
              <a:t>sebagai</a:t>
            </a:r>
            <a:r>
              <a:rPr lang="en-US" sz="3800" dirty="0" smtClean="0"/>
              <a:t> media </a:t>
            </a:r>
            <a:r>
              <a:rPr lang="en-US" sz="3800" dirty="0" err="1" smtClean="0"/>
              <a:t>atau</a:t>
            </a:r>
            <a:r>
              <a:rPr lang="en-US" sz="3800" dirty="0" smtClean="0"/>
              <a:t> </a:t>
            </a:r>
            <a:r>
              <a:rPr lang="en-US" sz="3800" dirty="0" err="1" smtClean="0"/>
              <a:t>alat</a:t>
            </a:r>
            <a:r>
              <a:rPr lang="en-US" sz="3800" dirty="0" smtClean="0"/>
              <a:t> </a:t>
            </a:r>
            <a:r>
              <a:rPr lang="en-US" sz="3800" dirty="0" err="1" smtClean="0"/>
              <a:t>untuk</a:t>
            </a:r>
            <a:r>
              <a:rPr lang="en-US" sz="3800" dirty="0" smtClean="0"/>
              <a:t> </a:t>
            </a:r>
            <a:r>
              <a:rPr lang="en-US" sz="3800" dirty="0" err="1" smtClean="0"/>
              <a:t>belajar</a:t>
            </a:r>
            <a:r>
              <a:rPr lang="en-US" sz="3800" dirty="0" smtClean="0"/>
              <a:t> </a:t>
            </a:r>
            <a:r>
              <a:rPr lang="en-US" sz="3800" dirty="0" err="1" smtClean="0"/>
              <a:t>mandiri</a:t>
            </a:r>
            <a:endParaRPr lang="en-US" sz="3800" dirty="0" smtClean="0"/>
          </a:p>
          <a:p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dipelajari</a:t>
            </a:r>
            <a:r>
              <a:rPr lang="en-US" sz="3800" dirty="0" smtClean="0"/>
              <a:t> </a:t>
            </a:r>
            <a:r>
              <a:rPr lang="en-US" sz="3800" dirty="0" err="1" smtClean="0"/>
              <a:t>isinya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mudah</a:t>
            </a:r>
            <a:endParaRPr lang="en-US" sz="3800" dirty="0" smtClean="0"/>
          </a:p>
          <a:p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dijadikan</a:t>
            </a:r>
            <a:r>
              <a:rPr lang="en-US" sz="3800" dirty="0" smtClean="0"/>
              <a:t> </a:t>
            </a:r>
            <a:r>
              <a:rPr lang="en-US" sz="3800" dirty="0" err="1" smtClean="0"/>
              <a:t>informasi</a:t>
            </a:r>
            <a:r>
              <a:rPr lang="en-US" sz="3800" dirty="0" smtClean="0"/>
              <a:t> </a:t>
            </a:r>
            <a:r>
              <a:rPr lang="en-US" sz="3800" dirty="0" err="1" smtClean="0"/>
              <a:t>bagi</a:t>
            </a:r>
            <a:r>
              <a:rPr lang="en-US" sz="3800" dirty="0" smtClean="0"/>
              <a:t> </a:t>
            </a:r>
            <a:r>
              <a:rPr lang="en-US" sz="3800" dirty="0" err="1" smtClean="0"/>
              <a:t>keluarga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teman</a:t>
            </a:r>
            <a:endParaRPr lang="en-US" sz="3800" dirty="0" smtClean="0"/>
          </a:p>
          <a:p>
            <a:r>
              <a:rPr lang="en-US" sz="3800" dirty="0" err="1" smtClean="0"/>
              <a:t>Mudah</a:t>
            </a:r>
            <a:r>
              <a:rPr lang="en-US" sz="3800" dirty="0" smtClean="0"/>
              <a:t> </a:t>
            </a:r>
            <a:r>
              <a:rPr lang="en-US" sz="3800" dirty="0" err="1" smtClean="0"/>
              <a:t>untuk</a:t>
            </a:r>
            <a:r>
              <a:rPr lang="en-US" sz="3800" dirty="0" smtClean="0"/>
              <a:t> </a:t>
            </a:r>
            <a:r>
              <a:rPr lang="en-US" sz="3800" dirty="0" err="1" smtClean="0"/>
              <a:t>dibuat</a:t>
            </a:r>
            <a:r>
              <a:rPr lang="en-US" sz="3800" dirty="0" smtClean="0"/>
              <a:t>, </a:t>
            </a:r>
            <a:r>
              <a:rPr lang="en-US" sz="3800" dirty="0" err="1" smtClean="0"/>
              <a:t>diperbanyak</a:t>
            </a:r>
            <a:r>
              <a:rPr lang="en-US" sz="3800" dirty="0" smtClean="0"/>
              <a:t>, </a:t>
            </a:r>
            <a:r>
              <a:rPr lang="en-US" sz="3800" dirty="0" err="1" smtClean="0"/>
              <a:t>diperbaiki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disesuaikan</a:t>
            </a:r>
            <a:endParaRPr lang="en-US" sz="3800" dirty="0" smtClean="0"/>
          </a:p>
          <a:p>
            <a:r>
              <a:rPr lang="en-US" sz="3800" dirty="0" err="1" smtClean="0"/>
              <a:t>Mengurangi</a:t>
            </a:r>
            <a:r>
              <a:rPr lang="en-US" sz="3800" dirty="0" smtClean="0"/>
              <a:t> </a:t>
            </a:r>
            <a:r>
              <a:rPr lang="en-US" sz="3800" dirty="0" err="1" smtClean="0"/>
              <a:t>kebutuhan</a:t>
            </a:r>
            <a:r>
              <a:rPr lang="en-US" sz="3800" dirty="0" smtClean="0"/>
              <a:t> </a:t>
            </a:r>
            <a:r>
              <a:rPr lang="en-US" sz="3800" dirty="0" err="1" smtClean="0"/>
              <a:t>mencatat</a:t>
            </a:r>
            <a:endParaRPr lang="en-US" sz="3800" dirty="0" smtClean="0"/>
          </a:p>
          <a:p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dibuat</a:t>
            </a:r>
            <a:r>
              <a:rPr lang="en-US" sz="3800" dirty="0" smtClean="0"/>
              <a:t> </a:t>
            </a:r>
            <a:r>
              <a:rPr lang="en-US" sz="3800" dirty="0" err="1" smtClean="0"/>
              <a:t>secara</a:t>
            </a:r>
            <a:r>
              <a:rPr lang="en-US" sz="3800" dirty="0" smtClean="0"/>
              <a:t> </a:t>
            </a:r>
            <a:r>
              <a:rPr lang="en-US" sz="3800" dirty="0" err="1" smtClean="0"/>
              <a:t>sederhana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biaya</a:t>
            </a:r>
            <a:r>
              <a:rPr lang="en-US" sz="3800" dirty="0" smtClean="0"/>
              <a:t> yang </a:t>
            </a:r>
            <a:r>
              <a:rPr lang="en-US" sz="3800" dirty="0" err="1" smtClean="0"/>
              <a:t>relatif</a:t>
            </a:r>
            <a:r>
              <a:rPr lang="en-US" sz="3800" dirty="0" smtClean="0"/>
              <a:t> </a:t>
            </a:r>
            <a:r>
              <a:rPr lang="en-US" sz="3800" dirty="0" err="1" smtClean="0"/>
              <a:t>murah</a:t>
            </a:r>
            <a:endParaRPr lang="en-US" sz="3800" dirty="0" smtClean="0"/>
          </a:p>
          <a:p>
            <a:r>
              <a:rPr lang="en-US" sz="3800" dirty="0" err="1" smtClean="0"/>
              <a:t>Tahan</a:t>
            </a:r>
            <a:r>
              <a:rPr lang="en-US" sz="3800" dirty="0" smtClean="0"/>
              <a:t> </a:t>
            </a:r>
            <a:r>
              <a:rPr lang="en-US" sz="3800" dirty="0" smtClean="0"/>
              <a:t>lama</a:t>
            </a:r>
            <a:endParaRPr lang="en-US" sz="3800" dirty="0" smtClean="0"/>
          </a:p>
          <a:p>
            <a:r>
              <a:rPr lang="en-US" sz="3800" dirty="0" err="1" smtClean="0"/>
              <a:t>Memiliki</a:t>
            </a:r>
            <a:r>
              <a:rPr lang="en-US" sz="3800" dirty="0" smtClean="0"/>
              <a:t> </a:t>
            </a:r>
            <a:r>
              <a:rPr lang="en-US" sz="3800" dirty="0" err="1" smtClean="0"/>
              <a:t>daya</a:t>
            </a:r>
            <a:r>
              <a:rPr lang="en-US" sz="3800" dirty="0" smtClean="0"/>
              <a:t> </a:t>
            </a:r>
            <a:r>
              <a:rPr lang="en-US" sz="3800" dirty="0" err="1" smtClean="0"/>
              <a:t>tampung</a:t>
            </a:r>
            <a:r>
              <a:rPr lang="en-US" sz="3800" dirty="0" smtClean="0"/>
              <a:t> </a:t>
            </a:r>
            <a:r>
              <a:rPr lang="en-US" sz="3800" dirty="0" err="1" smtClean="0"/>
              <a:t>lebih</a:t>
            </a:r>
            <a:r>
              <a:rPr lang="en-US" sz="3800" dirty="0" smtClean="0"/>
              <a:t> </a:t>
            </a:r>
            <a:r>
              <a:rPr lang="en-US" sz="3800" dirty="0" err="1" smtClean="0"/>
              <a:t>luas</a:t>
            </a:r>
            <a:endParaRPr lang="en-US" sz="3800" dirty="0" smtClean="0"/>
          </a:p>
          <a:p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diarahkan</a:t>
            </a:r>
            <a:r>
              <a:rPr lang="en-US" sz="3800" dirty="0" smtClean="0"/>
              <a:t> </a:t>
            </a:r>
            <a:r>
              <a:rPr lang="en-US" sz="3800" dirty="0" err="1" smtClean="0"/>
              <a:t>pada</a:t>
            </a:r>
            <a:r>
              <a:rPr lang="en-US" sz="3800" dirty="0" smtClean="0"/>
              <a:t> </a:t>
            </a:r>
            <a:r>
              <a:rPr lang="en-US" sz="3800" dirty="0" err="1" smtClean="0"/>
              <a:t>segmen</a:t>
            </a:r>
            <a:r>
              <a:rPr lang="en-US" sz="3800" dirty="0" smtClean="0"/>
              <a:t> </a:t>
            </a:r>
            <a:r>
              <a:rPr lang="en-US" sz="3800" dirty="0" err="1" smtClean="0"/>
              <a:t>tertentu</a:t>
            </a:r>
            <a:endParaRPr lang="en-US" sz="3800" dirty="0" smtClean="0"/>
          </a:p>
          <a:p>
            <a:pPr marL="457200" indent="6350">
              <a:buAutoNum type="arabicPeriod"/>
            </a:pPr>
            <a:endParaRPr lang="en-US" sz="2400" i="1" dirty="0" smtClean="0"/>
          </a:p>
          <a:p>
            <a:pPr marL="457200" indent="6350">
              <a:buAutoNum type="arabicPeriod"/>
            </a:pPr>
            <a:endParaRPr lang="en-US" sz="2400" i="1" dirty="0" smtClean="0"/>
          </a:p>
          <a:p>
            <a:pPr marL="457200" indent="-457200">
              <a:buAutoNum type="arabicPeriod"/>
            </a:pPr>
            <a:endParaRPr lang="id-ID" sz="24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>	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28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Tugas</a:t>
            </a: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Booklet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3152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Brief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d-ID" sz="2200" b="1" dirty="0" smtClean="0"/>
          </a:p>
          <a:p>
            <a:pPr marL="0" indent="0">
              <a:buNone/>
            </a:pPr>
            <a:r>
              <a:rPr lang="en-US" sz="1800" dirty="0" smtClean="0"/>
              <a:t>Mahasiswa m</a:t>
            </a:r>
            <a:r>
              <a:rPr lang="id-ID" sz="1800" dirty="0" smtClean="0"/>
              <a:t>embuat sebuah </a:t>
            </a:r>
            <a:r>
              <a:rPr lang="id-ID" sz="1800" i="1" dirty="0" smtClean="0"/>
              <a:t>booklet </a:t>
            </a:r>
            <a:r>
              <a:rPr lang="id-ID" sz="1800" dirty="0" smtClean="0"/>
              <a:t>yang berisi </a:t>
            </a:r>
            <a:r>
              <a:rPr lang="en-US" sz="1800" dirty="0" err="1" smtClean="0"/>
              <a:t>segala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(A-Z)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fauna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diajukan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minggu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id-ID" sz="2200" b="1" dirty="0" smtClean="0"/>
              <a:t>Isi </a:t>
            </a:r>
            <a:r>
              <a:rPr lang="id-ID" sz="2200" b="1" i="1" dirty="0" smtClean="0"/>
              <a:t>Booklet</a:t>
            </a:r>
            <a:r>
              <a:rPr lang="en-US" sz="2200" b="1" dirty="0" smtClean="0"/>
              <a:t>:</a:t>
            </a:r>
            <a:endParaRPr lang="id-ID" sz="2200" dirty="0" smtClean="0"/>
          </a:p>
          <a:p>
            <a:pPr marL="0" indent="0">
              <a:buNone/>
            </a:pPr>
            <a:r>
              <a:rPr lang="id-ID" sz="1800" dirty="0" smtClean="0"/>
              <a:t>Booklet terdiri dari Sampul/</a:t>
            </a:r>
            <a:r>
              <a:rPr lang="id-ID" sz="1800" i="1" dirty="0" smtClean="0"/>
              <a:t>Cover</a:t>
            </a:r>
            <a:r>
              <a:rPr lang="id-ID" sz="1800" dirty="0" smtClean="0"/>
              <a:t> depan dan belakang, </a:t>
            </a:r>
            <a:r>
              <a:rPr lang="en-US" sz="1800" dirty="0" err="1" smtClean="0"/>
              <a:t>Daftar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Pengantar</a:t>
            </a:r>
            <a:r>
              <a:rPr lang="en-US" sz="1800" dirty="0" smtClean="0"/>
              <a:t> (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), </a:t>
            </a:r>
            <a:r>
              <a:rPr lang="id-ID" sz="1800" dirty="0" smtClean="0"/>
              <a:t>Isi </a:t>
            </a:r>
            <a:r>
              <a:rPr lang="id-ID" sz="1800" dirty="0" smtClean="0"/>
              <a:t>(terdiri dari </a:t>
            </a:r>
            <a:r>
              <a:rPr lang="en-US" sz="1800" dirty="0" err="1" smtClean="0"/>
              <a:t>profil</a:t>
            </a:r>
            <a:r>
              <a:rPr lang="en-US" sz="1800" dirty="0" smtClean="0"/>
              <a:t>, </a:t>
            </a:r>
            <a:r>
              <a:rPr lang="en-US" sz="1800" dirty="0" err="1" smtClean="0"/>
              <a:t>jenis-jenis</a:t>
            </a:r>
            <a:r>
              <a:rPr lang="en-US" sz="1800" dirty="0" smtClean="0"/>
              <a:t>, habitat,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berkembangbiak</a:t>
            </a:r>
            <a:r>
              <a:rPr lang="en-US" sz="1800" dirty="0" smtClean="0"/>
              <a:t>, </a:t>
            </a:r>
            <a:r>
              <a:rPr lang="en-US" sz="1800" dirty="0" err="1" smtClean="0"/>
              <a:t>makanan</a:t>
            </a:r>
            <a:r>
              <a:rPr lang="en-US" sz="1800" dirty="0" smtClean="0"/>
              <a:t>,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 fauna, </a:t>
            </a:r>
            <a:r>
              <a:rPr lang="en-US" sz="1800" dirty="0" err="1" smtClean="0"/>
              <a:t>senjata</a:t>
            </a:r>
            <a:r>
              <a:rPr lang="en-US" sz="1800" dirty="0" smtClean="0"/>
              <a:t>/</a:t>
            </a:r>
            <a:r>
              <a:rPr lang="en-US" sz="1800" dirty="0" err="1" smtClean="0"/>
              <a:t>keahlian</a:t>
            </a:r>
            <a:r>
              <a:rPr lang="en-US" sz="1800" dirty="0" smtClean="0"/>
              <a:t>, </a:t>
            </a:r>
            <a:r>
              <a:rPr lang="id-ID" sz="1800" dirty="0" smtClean="0"/>
              <a:t>dan </a:t>
            </a:r>
            <a:r>
              <a:rPr lang="id-ID" sz="1800" dirty="0" smtClean="0"/>
              <a:t>lain-lain</a:t>
            </a:r>
            <a:r>
              <a:rPr lang="id-ID" sz="1800" dirty="0" smtClean="0"/>
              <a:t>)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id-ID" sz="1800" b="1" dirty="0" smtClean="0"/>
          </a:p>
          <a:p>
            <a:pPr marL="0" indent="0">
              <a:buNone/>
            </a:pPr>
            <a:r>
              <a:rPr lang="en-US" sz="2200" b="1" dirty="0" smtClean="0"/>
              <a:t>Sifat Tugas :</a:t>
            </a:r>
            <a:endParaRPr lang="id-ID" sz="2200" b="1" dirty="0" smtClean="0"/>
          </a:p>
          <a:p>
            <a:pPr marL="0" indent="0">
              <a:buNone/>
            </a:pPr>
            <a:r>
              <a:rPr lang="en-US" sz="1800" dirty="0" smtClean="0"/>
              <a:t>Homework – Perorangan Durasi : </a:t>
            </a:r>
            <a:r>
              <a:rPr lang="en-US" sz="1800" dirty="0" smtClean="0"/>
              <a:t>7</a:t>
            </a:r>
            <a:r>
              <a:rPr lang="en-US" sz="1800" dirty="0" smtClean="0"/>
              <a:t> </a:t>
            </a:r>
            <a:r>
              <a:rPr lang="en-US" sz="1800" dirty="0" smtClean="0"/>
              <a:t>minggu. </a:t>
            </a:r>
            <a:endParaRPr lang="id-ID" sz="1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315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sz="1800" b="1" dirty="0" smtClean="0"/>
          </a:p>
          <a:p>
            <a:pPr marL="0" indent="0">
              <a:buNone/>
            </a:pPr>
            <a:r>
              <a:rPr lang="id-ID" sz="2200" b="1" dirty="0" smtClean="0"/>
              <a:t>Teknis Desain </a:t>
            </a:r>
            <a:r>
              <a:rPr lang="en-US" sz="2200" b="1" dirty="0" smtClean="0"/>
              <a:t>:</a:t>
            </a:r>
            <a:endParaRPr lang="id-ID" sz="2200" b="1" dirty="0" smtClean="0"/>
          </a:p>
          <a:p>
            <a:pPr marL="0" indent="0">
              <a:buNone/>
            </a:pPr>
            <a:r>
              <a:rPr lang="en-US" sz="1800" dirty="0" smtClean="0"/>
              <a:t>B</a:t>
            </a:r>
            <a:r>
              <a:rPr lang="id-ID" sz="1800" dirty="0" smtClean="0"/>
              <a:t>ebas (Digital, Manual, Mix). Output Cetak/Print.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200" b="1" dirty="0" smtClean="0"/>
              <a:t>Media</a:t>
            </a:r>
            <a:r>
              <a:rPr lang="id-ID" sz="2200" b="1" dirty="0" smtClean="0"/>
              <a:t> Pengerjaan</a:t>
            </a:r>
            <a:r>
              <a:rPr lang="en-US" sz="2200" b="1" dirty="0" smtClean="0"/>
              <a:t> : </a:t>
            </a:r>
            <a:endParaRPr lang="id-ID" sz="2200" b="1" dirty="0" smtClean="0"/>
          </a:p>
          <a:p>
            <a:pPr marL="0" indent="0">
              <a:buNone/>
            </a:pPr>
            <a:r>
              <a:rPr lang="en-US" sz="1800" dirty="0" smtClean="0"/>
              <a:t>Sketchbook A3, Pensil, pensil warna/spidol/drawing pen, penggaris,</a:t>
            </a:r>
            <a:r>
              <a:rPr lang="id-ID" sz="1800" dirty="0" smtClean="0"/>
              <a:t> </a:t>
            </a:r>
            <a:r>
              <a:rPr lang="id-ID" sz="1800" i="1" dirty="0" smtClean="0"/>
              <a:t>software</a:t>
            </a:r>
            <a:r>
              <a:rPr lang="id-ID" sz="1800" dirty="0" smtClean="0"/>
              <a:t> grafis, </a:t>
            </a:r>
            <a:r>
              <a:rPr lang="en-US" sz="1800" dirty="0" smtClean="0"/>
              <a:t>komputer. </a:t>
            </a:r>
            <a:endParaRPr lang="id-ID" sz="18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2000" b="1" dirty="0" smtClean="0"/>
              <a:t>F</a:t>
            </a:r>
            <a:r>
              <a:rPr lang="id-ID" sz="2000" b="1" dirty="0" smtClean="0"/>
              <a:t>ormat</a:t>
            </a:r>
            <a:r>
              <a:rPr lang="en-US" sz="2000" b="1" dirty="0" smtClean="0"/>
              <a:t>: </a:t>
            </a:r>
            <a:endParaRPr lang="id-ID" sz="2000" b="1" dirty="0" smtClean="0"/>
          </a:p>
          <a:p>
            <a:pPr marL="0" indent="0">
              <a:buNone/>
            </a:pPr>
            <a:r>
              <a:rPr lang="en-US" sz="1800" dirty="0" smtClean="0"/>
              <a:t>U</a:t>
            </a:r>
            <a:r>
              <a:rPr lang="id-ID" sz="1800" dirty="0" smtClean="0"/>
              <a:t>kuran A5 (14,8 cm x 21 cm) atau boleh juga custom.  Jumlah minimal halaman isi </a:t>
            </a:r>
            <a:r>
              <a:rPr lang="en-US" sz="1800" dirty="0" smtClean="0"/>
              <a:t>20</a:t>
            </a:r>
            <a:r>
              <a:rPr lang="id-ID" sz="1800" dirty="0" smtClean="0"/>
              <a:t>. </a:t>
            </a:r>
            <a:r>
              <a:rPr lang="id-ID" sz="1800" dirty="0" smtClean="0"/>
              <a:t>Binding </a:t>
            </a:r>
            <a:r>
              <a:rPr lang="id-ID" sz="1800" dirty="0" smtClean="0"/>
              <a:t>berupa hekter</a:t>
            </a:r>
            <a:r>
              <a:rPr lang="en-US" sz="1800" dirty="0" smtClean="0"/>
              <a:t>. Print  </a:t>
            </a:r>
            <a:r>
              <a:rPr lang="en-US" sz="1800" dirty="0" err="1" smtClean="0"/>
              <a:t>Bolak-balik</a:t>
            </a:r>
            <a:r>
              <a:rPr lang="en-US" sz="1800" dirty="0" smtClean="0"/>
              <a:t>, Material </a:t>
            </a:r>
            <a:r>
              <a:rPr lang="en-US" sz="1800" dirty="0" err="1" smtClean="0"/>
              <a:t>kertas</a:t>
            </a:r>
            <a:r>
              <a:rPr lang="en-US" sz="1800" dirty="0" smtClean="0"/>
              <a:t> </a:t>
            </a:r>
            <a:r>
              <a:rPr lang="en-US" sz="1800" dirty="0" err="1" smtClean="0"/>
              <a:t>bebas</a:t>
            </a:r>
            <a:r>
              <a:rPr lang="en-US" sz="1800" dirty="0" smtClean="0"/>
              <a:t>. </a:t>
            </a:r>
            <a:r>
              <a:rPr lang="id-ID" sz="1800" dirty="0" smtClean="0"/>
              <a:t>Gaya </a:t>
            </a:r>
            <a:r>
              <a:rPr lang="id-ID" sz="1800" dirty="0" smtClean="0"/>
              <a:t>visual desain juga dibebaskan dan disesuaikan dengan </a:t>
            </a:r>
            <a:r>
              <a:rPr lang="en-US" sz="1800" dirty="0" smtClean="0"/>
              <a:t>fauna</a:t>
            </a:r>
            <a:r>
              <a:rPr lang="id-ID" sz="1800" dirty="0" smtClean="0"/>
              <a:t> masing-masing</a:t>
            </a:r>
            <a:r>
              <a:rPr lang="en-US" sz="1800" dirty="0" smtClean="0"/>
              <a:t> (</a:t>
            </a:r>
            <a:r>
              <a:rPr lang="en-US" sz="1800" dirty="0" err="1" smtClean="0"/>
              <a:t>dirumuskan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Moodboard</a:t>
            </a:r>
            <a:r>
              <a:rPr lang="en-US" sz="1800" dirty="0" smtClean="0"/>
              <a:t>)</a:t>
            </a:r>
            <a:r>
              <a:rPr lang="id-ID" sz="1800" dirty="0" smtClean="0"/>
              <a:t>. </a:t>
            </a:r>
            <a:r>
              <a:rPr lang="id-ID" sz="1800" dirty="0" smtClean="0"/>
              <a:t>Full Color. </a:t>
            </a:r>
            <a:r>
              <a:rPr lang="id-ID" sz="1800" dirty="0" smtClean="0"/>
              <a:t>Rasio </a:t>
            </a:r>
            <a:r>
              <a:rPr lang="id-ID" sz="1800" dirty="0" smtClean="0"/>
              <a:t>Huruf minimal 70 % dan NON Huruf maksimal 30 %.</a:t>
            </a:r>
          </a:p>
          <a:p>
            <a:pPr marL="0" indent="0">
              <a:buNone/>
            </a:pPr>
            <a:endParaRPr lang="id-ID" sz="1700" dirty="0" smtClean="0"/>
          </a:p>
          <a:p>
            <a:pPr marL="0" indent="0">
              <a:buNone/>
            </a:pPr>
            <a:endParaRPr lang="id-ID" sz="16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901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MK. Tipografi 2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Wantoro</cp:lastModifiedBy>
  <cp:revision>173</cp:revision>
  <dcterms:created xsi:type="dcterms:W3CDTF">2016-02-13T14:18:26Z</dcterms:created>
  <dcterms:modified xsi:type="dcterms:W3CDTF">2020-03-14T17:03:06Z</dcterms:modified>
</cp:coreProperties>
</file>