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70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5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9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7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56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16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9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7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AA7B1-DFEB-4DBC-BDF4-4517D070D913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1B8F-26A7-48EF-94B3-4B46DC5AE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9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smtClean="0"/>
              <a:t>Class </a:t>
            </a:r>
            <a:r>
              <a:rPr lang="en-ID" dirty="0" err="1" smtClean="0"/>
              <a:t>dan</a:t>
            </a:r>
            <a:r>
              <a:rPr lang="en-ID" dirty="0" smtClean="0"/>
              <a:t> Object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21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76200"/>
            <a:ext cx="13011150" cy="6934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23540" y="1632440"/>
            <a:ext cx="850007" cy="306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200" dirty="0" err="1" smtClean="0"/>
              <a:t>Atribut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9793725" y="2910255"/>
            <a:ext cx="850007" cy="306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200" dirty="0" err="1" smtClean="0"/>
              <a:t>Metode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794695" y="1690688"/>
            <a:ext cx="1228845" cy="94946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endCxn id="6" idx="1"/>
          </p:cNvCxnSpPr>
          <p:nvPr/>
        </p:nvCxnSpPr>
        <p:spPr>
          <a:xfrm flipV="1">
            <a:off x="6096000" y="1785634"/>
            <a:ext cx="1927540" cy="15319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94695" y="2096086"/>
            <a:ext cx="2999030" cy="814169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09957" y="2771335"/>
            <a:ext cx="3983768" cy="292114"/>
          </a:xfrm>
          <a:prstGeom prst="straightConnector1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96000" y="3216643"/>
            <a:ext cx="3697725" cy="244009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110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38100"/>
            <a:ext cx="13011150" cy="6934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345903" y="2659380"/>
            <a:ext cx="850007" cy="37924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200" dirty="0" err="1" smtClean="0"/>
              <a:t>Membuat</a:t>
            </a:r>
            <a:r>
              <a:rPr lang="en-ID" sz="1200" dirty="0" smtClean="0"/>
              <a:t> </a:t>
            </a:r>
            <a:r>
              <a:rPr lang="en-ID" sz="1200" dirty="0" err="1" smtClean="0"/>
              <a:t>objek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879102" y="2771335"/>
            <a:ext cx="2466801" cy="112542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329268" y="2883877"/>
            <a:ext cx="2016635" cy="154744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76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Method </a:t>
            </a:r>
            <a:r>
              <a:rPr lang="en-US" dirty="0" err="1" smtClean="0"/>
              <a:t>dan</a:t>
            </a:r>
            <a:r>
              <a:rPr lang="en-US" dirty="0" smtClean="0"/>
              <a:t> Get Method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212" y="1814732"/>
            <a:ext cx="4619625" cy="1942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122" y="1814733"/>
            <a:ext cx="5501989" cy="35309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212" y="4993443"/>
            <a:ext cx="4619625" cy="1278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56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Class Diagram UML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46" y="2222695"/>
            <a:ext cx="9198200" cy="383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8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9245"/>
            <a:ext cx="3914104" cy="577771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Lingkaran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dirty="0"/>
              <a:t>double radius = 1;</a:t>
            </a:r>
          </a:p>
          <a:p>
            <a:pPr marL="0" indent="0">
              <a:buNone/>
            </a:pPr>
            <a:r>
              <a:rPr lang="en-US" dirty="0" err="1"/>
              <a:t>Lingkaran</a:t>
            </a:r>
            <a:r>
              <a:rPr lang="en-US" dirty="0"/>
              <a:t>() { } // </a:t>
            </a:r>
            <a:r>
              <a:rPr lang="en-US" dirty="0" err="1"/>
              <a:t>konstuktor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// </a:t>
            </a:r>
            <a:r>
              <a:rPr lang="en-US" dirty="0" err="1"/>
              <a:t>kontruktor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Lingkaran</a:t>
            </a:r>
            <a:r>
              <a:rPr lang="en-US" dirty="0"/>
              <a:t>(double </a:t>
            </a:r>
            <a:r>
              <a:rPr lang="en-US" dirty="0" err="1"/>
              <a:t>newJejari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err="1"/>
              <a:t>jejari</a:t>
            </a:r>
            <a:r>
              <a:rPr lang="en-US" dirty="0"/>
              <a:t>= </a:t>
            </a:r>
            <a:r>
              <a:rPr lang="en-US" dirty="0" err="1"/>
              <a:t>newJejari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//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double </a:t>
            </a:r>
            <a:r>
              <a:rPr lang="en-US" dirty="0" err="1"/>
              <a:t>getLuas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return </a:t>
            </a:r>
            <a:r>
              <a:rPr lang="en-US" dirty="0" err="1"/>
              <a:t>jejari</a:t>
            </a:r>
            <a:r>
              <a:rPr lang="en-US" dirty="0"/>
              <a:t>* </a:t>
            </a:r>
            <a:r>
              <a:rPr lang="en-US" dirty="0" err="1"/>
              <a:t>jejari</a:t>
            </a:r>
            <a:r>
              <a:rPr lang="en-US" dirty="0"/>
              <a:t>* </a:t>
            </a:r>
            <a:r>
              <a:rPr lang="en-US" dirty="0" err="1"/>
              <a:t>Math.PI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//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keliling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double </a:t>
            </a:r>
            <a:r>
              <a:rPr lang="en-US" dirty="0" err="1"/>
              <a:t>getKeliling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return 2 * </a:t>
            </a:r>
            <a:r>
              <a:rPr lang="en-US" dirty="0" err="1"/>
              <a:t>jejari</a:t>
            </a:r>
            <a:r>
              <a:rPr lang="en-US" dirty="0"/>
              <a:t>* </a:t>
            </a:r>
            <a:r>
              <a:rPr lang="en-US" dirty="0" err="1"/>
              <a:t>Math.PI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sv-SE" dirty="0"/>
              <a:t>// mengatur jejari baru untuk lingkaran</a:t>
            </a:r>
          </a:p>
          <a:p>
            <a:pPr marL="0" indent="0">
              <a:buNone/>
            </a:pPr>
            <a:r>
              <a:rPr lang="en-US" dirty="0"/>
              <a:t>double </a:t>
            </a:r>
            <a:r>
              <a:rPr lang="en-US" dirty="0" err="1"/>
              <a:t>setJejari</a:t>
            </a:r>
            <a:r>
              <a:rPr lang="en-US" dirty="0"/>
              <a:t>(double </a:t>
            </a:r>
            <a:r>
              <a:rPr lang="en-US" dirty="0" err="1"/>
              <a:t>newJejari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err="1"/>
              <a:t>jejari</a:t>
            </a:r>
            <a:r>
              <a:rPr lang="en-US" dirty="0"/>
              <a:t>= </a:t>
            </a:r>
            <a:r>
              <a:rPr lang="en-US" dirty="0" err="1"/>
              <a:t>newJejari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20641" y="345580"/>
            <a:ext cx="6624892" cy="606928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1400" dirty="0"/>
              <a:t>class </a:t>
            </a:r>
            <a:r>
              <a:rPr lang="en-US" sz="1400" dirty="0" err="1"/>
              <a:t>TesLingkaran</a:t>
            </a:r>
            <a:r>
              <a:rPr lang="en-US" sz="1400" dirty="0"/>
              <a:t> {</a:t>
            </a:r>
          </a:p>
          <a:p>
            <a:pPr marL="0" indent="0" algn="just">
              <a:buNone/>
            </a:pPr>
            <a:r>
              <a:rPr lang="en-US" sz="1400" dirty="0"/>
              <a:t>//main method</a:t>
            </a:r>
          </a:p>
          <a:p>
            <a:pPr marL="0" indent="0" algn="just">
              <a:buNone/>
            </a:pPr>
            <a:r>
              <a:rPr lang="en-US" sz="1400" dirty="0"/>
              <a:t>    public static void main(String[] </a:t>
            </a:r>
            <a:r>
              <a:rPr lang="en-US" sz="1400" dirty="0" err="1"/>
              <a:t>args</a:t>
            </a:r>
            <a:r>
              <a:rPr lang="en-US" sz="1400" dirty="0"/>
              <a:t>) {</a:t>
            </a:r>
          </a:p>
          <a:p>
            <a:pPr marL="0" indent="0" algn="just">
              <a:buNone/>
            </a:pPr>
            <a:r>
              <a:rPr lang="en-US" sz="1400" dirty="0"/>
              <a:t>    //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 1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Lingkaran</a:t>
            </a:r>
            <a:r>
              <a:rPr lang="en-US" sz="1400" dirty="0"/>
              <a:t> lingkaran1 = new </a:t>
            </a:r>
            <a:r>
              <a:rPr lang="en-US" sz="1400" dirty="0" err="1"/>
              <a:t>Lingkaran</a:t>
            </a:r>
            <a:r>
              <a:rPr lang="en-US" sz="1400" dirty="0"/>
              <a:t>();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Luas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: "+lingkaran1.jejari   +"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smtClean="0"/>
              <a:t>"+ </a:t>
            </a:r>
            <a:r>
              <a:rPr lang="en-US" sz="1400" dirty="0"/>
              <a:t>lingkaran1.getLuas());</a:t>
            </a:r>
          </a:p>
          <a:p>
            <a:pPr marL="0" indent="0" algn="just">
              <a:buNone/>
            </a:pPr>
            <a:r>
              <a:rPr lang="en-US" sz="1400" dirty="0"/>
              <a:t>    //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 25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Lingkaran</a:t>
            </a:r>
            <a:r>
              <a:rPr lang="en-US" sz="1400" dirty="0"/>
              <a:t> lingkaran2 = new </a:t>
            </a:r>
            <a:r>
              <a:rPr lang="en-US" sz="1400" dirty="0" err="1"/>
              <a:t>Lingkaran</a:t>
            </a:r>
            <a:r>
              <a:rPr lang="en-US" sz="1400" dirty="0"/>
              <a:t>(25);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Luas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: "+</a:t>
            </a:r>
            <a:r>
              <a:rPr lang="en-US" sz="1400" dirty="0" smtClean="0"/>
              <a:t>lingkaran2.jejari + " </a:t>
            </a:r>
            <a:r>
              <a:rPr lang="en-US" sz="1400" dirty="0" err="1"/>
              <a:t>adalah</a:t>
            </a:r>
            <a:r>
              <a:rPr lang="en-US" sz="1400" dirty="0"/>
              <a:t> " + lingkaran2.getLuas());</a:t>
            </a:r>
          </a:p>
          <a:p>
            <a:pPr marL="0" indent="0" algn="just">
              <a:buNone/>
            </a:pPr>
            <a:r>
              <a:rPr lang="en-US" sz="1400" dirty="0"/>
              <a:t>    //</a:t>
            </a:r>
            <a:r>
              <a:rPr lang="en-US" sz="1400" dirty="0" err="1"/>
              <a:t>membuat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 125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Lingkaran</a:t>
            </a:r>
            <a:r>
              <a:rPr lang="en-US" sz="1400" dirty="0"/>
              <a:t> lingkaran3 = new </a:t>
            </a:r>
            <a:r>
              <a:rPr lang="en-US" sz="1400" dirty="0" err="1"/>
              <a:t>Lingkaran</a:t>
            </a:r>
            <a:r>
              <a:rPr lang="en-US" sz="1400" dirty="0"/>
              <a:t>(225);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Luas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: "+</a:t>
            </a:r>
            <a:r>
              <a:rPr lang="en-US" sz="1400" dirty="0" smtClean="0"/>
              <a:t>lingkaran3.jejari +" </a:t>
            </a:r>
            <a:r>
              <a:rPr lang="en-US" sz="1400" dirty="0" err="1"/>
              <a:t>adalah</a:t>
            </a:r>
            <a:r>
              <a:rPr lang="en-US" sz="1400" dirty="0"/>
              <a:t> " + lingkaran3.getLuas());</a:t>
            </a:r>
          </a:p>
          <a:p>
            <a:pPr marL="0" indent="0" algn="just">
              <a:buNone/>
            </a:pPr>
            <a:r>
              <a:rPr lang="en-US" sz="1400" dirty="0"/>
              <a:t>    //</a:t>
            </a:r>
            <a:r>
              <a:rPr lang="en-US" sz="1400" dirty="0" err="1"/>
              <a:t>memodifikasi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 </a:t>
            </a:r>
            <a:r>
              <a:rPr lang="en-US" sz="1400" dirty="0" err="1"/>
              <a:t>lingkungan</a:t>
            </a:r>
            <a:endParaRPr lang="en-US" sz="1400" dirty="0"/>
          </a:p>
          <a:p>
            <a:pPr marL="0" indent="0" algn="just">
              <a:buNone/>
            </a:pPr>
            <a:r>
              <a:rPr lang="en-US" sz="1400" dirty="0"/>
              <a:t>    lingkaran2.jejari = 100;</a:t>
            </a:r>
          </a:p>
          <a:p>
            <a:pPr marL="0" indent="0" algn="just">
              <a:buNone/>
            </a:pPr>
            <a:r>
              <a:rPr lang="en-US" sz="1400" dirty="0"/>
              <a:t>    </a:t>
            </a:r>
            <a:r>
              <a:rPr lang="en-US" sz="1400" dirty="0" err="1"/>
              <a:t>System.out.println</a:t>
            </a:r>
            <a:r>
              <a:rPr lang="en-US" sz="1400" dirty="0"/>
              <a:t>("</a:t>
            </a:r>
            <a:r>
              <a:rPr lang="en-US" sz="1400" dirty="0" err="1"/>
              <a:t>Luas</a:t>
            </a:r>
            <a:r>
              <a:rPr lang="en-US" sz="1400" dirty="0"/>
              <a:t> </a:t>
            </a:r>
            <a:r>
              <a:rPr lang="en-US" sz="1400" dirty="0" err="1"/>
              <a:t>lingkaran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jejari</a:t>
            </a:r>
            <a:r>
              <a:rPr lang="en-US" sz="1400" dirty="0"/>
              <a:t>: "+</a:t>
            </a:r>
            <a:r>
              <a:rPr lang="en-US" sz="1400" dirty="0" smtClean="0"/>
              <a:t>lingkaran2.jejari +" </a:t>
            </a:r>
            <a:r>
              <a:rPr lang="en-US" sz="1400" dirty="0" err="1"/>
              <a:t>adalah</a:t>
            </a:r>
            <a:r>
              <a:rPr lang="en-US" sz="1400" dirty="0"/>
              <a:t> " + lingkaran2.getLuas());</a:t>
            </a:r>
          </a:p>
          <a:p>
            <a:pPr marL="0" indent="0" algn="just">
              <a:buNone/>
            </a:pPr>
            <a:r>
              <a:rPr lang="en-US" sz="1400" dirty="0"/>
              <a:t>    }</a:t>
            </a:r>
          </a:p>
          <a:p>
            <a:pPr marL="0" indent="0" algn="just">
              <a:buNone/>
            </a:pPr>
            <a:r>
              <a:rPr 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10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Modifier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Public </a:t>
            </a:r>
            <a:r>
              <a:rPr lang="en-US" dirty="0"/>
              <a:t>– Level </a:t>
            </a:r>
            <a:r>
              <a:rPr lang="en-US" dirty="0" err="1"/>
              <a:t>akses</a:t>
            </a:r>
            <a:r>
              <a:rPr lang="en-US" dirty="0"/>
              <a:t> public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method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lain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assembly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assembly yang </a:t>
            </a:r>
            <a:r>
              <a:rPr lang="en-US" dirty="0" err="1"/>
              <a:t>berbeda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Private </a:t>
            </a:r>
            <a:r>
              <a:rPr lang="en-US" dirty="0"/>
              <a:t>–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method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level private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(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)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(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). </a:t>
            </a:r>
          </a:p>
          <a:p>
            <a:pPr algn="just"/>
            <a:r>
              <a:rPr lang="en-US" dirty="0" smtClean="0"/>
              <a:t>Protected </a:t>
            </a:r>
            <a:r>
              <a:rPr lang="en-US" dirty="0"/>
              <a:t>– </a:t>
            </a:r>
            <a:r>
              <a:rPr lang="en-US" dirty="0" err="1"/>
              <a:t>Properti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method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level protected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(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)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turunannya</a:t>
            </a:r>
            <a:r>
              <a:rPr lang="en-US" dirty="0"/>
              <a:t>. Kita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970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Konstruktor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operator </a:t>
            </a:r>
            <a:r>
              <a:rPr lang="en-US" b="1" dirty="0" smtClean="0"/>
              <a:t>new</a:t>
            </a:r>
            <a:endParaRPr lang="en-US" b="1" dirty="0"/>
          </a:p>
          <a:p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method</a:t>
            </a:r>
          </a:p>
          <a:p>
            <a:pPr lvl="1"/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yang+sama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class</a:t>
            </a:r>
          </a:p>
          <a:p>
            <a:pPr lvl="1"/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– </a:t>
            </a:r>
            <a:r>
              <a:rPr lang="en-US" dirty="0" err="1"/>
              <a:t>tanpa</a:t>
            </a:r>
            <a:r>
              <a:rPr lang="en-US" dirty="0"/>
              <a:t> void</a:t>
            </a:r>
          </a:p>
          <a:p>
            <a:pPr lvl="1"/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operator new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penulisan</a:t>
            </a:r>
            <a:r>
              <a:rPr lang="en-US" dirty="0"/>
              <a:t> </a:t>
            </a:r>
            <a:r>
              <a:rPr lang="en-US" dirty="0" err="1" smtClean="0"/>
              <a:t>konstruktor</a:t>
            </a:r>
            <a:r>
              <a:rPr lang="en-US" dirty="0" smtClean="0"/>
              <a:t>: </a:t>
            </a:r>
            <a:r>
              <a:rPr lang="en-US" dirty="0" err="1" smtClean="0"/>
              <a:t>didepannya</a:t>
            </a:r>
            <a:r>
              <a:rPr lang="en-US" dirty="0" smtClean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smtClean="0"/>
              <a:t>kata </a:t>
            </a:r>
            <a:r>
              <a:rPr lang="en-US" dirty="0" err="1" smtClean="0"/>
              <a:t>kunci</a:t>
            </a:r>
            <a:r>
              <a:rPr lang="en-US" dirty="0" smtClean="0"/>
              <a:t> </a:t>
            </a:r>
            <a:r>
              <a:rPr lang="en-US" dirty="0"/>
              <a:t>void</a:t>
            </a:r>
          </a:p>
          <a:p>
            <a:pPr marL="457200" lvl="1" indent="0">
              <a:buNone/>
            </a:pPr>
            <a:r>
              <a:rPr lang="en-US" dirty="0" smtClean="0"/>
              <a:t>Public </a:t>
            </a:r>
            <a:r>
              <a:rPr lang="en-US" b="1" dirty="0" smtClean="0"/>
              <a:t>void </a:t>
            </a:r>
            <a:r>
              <a:rPr lang="en-US" dirty="0" err="1"/>
              <a:t>Lingkaran</a:t>
            </a:r>
            <a:r>
              <a:rPr lang="en-US" dirty="0" smtClean="0"/>
              <a:t>()</a:t>
            </a:r>
          </a:p>
          <a:p>
            <a:pPr marL="457200" lvl="1" indent="0">
              <a:buNone/>
            </a:pPr>
            <a:r>
              <a:rPr lang="en-US" dirty="0" smtClean="0"/>
              <a:t>{</a:t>
            </a:r>
            <a:r>
              <a:rPr lang="en-US" dirty="0"/>
              <a:t> </a:t>
            </a:r>
            <a:r>
              <a:rPr lang="en-US" dirty="0" smtClean="0"/>
              <a:t>}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Lingkaran</a:t>
            </a:r>
            <a:r>
              <a:rPr lang="en-US" dirty="0" smtClean="0"/>
              <a:t>(} </a:t>
            </a:r>
            <a:r>
              <a:rPr lang="en-US" dirty="0" err="1" smtClean="0"/>
              <a:t>adalah</a:t>
            </a:r>
            <a:r>
              <a:rPr lang="en-US" dirty="0" smtClean="0"/>
              <a:t> method,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/>
              <a:t>konstruktor</a:t>
            </a:r>
            <a:endParaRPr lang="en-US" dirty="0"/>
          </a:p>
          <a:p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class, </a:t>
            </a:r>
            <a:r>
              <a:rPr lang="en-US" dirty="0" err="1" smtClean="0"/>
              <a:t>panggil</a:t>
            </a:r>
            <a:r>
              <a:rPr lang="en-US" dirty="0" smtClean="0"/>
              <a:t>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smtClean="0"/>
              <a:t>class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smtClean="0"/>
              <a:t>operator new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new </a:t>
            </a:r>
            <a:r>
              <a:rPr lang="en-US" dirty="0" err="1"/>
              <a:t>NamaClass</a:t>
            </a:r>
            <a:r>
              <a:rPr lang="en-US" dirty="0"/>
              <a:t> (</a:t>
            </a:r>
            <a:r>
              <a:rPr lang="en-US" dirty="0" err="1"/>
              <a:t>argumen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6791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493455" cy="1325563"/>
          </a:xfrm>
        </p:spPr>
        <p:txBody>
          <a:bodyPr/>
          <a:lstStyle/>
          <a:p>
            <a:r>
              <a:rPr lang="en-ID" dirty="0" smtClean="0"/>
              <a:t>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663462" cy="4351338"/>
          </a:xfrm>
        </p:spPr>
        <p:txBody>
          <a:bodyPr/>
          <a:lstStyle/>
          <a:p>
            <a:r>
              <a:rPr lang="sv-SE" dirty="0"/>
              <a:t>Suatu besaran referensi khusus yang digunakan di dalam method yang </a:t>
            </a:r>
            <a:r>
              <a:rPr lang="sv-SE" dirty="0" smtClean="0"/>
              <a:t>dirujuk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belaku</a:t>
            </a:r>
            <a:r>
              <a:rPr lang="en-US" dirty="0"/>
              <a:t>. ‘This’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nama</a:t>
            </a:r>
            <a:r>
              <a:rPr lang="en-US" dirty="0"/>
              <a:t> variable </a:t>
            </a:r>
            <a:r>
              <a:rPr lang="en-US" dirty="0" err="1"/>
              <a:t>lokal</a:t>
            </a:r>
            <a:r>
              <a:rPr lang="en-US" dirty="0" smtClean="0"/>
              <a:t>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10906" y="492369"/>
            <a:ext cx="6142893" cy="578072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public class </a:t>
            </a:r>
            <a:r>
              <a:rPr lang="en-US" dirty="0" err="1"/>
              <a:t>Lagu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b="1" dirty="0"/>
              <a:t>private </a:t>
            </a:r>
            <a:r>
              <a:rPr lang="en-US" dirty="0"/>
              <a:t>String band;</a:t>
            </a:r>
          </a:p>
          <a:p>
            <a:pPr marL="0" indent="0">
              <a:buNone/>
            </a:pPr>
            <a:r>
              <a:rPr lang="en-US" b="1" dirty="0"/>
              <a:t>private </a:t>
            </a:r>
            <a:r>
              <a:rPr lang="en-US" dirty="0"/>
              <a:t>String </a:t>
            </a:r>
            <a:r>
              <a:rPr lang="en-US" dirty="0" err="1"/>
              <a:t>judul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/>
              <a:t>public void </a:t>
            </a:r>
            <a:r>
              <a:rPr lang="en-US" dirty="0" err="1"/>
              <a:t>IsiParam</a:t>
            </a:r>
            <a:r>
              <a:rPr lang="en-US" dirty="0"/>
              <a:t>(String </a:t>
            </a:r>
            <a:r>
              <a:rPr lang="en-US" dirty="0" err="1"/>
              <a:t>judul,String</a:t>
            </a:r>
            <a:r>
              <a:rPr lang="en-US" dirty="0"/>
              <a:t> band) {</a:t>
            </a:r>
          </a:p>
          <a:p>
            <a:pPr marL="0" indent="0">
              <a:buNone/>
            </a:pPr>
            <a:r>
              <a:rPr lang="en-US" b="1" dirty="0" err="1"/>
              <a:t>this</a:t>
            </a:r>
            <a:r>
              <a:rPr lang="en-US" dirty="0" err="1"/>
              <a:t>.judul</a:t>
            </a:r>
            <a:r>
              <a:rPr lang="en-US" dirty="0"/>
              <a:t> = </a:t>
            </a:r>
            <a:r>
              <a:rPr lang="en-US" dirty="0" err="1"/>
              <a:t>judul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b="1" dirty="0" err="1"/>
              <a:t>this</a:t>
            </a:r>
            <a:r>
              <a:rPr lang="en-US" dirty="0" err="1"/>
              <a:t>.band</a:t>
            </a:r>
            <a:r>
              <a:rPr lang="en-US" dirty="0"/>
              <a:t> = band;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b="1" dirty="0"/>
              <a:t>public void </a:t>
            </a:r>
            <a:r>
              <a:rPr lang="en-US" dirty="0" err="1"/>
              <a:t>cetakKeLayar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b="1" dirty="0"/>
              <a:t>if</a:t>
            </a:r>
            <a:r>
              <a:rPr lang="en-US" dirty="0"/>
              <a:t>(</a:t>
            </a:r>
            <a:r>
              <a:rPr lang="en-US" dirty="0" err="1"/>
              <a:t>judul</a:t>
            </a:r>
            <a:r>
              <a:rPr lang="en-US" dirty="0"/>
              <a:t>==</a:t>
            </a:r>
            <a:r>
              <a:rPr lang="en-US" b="1" dirty="0"/>
              <a:t>null </a:t>
            </a:r>
            <a:r>
              <a:rPr lang="en-US" dirty="0"/>
              <a:t>&amp;&amp; band==</a:t>
            </a:r>
            <a:r>
              <a:rPr lang="en-US" b="1" dirty="0"/>
              <a:t>null</a:t>
            </a:r>
            <a:r>
              <a:rPr lang="en-US" dirty="0"/>
              <a:t>) </a:t>
            </a:r>
            <a:r>
              <a:rPr lang="en-US" b="1" dirty="0"/>
              <a:t>return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System.</a:t>
            </a:r>
            <a:r>
              <a:rPr lang="en-US" i="1" dirty="0" err="1"/>
              <a:t>out</a:t>
            </a:r>
            <a:r>
              <a:rPr lang="en-US" dirty="0" err="1"/>
              <a:t>.println</a:t>
            </a:r>
            <a:r>
              <a:rPr lang="en-US" dirty="0"/>
              <a:t>("</a:t>
            </a:r>
            <a:r>
              <a:rPr lang="en-US" dirty="0" err="1"/>
              <a:t>Judul</a:t>
            </a:r>
            <a:r>
              <a:rPr lang="en-US" dirty="0"/>
              <a:t> : " + </a:t>
            </a:r>
            <a:r>
              <a:rPr lang="en-US" dirty="0" err="1"/>
              <a:t>judul</a:t>
            </a:r>
            <a:r>
              <a:rPr lang="en-US" dirty="0"/>
              <a:t> +"\</a:t>
            </a:r>
            <a:r>
              <a:rPr lang="en-US" dirty="0" err="1"/>
              <a:t>nBand</a:t>
            </a:r>
            <a:r>
              <a:rPr lang="en-US" dirty="0"/>
              <a:t> : " + </a:t>
            </a:r>
            <a:r>
              <a:rPr lang="en-US" dirty="0" err="1"/>
              <a:t>pencipta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b="1" dirty="0"/>
              <a:t>public class </a:t>
            </a:r>
            <a:r>
              <a:rPr lang="en-US" dirty="0" err="1"/>
              <a:t>DemoLagu</a:t>
            </a:r>
            <a:r>
              <a:rPr lang="en-US" dirty="0"/>
              <a:t> {</a:t>
            </a:r>
          </a:p>
          <a:p>
            <a:pPr marL="0" indent="0">
              <a:buNone/>
            </a:pPr>
            <a:r>
              <a:rPr lang="en-US" b="1" dirty="0"/>
              <a:t>public static void </a:t>
            </a:r>
            <a:r>
              <a:rPr lang="en-US" dirty="0"/>
              <a:t>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</a:p>
          <a:p>
            <a:pPr marL="0" indent="0">
              <a:buNone/>
            </a:pPr>
            <a:r>
              <a:rPr lang="en-US" dirty="0" err="1"/>
              <a:t>Lagu</a:t>
            </a:r>
            <a:r>
              <a:rPr lang="en-US" dirty="0"/>
              <a:t> song = </a:t>
            </a:r>
            <a:r>
              <a:rPr lang="en-US" b="1" dirty="0"/>
              <a:t>new </a:t>
            </a:r>
            <a:r>
              <a:rPr lang="en-US" dirty="0" err="1"/>
              <a:t>Lagu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/>
              <a:t>song.IsiParam</a:t>
            </a:r>
            <a:r>
              <a:rPr lang="en-US" dirty="0"/>
              <a:t>("Dance </a:t>
            </a:r>
            <a:r>
              <a:rPr lang="en-US" dirty="0" err="1"/>
              <a:t>Beside","All</a:t>
            </a:r>
            <a:r>
              <a:rPr lang="en-US" dirty="0"/>
              <a:t> American Reject ");</a:t>
            </a:r>
          </a:p>
          <a:p>
            <a:pPr marL="0" indent="0">
              <a:buNone/>
            </a:pPr>
            <a:r>
              <a:rPr lang="en-US" dirty="0" err="1"/>
              <a:t>song.cetakKeLayar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97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Class </a:t>
            </a:r>
            <a:r>
              <a:rPr lang="en-ID" dirty="0" err="1" smtClean="0"/>
              <a:t>dan</a:t>
            </a:r>
            <a:r>
              <a:rPr lang="en-ID" dirty="0" smtClean="0"/>
              <a:t>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Paradigma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OOP </a:t>
            </a:r>
            <a:r>
              <a:rPr lang="en-ID" dirty="0" smtClean="0">
                <a:sym typeface="Wingdings" panose="05000000000000000000" pitchFamily="2" charset="2"/>
              </a:rPr>
              <a:t> class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object</a:t>
            </a:r>
          </a:p>
          <a:p>
            <a:r>
              <a:rPr lang="en-US" b="1" dirty="0" smtClean="0"/>
              <a:t>Class </a:t>
            </a:r>
            <a:r>
              <a:rPr lang="en-US" dirty="0" err="1" smtClean="0">
                <a:sym typeface="Wingdings" panose="05000000000000000000" pitchFamily="2" charset="2"/>
              </a:rPr>
              <a:t>merupakan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sebuah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smtClean="0"/>
              <a:t>"blueprint</a:t>
            </a:r>
            <a:r>
              <a:rPr lang="en-US" dirty="0"/>
              <a:t>"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cetak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ID" b="1" dirty="0" smtClean="0">
                <a:sym typeface="Wingdings" panose="05000000000000000000" pitchFamily="2" charset="2"/>
              </a:rPr>
              <a:t>Class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terdiri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dari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atribut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dan</a:t>
            </a:r>
            <a:r>
              <a:rPr lang="en-ID" dirty="0" smtClean="0">
                <a:sym typeface="Wingdings" panose="05000000000000000000" pitchFamily="2" charset="2"/>
              </a:rPr>
              <a:t> </a:t>
            </a:r>
            <a:r>
              <a:rPr lang="en-ID" dirty="0" err="1" smtClean="0">
                <a:sym typeface="Wingdings" panose="05000000000000000000" pitchFamily="2" charset="2"/>
              </a:rPr>
              <a:t>metode</a:t>
            </a:r>
            <a:endParaRPr lang="en-ID" dirty="0" smtClean="0">
              <a:sym typeface="Wingdings" panose="05000000000000000000" pitchFamily="2" charset="2"/>
            </a:endParaRPr>
          </a:p>
          <a:p>
            <a:r>
              <a:rPr lang="sv-SE" dirty="0"/>
              <a:t>Dalam sudut pandang pemrograman, </a:t>
            </a:r>
            <a:r>
              <a:rPr lang="sv-SE" dirty="0" smtClean="0"/>
              <a:t>Class </a:t>
            </a:r>
            <a:r>
              <a:rPr lang="sv-SE" dirty="0"/>
              <a:t>digunakan untuk menciptakan suatu </a:t>
            </a:r>
            <a:r>
              <a:rPr lang="sv-SE" dirty="0" smtClean="0"/>
              <a:t>object. </a:t>
            </a:r>
            <a:endParaRPr lang="en-ID" dirty="0" smtClean="0">
              <a:sym typeface="Wingdings" panose="05000000000000000000" pitchFamily="2" charset="2"/>
            </a:endParaRPr>
          </a:p>
          <a:p>
            <a:r>
              <a:rPr lang="en-US" b="1" dirty="0" smtClean="0"/>
              <a:t>Object</a:t>
            </a:r>
            <a:r>
              <a:rPr lang="en-US" dirty="0" smtClean="0"/>
              <a:t>: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class yang </a:t>
            </a:r>
            <a:r>
              <a:rPr lang="en-US" dirty="0" err="1" smtClean="0"/>
              <a:t>dengannya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direalisasikan</a:t>
            </a:r>
            <a:endParaRPr lang="en-US" dirty="0"/>
          </a:p>
          <a:p>
            <a:pPr marL="0" indent="0">
              <a:buNone/>
            </a:pPr>
            <a:endParaRPr lang="en-ID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ID" dirty="0" smtClean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76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, state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behavior</a:t>
            </a:r>
          </a:p>
          <a:p>
            <a:r>
              <a:rPr lang="en-US" dirty="0" smtClean="0"/>
              <a:t>State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properties+atau</a:t>
            </a:r>
            <a:r>
              <a:rPr lang="en-US" dirty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) </a:t>
            </a:r>
            <a:r>
              <a:rPr lang="en-US" dirty="0" err="1" smtClean="0"/>
              <a:t>direpresentasikan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data field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smtClean="0"/>
              <a:t>data field </a:t>
            </a:r>
            <a:r>
              <a:rPr lang="en-US" dirty="0" err="1" smtClean="0"/>
              <a:t>jejari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smtClean="0"/>
              <a:t>data field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,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.</a:t>
            </a:r>
          </a:p>
          <a:p>
            <a:r>
              <a:rPr lang="en-US" dirty="0" smtClean="0"/>
              <a:t>Behavior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(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action/</a:t>
            </a:r>
            <a:r>
              <a:rPr lang="en-US" dirty="0" err="1" smtClean="0"/>
              <a:t>aksi</a:t>
            </a:r>
            <a:r>
              <a:rPr lang="en-US" dirty="0" smtClean="0"/>
              <a:t>)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method</a:t>
            </a:r>
            <a:r>
              <a:rPr lang="en-US" dirty="0" smtClean="0"/>
              <a:t>. Method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 err="1" smtClean="0"/>
              <a:t>setJejari</a:t>
            </a:r>
            <a:r>
              <a:rPr lang="en-US" dirty="0" smtClean="0"/>
              <a:t>(</a:t>
            </a:r>
            <a:r>
              <a:rPr lang="en-US" dirty="0" err="1" smtClean="0"/>
              <a:t>Jejari</a:t>
            </a:r>
            <a:r>
              <a:rPr lang="en-US" dirty="0" smtClean="0"/>
              <a:t>), </a:t>
            </a:r>
            <a:r>
              <a:rPr lang="en-US" dirty="0" err="1" smtClean="0"/>
              <a:t>getLuas</a:t>
            </a:r>
            <a:r>
              <a:rPr lang="en-US" dirty="0" smtClean="0"/>
              <a:t>()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smtClean="0"/>
              <a:t>area  </a:t>
            </a:r>
            <a:r>
              <a:rPr lang="nl-NL" dirty="0" smtClean="0"/>
              <a:t>dan </a:t>
            </a:r>
            <a:r>
              <a:rPr lang="nl-NL" dirty="0"/>
              <a:t>getKeliling</a:t>
            </a:r>
            <a:r>
              <a:rPr lang="nl-NL" dirty="0" smtClean="0"/>
              <a:t>() </a:t>
            </a:r>
            <a:r>
              <a:rPr lang="nl-NL" dirty="0"/>
              <a:t>untuk mengembalikan keliling.</a:t>
            </a:r>
          </a:p>
          <a:p>
            <a:r>
              <a:rPr lang="en-US" dirty="0" err="1" smtClean="0"/>
              <a:t>Objek</a:t>
            </a:r>
            <a:r>
              <a:rPr lang="en-US" dirty="0" smtClean="0"/>
              <a:t> -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bertipe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class</a:t>
            </a:r>
          </a:p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instance+dari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class. Kita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instance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class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konstruktor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/>
              <a:t>konstruktor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fi-FI" dirty="0" smtClean="0"/>
              <a:t>melakukan </a:t>
            </a:r>
            <a:r>
              <a:rPr lang="fi-FI" dirty="0"/>
              <a:t>inisialisasi </a:t>
            </a:r>
            <a:r>
              <a:rPr lang="fi-FI" dirty="0" smtClean="0"/>
              <a:t>aksi, seperti </a:t>
            </a:r>
            <a:r>
              <a:rPr lang="fi-FI" dirty="0"/>
              <a:t>inisialisasi </a:t>
            </a:r>
            <a:r>
              <a:rPr lang="fi-FI" dirty="0" smtClean="0"/>
              <a:t>field data dari </a:t>
            </a:r>
            <a:r>
              <a:rPr lang="fi-FI" dirty="0"/>
              <a:t>objek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Keyword “new”</a:t>
            </a:r>
          </a:p>
          <a:p>
            <a:pPr marL="0" indent="0" algn="just">
              <a:buNone/>
            </a:pPr>
            <a:r>
              <a:rPr lang="en-US" dirty="0"/>
              <a:t> </a:t>
            </a:r>
            <a:r>
              <a:rPr lang="en-US" dirty="0" smtClean="0"/>
              <a:t>  “</a:t>
            </a:r>
            <a:r>
              <a:rPr lang="en-US" dirty="0"/>
              <a:t>new”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instansiasi</a:t>
            </a:r>
            <a:r>
              <a:rPr lang="en-US" dirty="0"/>
              <a:t>/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smtClean="0"/>
              <a:t>  object </a:t>
            </a:r>
            <a:r>
              <a:rPr lang="en-US" dirty="0" err="1"/>
              <a:t>baru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  </a:t>
            </a:r>
            <a:r>
              <a:rPr lang="en-US" dirty="0" err="1" smtClean="0"/>
              <a:t>Contoh</a:t>
            </a:r>
            <a:r>
              <a:rPr lang="en-US" dirty="0" smtClean="0"/>
              <a:t> dog </a:t>
            </a:r>
            <a:r>
              <a:rPr lang="en-US" dirty="0"/>
              <a:t>yourDog1 = new dog</a:t>
            </a:r>
            <a:r>
              <a:rPr lang="en-US" dirty="0" smtClean="0"/>
              <a:t>();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membuat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objek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dengan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nama</a:t>
            </a:r>
            <a:r>
              <a:rPr lang="en-US" dirty="0" smtClean="0">
                <a:sym typeface="Wingdings" panose="05000000000000000000" pitchFamily="2" charset="2"/>
              </a:rPr>
              <a:t>    </a:t>
            </a:r>
            <a:r>
              <a:rPr lang="en-US" dirty="0" smtClean="0"/>
              <a:t>yourDog1 di </a:t>
            </a:r>
            <a:r>
              <a:rPr lang="en-US" dirty="0" err="1" smtClean="0"/>
              <a:t>kelas</a:t>
            </a:r>
            <a:r>
              <a:rPr lang="en-US" dirty="0" smtClean="0"/>
              <a:t> dog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class : </a:t>
            </a:r>
            <a:r>
              <a:rPr lang="en-US" b="1" dirty="0" smtClean="0"/>
              <a:t>Dog</a:t>
            </a:r>
          </a:p>
          <a:p>
            <a:pPr lvl="1"/>
            <a:r>
              <a:rPr lang="en-US" b="1" dirty="0" err="1" smtClean="0"/>
              <a:t>Atribut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umur</a:t>
            </a:r>
            <a:r>
              <a:rPr lang="en-US" dirty="0" smtClean="0"/>
              <a:t>, </a:t>
            </a:r>
            <a:r>
              <a:rPr lang="en-US" dirty="0" err="1" smtClean="0"/>
              <a:t>harga</a:t>
            </a:r>
            <a:endParaRPr lang="en-US" dirty="0"/>
          </a:p>
          <a:p>
            <a:pPr lvl="1"/>
            <a:r>
              <a:rPr lang="nn-NO" dirty="0" smtClean="0"/>
              <a:t>definisi atribut menggunakan </a:t>
            </a:r>
            <a:r>
              <a:rPr lang="nn-NO" dirty="0"/>
              <a:t>sintak </a:t>
            </a:r>
            <a:r>
              <a:rPr lang="nn-NO" dirty="0" smtClean="0"/>
              <a:t>: tipe_data nama_var;</a:t>
            </a:r>
          </a:p>
          <a:p>
            <a:pPr marL="457200" lvl="1" indent="0">
              <a:buNone/>
            </a:pPr>
            <a:r>
              <a:rPr lang="nn-NO" dirty="0" smtClean="0"/>
              <a:t>    </a:t>
            </a:r>
            <a:r>
              <a:rPr lang="en-US" dirty="0" err="1" smtClean="0"/>
              <a:t>atau</a:t>
            </a:r>
            <a:r>
              <a:rPr lang="en-US" dirty="0" smtClean="0"/>
              <a:t> : </a:t>
            </a:r>
            <a:r>
              <a:rPr lang="en-US" dirty="0" err="1" smtClean="0"/>
              <a:t>tipe_data</a:t>
            </a:r>
            <a:r>
              <a:rPr lang="en-US" dirty="0" smtClean="0"/>
              <a:t> </a:t>
            </a:r>
            <a:r>
              <a:rPr lang="en-US" dirty="0" err="1" smtClean="0"/>
              <a:t>nama_var</a:t>
            </a:r>
            <a:r>
              <a:rPr lang="en-US" dirty="0" smtClean="0"/>
              <a:t> = </a:t>
            </a:r>
            <a:r>
              <a:rPr lang="en-US" dirty="0" err="1" smtClean="0"/>
              <a:t>nilai_data</a:t>
            </a:r>
            <a:r>
              <a:rPr lang="en-US" dirty="0" smtClean="0"/>
              <a:t>;</a:t>
            </a:r>
          </a:p>
          <a:p>
            <a:pPr lvl="1"/>
            <a:r>
              <a:rPr lang="en-US" b="1" dirty="0" err="1" smtClean="0"/>
              <a:t>metod</a:t>
            </a:r>
            <a:r>
              <a:rPr lang="en-US" b="1" dirty="0" smtClean="0"/>
              <a:t> </a:t>
            </a:r>
            <a:r>
              <a:rPr lang="en-US" dirty="0" smtClean="0"/>
              <a:t>: bark(), sleep()</a:t>
            </a:r>
          </a:p>
          <a:p>
            <a:pPr lvl="1"/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/>
              <a:t>metod</a:t>
            </a:r>
            <a:r>
              <a:rPr lang="en-US" dirty="0"/>
              <a:t> </a:t>
            </a:r>
            <a:r>
              <a:rPr lang="en-US" dirty="0" smtClean="0"/>
              <a:t>: [public/static] </a:t>
            </a:r>
            <a:r>
              <a:rPr lang="en-US" dirty="0" err="1" smtClean="0"/>
              <a:t>return_value</a:t>
            </a:r>
            <a:r>
              <a:rPr lang="en-US" dirty="0" smtClean="0"/>
              <a:t> </a:t>
            </a:r>
            <a:r>
              <a:rPr lang="en-US" dirty="0" err="1"/>
              <a:t>nama_metod</a:t>
            </a:r>
            <a:r>
              <a:rPr lang="en-US" dirty="0"/>
              <a:t>(parameter</a:t>
            </a:r>
            <a:r>
              <a:rPr lang="en-US" dirty="0" smtClean="0"/>
              <a:t>){…} {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metod</a:t>
            </a:r>
            <a:r>
              <a:rPr lang="en-US" dirty="0" smtClean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26498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Metode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function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procedure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bila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</a:t>
            </a:r>
            <a:r>
              <a:rPr lang="en-US" i="1" dirty="0" smtClean="0"/>
              <a:t>return value</a:t>
            </a:r>
            <a:r>
              <a:rPr lang="en-US" dirty="0"/>
              <a:t>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method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(</a:t>
            </a:r>
            <a:r>
              <a:rPr lang="en-US" i="1" dirty="0"/>
              <a:t>void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/>
              <a:t>OOP, method </a:t>
            </a:r>
            <a:r>
              <a:rPr lang="en-US" dirty="0" err="1" smtClean="0"/>
              <a:t>digunakan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memodularisasi</a:t>
            </a:r>
            <a:r>
              <a:rPr lang="en-US" dirty="0"/>
              <a:t> program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class.</a:t>
            </a:r>
          </a:p>
          <a:p>
            <a:r>
              <a:rPr lang="en-US" dirty="0" err="1"/>
              <a:t>Pemanggilan</a:t>
            </a:r>
            <a:r>
              <a:rPr lang="en-US" dirty="0"/>
              <a:t> method </a:t>
            </a:r>
            <a:r>
              <a:rPr lang="en-US" dirty="0" err="1"/>
              <a:t>menspesifikasikan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method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sv-SE" dirty="0" smtClean="0"/>
              <a:t>informasi </a:t>
            </a:r>
            <a:r>
              <a:rPr lang="sv-SE" dirty="0"/>
              <a:t>(parameter) yang diperlukan untuk melaksanakan tugasnya.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3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6221"/>
          </a:xfrm>
        </p:spPr>
        <p:txBody>
          <a:bodyPr/>
          <a:lstStyle/>
          <a:p>
            <a:r>
              <a:rPr lang="nn-NO" dirty="0"/>
              <a:t>Deklarasi method yang </a:t>
            </a:r>
            <a:r>
              <a:rPr lang="nn-NO" i="1" dirty="0"/>
              <a:t>non-void </a:t>
            </a:r>
            <a:r>
              <a:rPr lang="nn-NO" dirty="0"/>
              <a:t>atau mengembalikan nilai (fungsi)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5857" y="4130376"/>
            <a:ext cx="10515600" cy="6362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dirty="0" smtClean="0"/>
              <a:t>Deklarasi method yang </a:t>
            </a:r>
            <a:r>
              <a:rPr lang="nn-NO" i="1" dirty="0" smtClean="0"/>
              <a:t>non-void </a:t>
            </a:r>
            <a:r>
              <a:rPr lang="nn-NO" dirty="0" smtClean="0"/>
              <a:t>atau mengembalikan nilai (fungsi)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2387043"/>
            <a:ext cx="9270609" cy="14634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160" y="4766597"/>
            <a:ext cx="9087729" cy="119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79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Data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method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smtClean="0"/>
              <a:t>operator </a:t>
            </a:r>
            <a:r>
              <a:rPr lang="en-US" dirty="0" err="1" smtClean="0"/>
              <a:t>titik</a:t>
            </a:r>
            <a:r>
              <a:rPr lang="en-US" dirty="0" smtClean="0"/>
              <a:t> (.) </a:t>
            </a:r>
            <a:r>
              <a:rPr lang="en-US" dirty="0" err="1" smtClean="0"/>
              <a:t>melalui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referensi</a:t>
            </a:r>
            <a:endParaRPr lang="en-US" dirty="0"/>
          </a:p>
          <a:p>
            <a:pPr algn="just"/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dialokasikan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 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endParaRPr lang="en-US" dirty="0" smtClean="0"/>
          </a:p>
          <a:p>
            <a:pPr algn="just"/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objek</a:t>
            </a:r>
            <a:endParaRPr lang="en-US" dirty="0"/>
          </a:p>
          <a:p>
            <a:pPr algn="just"/>
            <a:r>
              <a:rPr lang="en-US" b="1" dirty="0" err="1" smtClean="0"/>
              <a:t>Sintaks</a:t>
            </a:r>
            <a:r>
              <a:rPr lang="en-US" b="1" dirty="0" smtClean="0"/>
              <a:t>: </a:t>
            </a:r>
            <a:r>
              <a:rPr lang="en-US" b="1" dirty="0" err="1" smtClean="0"/>
              <a:t>NamaClass</a:t>
            </a:r>
            <a:r>
              <a:rPr lang="en-US" b="1" dirty="0" smtClean="0"/>
              <a:t> </a:t>
            </a:r>
            <a:r>
              <a:rPr lang="en-US" b="1" dirty="0" err="1"/>
              <a:t>objectRefVar</a:t>
            </a:r>
            <a:r>
              <a:rPr lang="en-US" b="1" dirty="0"/>
              <a:t>;</a:t>
            </a:r>
          </a:p>
          <a:p>
            <a:pPr algn="just"/>
            <a:r>
              <a:rPr lang="en-US" dirty="0" smtClean="0"/>
              <a:t>Class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smtClean="0"/>
              <a:t>class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mereferensikan</a:t>
            </a:r>
            <a:r>
              <a:rPr lang="en-US" dirty="0"/>
              <a:t> </a:t>
            </a:r>
            <a:r>
              <a:rPr lang="en-US" dirty="0" err="1" smtClean="0"/>
              <a:t>instance+dari</a:t>
            </a:r>
            <a:r>
              <a:rPr lang="en-US" dirty="0" smtClean="0"/>
              <a:t> class.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statemen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mendeklarasikan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 smtClean="0"/>
              <a:t>iniLingkaran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  <a:p>
            <a:pPr lvl="1" algn="just"/>
            <a:r>
              <a:rPr lang="en-US" b="1" dirty="0" err="1"/>
              <a:t>Lingkaran</a:t>
            </a:r>
            <a:r>
              <a:rPr lang="en-US" b="1" dirty="0"/>
              <a:t> </a:t>
            </a:r>
            <a:r>
              <a:rPr lang="en-US" b="1" dirty="0" err="1"/>
              <a:t>iniLingkaran</a:t>
            </a:r>
            <a:r>
              <a:rPr lang="en-US" b="1" dirty="0"/>
              <a:t>;</a:t>
            </a:r>
          </a:p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iniLingkaran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mereferenskan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. </a:t>
            </a:r>
            <a:r>
              <a:rPr lang="en-US" dirty="0" err="1" smtClean="0"/>
              <a:t>Statemen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menugaskan</a:t>
            </a:r>
            <a:r>
              <a:rPr lang="en-US" dirty="0"/>
              <a:t> </a:t>
            </a:r>
            <a:r>
              <a:rPr lang="en-US" dirty="0" err="1"/>
              <a:t>referensi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iniLingkaran</a:t>
            </a:r>
            <a:r>
              <a:rPr lang="en-US" dirty="0"/>
              <a:t>:</a:t>
            </a:r>
          </a:p>
          <a:p>
            <a:pPr lvl="1" algn="just"/>
            <a:r>
              <a:rPr lang="en-US" b="1" dirty="0" err="1"/>
              <a:t>iniLingkaran</a:t>
            </a:r>
            <a:r>
              <a:rPr lang="en-US" b="1" dirty="0"/>
              <a:t> </a:t>
            </a:r>
            <a:r>
              <a:rPr lang="en-US" b="1" dirty="0" smtClean="0"/>
              <a:t>= new </a:t>
            </a:r>
            <a:r>
              <a:rPr lang="en-US" b="1" dirty="0" err="1" smtClean="0"/>
              <a:t>Lingkaran</a:t>
            </a:r>
            <a:r>
              <a:rPr lang="en-US" b="1" dirty="0"/>
              <a:t>();</a:t>
            </a:r>
          </a:p>
          <a:p>
            <a:pPr algn="just"/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/>
              <a:t>deklarasi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:</a:t>
            </a:r>
          </a:p>
          <a:p>
            <a:pPr lvl="1" algn="just"/>
            <a:r>
              <a:rPr lang="en-US" b="1" dirty="0" err="1"/>
              <a:t>NamaClass</a:t>
            </a:r>
            <a:r>
              <a:rPr lang="en-US" b="1" dirty="0"/>
              <a:t> </a:t>
            </a:r>
            <a:r>
              <a:rPr lang="en-US" b="1" dirty="0" err="1"/>
              <a:t>objectRefVar</a:t>
            </a:r>
            <a:r>
              <a:rPr lang="en-US" b="1" dirty="0"/>
              <a:t> </a:t>
            </a:r>
            <a:r>
              <a:rPr lang="en-US" b="1" dirty="0" smtClean="0"/>
              <a:t>= new </a:t>
            </a:r>
            <a:r>
              <a:rPr lang="en-US" b="1" dirty="0" err="1" smtClean="0"/>
              <a:t>NamaClass</a:t>
            </a:r>
            <a:r>
              <a:rPr lang="en-US" b="1" dirty="0"/>
              <a:t>();</a:t>
            </a:r>
          </a:p>
          <a:p>
            <a:pPr lvl="1" algn="just"/>
            <a:r>
              <a:rPr lang="en-US" b="1" dirty="0" err="1"/>
              <a:t>Lingkaran</a:t>
            </a:r>
            <a:r>
              <a:rPr lang="en-US" b="1" dirty="0"/>
              <a:t> </a:t>
            </a:r>
            <a:r>
              <a:rPr lang="en-US" b="1" dirty="0" err="1"/>
              <a:t>iniLingkaran</a:t>
            </a:r>
            <a:r>
              <a:rPr lang="en-US" b="1" dirty="0"/>
              <a:t> </a:t>
            </a:r>
            <a:r>
              <a:rPr lang="en-US" b="1" dirty="0" smtClean="0"/>
              <a:t>= new </a:t>
            </a:r>
            <a:r>
              <a:rPr lang="en-US" b="1" dirty="0" err="1" smtClean="0"/>
              <a:t>Lingkaran</a:t>
            </a:r>
            <a:r>
              <a:rPr lang="en-US" b="1" dirty="0"/>
              <a:t>();</a:t>
            </a:r>
          </a:p>
          <a:p>
            <a:pPr algn="just"/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iniLingkaran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Lingkaran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03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Mengakses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OOP,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field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method</a:t>
            </a:r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,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diakses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method+dapat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smtClean="0"/>
              <a:t>operator </a:t>
            </a:r>
            <a:r>
              <a:rPr lang="en-US" dirty="0" err="1" smtClean="0"/>
              <a:t>titik</a:t>
            </a:r>
            <a:r>
              <a:rPr lang="en-US" dirty="0" smtClean="0"/>
              <a:t> (.)</a:t>
            </a:r>
            <a:endParaRPr lang="en-US" dirty="0"/>
          </a:p>
          <a:p>
            <a:pPr lvl="1" algn="just"/>
            <a:r>
              <a:rPr lang="en-US" b="1" dirty="0" err="1" smtClean="0"/>
              <a:t>objectRefVar.dataField</a:t>
            </a:r>
            <a:r>
              <a:rPr lang="en-US" b="1" dirty="0" smtClean="0"/>
              <a:t> 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mereferensikan</a:t>
            </a:r>
            <a:r>
              <a:rPr lang="en-US" dirty="0" smtClean="0"/>
              <a:t> field data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endParaRPr lang="en-US" dirty="0"/>
          </a:p>
          <a:p>
            <a:pPr lvl="1" algn="just"/>
            <a:r>
              <a:rPr lang="en-US" b="1" dirty="0" err="1" smtClean="0"/>
              <a:t>objectRefVar.method</a:t>
            </a:r>
            <a:r>
              <a:rPr lang="en-US" b="1" dirty="0" smtClean="0"/>
              <a:t>(</a:t>
            </a:r>
            <a:r>
              <a:rPr lang="en-US" b="1" dirty="0" err="1" smtClean="0"/>
              <a:t>argumen</a:t>
            </a:r>
            <a:r>
              <a:rPr lang="en-US" b="1" dirty="0"/>
              <a:t>)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/>
              <a:t>memanggil</a:t>
            </a:r>
            <a:r>
              <a:rPr lang="en-US" dirty="0" smtClean="0"/>
              <a:t> method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endParaRPr lang="en-US" dirty="0"/>
          </a:p>
          <a:p>
            <a:pPr algn="just"/>
            <a:r>
              <a:rPr lang="nl-NL" dirty="0" smtClean="0"/>
              <a:t>Contoh: iniLingkaran.jejari </a:t>
            </a:r>
            <a:r>
              <a:rPr lang="nl-NL" dirty="0"/>
              <a:t>mengacu kepada jejari pada </a:t>
            </a:r>
            <a:r>
              <a:rPr lang="nl-NL" b="1" dirty="0"/>
              <a:t>iniLingkaran </a:t>
            </a:r>
            <a:r>
              <a:rPr lang="nl-NL" dirty="0" smtClean="0"/>
              <a:t>dan </a:t>
            </a:r>
            <a:r>
              <a:rPr lang="en-US" b="1" dirty="0" err="1" smtClean="0"/>
              <a:t>iniLingkaran.getLuas</a:t>
            </a:r>
            <a:r>
              <a:rPr lang="en-US" b="1" dirty="0" smtClean="0"/>
              <a:t>() </a:t>
            </a:r>
            <a:r>
              <a:rPr lang="en-US" dirty="0" err="1" smtClean="0"/>
              <a:t>memanggil</a:t>
            </a:r>
            <a:r>
              <a:rPr lang="en-US" dirty="0" smtClean="0"/>
              <a:t> method </a:t>
            </a:r>
            <a:r>
              <a:rPr lang="en-US" dirty="0" err="1" smtClean="0"/>
              <a:t>getLuas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 smtClean="0"/>
              <a:t>iniLingkaran</a:t>
            </a:r>
            <a:r>
              <a:rPr lang="en-US" b="1" dirty="0" smtClean="0"/>
              <a:t>. </a:t>
            </a:r>
            <a:r>
              <a:rPr lang="en-US" dirty="0" smtClean="0"/>
              <a:t>Method </a:t>
            </a:r>
            <a:r>
              <a:rPr lang="en-US" dirty="0" err="1" smtClean="0"/>
              <a:t>memanggil</a:t>
            </a:r>
            <a:r>
              <a:rPr lang="en-US" dirty="0" smtClean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Field data </a:t>
            </a:r>
            <a:r>
              <a:rPr lang="en-US" dirty="0" err="1" smtClean="0"/>
              <a:t>jejari</a:t>
            </a:r>
            <a:r>
              <a:rPr lang="en-US" dirty="0" smtClean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instance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instance </a:t>
            </a:r>
            <a:r>
              <a:rPr lang="en-US" dirty="0" err="1" smtClean="0"/>
              <a:t>tertentu</a:t>
            </a:r>
            <a:endParaRPr lang="en-US" dirty="0"/>
          </a:p>
          <a:p>
            <a:pPr algn="just"/>
            <a:r>
              <a:rPr lang="en-US" dirty="0" smtClean="0"/>
              <a:t>Method </a:t>
            </a:r>
            <a:r>
              <a:rPr lang="en-US" dirty="0" err="1" smtClean="0"/>
              <a:t>getLuas</a:t>
            </a:r>
            <a:r>
              <a:rPr lang="en-US" dirty="0" smtClean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instance method,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memanggil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smtClean="0"/>
              <a:t>instance </a:t>
            </a:r>
            <a:r>
              <a:rPr lang="en-US" dirty="0" err="1" smtClean="0"/>
              <a:t>tertentu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smtClean="0"/>
              <a:t>instance method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smtClean="0"/>
              <a:t>calling object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pemanggil</a:t>
            </a:r>
            <a:r>
              <a:rPr lang="en-US" dirty="0" smtClean="0"/>
              <a:t> </a:t>
            </a:r>
            <a:r>
              <a:rPr lang="en-US" dirty="0" err="1"/>
              <a:t>objek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3159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847" y="461889"/>
            <a:ext cx="5773616" cy="571272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dog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public String </a:t>
            </a:r>
            <a:r>
              <a:rPr lang="en-US" dirty="0" err="1"/>
              <a:t>nama</a:t>
            </a:r>
            <a:r>
              <a:rPr lang="en-US" dirty="0"/>
              <a:t> = "</a:t>
            </a:r>
            <a:r>
              <a:rPr lang="en-US" dirty="0" err="1"/>
              <a:t>Noname</a:t>
            </a:r>
            <a:r>
              <a:rPr lang="en-US" dirty="0"/>
              <a:t>";</a:t>
            </a:r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=0;</a:t>
            </a:r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/>
              <a:t>void bark()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System.out.println</a:t>
            </a:r>
            <a:r>
              <a:rPr lang="en-US" dirty="0"/>
              <a:t>("</a:t>
            </a:r>
            <a:r>
              <a:rPr lang="en-US" dirty="0" err="1"/>
              <a:t>Gug</a:t>
            </a:r>
            <a:r>
              <a:rPr lang="en-US" dirty="0"/>
              <a:t>..</a:t>
            </a:r>
            <a:r>
              <a:rPr lang="en-US" dirty="0" err="1"/>
              <a:t>gug</a:t>
            </a:r>
            <a:r>
              <a:rPr lang="en-US" dirty="0"/>
              <a:t>..!");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  public void </a:t>
            </a:r>
            <a:r>
              <a:rPr lang="en-US" dirty="0" err="1"/>
              <a:t>sayHello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 smtClean="0"/>
              <a:t>System.out.println</a:t>
            </a:r>
            <a:r>
              <a:rPr lang="en-US" dirty="0"/>
              <a:t>("Hello my name is " +</a:t>
            </a:r>
            <a:r>
              <a:rPr lang="en-US" dirty="0" err="1"/>
              <a:t>nama</a:t>
            </a:r>
            <a:r>
              <a:rPr lang="en-US" dirty="0"/>
              <a:t>+ "I’m a " +</a:t>
            </a:r>
            <a:r>
              <a:rPr lang="en-US" dirty="0" err="1"/>
              <a:t>umur</a:t>
            </a:r>
            <a:r>
              <a:rPr lang="en-US" dirty="0"/>
              <a:t>+ "years old");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11815" y="461889"/>
            <a:ext cx="5371518" cy="57127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dogrun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public static void main (String[ ] </a:t>
            </a:r>
            <a:r>
              <a:rPr lang="en-US" dirty="0" err="1"/>
              <a:t>arg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    dog </a:t>
            </a:r>
            <a:r>
              <a:rPr lang="en-US" dirty="0"/>
              <a:t>yourDog1 = new dog(); </a:t>
            </a:r>
          </a:p>
          <a:p>
            <a:pPr marL="0" indent="0">
              <a:buNone/>
            </a:pPr>
            <a:r>
              <a:rPr lang="en-US" dirty="0"/>
              <a:t>        yourDog1.nama = "black";</a:t>
            </a:r>
          </a:p>
          <a:p>
            <a:pPr marL="0" indent="0">
              <a:buNone/>
            </a:pPr>
            <a:r>
              <a:rPr lang="en-US" dirty="0"/>
              <a:t>        yourDog1.umur = 2;</a:t>
            </a:r>
          </a:p>
          <a:p>
            <a:pPr marL="0" indent="0">
              <a:buNone/>
            </a:pPr>
            <a:r>
              <a:rPr lang="en-US" dirty="0"/>
              <a:t>        yourDog1.sayHello();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smtClean="0"/>
              <a:t>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 // </a:t>
            </a:r>
            <a:r>
              <a:rPr lang="en-US" dirty="0" err="1"/>
              <a:t>akhir</a:t>
            </a:r>
            <a:r>
              <a:rPr lang="en-US" dirty="0"/>
              <a:t> main</a:t>
            </a:r>
          </a:p>
          <a:p>
            <a:pPr marL="0" indent="0">
              <a:buNone/>
            </a:pPr>
            <a:r>
              <a:rPr lang="en-US" dirty="0"/>
              <a:t>} //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class</a:t>
            </a:r>
          </a:p>
        </p:txBody>
      </p:sp>
    </p:spTree>
    <p:extLst>
      <p:ext uri="{BB962C8B-B14F-4D97-AF65-F5344CB8AC3E}">
        <p14:creationId xmlns:p14="http://schemas.microsoft.com/office/powerpoint/2010/main" val="457528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1270</Words>
  <Application>Microsoft Office PowerPoint</Application>
  <PresentationFormat>Widescreen</PresentationFormat>
  <Paragraphs>156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Class dan Object</vt:lpstr>
      <vt:lpstr>Class dan Object</vt:lpstr>
      <vt:lpstr>PowerPoint Presentation</vt:lpstr>
      <vt:lpstr>PowerPoint Presentation</vt:lpstr>
      <vt:lpstr>Metode</vt:lpstr>
      <vt:lpstr>PowerPoint Presentation</vt:lpstr>
      <vt:lpstr>Mengakses Objek melalui Variabel Referensi</vt:lpstr>
      <vt:lpstr>Mengakses Data Objek dan Method</vt:lpstr>
      <vt:lpstr>PowerPoint Presentation</vt:lpstr>
      <vt:lpstr>PowerPoint Presentation</vt:lpstr>
      <vt:lpstr>PowerPoint Presentation</vt:lpstr>
      <vt:lpstr>Set Method dan Get Method</vt:lpstr>
      <vt:lpstr>Class Diagram UML</vt:lpstr>
      <vt:lpstr>PowerPoint Presentation</vt:lpstr>
      <vt:lpstr>Modifier</vt:lpstr>
      <vt:lpstr>Konstruktor</vt:lpstr>
      <vt:lpstr>This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dan Object</dc:title>
  <dc:creator>Asus</dc:creator>
  <cp:lastModifiedBy>Reviwer</cp:lastModifiedBy>
  <cp:revision>27</cp:revision>
  <dcterms:created xsi:type="dcterms:W3CDTF">2019-02-16T02:03:07Z</dcterms:created>
  <dcterms:modified xsi:type="dcterms:W3CDTF">2020-02-13T06:15:45Z</dcterms:modified>
</cp:coreProperties>
</file>