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3" r:id="rId5"/>
    <p:sldId id="278"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7346" name="Rectangle 2"/>
          <p:cNvSpPr>
            <a:spLocks noGrp="1" noRot="1" noChangeArrowheads="1"/>
          </p:cNvSpPr>
          <p:nvPr>
            <p:ph type="ctrTitle"/>
          </p:nvPr>
        </p:nvSpPr>
        <p:spPr>
          <a:xfrm>
            <a:off x="685800" y="1981200"/>
            <a:ext cx="7772400" cy="1600200"/>
          </a:xfrm>
        </p:spPr>
        <p:txBody>
          <a:bodyPr/>
          <a:lstStyle>
            <a:lvl1pPr>
              <a:defRPr/>
            </a:lvl1pPr>
          </a:lstStyle>
          <a:p>
            <a:pPr lvl="0"/>
            <a:r>
              <a:rPr lang="en-US" altLang="id-ID" noProof="0" smtClean="0"/>
              <a:t>Click to edit Master title style</a:t>
            </a:r>
          </a:p>
        </p:txBody>
      </p:sp>
      <p:sp>
        <p:nvSpPr>
          <p:cNvPr id="57347"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id-ID"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6" name="Rectangle 6"/>
          <p:cNvSpPr>
            <a:spLocks noGrp="1" noChangeArrowheads="1"/>
          </p:cNvSpPr>
          <p:nvPr>
            <p:ph type="sldNum" sz="quarter" idx="12"/>
          </p:nvPr>
        </p:nvSpPr>
        <p:spPr>
          <a:ln/>
        </p:spPr>
        <p:txBody>
          <a:bodyPr/>
          <a:lstStyle>
            <a:lvl1pPr>
              <a:defRPr/>
            </a:lvl1pPr>
          </a:lstStyle>
          <a:p>
            <a:pPr>
              <a:defRPr/>
            </a:pPr>
            <a:fld id="{283BDDBD-164D-42A4-AA7D-619ACA70FE2F}" type="slidenum">
              <a:rPr lang="en-US" altLang="id-ID"/>
              <a:pPr>
                <a:defRPr/>
              </a:pPr>
              <a:t>‹#›</a:t>
            </a:fld>
            <a:endParaRPr lang="en-US" altLang="id-ID"/>
          </a:p>
        </p:txBody>
      </p:sp>
    </p:spTree>
    <p:extLst>
      <p:ext uri="{BB962C8B-B14F-4D97-AF65-F5344CB8AC3E}">
        <p14:creationId xmlns:p14="http://schemas.microsoft.com/office/powerpoint/2010/main" val="71558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6" name="Rectangle 6"/>
          <p:cNvSpPr>
            <a:spLocks noGrp="1" noChangeArrowheads="1"/>
          </p:cNvSpPr>
          <p:nvPr>
            <p:ph type="sldNum" sz="quarter" idx="12"/>
          </p:nvPr>
        </p:nvSpPr>
        <p:spPr>
          <a:ln/>
        </p:spPr>
        <p:txBody>
          <a:bodyPr/>
          <a:lstStyle>
            <a:lvl1pPr>
              <a:defRPr/>
            </a:lvl1pPr>
          </a:lstStyle>
          <a:p>
            <a:pPr>
              <a:defRPr/>
            </a:pPr>
            <a:fld id="{BDAEE66B-AF90-4E50-B99D-9A08EE1B6EFF}" type="slidenum">
              <a:rPr lang="en-US" altLang="id-ID"/>
              <a:pPr>
                <a:defRPr/>
              </a:pPr>
              <a:t>‹#›</a:t>
            </a:fld>
            <a:endParaRPr lang="en-US" altLang="id-ID"/>
          </a:p>
        </p:txBody>
      </p:sp>
    </p:spTree>
    <p:extLst>
      <p:ext uri="{BB962C8B-B14F-4D97-AF65-F5344CB8AC3E}">
        <p14:creationId xmlns:p14="http://schemas.microsoft.com/office/powerpoint/2010/main" val="244243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6" name="Rectangle 6"/>
          <p:cNvSpPr>
            <a:spLocks noGrp="1" noChangeArrowheads="1"/>
          </p:cNvSpPr>
          <p:nvPr>
            <p:ph type="sldNum" sz="quarter" idx="12"/>
          </p:nvPr>
        </p:nvSpPr>
        <p:spPr>
          <a:ln/>
        </p:spPr>
        <p:txBody>
          <a:bodyPr/>
          <a:lstStyle>
            <a:lvl1pPr>
              <a:defRPr/>
            </a:lvl1pPr>
          </a:lstStyle>
          <a:p>
            <a:pPr>
              <a:defRPr/>
            </a:pPr>
            <a:fld id="{DC78B341-CB28-414E-BA47-8A1FEC010A5B}" type="slidenum">
              <a:rPr lang="en-US" altLang="id-ID"/>
              <a:pPr>
                <a:defRPr/>
              </a:pPr>
              <a:t>‹#›</a:t>
            </a:fld>
            <a:endParaRPr lang="en-US" altLang="id-ID"/>
          </a:p>
        </p:txBody>
      </p:sp>
    </p:spTree>
    <p:extLst>
      <p:ext uri="{BB962C8B-B14F-4D97-AF65-F5344CB8AC3E}">
        <p14:creationId xmlns:p14="http://schemas.microsoft.com/office/powerpoint/2010/main" val="1838648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301625" y="1676400"/>
            <a:ext cx="8540750" cy="4422775"/>
          </a:xfrm>
        </p:spPr>
        <p:txBody>
          <a:bodyPr/>
          <a:lstStyle/>
          <a:p>
            <a:pPr lvl="0"/>
            <a:endParaRPr lang="id-ID"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6" name="Rectangle 6"/>
          <p:cNvSpPr>
            <a:spLocks noGrp="1" noChangeArrowheads="1"/>
          </p:cNvSpPr>
          <p:nvPr>
            <p:ph type="sldNum" sz="quarter" idx="12"/>
          </p:nvPr>
        </p:nvSpPr>
        <p:spPr>
          <a:ln/>
        </p:spPr>
        <p:txBody>
          <a:bodyPr/>
          <a:lstStyle>
            <a:lvl1pPr>
              <a:defRPr/>
            </a:lvl1pPr>
          </a:lstStyle>
          <a:p>
            <a:pPr>
              <a:defRPr/>
            </a:pPr>
            <a:fld id="{AC59044B-3F5A-4CB5-8E66-509BBE62305F}" type="slidenum">
              <a:rPr lang="en-US" altLang="id-ID"/>
              <a:pPr>
                <a:defRPr/>
              </a:pPr>
              <a:t>‹#›</a:t>
            </a:fld>
            <a:endParaRPr lang="en-US" altLang="id-ID"/>
          </a:p>
        </p:txBody>
      </p:sp>
    </p:spTree>
    <p:extLst>
      <p:ext uri="{BB962C8B-B14F-4D97-AF65-F5344CB8AC3E}">
        <p14:creationId xmlns:p14="http://schemas.microsoft.com/office/powerpoint/2010/main" val="1329271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6" name="Rectangle 6"/>
          <p:cNvSpPr>
            <a:spLocks noGrp="1" noChangeArrowheads="1"/>
          </p:cNvSpPr>
          <p:nvPr>
            <p:ph type="sldNum" sz="quarter" idx="12"/>
          </p:nvPr>
        </p:nvSpPr>
        <p:spPr>
          <a:ln/>
        </p:spPr>
        <p:txBody>
          <a:bodyPr/>
          <a:lstStyle>
            <a:lvl1pPr>
              <a:defRPr/>
            </a:lvl1pPr>
          </a:lstStyle>
          <a:p>
            <a:pPr>
              <a:defRPr/>
            </a:pPr>
            <a:fld id="{0E744704-44AA-458B-B812-F10EE9BA6EAC}" type="slidenum">
              <a:rPr lang="en-US" altLang="id-ID"/>
              <a:pPr>
                <a:defRPr/>
              </a:pPr>
              <a:t>‹#›</a:t>
            </a:fld>
            <a:endParaRPr lang="en-US" altLang="id-ID"/>
          </a:p>
        </p:txBody>
      </p:sp>
    </p:spTree>
    <p:extLst>
      <p:ext uri="{BB962C8B-B14F-4D97-AF65-F5344CB8AC3E}">
        <p14:creationId xmlns:p14="http://schemas.microsoft.com/office/powerpoint/2010/main" val="417268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6" name="Rectangle 6"/>
          <p:cNvSpPr>
            <a:spLocks noGrp="1" noChangeArrowheads="1"/>
          </p:cNvSpPr>
          <p:nvPr>
            <p:ph type="sldNum" sz="quarter" idx="12"/>
          </p:nvPr>
        </p:nvSpPr>
        <p:spPr>
          <a:ln/>
        </p:spPr>
        <p:txBody>
          <a:bodyPr/>
          <a:lstStyle>
            <a:lvl1pPr>
              <a:defRPr/>
            </a:lvl1pPr>
          </a:lstStyle>
          <a:p>
            <a:pPr>
              <a:defRPr/>
            </a:pPr>
            <a:fld id="{08E1A551-EAD6-4064-B018-F20530B5BFDD}" type="slidenum">
              <a:rPr lang="en-US" altLang="id-ID"/>
              <a:pPr>
                <a:defRPr/>
              </a:pPr>
              <a:t>‹#›</a:t>
            </a:fld>
            <a:endParaRPr lang="en-US" altLang="id-ID"/>
          </a:p>
        </p:txBody>
      </p:sp>
    </p:spTree>
    <p:extLst>
      <p:ext uri="{BB962C8B-B14F-4D97-AF65-F5344CB8AC3E}">
        <p14:creationId xmlns:p14="http://schemas.microsoft.com/office/powerpoint/2010/main" val="212997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7" name="Rectangle 6"/>
          <p:cNvSpPr>
            <a:spLocks noGrp="1" noChangeArrowheads="1"/>
          </p:cNvSpPr>
          <p:nvPr>
            <p:ph type="sldNum" sz="quarter" idx="12"/>
          </p:nvPr>
        </p:nvSpPr>
        <p:spPr>
          <a:ln/>
        </p:spPr>
        <p:txBody>
          <a:bodyPr/>
          <a:lstStyle>
            <a:lvl1pPr>
              <a:defRPr/>
            </a:lvl1pPr>
          </a:lstStyle>
          <a:p>
            <a:pPr>
              <a:defRPr/>
            </a:pPr>
            <a:fld id="{03A4F4F4-21F6-420C-91F0-3E73FBE7795C}" type="slidenum">
              <a:rPr lang="en-US" altLang="id-ID"/>
              <a:pPr>
                <a:defRPr/>
              </a:pPr>
              <a:t>‹#›</a:t>
            </a:fld>
            <a:endParaRPr lang="en-US" altLang="id-ID"/>
          </a:p>
        </p:txBody>
      </p:sp>
    </p:spTree>
    <p:extLst>
      <p:ext uri="{BB962C8B-B14F-4D97-AF65-F5344CB8AC3E}">
        <p14:creationId xmlns:p14="http://schemas.microsoft.com/office/powerpoint/2010/main" val="5278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9" name="Rectangle 6"/>
          <p:cNvSpPr>
            <a:spLocks noGrp="1" noChangeArrowheads="1"/>
          </p:cNvSpPr>
          <p:nvPr>
            <p:ph type="sldNum" sz="quarter" idx="12"/>
          </p:nvPr>
        </p:nvSpPr>
        <p:spPr>
          <a:ln/>
        </p:spPr>
        <p:txBody>
          <a:bodyPr/>
          <a:lstStyle>
            <a:lvl1pPr>
              <a:defRPr/>
            </a:lvl1pPr>
          </a:lstStyle>
          <a:p>
            <a:pPr>
              <a:defRPr/>
            </a:pPr>
            <a:fld id="{8C0ED73F-F192-4CEB-9A23-CF84074541BD}" type="slidenum">
              <a:rPr lang="en-US" altLang="id-ID"/>
              <a:pPr>
                <a:defRPr/>
              </a:pPr>
              <a:t>‹#›</a:t>
            </a:fld>
            <a:endParaRPr lang="en-US" altLang="id-ID"/>
          </a:p>
        </p:txBody>
      </p:sp>
    </p:spTree>
    <p:extLst>
      <p:ext uri="{BB962C8B-B14F-4D97-AF65-F5344CB8AC3E}">
        <p14:creationId xmlns:p14="http://schemas.microsoft.com/office/powerpoint/2010/main" val="415896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5" name="Rectangle 6"/>
          <p:cNvSpPr>
            <a:spLocks noGrp="1" noChangeArrowheads="1"/>
          </p:cNvSpPr>
          <p:nvPr>
            <p:ph type="sldNum" sz="quarter" idx="12"/>
          </p:nvPr>
        </p:nvSpPr>
        <p:spPr>
          <a:ln/>
        </p:spPr>
        <p:txBody>
          <a:bodyPr/>
          <a:lstStyle>
            <a:lvl1pPr>
              <a:defRPr/>
            </a:lvl1pPr>
          </a:lstStyle>
          <a:p>
            <a:pPr>
              <a:defRPr/>
            </a:pPr>
            <a:fld id="{7666FF39-BBE1-4016-AA93-DCC69DE4B963}" type="slidenum">
              <a:rPr lang="en-US" altLang="id-ID"/>
              <a:pPr>
                <a:defRPr/>
              </a:pPr>
              <a:t>‹#›</a:t>
            </a:fld>
            <a:endParaRPr lang="en-US" altLang="id-ID"/>
          </a:p>
        </p:txBody>
      </p:sp>
    </p:spTree>
    <p:extLst>
      <p:ext uri="{BB962C8B-B14F-4D97-AF65-F5344CB8AC3E}">
        <p14:creationId xmlns:p14="http://schemas.microsoft.com/office/powerpoint/2010/main" val="74768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4" name="Rectangle 6"/>
          <p:cNvSpPr>
            <a:spLocks noGrp="1" noChangeArrowheads="1"/>
          </p:cNvSpPr>
          <p:nvPr>
            <p:ph type="sldNum" sz="quarter" idx="12"/>
          </p:nvPr>
        </p:nvSpPr>
        <p:spPr>
          <a:ln/>
        </p:spPr>
        <p:txBody>
          <a:bodyPr/>
          <a:lstStyle>
            <a:lvl1pPr>
              <a:defRPr/>
            </a:lvl1pPr>
          </a:lstStyle>
          <a:p>
            <a:pPr>
              <a:defRPr/>
            </a:pPr>
            <a:fld id="{19268922-618E-41C1-BE3D-1A7219BA3084}" type="slidenum">
              <a:rPr lang="en-US" altLang="id-ID"/>
              <a:pPr>
                <a:defRPr/>
              </a:pPr>
              <a:t>‹#›</a:t>
            </a:fld>
            <a:endParaRPr lang="en-US" altLang="id-ID"/>
          </a:p>
        </p:txBody>
      </p:sp>
    </p:spTree>
    <p:extLst>
      <p:ext uri="{BB962C8B-B14F-4D97-AF65-F5344CB8AC3E}">
        <p14:creationId xmlns:p14="http://schemas.microsoft.com/office/powerpoint/2010/main" val="110901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7" name="Rectangle 6"/>
          <p:cNvSpPr>
            <a:spLocks noGrp="1" noChangeArrowheads="1"/>
          </p:cNvSpPr>
          <p:nvPr>
            <p:ph type="sldNum" sz="quarter" idx="12"/>
          </p:nvPr>
        </p:nvSpPr>
        <p:spPr>
          <a:ln/>
        </p:spPr>
        <p:txBody>
          <a:bodyPr/>
          <a:lstStyle>
            <a:lvl1pPr>
              <a:defRPr/>
            </a:lvl1pPr>
          </a:lstStyle>
          <a:p>
            <a:pPr>
              <a:defRPr/>
            </a:pPr>
            <a:fld id="{2F5C5AD8-F00B-49D0-BE61-5ADFB458B74C}" type="slidenum">
              <a:rPr lang="en-US" altLang="id-ID"/>
              <a:pPr>
                <a:defRPr/>
              </a:pPr>
              <a:t>‹#›</a:t>
            </a:fld>
            <a:endParaRPr lang="en-US" altLang="id-ID"/>
          </a:p>
        </p:txBody>
      </p:sp>
    </p:spTree>
    <p:extLst>
      <p:ext uri="{BB962C8B-B14F-4D97-AF65-F5344CB8AC3E}">
        <p14:creationId xmlns:p14="http://schemas.microsoft.com/office/powerpoint/2010/main" val="26970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id-ID"/>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id-ID"/>
          </a:p>
        </p:txBody>
      </p:sp>
      <p:sp>
        <p:nvSpPr>
          <p:cNvPr id="7" name="Rectangle 6"/>
          <p:cNvSpPr>
            <a:spLocks noGrp="1" noChangeArrowheads="1"/>
          </p:cNvSpPr>
          <p:nvPr>
            <p:ph type="sldNum" sz="quarter" idx="12"/>
          </p:nvPr>
        </p:nvSpPr>
        <p:spPr>
          <a:ln/>
        </p:spPr>
        <p:txBody>
          <a:bodyPr/>
          <a:lstStyle>
            <a:lvl1pPr>
              <a:defRPr/>
            </a:lvl1pPr>
          </a:lstStyle>
          <a:p>
            <a:pPr>
              <a:defRPr/>
            </a:pPr>
            <a:fld id="{71B63A3D-757E-4A44-9C24-17CC2B268196}" type="slidenum">
              <a:rPr lang="en-US" altLang="id-ID"/>
              <a:pPr>
                <a:defRPr/>
              </a:pPr>
              <a:t>‹#›</a:t>
            </a:fld>
            <a:endParaRPr lang="en-US" altLang="id-ID"/>
          </a:p>
        </p:txBody>
      </p:sp>
    </p:spTree>
    <p:extLst>
      <p:ext uri="{BB962C8B-B14F-4D97-AF65-F5344CB8AC3E}">
        <p14:creationId xmlns:p14="http://schemas.microsoft.com/office/powerpoint/2010/main" val="375083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56323"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56324"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ltLang="id-ID"/>
          </a:p>
        </p:txBody>
      </p:sp>
      <p:sp>
        <p:nvSpPr>
          <p:cNvPr id="563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ltLang="id-ID"/>
          </a:p>
        </p:txBody>
      </p:sp>
      <p:sp>
        <p:nvSpPr>
          <p:cNvPr id="56326"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2015DE32-4661-486C-97B0-0C8BAB713F67}" type="slidenum">
              <a:rPr lang="en-US" altLang="id-ID"/>
              <a:pPr>
                <a:defRPr/>
              </a:pPr>
              <a:t>‹#›</a:t>
            </a:fld>
            <a:endParaRPr lang="en-US" altLang="id-ID"/>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381000" y="3505200"/>
            <a:ext cx="4876800" cy="1600200"/>
          </a:xfrm>
        </p:spPr>
        <p:txBody>
          <a:bodyPr/>
          <a:lstStyle/>
          <a:p>
            <a:pPr eaLnBrk="1" hangingPunct="1">
              <a:defRPr/>
            </a:pPr>
            <a:r>
              <a:rPr lang="en-US" altLang="id-ID" b="1" smtClean="0">
                <a:solidFill>
                  <a:schemeClr val="bg2"/>
                </a:solidFill>
              </a:rPr>
              <a:t>Perdagangan </a:t>
            </a:r>
            <a:br>
              <a:rPr lang="en-US" altLang="id-ID" b="1" smtClean="0">
                <a:solidFill>
                  <a:schemeClr val="bg2"/>
                </a:solidFill>
              </a:rPr>
            </a:br>
            <a:r>
              <a:rPr lang="en-US" altLang="id-ID" b="1" smtClean="0">
                <a:solidFill>
                  <a:schemeClr val="bg2"/>
                </a:solidFill>
              </a:rPr>
              <a:t>International</a:t>
            </a:r>
          </a:p>
        </p:txBody>
      </p:sp>
      <p:sp>
        <p:nvSpPr>
          <p:cNvPr id="2051" name="Rectangle 3"/>
          <p:cNvSpPr>
            <a:spLocks noGrp="1" noRot="1" noChangeArrowheads="1"/>
          </p:cNvSpPr>
          <p:nvPr>
            <p:ph type="subTitle" idx="1"/>
          </p:nvPr>
        </p:nvSpPr>
        <p:spPr>
          <a:xfrm>
            <a:off x="1295400" y="5943600"/>
            <a:ext cx="6400800" cy="914400"/>
          </a:xfrm>
        </p:spPr>
        <p:txBody>
          <a:bodyPr/>
          <a:lstStyle/>
          <a:p>
            <a:pPr eaLnBrk="1" hangingPunct="1">
              <a:defRPr/>
            </a:pPr>
            <a:r>
              <a:rPr lang="en-US" altLang="id-ID" b="1" dirty="0" smtClean="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0" y="274638"/>
            <a:ext cx="9144000" cy="1143000"/>
          </a:xfrm>
        </p:spPr>
        <p:txBody>
          <a:bodyPr/>
          <a:lstStyle/>
          <a:p>
            <a:pPr eaLnBrk="1" hangingPunct="1">
              <a:defRPr/>
            </a:pPr>
            <a:r>
              <a:rPr lang="en-US" altLang="id-ID" sz="4000" smtClean="0"/>
              <a:t>Dampak terhadap produktifitas dan konsumsi negara yang bersangkutan</a:t>
            </a:r>
          </a:p>
        </p:txBody>
      </p:sp>
      <p:sp>
        <p:nvSpPr>
          <p:cNvPr id="11267" name="Rectangle 3"/>
          <p:cNvSpPr>
            <a:spLocks noGrp="1" noRot="1" noChangeArrowheads="1"/>
          </p:cNvSpPr>
          <p:nvPr>
            <p:ph type="body" idx="1"/>
          </p:nvPr>
        </p:nvSpPr>
        <p:spPr/>
        <p:txBody>
          <a:bodyPr/>
          <a:lstStyle/>
          <a:p>
            <a:pPr eaLnBrk="1" hangingPunct="1">
              <a:defRPr/>
            </a:pPr>
            <a:r>
              <a:rPr lang="en-US" altLang="id-ID" smtClean="0"/>
              <a:t>Menurunkan biaya produksi melalui kenaikan tingkat produksi (skala ekonomi)</a:t>
            </a:r>
          </a:p>
          <a:p>
            <a:pPr eaLnBrk="1" hangingPunct="1">
              <a:defRPr/>
            </a:pPr>
            <a:r>
              <a:rPr lang="en-US" altLang="id-ID" smtClean="0"/>
              <a:t>Meningkatkan produktifitas pekerja karena adanya spesialisasi</a:t>
            </a:r>
          </a:p>
          <a:p>
            <a:pPr eaLnBrk="1" hangingPunct="1">
              <a:defRPr/>
            </a:pPr>
            <a:r>
              <a:rPr lang="en-US" altLang="id-ID" smtClean="0"/>
              <a:t>Meningkatkan kemampuan konsumsi masyarakat</a:t>
            </a:r>
          </a:p>
          <a:p>
            <a:pPr eaLnBrk="1" hangingPunct="1">
              <a:defRPr/>
            </a:pPr>
            <a:r>
              <a:rPr lang="en-US" altLang="id-ID" smtClean="0"/>
              <a:t>Meningkatkan pilihan barang konsumsi masyarakat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altLang="id-ID" sz="4000" smtClean="0"/>
              <a:t>Wujud hubungan dagang </a:t>
            </a:r>
            <a:br>
              <a:rPr lang="en-US" altLang="id-ID" sz="4000" smtClean="0"/>
            </a:br>
            <a:r>
              <a:rPr lang="en-US" altLang="id-ID" sz="4000" smtClean="0"/>
              <a:t>antar negara</a:t>
            </a:r>
          </a:p>
        </p:txBody>
      </p:sp>
      <p:sp>
        <p:nvSpPr>
          <p:cNvPr id="12291" name="Rectangle 3"/>
          <p:cNvSpPr>
            <a:spLocks noGrp="1" noRot="1" noChangeArrowheads="1"/>
          </p:cNvSpPr>
          <p:nvPr>
            <p:ph type="body" idx="1"/>
          </p:nvPr>
        </p:nvSpPr>
        <p:spPr/>
        <p:txBody>
          <a:bodyPr/>
          <a:lstStyle/>
          <a:p>
            <a:pPr eaLnBrk="1" hangingPunct="1">
              <a:defRPr/>
            </a:pPr>
            <a:r>
              <a:rPr lang="en-US" altLang="id-ID" smtClean="0"/>
              <a:t>Ekspor </a:t>
            </a:r>
            <a:r>
              <a:rPr lang="en-US" altLang="id-ID" smtClean="0">
                <a:sym typeface="Wingdings" panose="05000000000000000000" pitchFamily="2" charset="2"/>
              </a:rPr>
              <a:t> hubungan dagang melalui penualan barang yang dihasilkan di suatub negara ke negara lain.</a:t>
            </a:r>
          </a:p>
          <a:p>
            <a:pPr eaLnBrk="1" hangingPunct="1">
              <a:defRPr/>
            </a:pPr>
            <a:r>
              <a:rPr lang="en-US" altLang="id-ID" smtClean="0">
                <a:sym typeface="Wingdings" panose="05000000000000000000" pitchFamily="2" charset="2"/>
              </a:rPr>
              <a:t>Impor  hubungan dagang dengan cara membeli barang dari luar negeri untuk kebutuhan dalam negeri</a:t>
            </a:r>
            <a:endParaRPr lang="en-US" altLang="id-ID"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altLang="id-ID" smtClean="0"/>
              <a:t>Devisa</a:t>
            </a:r>
          </a:p>
        </p:txBody>
      </p:sp>
      <p:sp>
        <p:nvSpPr>
          <p:cNvPr id="13315" name="Rectangle 3"/>
          <p:cNvSpPr>
            <a:spLocks noGrp="1" noRot="1" noChangeArrowheads="1"/>
          </p:cNvSpPr>
          <p:nvPr>
            <p:ph type="body" idx="1"/>
          </p:nvPr>
        </p:nvSpPr>
        <p:spPr/>
        <p:txBody>
          <a:bodyPr/>
          <a:lstStyle/>
          <a:p>
            <a:pPr eaLnBrk="1" hangingPunct="1">
              <a:defRPr/>
            </a:pPr>
            <a:r>
              <a:rPr lang="en-US" altLang="id-ID" smtClean="0"/>
              <a:t>Segala mata uang asign yang beredar dalam negeri suatu negara dan memiliki </a:t>
            </a:r>
            <a:r>
              <a:rPr lang="en-US" altLang="id-ID" b="1" smtClean="0"/>
              <a:t>catatan kurs resmi di bank sentral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altLang="id-ID" smtClean="0"/>
              <a:t>Fungsi Devisa</a:t>
            </a:r>
          </a:p>
        </p:txBody>
      </p:sp>
      <p:sp>
        <p:nvSpPr>
          <p:cNvPr id="14339" name="Rectangle 3"/>
          <p:cNvSpPr>
            <a:spLocks noGrp="1" noRot="1" noChangeArrowheads="1"/>
          </p:cNvSpPr>
          <p:nvPr>
            <p:ph type="body" idx="1"/>
          </p:nvPr>
        </p:nvSpPr>
        <p:spPr/>
        <p:txBody>
          <a:bodyPr/>
          <a:lstStyle/>
          <a:p>
            <a:pPr eaLnBrk="1" hangingPunct="1">
              <a:defRPr/>
            </a:pPr>
            <a:r>
              <a:rPr lang="en-US" altLang="id-ID" smtClean="0"/>
              <a:t>Alat tukar internasional</a:t>
            </a:r>
          </a:p>
          <a:p>
            <a:pPr eaLnBrk="1" hangingPunct="1">
              <a:defRPr/>
            </a:pPr>
            <a:r>
              <a:rPr lang="en-US" altLang="id-ID" smtClean="0"/>
              <a:t>Alat pembayaran luar neheri</a:t>
            </a:r>
          </a:p>
          <a:p>
            <a:pPr eaLnBrk="1" hangingPunct="1">
              <a:defRPr/>
            </a:pPr>
            <a:r>
              <a:rPr lang="en-US" altLang="id-ID" smtClean="0"/>
              <a:t>Alat stabilisasi mata uang suatu negara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altLang="id-ID" sz="4000" smtClean="0"/>
              <a:t>Sumber penerimaan devisa berupa</a:t>
            </a:r>
          </a:p>
        </p:txBody>
      </p:sp>
      <p:sp>
        <p:nvSpPr>
          <p:cNvPr id="15363" name="Rectangle 3"/>
          <p:cNvSpPr>
            <a:spLocks noGrp="1" noRot="1" noChangeArrowheads="1"/>
          </p:cNvSpPr>
          <p:nvPr>
            <p:ph type="body" idx="1"/>
          </p:nvPr>
        </p:nvSpPr>
        <p:spPr/>
        <p:txBody>
          <a:bodyPr/>
          <a:lstStyle/>
          <a:p>
            <a:pPr eaLnBrk="1" hangingPunct="1">
              <a:defRPr/>
            </a:pPr>
            <a:r>
              <a:rPr lang="en-US" altLang="id-ID" smtClean="0"/>
              <a:t>Ekspor barang dan jasa</a:t>
            </a:r>
          </a:p>
          <a:p>
            <a:pPr eaLnBrk="1" hangingPunct="1">
              <a:defRPr/>
            </a:pPr>
            <a:r>
              <a:rPr lang="en-US" altLang="id-ID" smtClean="0"/>
              <a:t>Pinjaman luar negeri</a:t>
            </a:r>
          </a:p>
          <a:p>
            <a:pPr eaLnBrk="1" hangingPunct="1">
              <a:defRPr/>
            </a:pPr>
            <a:r>
              <a:rPr lang="en-US" altLang="id-ID" smtClean="0"/>
              <a:t>Bunga atau pendapatan investasi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altLang="id-ID" smtClean="0"/>
              <a:t>Nilai tukar Valuta Asing (Kurs)</a:t>
            </a:r>
          </a:p>
        </p:txBody>
      </p:sp>
      <p:sp>
        <p:nvSpPr>
          <p:cNvPr id="16387" name="Rectangle 3"/>
          <p:cNvSpPr>
            <a:spLocks noGrp="1" noRot="1" noChangeArrowheads="1"/>
          </p:cNvSpPr>
          <p:nvPr>
            <p:ph type="body" idx="1"/>
          </p:nvPr>
        </p:nvSpPr>
        <p:spPr/>
        <p:txBody>
          <a:bodyPr/>
          <a:lstStyle/>
          <a:p>
            <a:pPr eaLnBrk="1" hangingPunct="1">
              <a:defRPr/>
            </a:pPr>
            <a:r>
              <a:rPr lang="en-US" altLang="id-ID" smtClean="0"/>
              <a:t>Jumlah satuan mata uang yang harus diserahkan untuk mendapatkan satu satuan mata uang asing</a:t>
            </a:r>
          </a:p>
          <a:p>
            <a:pPr eaLnBrk="1" hangingPunct="1">
              <a:defRPr/>
            </a:pPr>
            <a:r>
              <a:rPr lang="en-US" altLang="id-ID" smtClean="0"/>
              <a:t>Perbandingan nilai antara mata uang dalam negeri dengan mata uang asing</a:t>
            </a:r>
          </a:p>
          <a:p>
            <a:pPr eaLnBrk="1" hangingPunct="1">
              <a:defRPr/>
            </a:pPr>
            <a:r>
              <a:rPr lang="en-US" altLang="id-ID" smtClean="0"/>
              <a:t>Nilai kurs berubah tergantung permintaan dan penawaran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altLang="id-ID" smtClean="0"/>
              <a:t>Fungsi Kurs</a:t>
            </a:r>
          </a:p>
        </p:txBody>
      </p:sp>
      <p:sp>
        <p:nvSpPr>
          <p:cNvPr id="17411" name="Rectangle 3"/>
          <p:cNvSpPr>
            <a:spLocks noGrp="1" noRot="1" noChangeArrowheads="1"/>
          </p:cNvSpPr>
          <p:nvPr>
            <p:ph type="body" idx="1"/>
          </p:nvPr>
        </p:nvSpPr>
        <p:spPr/>
        <p:txBody>
          <a:bodyPr/>
          <a:lstStyle/>
          <a:p>
            <a:pPr eaLnBrk="1" hangingPunct="1">
              <a:defRPr/>
            </a:pPr>
            <a:r>
              <a:rPr lang="en-US" altLang="id-ID" smtClean="0"/>
              <a:t>Pembayaran antar negara</a:t>
            </a:r>
          </a:p>
          <a:p>
            <a:pPr eaLnBrk="1" hangingPunct="1">
              <a:defRPr/>
            </a:pPr>
            <a:r>
              <a:rPr lang="en-US" altLang="id-ID" smtClean="0"/>
              <a:t>Pertukaran barang dan jasa</a:t>
            </a:r>
          </a:p>
          <a:p>
            <a:pPr eaLnBrk="1" hangingPunct="1">
              <a:defRPr/>
            </a:pPr>
            <a:r>
              <a:rPr lang="en-US" altLang="id-ID" smtClean="0"/>
              <a:t>Mengukur kekayaan</a:t>
            </a:r>
          </a:p>
          <a:p>
            <a:pPr eaLnBrk="1" hangingPunct="1">
              <a:defRPr/>
            </a:pPr>
            <a:r>
              <a:rPr lang="en-US" altLang="id-ID" smtClean="0"/>
              <a:t>Menimbun kekayaan</a:t>
            </a:r>
          </a:p>
          <a:p>
            <a:pPr eaLnBrk="1" hangingPunct="1">
              <a:defRPr/>
            </a:pPr>
            <a:r>
              <a:rPr lang="en-US" altLang="id-ID" smtClean="0"/>
              <a:t>Cadangan moneter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altLang="id-ID" smtClean="0"/>
              <a:t>Kurs</a:t>
            </a:r>
          </a:p>
        </p:txBody>
      </p:sp>
      <p:sp>
        <p:nvSpPr>
          <p:cNvPr id="18435" name="Rectangle 3"/>
          <p:cNvSpPr>
            <a:spLocks noGrp="1" noRot="1" noChangeArrowheads="1"/>
          </p:cNvSpPr>
          <p:nvPr>
            <p:ph type="body" idx="1"/>
          </p:nvPr>
        </p:nvSpPr>
        <p:spPr/>
        <p:txBody>
          <a:bodyPr/>
          <a:lstStyle/>
          <a:p>
            <a:pPr eaLnBrk="1" hangingPunct="1">
              <a:defRPr/>
            </a:pPr>
            <a:r>
              <a:rPr lang="en-US" altLang="id-ID" smtClean="0"/>
              <a:t>Kurs Jual </a:t>
            </a:r>
            <a:r>
              <a:rPr lang="en-US" altLang="id-ID" smtClean="0">
                <a:sym typeface="Wingdings" panose="05000000000000000000" pitchFamily="2" charset="2"/>
              </a:rPr>
              <a:t> kurs valas yang digunakan jika bank/money changer menjual valas kepada nasabah</a:t>
            </a:r>
            <a:endParaRPr lang="en-US" altLang="id-ID" smtClean="0"/>
          </a:p>
          <a:p>
            <a:pPr eaLnBrk="1" hangingPunct="1">
              <a:defRPr/>
            </a:pPr>
            <a:r>
              <a:rPr lang="en-US" altLang="id-ID" smtClean="0"/>
              <a:t>Kurs Beli </a:t>
            </a:r>
            <a:r>
              <a:rPr lang="en-US" altLang="id-ID" smtClean="0">
                <a:sym typeface="Wingdings" panose="05000000000000000000" pitchFamily="2" charset="2"/>
              </a:rPr>
              <a:t> kurs valas yang digunakan ketika bank/money changer membeli vasal sari nasabah</a:t>
            </a:r>
            <a:endParaRPr lang="en-US" altLang="id-ID" smtClean="0"/>
          </a:p>
          <a:p>
            <a:pPr eaLnBrk="1" hangingPunct="1">
              <a:defRPr/>
            </a:pPr>
            <a:endParaRPr lang="en-US" altLang="id-ID"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altLang="id-ID" smtClean="0"/>
              <a:t>Contoh Perhitungan Kurs</a:t>
            </a:r>
          </a:p>
        </p:txBody>
      </p:sp>
      <p:graphicFrame>
        <p:nvGraphicFramePr>
          <p:cNvPr id="19516" name="Group 60"/>
          <p:cNvGraphicFramePr>
            <a:graphicFrameLocks noGrp="1"/>
          </p:cNvGraphicFramePr>
          <p:nvPr>
            <p:ph idx="1"/>
          </p:nvPr>
        </p:nvGraphicFramePr>
        <p:xfrm>
          <a:off x="457200" y="1600200"/>
          <a:ext cx="8229600" cy="5091113"/>
        </p:xfrm>
        <a:graphic>
          <a:graphicData uri="http://schemas.openxmlformats.org/drawingml/2006/table">
            <a:tbl>
              <a:tblPr/>
              <a:tblGrid>
                <a:gridCol w="2743200"/>
                <a:gridCol w="2743200"/>
                <a:gridCol w="2743200"/>
              </a:tblGrid>
              <a:tr h="56515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Mata Uang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Kurs Jual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Kurs Beli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USD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12100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11500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SGD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7600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HKD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1480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JPY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GBP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17300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16360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AUD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7640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7220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THB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290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EUR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15460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id-ID" sz="28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rPr>
                        <a:t>14660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altLang="id-ID" smtClean="0"/>
              <a:t>Contoh Soal</a:t>
            </a:r>
          </a:p>
        </p:txBody>
      </p:sp>
      <p:sp>
        <p:nvSpPr>
          <p:cNvPr id="21507" name="Rectangle 3"/>
          <p:cNvSpPr>
            <a:spLocks noGrp="1" noRot="1" noChangeArrowheads="1"/>
          </p:cNvSpPr>
          <p:nvPr>
            <p:ph type="body" idx="1"/>
          </p:nvPr>
        </p:nvSpPr>
        <p:spPr/>
        <p:txBody>
          <a:bodyPr/>
          <a:lstStyle/>
          <a:p>
            <a:pPr eaLnBrk="1" hangingPunct="1">
              <a:defRPr/>
            </a:pPr>
            <a:r>
              <a:rPr lang="en-US" altLang="id-ID" smtClean="0"/>
              <a:t>Tuan Yoshihara berkunjung ke Indonesia dengan membawa uang sebesar 150.000 yen. Ketika ditukar di Bank maka uang yang didapat Tuan Yoshihara sejumlah ….</a:t>
            </a:r>
          </a:p>
          <a:p>
            <a:pPr eaLnBrk="1" hangingPunct="1">
              <a:defRPr/>
            </a:pPr>
            <a:r>
              <a:rPr lang="en-US" altLang="id-ID" smtClean="0"/>
              <a:t>Tuan Amir mengimpor mobil dari Amerika dengan harga US$ 15.000. Berapa rupiahkah yang harus dibayar oleh Tuan Amir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3886200" y="228600"/>
            <a:ext cx="4926013" cy="1325563"/>
          </a:xfrm>
        </p:spPr>
        <p:txBody>
          <a:bodyPr/>
          <a:lstStyle/>
          <a:p>
            <a:pPr eaLnBrk="1" hangingPunct="1">
              <a:defRPr/>
            </a:pPr>
            <a:r>
              <a:rPr lang="en-US" altLang="id-ID" smtClean="0"/>
              <a:t>Definisi</a:t>
            </a:r>
          </a:p>
        </p:txBody>
      </p:sp>
      <p:sp>
        <p:nvSpPr>
          <p:cNvPr id="3075" name="Rectangle 3"/>
          <p:cNvSpPr>
            <a:spLocks noGrp="1" noRot="1" noChangeArrowheads="1"/>
          </p:cNvSpPr>
          <p:nvPr>
            <p:ph type="body" idx="1"/>
          </p:nvPr>
        </p:nvSpPr>
        <p:spPr>
          <a:xfrm>
            <a:off x="3810000" y="1676400"/>
            <a:ext cx="5032375" cy="4422775"/>
          </a:xfrm>
        </p:spPr>
        <p:txBody>
          <a:bodyPr/>
          <a:lstStyle/>
          <a:p>
            <a:pPr eaLnBrk="1" hangingPunct="1">
              <a:lnSpc>
                <a:spcPct val="90000"/>
              </a:lnSpc>
              <a:defRPr/>
            </a:pPr>
            <a:r>
              <a:rPr lang="en-US" altLang="id-ID" smtClean="0"/>
              <a:t>Perdagangan yang dilakukan oleh penduduk suatu negara dengan penduduk negara lain atas dasar kesepakatan bersama</a:t>
            </a:r>
          </a:p>
          <a:p>
            <a:pPr eaLnBrk="1" hangingPunct="1">
              <a:lnSpc>
                <a:spcPct val="90000"/>
              </a:lnSpc>
              <a:defRPr/>
            </a:pPr>
            <a:r>
              <a:rPr lang="en-US" altLang="id-ID" smtClean="0"/>
              <a:t>Perdagangan antara dua negara atau lebih yang saling menguntungkan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altLang="id-ID" smtClean="0"/>
              <a:t>Latihan Soal</a:t>
            </a:r>
          </a:p>
        </p:txBody>
      </p:sp>
      <p:sp>
        <p:nvSpPr>
          <p:cNvPr id="22531" name="Rectangle 3"/>
          <p:cNvSpPr>
            <a:spLocks noGrp="1" noRot="1" noChangeArrowheads="1"/>
          </p:cNvSpPr>
          <p:nvPr>
            <p:ph type="body" idx="1"/>
          </p:nvPr>
        </p:nvSpPr>
        <p:spPr>
          <a:xfrm>
            <a:off x="301625" y="1371600"/>
            <a:ext cx="8540750" cy="4727575"/>
          </a:xfrm>
        </p:spPr>
        <p:txBody>
          <a:bodyPr/>
          <a:lstStyle/>
          <a:p>
            <a:pPr eaLnBrk="1" hangingPunct="1">
              <a:defRPr/>
            </a:pPr>
            <a:r>
              <a:rPr lang="en-US" altLang="id-ID" sz="2800" smtClean="0"/>
              <a:t>Stevanus ingin membuka usaha di bidang impor gula dari thailand. Ia membutuhkan THB 150.000 untuk modal usahanya. Berapa rupiahkah yang harus ia siapkan jika punya tabungan senilai USD 4.500</a:t>
            </a:r>
          </a:p>
          <a:p>
            <a:pPr eaLnBrk="1" hangingPunct="1">
              <a:defRPr/>
            </a:pPr>
            <a:r>
              <a:rPr lang="en-US" altLang="id-ID" sz="2800" smtClean="0"/>
              <a:t>Budi mendapat kiriman sebesar EUR 1.400. dia berniat untuk membeli perlengkapan Pecinta Alam senilai SGD 300, beras untuk keluarganya selama 3 bulan senilai HKD 300. jika Budi ingin membelikan istrinya perhiasan dari inggris senilai 1.500 GBP maka berapa rupiahkah yang harus ia siapkan lagi dari tabungannya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altLang="id-ID" smtClean="0"/>
              <a:t>Latihan Soal</a:t>
            </a:r>
          </a:p>
        </p:txBody>
      </p:sp>
      <p:sp>
        <p:nvSpPr>
          <p:cNvPr id="23555" name="Rectangle 3"/>
          <p:cNvSpPr>
            <a:spLocks noGrp="1" noRot="1" noChangeArrowheads="1"/>
          </p:cNvSpPr>
          <p:nvPr>
            <p:ph type="body" idx="1"/>
          </p:nvPr>
        </p:nvSpPr>
        <p:spPr/>
        <p:txBody>
          <a:bodyPr/>
          <a:lstStyle/>
          <a:p>
            <a:pPr eaLnBrk="1" hangingPunct="1">
              <a:defRPr/>
            </a:pPr>
            <a:r>
              <a:rPr lang="en-US" altLang="id-ID" smtClean="0"/>
              <a:t>Jimmy memperoleh deviden dari sejumlah saham yang ia punya di luar negeri sejumlah AUD 12.000. Ia ingin membelikan anak kembarnya notebook masing-masing senilai SGD 975. selain itu ia ingin juga mengajak pergi istrinya ke Ruskan dan Tour per orang dikenakan USD 4000 dan biaya fiskal Rp. 2.500.000. Berapa Euro yang harus diambil Jimmy dari tabungannya?</a:t>
            </a:r>
          </a:p>
          <a:p>
            <a:pPr eaLnBrk="1" hangingPunct="1">
              <a:buFont typeface="Wingdings" panose="05000000000000000000" pitchFamily="2" charset="2"/>
              <a:buNone/>
              <a:defRPr/>
            </a:pPr>
            <a:endParaRPr lang="en-US" altLang="id-ID"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altLang="id-ID" smtClean="0"/>
              <a:t>Latihan Soal</a:t>
            </a:r>
          </a:p>
        </p:txBody>
      </p:sp>
      <p:sp>
        <p:nvSpPr>
          <p:cNvPr id="24579" name="Rectangle 3"/>
          <p:cNvSpPr>
            <a:spLocks noGrp="1" noRot="1" noChangeArrowheads="1"/>
          </p:cNvSpPr>
          <p:nvPr>
            <p:ph type="body" idx="1"/>
          </p:nvPr>
        </p:nvSpPr>
        <p:spPr/>
        <p:txBody>
          <a:bodyPr/>
          <a:lstStyle/>
          <a:p>
            <a:pPr eaLnBrk="1" hangingPunct="1">
              <a:defRPr/>
            </a:pPr>
            <a:r>
              <a:rPr lang="en-US" altLang="id-ID" dirty="0" smtClean="0"/>
              <a:t>Allan </a:t>
            </a:r>
            <a:r>
              <a:rPr lang="en-US" altLang="id-ID" dirty="0" err="1" smtClean="0"/>
              <a:t>ingin</a:t>
            </a:r>
            <a:r>
              <a:rPr lang="en-US" altLang="id-ID" dirty="0" smtClean="0"/>
              <a:t> </a:t>
            </a:r>
            <a:r>
              <a:rPr lang="en-US" altLang="id-ID" dirty="0" err="1" smtClean="0"/>
              <a:t>membuka</a:t>
            </a:r>
            <a:r>
              <a:rPr lang="en-US" altLang="id-ID" dirty="0" smtClean="0"/>
              <a:t> </a:t>
            </a:r>
            <a:r>
              <a:rPr lang="en-US" altLang="id-ID" dirty="0" err="1" smtClean="0"/>
              <a:t>usaha</a:t>
            </a:r>
            <a:r>
              <a:rPr lang="en-US" altLang="id-ID" dirty="0" smtClean="0"/>
              <a:t> </a:t>
            </a:r>
            <a:r>
              <a:rPr lang="id-ID" altLang="id-ID" dirty="0" smtClean="0"/>
              <a:t>b</a:t>
            </a:r>
            <a:r>
              <a:rPr lang="en-US" altLang="id-ID" dirty="0" err="1" smtClean="0"/>
              <a:t>engkel</a:t>
            </a:r>
            <a:r>
              <a:rPr lang="en-US" altLang="id-ID" dirty="0" smtClean="0"/>
              <a:t> di Jakarta Barat. </a:t>
            </a:r>
            <a:r>
              <a:rPr lang="en-US" altLang="id-ID" dirty="0" err="1" smtClean="0"/>
              <a:t>Setelah</a:t>
            </a:r>
            <a:r>
              <a:rPr lang="en-US" altLang="id-ID" dirty="0" smtClean="0"/>
              <a:t> </a:t>
            </a:r>
            <a:r>
              <a:rPr lang="en-US" altLang="id-ID" dirty="0" err="1" smtClean="0"/>
              <a:t>dilakukannya</a:t>
            </a:r>
            <a:r>
              <a:rPr lang="en-US" altLang="id-ID" dirty="0" smtClean="0"/>
              <a:t> </a:t>
            </a:r>
            <a:r>
              <a:rPr lang="en-US" altLang="id-ID" dirty="0" err="1" smtClean="0"/>
              <a:t>kalkulasi</a:t>
            </a:r>
            <a:r>
              <a:rPr lang="en-US" altLang="id-ID" dirty="0" smtClean="0"/>
              <a:t> modal, </a:t>
            </a:r>
            <a:r>
              <a:rPr lang="en-US" altLang="id-ID" dirty="0" err="1" smtClean="0"/>
              <a:t>ia</a:t>
            </a:r>
            <a:r>
              <a:rPr lang="en-US" altLang="id-ID" dirty="0" smtClean="0"/>
              <a:t> </a:t>
            </a:r>
            <a:r>
              <a:rPr lang="en-US" altLang="id-ID" dirty="0" err="1" smtClean="0"/>
              <a:t>membutuhkan</a:t>
            </a:r>
            <a:r>
              <a:rPr lang="en-US" altLang="id-ID" dirty="0" smtClean="0"/>
              <a:t> US$ 5.000. </a:t>
            </a:r>
            <a:r>
              <a:rPr lang="en-US" altLang="id-ID" dirty="0" err="1" smtClean="0"/>
              <a:t>sedangkan</a:t>
            </a:r>
            <a:r>
              <a:rPr lang="en-US" altLang="id-ID" dirty="0" smtClean="0"/>
              <a:t> Allan </a:t>
            </a:r>
            <a:r>
              <a:rPr lang="en-US" altLang="id-ID" dirty="0" err="1" smtClean="0"/>
              <a:t>memiliki</a:t>
            </a:r>
            <a:r>
              <a:rPr lang="en-US" altLang="id-ID" dirty="0" smtClean="0"/>
              <a:t> </a:t>
            </a:r>
            <a:r>
              <a:rPr lang="en-US" altLang="id-ID" dirty="0" err="1" smtClean="0"/>
              <a:t>simpanan</a:t>
            </a:r>
            <a:r>
              <a:rPr lang="en-US" altLang="id-ID" dirty="0" smtClean="0"/>
              <a:t> di </a:t>
            </a:r>
            <a:r>
              <a:rPr lang="en-US" altLang="id-ID" dirty="0" err="1" smtClean="0"/>
              <a:t>rumah</a:t>
            </a:r>
            <a:r>
              <a:rPr lang="en-US" altLang="id-ID" dirty="0" smtClean="0"/>
              <a:t> </a:t>
            </a:r>
            <a:r>
              <a:rPr lang="en-US" altLang="id-ID" dirty="0" err="1" smtClean="0"/>
              <a:t>sebesar</a:t>
            </a:r>
            <a:r>
              <a:rPr lang="en-US" altLang="id-ID" dirty="0" smtClean="0"/>
              <a:t> SGD 4.500. </a:t>
            </a:r>
            <a:r>
              <a:rPr lang="en-US" altLang="id-ID" dirty="0" err="1" smtClean="0"/>
              <a:t>Berapa</a:t>
            </a:r>
            <a:r>
              <a:rPr lang="en-US" altLang="id-ID" dirty="0" smtClean="0"/>
              <a:t> Australia Dollar yang </a:t>
            </a:r>
            <a:r>
              <a:rPr lang="en-US" altLang="id-ID" dirty="0" err="1" smtClean="0"/>
              <a:t>harus</a:t>
            </a:r>
            <a:r>
              <a:rPr lang="en-US" altLang="id-ID" dirty="0" smtClean="0"/>
              <a:t> </a:t>
            </a:r>
            <a:r>
              <a:rPr lang="en-US" altLang="id-ID" dirty="0" err="1" smtClean="0"/>
              <a:t>ia</a:t>
            </a:r>
            <a:r>
              <a:rPr lang="en-US" altLang="id-ID" dirty="0" smtClean="0"/>
              <a:t> </a:t>
            </a:r>
            <a:r>
              <a:rPr lang="en-US" altLang="id-ID" dirty="0" err="1" smtClean="0"/>
              <a:t>minta</a:t>
            </a:r>
            <a:r>
              <a:rPr lang="en-US" altLang="id-ID" dirty="0" smtClean="0"/>
              <a:t> </a:t>
            </a:r>
            <a:r>
              <a:rPr lang="en-US" altLang="id-ID" dirty="0" err="1" smtClean="0"/>
              <a:t>dari</a:t>
            </a:r>
            <a:r>
              <a:rPr lang="en-US" altLang="id-ID" dirty="0" smtClean="0"/>
              <a:t> </a:t>
            </a:r>
            <a:r>
              <a:rPr lang="en-US" altLang="id-ID" dirty="0" err="1" smtClean="0"/>
              <a:t>ayahnya</a:t>
            </a:r>
            <a:r>
              <a:rPr lang="en-US" altLang="id-ID" dirty="0" smtClean="0"/>
              <a:t> yang </a:t>
            </a:r>
            <a:r>
              <a:rPr lang="en-US" altLang="id-ID" dirty="0" err="1" smtClean="0"/>
              <a:t>sedang</a:t>
            </a:r>
            <a:r>
              <a:rPr lang="en-US" altLang="id-ID" dirty="0" smtClean="0"/>
              <a:t> </a:t>
            </a:r>
            <a:r>
              <a:rPr lang="en-US" altLang="id-ID" dirty="0" err="1" smtClean="0"/>
              <a:t>berbisnis</a:t>
            </a:r>
            <a:r>
              <a:rPr lang="en-US" altLang="id-ID" dirty="0" smtClean="0"/>
              <a:t> di Australia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0" y="274638"/>
            <a:ext cx="9144000" cy="1143000"/>
          </a:xfrm>
        </p:spPr>
        <p:txBody>
          <a:bodyPr/>
          <a:lstStyle/>
          <a:p>
            <a:pPr eaLnBrk="1" hangingPunct="1">
              <a:defRPr/>
            </a:pPr>
            <a:r>
              <a:rPr lang="en-US" altLang="id-ID" sz="4000" smtClean="0"/>
              <a:t>Faktor – Faktor pendorong terjadinya perdagangan internasional</a:t>
            </a:r>
          </a:p>
        </p:txBody>
      </p:sp>
      <p:sp>
        <p:nvSpPr>
          <p:cNvPr id="4099" name="Rectangle 3"/>
          <p:cNvSpPr>
            <a:spLocks noGrp="1" noRot="1" noChangeArrowheads="1"/>
          </p:cNvSpPr>
          <p:nvPr>
            <p:ph type="body" idx="1"/>
          </p:nvPr>
        </p:nvSpPr>
        <p:spPr>
          <a:xfrm>
            <a:off x="3962400" y="1676400"/>
            <a:ext cx="4879975" cy="4422775"/>
          </a:xfrm>
        </p:spPr>
        <p:txBody>
          <a:bodyPr/>
          <a:lstStyle/>
          <a:p>
            <a:pPr eaLnBrk="1" hangingPunct="1">
              <a:defRPr/>
            </a:pPr>
            <a:r>
              <a:rPr lang="en-US" altLang="id-ID" smtClean="0"/>
              <a:t>Sumber daya alam (SDA)</a:t>
            </a:r>
          </a:p>
          <a:p>
            <a:pPr eaLnBrk="1" hangingPunct="1">
              <a:defRPr/>
            </a:pPr>
            <a:r>
              <a:rPr lang="en-US" altLang="id-ID" smtClean="0"/>
              <a:t>Selera</a:t>
            </a:r>
          </a:p>
          <a:p>
            <a:pPr eaLnBrk="1" hangingPunct="1">
              <a:defRPr/>
            </a:pPr>
            <a:r>
              <a:rPr lang="en-US" altLang="id-ID" smtClean="0"/>
              <a:t>Penghematan biaya produksi (efisiensi)</a:t>
            </a:r>
          </a:p>
          <a:p>
            <a:pPr eaLnBrk="1" hangingPunct="1">
              <a:defRPr/>
            </a:pPr>
            <a:r>
              <a:rPr lang="en-US" altLang="id-ID" smtClean="0"/>
              <a:t>Tingkat teknologi</a:t>
            </a:r>
          </a:p>
          <a:p>
            <a:pPr eaLnBrk="1" hangingPunct="1">
              <a:defRPr/>
            </a:pPr>
            <a:endParaRPr lang="en-US" altLang="id-ID" smtClean="0"/>
          </a:p>
          <a:p>
            <a:pPr eaLnBrk="1" hangingPunct="1">
              <a:defRPr/>
            </a:pPr>
            <a:endParaRPr lang="en-US" altLang="id-ID"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0" y="152400"/>
            <a:ext cx="9144000" cy="1143000"/>
          </a:xfrm>
        </p:spPr>
        <p:txBody>
          <a:bodyPr/>
          <a:lstStyle/>
          <a:p>
            <a:pPr eaLnBrk="1" hangingPunct="1">
              <a:defRPr/>
            </a:pPr>
            <a:r>
              <a:rPr lang="en-US" altLang="id-ID" sz="4000" smtClean="0"/>
              <a:t>Faktor – Faktor pendorong lainnya perdagangan internasional</a:t>
            </a:r>
          </a:p>
        </p:txBody>
      </p:sp>
      <p:sp>
        <p:nvSpPr>
          <p:cNvPr id="9219" name="Rectangle 3"/>
          <p:cNvSpPr>
            <a:spLocks noGrp="1" noRot="1" noChangeArrowheads="1"/>
          </p:cNvSpPr>
          <p:nvPr>
            <p:ph type="body" idx="1"/>
          </p:nvPr>
        </p:nvSpPr>
        <p:spPr>
          <a:xfrm>
            <a:off x="4343400" y="1676400"/>
            <a:ext cx="4800600" cy="4422775"/>
          </a:xfrm>
        </p:spPr>
        <p:txBody>
          <a:bodyPr/>
          <a:lstStyle/>
          <a:p>
            <a:pPr eaLnBrk="1" hangingPunct="1">
              <a:lnSpc>
                <a:spcPct val="90000"/>
              </a:lnSpc>
              <a:defRPr/>
            </a:pPr>
            <a:r>
              <a:rPr lang="en-US" altLang="id-ID" sz="2400" smtClean="0"/>
              <a:t>Untuk memenuhi kebutuhan barang dan jasa dalam negeri</a:t>
            </a:r>
          </a:p>
          <a:p>
            <a:pPr eaLnBrk="1" hangingPunct="1">
              <a:lnSpc>
                <a:spcPct val="90000"/>
              </a:lnSpc>
              <a:defRPr/>
            </a:pPr>
            <a:r>
              <a:rPr lang="en-US" altLang="id-ID" sz="2400" smtClean="0"/>
              <a:t>Keinginan memperoleh keuntungan dan meningkatkan pendapatan negara.</a:t>
            </a:r>
          </a:p>
          <a:p>
            <a:pPr eaLnBrk="1" hangingPunct="1">
              <a:lnSpc>
                <a:spcPct val="90000"/>
              </a:lnSpc>
              <a:defRPr/>
            </a:pPr>
            <a:r>
              <a:rPr lang="en-US" altLang="id-ID" sz="2400" smtClean="0"/>
              <a:t>Adanya perbedaan kemampuan penguasaan ilmu pengetahuan dan teknologi dalam mengolah sumber daya ekonomi.</a:t>
            </a:r>
          </a:p>
          <a:p>
            <a:pPr eaLnBrk="1" hangingPunct="1">
              <a:lnSpc>
                <a:spcPct val="90000"/>
              </a:lnSpc>
              <a:defRPr/>
            </a:pPr>
            <a:endParaRPr lang="en-US" altLang="id-ID"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en-US" altLang="id-ID" sz="4000" smtClean="0"/>
              <a:t>Faktor – Faktor pendorong lainnya perdagangan internasional</a:t>
            </a:r>
          </a:p>
        </p:txBody>
      </p:sp>
      <p:sp>
        <p:nvSpPr>
          <p:cNvPr id="59395" name="Rectangle 3"/>
          <p:cNvSpPr>
            <a:spLocks noGrp="1" noRot="1" noChangeArrowheads="1"/>
          </p:cNvSpPr>
          <p:nvPr>
            <p:ph type="body" idx="1"/>
          </p:nvPr>
        </p:nvSpPr>
        <p:spPr>
          <a:xfrm>
            <a:off x="4343400" y="1676400"/>
            <a:ext cx="4498975" cy="4422775"/>
          </a:xfrm>
        </p:spPr>
        <p:txBody>
          <a:bodyPr/>
          <a:lstStyle/>
          <a:p>
            <a:pPr eaLnBrk="1" hangingPunct="1">
              <a:lnSpc>
                <a:spcPct val="90000"/>
              </a:lnSpc>
              <a:defRPr/>
            </a:pPr>
            <a:r>
              <a:rPr lang="en-US" altLang="id-ID" sz="2400" smtClean="0"/>
              <a:t>Adanya kelebihan produk dalam negeri sehingga perlu pasar baru untuk menjual produk tersebut.</a:t>
            </a:r>
          </a:p>
          <a:p>
            <a:pPr eaLnBrk="1" hangingPunct="1">
              <a:lnSpc>
                <a:spcPct val="90000"/>
              </a:lnSpc>
              <a:defRPr/>
            </a:pPr>
            <a:r>
              <a:rPr lang="en-US" altLang="id-ID" sz="2400" smtClean="0"/>
              <a:t>Keinginan membuka kerja sama, hubungan politik dan dukungan dari negara lain.</a:t>
            </a:r>
          </a:p>
          <a:p>
            <a:pPr eaLnBrk="1" hangingPunct="1">
              <a:lnSpc>
                <a:spcPct val="90000"/>
              </a:lnSpc>
              <a:defRPr/>
            </a:pPr>
            <a:r>
              <a:rPr lang="en-US" altLang="id-ID" sz="2400" smtClean="0"/>
              <a:t>Terjadinya era globalisasi sehingga tidak satu negara pun di dunia dapat hidup sendiri.</a:t>
            </a:r>
          </a:p>
          <a:p>
            <a:pPr eaLnBrk="1" hangingPunct="1">
              <a:lnSpc>
                <a:spcPct val="90000"/>
              </a:lnSpc>
              <a:defRPr/>
            </a:pPr>
            <a:endParaRPr lang="en-US" altLang="id-ID"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152400" y="274638"/>
            <a:ext cx="8763000" cy="1143000"/>
          </a:xfrm>
        </p:spPr>
        <p:txBody>
          <a:bodyPr/>
          <a:lstStyle/>
          <a:p>
            <a:pPr eaLnBrk="1" hangingPunct="1">
              <a:defRPr/>
            </a:pPr>
            <a:r>
              <a:rPr lang="en-US" altLang="id-ID" smtClean="0"/>
              <a:t>Manfaat Perdagangan Internasional</a:t>
            </a:r>
          </a:p>
        </p:txBody>
      </p:sp>
      <p:sp>
        <p:nvSpPr>
          <p:cNvPr id="6147" name="Rectangle 3"/>
          <p:cNvSpPr>
            <a:spLocks noGrp="1" noRot="1" noChangeArrowheads="1"/>
          </p:cNvSpPr>
          <p:nvPr>
            <p:ph type="body" idx="1"/>
          </p:nvPr>
        </p:nvSpPr>
        <p:spPr>
          <a:xfrm>
            <a:off x="4267200" y="1673225"/>
            <a:ext cx="4346575" cy="4422775"/>
          </a:xfrm>
        </p:spPr>
        <p:txBody>
          <a:bodyPr/>
          <a:lstStyle/>
          <a:p>
            <a:pPr eaLnBrk="1" hangingPunct="1">
              <a:lnSpc>
                <a:spcPct val="90000"/>
              </a:lnSpc>
              <a:defRPr/>
            </a:pPr>
            <a:r>
              <a:rPr lang="en-US" altLang="id-ID" smtClean="0"/>
              <a:t>Memperoleh Devisa</a:t>
            </a:r>
          </a:p>
          <a:p>
            <a:pPr eaLnBrk="1" hangingPunct="1">
              <a:lnSpc>
                <a:spcPct val="90000"/>
              </a:lnSpc>
              <a:defRPr/>
            </a:pPr>
            <a:r>
              <a:rPr lang="en-US" altLang="id-ID" smtClean="0"/>
              <a:t>Memperluas Kesempatan Kerja</a:t>
            </a:r>
          </a:p>
          <a:p>
            <a:pPr eaLnBrk="1" hangingPunct="1">
              <a:lnSpc>
                <a:spcPct val="90000"/>
              </a:lnSpc>
              <a:defRPr/>
            </a:pPr>
            <a:r>
              <a:rPr lang="en-US" altLang="id-ID" smtClean="0"/>
              <a:t>Menstabilkan Harga-Harga</a:t>
            </a:r>
          </a:p>
          <a:p>
            <a:pPr eaLnBrk="1" hangingPunct="1">
              <a:lnSpc>
                <a:spcPct val="90000"/>
              </a:lnSpc>
              <a:defRPr/>
            </a:pPr>
            <a:r>
              <a:rPr lang="en-US" altLang="id-ID" smtClean="0"/>
              <a:t>Meningkatkan Kualitas Konsumsi</a:t>
            </a:r>
          </a:p>
          <a:p>
            <a:pPr eaLnBrk="1" hangingPunct="1">
              <a:lnSpc>
                <a:spcPct val="90000"/>
              </a:lnSpc>
              <a:defRPr/>
            </a:pPr>
            <a:r>
              <a:rPr lang="en-US" altLang="id-ID" smtClean="0"/>
              <a:t>Mempercepat Alih Teknologi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US" altLang="id-ID" smtClean="0"/>
              <a:t>Menurut Sudono Sukirno</a:t>
            </a:r>
          </a:p>
        </p:txBody>
      </p:sp>
      <p:sp>
        <p:nvSpPr>
          <p:cNvPr id="7171" name="Rectangle 3"/>
          <p:cNvSpPr>
            <a:spLocks noGrp="1" noRot="1" noChangeArrowheads="1"/>
          </p:cNvSpPr>
          <p:nvPr>
            <p:ph type="body" idx="1"/>
          </p:nvPr>
        </p:nvSpPr>
        <p:spPr/>
        <p:txBody>
          <a:bodyPr/>
          <a:lstStyle/>
          <a:p>
            <a:pPr eaLnBrk="1" hangingPunct="1">
              <a:defRPr/>
            </a:pPr>
            <a:r>
              <a:rPr lang="en-US" altLang="id-ID" smtClean="0"/>
              <a:t>Memperoleh barang yang tidak dapat diproduksi di negeri sendiri </a:t>
            </a:r>
          </a:p>
          <a:p>
            <a:pPr eaLnBrk="1" hangingPunct="1">
              <a:defRPr/>
            </a:pPr>
            <a:r>
              <a:rPr lang="en-US" altLang="id-ID" smtClean="0"/>
              <a:t>Memperoleh keuntungan dari spesialisasi </a:t>
            </a:r>
          </a:p>
          <a:p>
            <a:pPr eaLnBrk="1" hangingPunct="1">
              <a:defRPr/>
            </a:pPr>
            <a:r>
              <a:rPr lang="en-US" altLang="id-ID" smtClean="0"/>
              <a:t>Memperluas pasar dan menambah keuntungan </a:t>
            </a:r>
          </a:p>
          <a:p>
            <a:pPr eaLnBrk="1" hangingPunct="1">
              <a:defRPr/>
            </a:pPr>
            <a:r>
              <a:rPr lang="en-US" altLang="id-ID" smtClean="0"/>
              <a:t>Transfer teknologi modern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altLang="id-ID" sz="4000" smtClean="0"/>
              <a:t>Teori Keunggulan Perdagangan Internasional</a:t>
            </a:r>
          </a:p>
        </p:txBody>
      </p:sp>
      <p:sp>
        <p:nvSpPr>
          <p:cNvPr id="8195" name="Rectangle 3"/>
          <p:cNvSpPr>
            <a:spLocks noGrp="1" noRot="1" noChangeArrowheads="1"/>
          </p:cNvSpPr>
          <p:nvPr>
            <p:ph type="body" idx="1"/>
          </p:nvPr>
        </p:nvSpPr>
        <p:spPr/>
        <p:txBody>
          <a:bodyPr/>
          <a:lstStyle/>
          <a:p>
            <a:pPr eaLnBrk="1" hangingPunct="1">
              <a:defRPr/>
            </a:pPr>
            <a:r>
              <a:rPr lang="en-US" altLang="id-ID" smtClean="0"/>
              <a:t>Teori Keunggulan Mutlak (</a:t>
            </a:r>
            <a:r>
              <a:rPr lang="en-US" altLang="id-ID" i="1" smtClean="0"/>
              <a:t>Absolute Advantage Theory</a:t>
            </a:r>
            <a:r>
              <a:rPr lang="en-US" altLang="id-ID" smtClean="0"/>
              <a:t>) Adam Smith</a:t>
            </a:r>
          </a:p>
          <a:p>
            <a:pPr lvl="1" eaLnBrk="1" hangingPunct="1">
              <a:defRPr/>
            </a:pPr>
            <a:r>
              <a:rPr lang="en-US" altLang="id-ID" smtClean="0"/>
              <a:t>Suatu negara dikatakan memiliki keunggulan mutlak apabila negara tersebut mampu memproduksi lebih banyak barang dari negara lain, dengan menggunakan sumber daya produksi yang sama. Dengan keunggulan itu mereka akan memperoleh keuntungan dalam perdagangan internasional.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endParaRPr lang="id-ID" altLang="id-ID" smtClean="0"/>
          </a:p>
        </p:txBody>
      </p:sp>
      <p:sp>
        <p:nvSpPr>
          <p:cNvPr id="10243" name="Rectangle 3"/>
          <p:cNvSpPr>
            <a:spLocks noGrp="1" noRot="1" noChangeArrowheads="1"/>
          </p:cNvSpPr>
          <p:nvPr>
            <p:ph type="body" idx="1"/>
          </p:nvPr>
        </p:nvSpPr>
        <p:spPr/>
        <p:txBody>
          <a:bodyPr/>
          <a:lstStyle/>
          <a:p>
            <a:pPr eaLnBrk="1" hangingPunct="1">
              <a:defRPr/>
            </a:pPr>
            <a:r>
              <a:rPr lang="en-US" altLang="id-ID" smtClean="0"/>
              <a:t>Teori Keunggulan Komparatif (</a:t>
            </a:r>
            <a:r>
              <a:rPr lang="en-US" altLang="id-ID" i="1" smtClean="0"/>
              <a:t>Comparative Advantedge Theory)</a:t>
            </a:r>
            <a:r>
              <a:rPr lang="en-US" altLang="id-ID" smtClean="0"/>
              <a:t> David Ricardo</a:t>
            </a:r>
          </a:p>
          <a:p>
            <a:pPr lvl="1" eaLnBrk="1" hangingPunct="1">
              <a:defRPr/>
            </a:pPr>
            <a:r>
              <a:rPr lang="en-US" altLang="id-ID" smtClean="0"/>
              <a:t>Suatu negara dapat melakukan perdagangan internasional meskipun tidak memiliki keunggulan mutlak, yakni dengan berspesialisasi pada barang yang memiliki kekurangan yang kecil dibandingkan dengan produksi barang lain.</a:t>
            </a:r>
          </a:p>
        </p:txBody>
      </p:sp>
    </p:spTree>
  </p:cSld>
  <p:clrMapOvr>
    <a:masterClrMapping/>
  </p:clrMapOvr>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id-ID"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id-ID"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TotalTime>
  <Words>735</Words>
  <Application>Microsoft Office PowerPoint</Application>
  <PresentationFormat>On-screen Show (4:3)</PresentationFormat>
  <Paragraphs>103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Wingdings</vt:lpstr>
      <vt:lpstr>Calibri</vt:lpstr>
      <vt:lpstr>Clouds</vt:lpstr>
      <vt:lpstr>Perdagangan  International</vt:lpstr>
      <vt:lpstr>Definisi</vt:lpstr>
      <vt:lpstr>Faktor – Faktor pendorong terjadinya perdagangan internasional</vt:lpstr>
      <vt:lpstr>Faktor – Faktor pendorong lainnya perdagangan internasional</vt:lpstr>
      <vt:lpstr>Faktor – Faktor pendorong lainnya perdagangan internasional</vt:lpstr>
      <vt:lpstr>Manfaat Perdagangan Internasional</vt:lpstr>
      <vt:lpstr>Menurut Sudono Sukirno</vt:lpstr>
      <vt:lpstr>Teori Keunggulan Perdagangan Internasional</vt:lpstr>
      <vt:lpstr>PowerPoint Presentation</vt:lpstr>
      <vt:lpstr>Dampak terhadap produktifitas dan konsumsi negara yang bersangkutan</vt:lpstr>
      <vt:lpstr>Wujud hubungan dagang  antar negara</vt:lpstr>
      <vt:lpstr>Devisa</vt:lpstr>
      <vt:lpstr>Fungsi Devisa</vt:lpstr>
      <vt:lpstr>Sumber penerimaan devisa berupa</vt:lpstr>
      <vt:lpstr>Nilai tukar Valuta Asing (Kurs)</vt:lpstr>
      <vt:lpstr>Fungsi Kurs</vt:lpstr>
      <vt:lpstr>Kurs</vt:lpstr>
      <vt:lpstr>Contoh Perhitungan Kurs</vt:lpstr>
      <vt:lpstr>Contoh Soal</vt:lpstr>
      <vt:lpstr>Latihan Soal</vt:lpstr>
      <vt:lpstr>Latihan Soal</vt:lpstr>
      <vt:lpstr>Latihan Soal</vt:lpstr>
    </vt:vector>
  </TitlesOfParts>
  <Company>Ferruo Thio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Perdagangan International</dc:title>
  <dc:creator>Chris Surya Sudjianto</dc:creator>
  <cp:lastModifiedBy>User</cp:lastModifiedBy>
  <cp:revision>7</cp:revision>
  <dcterms:created xsi:type="dcterms:W3CDTF">2009-02-02T16:17:51Z</dcterms:created>
  <dcterms:modified xsi:type="dcterms:W3CDTF">2019-03-26T04:54:04Z</dcterms:modified>
</cp:coreProperties>
</file>