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21E74A-92CC-48F6-81F4-A556B13F1E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83C8286-9962-4072-B629-DCF9CAEEA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Hetty</a:t>
            </a:r>
            <a:r>
              <a:rPr lang="en-US" dirty="0" smtClean="0"/>
              <a:t> </a:t>
            </a:r>
            <a:r>
              <a:rPr lang="en-US" dirty="0" err="1" smtClean="0"/>
              <a:t>Hassanah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i="1" dirty="0" smtClean="0"/>
              <a:t>Analysis System</a:t>
            </a:r>
            <a:r>
              <a:rPr lang="id-ID" i="1" dirty="0" smtClean="0"/>
              <a:t> :</a:t>
            </a:r>
          </a:p>
          <a:p>
            <a:pPr lvl="1" fontAlgn="base"/>
            <a:r>
              <a:rPr lang="id-ID" dirty="0" smtClean="0"/>
              <a:t>orang yang bertugas </a:t>
            </a:r>
            <a:r>
              <a:rPr lang="id-ID" b="1" dirty="0" smtClean="0">
                <a:solidFill>
                  <a:srgbClr val="92D050"/>
                </a:solidFill>
              </a:rPr>
              <a:t>menganalisa</a:t>
            </a:r>
            <a:r>
              <a:rPr lang="id-ID" dirty="0" smtClean="0"/>
              <a:t> system yang akan diimplementasikan, mulai dari menganalisa system yang ada, kelebihan dan kekurangannya, sampai studi kelayakan dan desain system yang akan dikembangkan </a:t>
            </a:r>
            <a:endParaRPr lang="en-US" dirty="0" smtClean="0"/>
          </a:p>
          <a:p>
            <a:pPr fontAlgn="base"/>
            <a:r>
              <a:rPr lang="en-US" i="1" dirty="0" smtClean="0"/>
              <a:t>Programmer</a:t>
            </a:r>
            <a:r>
              <a:rPr lang="id-ID" i="1" dirty="0" smtClean="0"/>
              <a:t> :</a:t>
            </a:r>
          </a:p>
          <a:p>
            <a:pPr lvl="1" fontAlgn="base"/>
            <a:r>
              <a:rPr lang="id-ID" dirty="0" smtClean="0"/>
              <a:t>orang yang bertugas </a:t>
            </a:r>
            <a:r>
              <a:rPr lang="id-ID" b="1" dirty="0" smtClean="0">
                <a:solidFill>
                  <a:srgbClr val="92D050"/>
                </a:solidFill>
              </a:rPr>
              <a:t>mengimplementasikan</a:t>
            </a:r>
            <a:r>
              <a:rPr lang="id-ID" dirty="0" smtClean="0"/>
              <a:t> rancangan system analis, yaitu membuat program (baik aplikasi maupun system operasi) sesuai system yang dianalisa sebelumnya.     </a:t>
            </a:r>
            <a:endParaRPr lang="en-US" dirty="0" smtClean="0"/>
          </a:p>
          <a:p>
            <a:pPr fontAlgn="base"/>
            <a:r>
              <a:rPr lang="en-US" i="1" dirty="0" smtClean="0"/>
              <a:t>Web Designer</a:t>
            </a:r>
            <a:endParaRPr lang="id-ID" i="1" dirty="0" smtClean="0"/>
          </a:p>
          <a:p>
            <a:pPr lvl="1" fontAlgn="base"/>
            <a:r>
              <a:rPr lang="id-ID" dirty="0" smtClean="0"/>
              <a:t>orang yang melakukan kegiatan </a:t>
            </a:r>
            <a:r>
              <a:rPr lang="id-ID" b="1" dirty="0" smtClean="0">
                <a:solidFill>
                  <a:srgbClr val="92D050"/>
                </a:solidFill>
              </a:rPr>
              <a:t>perencanaan</a:t>
            </a:r>
            <a:r>
              <a:rPr lang="id-ID" dirty="0" smtClean="0"/>
              <a:t>, termasuk studi </a:t>
            </a:r>
            <a:r>
              <a:rPr lang="id-ID" b="1" dirty="0" smtClean="0">
                <a:solidFill>
                  <a:srgbClr val="92D050"/>
                </a:solidFill>
              </a:rPr>
              <a:t>kelayakan</a:t>
            </a:r>
            <a:r>
              <a:rPr lang="id-ID" dirty="0" smtClean="0"/>
              <a:t>, </a:t>
            </a:r>
            <a:r>
              <a:rPr lang="id-ID" b="1" dirty="0" smtClean="0">
                <a:solidFill>
                  <a:srgbClr val="92D050"/>
                </a:solidFill>
              </a:rPr>
              <a:t>analisis</a:t>
            </a:r>
            <a:r>
              <a:rPr lang="id-ID" dirty="0" smtClean="0"/>
              <a:t> dan </a:t>
            </a:r>
            <a:r>
              <a:rPr lang="id-ID" b="1" dirty="0" smtClean="0">
                <a:solidFill>
                  <a:srgbClr val="92D050"/>
                </a:solidFill>
              </a:rPr>
              <a:t>desain</a:t>
            </a:r>
            <a:r>
              <a:rPr lang="id-ID" dirty="0" smtClean="0"/>
              <a:t> terhadap suatu proyek pembuatan aplikasi berbasis </a:t>
            </a:r>
            <a:r>
              <a:rPr lang="id-ID" b="1" dirty="0" smtClean="0">
                <a:solidFill>
                  <a:srgbClr val="92D050"/>
                </a:solidFill>
              </a:rPr>
              <a:t>web</a:t>
            </a:r>
            <a:r>
              <a:rPr lang="id-ID" dirty="0" smtClean="0"/>
              <a:t>.</a:t>
            </a:r>
            <a:endParaRPr lang="en-US" dirty="0" smtClean="0"/>
          </a:p>
          <a:p>
            <a:pPr fontAlgn="base"/>
            <a:r>
              <a:rPr lang="en-US" i="1" dirty="0" smtClean="0"/>
              <a:t>Web Programmer</a:t>
            </a:r>
            <a:endParaRPr lang="id-ID" i="1" dirty="0" smtClean="0"/>
          </a:p>
          <a:p>
            <a:pPr lvl="1" fontAlgn="base"/>
            <a:r>
              <a:rPr lang="id-ID" dirty="0" smtClean="0"/>
              <a:t>Orang yang bertugas </a:t>
            </a:r>
            <a:r>
              <a:rPr lang="id-ID" b="1" dirty="0" smtClean="0">
                <a:solidFill>
                  <a:srgbClr val="92D050"/>
                </a:solidFill>
              </a:rPr>
              <a:t>mengimplementasikan</a:t>
            </a:r>
            <a:r>
              <a:rPr lang="id-ID" dirty="0" smtClean="0"/>
              <a:t> rancangan </a:t>
            </a:r>
            <a:r>
              <a:rPr lang="id-ID" b="1" dirty="0" smtClean="0">
                <a:solidFill>
                  <a:srgbClr val="92D050"/>
                </a:solidFill>
              </a:rPr>
              <a:t>web</a:t>
            </a:r>
          </a:p>
          <a:p>
            <a:pPr marL="457200" lvl="1" indent="0" fontAlgn="base">
              <a:buNone/>
            </a:pPr>
            <a:r>
              <a:rPr lang="id-ID" dirty="0" smtClean="0"/>
              <a:t> designer, yaitu membuat program berbasis web sesuai desain</a:t>
            </a:r>
          </a:p>
          <a:p>
            <a:pPr marL="457200" lvl="1" indent="0" fontAlgn="base">
              <a:buNone/>
            </a:pPr>
            <a:r>
              <a:rPr lang="id-ID" dirty="0" smtClean="0"/>
              <a:t> yang telah dirancang sebelumnya.</a:t>
            </a:r>
            <a:endParaRPr lang="id-ID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i="1" dirty="0" smtClean="0"/>
              <a:t>Technical engineer</a:t>
            </a:r>
            <a:endParaRPr lang="id-ID" i="1" dirty="0" smtClean="0"/>
          </a:p>
          <a:p>
            <a:pPr lvl="1" fontAlgn="base"/>
            <a:r>
              <a:rPr lang="id-ID" dirty="0" smtClean="0"/>
              <a:t>sering juga disebut teknisi, yaitu orang yang berkecimpung dalam bidang teknik, baik </a:t>
            </a:r>
            <a:r>
              <a:rPr lang="id-ID" b="1" dirty="0" smtClean="0">
                <a:solidFill>
                  <a:srgbClr val="92D050"/>
                </a:solidFill>
              </a:rPr>
              <a:t>pemeliharaan </a:t>
            </a:r>
            <a:r>
              <a:rPr lang="id-ID" dirty="0" smtClean="0"/>
              <a:t>maupun </a:t>
            </a:r>
            <a:r>
              <a:rPr lang="id-ID" b="1" dirty="0" smtClean="0">
                <a:solidFill>
                  <a:srgbClr val="92D050"/>
                </a:solidFill>
              </a:rPr>
              <a:t>perbaikan</a:t>
            </a:r>
            <a:r>
              <a:rPr lang="id-ID" dirty="0" smtClean="0"/>
              <a:t> perangkat system computer.  </a:t>
            </a:r>
            <a:endParaRPr lang="en-US" dirty="0" smtClean="0"/>
          </a:p>
          <a:p>
            <a:pPr fontAlgn="base"/>
            <a:r>
              <a:rPr lang="en-US" i="1" dirty="0" smtClean="0"/>
              <a:t>Networking engineer</a:t>
            </a:r>
            <a:endParaRPr lang="id-ID" i="1" dirty="0" smtClean="0"/>
          </a:p>
          <a:p>
            <a:pPr lvl="1" fontAlgn="base"/>
            <a:r>
              <a:rPr lang="id-ID" dirty="0" smtClean="0"/>
              <a:t>orang yang berkecimpung dalam bidang</a:t>
            </a:r>
          </a:p>
          <a:p>
            <a:pPr marL="457200" lvl="1" indent="0" fontAlgn="base">
              <a:buNone/>
            </a:pPr>
            <a:r>
              <a:rPr lang="id-ID" b="1" dirty="0" smtClean="0">
                <a:solidFill>
                  <a:srgbClr val="92D050"/>
                </a:solidFill>
              </a:rPr>
              <a:t> teknis jaringan </a:t>
            </a:r>
            <a:r>
              <a:rPr lang="id-ID" dirty="0" smtClean="0"/>
              <a:t>komputer dari maintenance </a:t>
            </a:r>
          </a:p>
          <a:p>
            <a:pPr marL="457200" lvl="1" indent="0" fontAlgn="base">
              <a:buNone/>
            </a:pPr>
            <a:r>
              <a:rPr lang="id-ID" dirty="0" smtClean="0"/>
              <a:t>sampai troubleshooting-nya.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system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Operator</a:t>
            </a:r>
            <a:r>
              <a:rPr lang="en-US" i="1" dirty="0" smtClean="0"/>
              <a:t> Electronic Data Processing</a:t>
            </a:r>
            <a:r>
              <a:rPr lang="en-US" dirty="0" smtClean="0"/>
              <a:t> (EDP)</a:t>
            </a:r>
            <a:endParaRPr lang="id-ID" dirty="0" smtClean="0"/>
          </a:p>
          <a:p>
            <a:pPr lvl="1" fontAlgn="base"/>
            <a:r>
              <a:rPr lang="id-ID" dirty="0" smtClean="0"/>
              <a:t>orang yang bertugas </a:t>
            </a:r>
            <a:r>
              <a:rPr lang="id-ID" b="1" dirty="0" smtClean="0">
                <a:solidFill>
                  <a:srgbClr val="92D050"/>
                </a:solidFill>
              </a:rPr>
              <a:t>mengoperasikan </a:t>
            </a:r>
            <a:r>
              <a:rPr lang="id-ID" dirty="0" smtClean="0"/>
              <a:t>program-program yang berhubungan dengan electronic data processing dalam lingkungan sebuah perusahaan atau organisasi lainnya.           </a:t>
            </a:r>
            <a:endParaRPr lang="en-US" dirty="0" smtClean="0"/>
          </a:p>
          <a:p>
            <a:pPr fontAlgn="base"/>
            <a:r>
              <a:rPr lang="en-US" i="1" dirty="0" smtClean="0"/>
              <a:t>System administrator</a:t>
            </a:r>
            <a:endParaRPr lang="id-ID" i="1" dirty="0" smtClean="0"/>
          </a:p>
          <a:p>
            <a:pPr lvl="1" fontAlgn="base"/>
            <a:r>
              <a:rPr lang="id-ID" dirty="0" smtClean="0"/>
              <a:t>merupakan orang yang bertugas melakukan </a:t>
            </a:r>
            <a:r>
              <a:rPr lang="id-ID" b="1" dirty="0" smtClean="0">
                <a:solidFill>
                  <a:srgbClr val="92D050"/>
                </a:solidFill>
              </a:rPr>
              <a:t>administrasi</a:t>
            </a:r>
            <a:r>
              <a:rPr lang="id-ID" dirty="0" smtClean="0"/>
              <a:t> terhadap system, memiliki</a:t>
            </a:r>
          </a:p>
          <a:p>
            <a:pPr marL="457200" lvl="1" indent="0" fontAlgn="base">
              <a:buNone/>
            </a:pPr>
            <a:r>
              <a:rPr lang="id-ID" dirty="0" smtClean="0"/>
              <a:t>    kewenangan menggunakan hak akses </a:t>
            </a:r>
          </a:p>
          <a:p>
            <a:pPr marL="457200" lvl="1" indent="0" fontAlgn="base">
              <a:buNone/>
            </a:pPr>
            <a:r>
              <a:rPr lang="id-ID" dirty="0" smtClean="0"/>
              <a:t>    terhadap system, serta hal-hal lain </a:t>
            </a:r>
          </a:p>
          <a:p>
            <a:pPr marL="457200" lvl="1" indent="0" fontAlgn="base">
              <a:buNone/>
            </a:pPr>
            <a:r>
              <a:rPr lang="id-ID" dirty="0" smtClean="0"/>
              <a:t>    yang berhubungan dengan peraturan </a:t>
            </a:r>
          </a:p>
          <a:p>
            <a:pPr marL="457200" lvl="1" indent="0" fontAlgn="base">
              <a:buNone/>
            </a:pPr>
            <a:r>
              <a:rPr lang="id-ID" dirty="0" smtClean="0"/>
              <a:t>    operasional sebuah system.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id-ID" dirty="0" smtClean="0"/>
              <a:t>P</a:t>
            </a:r>
            <a:r>
              <a:rPr lang="en-US" dirty="0" err="1" smtClean="0"/>
              <a:t>ekerjaan</a:t>
            </a:r>
            <a:r>
              <a:rPr lang="en-US" dirty="0" smtClean="0"/>
              <a:t> </a:t>
            </a:r>
            <a:r>
              <a:rPr lang="en-US" b="1" i="1" dirty="0" smtClean="0"/>
              <a:t>software engineer</a:t>
            </a:r>
            <a:r>
              <a:rPr lang="en-US" dirty="0" smtClean="0"/>
              <a:t> 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 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berpengetahuan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bidangnya</a:t>
            </a:r>
            <a:r>
              <a:rPr lang="en-US" dirty="0" smtClean="0"/>
              <a:t>. </a:t>
            </a:r>
          </a:p>
          <a:p>
            <a:pPr fontAlgn="base"/>
            <a:r>
              <a:rPr lang="en-US" dirty="0" smtClean="0"/>
              <a:t>Julius </a:t>
            </a:r>
            <a:r>
              <a:rPr lang="en-US" dirty="0" err="1" smtClean="0"/>
              <a:t>Hermawan</a:t>
            </a:r>
            <a:r>
              <a:rPr lang="en-US" dirty="0" smtClean="0"/>
              <a:t> (2005),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</a:t>
            </a:r>
            <a:r>
              <a:rPr lang="en-US" i="1" dirty="0" smtClean="0"/>
              <a:t>software engineer</a:t>
            </a:r>
            <a:r>
              <a:rPr lang="en-US" dirty="0" smtClean="0"/>
              <a:t> 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1035050" indent="-514350" fontAlgn="base">
              <a:buAutoNum type="arabicPeriod"/>
            </a:pPr>
            <a:r>
              <a:rPr lang="en-US" b="1" dirty="0" err="1" smtClean="0">
                <a:solidFill>
                  <a:srgbClr val="92D050"/>
                </a:solidFill>
              </a:rPr>
              <a:t>Kompetensi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1035050" indent="-514350" fontAlgn="base">
              <a:buAutoNum type="arabicPeriod"/>
            </a:pPr>
            <a:r>
              <a:rPr lang="en-US" b="1" dirty="0" err="1" smtClean="0">
                <a:solidFill>
                  <a:srgbClr val="92D050"/>
                </a:solidFill>
              </a:rPr>
              <a:t>Tanggung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jawab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pribadi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Seorang </a:t>
            </a:r>
            <a:r>
              <a:rPr lang="id-ID" i="1" dirty="0" smtClean="0"/>
              <a:t>software engineer </a:t>
            </a:r>
            <a:r>
              <a:rPr lang="id-ID" dirty="0" smtClean="0"/>
              <a:t>perlu terus mengembangkan bidang ilmu dan pengembangan perangkat lunak misalnya: </a:t>
            </a:r>
            <a:br>
              <a:rPr lang="id-ID" dirty="0" smtClean="0"/>
            </a:br>
            <a:r>
              <a:rPr lang="id-ID" dirty="0" smtClean="0"/>
              <a:t>a. Bidang ilmu metodologi pengembangan perangkat lunak. </a:t>
            </a:r>
            <a:br>
              <a:rPr lang="id-ID" dirty="0" smtClean="0"/>
            </a:br>
            <a:r>
              <a:rPr lang="id-ID" dirty="0" smtClean="0"/>
              <a:t>b. Manajemen sumber daya </a:t>
            </a:r>
            <a:br>
              <a:rPr lang="id-ID" dirty="0" smtClean="0"/>
            </a:br>
            <a:r>
              <a:rPr lang="id-ID" dirty="0" smtClean="0"/>
              <a:t>c. Mengelola kelompok kerja </a:t>
            </a:r>
            <a:br>
              <a:rPr lang="id-ID" dirty="0" smtClean="0"/>
            </a:br>
            <a:r>
              <a:rPr lang="id-ID" dirty="0" smtClean="0"/>
              <a:t>d. Komunikasi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serapan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“Profess”,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/</a:t>
            </a:r>
            <a:r>
              <a:rPr lang="en-US" dirty="0" err="1" smtClean="0"/>
              <a:t>permanen</a:t>
            </a:r>
            <a:r>
              <a:rPr lang="en-US" dirty="0" smtClean="0"/>
              <a:t>”.</a:t>
            </a:r>
          </a:p>
          <a:p>
            <a:endParaRPr lang="id-ID" dirty="0" smtClean="0"/>
          </a:p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tidak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sama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Karateristik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dirty="0" smtClean="0"/>
              <a:t>Keterampilan yang berdasar pada </a:t>
            </a:r>
            <a:r>
              <a:rPr lang="id-ID" b="1" dirty="0" smtClean="0">
                <a:solidFill>
                  <a:srgbClr val="92D050"/>
                </a:solidFill>
              </a:rPr>
              <a:t>pengetahuan teoretis</a:t>
            </a:r>
            <a:r>
              <a:rPr lang="id-ID" dirty="0" smtClean="0"/>
              <a:t> (berdasar pada pengetahuan dan bisa diterapkan dalam praktik).</a:t>
            </a:r>
            <a:endParaRPr lang="en-US" dirty="0" smtClean="0"/>
          </a:p>
          <a:p>
            <a:pPr lvl="0"/>
            <a:r>
              <a:rPr lang="id-ID" b="1" dirty="0" smtClean="0"/>
              <a:t>Asosiasi </a:t>
            </a:r>
            <a:r>
              <a:rPr lang="id-ID" b="1" dirty="0" smtClean="0">
                <a:solidFill>
                  <a:srgbClr val="92D050"/>
                </a:solidFill>
              </a:rPr>
              <a:t>profesional</a:t>
            </a:r>
            <a:r>
              <a:rPr lang="id-ID" dirty="0" smtClean="0"/>
              <a:t>: Profesi biasanya memiliki badan yang diorganisasi oleh para anggotanya, yang dimaksudkan untuk meningkatkan status para anggotanya</a:t>
            </a:r>
          </a:p>
          <a:p>
            <a:pPr lvl="0"/>
            <a:r>
              <a:rPr lang="id-ID" dirty="0" smtClean="0"/>
              <a:t>Pendidikan yang </a:t>
            </a:r>
            <a:r>
              <a:rPr lang="id-ID" b="1" dirty="0" smtClean="0">
                <a:solidFill>
                  <a:srgbClr val="92D050"/>
                </a:solidFill>
              </a:rPr>
              <a:t>ekstensif</a:t>
            </a:r>
            <a:r>
              <a:rPr lang="id-ID" dirty="0" smtClean="0"/>
              <a:t> (pendidikan yang lama dalam jenjang pendidikan tinggi).</a:t>
            </a:r>
            <a:endParaRPr lang="en-US" dirty="0" smtClean="0"/>
          </a:p>
          <a:p>
            <a:pPr lvl="0"/>
            <a:r>
              <a:rPr lang="id-ID" b="1" dirty="0" smtClean="0"/>
              <a:t>Ujian </a:t>
            </a:r>
            <a:r>
              <a:rPr lang="id-ID" b="1" dirty="0" smtClean="0">
                <a:solidFill>
                  <a:srgbClr val="92D050"/>
                </a:solidFill>
              </a:rPr>
              <a:t>kompetensi</a:t>
            </a:r>
            <a:r>
              <a:rPr lang="id-ID" dirty="0" smtClean="0"/>
              <a:t>: (persyaratan untuk lulus dari suatu tes yang menguji terutama pengetahuan teoretis).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d-ID" b="1" dirty="0" smtClean="0"/>
              <a:t>Pelatihan </a:t>
            </a:r>
            <a:r>
              <a:rPr lang="id-ID" b="1" dirty="0" smtClean="0">
                <a:solidFill>
                  <a:srgbClr val="92D050"/>
                </a:solidFill>
              </a:rPr>
              <a:t>institutional</a:t>
            </a:r>
            <a:r>
              <a:rPr lang="id-ID" dirty="0" smtClean="0"/>
              <a:t>: Selain ujian, juga biasanya dipersyaratkan untuk mengikuti pelatihan istitusional di mana calon profesional mendapatkan pengalaman praktis sebelum menjadi anggota penuh organisasi. </a:t>
            </a:r>
          </a:p>
          <a:p>
            <a:pPr lvl="0"/>
            <a:r>
              <a:rPr lang="id-ID" b="1" dirty="0" smtClean="0">
                <a:solidFill>
                  <a:srgbClr val="92D050"/>
                </a:solidFill>
              </a:rPr>
              <a:t>Lisensi</a:t>
            </a:r>
            <a:r>
              <a:rPr lang="id-ID" dirty="0" smtClean="0"/>
              <a:t>: (proses sertifikasi)</a:t>
            </a:r>
          </a:p>
          <a:p>
            <a:pPr lvl="0"/>
            <a:r>
              <a:rPr lang="id-ID" b="1" dirty="0" smtClean="0"/>
              <a:t>Otonomi </a:t>
            </a:r>
            <a:r>
              <a:rPr lang="id-ID" b="1" dirty="0" smtClean="0">
                <a:solidFill>
                  <a:srgbClr val="92D050"/>
                </a:solidFill>
              </a:rPr>
              <a:t>kerja</a:t>
            </a:r>
            <a:r>
              <a:rPr lang="id-ID" dirty="0" smtClean="0"/>
              <a:t>: Profesional cenderung mengendalikan kerja dan pengetahuan teoretis mereka agar terhindar adanya intervensi dari luar.</a:t>
            </a:r>
            <a:endParaRPr lang="en-US" dirty="0" smtClean="0"/>
          </a:p>
          <a:p>
            <a:pPr lvl="0"/>
            <a:r>
              <a:rPr lang="id-ID" b="1" dirty="0" smtClean="0"/>
              <a:t>Kode etik</a:t>
            </a:r>
            <a:r>
              <a:rPr lang="id-ID" dirty="0" smtClean="0"/>
              <a:t>: Organisasi profesi biasanya memiliki kode etik bagi para anggotanya dan prosedur pendisiplinan bagi mereka yang melanggar aturan.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d-ID" b="1" dirty="0" smtClean="0"/>
              <a:t>Mengatur</a:t>
            </a:r>
            <a:r>
              <a:rPr lang="id-ID" b="1" dirty="0" smtClean="0">
                <a:solidFill>
                  <a:srgbClr val="92D050"/>
                </a:solidFill>
              </a:rPr>
              <a:t> diri</a:t>
            </a:r>
            <a:r>
              <a:rPr lang="id-ID" dirty="0" smtClean="0"/>
              <a:t>: Organisasi profesi harus bisa mengatur organisasinya sendiri tanpa campur tangan pemerintah. </a:t>
            </a:r>
          </a:p>
          <a:p>
            <a:pPr lvl="0"/>
            <a:r>
              <a:rPr lang="id-ID" b="1" dirty="0" smtClean="0"/>
              <a:t>Layanan publik dan </a:t>
            </a:r>
            <a:r>
              <a:rPr lang="id-ID" b="1" dirty="0" smtClean="0">
                <a:solidFill>
                  <a:srgbClr val="92D050"/>
                </a:solidFill>
              </a:rPr>
              <a:t>altruisme</a:t>
            </a:r>
            <a:r>
              <a:rPr lang="id-ID" dirty="0" smtClean="0"/>
              <a:t>: Diperolehnya penghasilan dari kerja profesinya dapat dipertahankan selama berkaitan dengan kebutuhan publik, seperti layanan dokter berkontribusi terhadap kesehatan masyarakat.</a:t>
            </a:r>
            <a:endParaRPr lang="en-US" dirty="0" smtClean="0"/>
          </a:p>
          <a:p>
            <a:pPr lvl="0"/>
            <a:r>
              <a:rPr lang="id-ID" b="1" dirty="0" smtClean="0"/>
              <a:t>Status dan </a:t>
            </a:r>
            <a:r>
              <a:rPr lang="id-ID" b="1" dirty="0" smtClean="0">
                <a:solidFill>
                  <a:srgbClr val="92D050"/>
                </a:solidFill>
              </a:rPr>
              <a:t>imbalan yang tinggi</a:t>
            </a:r>
            <a:r>
              <a:rPr lang="id-ID" dirty="0" smtClean="0"/>
              <a:t>: Profesi yang paling sukses akan meraih status yang tinggi, prestise, dan imbalan yang layak bagi para anggotanya.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pengetahuan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khusus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standar</a:t>
            </a:r>
            <a:r>
              <a:rPr lang="en-US" b="1" dirty="0" smtClean="0">
                <a:solidFill>
                  <a:srgbClr val="92D050"/>
                </a:solidFill>
              </a:rPr>
              <a:t> moral </a:t>
            </a:r>
            <a:r>
              <a:rPr lang="en-US" dirty="0" smtClean="0"/>
              <a:t>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Mengabdi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kepentingan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masyarakat</a:t>
            </a:r>
            <a:r>
              <a:rPr lang="id-ID" b="1" dirty="0" smtClean="0"/>
              <a:t>.</a:t>
            </a:r>
            <a:endParaRPr lang="en-US" b="1" dirty="0" smtClean="0"/>
          </a:p>
          <a:p>
            <a:pPr lvl="0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izin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khusus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orang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keahlian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r>
              <a:rPr lang="id-ID" dirty="0" smtClean="0"/>
              <a:t>S</a:t>
            </a:r>
            <a:r>
              <a:rPr lang="en-US" dirty="0" err="1" smtClean="0"/>
              <a:t>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suatu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keahlian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b="1" dirty="0" err="1" smtClean="0">
                <a:solidFill>
                  <a:srgbClr val="92D050"/>
                </a:solidFill>
              </a:rPr>
              <a:t>menurut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keahlian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hobi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senang-senang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luang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1.	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ket</a:t>
            </a:r>
            <a:r>
              <a:rPr lang="id-ID" b="1" dirty="0" smtClean="0">
                <a:solidFill>
                  <a:srgbClr val="92D050"/>
                </a:solidFill>
              </a:rPr>
              <a:t>e</a:t>
            </a:r>
            <a:r>
              <a:rPr lang="en-US" b="1" dirty="0" err="1" smtClean="0">
                <a:solidFill>
                  <a:srgbClr val="92D050"/>
                </a:solidFill>
              </a:rPr>
              <a:t>rampilan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smtClean="0"/>
              <a:t>	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	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ilmu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dan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pengalaman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	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sikap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berorientasi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ke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depan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terbentang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hadapannya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	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mandir</a:t>
            </a:r>
            <a:r>
              <a:rPr lang="en-US" b="1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Profesi di Bidang 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</a:t>
            </a:r>
            <a:r>
              <a:rPr lang="en-US" i="1" dirty="0" smtClean="0"/>
              <a:t>software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(hardware)</a:t>
            </a:r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system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</TotalTime>
  <Words>458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Profesi Di Bidang Teknologi Informasi</vt:lpstr>
      <vt:lpstr>Definisi Profesi….</vt:lpstr>
      <vt:lpstr>Karateristik Profesi</vt:lpstr>
      <vt:lpstr>Lanjutan …</vt:lpstr>
      <vt:lpstr>Lanjutan …</vt:lpstr>
      <vt:lpstr>Ciri-Ciri Profesi</vt:lpstr>
      <vt:lpstr>Profesional</vt:lpstr>
      <vt:lpstr>Ciri-Ciri Profesional</vt:lpstr>
      <vt:lpstr>Profesi di Bidang IT </vt:lpstr>
      <vt:lpstr>Bidang Software</vt:lpstr>
      <vt:lpstr>Bidang Hardware</vt:lpstr>
      <vt:lpstr>Bidang operasional system informasi</vt:lpstr>
      <vt:lpstr>Profesi IT</vt:lpstr>
      <vt:lpstr>Lanjutan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 Di Bidang Teknologi Informasi</dc:title>
  <dc:creator>GIGABYTE</dc:creator>
  <cp:lastModifiedBy>GIGABYTE</cp:lastModifiedBy>
  <cp:revision>4</cp:revision>
  <dcterms:created xsi:type="dcterms:W3CDTF">2020-03-24T00:38:29Z</dcterms:created>
  <dcterms:modified xsi:type="dcterms:W3CDTF">2020-03-24T00:54:16Z</dcterms:modified>
</cp:coreProperties>
</file>