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35"/>
  </p:handoutMasterIdLst>
  <p:sldIdLst>
    <p:sldId id="292" r:id="rId2"/>
    <p:sldId id="293" r:id="rId3"/>
    <p:sldId id="257" r:id="rId4"/>
    <p:sldId id="279" r:id="rId5"/>
    <p:sldId id="259" r:id="rId6"/>
    <p:sldId id="258" r:id="rId7"/>
    <p:sldId id="260" r:id="rId8"/>
    <p:sldId id="261" r:id="rId9"/>
    <p:sldId id="262" r:id="rId10"/>
    <p:sldId id="280" r:id="rId11"/>
    <p:sldId id="263" r:id="rId12"/>
    <p:sldId id="264" r:id="rId13"/>
    <p:sldId id="281" r:id="rId14"/>
    <p:sldId id="265" r:id="rId15"/>
    <p:sldId id="266" r:id="rId16"/>
    <p:sldId id="267" r:id="rId17"/>
    <p:sldId id="282" r:id="rId18"/>
    <p:sldId id="268" r:id="rId19"/>
    <p:sldId id="269" r:id="rId20"/>
    <p:sldId id="283" r:id="rId21"/>
    <p:sldId id="270" r:id="rId22"/>
    <p:sldId id="271" r:id="rId23"/>
    <p:sldId id="272" r:id="rId24"/>
    <p:sldId id="273" r:id="rId25"/>
    <p:sldId id="284" r:id="rId26"/>
    <p:sldId id="274" r:id="rId27"/>
    <p:sldId id="275" r:id="rId28"/>
    <p:sldId id="286" r:id="rId29"/>
    <p:sldId id="288" r:id="rId30"/>
    <p:sldId id="289" r:id="rId31"/>
    <p:sldId id="290" r:id="rId32"/>
    <p:sldId id="285" r:id="rId33"/>
    <p:sldId id="277" r:id="rId34"/>
  </p:sldIdLst>
  <p:sldSz cx="9144000" cy="6858000" type="screen4x3"/>
  <p:notesSz cx="6858000" cy="9240838"/>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0612" autoAdjust="0"/>
    <p:restoredTop sz="90860" autoAdjust="0"/>
  </p:normalViewPr>
  <p:slideViewPr>
    <p:cSldViewPr>
      <p:cViewPr varScale="1">
        <p:scale>
          <a:sx n="64" d="100"/>
          <a:sy n="64" d="100"/>
        </p:scale>
        <p:origin x="846" y="66"/>
      </p:cViewPr>
      <p:guideLst>
        <p:guide orient="horz" pos="2160"/>
        <p:guide pos="2880"/>
      </p:guideLst>
    </p:cSldViewPr>
  </p:slideViewPr>
  <p:outlineViewPr>
    <p:cViewPr>
      <p:scale>
        <a:sx n="33" d="100"/>
        <a:sy n="33" d="100"/>
      </p:scale>
      <p:origin x="0" y="23670"/>
    </p:cViewPr>
  </p:outlineViewPr>
  <p:notesTextViewPr>
    <p:cViewPr>
      <p:scale>
        <a:sx n="100" d="100"/>
        <a:sy n="100" d="100"/>
      </p:scale>
      <p:origin x="0" y="0"/>
    </p:cViewPr>
  </p:notesTextViewPr>
  <p:sorterViewPr>
    <p:cViewPr>
      <p:scale>
        <a:sx n="66" d="100"/>
        <a:sy n="66" d="100"/>
      </p:scale>
      <p:origin x="0" y="13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7651" name="Rectangle 3"/>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7652" name="Rectangle 4"/>
          <p:cNvSpPr>
            <a:spLocks noGrp="1" noChangeArrowheads="1"/>
          </p:cNvSpPr>
          <p:nvPr>
            <p:ph type="ftr" sz="quarter" idx="2"/>
          </p:nvPr>
        </p:nvSpPr>
        <p:spPr bwMode="auto">
          <a:xfrm>
            <a:off x="0" y="8778875"/>
            <a:ext cx="2971800" cy="461963"/>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7653" name="Rectangle 5"/>
          <p:cNvSpPr>
            <a:spLocks noGrp="1" noChangeArrowheads="1"/>
          </p:cNvSpPr>
          <p:nvPr>
            <p:ph type="sldNum" sz="quarter" idx="3"/>
          </p:nvPr>
        </p:nvSpPr>
        <p:spPr bwMode="auto">
          <a:xfrm>
            <a:off x="3886200" y="8778875"/>
            <a:ext cx="2971800" cy="461963"/>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1" hangingPunct="1">
              <a:defRPr sz="1200" smtClean="0"/>
            </a:lvl1pPr>
          </a:lstStyle>
          <a:p>
            <a:pPr>
              <a:defRPr/>
            </a:pPr>
            <a:fld id="{43196019-B11B-41EE-AF15-5EABF28423E1}" type="slidenum">
              <a:rPr lang="en-US" altLang="id-ID"/>
              <a:pPr>
                <a:defRPr/>
              </a:pPr>
              <a:t>‹#›</a:t>
            </a:fld>
            <a:endParaRPr lang="en-US" altLang="id-ID"/>
          </a:p>
        </p:txBody>
      </p:sp>
    </p:spTree>
    <p:extLst>
      <p:ext uri="{BB962C8B-B14F-4D97-AF65-F5344CB8AC3E}">
        <p14:creationId xmlns:p14="http://schemas.microsoft.com/office/powerpoint/2010/main" val="20268755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eaLnBrk="1" hangingPunct="1">
              <a:defRPr/>
            </a:pPr>
            <a:endParaRPr lang="en-US"/>
          </a:p>
        </p:txBody>
      </p:sp>
      <p:sp>
        <p:nvSpPr>
          <p:cNvPr id="5"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id-ID"/>
          </a:p>
        </p:txBody>
      </p:sp>
      <p:sp>
        <p:nvSpPr>
          <p:cNvPr id="6"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7"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8"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9"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10"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11"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12"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id-ID"/>
          </a:p>
        </p:txBody>
      </p:sp>
      <p:sp>
        <p:nvSpPr>
          <p:cNvPr id="31755" name="Rectangle 1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1756"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 name="Rectangle 13"/>
          <p:cNvSpPr>
            <a:spLocks noGrp="1" noChangeArrowheads="1"/>
          </p:cNvSpPr>
          <p:nvPr>
            <p:ph type="dt" sz="half" idx="10"/>
          </p:nvPr>
        </p:nvSpPr>
        <p:spPr/>
        <p:txBody>
          <a:bodyPr/>
          <a:lstStyle>
            <a:lvl1pPr>
              <a:defRPr/>
            </a:lvl1pPr>
          </a:lstStyle>
          <a:p>
            <a:pPr>
              <a:defRPr/>
            </a:pPr>
            <a:endParaRPr lang="en-US"/>
          </a:p>
        </p:txBody>
      </p:sp>
      <p:sp>
        <p:nvSpPr>
          <p:cNvPr id="14" name="Rectangle 14"/>
          <p:cNvSpPr>
            <a:spLocks noGrp="1" noChangeArrowheads="1"/>
          </p:cNvSpPr>
          <p:nvPr>
            <p:ph type="ftr" sz="quarter" idx="11"/>
          </p:nvPr>
        </p:nvSpPr>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smtClean="0"/>
            </a:lvl1pPr>
          </a:lstStyle>
          <a:p>
            <a:pPr>
              <a:defRPr/>
            </a:pPr>
            <a:fld id="{15245624-0F36-4372-AA69-72D1D8F38E8C}" type="slidenum">
              <a:rPr lang="en-US" altLang="id-ID"/>
              <a:pPr>
                <a:defRPr/>
              </a:pPr>
              <a:t>‹#›</a:t>
            </a:fld>
            <a:endParaRPr lang="en-US" altLang="id-ID"/>
          </a:p>
        </p:txBody>
      </p:sp>
    </p:spTree>
    <p:extLst>
      <p:ext uri="{BB962C8B-B14F-4D97-AF65-F5344CB8AC3E}">
        <p14:creationId xmlns:p14="http://schemas.microsoft.com/office/powerpoint/2010/main" val="292960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800FFFF8-59F5-4B07-8E38-9C740478635E}" type="slidenum">
              <a:rPr lang="en-US" altLang="id-ID"/>
              <a:pPr>
                <a:defRPr/>
              </a:pPr>
              <a:t>‹#›</a:t>
            </a:fld>
            <a:endParaRPr lang="en-US" altLang="id-ID"/>
          </a:p>
        </p:txBody>
      </p:sp>
    </p:spTree>
    <p:extLst>
      <p:ext uri="{BB962C8B-B14F-4D97-AF65-F5344CB8AC3E}">
        <p14:creationId xmlns:p14="http://schemas.microsoft.com/office/powerpoint/2010/main" val="195637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BAFB0990-B29D-430D-84C3-5AA46115FAF0}" type="slidenum">
              <a:rPr lang="en-US" altLang="id-ID"/>
              <a:pPr>
                <a:defRPr/>
              </a:pPr>
              <a:t>‹#›</a:t>
            </a:fld>
            <a:endParaRPr lang="en-US" altLang="id-ID"/>
          </a:p>
        </p:txBody>
      </p:sp>
    </p:spTree>
    <p:extLst>
      <p:ext uri="{BB962C8B-B14F-4D97-AF65-F5344CB8AC3E}">
        <p14:creationId xmlns:p14="http://schemas.microsoft.com/office/powerpoint/2010/main" val="4087597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87D7ED34-6F14-4D5C-8E60-9C0DAD448052}" type="slidenum">
              <a:rPr lang="en-US" altLang="id-ID"/>
              <a:pPr>
                <a:defRPr/>
              </a:pPr>
              <a:t>‹#›</a:t>
            </a:fld>
            <a:endParaRPr lang="en-US" altLang="id-ID"/>
          </a:p>
        </p:txBody>
      </p:sp>
    </p:spTree>
    <p:extLst>
      <p:ext uri="{BB962C8B-B14F-4D97-AF65-F5344CB8AC3E}">
        <p14:creationId xmlns:p14="http://schemas.microsoft.com/office/powerpoint/2010/main" val="2111791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F3556BE5-E037-458C-A942-1471AC87572E}" type="slidenum">
              <a:rPr lang="en-US" altLang="id-ID"/>
              <a:pPr>
                <a:defRPr/>
              </a:pPr>
              <a:t>‹#›</a:t>
            </a:fld>
            <a:endParaRPr lang="en-US" altLang="id-ID"/>
          </a:p>
        </p:txBody>
      </p:sp>
    </p:spTree>
    <p:extLst>
      <p:ext uri="{BB962C8B-B14F-4D97-AF65-F5344CB8AC3E}">
        <p14:creationId xmlns:p14="http://schemas.microsoft.com/office/powerpoint/2010/main" val="578482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B8197D47-2063-4AFE-94E5-8990E5EE6B86}" type="slidenum">
              <a:rPr lang="en-US" altLang="id-ID"/>
              <a:pPr>
                <a:defRPr/>
              </a:pPr>
              <a:t>‹#›</a:t>
            </a:fld>
            <a:endParaRPr lang="en-US" altLang="id-ID"/>
          </a:p>
        </p:txBody>
      </p:sp>
    </p:spTree>
    <p:extLst>
      <p:ext uri="{BB962C8B-B14F-4D97-AF65-F5344CB8AC3E}">
        <p14:creationId xmlns:p14="http://schemas.microsoft.com/office/powerpoint/2010/main" val="231136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0FCBF314-2C72-4204-8917-A959D611E880}" type="slidenum">
              <a:rPr lang="en-US" altLang="id-ID"/>
              <a:pPr>
                <a:defRPr/>
              </a:pPr>
              <a:t>‹#›</a:t>
            </a:fld>
            <a:endParaRPr lang="en-US" altLang="id-ID"/>
          </a:p>
        </p:txBody>
      </p:sp>
    </p:spTree>
    <p:extLst>
      <p:ext uri="{BB962C8B-B14F-4D97-AF65-F5344CB8AC3E}">
        <p14:creationId xmlns:p14="http://schemas.microsoft.com/office/powerpoint/2010/main" val="1024142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1866738A-B59B-4E73-9814-1CCBE44D7FD2}" type="slidenum">
              <a:rPr lang="en-US" altLang="id-ID"/>
              <a:pPr>
                <a:defRPr/>
              </a:pPr>
              <a:t>‹#›</a:t>
            </a:fld>
            <a:endParaRPr lang="en-US" altLang="id-ID"/>
          </a:p>
        </p:txBody>
      </p:sp>
    </p:spTree>
    <p:extLst>
      <p:ext uri="{BB962C8B-B14F-4D97-AF65-F5344CB8AC3E}">
        <p14:creationId xmlns:p14="http://schemas.microsoft.com/office/powerpoint/2010/main" val="1066997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F94139C4-B8EA-49F8-B1E3-53F2F812031A}" type="slidenum">
              <a:rPr lang="en-US" altLang="id-ID"/>
              <a:pPr>
                <a:defRPr/>
              </a:pPr>
              <a:t>‹#›</a:t>
            </a:fld>
            <a:endParaRPr lang="en-US" altLang="id-ID"/>
          </a:p>
        </p:txBody>
      </p:sp>
    </p:spTree>
    <p:extLst>
      <p:ext uri="{BB962C8B-B14F-4D97-AF65-F5344CB8AC3E}">
        <p14:creationId xmlns:p14="http://schemas.microsoft.com/office/powerpoint/2010/main" val="242755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4322B0C3-2A98-4D0E-8794-ED980AD27CC4}" type="slidenum">
              <a:rPr lang="en-US" altLang="id-ID"/>
              <a:pPr>
                <a:defRPr/>
              </a:pPr>
              <a:t>‹#›</a:t>
            </a:fld>
            <a:endParaRPr lang="en-US" altLang="id-ID"/>
          </a:p>
        </p:txBody>
      </p:sp>
    </p:spTree>
    <p:extLst>
      <p:ext uri="{BB962C8B-B14F-4D97-AF65-F5344CB8AC3E}">
        <p14:creationId xmlns:p14="http://schemas.microsoft.com/office/powerpoint/2010/main" val="1830970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814C24A3-6222-469D-BEFF-F3153D7C34F5}" type="slidenum">
              <a:rPr lang="en-US" altLang="id-ID"/>
              <a:pPr>
                <a:defRPr/>
              </a:pPr>
              <a:t>‹#›</a:t>
            </a:fld>
            <a:endParaRPr lang="en-US" altLang="id-ID"/>
          </a:p>
        </p:txBody>
      </p:sp>
    </p:spTree>
    <p:extLst>
      <p:ext uri="{BB962C8B-B14F-4D97-AF65-F5344CB8AC3E}">
        <p14:creationId xmlns:p14="http://schemas.microsoft.com/office/powerpoint/2010/main" val="268743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Ref idx="1003">
        <a:schemeClr val="bg2"/>
      </p:bgRef>
    </p:bg>
    <p:spTree>
      <p:nvGrpSpPr>
        <p:cNvPr id="1" name=""/>
        <p:cNvGrpSpPr/>
        <p:nvPr/>
      </p:nvGrpSpPr>
      <p:grpSpPr>
        <a:xfrm>
          <a:off x="0" y="0"/>
          <a:ext cx="0" cy="0"/>
          <a:chOff x="0" y="0"/>
          <a:chExt cx="0" cy="0"/>
        </a:xfrm>
      </p:grpSpPr>
      <p:sp>
        <p:nvSpPr>
          <p:cNvPr id="30722"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eaLnBrk="1" hangingPunct="1">
              <a:defRPr/>
            </a:pPr>
            <a:endParaRPr lang="en-US"/>
          </a:p>
        </p:txBody>
      </p:sp>
      <p:sp>
        <p:nvSpPr>
          <p:cNvPr id="1027"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id-ID"/>
          </a:p>
        </p:txBody>
      </p:sp>
      <p:sp>
        <p:nvSpPr>
          <p:cNvPr id="1028"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1029"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1030"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1031"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1032"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1033"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d-ID"/>
          </a:p>
        </p:txBody>
      </p:sp>
      <p:sp>
        <p:nvSpPr>
          <p:cNvPr id="1034"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id-ID"/>
          </a:p>
        </p:txBody>
      </p:sp>
      <p:sp>
        <p:nvSpPr>
          <p:cNvPr id="1035" name="Rectangle 11"/>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36" name="Rectangle 12"/>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30733" name="Rectangle 13"/>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30734" name="Rectangle 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30735" name="Rectangle 15"/>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20479A1-3BBE-4DCE-87DD-07028BAE8708}" type="slidenum">
              <a:rPr lang="en-US" altLang="id-ID"/>
              <a:pPr>
                <a:defRPr/>
              </a:pPr>
              <a:t>‹#›</a:t>
            </a:fld>
            <a:endParaRPr lang="en-US" altLang="id-ID"/>
          </a:p>
        </p:txBody>
      </p:sp>
    </p:spTree>
  </p:cSld>
  <p:clrMap bg1="dk1" tx1="lt1" bg2="dk2" tx2="lt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0-#ppt_w/2"/>
                                          </p:val>
                                        </p:tav>
                                        <p:tav tm="100000">
                                          <p:val>
                                            <p:strVal val="#ppt_x"/>
                                          </p:val>
                                        </p:tav>
                                      </p:tavLst>
                                    </p:anim>
                                    <p:anim calcmode="lin" valueType="num">
                                      <p:cBhvr additive="base">
                                        <p:cTn id="8" dur="500" fill="hold"/>
                                        <p:tgtEl>
                                          <p:spTgt spid="30722"/>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3072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1828800"/>
            <a:ext cx="7772400" cy="685800"/>
          </a:xfrm>
        </p:spPr>
        <p:txBody>
          <a:bodyPr/>
          <a:lstStyle/>
          <a:p>
            <a:r>
              <a:rPr lang="id-ID" altLang="id-ID" sz="3200" smtClean="0"/>
              <a:t>SISTEM MONETER INTERNASIONAL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04800"/>
            <a:ext cx="8229600" cy="1143000"/>
          </a:xfrm>
        </p:spPr>
        <p:txBody>
          <a:bodyPr/>
          <a:lstStyle/>
          <a:p>
            <a:r>
              <a:rPr lang="en-US" altLang="id-ID" smtClean="0"/>
              <a:t>STANDAR EMAS KLASIK: 1875-1914 </a:t>
            </a:r>
          </a:p>
        </p:txBody>
      </p:sp>
      <p:sp>
        <p:nvSpPr>
          <p:cNvPr id="33795" name="Rectangle 3"/>
          <p:cNvSpPr>
            <a:spLocks noGrp="1" noChangeArrowheads="1"/>
          </p:cNvSpPr>
          <p:nvPr>
            <p:ph type="body" idx="1"/>
          </p:nvPr>
        </p:nvSpPr>
        <p:spPr>
          <a:xfrm>
            <a:off x="381000" y="1600200"/>
            <a:ext cx="8382000" cy="4876800"/>
          </a:xfrm>
        </p:spPr>
        <p:txBody>
          <a:bodyPr/>
          <a:lstStyle/>
          <a:p>
            <a:pPr algn="just">
              <a:lnSpc>
                <a:spcPct val="90000"/>
              </a:lnSpc>
            </a:pPr>
            <a:r>
              <a:rPr lang="en-US" altLang="id-ID" smtClean="0"/>
              <a:t>Jerman: mengganti dengan standar emas pada 1875, dan menghentikan pembuatan uang perak.</a:t>
            </a:r>
          </a:p>
          <a:p>
            <a:pPr algn="just">
              <a:lnSpc>
                <a:spcPct val="90000"/>
              </a:lnSpc>
            </a:pPr>
            <a:r>
              <a:rPr lang="en-US" altLang="id-ID" smtClean="0"/>
              <a:t>AS: mengadopsi standar emas pada 1879.</a:t>
            </a:r>
          </a:p>
          <a:p>
            <a:pPr algn="just">
              <a:lnSpc>
                <a:spcPct val="90000"/>
              </a:lnSpc>
            </a:pPr>
            <a:r>
              <a:rPr lang="en-US" altLang="id-ID" smtClean="0"/>
              <a:t>Rusia dan Jepang: mengadopsinya pada 1897.</a:t>
            </a:r>
          </a:p>
          <a:p>
            <a:pPr algn="just">
              <a:lnSpc>
                <a:spcPct val="90000"/>
              </a:lnSpc>
            </a:pPr>
            <a:r>
              <a:rPr lang="en-US" altLang="id-ID" smtClean="0"/>
              <a:t>Standar emas internasional dikatakan ada jika kebanyakan negara utama memenuhi tiga syarat:</a:t>
            </a:r>
          </a:p>
          <a:p>
            <a:pPr algn="just">
              <a:lnSpc>
                <a:spcPct val="90000"/>
              </a:lnSpc>
            </a:pPr>
            <a:r>
              <a:rPr lang="en-US" altLang="id-ID" smtClean="0"/>
              <a:t>1. Hanya emas yang dijamin dalam pembuatan uang logam yang tidak dibatasi;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 calcmode="lin" valueType="num">
                                      <p:cBhvr additive="base">
                                        <p:cTn id="7" dur="500" fill="hold"/>
                                        <p:tgtEl>
                                          <p:spTgt spid="33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33795">
                                            <p:txEl>
                                              <p:pRg st="0" end="0"/>
                                            </p:txEl>
                                          </p:spTgt>
                                        </p:tgtEl>
                                        <p:attrNameLst>
                                          <p:attrName>style.visibility</p:attrName>
                                        </p:attrNameLst>
                                      </p:cBhvr>
                                      <p:to>
                                        <p:strVal val="visible"/>
                                      </p:to>
                                    </p:set>
                                    <p:animEffect transition="in" filter="box(out)">
                                      <p:cBhvr>
                                        <p:cTn id="13" dur="500"/>
                                        <p:tgtEl>
                                          <p:spTgt spid="33795">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33795">
                                            <p:txEl>
                                              <p:pRg st="1" end="1"/>
                                            </p:txEl>
                                          </p:spTgt>
                                        </p:tgtEl>
                                        <p:attrNameLst>
                                          <p:attrName>style.visibility</p:attrName>
                                        </p:attrNameLst>
                                      </p:cBhvr>
                                      <p:to>
                                        <p:strVal val="visible"/>
                                      </p:to>
                                    </p:set>
                                    <p:animEffect transition="in" filter="box(out)">
                                      <p:cBhvr>
                                        <p:cTn id="18" dur="500"/>
                                        <p:tgtEl>
                                          <p:spTgt spid="33795">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33795">
                                            <p:txEl>
                                              <p:pRg st="2" end="2"/>
                                            </p:txEl>
                                          </p:spTgt>
                                        </p:tgtEl>
                                        <p:attrNameLst>
                                          <p:attrName>style.visibility</p:attrName>
                                        </p:attrNameLst>
                                      </p:cBhvr>
                                      <p:to>
                                        <p:strVal val="visible"/>
                                      </p:to>
                                    </p:set>
                                    <p:animEffect transition="in" filter="box(out)">
                                      <p:cBhvr>
                                        <p:cTn id="23" dur="500"/>
                                        <p:tgtEl>
                                          <p:spTgt spid="33795">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33795">
                                            <p:txEl>
                                              <p:pRg st="3" end="3"/>
                                            </p:txEl>
                                          </p:spTgt>
                                        </p:tgtEl>
                                        <p:attrNameLst>
                                          <p:attrName>style.visibility</p:attrName>
                                        </p:attrNameLst>
                                      </p:cBhvr>
                                      <p:to>
                                        <p:strVal val="visible"/>
                                      </p:to>
                                    </p:set>
                                    <p:animEffect transition="in" filter="box(out)">
                                      <p:cBhvr>
                                        <p:cTn id="28" dur="500"/>
                                        <p:tgtEl>
                                          <p:spTgt spid="33795">
                                            <p:txEl>
                                              <p:pRg st="3" end="3"/>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33795">
                                            <p:txEl>
                                              <p:pRg st="4" end="4"/>
                                            </p:txEl>
                                          </p:spTgt>
                                        </p:tgtEl>
                                        <p:attrNameLst>
                                          <p:attrName>style.visibility</p:attrName>
                                        </p:attrNameLst>
                                      </p:cBhvr>
                                      <p:to>
                                        <p:strVal val="visible"/>
                                      </p:to>
                                    </p:set>
                                    <p:animEffect transition="in" filter="box(out)">
                                      <p:cBhvr>
                                        <p:cTn id="33" dur="500"/>
                                        <p:tgtEl>
                                          <p:spTgt spid="33795">
                                            <p:txEl>
                                              <p:pRg st="4" end="4"/>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524000"/>
          </a:xfrm>
        </p:spPr>
        <p:txBody>
          <a:bodyPr/>
          <a:lstStyle/>
          <a:p>
            <a:r>
              <a:rPr lang="en-US" altLang="id-ID" smtClean="0"/>
              <a:t>STANDAR EMAS KLASIK: 1875-1914 </a:t>
            </a:r>
          </a:p>
        </p:txBody>
      </p:sp>
      <p:sp>
        <p:nvSpPr>
          <p:cNvPr id="9219" name="Rectangle 3"/>
          <p:cNvSpPr>
            <a:spLocks noGrp="1" noChangeArrowheads="1"/>
          </p:cNvSpPr>
          <p:nvPr>
            <p:ph type="body" idx="1"/>
          </p:nvPr>
        </p:nvSpPr>
        <p:spPr>
          <a:xfrm>
            <a:off x="381000" y="1676400"/>
            <a:ext cx="8458200" cy="4953000"/>
          </a:xfrm>
        </p:spPr>
        <p:txBody>
          <a:bodyPr/>
          <a:lstStyle/>
          <a:p>
            <a:pPr algn="just">
              <a:lnSpc>
                <a:spcPct val="90000"/>
              </a:lnSpc>
            </a:pPr>
            <a:r>
              <a:rPr lang="en-US" altLang="id-ID" smtClean="0"/>
              <a:t>2. Ada dua cara konvertabilitas antara emas dan mata uang nasional pada rasio yang stabil; </a:t>
            </a:r>
          </a:p>
          <a:p>
            <a:pPr algn="just">
              <a:lnSpc>
                <a:spcPct val="90000"/>
              </a:lnSpc>
            </a:pPr>
            <a:r>
              <a:rPr lang="en-US" altLang="id-ID" smtClean="0"/>
              <a:t>3. Emas mungkin secara bebas diekspor dan diimpor.</a:t>
            </a:r>
          </a:p>
          <a:p>
            <a:pPr algn="just">
              <a:lnSpc>
                <a:spcPct val="90000"/>
              </a:lnSpc>
            </a:pPr>
            <a:r>
              <a:rPr lang="en-US" altLang="id-ID" smtClean="0"/>
              <a:t>Di bawah standar emas, ketidakselarasan kurs tukar secara otomatis akan dikoreksi dengan arus emas lintas batas.</a:t>
            </a:r>
          </a:p>
          <a:p>
            <a:pPr algn="just">
              <a:lnSpc>
                <a:spcPct val="90000"/>
              </a:lnSpc>
            </a:pPr>
            <a:r>
              <a:rPr lang="en-US" altLang="id-ID" smtClean="0"/>
              <a:t>Ketidakseimbangan pembayaran internasional juga akan terkoreksi secara otomatis </a:t>
            </a:r>
            <a:r>
              <a:rPr lang="en-US" altLang="id-ID" i="1" smtClean="0"/>
              <a:t>(price-specie-flow mechanism</a:t>
            </a:r>
            <a:r>
              <a:rPr lang="en-US" altLang="id-ID" smtClean="0"/>
              <a:t>).</a:t>
            </a:r>
            <a:endParaRPr lang="en-US" altLang="id-ID" i="1" smtClean="0"/>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calcmode="lin" valueType="num">
                                      <p:cBhvr additive="base">
                                        <p:cTn id="7" dur="500" fill="hold"/>
                                        <p:tgtEl>
                                          <p:spTgt spid="92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 calcmode="lin" valueType="num">
                                      <p:cBhvr additive="base">
                                        <p:cTn id="13"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anim calcmode="lin" valueType="num">
                                      <p:cBhvr additive="base">
                                        <p:cTn id="19"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2" end="2"/>
                                            </p:txEl>
                                          </p:spTgt>
                                        </p:tgtEl>
                                        <p:attrNameLst>
                                          <p:attrName>style.visibility</p:attrName>
                                        </p:attrNameLst>
                                      </p:cBhvr>
                                      <p:to>
                                        <p:strVal val="visible"/>
                                      </p:to>
                                    </p:set>
                                    <p:anim calcmode="lin" valueType="num">
                                      <p:cBhvr additive="base">
                                        <p:cTn id="25"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 calcmode="lin" valueType="num">
                                      <p:cBhvr additive="base">
                                        <p:cTn id="31"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1295400"/>
          </a:xfrm>
        </p:spPr>
        <p:txBody>
          <a:bodyPr/>
          <a:lstStyle/>
          <a:p>
            <a:r>
              <a:rPr lang="en-US" altLang="id-ID" smtClean="0"/>
              <a:t>PERIODE SELAMA PERANG: 1915-1944 </a:t>
            </a:r>
          </a:p>
        </p:txBody>
      </p:sp>
      <p:sp>
        <p:nvSpPr>
          <p:cNvPr id="10243" name="Rectangle 3"/>
          <p:cNvSpPr>
            <a:spLocks noGrp="1" noChangeArrowheads="1"/>
          </p:cNvSpPr>
          <p:nvPr>
            <p:ph type="body" idx="1"/>
          </p:nvPr>
        </p:nvSpPr>
        <p:spPr>
          <a:xfrm>
            <a:off x="304800" y="1524000"/>
            <a:ext cx="8610600" cy="5105400"/>
          </a:xfrm>
        </p:spPr>
        <p:txBody>
          <a:bodyPr/>
          <a:lstStyle/>
          <a:p>
            <a:pPr algn="just">
              <a:lnSpc>
                <a:spcPct val="90000"/>
              </a:lnSpc>
            </a:pPr>
            <a:r>
              <a:rPr lang="en-US" altLang="id-ID" smtClean="0"/>
              <a:t>Pada Agustus 1914 standar emas klasik berakhir, karena negara2 utama (Inggris, Prancis, Jerman, dan Rusia) menghentikan penebusan wesel bank dalam emas dan mengembargo ekspor emas.</a:t>
            </a:r>
          </a:p>
          <a:p>
            <a:pPr algn="just">
              <a:lnSpc>
                <a:spcPct val="90000"/>
              </a:lnSpc>
            </a:pPr>
            <a:r>
              <a:rPr lang="en-US" altLang="id-ID" smtClean="0"/>
              <a:t>Setelah perang Dunia I, beberapa negara menderita hiperinflasi.</a:t>
            </a:r>
          </a:p>
          <a:p>
            <a:pPr algn="just">
              <a:lnSpc>
                <a:spcPct val="90000"/>
              </a:lnSpc>
            </a:pPr>
            <a:r>
              <a:rPr lang="en-US" altLang="id-ID" smtClean="0"/>
              <a:t>Kurs tukar antar mata uang berfluktuasi pada awal 1920-an. Selama periode ini, negara2 secara luas menggunakan depresiasi yang “ganas” atas mata uangnya untuk mendapatkan keunggulan dalam pasar ekspor dunia.</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 calcmode="lin" valueType="num">
                                      <p:cBhvr additive="base">
                                        <p:cTn id="7" dur="500" fill="hold"/>
                                        <p:tgtEl>
                                          <p:spTgt spid="10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Effect transition="in" filter="dissolve">
                                      <p:cBhvr>
                                        <p:cTn id="13" dur="500"/>
                                        <p:tgtEl>
                                          <p:spTgt spid="1024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Effect transition="in" filter="dissolve">
                                      <p:cBhvr>
                                        <p:cTn id="18" dur="500"/>
                                        <p:tgtEl>
                                          <p:spTgt spid="1024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Effect transition="in" filter="dissolve">
                                      <p:cBhvr>
                                        <p:cTn id="23"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P spid="1024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a:xfrm>
            <a:off x="457200" y="304800"/>
            <a:ext cx="8305800" cy="1219200"/>
          </a:xfrm>
        </p:spPr>
        <p:txBody>
          <a:bodyPr/>
          <a:lstStyle/>
          <a:p>
            <a:r>
              <a:rPr lang="en-US" altLang="id-ID" smtClean="0"/>
              <a:t>PERIODE SELAMA PERANG: 1915-1944</a:t>
            </a:r>
          </a:p>
        </p:txBody>
      </p:sp>
      <p:sp>
        <p:nvSpPr>
          <p:cNvPr id="34819" name="Rectangle 1027"/>
          <p:cNvSpPr>
            <a:spLocks noGrp="1" noChangeArrowheads="1"/>
          </p:cNvSpPr>
          <p:nvPr>
            <p:ph type="body" idx="1"/>
          </p:nvPr>
        </p:nvSpPr>
        <p:spPr>
          <a:xfrm>
            <a:off x="304800" y="1752600"/>
            <a:ext cx="8534400" cy="4876800"/>
          </a:xfrm>
        </p:spPr>
        <p:txBody>
          <a:bodyPr/>
          <a:lstStyle/>
          <a:p>
            <a:pPr algn="just"/>
            <a:r>
              <a:rPr lang="en-US" altLang="id-ID" smtClean="0"/>
              <a:t>AS berusaha mengembalikan standar emas pada 1919.</a:t>
            </a:r>
          </a:p>
          <a:p>
            <a:pPr algn="just"/>
            <a:r>
              <a:rPr lang="en-US" altLang="id-ID" smtClean="0"/>
              <a:t>Inggris: kembali ke standar emas pada 1925.</a:t>
            </a:r>
          </a:p>
          <a:p>
            <a:pPr algn="just"/>
            <a:r>
              <a:rPr lang="en-US" altLang="id-ID" smtClean="0"/>
              <a:t>Swis, Prancis, dan negara2 Skandinavia: kembali ke standar emas pada 1928.</a:t>
            </a:r>
          </a:p>
          <a:p>
            <a:pPr algn="just"/>
            <a:r>
              <a:rPr lang="en-US" altLang="id-ID" smtClean="0"/>
              <a:t>Pada akhir 1920-an terjadi kesalahan dalam menerapkan standar emas: negara2 utama memprioritaskan pada stabilisasi ekonomi domestik (dengan kebijakan stirilisasi emas).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 calcmode="lin" valueType="num">
                                      <p:cBhvr additive="base">
                                        <p:cTn id="7" dur="500" fill="hold"/>
                                        <p:tgtEl>
                                          <p:spTgt spid="34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Effect transition="in" filter="wipe(left)">
                                      <p:cBhvr>
                                        <p:cTn id="13" dur="500"/>
                                        <p:tgtEl>
                                          <p:spTgt spid="3481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4819">
                                            <p:txEl>
                                              <p:pRg st="1" end="1"/>
                                            </p:txEl>
                                          </p:spTgt>
                                        </p:tgtEl>
                                        <p:attrNameLst>
                                          <p:attrName>style.visibility</p:attrName>
                                        </p:attrNameLst>
                                      </p:cBhvr>
                                      <p:to>
                                        <p:strVal val="visible"/>
                                      </p:to>
                                    </p:set>
                                    <p:animEffect transition="in" filter="wipe(left)">
                                      <p:cBhvr>
                                        <p:cTn id="18" dur="500"/>
                                        <p:tgtEl>
                                          <p:spTgt spid="3481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4819">
                                            <p:txEl>
                                              <p:pRg st="2" end="2"/>
                                            </p:txEl>
                                          </p:spTgt>
                                        </p:tgtEl>
                                        <p:attrNameLst>
                                          <p:attrName>style.visibility</p:attrName>
                                        </p:attrNameLst>
                                      </p:cBhvr>
                                      <p:to>
                                        <p:strVal val="visible"/>
                                      </p:to>
                                    </p:set>
                                    <p:animEffect transition="in" filter="wipe(left)">
                                      <p:cBhvr>
                                        <p:cTn id="23" dur="500"/>
                                        <p:tgtEl>
                                          <p:spTgt spid="3481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Effect transition="in" filter="wipe(left)">
                                      <p:cBhvr>
                                        <p:cTn id="28"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7772400" cy="1447800"/>
          </a:xfrm>
        </p:spPr>
        <p:txBody>
          <a:bodyPr/>
          <a:lstStyle/>
          <a:p>
            <a:r>
              <a:rPr lang="en-US" altLang="id-ID" smtClean="0"/>
              <a:t>PERIODE SELAMA PERANG: 1915-1944 </a:t>
            </a:r>
          </a:p>
        </p:txBody>
      </p:sp>
      <p:sp>
        <p:nvSpPr>
          <p:cNvPr id="11267" name="Rectangle 3"/>
          <p:cNvSpPr>
            <a:spLocks noGrp="1" noChangeArrowheads="1"/>
          </p:cNvSpPr>
          <p:nvPr>
            <p:ph type="body" idx="1"/>
          </p:nvPr>
        </p:nvSpPr>
        <p:spPr>
          <a:xfrm>
            <a:off x="152400" y="1524000"/>
            <a:ext cx="8534400" cy="4876800"/>
          </a:xfrm>
        </p:spPr>
        <p:txBody>
          <a:bodyPr/>
          <a:lstStyle/>
          <a:p>
            <a:pPr algn="just"/>
            <a:r>
              <a:rPr lang="en-US" altLang="id-ID" sz="2800" smtClean="0"/>
              <a:t>Akibat tidak mematuhi aturan main, mekanisme penyesuaian otomatis standar emas tidak dapat bekerja.</a:t>
            </a:r>
          </a:p>
          <a:p>
            <a:pPr algn="just"/>
            <a:r>
              <a:rPr lang="en-US" altLang="id-ID" sz="2800" smtClean="0"/>
              <a:t>Pengembalian ke standar emas diperburuk oleh terjadinya Depresi Besar pada 1929.</a:t>
            </a:r>
          </a:p>
          <a:p>
            <a:pPr algn="just"/>
            <a:r>
              <a:rPr lang="en-US" altLang="id-ID" sz="2800" smtClean="0"/>
              <a:t>Akibat Depresi Besar bank2 di Austria, Jerman, dan AS mengalami penurunan nilai portofolionya, &amp; terjadi penghindaran atas bank.</a:t>
            </a:r>
          </a:p>
          <a:p>
            <a:pPr algn="just"/>
            <a:r>
              <a:rPr lang="en-US" altLang="id-ID" sz="2800" smtClean="0"/>
              <a:t>Inggris mengalami arus keluar emas besar2-an, yang dihasilkan dari defisit neraca pembayaran yang kronis dan hilangnya kepercayaan terhadap pound sterling.</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box(out)">
                                      <p:cBhvr>
                                        <p:cTn id="13" dur="500"/>
                                        <p:tgtEl>
                                          <p:spTgt spid="11267">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11267">
                                            <p:txEl>
                                              <p:pRg st="1" end="1"/>
                                            </p:txEl>
                                          </p:spTgt>
                                        </p:tgtEl>
                                        <p:attrNameLst>
                                          <p:attrName>style.visibility</p:attrName>
                                        </p:attrNameLst>
                                      </p:cBhvr>
                                      <p:to>
                                        <p:strVal val="visible"/>
                                      </p:to>
                                    </p:set>
                                    <p:animEffect transition="in" filter="box(out)">
                                      <p:cBhvr>
                                        <p:cTn id="18" dur="500"/>
                                        <p:tgtEl>
                                          <p:spTgt spid="11267">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Effect transition="in" filter="box(out)">
                                      <p:cBhvr>
                                        <p:cTn id="23" dur="500"/>
                                        <p:tgtEl>
                                          <p:spTgt spid="11267">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box(out)">
                                      <p:cBhvr>
                                        <p:cTn id="28" dur="500"/>
                                        <p:tgtEl>
                                          <p:spTgt spid="11267">
                                            <p:txEl>
                                              <p:pRg st="3" end="3"/>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P spid="112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381000"/>
            <a:ext cx="8458200" cy="1143000"/>
          </a:xfrm>
        </p:spPr>
        <p:txBody>
          <a:bodyPr/>
          <a:lstStyle/>
          <a:p>
            <a:r>
              <a:rPr lang="en-US" altLang="id-ID" smtClean="0"/>
              <a:t>PERIODE SELAMA PERANG: 1915-1944 </a:t>
            </a:r>
          </a:p>
        </p:txBody>
      </p:sp>
      <p:sp>
        <p:nvSpPr>
          <p:cNvPr id="12291" name="Rectangle 3"/>
          <p:cNvSpPr>
            <a:spLocks noGrp="1" noChangeArrowheads="1"/>
          </p:cNvSpPr>
          <p:nvPr>
            <p:ph type="body" idx="1"/>
          </p:nvPr>
        </p:nvSpPr>
        <p:spPr>
          <a:xfrm>
            <a:off x="304800" y="1676400"/>
            <a:ext cx="8534400" cy="4800600"/>
          </a:xfrm>
        </p:spPr>
        <p:txBody>
          <a:bodyPr/>
          <a:lstStyle/>
          <a:p>
            <a:pPr algn="just">
              <a:lnSpc>
                <a:spcPct val="90000"/>
              </a:lnSpc>
            </a:pPr>
            <a:r>
              <a:rPr lang="en-US" altLang="id-ID" smtClean="0"/>
              <a:t>September 1931, pemerintah Inggris menghenti-kan pembayaran emas dan membiarkan pound mengambang. </a:t>
            </a:r>
          </a:p>
          <a:p>
            <a:pPr algn="just">
              <a:lnSpc>
                <a:spcPct val="90000"/>
              </a:lnSpc>
            </a:pPr>
            <a:r>
              <a:rPr lang="en-US" altLang="id-ID" smtClean="0"/>
              <a:t>Akhir 1931, Kanada, Swedia, Austria, dan Jepang mengikuti jejak Inggris ini.</a:t>
            </a:r>
          </a:p>
          <a:p>
            <a:pPr algn="just">
              <a:lnSpc>
                <a:spcPct val="90000"/>
              </a:lnSpc>
            </a:pPr>
            <a:r>
              <a:rPr lang="en-US" altLang="id-ID" smtClean="0"/>
              <a:t>AS meninggalkan standar emas setelah bank mengalami kesulitan dan arus keluar emas.</a:t>
            </a:r>
          </a:p>
          <a:p>
            <a:pPr algn="just">
              <a:lnSpc>
                <a:spcPct val="90000"/>
              </a:lnSpc>
            </a:pPr>
            <a:r>
              <a:rPr lang="en-US" altLang="id-ID" smtClean="0"/>
              <a:t>Prancis meninggalkan standar emas pada 1936, karena pelarian dari franc, yang merefleksikan ketidakstabilan ekonomi dan politik.</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calcmode="lin" valueType="num">
                                      <p:cBhvr additive="base">
                                        <p:cTn id="7" dur="500" fill="hold"/>
                                        <p:tgtEl>
                                          <p:spTgt spid="122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Effect transition="in" filter="barn(outVertical)">
                                      <p:cBhvr>
                                        <p:cTn id="13" dur="500"/>
                                        <p:tgtEl>
                                          <p:spTgt spid="1229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12291">
                                            <p:txEl>
                                              <p:pRg st="1" end="1"/>
                                            </p:txEl>
                                          </p:spTgt>
                                        </p:tgtEl>
                                        <p:attrNameLst>
                                          <p:attrName>style.visibility</p:attrName>
                                        </p:attrNameLst>
                                      </p:cBhvr>
                                      <p:to>
                                        <p:strVal val="visible"/>
                                      </p:to>
                                    </p:set>
                                    <p:animEffect transition="in" filter="barn(outVertical)">
                                      <p:cBhvr>
                                        <p:cTn id="18" dur="500"/>
                                        <p:tgtEl>
                                          <p:spTgt spid="1229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12291">
                                            <p:txEl>
                                              <p:pRg st="2" end="2"/>
                                            </p:txEl>
                                          </p:spTgt>
                                        </p:tgtEl>
                                        <p:attrNameLst>
                                          <p:attrName>style.visibility</p:attrName>
                                        </p:attrNameLst>
                                      </p:cBhvr>
                                      <p:to>
                                        <p:strVal val="visible"/>
                                      </p:to>
                                    </p:set>
                                    <p:animEffect transition="in" filter="barn(outVertical)">
                                      <p:cBhvr>
                                        <p:cTn id="23" dur="500"/>
                                        <p:tgtEl>
                                          <p:spTgt spid="1229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barn(outVertical)">
                                      <p:cBhvr>
                                        <p:cTn id="28"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p:bldP spid="1229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228600"/>
            <a:ext cx="8382000" cy="1295400"/>
          </a:xfrm>
        </p:spPr>
        <p:txBody>
          <a:bodyPr/>
          <a:lstStyle/>
          <a:p>
            <a:r>
              <a:rPr lang="en-US" altLang="id-ID" smtClean="0"/>
              <a:t>SISTEM BRETTON WOODS (SBW): 1945-1972 </a:t>
            </a:r>
          </a:p>
        </p:txBody>
      </p:sp>
      <p:sp>
        <p:nvSpPr>
          <p:cNvPr id="13315" name="Rectangle 3"/>
          <p:cNvSpPr>
            <a:spLocks noGrp="1" noChangeArrowheads="1"/>
          </p:cNvSpPr>
          <p:nvPr>
            <p:ph type="body" idx="1"/>
          </p:nvPr>
        </p:nvSpPr>
        <p:spPr>
          <a:xfrm>
            <a:off x="228600" y="1524000"/>
            <a:ext cx="8686800" cy="5105400"/>
          </a:xfrm>
        </p:spPr>
        <p:txBody>
          <a:bodyPr/>
          <a:lstStyle/>
          <a:p>
            <a:pPr algn="just">
              <a:lnSpc>
                <a:spcPct val="90000"/>
              </a:lnSpc>
            </a:pPr>
            <a:r>
              <a:rPr lang="en-US" altLang="id-ID" smtClean="0"/>
              <a:t>SBW dihasilkan dari pertemuan 44 wakil negara di Bretton Woods, New Hampshire, pada Juli 1944.</a:t>
            </a:r>
          </a:p>
          <a:p>
            <a:pPr algn="just">
              <a:lnSpc>
                <a:spcPct val="90000"/>
              </a:lnSpc>
            </a:pPr>
            <a:r>
              <a:rPr lang="en-US" altLang="id-ID" smtClean="0"/>
              <a:t>Lembaga yang dihasilkan: IMF dan IBRD/World Bank, yang keduanya mempunyai tanggung jawab berbeda.</a:t>
            </a:r>
          </a:p>
          <a:p>
            <a:pPr algn="just">
              <a:lnSpc>
                <a:spcPct val="90000"/>
              </a:lnSpc>
            </a:pPr>
            <a:r>
              <a:rPr lang="en-US" altLang="id-ID" smtClean="0"/>
              <a:t>SBW berusaha mencegah berulangnya nasiona-lisme ekonomi dengan kebijakan destruktif “memiskinkan negara tetangga” dan mengarah pada kekurangan peraturan2 yang jelas atas terganggunya permainan selama perang.</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Effect transition="in" filter="wipe(left)">
                                      <p:cBhvr>
                                        <p:cTn id="13" dur="500"/>
                                        <p:tgtEl>
                                          <p:spTgt spid="1331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3315">
                                            <p:txEl>
                                              <p:pRg st="1" end="1"/>
                                            </p:txEl>
                                          </p:spTgt>
                                        </p:tgtEl>
                                        <p:attrNameLst>
                                          <p:attrName>style.visibility</p:attrName>
                                        </p:attrNameLst>
                                      </p:cBhvr>
                                      <p:to>
                                        <p:strVal val="visible"/>
                                      </p:to>
                                    </p:set>
                                    <p:animEffect transition="in" filter="wipe(left)">
                                      <p:cBhvr>
                                        <p:cTn id="18" dur="500"/>
                                        <p:tgtEl>
                                          <p:spTgt spid="1331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Effect transition="in" filter="wipe(left)">
                                      <p:cBhvr>
                                        <p:cTn id="23"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1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28600"/>
            <a:ext cx="8305800" cy="1371600"/>
          </a:xfrm>
        </p:spPr>
        <p:txBody>
          <a:bodyPr/>
          <a:lstStyle/>
          <a:p>
            <a:r>
              <a:rPr lang="en-US" altLang="id-ID" smtClean="0"/>
              <a:t>SISTEM BRETTON WOODS (SBW): 1945-1972 </a:t>
            </a:r>
          </a:p>
        </p:txBody>
      </p:sp>
      <p:sp>
        <p:nvSpPr>
          <p:cNvPr id="35843" name="Rectangle 3"/>
          <p:cNvSpPr>
            <a:spLocks noGrp="1" noChangeArrowheads="1"/>
          </p:cNvSpPr>
          <p:nvPr>
            <p:ph type="body" idx="1"/>
          </p:nvPr>
        </p:nvSpPr>
        <p:spPr>
          <a:xfrm>
            <a:off x="304800" y="1752600"/>
            <a:ext cx="8534400" cy="4648200"/>
          </a:xfrm>
        </p:spPr>
        <p:txBody>
          <a:bodyPr/>
          <a:lstStyle/>
          <a:p>
            <a:pPr algn="just"/>
            <a:r>
              <a:rPr lang="en-US" altLang="id-ID" sz="3600" smtClean="0"/>
              <a:t>Desain sistem tukar emas: setiap negara menentukan nilai pari mata uangnya pada US$, dan US$ menambatkan pada emas ($35/ons).</a:t>
            </a:r>
          </a:p>
          <a:p>
            <a:pPr algn="just"/>
            <a:r>
              <a:rPr lang="en-US" altLang="id-ID" sz="3600" smtClean="0"/>
              <a:t>Negara yang memegang US$, seperti emas, dapat digunakan sebagai alat pembayaran internasional (dollar berdasarkan standar tukar emas).</a:t>
            </a:r>
          </a:p>
          <a:p>
            <a:pPr algn="just"/>
            <a:endParaRPr lang="en-US" altLang="id-ID" sz="36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 calcmode="lin" valueType="num">
                                      <p:cBhvr additive="base">
                                        <p:cTn id="7" dur="500" fill="hold"/>
                                        <p:tgtEl>
                                          <p:spTgt spid="358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5843">
                                            <p:txEl>
                                              <p:pRg st="0" end="0"/>
                                            </p:txEl>
                                          </p:spTgt>
                                        </p:tgtEl>
                                        <p:attrNameLst>
                                          <p:attrName>style.visibility</p:attrName>
                                        </p:attrNameLst>
                                      </p:cBhvr>
                                      <p:to>
                                        <p:strVal val="visible"/>
                                      </p:to>
                                    </p:set>
                                    <p:animEffect transition="in" filter="dissolve">
                                      <p:cBhvr>
                                        <p:cTn id="13" dur="500"/>
                                        <p:tgtEl>
                                          <p:spTgt spid="3584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5843">
                                            <p:txEl>
                                              <p:pRg st="1" end="1"/>
                                            </p:txEl>
                                          </p:spTgt>
                                        </p:tgtEl>
                                        <p:attrNameLst>
                                          <p:attrName>style.visibility</p:attrName>
                                        </p:attrNameLst>
                                      </p:cBhvr>
                                      <p:to>
                                        <p:strVal val="visible"/>
                                      </p:to>
                                    </p:set>
                                    <p:animEffect transition="in" filter="dissolve">
                                      <p:cBhvr>
                                        <p:cTn id="18"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P spid="3584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848600" cy="1295400"/>
          </a:xfrm>
        </p:spPr>
        <p:txBody>
          <a:bodyPr/>
          <a:lstStyle/>
          <a:p>
            <a:r>
              <a:rPr lang="en-US" altLang="id-ID" smtClean="0"/>
              <a:t>SISTEM BRETTON WOODS (SBW): 1945-1972 </a:t>
            </a:r>
          </a:p>
        </p:txBody>
      </p:sp>
      <p:sp>
        <p:nvSpPr>
          <p:cNvPr id="14339" name="Rectangle 3"/>
          <p:cNvSpPr>
            <a:spLocks noGrp="1" noChangeArrowheads="1"/>
          </p:cNvSpPr>
          <p:nvPr>
            <p:ph type="body" idx="1"/>
          </p:nvPr>
        </p:nvSpPr>
        <p:spPr>
          <a:xfrm>
            <a:off x="228600" y="1676400"/>
            <a:ext cx="8686800" cy="4876800"/>
          </a:xfrm>
        </p:spPr>
        <p:txBody>
          <a:bodyPr/>
          <a:lstStyle/>
          <a:p>
            <a:pPr algn="just"/>
            <a:r>
              <a:rPr lang="en-US" altLang="id-ID" sz="3600" smtClean="0"/>
              <a:t>Dengan pasokan cadangan moneter internasional dipasangkan dengan tingkat kurs yang stabil, menyediakan lingkungan kondusif yang tinggi terhadap perdagangan dan investasi internasional pada 1950-1960.</a:t>
            </a:r>
          </a:p>
          <a:p>
            <a:pPr algn="just"/>
            <a:r>
              <a:rPr lang="en-US" altLang="id-ID" sz="3600" smtClean="0"/>
              <a:t>Peringatan Prof. Robert Triffin: sistem emas diprogramkan untuk kolap dalam jangka panjang (paradoks Triffin).</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4339">
                                            <p:txEl>
                                              <p:pRg st="0" end="0"/>
                                            </p:txEl>
                                          </p:spTgt>
                                        </p:tgtEl>
                                        <p:attrNameLst>
                                          <p:attrName>style.visibility</p:attrName>
                                        </p:attrNameLst>
                                      </p:cBhvr>
                                      <p:to>
                                        <p:strVal val="visible"/>
                                      </p:to>
                                    </p:set>
                                    <p:animEffect transition="in" filter="barn(outVertical)">
                                      <p:cBhvr>
                                        <p:cTn id="13" dur="500"/>
                                        <p:tgtEl>
                                          <p:spTgt spid="1433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14339">
                                            <p:txEl>
                                              <p:pRg st="1" end="1"/>
                                            </p:txEl>
                                          </p:spTgt>
                                        </p:tgtEl>
                                        <p:attrNameLst>
                                          <p:attrName>style.visibility</p:attrName>
                                        </p:attrNameLst>
                                      </p:cBhvr>
                                      <p:to>
                                        <p:strVal val="visible"/>
                                      </p:to>
                                    </p:set>
                                    <p:animEffect transition="in" filter="barn(outVertical)">
                                      <p:cBhvr>
                                        <p:cTn id="18"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P spid="1433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228600"/>
            <a:ext cx="8458200" cy="1295400"/>
          </a:xfrm>
        </p:spPr>
        <p:txBody>
          <a:bodyPr/>
          <a:lstStyle/>
          <a:p>
            <a:r>
              <a:rPr lang="en-US" altLang="id-ID" smtClean="0"/>
              <a:t>SISTEM BRETTON WOODS (SBW): 1945-1972 </a:t>
            </a:r>
          </a:p>
        </p:txBody>
      </p:sp>
      <p:sp>
        <p:nvSpPr>
          <p:cNvPr id="15363" name="Rectangle 3"/>
          <p:cNvSpPr>
            <a:spLocks noGrp="1" noChangeArrowheads="1"/>
          </p:cNvSpPr>
          <p:nvPr>
            <p:ph type="body" idx="1"/>
          </p:nvPr>
        </p:nvSpPr>
        <p:spPr>
          <a:xfrm>
            <a:off x="228600" y="1676400"/>
            <a:ext cx="8686800" cy="4876800"/>
          </a:xfrm>
        </p:spPr>
        <p:txBody>
          <a:bodyPr/>
          <a:lstStyle/>
          <a:p>
            <a:pPr algn="just"/>
            <a:r>
              <a:rPr lang="en-US" altLang="id-ID" sz="3600" smtClean="0"/>
              <a:t>Usaha mengatasi kolapnya sistem tukar dollar berdasarkan emas dipusatkan pada: </a:t>
            </a:r>
          </a:p>
          <a:p>
            <a:pPr algn="just"/>
            <a:r>
              <a:rPr lang="en-US" altLang="id-ID" sz="3600" smtClean="0"/>
              <a:t>1. Suatu seri atas ukuran2 mempertahankan dollar diambil oleh pemerintah AS; </a:t>
            </a:r>
          </a:p>
          <a:p>
            <a:pPr algn="just"/>
            <a:r>
              <a:rPr lang="en-US" altLang="id-ID" sz="3600" smtClean="0"/>
              <a:t>2. Penciptaan aset cadangan baru, </a:t>
            </a:r>
            <a:r>
              <a:rPr lang="en-US" altLang="id-ID" sz="3600" i="1" smtClean="0"/>
              <a:t>special drawing rights </a:t>
            </a:r>
            <a:r>
              <a:rPr lang="en-US" altLang="id-ID" sz="3600" smtClean="0"/>
              <a:t>(SDRs), oleh IMF.</a:t>
            </a:r>
          </a:p>
          <a:p>
            <a:pPr algn="just"/>
            <a:r>
              <a:rPr lang="en-US" altLang="id-ID" sz="3600" smtClean="0"/>
              <a:t>Beberapa kebijakan yang dibuat oleh pemerintah AS: 1. IET; 2. FCRP.</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Effect transition="in" filter="dissolve">
                                      <p:cBhvr>
                                        <p:cTn id="13" dur="500"/>
                                        <p:tgtEl>
                                          <p:spTgt spid="1536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5363">
                                            <p:txEl>
                                              <p:pRg st="1" end="1"/>
                                            </p:txEl>
                                          </p:spTgt>
                                        </p:tgtEl>
                                        <p:attrNameLst>
                                          <p:attrName>style.visibility</p:attrName>
                                        </p:attrNameLst>
                                      </p:cBhvr>
                                      <p:to>
                                        <p:strVal val="visible"/>
                                      </p:to>
                                    </p:set>
                                    <p:animEffect transition="in" filter="dissolve">
                                      <p:cBhvr>
                                        <p:cTn id="18" dur="500"/>
                                        <p:tgtEl>
                                          <p:spTgt spid="1536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5363">
                                            <p:txEl>
                                              <p:pRg st="2" end="2"/>
                                            </p:txEl>
                                          </p:spTgt>
                                        </p:tgtEl>
                                        <p:attrNameLst>
                                          <p:attrName>style.visibility</p:attrName>
                                        </p:attrNameLst>
                                      </p:cBhvr>
                                      <p:to>
                                        <p:strVal val="visible"/>
                                      </p:to>
                                    </p:set>
                                    <p:animEffect transition="in" filter="dissolve">
                                      <p:cBhvr>
                                        <p:cTn id="23" dur="500"/>
                                        <p:tgtEl>
                                          <p:spTgt spid="1536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Effect transition="in" filter="dissolve">
                                      <p:cBhvr>
                                        <p:cTn id="28"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0"/>
            <a:ext cx="7924800" cy="1524000"/>
          </a:xfrm>
        </p:spPr>
        <p:txBody>
          <a:bodyPr/>
          <a:lstStyle/>
          <a:p>
            <a:r>
              <a:rPr lang="en-US" altLang="id-ID" sz="3200" b="1" smtClean="0"/>
              <a:t>SISTEM MONETER INTERNASIONAL</a:t>
            </a:r>
          </a:p>
        </p:txBody>
      </p:sp>
      <p:sp>
        <p:nvSpPr>
          <p:cNvPr id="40963" name="Rectangle 3"/>
          <p:cNvSpPr>
            <a:spLocks noGrp="1" noChangeArrowheads="1"/>
          </p:cNvSpPr>
          <p:nvPr>
            <p:ph type="body" idx="1"/>
          </p:nvPr>
        </p:nvSpPr>
        <p:spPr>
          <a:xfrm>
            <a:off x="457200" y="1447800"/>
            <a:ext cx="8305800" cy="5105400"/>
          </a:xfrm>
        </p:spPr>
        <p:txBody>
          <a:bodyPr/>
          <a:lstStyle/>
          <a:p>
            <a:pPr algn="just"/>
            <a:r>
              <a:rPr lang="en-US" altLang="id-ID" sz="2800" smtClean="0"/>
              <a:t>PENDAHULUAN</a:t>
            </a:r>
          </a:p>
          <a:p>
            <a:pPr algn="just"/>
            <a:r>
              <a:rPr lang="en-US" altLang="id-ID" sz="2800" smtClean="0"/>
              <a:t>BIMETALISM: SEBELUM 1875</a:t>
            </a:r>
          </a:p>
          <a:p>
            <a:pPr algn="just"/>
            <a:r>
              <a:rPr lang="en-US" altLang="id-ID" sz="2800" smtClean="0"/>
              <a:t>STANDAR EMAS KLASIK 1875-1914</a:t>
            </a:r>
          </a:p>
          <a:p>
            <a:pPr algn="just"/>
            <a:r>
              <a:rPr lang="en-US" altLang="id-ID" sz="2800" smtClean="0"/>
              <a:t>PERIODE SELAMA PERANG: 1915-1944</a:t>
            </a:r>
          </a:p>
          <a:p>
            <a:pPr algn="just"/>
            <a:r>
              <a:rPr lang="en-US" altLang="id-ID" sz="2800" smtClean="0"/>
              <a:t>SISTEM BRETTON WOODS: 1945-1972</a:t>
            </a:r>
          </a:p>
          <a:p>
            <a:pPr algn="just"/>
            <a:r>
              <a:rPr lang="en-US" altLang="id-ID" sz="2800" smtClean="0"/>
              <a:t>REGIM KURS TUKAR FLEKSIBEL: 1973-SEKARANG</a:t>
            </a:r>
          </a:p>
          <a:p>
            <a:pPr algn="just"/>
            <a:r>
              <a:rPr lang="en-US" altLang="id-ID" sz="2800" smtClean="0"/>
              <a:t>RENCANA KURS TUKAR SEKARANG</a:t>
            </a:r>
          </a:p>
          <a:p>
            <a:pPr algn="just"/>
            <a:r>
              <a:rPr lang="en-US" altLang="id-ID" sz="2800" smtClean="0"/>
              <a:t>SISTEM MONETER EROPA</a:t>
            </a:r>
          </a:p>
          <a:p>
            <a:pPr algn="just"/>
            <a:r>
              <a:rPr lang="en-US" altLang="id-ID" sz="2800" smtClean="0"/>
              <a:t>TUGAS TERSTRUKTUR &amp; SUPLEMEN</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 calcmode="lin" valueType="num">
                                      <p:cBhvr additive="base">
                                        <p:cTn id="7" dur="500" fill="hold"/>
                                        <p:tgtEl>
                                          <p:spTgt spid="409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Effect transition="in" filter="box(out)">
                                      <p:cBhvr>
                                        <p:cTn id="13" dur="500"/>
                                        <p:tgtEl>
                                          <p:spTgt spid="4096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40963">
                                            <p:txEl>
                                              <p:pRg st="1" end="1"/>
                                            </p:txEl>
                                          </p:spTgt>
                                        </p:tgtEl>
                                        <p:attrNameLst>
                                          <p:attrName>style.visibility</p:attrName>
                                        </p:attrNameLst>
                                      </p:cBhvr>
                                      <p:to>
                                        <p:strVal val="visible"/>
                                      </p:to>
                                    </p:set>
                                    <p:animEffect transition="in" filter="box(out)">
                                      <p:cBhvr>
                                        <p:cTn id="18" dur="500"/>
                                        <p:tgtEl>
                                          <p:spTgt spid="40963">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40963">
                                            <p:txEl>
                                              <p:pRg st="2" end="2"/>
                                            </p:txEl>
                                          </p:spTgt>
                                        </p:tgtEl>
                                        <p:attrNameLst>
                                          <p:attrName>style.visibility</p:attrName>
                                        </p:attrNameLst>
                                      </p:cBhvr>
                                      <p:to>
                                        <p:strVal val="visible"/>
                                      </p:to>
                                    </p:set>
                                    <p:animEffect transition="in" filter="box(out)">
                                      <p:cBhvr>
                                        <p:cTn id="23" dur="500"/>
                                        <p:tgtEl>
                                          <p:spTgt spid="40963">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40963">
                                            <p:txEl>
                                              <p:pRg st="3" end="3"/>
                                            </p:txEl>
                                          </p:spTgt>
                                        </p:tgtEl>
                                        <p:attrNameLst>
                                          <p:attrName>style.visibility</p:attrName>
                                        </p:attrNameLst>
                                      </p:cBhvr>
                                      <p:to>
                                        <p:strVal val="visible"/>
                                      </p:to>
                                    </p:set>
                                    <p:animEffect transition="in" filter="box(out)">
                                      <p:cBhvr>
                                        <p:cTn id="28" dur="500"/>
                                        <p:tgtEl>
                                          <p:spTgt spid="40963">
                                            <p:txEl>
                                              <p:pRg st="3" end="3"/>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40963">
                                            <p:txEl>
                                              <p:pRg st="4" end="4"/>
                                            </p:txEl>
                                          </p:spTgt>
                                        </p:tgtEl>
                                        <p:attrNameLst>
                                          <p:attrName>style.visibility</p:attrName>
                                        </p:attrNameLst>
                                      </p:cBhvr>
                                      <p:to>
                                        <p:strVal val="visible"/>
                                      </p:to>
                                    </p:set>
                                    <p:animEffect transition="in" filter="box(out)">
                                      <p:cBhvr>
                                        <p:cTn id="33" dur="500"/>
                                        <p:tgtEl>
                                          <p:spTgt spid="40963">
                                            <p:txEl>
                                              <p:pRg st="4" end="4"/>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32" fill="hold" grpId="0" nodeType="clickEffect">
                                  <p:stCondLst>
                                    <p:cond delay="0"/>
                                  </p:stCondLst>
                                  <p:childTnLst>
                                    <p:set>
                                      <p:cBhvr>
                                        <p:cTn id="37" dur="1" fill="hold">
                                          <p:stCondLst>
                                            <p:cond delay="0"/>
                                          </p:stCondLst>
                                        </p:cTn>
                                        <p:tgtEl>
                                          <p:spTgt spid="40963">
                                            <p:txEl>
                                              <p:pRg st="5" end="5"/>
                                            </p:txEl>
                                          </p:spTgt>
                                        </p:tgtEl>
                                        <p:attrNameLst>
                                          <p:attrName>style.visibility</p:attrName>
                                        </p:attrNameLst>
                                      </p:cBhvr>
                                      <p:to>
                                        <p:strVal val="visible"/>
                                      </p:to>
                                    </p:set>
                                    <p:animEffect transition="in" filter="box(out)">
                                      <p:cBhvr>
                                        <p:cTn id="38" dur="500"/>
                                        <p:tgtEl>
                                          <p:spTgt spid="40963">
                                            <p:txEl>
                                              <p:pRg st="5" end="5"/>
                                            </p:txEl>
                                          </p:spTgt>
                                        </p:tgtEl>
                                      </p:cBhvr>
                                    </p:animEffect>
                                  </p:childTnLst>
                                  <p:subTnLst>
                                    <p:audio>
                                      <p:cMediaNode>
                                        <p:cTn display="0" masterRel="sameClick">
                                          <p:stCondLst>
                                            <p:cond evt="begin" delay="0">
                                              <p:tn val="36"/>
                                            </p:cond>
                                          </p:stCondLst>
                                          <p:endCondLst>
                                            <p:cond evt="onStopAudio" delay="0">
                                              <p:tgtEl>
                                                <p:sldTgt/>
                                              </p:tgtEl>
                                            </p:cond>
                                          </p:endCondLst>
                                        </p:cTn>
                                        <p:tgtEl>
                                          <p:sndTgt r:embed="rId2" name="camera.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32" fill="hold" grpId="0" nodeType="clickEffect">
                                  <p:stCondLst>
                                    <p:cond delay="0"/>
                                  </p:stCondLst>
                                  <p:childTnLst>
                                    <p:set>
                                      <p:cBhvr>
                                        <p:cTn id="42" dur="1" fill="hold">
                                          <p:stCondLst>
                                            <p:cond delay="0"/>
                                          </p:stCondLst>
                                        </p:cTn>
                                        <p:tgtEl>
                                          <p:spTgt spid="40963">
                                            <p:txEl>
                                              <p:pRg st="6" end="6"/>
                                            </p:txEl>
                                          </p:spTgt>
                                        </p:tgtEl>
                                        <p:attrNameLst>
                                          <p:attrName>style.visibility</p:attrName>
                                        </p:attrNameLst>
                                      </p:cBhvr>
                                      <p:to>
                                        <p:strVal val="visible"/>
                                      </p:to>
                                    </p:set>
                                    <p:animEffect transition="in" filter="box(out)">
                                      <p:cBhvr>
                                        <p:cTn id="43" dur="500"/>
                                        <p:tgtEl>
                                          <p:spTgt spid="40963">
                                            <p:txEl>
                                              <p:pRg st="6" end="6"/>
                                            </p:txEl>
                                          </p:spTgt>
                                        </p:tgtEl>
                                      </p:cBhvr>
                                    </p:animEffect>
                                  </p:childTnLst>
                                  <p:subTnLst>
                                    <p:audio>
                                      <p:cMediaNode>
                                        <p:cTn display="0" masterRel="sameClick">
                                          <p:stCondLst>
                                            <p:cond evt="begin" delay="0">
                                              <p:tn val="41"/>
                                            </p:cond>
                                          </p:stCondLst>
                                          <p:endCondLst>
                                            <p:cond evt="onStopAudio" delay="0">
                                              <p:tgtEl>
                                                <p:sldTgt/>
                                              </p:tgtEl>
                                            </p:cond>
                                          </p:endCondLst>
                                        </p:cTn>
                                        <p:tgtEl>
                                          <p:sndTgt r:embed="rId2" name="camera.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32" fill="hold" grpId="0" nodeType="clickEffect">
                                  <p:stCondLst>
                                    <p:cond delay="0"/>
                                  </p:stCondLst>
                                  <p:childTnLst>
                                    <p:set>
                                      <p:cBhvr>
                                        <p:cTn id="47" dur="1" fill="hold">
                                          <p:stCondLst>
                                            <p:cond delay="0"/>
                                          </p:stCondLst>
                                        </p:cTn>
                                        <p:tgtEl>
                                          <p:spTgt spid="40963">
                                            <p:txEl>
                                              <p:pRg st="7" end="7"/>
                                            </p:txEl>
                                          </p:spTgt>
                                        </p:tgtEl>
                                        <p:attrNameLst>
                                          <p:attrName>style.visibility</p:attrName>
                                        </p:attrNameLst>
                                      </p:cBhvr>
                                      <p:to>
                                        <p:strVal val="visible"/>
                                      </p:to>
                                    </p:set>
                                    <p:animEffect transition="in" filter="box(out)">
                                      <p:cBhvr>
                                        <p:cTn id="48" dur="500"/>
                                        <p:tgtEl>
                                          <p:spTgt spid="40963">
                                            <p:txEl>
                                              <p:pRg st="7" end="7"/>
                                            </p:txEl>
                                          </p:spTgt>
                                        </p:tgtEl>
                                      </p:cBhvr>
                                    </p:animEffect>
                                  </p:childTnLst>
                                  <p:subTnLst>
                                    <p:audio>
                                      <p:cMediaNode>
                                        <p:cTn display="0" masterRel="sameClick">
                                          <p:stCondLst>
                                            <p:cond evt="begin" delay="0">
                                              <p:tn val="46"/>
                                            </p:cond>
                                          </p:stCondLst>
                                          <p:endCondLst>
                                            <p:cond evt="onStopAudio" delay="0">
                                              <p:tgtEl>
                                                <p:sldTgt/>
                                              </p:tgtEl>
                                            </p:cond>
                                          </p:endCondLst>
                                        </p:cTn>
                                        <p:tgtEl>
                                          <p:sndTgt r:embed="rId2" name="camera.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32" fill="hold" grpId="0" nodeType="clickEffect">
                                  <p:stCondLst>
                                    <p:cond delay="0"/>
                                  </p:stCondLst>
                                  <p:childTnLst>
                                    <p:set>
                                      <p:cBhvr>
                                        <p:cTn id="52" dur="1" fill="hold">
                                          <p:stCondLst>
                                            <p:cond delay="0"/>
                                          </p:stCondLst>
                                        </p:cTn>
                                        <p:tgtEl>
                                          <p:spTgt spid="40963">
                                            <p:txEl>
                                              <p:pRg st="8" end="8"/>
                                            </p:txEl>
                                          </p:spTgt>
                                        </p:tgtEl>
                                        <p:attrNameLst>
                                          <p:attrName>style.visibility</p:attrName>
                                        </p:attrNameLst>
                                      </p:cBhvr>
                                      <p:to>
                                        <p:strVal val="visible"/>
                                      </p:to>
                                    </p:set>
                                    <p:animEffect transition="in" filter="box(out)">
                                      <p:cBhvr>
                                        <p:cTn id="53" dur="500"/>
                                        <p:tgtEl>
                                          <p:spTgt spid="40963">
                                            <p:txEl>
                                              <p:pRg st="8" end="8"/>
                                            </p:txEl>
                                          </p:spTgt>
                                        </p:tgtEl>
                                      </p:cBhvr>
                                    </p:animEffect>
                                  </p:childTnLst>
                                  <p:subTnLst>
                                    <p:audio>
                                      <p:cMediaNode>
                                        <p:cTn display="0" masterRel="sameClick">
                                          <p:stCondLst>
                                            <p:cond evt="begin" delay="0">
                                              <p:tn val="5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autoUpdateAnimBg="0"/>
      <p:bldP spid="4096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228600"/>
            <a:ext cx="8382000" cy="1295400"/>
          </a:xfrm>
        </p:spPr>
        <p:txBody>
          <a:bodyPr/>
          <a:lstStyle/>
          <a:p>
            <a:r>
              <a:rPr lang="en-US" altLang="id-ID" smtClean="0"/>
              <a:t>SISTEM BRETTON WOODS (SBW): 1945-1972 </a:t>
            </a:r>
          </a:p>
        </p:txBody>
      </p:sp>
      <p:sp>
        <p:nvSpPr>
          <p:cNvPr id="36867" name="Rectangle 3"/>
          <p:cNvSpPr>
            <a:spLocks noGrp="1" noChangeArrowheads="1"/>
          </p:cNvSpPr>
          <p:nvPr>
            <p:ph type="body" idx="1"/>
          </p:nvPr>
        </p:nvSpPr>
        <p:spPr>
          <a:xfrm>
            <a:off x="304800" y="1828800"/>
            <a:ext cx="8610600" cy="4724400"/>
          </a:xfrm>
        </p:spPr>
        <p:txBody>
          <a:bodyPr/>
          <a:lstStyle/>
          <a:p>
            <a:pPr algn="just"/>
            <a:r>
              <a:rPr lang="en-US" altLang="id-ID" sz="2800" smtClean="0"/>
              <a:t>Nilai SDR: 1. Awalnya, rata2 tertimbang atas 16 mata uang dengan pangsa ekspor dunia &gt; 1%; 2. Pada 1981, kompisisinya hanya terdiri dari lima mata uang utama, yaitu US$, GDM, JP</a:t>
            </a:r>
            <a:r>
              <a:rPr lang="en-US" altLang="id-ID" sz="2800" smtClean="0">
                <a:cs typeface="Times New Roman" panose="02020603050405020304" pitchFamily="18" charset="0"/>
              </a:rPr>
              <a:t>¥, B£, dan FF ; 3. Januari 1999, IMF mengganti GDM dan FF dengan euro dengan kurs konversi tetap.</a:t>
            </a:r>
            <a:endParaRPr lang="en-US" altLang="id-ID" sz="2800" smtClean="0"/>
          </a:p>
          <a:p>
            <a:pPr algn="just"/>
            <a:r>
              <a:rPr lang="en-US" altLang="id-ID" sz="2800" smtClean="0"/>
              <a:t>SDR cenderung lebih stabil dibanding mata uang indivi-dual, sehingga menjadi mata uang denominasi yang atraktif untuk kontrak2 komersial dan keuangan internasional di bawah ketidakpastian kurs tukar.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additive="base">
                                        <p:cTn id="7" dur="500" fill="hold"/>
                                        <p:tgtEl>
                                          <p:spTgt spid="368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 calcmode="lin" valueType="num">
                                      <p:cBhvr additive="base">
                                        <p:cTn id="13" dur="500" fill="hold"/>
                                        <p:tgtEl>
                                          <p:spTgt spid="3686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68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6867">
                                            <p:txEl>
                                              <p:pRg st="1" end="1"/>
                                            </p:txEl>
                                          </p:spTgt>
                                        </p:tgtEl>
                                        <p:attrNameLst>
                                          <p:attrName>style.visibility</p:attrName>
                                        </p:attrNameLst>
                                      </p:cBhvr>
                                      <p:to>
                                        <p:strVal val="visible"/>
                                      </p:to>
                                    </p:set>
                                    <p:anim calcmode="lin" valueType="num">
                                      <p:cBhvr additive="base">
                                        <p:cTn id="19" dur="500" fill="hold"/>
                                        <p:tgtEl>
                                          <p:spTgt spid="3686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686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P spid="3686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228600"/>
            <a:ext cx="8458200" cy="1219200"/>
          </a:xfrm>
        </p:spPr>
        <p:txBody>
          <a:bodyPr/>
          <a:lstStyle/>
          <a:p>
            <a:r>
              <a:rPr lang="en-US" altLang="id-ID" smtClean="0"/>
              <a:t>SISTEM BRETTON WOODS (SBW): 1945-1972</a:t>
            </a:r>
          </a:p>
        </p:txBody>
      </p:sp>
      <p:sp>
        <p:nvSpPr>
          <p:cNvPr id="16387" name="Rectangle 3"/>
          <p:cNvSpPr>
            <a:spLocks noGrp="1" noChangeArrowheads="1"/>
          </p:cNvSpPr>
          <p:nvPr>
            <p:ph type="body" idx="1"/>
          </p:nvPr>
        </p:nvSpPr>
        <p:spPr>
          <a:xfrm>
            <a:off x="228600" y="1752600"/>
            <a:ext cx="8610600" cy="4800600"/>
          </a:xfrm>
        </p:spPr>
        <p:txBody>
          <a:bodyPr/>
          <a:lstStyle/>
          <a:p>
            <a:pPr algn="just">
              <a:lnSpc>
                <a:spcPct val="90000"/>
              </a:lnSpc>
            </a:pPr>
            <a:r>
              <a:rPr lang="en-US" altLang="id-ID" sz="2800" smtClean="0"/>
              <a:t>Standar tukar dollar berdasarkan emas menjadi tidak efektif karena menghadapi kebijakan moneter ekspansif dan meningkatnya inflasi di AS.</a:t>
            </a:r>
          </a:p>
          <a:p>
            <a:pPr algn="just">
              <a:lnSpc>
                <a:spcPct val="90000"/>
              </a:lnSpc>
            </a:pPr>
            <a:r>
              <a:rPr lang="en-US" altLang="id-ID" sz="2800" smtClean="0"/>
              <a:t>Pada 1970 US$ </a:t>
            </a:r>
            <a:r>
              <a:rPr lang="en-US" altLang="id-ID" sz="2800" i="1" smtClean="0"/>
              <a:t>overvalued</a:t>
            </a:r>
            <a:r>
              <a:rPr lang="en-US" altLang="id-ID" sz="2800" smtClean="0"/>
              <a:t>, khususnya relatif terhadap GDM dan JP</a:t>
            </a:r>
            <a:r>
              <a:rPr lang="en-US" altLang="id-ID" sz="2800" smtClean="0">
                <a:cs typeface="Times New Roman" panose="02020603050405020304" pitchFamily="18" charset="0"/>
              </a:rPr>
              <a:t>¥.</a:t>
            </a:r>
          </a:p>
          <a:p>
            <a:pPr algn="just">
              <a:lnSpc>
                <a:spcPct val="90000"/>
              </a:lnSpc>
            </a:pPr>
            <a:r>
              <a:rPr lang="en-US" altLang="id-ID" sz="2800" smtClean="0"/>
              <a:t>Pada Agustus 1971, Presiden Nixon menghentikan konvertibilitas US$ ke dalam emas dan memberlakukan biaya tambahan impor sebesar 10%.</a:t>
            </a:r>
          </a:p>
          <a:p>
            <a:pPr algn="just">
              <a:lnSpc>
                <a:spcPct val="90000"/>
              </a:lnSpc>
            </a:pPr>
            <a:r>
              <a:rPr lang="en-US" altLang="id-ID" sz="2800" smtClean="0"/>
              <a:t>Untuk mengatasi retaknya SBW, 10 negara utama (Kelompok Sepuluh) bertemu di Smitsonian Institute di Washington D.C. pada Desember 1971.</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Effect transition="in" filter="wipe(left)">
                                      <p:cBhvr>
                                        <p:cTn id="13" dur="500"/>
                                        <p:tgtEl>
                                          <p:spTgt spid="1638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6387">
                                            <p:txEl>
                                              <p:pRg st="1" end="1"/>
                                            </p:txEl>
                                          </p:spTgt>
                                        </p:tgtEl>
                                        <p:attrNameLst>
                                          <p:attrName>style.visibility</p:attrName>
                                        </p:attrNameLst>
                                      </p:cBhvr>
                                      <p:to>
                                        <p:strVal val="visible"/>
                                      </p:to>
                                    </p:set>
                                    <p:animEffect transition="in" filter="wipe(left)">
                                      <p:cBhvr>
                                        <p:cTn id="18" dur="500"/>
                                        <p:tgtEl>
                                          <p:spTgt spid="1638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Effect transition="in" filter="wipe(left)">
                                      <p:cBhvr>
                                        <p:cTn id="23" dur="500"/>
                                        <p:tgtEl>
                                          <p:spTgt spid="1638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Effect transition="in" filter="wipe(left)">
                                      <p:cBhvr>
                                        <p:cTn id="28"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utoUpdateAnimBg="0"/>
      <p:bldP spid="163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848600" cy="1143000"/>
          </a:xfrm>
        </p:spPr>
        <p:txBody>
          <a:bodyPr/>
          <a:lstStyle/>
          <a:p>
            <a:r>
              <a:rPr lang="en-US" altLang="id-ID" smtClean="0"/>
              <a:t>SISTEM BRETTON WOODS (SBW): 1945-1972 </a:t>
            </a:r>
          </a:p>
        </p:txBody>
      </p:sp>
      <p:sp>
        <p:nvSpPr>
          <p:cNvPr id="17411" name="Rectangle 3"/>
          <p:cNvSpPr>
            <a:spLocks noGrp="1" noChangeArrowheads="1"/>
          </p:cNvSpPr>
          <p:nvPr>
            <p:ph type="body" idx="1"/>
          </p:nvPr>
        </p:nvSpPr>
        <p:spPr>
          <a:xfrm>
            <a:off x="304800" y="1447800"/>
            <a:ext cx="8534400" cy="5181600"/>
          </a:xfrm>
        </p:spPr>
        <p:txBody>
          <a:bodyPr/>
          <a:lstStyle/>
          <a:p>
            <a:pPr algn="just">
              <a:lnSpc>
                <a:spcPct val="90000"/>
              </a:lnSpc>
            </a:pPr>
            <a:r>
              <a:rPr lang="en-US" altLang="id-ID" smtClean="0"/>
              <a:t>Hasil persetujuan Smitsonian: 1. Harga emas dinaikkan menjadi $38/ons; 2. Setiap negara lain merevaluasi mata uangnya terhadap US$ di atas 10%; 3. Batas kurs tukar diijinkan bergerak 1%-2,25% dalam arah yang lain.</a:t>
            </a:r>
          </a:p>
          <a:p>
            <a:pPr algn="just">
              <a:lnSpc>
                <a:spcPct val="90000"/>
              </a:lnSpc>
            </a:pPr>
            <a:r>
              <a:rPr lang="en-US" altLang="id-ID" smtClean="0"/>
              <a:t>Pada Februari 1973 US$ mendapat tekanan berat dan kembali bank2 sentral di seputar dunia membeli US$. Harga emas dinaikkan menjadi US$42/ons. </a:t>
            </a:r>
          </a:p>
          <a:p>
            <a:pPr algn="just">
              <a:lnSpc>
                <a:spcPct val="90000"/>
              </a:lnSpc>
            </a:pPr>
            <a:r>
              <a:rPr lang="en-US" altLang="id-ID" smtClean="0"/>
              <a:t>Pada Maret 1973 mata uang Eropa dan Jepang diijinkan mengambang dan diikuti negara lain.</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 calcmode="lin" valueType="num">
                                      <p:cBhvr additive="base">
                                        <p:cTn id="7" dur="5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Effect transition="in" filter="box(out)">
                                      <p:cBhvr>
                                        <p:cTn id="13" dur="500"/>
                                        <p:tgtEl>
                                          <p:spTgt spid="17411">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17411">
                                            <p:txEl>
                                              <p:pRg st="1" end="1"/>
                                            </p:txEl>
                                          </p:spTgt>
                                        </p:tgtEl>
                                        <p:attrNameLst>
                                          <p:attrName>style.visibility</p:attrName>
                                        </p:attrNameLst>
                                      </p:cBhvr>
                                      <p:to>
                                        <p:strVal val="visible"/>
                                      </p:to>
                                    </p:set>
                                    <p:animEffect transition="in" filter="box(out)">
                                      <p:cBhvr>
                                        <p:cTn id="18" dur="500"/>
                                        <p:tgtEl>
                                          <p:spTgt spid="17411">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17411">
                                            <p:txEl>
                                              <p:pRg st="2" end="2"/>
                                            </p:txEl>
                                          </p:spTgt>
                                        </p:tgtEl>
                                        <p:attrNameLst>
                                          <p:attrName>style.visibility</p:attrName>
                                        </p:attrNameLst>
                                      </p:cBhvr>
                                      <p:to>
                                        <p:strVal val="visible"/>
                                      </p:to>
                                    </p:set>
                                    <p:animEffect transition="in" filter="box(out)">
                                      <p:cBhvr>
                                        <p:cTn id="23" dur="500"/>
                                        <p:tgtEl>
                                          <p:spTgt spid="17411">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autoUpdateAnimBg="0"/>
      <p:bldP spid="1741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0"/>
            <a:ext cx="8382000" cy="1447800"/>
          </a:xfrm>
        </p:spPr>
        <p:txBody>
          <a:bodyPr/>
          <a:lstStyle/>
          <a:p>
            <a:r>
              <a:rPr lang="en-US" altLang="id-ID" sz="4000" smtClean="0"/>
              <a:t>REGIM KURS TUKAR FLEKSIBEL: 1973-SEKARANG</a:t>
            </a:r>
          </a:p>
        </p:txBody>
      </p:sp>
      <p:sp>
        <p:nvSpPr>
          <p:cNvPr id="18435" name="Rectangle 3"/>
          <p:cNvSpPr>
            <a:spLocks noGrp="1" noChangeArrowheads="1"/>
          </p:cNvSpPr>
          <p:nvPr>
            <p:ph type="body" idx="1"/>
          </p:nvPr>
        </p:nvSpPr>
        <p:spPr>
          <a:xfrm>
            <a:off x="381000" y="1600200"/>
            <a:ext cx="8458200" cy="4953000"/>
          </a:xfrm>
        </p:spPr>
        <p:txBody>
          <a:bodyPr/>
          <a:lstStyle/>
          <a:p>
            <a:pPr algn="just"/>
            <a:r>
              <a:rPr lang="en-US" altLang="id-ID" sz="2800" smtClean="0"/>
              <a:t>Dengan matinya SBW, pada Januari 1976 anggota IMF bertemu di Jamaika untuk menyetujui peraturan SMI yang baru.</a:t>
            </a:r>
          </a:p>
          <a:p>
            <a:pPr algn="just"/>
            <a:r>
              <a:rPr lang="en-US" altLang="id-ID" sz="2800" smtClean="0"/>
              <a:t>Tiga elemen kunci Persetujuan Jamaika: </a:t>
            </a:r>
          </a:p>
          <a:p>
            <a:pPr algn="just"/>
            <a:r>
              <a:rPr lang="en-US" altLang="id-ID" sz="2800" smtClean="0"/>
              <a:t>1. Kurs fleksibel dideklarasikan bagi anggota IMF; </a:t>
            </a:r>
          </a:p>
          <a:p>
            <a:pPr algn="just"/>
            <a:r>
              <a:rPr lang="en-US" altLang="id-ID" sz="2800" smtClean="0"/>
              <a:t>2. Emas secara resmi dibebaskan sebagai aset cadangan internasional; </a:t>
            </a:r>
          </a:p>
          <a:p>
            <a:pPr algn="just"/>
            <a:r>
              <a:rPr lang="en-US" altLang="id-ID" sz="2800" smtClean="0"/>
              <a:t>3. Negara2 nonpengekspor minyak dan negara kurang berkembang diberi akses lebih besar terhadap dana IMF.</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additive="base">
                                        <p:cTn id="7"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8435">
                                            <p:txEl>
                                              <p:pRg st="0" end="0"/>
                                            </p:txEl>
                                          </p:spTgt>
                                        </p:tgtEl>
                                        <p:attrNameLst>
                                          <p:attrName>style.visibility</p:attrName>
                                        </p:attrNameLst>
                                      </p:cBhvr>
                                      <p:to>
                                        <p:strVal val="visible"/>
                                      </p:to>
                                    </p:set>
                                    <p:animEffect transition="in" filter="barn(outVertical)">
                                      <p:cBhvr>
                                        <p:cTn id="13" dur="500"/>
                                        <p:tgtEl>
                                          <p:spTgt spid="1843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18435">
                                            <p:txEl>
                                              <p:pRg st="1" end="1"/>
                                            </p:txEl>
                                          </p:spTgt>
                                        </p:tgtEl>
                                        <p:attrNameLst>
                                          <p:attrName>style.visibility</p:attrName>
                                        </p:attrNameLst>
                                      </p:cBhvr>
                                      <p:to>
                                        <p:strVal val="visible"/>
                                      </p:to>
                                    </p:set>
                                    <p:animEffect transition="in" filter="barn(outVertical)">
                                      <p:cBhvr>
                                        <p:cTn id="18" dur="500"/>
                                        <p:tgtEl>
                                          <p:spTgt spid="1843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Effect transition="in" filter="barn(outVertical)">
                                      <p:cBhvr>
                                        <p:cTn id="23" dur="500"/>
                                        <p:tgtEl>
                                          <p:spTgt spid="1843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18435">
                                            <p:txEl>
                                              <p:pRg st="3" end="3"/>
                                            </p:txEl>
                                          </p:spTgt>
                                        </p:tgtEl>
                                        <p:attrNameLst>
                                          <p:attrName>style.visibility</p:attrName>
                                        </p:attrNameLst>
                                      </p:cBhvr>
                                      <p:to>
                                        <p:strVal val="visible"/>
                                      </p:to>
                                    </p:set>
                                    <p:animEffect transition="in" filter="barn(outVertical)">
                                      <p:cBhvr>
                                        <p:cTn id="28" dur="500"/>
                                        <p:tgtEl>
                                          <p:spTgt spid="1843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18435">
                                            <p:txEl>
                                              <p:pRg st="4" end="4"/>
                                            </p:txEl>
                                          </p:spTgt>
                                        </p:tgtEl>
                                        <p:attrNameLst>
                                          <p:attrName>style.visibility</p:attrName>
                                        </p:attrNameLst>
                                      </p:cBhvr>
                                      <p:to>
                                        <p:strVal val="visible"/>
                                      </p:to>
                                    </p:set>
                                    <p:animEffect transition="in" filter="barn(outVertical)">
                                      <p:cBhvr>
                                        <p:cTn id="33"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P spid="1843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8600"/>
            <a:ext cx="8382000" cy="1219200"/>
          </a:xfrm>
        </p:spPr>
        <p:txBody>
          <a:bodyPr/>
          <a:lstStyle/>
          <a:p>
            <a:r>
              <a:rPr lang="en-US" altLang="id-ID" sz="4000" smtClean="0"/>
              <a:t>REGIM KURS TUKAR FLEKSIBEL: 1973-SEKARANG</a:t>
            </a:r>
          </a:p>
        </p:txBody>
      </p:sp>
      <p:sp>
        <p:nvSpPr>
          <p:cNvPr id="21507" name="Rectangle 3"/>
          <p:cNvSpPr>
            <a:spLocks noGrp="1" noChangeArrowheads="1"/>
          </p:cNvSpPr>
          <p:nvPr>
            <p:ph type="body" idx="1"/>
          </p:nvPr>
        </p:nvSpPr>
        <p:spPr>
          <a:xfrm>
            <a:off x="304800" y="1600200"/>
            <a:ext cx="8534400" cy="5029200"/>
          </a:xfrm>
        </p:spPr>
        <p:txBody>
          <a:bodyPr/>
          <a:lstStyle/>
          <a:p>
            <a:pPr algn="just">
              <a:lnSpc>
                <a:spcPct val="90000"/>
              </a:lnSpc>
            </a:pPr>
            <a:r>
              <a:rPr lang="en-US" altLang="id-ID" smtClean="0"/>
              <a:t>IMF menyediakan bantuan kepada negara2 yang menghadapi kesulitan neraca pembayaran dan kurs tukar</a:t>
            </a:r>
          </a:p>
          <a:p>
            <a:pPr algn="just">
              <a:lnSpc>
                <a:spcPct val="90000"/>
              </a:lnSpc>
            </a:pPr>
            <a:r>
              <a:rPr lang="en-US" altLang="id-ID" smtClean="0"/>
              <a:t>Sejak Maret kurs tukar secara substansial lebih bergejolak daripada di era SBW.</a:t>
            </a:r>
          </a:p>
          <a:p>
            <a:pPr algn="just">
              <a:lnSpc>
                <a:spcPct val="90000"/>
              </a:lnSpc>
            </a:pPr>
            <a:r>
              <a:rPr lang="en-US" altLang="id-ID" smtClean="0"/>
              <a:t>Kondisi nilai tukar US$ terhadap 21 negara industri: menurun, meningkat, dan puncak.</a:t>
            </a:r>
          </a:p>
          <a:p>
            <a:pPr algn="just">
              <a:lnSpc>
                <a:spcPct val="90000"/>
              </a:lnSpc>
            </a:pPr>
            <a:r>
              <a:rPr lang="en-US" altLang="id-ID" smtClean="0"/>
              <a:t>Pada September 1985, negara2 G-5 (Prancis, Jepang, Jerman, Inggris, dan AS) bertemu di Hotel Plaza, New York. </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Effect transition="in" filter="box(out)">
                                      <p:cBhvr>
                                        <p:cTn id="13" dur="500"/>
                                        <p:tgtEl>
                                          <p:spTgt spid="21507">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21507">
                                            <p:txEl>
                                              <p:pRg st="1" end="1"/>
                                            </p:txEl>
                                          </p:spTgt>
                                        </p:tgtEl>
                                        <p:attrNameLst>
                                          <p:attrName>style.visibility</p:attrName>
                                        </p:attrNameLst>
                                      </p:cBhvr>
                                      <p:to>
                                        <p:strVal val="visible"/>
                                      </p:to>
                                    </p:set>
                                    <p:animEffect transition="in" filter="box(out)">
                                      <p:cBhvr>
                                        <p:cTn id="18" dur="500"/>
                                        <p:tgtEl>
                                          <p:spTgt spid="21507">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Effect transition="in" filter="box(out)">
                                      <p:cBhvr>
                                        <p:cTn id="23" dur="500"/>
                                        <p:tgtEl>
                                          <p:spTgt spid="21507">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21507">
                                            <p:txEl>
                                              <p:pRg st="3" end="3"/>
                                            </p:txEl>
                                          </p:spTgt>
                                        </p:tgtEl>
                                        <p:attrNameLst>
                                          <p:attrName>style.visibility</p:attrName>
                                        </p:attrNameLst>
                                      </p:cBhvr>
                                      <p:to>
                                        <p:strVal val="visible"/>
                                      </p:to>
                                    </p:set>
                                    <p:animEffect transition="in" filter="box(out)">
                                      <p:cBhvr>
                                        <p:cTn id="28" dur="500"/>
                                        <p:tgtEl>
                                          <p:spTgt spid="21507">
                                            <p:txEl>
                                              <p:pRg st="3" end="3"/>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0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228600"/>
            <a:ext cx="8382000" cy="1295400"/>
          </a:xfrm>
        </p:spPr>
        <p:txBody>
          <a:bodyPr/>
          <a:lstStyle/>
          <a:p>
            <a:r>
              <a:rPr lang="en-US" altLang="id-ID" sz="4000" smtClean="0"/>
              <a:t>REGIM KURS TUKAR FLEKSIBEL: 1973-SEKARANG</a:t>
            </a:r>
          </a:p>
        </p:txBody>
      </p:sp>
      <p:sp>
        <p:nvSpPr>
          <p:cNvPr id="37891" name="Rectangle 3"/>
          <p:cNvSpPr>
            <a:spLocks noGrp="1" noChangeArrowheads="1"/>
          </p:cNvSpPr>
          <p:nvPr>
            <p:ph type="body" idx="1"/>
          </p:nvPr>
        </p:nvSpPr>
        <p:spPr>
          <a:xfrm>
            <a:off x="304800" y="1676400"/>
            <a:ext cx="8458200" cy="4800600"/>
          </a:xfrm>
        </p:spPr>
        <p:txBody>
          <a:bodyPr/>
          <a:lstStyle/>
          <a:p>
            <a:pPr algn="just"/>
            <a:r>
              <a:rPr lang="en-US" altLang="id-ID" smtClean="0"/>
              <a:t>Plaza Accord berisi persetujuan bahwa anggota G-5 setuju untuk mendepresiasi US$ terhadap mata uang paling utama untuk memecahkan masalah defisit perdagangan AS dan mengung-kapkan keinginannya untuk mengintervensi di pasar valas untuk merealisasikan tujuan ini.</a:t>
            </a:r>
          </a:p>
          <a:p>
            <a:pPr algn="just"/>
            <a:r>
              <a:rPr lang="en-US" altLang="id-ID" smtClean="0"/>
              <a:t>US$ terus mengalami penurunan, sehingga mendorong negara2 G-7 mengadakan pertemuan di Paris pada 1987.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 calcmode="lin" valueType="num">
                                      <p:cBhvr additive="base">
                                        <p:cTn id="7" dur="500" fill="hold"/>
                                        <p:tgtEl>
                                          <p:spTgt spid="378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Effect transition="in" filter="box(out)">
                                      <p:cBhvr>
                                        <p:cTn id="13" dur="500"/>
                                        <p:tgtEl>
                                          <p:spTgt spid="37891">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37891">
                                            <p:txEl>
                                              <p:pRg st="1" end="1"/>
                                            </p:txEl>
                                          </p:spTgt>
                                        </p:tgtEl>
                                        <p:attrNameLst>
                                          <p:attrName>style.visibility</p:attrName>
                                        </p:attrNameLst>
                                      </p:cBhvr>
                                      <p:to>
                                        <p:strVal val="visible"/>
                                      </p:to>
                                    </p:set>
                                    <p:animEffect transition="in" filter="box(out)">
                                      <p:cBhvr>
                                        <p:cTn id="18" dur="500"/>
                                        <p:tgtEl>
                                          <p:spTgt spid="37891">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P spid="3789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228600"/>
            <a:ext cx="8382000" cy="1219200"/>
          </a:xfrm>
        </p:spPr>
        <p:txBody>
          <a:bodyPr/>
          <a:lstStyle/>
          <a:p>
            <a:r>
              <a:rPr lang="en-US" altLang="id-ID" sz="4000" smtClean="0"/>
              <a:t>REGIM KURS TUKAR FLEKSIBEL: 1973-SEKARANG</a:t>
            </a:r>
          </a:p>
        </p:txBody>
      </p:sp>
      <p:sp>
        <p:nvSpPr>
          <p:cNvPr id="22531" name="Rectangle 3"/>
          <p:cNvSpPr>
            <a:spLocks noGrp="1" noChangeArrowheads="1"/>
          </p:cNvSpPr>
          <p:nvPr>
            <p:ph type="body" idx="1"/>
          </p:nvPr>
        </p:nvSpPr>
        <p:spPr>
          <a:xfrm>
            <a:off x="381000" y="1600200"/>
            <a:ext cx="8458200" cy="4953000"/>
          </a:xfrm>
        </p:spPr>
        <p:txBody>
          <a:bodyPr/>
          <a:lstStyle/>
          <a:p>
            <a:pPr algn="just"/>
            <a:r>
              <a:rPr lang="en-US" altLang="id-ID" sz="2800" smtClean="0"/>
              <a:t>Hasilnya berupa Louvre Accord, yang meliputi: </a:t>
            </a:r>
          </a:p>
          <a:p>
            <a:pPr algn="just"/>
            <a:r>
              <a:rPr lang="en-US" altLang="id-ID" sz="2800" smtClean="0"/>
              <a:t>1. Negara2 G-7 akan bekerjasama untuk mencapai stabilitas kurs tukar yang lebih besar; </a:t>
            </a:r>
          </a:p>
          <a:p>
            <a:pPr algn="just"/>
            <a:r>
              <a:rPr lang="en-US" altLang="id-ID" sz="2800" smtClean="0"/>
              <a:t>2. Negara2 G-7 menyetujui untuk berkonsultasi dan berkoordinasi lebih erat atas kebijakan2 makro-ekonomi.</a:t>
            </a:r>
          </a:p>
          <a:p>
            <a:pPr algn="just"/>
            <a:r>
              <a:rPr lang="en-US" altLang="id-ID" sz="2800" smtClean="0"/>
              <a:t>Louvre Accord menandai lahirnya sistem mengambang terkendali dalam mana negara2 G-7 akan bekerjasama mengintervensi dalam pasar valas untuk mengkoreksi </a:t>
            </a:r>
            <a:r>
              <a:rPr lang="en-US" altLang="id-ID" sz="2800" i="1" smtClean="0"/>
              <a:t>over</a:t>
            </a:r>
            <a:r>
              <a:rPr lang="en-US" altLang="id-ID" sz="2800" smtClean="0"/>
              <a:t> atau </a:t>
            </a:r>
            <a:r>
              <a:rPr lang="en-US" altLang="id-ID" sz="2800" i="1" smtClean="0"/>
              <a:t>under valuation</a:t>
            </a:r>
            <a:r>
              <a:rPr lang="en-US" altLang="id-ID" sz="2800" smtClean="0"/>
              <a:t> atas mata uang. </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additive="base">
                                        <p:cTn id="7"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Effect transition="in" filter="wipe(left)">
                                      <p:cBhvr>
                                        <p:cTn id="13" dur="500"/>
                                        <p:tgtEl>
                                          <p:spTgt spid="2253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2531">
                                            <p:txEl>
                                              <p:pRg st="1" end="1"/>
                                            </p:txEl>
                                          </p:spTgt>
                                        </p:tgtEl>
                                        <p:attrNameLst>
                                          <p:attrName>style.visibility</p:attrName>
                                        </p:attrNameLst>
                                      </p:cBhvr>
                                      <p:to>
                                        <p:strVal val="visible"/>
                                      </p:to>
                                    </p:set>
                                    <p:animEffect transition="in" filter="wipe(left)">
                                      <p:cBhvr>
                                        <p:cTn id="18" dur="500"/>
                                        <p:tgtEl>
                                          <p:spTgt spid="2253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Effect transition="in" filter="wipe(left)">
                                      <p:cBhvr>
                                        <p:cTn id="23" dur="500"/>
                                        <p:tgtEl>
                                          <p:spTgt spid="2253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Effect transition="in" filter="wipe(left)">
                                      <p:cBhvr>
                                        <p:cTn id="28"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P spid="2253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152400"/>
            <a:ext cx="8382000" cy="1524000"/>
          </a:xfrm>
        </p:spPr>
        <p:txBody>
          <a:bodyPr/>
          <a:lstStyle/>
          <a:p>
            <a:r>
              <a:rPr lang="en-US" altLang="id-ID" smtClean="0"/>
              <a:t>PENETAPAN2 KURS TUKAR SEKARANG</a:t>
            </a:r>
          </a:p>
        </p:txBody>
      </p:sp>
      <p:sp>
        <p:nvSpPr>
          <p:cNvPr id="23555" name="Rectangle 3"/>
          <p:cNvSpPr>
            <a:spLocks noGrp="1" noChangeArrowheads="1"/>
          </p:cNvSpPr>
          <p:nvPr>
            <p:ph type="body" idx="1"/>
          </p:nvPr>
        </p:nvSpPr>
        <p:spPr>
          <a:xfrm>
            <a:off x="381000" y="1752600"/>
            <a:ext cx="8458200" cy="4724400"/>
          </a:xfrm>
        </p:spPr>
        <p:txBody>
          <a:bodyPr/>
          <a:lstStyle/>
          <a:p>
            <a:pPr algn="just"/>
            <a:r>
              <a:rPr lang="en-US" altLang="id-ID" smtClean="0"/>
              <a:t>Tiga persyaratan mata uang ideal (trinitas yang tidak mungkin): 1. Stabilitas kurs tukar, 2. Integrasi keuangan penuh, dan 3. Kebebasan moneter.</a:t>
            </a:r>
          </a:p>
          <a:p>
            <a:pPr algn="just"/>
            <a:r>
              <a:rPr lang="en-US" altLang="id-ID" smtClean="0"/>
              <a:t>Mayoritas mata uang di dunia ditambatkan terhadap mata uang tunggal, terutama US$ dan €, atau sekeranjang mata uang seperti SDR.</a:t>
            </a:r>
          </a:p>
          <a:p>
            <a:pPr algn="just"/>
            <a:r>
              <a:rPr lang="en-US" altLang="id-ID" smtClean="0"/>
              <a:t>Rencana kurs tukar sekarang diklasifikasikan oleh IMF (2005) dapat dilihat pada Gambar 2.4.</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5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Effect transition="in" filter="dissolve">
                                      <p:cBhvr>
                                        <p:cTn id="13" dur="500"/>
                                        <p:tgtEl>
                                          <p:spTgt spid="2355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3555">
                                            <p:txEl>
                                              <p:pRg st="1" end="1"/>
                                            </p:txEl>
                                          </p:spTgt>
                                        </p:tgtEl>
                                        <p:attrNameLst>
                                          <p:attrName>style.visibility</p:attrName>
                                        </p:attrNameLst>
                                      </p:cBhvr>
                                      <p:to>
                                        <p:strVal val="visible"/>
                                      </p:to>
                                    </p:set>
                                    <p:animEffect transition="in" filter="dissolve">
                                      <p:cBhvr>
                                        <p:cTn id="18" dur="500"/>
                                        <p:tgtEl>
                                          <p:spTgt spid="2355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3555">
                                            <p:txEl>
                                              <p:pRg st="2" end="2"/>
                                            </p:txEl>
                                          </p:spTgt>
                                        </p:tgtEl>
                                        <p:attrNameLst>
                                          <p:attrName>style.visibility</p:attrName>
                                        </p:attrNameLst>
                                      </p:cBhvr>
                                      <p:to>
                                        <p:strVal val="visible"/>
                                      </p:to>
                                    </p:set>
                                    <p:animEffect transition="in" filter="dissolve">
                                      <p:cBhvr>
                                        <p:cTn id="23"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p:bldP spid="2355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28600"/>
            <a:ext cx="8305800" cy="1447800"/>
          </a:xfrm>
        </p:spPr>
        <p:txBody>
          <a:bodyPr/>
          <a:lstStyle/>
          <a:p>
            <a:r>
              <a:rPr lang="en-US" altLang="id-ID" smtClean="0"/>
              <a:t>PENETAPAN2 KURS TUKAR SEKARANG</a:t>
            </a:r>
          </a:p>
        </p:txBody>
      </p:sp>
      <p:sp>
        <p:nvSpPr>
          <p:cNvPr id="39939" name="Rectangle 3"/>
          <p:cNvSpPr>
            <a:spLocks noGrp="1" noChangeArrowheads="1"/>
          </p:cNvSpPr>
          <p:nvPr>
            <p:ph type="body" idx="1"/>
          </p:nvPr>
        </p:nvSpPr>
        <p:spPr>
          <a:xfrm>
            <a:off x="304800" y="1752600"/>
            <a:ext cx="8610600" cy="4876800"/>
          </a:xfrm>
        </p:spPr>
        <p:txBody>
          <a:bodyPr/>
          <a:lstStyle/>
          <a:p>
            <a:pPr algn="just"/>
            <a:r>
              <a:rPr lang="en-US" altLang="id-ID" sz="2800" smtClean="0"/>
              <a:t>Penetapan tukar dengan tidak memisahkan tender hukum: mata uang negara lain beredar sebagai tender hukum sendiri atau negara tersebut termasuk uni moneter atau mata uang dalam mana tender hukum yang sama dibagi oleh anggota2 uni tsb.</a:t>
            </a:r>
          </a:p>
          <a:p>
            <a:pPr algn="just"/>
            <a:r>
              <a:rPr lang="en-US" altLang="id-ID" sz="2800" smtClean="0"/>
              <a:t>Penetapan dewan mata uang: suatu regim moneter didasarkan pada komitmen legislatif eksplisit untuk menukar mata uang domestik dengan mata uang asing khusus pada kurs tukar tetap, dikombinasikan dengan batasan2 atas penerbitan otoritas untuk menjamin pemenuhan kewajiban2 hukumnya.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box(out)">
                                      <p:cBhvr>
                                        <p:cTn id="7" dur="500"/>
                                        <p:tgtEl>
                                          <p:spTgt spid="3993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 calcmode="lin" valueType="num">
                                      <p:cBhvr additive="base">
                                        <p:cTn id="12"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993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39939">
                                            <p:txEl>
                                              <p:pRg st="1" end="1"/>
                                            </p:txEl>
                                          </p:spTgt>
                                        </p:tgtEl>
                                        <p:attrNameLst>
                                          <p:attrName>style.visibility</p:attrName>
                                        </p:attrNameLst>
                                      </p:cBhvr>
                                      <p:to>
                                        <p:strVal val="visible"/>
                                      </p:to>
                                    </p:set>
                                    <p:anim calcmode="lin" valueType="num">
                                      <p:cBhvr additive="base">
                                        <p:cTn id="18"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9939">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P spid="3993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305800" cy="1447800"/>
          </a:xfrm>
        </p:spPr>
        <p:txBody>
          <a:bodyPr/>
          <a:lstStyle/>
          <a:p>
            <a:r>
              <a:rPr lang="en-US" altLang="id-ID" smtClean="0"/>
              <a:t>PENETAPAN2 KURS TUKAR SEKARANG</a:t>
            </a:r>
          </a:p>
        </p:txBody>
      </p:sp>
      <p:sp>
        <p:nvSpPr>
          <p:cNvPr id="32771" name="Rectangle 3"/>
          <p:cNvSpPr>
            <a:spLocks noGrp="1" noChangeArrowheads="1"/>
          </p:cNvSpPr>
          <p:nvPr>
            <p:ph type="body" idx="1"/>
          </p:nvPr>
        </p:nvSpPr>
        <p:spPr>
          <a:xfrm>
            <a:off x="381000" y="1828800"/>
            <a:ext cx="8382000" cy="4648200"/>
          </a:xfrm>
        </p:spPr>
        <p:txBody>
          <a:bodyPr/>
          <a:lstStyle/>
          <a:p>
            <a:pPr algn="just">
              <a:lnSpc>
                <a:spcPct val="90000"/>
              </a:lnSpc>
            </a:pPr>
            <a:r>
              <a:rPr lang="en-US" altLang="id-ID" smtClean="0"/>
              <a:t>Penetapan tambatan tetap konvensional lain: negara tsb menambatkan mata uangnya pada kurs tetap terhadap mata uang utama atau sekeranjang mata uang di mana kurs tukar berfluktuasi dengan margin sempit &lt; 1% atau turun &gt; 1%, dari kurs tengah.</a:t>
            </a:r>
          </a:p>
          <a:p>
            <a:pPr algn="just">
              <a:lnSpc>
                <a:spcPct val="90000"/>
              </a:lnSpc>
            </a:pPr>
            <a:r>
              <a:rPr lang="en-US" altLang="id-ID" smtClean="0"/>
              <a:t>Penambatan kurs tukar dengan batas horisontal: nilai mata uang dipertahankan dengan margin fluktuasi sekitar tambatan resmi atau tetap yang tidak &gt; 1%, + atau -, dari kurs tengah.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0"/>
            <a:ext cx="8153400" cy="1143000"/>
          </a:xfrm>
        </p:spPr>
        <p:txBody>
          <a:bodyPr/>
          <a:lstStyle/>
          <a:p>
            <a:r>
              <a:rPr lang="en-US" altLang="id-ID" smtClean="0"/>
              <a:t>PENDAHULUAN</a:t>
            </a:r>
          </a:p>
        </p:txBody>
      </p:sp>
      <p:sp>
        <p:nvSpPr>
          <p:cNvPr id="3075" name="Rectangle 3"/>
          <p:cNvSpPr>
            <a:spLocks noGrp="1" noChangeArrowheads="1"/>
          </p:cNvSpPr>
          <p:nvPr>
            <p:ph type="body" idx="1"/>
          </p:nvPr>
        </p:nvSpPr>
        <p:spPr>
          <a:xfrm>
            <a:off x="304800" y="990600"/>
            <a:ext cx="8610600" cy="5638800"/>
          </a:xfrm>
        </p:spPr>
        <p:txBody>
          <a:bodyPr/>
          <a:lstStyle/>
          <a:p>
            <a:pPr algn="just">
              <a:lnSpc>
                <a:spcPct val="90000"/>
              </a:lnSpc>
            </a:pPr>
            <a:r>
              <a:rPr lang="en-US" altLang="id-ID" sz="3600" smtClean="0"/>
              <a:t>Kurs tukar mata uang suatu negara dipan-dang dari sisi MNC dapat berpengaruh terhadap posisi persaingan dan risiko atas investasinya. </a:t>
            </a:r>
          </a:p>
          <a:p>
            <a:pPr algn="just">
              <a:lnSpc>
                <a:spcPct val="90000"/>
              </a:lnSpc>
            </a:pPr>
            <a:r>
              <a:rPr lang="en-US" altLang="id-ID" sz="3600" smtClean="0"/>
              <a:t>Sistem kurs tukar yang dianut suatu negara dapat berpengaruh terhadap aktivitas bisnis MNC.</a:t>
            </a:r>
          </a:p>
          <a:p>
            <a:pPr algn="just">
              <a:lnSpc>
                <a:spcPct val="90000"/>
              </a:lnSpc>
            </a:pPr>
            <a:r>
              <a:rPr lang="en-US" altLang="id-ID" sz="3600" smtClean="0"/>
              <a:t>IMS: kerangka kerja kelembagaan dengan mana pembayaran internasional dibuat, pergerakan modal diakomodasikan, dan kurs di antara mata uang ditentukan.</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additive="base">
                                        <p:cTn id="7" dur="500" fill="hold"/>
                                        <p:tgtEl>
                                          <p:spTgt spid="30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 calcmode="lin" valueType="num">
                                      <p:cBhvr additive="base">
                                        <p:cTn id="19"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 calcmode="lin" valueType="num">
                                      <p:cBhvr additive="base">
                                        <p:cTn id="25"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autoUpdateAnimBg="0"/>
      <p:bldP spid="3075"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28600"/>
            <a:ext cx="8229600" cy="1447800"/>
          </a:xfrm>
        </p:spPr>
        <p:txBody>
          <a:bodyPr/>
          <a:lstStyle/>
          <a:p>
            <a:r>
              <a:rPr lang="en-US" altLang="id-ID" smtClean="0"/>
              <a:t>PENETAPAN2 KURS TUKAR SEKARANG</a:t>
            </a:r>
          </a:p>
        </p:txBody>
      </p:sp>
      <p:sp>
        <p:nvSpPr>
          <p:cNvPr id="33795" name="Rectangle 3"/>
          <p:cNvSpPr>
            <a:spLocks noGrp="1" noChangeArrowheads="1"/>
          </p:cNvSpPr>
          <p:nvPr>
            <p:ph type="body" idx="1"/>
          </p:nvPr>
        </p:nvSpPr>
        <p:spPr>
          <a:xfrm>
            <a:off x="381000" y="1828800"/>
            <a:ext cx="8382000" cy="4648200"/>
          </a:xfrm>
        </p:spPr>
        <p:txBody>
          <a:bodyPr/>
          <a:lstStyle/>
          <a:p>
            <a:pPr algn="just"/>
            <a:r>
              <a:rPr lang="en-US" altLang="id-ID" sz="2800" smtClean="0"/>
              <a:t>Tambatan2 merangkak: mata uang disesuaikan secara periodik dalam jumlah kecil pada kurs tetap, kurs yang diumumkan sebelumnya atau respon terhadap perubahan2 dalam indikator2 kuantitatif terpilih.</a:t>
            </a:r>
          </a:p>
          <a:p>
            <a:pPr algn="just"/>
            <a:r>
              <a:rPr lang="en-US" altLang="id-ID" sz="2800" smtClean="0"/>
              <a:t>Kurs tukar dengan batas merangkak: mata uang dipertahankan dengan margin fluktuasi di sekitar kurs tengah yang disesuaikan secara periodik pada kurs tetap yang diumumkan sebelumnya atau dalam respon terhadap perubahan2 dalam indikator2 kuantitatif terpilih.</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304800"/>
            <a:ext cx="8305800" cy="1295400"/>
          </a:xfrm>
        </p:spPr>
        <p:txBody>
          <a:bodyPr/>
          <a:lstStyle/>
          <a:p>
            <a:r>
              <a:rPr lang="en-US" altLang="id-ID" sz="4000" smtClean="0"/>
              <a:t>PENETAPAN2 KURS TUKAR SEKARANG </a:t>
            </a:r>
          </a:p>
        </p:txBody>
      </p:sp>
      <p:sp>
        <p:nvSpPr>
          <p:cNvPr id="34819" name="Rectangle 3"/>
          <p:cNvSpPr>
            <a:spLocks noGrp="1" noChangeArrowheads="1"/>
          </p:cNvSpPr>
          <p:nvPr>
            <p:ph type="body" idx="1"/>
          </p:nvPr>
        </p:nvSpPr>
        <p:spPr>
          <a:xfrm>
            <a:off x="381000" y="1752600"/>
            <a:ext cx="8382000" cy="4724400"/>
          </a:xfrm>
        </p:spPr>
        <p:txBody>
          <a:bodyPr/>
          <a:lstStyle/>
          <a:p>
            <a:pPr algn="just"/>
            <a:r>
              <a:rPr lang="en-US" altLang="id-ID" sz="2800" smtClean="0"/>
              <a:t>Mengambang terkendali dengan tidak menerabas pengumuman sebelumnya untuk kurs tukar: otoritas moneter mempengaruhi pergerakan kurs tukar melalui intervensi aktif di pasar valas tanpa pengkhususan, atau komitmen sebelumnya terhadap, terabasan yang diumumkan sebelumnya untuk kurs tukar.</a:t>
            </a:r>
          </a:p>
          <a:p>
            <a:pPr algn="just"/>
            <a:r>
              <a:rPr lang="en-US" altLang="id-ID" sz="2800" smtClean="0"/>
              <a:t>Mengambang bebas: kurs tukar ditentukan pasar, dengan intervensi valas ditujukan pada kurs moderat atas perubahan &amp; mencegah fluktuasi dalam kurs tukar daripada mempertahankan suatu levelnya.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52400"/>
            <a:ext cx="8305800" cy="1371600"/>
          </a:xfrm>
        </p:spPr>
        <p:txBody>
          <a:bodyPr/>
          <a:lstStyle/>
          <a:p>
            <a:r>
              <a:rPr lang="en-US" altLang="id-ID" sz="4000" smtClean="0"/>
              <a:t>PENETAPAN KURS TUKAR SEKARANG</a:t>
            </a:r>
          </a:p>
        </p:txBody>
      </p:sp>
      <p:sp>
        <p:nvSpPr>
          <p:cNvPr id="38915" name="Rectangle 3"/>
          <p:cNvSpPr>
            <a:spLocks noGrp="1" noChangeArrowheads="1"/>
          </p:cNvSpPr>
          <p:nvPr>
            <p:ph type="body" idx="1"/>
          </p:nvPr>
        </p:nvSpPr>
        <p:spPr>
          <a:xfrm>
            <a:off x="304800" y="1600200"/>
            <a:ext cx="8534400" cy="5029200"/>
          </a:xfrm>
        </p:spPr>
        <p:txBody>
          <a:bodyPr/>
          <a:lstStyle/>
          <a:p>
            <a:pPr algn="just">
              <a:lnSpc>
                <a:spcPct val="90000"/>
              </a:lnSpc>
            </a:pPr>
            <a:r>
              <a:rPr lang="en-US" altLang="id-ID" sz="2800" smtClean="0"/>
              <a:t>Pada Juli 2005, jumlah terbesar negara (36), termasuk Australia, Kanada, Jepang, Inggris, dan AS, mengijinkan mata uangnya untuk mengambang secara independen terhadap mata uang lain.</a:t>
            </a:r>
          </a:p>
          <a:p>
            <a:pPr algn="just">
              <a:lnSpc>
                <a:spcPct val="90000"/>
              </a:lnSpc>
            </a:pPr>
            <a:r>
              <a:rPr lang="en-US" altLang="id-ID" sz="2800" smtClean="0"/>
              <a:t>40 negara, termasuk Cina, India, Rusia, dan Singapura, mengadopsi bentuk sistem “mengambang terkendali”.</a:t>
            </a:r>
          </a:p>
          <a:p>
            <a:pPr algn="just">
              <a:lnSpc>
                <a:spcPct val="90000"/>
              </a:lnSpc>
            </a:pPr>
            <a:r>
              <a:rPr lang="en-US" altLang="id-ID" sz="2800" smtClean="0"/>
              <a:t>41 negara tidak mempunyai mata uang nasionalnya.</a:t>
            </a:r>
          </a:p>
          <a:p>
            <a:pPr algn="just">
              <a:lnSpc>
                <a:spcPct val="90000"/>
              </a:lnSpc>
            </a:pPr>
            <a:r>
              <a:rPr lang="en-US" altLang="id-ID" sz="2800" smtClean="0"/>
              <a:t>7 negara, termasuk Bulgaria, Hong Kong, &amp; Estonia, mempertahankan mata uangnya tetapi secara permanen menetap pada mata uang keras, seperti US$ atau €.</a:t>
            </a:r>
          </a:p>
          <a:p>
            <a:pPr algn="just">
              <a:lnSpc>
                <a:spcPct val="90000"/>
              </a:lnSpc>
            </a:pPr>
            <a:r>
              <a:rPr lang="en-US" altLang="id-ID" sz="2800" smtClean="0"/>
              <a:t>Negara2 sisanya mengadopsi mengkombinasikan regim kurs tukar tetap dan mengambang</a:t>
            </a:r>
            <a:r>
              <a:rPr lang="en-US" altLang="id-ID" sz="240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 calcmode="lin" valueType="num">
                                      <p:cBhvr additive="base">
                                        <p:cTn id="7" dur="500" fill="hold"/>
                                        <p:tgtEl>
                                          <p:spTgt spid="389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Effect transition="in" filter="barn(outVertical)">
                                      <p:cBhvr>
                                        <p:cTn id="13" dur="500"/>
                                        <p:tgtEl>
                                          <p:spTgt spid="3891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38915">
                                            <p:txEl>
                                              <p:pRg st="1" end="1"/>
                                            </p:txEl>
                                          </p:spTgt>
                                        </p:tgtEl>
                                        <p:attrNameLst>
                                          <p:attrName>style.visibility</p:attrName>
                                        </p:attrNameLst>
                                      </p:cBhvr>
                                      <p:to>
                                        <p:strVal val="visible"/>
                                      </p:to>
                                    </p:set>
                                    <p:animEffect transition="in" filter="barn(outVertical)">
                                      <p:cBhvr>
                                        <p:cTn id="18" dur="500"/>
                                        <p:tgtEl>
                                          <p:spTgt spid="3891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Effect transition="in" filter="barn(outVertical)">
                                      <p:cBhvr>
                                        <p:cTn id="23" dur="500"/>
                                        <p:tgtEl>
                                          <p:spTgt spid="3891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barn(outVertical)">
                                      <p:cBhvr>
                                        <p:cTn id="28" dur="500"/>
                                        <p:tgtEl>
                                          <p:spTgt spid="3891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38915">
                                            <p:txEl>
                                              <p:pRg st="4" end="4"/>
                                            </p:txEl>
                                          </p:spTgt>
                                        </p:tgtEl>
                                        <p:attrNameLst>
                                          <p:attrName>style.visibility</p:attrName>
                                        </p:attrNameLst>
                                      </p:cBhvr>
                                      <p:to>
                                        <p:strVal val="visible"/>
                                      </p:to>
                                    </p:set>
                                    <p:animEffect transition="in" filter="barn(outVertical)">
                                      <p:cBhvr>
                                        <p:cTn id="33"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P spid="3891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0"/>
            <a:ext cx="8305800" cy="1371600"/>
          </a:xfrm>
        </p:spPr>
        <p:txBody>
          <a:bodyPr/>
          <a:lstStyle/>
          <a:p>
            <a:r>
              <a:rPr lang="en-US" altLang="id-ID" smtClean="0"/>
              <a:t>SISTEM MONETER EROPA</a:t>
            </a:r>
          </a:p>
        </p:txBody>
      </p:sp>
      <p:sp>
        <p:nvSpPr>
          <p:cNvPr id="25603" name="Rectangle 3"/>
          <p:cNvSpPr>
            <a:spLocks noGrp="1" noChangeArrowheads="1"/>
          </p:cNvSpPr>
          <p:nvPr>
            <p:ph type="body" idx="1"/>
          </p:nvPr>
        </p:nvSpPr>
        <p:spPr>
          <a:xfrm>
            <a:off x="381000" y="1295400"/>
            <a:ext cx="8458200" cy="5257800"/>
          </a:xfrm>
        </p:spPr>
        <p:txBody>
          <a:bodyPr/>
          <a:lstStyle/>
          <a:p>
            <a:pPr algn="just">
              <a:lnSpc>
                <a:spcPct val="90000"/>
              </a:lnSpc>
            </a:pPr>
            <a:r>
              <a:rPr lang="en-US" altLang="id-ID" smtClean="0"/>
              <a:t>Sistem Moneter Eropa (SME), awalnya diusul-kan oleh Kanselir Jerman Helmut Schmidt, dan secara formal diperkenalkan pada Maret 1979. </a:t>
            </a:r>
          </a:p>
          <a:p>
            <a:pPr algn="just">
              <a:lnSpc>
                <a:spcPct val="90000"/>
              </a:lnSpc>
            </a:pPr>
            <a:r>
              <a:rPr lang="en-US" altLang="id-ID" smtClean="0"/>
              <a:t>Tujuan SME: 1. Memantapkan “zona stabilitas moneter: di Eropa; 2. Mengkoordinasi kebijakan-kebijakan kurs tukar terhadap mata uang-mata uang non EMS; 3. Membuka jalan untuk akhirnya menjadi uni moneter Eropa.</a:t>
            </a:r>
          </a:p>
          <a:p>
            <a:pPr algn="just">
              <a:lnSpc>
                <a:spcPct val="90000"/>
              </a:lnSpc>
            </a:pPr>
            <a:r>
              <a:rPr lang="en-US" altLang="id-ID" smtClean="0"/>
              <a:t>Dua instrumen utama SME: 1. ECU, 2. ERM.</a:t>
            </a:r>
          </a:p>
          <a:p>
            <a:pPr algn="just">
              <a:lnSpc>
                <a:spcPct val="90000"/>
              </a:lnSpc>
            </a:pPr>
            <a:r>
              <a:rPr lang="en-US" altLang="id-ID" smtClean="0"/>
              <a:t>Mata uang: Euro, pada awalnya melibatkan 11 negara anggota.</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additive="base">
                                        <p:cTn id="7" dur="5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Effect transition="in" filter="wipe(left)">
                                      <p:cBhvr>
                                        <p:cTn id="13" dur="500"/>
                                        <p:tgtEl>
                                          <p:spTgt spid="2560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5603">
                                            <p:txEl>
                                              <p:pRg st="1" end="1"/>
                                            </p:txEl>
                                          </p:spTgt>
                                        </p:tgtEl>
                                        <p:attrNameLst>
                                          <p:attrName>style.visibility</p:attrName>
                                        </p:attrNameLst>
                                      </p:cBhvr>
                                      <p:to>
                                        <p:strVal val="visible"/>
                                      </p:to>
                                    </p:set>
                                    <p:animEffect transition="in" filter="wipe(left)">
                                      <p:cBhvr>
                                        <p:cTn id="18" dur="500"/>
                                        <p:tgtEl>
                                          <p:spTgt spid="2560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5603">
                                            <p:txEl>
                                              <p:pRg st="2" end="2"/>
                                            </p:txEl>
                                          </p:spTgt>
                                        </p:tgtEl>
                                        <p:attrNameLst>
                                          <p:attrName>style.visibility</p:attrName>
                                        </p:attrNameLst>
                                      </p:cBhvr>
                                      <p:to>
                                        <p:strVal val="visible"/>
                                      </p:to>
                                    </p:set>
                                    <p:animEffect transition="in" filter="wipe(left)">
                                      <p:cBhvr>
                                        <p:cTn id="23" dur="500"/>
                                        <p:tgtEl>
                                          <p:spTgt spid="2560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5603">
                                            <p:txEl>
                                              <p:pRg st="3" end="3"/>
                                            </p:txEl>
                                          </p:spTgt>
                                        </p:tgtEl>
                                        <p:attrNameLst>
                                          <p:attrName>style.visibility</p:attrName>
                                        </p:attrNameLst>
                                      </p:cBhvr>
                                      <p:to>
                                        <p:strVal val="visible"/>
                                      </p:to>
                                    </p:set>
                                    <p:animEffect transition="in" filter="wipe(left)">
                                      <p:cBhvr>
                                        <p:cTn id="28"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P spid="256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304800"/>
            <a:ext cx="8382000" cy="914400"/>
          </a:xfrm>
        </p:spPr>
        <p:txBody>
          <a:bodyPr/>
          <a:lstStyle/>
          <a:p>
            <a:r>
              <a:rPr lang="en-US" altLang="id-ID" smtClean="0"/>
              <a:t>PENDAHULUAN</a:t>
            </a:r>
          </a:p>
        </p:txBody>
      </p:sp>
      <p:sp>
        <p:nvSpPr>
          <p:cNvPr id="32771" name="Rectangle 3"/>
          <p:cNvSpPr>
            <a:spLocks noGrp="1" noChangeArrowheads="1"/>
          </p:cNvSpPr>
          <p:nvPr>
            <p:ph type="body" idx="1"/>
          </p:nvPr>
        </p:nvSpPr>
        <p:spPr>
          <a:xfrm>
            <a:off x="304800" y="1447800"/>
            <a:ext cx="8534400" cy="5105400"/>
          </a:xfrm>
          <a:ln>
            <a:solidFill>
              <a:schemeClr val="accent1"/>
            </a:solidFill>
            <a:miter lim="800000"/>
            <a:headEnd/>
            <a:tailEnd/>
          </a:ln>
        </p:spPr>
        <p:txBody>
          <a:bodyPr/>
          <a:lstStyle/>
          <a:p>
            <a:pPr algn="just">
              <a:lnSpc>
                <a:spcPct val="90000"/>
              </a:lnSpc>
            </a:pPr>
            <a:r>
              <a:rPr lang="en-US" altLang="id-ID" sz="3600" smtClean="0"/>
              <a:t>IMS meliputi: instrumen, lembaga, kesepakatan yang menghubungkan mata uang, pasar uang, sekuritas, real estate, dan pasar komoditas dunia.</a:t>
            </a:r>
          </a:p>
          <a:p>
            <a:pPr algn="just">
              <a:lnSpc>
                <a:spcPct val="90000"/>
              </a:lnSpc>
            </a:pPr>
            <a:r>
              <a:rPr lang="en-US" altLang="id-ID" sz="3600" smtClean="0"/>
              <a:t>Tujuan IMS: untuk mendesain kurs tukar mata uang antar negara di dunia stabil.</a:t>
            </a:r>
          </a:p>
          <a:p>
            <a:pPr algn="just">
              <a:lnSpc>
                <a:spcPct val="90000"/>
              </a:lnSpc>
            </a:pPr>
            <a:r>
              <a:rPr lang="en-US" altLang="id-ID" sz="3600" smtClean="0"/>
              <a:t>Kurs tukar valas: harga suatu mata uang negara lain yang dinilai dengan mata uang negara tertentu.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wipe(up)">
                                      <p:cBhvr>
                                        <p:cTn id="7" dur="75"/>
                                        <p:tgtEl>
                                          <p:spTgt spid="3277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 calcmode="lin" valueType="num">
                                      <p:cBhvr additive="base">
                                        <p:cTn id="12"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27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2771">
                                            <p:txEl>
                                              <p:pRg st="1" end="1"/>
                                            </p:txEl>
                                          </p:spTgt>
                                        </p:tgtEl>
                                        <p:attrNameLst>
                                          <p:attrName>style.visibility</p:attrName>
                                        </p:attrNameLst>
                                      </p:cBhvr>
                                      <p:to>
                                        <p:strVal val="visible"/>
                                      </p:to>
                                    </p:set>
                                    <p:anim calcmode="lin" valueType="num">
                                      <p:cBhvr additive="base">
                                        <p:cTn id="18"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27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2771">
                                            <p:txEl>
                                              <p:pRg st="2" end="2"/>
                                            </p:txEl>
                                          </p:spTgt>
                                        </p:tgtEl>
                                        <p:attrNameLst>
                                          <p:attrName>style.visibility</p:attrName>
                                        </p:attrNameLst>
                                      </p:cBhvr>
                                      <p:to>
                                        <p:strVal val="visible"/>
                                      </p:to>
                                    </p:set>
                                    <p:anim calcmode="lin" valueType="num">
                                      <p:cBhvr additive="base">
                                        <p:cTn id="24"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27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0"/>
            <a:ext cx="8001000" cy="1295400"/>
          </a:xfrm>
        </p:spPr>
        <p:txBody>
          <a:bodyPr/>
          <a:lstStyle/>
          <a:p>
            <a:r>
              <a:rPr lang="en-US" altLang="id-ID" smtClean="0"/>
              <a:t>PENDAHULUAN</a:t>
            </a:r>
          </a:p>
        </p:txBody>
      </p:sp>
      <p:sp>
        <p:nvSpPr>
          <p:cNvPr id="5123" name="Rectangle 3"/>
          <p:cNvSpPr>
            <a:spLocks noGrp="1" noChangeArrowheads="1"/>
          </p:cNvSpPr>
          <p:nvPr>
            <p:ph type="body" idx="1"/>
          </p:nvPr>
        </p:nvSpPr>
        <p:spPr>
          <a:xfrm>
            <a:off x="304800" y="1143000"/>
            <a:ext cx="8610600" cy="5410200"/>
          </a:xfrm>
        </p:spPr>
        <p:txBody>
          <a:bodyPr/>
          <a:lstStyle/>
          <a:p>
            <a:pPr>
              <a:lnSpc>
                <a:spcPct val="90000"/>
              </a:lnSpc>
            </a:pPr>
            <a:r>
              <a:rPr lang="en-US" altLang="id-ID" sz="3600" smtClean="0"/>
              <a:t>Kurs Rp/US$: harga dollar yang dinilai dengan rupiah.</a:t>
            </a:r>
          </a:p>
          <a:p>
            <a:pPr>
              <a:lnSpc>
                <a:spcPct val="90000"/>
              </a:lnSpc>
            </a:pPr>
            <a:r>
              <a:rPr lang="en-US" altLang="id-ID" sz="3600" smtClean="0"/>
              <a:t>Beberapa istilah penting dalam SMI:</a:t>
            </a:r>
          </a:p>
          <a:p>
            <a:pPr>
              <a:lnSpc>
                <a:spcPct val="90000"/>
              </a:lnSpc>
            </a:pPr>
            <a:r>
              <a:rPr lang="en-US" altLang="id-ID" sz="3600" smtClean="0"/>
              <a:t>1. Kurs valas tetap dan mengambang.</a:t>
            </a:r>
          </a:p>
          <a:p>
            <a:pPr>
              <a:lnSpc>
                <a:spcPct val="90000"/>
              </a:lnSpc>
            </a:pPr>
            <a:r>
              <a:rPr lang="en-US" altLang="id-ID" sz="3600" smtClean="0"/>
              <a:t>2. Mata uang kuat dan lemah.</a:t>
            </a:r>
          </a:p>
          <a:p>
            <a:pPr>
              <a:lnSpc>
                <a:spcPct val="90000"/>
              </a:lnSpc>
            </a:pPr>
            <a:r>
              <a:rPr lang="en-US" altLang="id-ID" sz="3600" smtClean="0"/>
              <a:t>3. Kurs tukar spot dan forward.</a:t>
            </a:r>
          </a:p>
          <a:p>
            <a:pPr>
              <a:lnSpc>
                <a:spcPct val="90000"/>
              </a:lnSpc>
            </a:pPr>
            <a:r>
              <a:rPr lang="en-US" altLang="id-ID" sz="3600" smtClean="0"/>
              <a:t>4. Devaluasi dan revaluasi.</a:t>
            </a:r>
          </a:p>
          <a:p>
            <a:pPr>
              <a:lnSpc>
                <a:spcPct val="90000"/>
              </a:lnSpc>
            </a:pPr>
            <a:r>
              <a:rPr lang="en-US" altLang="id-ID" sz="3600" smtClean="0"/>
              <a:t>5. Apreasiasi dan depresiasi.</a:t>
            </a:r>
          </a:p>
          <a:p>
            <a:pPr>
              <a:lnSpc>
                <a:spcPct val="90000"/>
              </a:lnSpc>
            </a:pPr>
            <a:r>
              <a:rPr lang="en-US" altLang="id-ID" sz="3600" smtClean="0"/>
              <a:t>6. Inflasi dan deflasi.</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box(out)">
                                      <p:cBhvr>
                                        <p:cTn id="13" dur="500"/>
                                        <p:tgtEl>
                                          <p:spTgt spid="512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5123">
                                            <p:txEl>
                                              <p:pRg st="1" end="1"/>
                                            </p:txEl>
                                          </p:spTgt>
                                        </p:tgtEl>
                                        <p:attrNameLst>
                                          <p:attrName>style.visibility</p:attrName>
                                        </p:attrNameLst>
                                      </p:cBhvr>
                                      <p:to>
                                        <p:strVal val="visible"/>
                                      </p:to>
                                    </p:set>
                                    <p:animEffect transition="in" filter="box(out)">
                                      <p:cBhvr>
                                        <p:cTn id="18" dur="500"/>
                                        <p:tgtEl>
                                          <p:spTgt spid="5123">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Effect transition="in" filter="box(out)">
                                      <p:cBhvr>
                                        <p:cTn id="23" dur="500"/>
                                        <p:tgtEl>
                                          <p:spTgt spid="5123">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box(out)">
                                      <p:cBhvr>
                                        <p:cTn id="28" dur="500"/>
                                        <p:tgtEl>
                                          <p:spTgt spid="5123">
                                            <p:txEl>
                                              <p:pRg st="3" end="3"/>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5123">
                                            <p:txEl>
                                              <p:pRg st="4" end="4"/>
                                            </p:txEl>
                                          </p:spTgt>
                                        </p:tgtEl>
                                        <p:attrNameLst>
                                          <p:attrName>style.visibility</p:attrName>
                                        </p:attrNameLst>
                                      </p:cBhvr>
                                      <p:to>
                                        <p:strVal val="visible"/>
                                      </p:to>
                                    </p:set>
                                    <p:animEffect transition="in" filter="box(out)">
                                      <p:cBhvr>
                                        <p:cTn id="33" dur="500"/>
                                        <p:tgtEl>
                                          <p:spTgt spid="5123">
                                            <p:txEl>
                                              <p:pRg st="4" end="4"/>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2" name="camera.wav"/>
                                        </p:tgtEl>
                                      </p:cMediaNode>
                                    </p:audio>
                                  </p:sub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32" fill="hold" grpId="0" nodeType="clickEffect">
                                  <p:stCondLst>
                                    <p:cond delay="0"/>
                                  </p:stCondLst>
                                  <p:childTnLst>
                                    <p:set>
                                      <p:cBhvr>
                                        <p:cTn id="37" dur="1" fill="hold">
                                          <p:stCondLst>
                                            <p:cond delay="0"/>
                                          </p:stCondLst>
                                        </p:cTn>
                                        <p:tgtEl>
                                          <p:spTgt spid="5123">
                                            <p:txEl>
                                              <p:pRg st="5" end="5"/>
                                            </p:txEl>
                                          </p:spTgt>
                                        </p:tgtEl>
                                        <p:attrNameLst>
                                          <p:attrName>style.visibility</p:attrName>
                                        </p:attrNameLst>
                                      </p:cBhvr>
                                      <p:to>
                                        <p:strVal val="visible"/>
                                      </p:to>
                                    </p:set>
                                    <p:animEffect transition="in" filter="box(out)">
                                      <p:cBhvr>
                                        <p:cTn id="38" dur="500"/>
                                        <p:tgtEl>
                                          <p:spTgt spid="5123">
                                            <p:txEl>
                                              <p:pRg st="5" end="5"/>
                                            </p:txEl>
                                          </p:spTgt>
                                        </p:tgtEl>
                                      </p:cBhvr>
                                    </p:animEffect>
                                  </p:childTnLst>
                                  <p:subTnLst>
                                    <p:audio>
                                      <p:cMediaNode>
                                        <p:cTn display="0" masterRel="sameClick">
                                          <p:stCondLst>
                                            <p:cond evt="begin" delay="0">
                                              <p:tn val="36"/>
                                            </p:cond>
                                          </p:stCondLst>
                                          <p:endCondLst>
                                            <p:cond evt="onStopAudio" delay="0">
                                              <p:tgtEl>
                                                <p:sldTgt/>
                                              </p:tgtEl>
                                            </p:cond>
                                          </p:endCondLst>
                                        </p:cTn>
                                        <p:tgtEl>
                                          <p:sndTgt r:embed="rId2" name="camera.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32" fill="hold" grpId="0"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Effect transition="in" filter="box(out)">
                                      <p:cBhvr>
                                        <p:cTn id="43" dur="500"/>
                                        <p:tgtEl>
                                          <p:spTgt spid="5123">
                                            <p:txEl>
                                              <p:pRg st="6" end="6"/>
                                            </p:txEl>
                                          </p:spTgt>
                                        </p:tgtEl>
                                      </p:cBhvr>
                                    </p:animEffect>
                                  </p:childTnLst>
                                  <p:subTnLst>
                                    <p:audio>
                                      <p:cMediaNode>
                                        <p:cTn display="0" masterRel="sameClick">
                                          <p:stCondLst>
                                            <p:cond evt="begin" delay="0">
                                              <p:tn val="41"/>
                                            </p:cond>
                                          </p:stCondLst>
                                          <p:endCondLst>
                                            <p:cond evt="onStopAudio" delay="0">
                                              <p:tgtEl>
                                                <p:sldTgt/>
                                              </p:tgtEl>
                                            </p:cond>
                                          </p:endCondLst>
                                        </p:cTn>
                                        <p:tgtEl>
                                          <p:sndTgt r:embed="rId2" name="camera.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32" fill="hold" grpId="0" nodeType="clickEffect">
                                  <p:stCondLst>
                                    <p:cond delay="0"/>
                                  </p:stCondLst>
                                  <p:childTnLst>
                                    <p:set>
                                      <p:cBhvr>
                                        <p:cTn id="47" dur="1" fill="hold">
                                          <p:stCondLst>
                                            <p:cond delay="0"/>
                                          </p:stCondLst>
                                        </p:cTn>
                                        <p:tgtEl>
                                          <p:spTgt spid="5123">
                                            <p:txEl>
                                              <p:pRg st="7" end="7"/>
                                            </p:txEl>
                                          </p:spTgt>
                                        </p:tgtEl>
                                        <p:attrNameLst>
                                          <p:attrName>style.visibility</p:attrName>
                                        </p:attrNameLst>
                                      </p:cBhvr>
                                      <p:to>
                                        <p:strVal val="visible"/>
                                      </p:to>
                                    </p:set>
                                    <p:animEffect transition="in" filter="box(out)">
                                      <p:cBhvr>
                                        <p:cTn id="48" dur="500"/>
                                        <p:tgtEl>
                                          <p:spTgt spid="5123">
                                            <p:txEl>
                                              <p:pRg st="7" end="7"/>
                                            </p:txEl>
                                          </p:spTgt>
                                        </p:tgtEl>
                                      </p:cBhvr>
                                    </p:animEffect>
                                  </p:childTnLst>
                                  <p:subTnLst>
                                    <p:audio>
                                      <p:cMediaNode>
                                        <p:cTn display="0" masterRel="sameClick">
                                          <p:stCondLst>
                                            <p:cond evt="begin" delay="0">
                                              <p:tn val="46"/>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P spid="5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0"/>
            <a:ext cx="7772400" cy="1524000"/>
          </a:xfrm>
        </p:spPr>
        <p:txBody>
          <a:bodyPr/>
          <a:lstStyle/>
          <a:p>
            <a:r>
              <a:rPr lang="en-US" altLang="id-ID" smtClean="0"/>
              <a:t>PENDAHULUAN</a:t>
            </a:r>
          </a:p>
        </p:txBody>
      </p:sp>
      <p:sp>
        <p:nvSpPr>
          <p:cNvPr id="4099" name="Rectangle 3"/>
          <p:cNvSpPr>
            <a:spLocks noGrp="1" noChangeArrowheads="1"/>
          </p:cNvSpPr>
          <p:nvPr>
            <p:ph type="body" idx="1"/>
          </p:nvPr>
        </p:nvSpPr>
        <p:spPr>
          <a:xfrm>
            <a:off x="457200" y="1600200"/>
            <a:ext cx="8229600" cy="4876800"/>
          </a:xfrm>
        </p:spPr>
        <p:txBody>
          <a:bodyPr/>
          <a:lstStyle/>
          <a:p>
            <a:pPr>
              <a:lnSpc>
                <a:spcPct val="90000"/>
              </a:lnSpc>
            </a:pPr>
            <a:r>
              <a:rPr lang="en-US" altLang="id-ID" sz="3600" smtClean="0"/>
              <a:t>IMS berdasarkan tahap evolusinya dibagi menjadi lima tahap:</a:t>
            </a:r>
          </a:p>
          <a:p>
            <a:pPr>
              <a:lnSpc>
                <a:spcPct val="90000"/>
              </a:lnSpc>
            </a:pPr>
            <a:r>
              <a:rPr lang="en-US" altLang="id-ID" sz="3600" smtClean="0"/>
              <a:t>Bimetalisme (sebelum 1875);</a:t>
            </a:r>
          </a:p>
          <a:p>
            <a:pPr>
              <a:lnSpc>
                <a:spcPct val="90000"/>
              </a:lnSpc>
            </a:pPr>
            <a:r>
              <a:rPr lang="en-US" altLang="id-ID" sz="3600" smtClean="0"/>
              <a:t>Standar emas klasik (1875-1914);</a:t>
            </a:r>
          </a:p>
          <a:p>
            <a:pPr>
              <a:lnSpc>
                <a:spcPct val="90000"/>
              </a:lnSpc>
            </a:pPr>
            <a:r>
              <a:rPr lang="en-US" altLang="id-ID" sz="3600" smtClean="0"/>
              <a:t>Periode selama perang (1915-1944);</a:t>
            </a:r>
          </a:p>
          <a:p>
            <a:pPr>
              <a:lnSpc>
                <a:spcPct val="90000"/>
              </a:lnSpc>
            </a:pPr>
            <a:r>
              <a:rPr lang="en-US" altLang="id-ID" sz="3600" smtClean="0"/>
              <a:t>Sistem Bretton Woods (1945-1972);</a:t>
            </a:r>
          </a:p>
          <a:p>
            <a:pPr>
              <a:lnSpc>
                <a:spcPct val="90000"/>
              </a:lnSpc>
            </a:pPr>
            <a:r>
              <a:rPr lang="en-US" altLang="id-ID" sz="3600" smtClean="0"/>
              <a:t>Regim kurs fleksibel (sejak 1972-sekarang).</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wipe(left)">
                                      <p:cBhvr>
                                        <p:cTn id="13" dur="500"/>
                                        <p:tgtEl>
                                          <p:spTgt spid="409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099">
                                            <p:txEl>
                                              <p:pRg st="1" end="1"/>
                                            </p:txEl>
                                          </p:spTgt>
                                        </p:tgtEl>
                                        <p:attrNameLst>
                                          <p:attrName>style.visibility</p:attrName>
                                        </p:attrNameLst>
                                      </p:cBhvr>
                                      <p:to>
                                        <p:strVal val="visible"/>
                                      </p:to>
                                    </p:set>
                                    <p:animEffect transition="in" filter="wipe(left)">
                                      <p:cBhvr>
                                        <p:cTn id="18" dur="500"/>
                                        <p:tgtEl>
                                          <p:spTgt spid="409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099">
                                            <p:txEl>
                                              <p:pRg st="2" end="2"/>
                                            </p:txEl>
                                          </p:spTgt>
                                        </p:tgtEl>
                                        <p:attrNameLst>
                                          <p:attrName>style.visibility</p:attrName>
                                        </p:attrNameLst>
                                      </p:cBhvr>
                                      <p:to>
                                        <p:strVal val="visible"/>
                                      </p:to>
                                    </p:set>
                                    <p:animEffect transition="in" filter="wipe(left)">
                                      <p:cBhvr>
                                        <p:cTn id="23" dur="500"/>
                                        <p:tgtEl>
                                          <p:spTgt spid="409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wipe(left)">
                                      <p:cBhvr>
                                        <p:cTn id="28" dur="500"/>
                                        <p:tgtEl>
                                          <p:spTgt spid="4099">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099">
                                            <p:txEl>
                                              <p:pRg st="4" end="4"/>
                                            </p:txEl>
                                          </p:spTgt>
                                        </p:tgtEl>
                                        <p:attrNameLst>
                                          <p:attrName>style.visibility</p:attrName>
                                        </p:attrNameLst>
                                      </p:cBhvr>
                                      <p:to>
                                        <p:strVal val="visible"/>
                                      </p:to>
                                    </p:set>
                                    <p:animEffect transition="in" filter="wipe(left)">
                                      <p:cBhvr>
                                        <p:cTn id="33" dur="500"/>
                                        <p:tgtEl>
                                          <p:spTgt spid="4099">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099">
                                            <p:txEl>
                                              <p:pRg st="5" end="5"/>
                                            </p:txEl>
                                          </p:spTgt>
                                        </p:tgtEl>
                                        <p:attrNameLst>
                                          <p:attrName>style.visibility</p:attrName>
                                        </p:attrNameLst>
                                      </p:cBhvr>
                                      <p:to>
                                        <p:strVal val="visible"/>
                                      </p:to>
                                    </p:set>
                                    <p:animEffect transition="in" filter="wipe(left)">
                                      <p:cBhvr>
                                        <p:cTn id="38"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utoUpdateAnimBg="0"/>
      <p:bldP spid="409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0"/>
            <a:ext cx="8382000" cy="1447800"/>
          </a:xfrm>
        </p:spPr>
        <p:txBody>
          <a:bodyPr/>
          <a:lstStyle/>
          <a:p>
            <a:r>
              <a:rPr lang="en-US" altLang="id-ID" sz="4000" smtClean="0"/>
              <a:t>BIMETALISM: SEBELUM 1875</a:t>
            </a:r>
          </a:p>
        </p:txBody>
      </p:sp>
      <p:sp>
        <p:nvSpPr>
          <p:cNvPr id="6147" name="Rectangle 3"/>
          <p:cNvSpPr>
            <a:spLocks noGrp="1" noChangeArrowheads="1"/>
          </p:cNvSpPr>
          <p:nvPr>
            <p:ph type="body" idx="1"/>
          </p:nvPr>
        </p:nvSpPr>
        <p:spPr>
          <a:xfrm>
            <a:off x="304800" y="1447800"/>
            <a:ext cx="8534400" cy="5181600"/>
          </a:xfrm>
        </p:spPr>
        <p:txBody>
          <a:bodyPr/>
          <a:lstStyle/>
          <a:p>
            <a:pPr algn="just"/>
            <a:r>
              <a:rPr lang="en-US" altLang="id-ID" b="1" smtClean="0"/>
              <a:t>Bimetalism</a:t>
            </a:r>
            <a:r>
              <a:rPr lang="en-US" altLang="id-ID" smtClean="0"/>
              <a:t>: penggunaan standar ganda dalam pembuatan uang logam bebas yang meliputi emas dan perak.</a:t>
            </a:r>
          </a:p>
          <a:p>
            <a:pPr algn="just"/>
            <a:r>
              <a:rPr lang="en-US" altLang="id-ID" smtClean="0"/>
              <a:t>Inggris: menggunakan bimetalism hingga 1816 (setelah perang Napoleon).</a:t>
            </a:r>
          </a:p>
          <a:p>
            <a:pPr algn="just"/>
            <a:r>
              <a:rPr lang="en-US" altLang="id-ID" smtClean="0"/>
              <a:t>AS: mengadopsi bimetalism dengan </a:t>
            </a:r>
            <a:r>
              <a:rPr lang="en-US" altLang="id-ID" i="1" smtClean="0"/>
              <a:t>Coinage Act of 1792</a:t>
            </a:r>
            <a:r>
              <a:rPr lang="en-US" altLang="id-ID" smtClean="0"/>
              <a:t>, dan mempertahankannya sampai 1873.</a:t>
            </a:r>
          </a:p>
          <a:p>
            <a:pPr algn="just"/>
            <a:r>
              <a:rPr lang="en-US" altLang="id-ID" smtClean="0"/>
              <a:t>Prancis: menggunakan bimetalism dan memper-tahankannya dari Revolusi Prancis hingga 1878.</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Effect transition="in" filter="dissolve">
                                      <p:cBhvr>
                                        <p:cTn id="13" dur="500"/>
                                        <p:tgtEl>
                                          <p:spTgt spid="614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147">
                                            <p:txEl>
                                              <p:pRg st="1" end="1"/>
                                            </p:txEl>
                                          </p:spTgt>
                                        </p:tgtEl>
                                        <p:attrNameLst>
                                          <p:attrName>style.visibility</p:attrName>
                                        </p:attrNameLst>
                                      </p:cBhvr>
                                      <p:to>
                                        <p:strVal val="visible"/>
                                      </p:to>
                                    </p:set>
                                    <p:animEffect transition="in" filter="dissolve">
                                      <p:cBhvr>
                                        <p:cTn id="18" dur="500"/>
                                        <p:tgtEl>
                                          <p:spTgt spid="614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Effect transition="in" filter="dissolve">
                                      <p:cBhvr>
                                        <p:cTn id="23" dur="500"/>
                                        <p:tgtEl>
                                          <p:spTgt spid="614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6147">
                                            <p:txEl>
                                              <p:pRg st="3" end="3"/>
                                            </p:txEl>
                                          </p:spTgt>
                                        </p:tgtEl>
                                        <p:attrNameLst>
                                          <p:attrName>style.visibility</p:attrName>
                                        </p:attrNameLst>
                                      </p:cBhvr>
                                      <p:to>
                                        <p:strVal val="visible"/>
                                      </p:to>
                                    </p:set>
                                    <p:animEffect transition="in" filter="dissolve">
                                      <p:cBhvr>
                                        <p:cTn id="28"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0"/>
            <a:ext cx="8382000" cy="1371600"/>
          </a:xfrm>
        </p:spPr>
        <p:txBody>
          <a:bodyPr/>
          <a:lstStyle/>
          <a:p>
            <a:r>
              <a:rPr lang="en-US" altLang="id-ID" sz="4000" smtClean="0"/>
              <a:t>BIMETALISM: SEBELUM 1875</a:t>
            </a:r>
          </a:p>
        </p:txBody>
      </p:sp>
      <p:sp>
        <p:nvSpPr>
          <p:cNvPr id="7171" name="Rectangle 3"/>
          <p:cNvSpPr>
            <a:spLocks noGrp="1" noChangeArrowheads="1"/>
          </p:cNvSpPr>
          <p:nvPr>
            <p:ph type="body" idx="1"/>
          </p:nvPr>
        </p:nvSpPr>
        <p:spPr>
          <a:xfrm>
            <a:off x="304800" y="1143000"/>
            <a:ext cx="8610600" cy="5334000"/>
          </a:xfrm>
        </p:spPr>
        <p:txBody>
          <a:bodyPr/>
          <a:lstStyle/>
          <a:p>
            <a:pPr algn="just">
              <a:lnSpc>
                <a:spcPct val="90000"/>
              </a:lnSpc>
            </a:pPr>
            <a:r>
              <a:rPr lang="en-US" altLang="id-ID" smtClean="0"/>
              <a:t>China, India, Jerman, dan Belanda menggunakan standar perak.</a:t>
            </a:r>
          </a:p>
          <a:p>
            <a:pPr algn="just">
              <a:lnSpc>
                <a:spcPct val="90000"/>
              </a:lnSpc>
            </a:pPr>
            <a:r>
              <a:rPr lang="en-US" altLang="id-ID" smtClean="0"/>
              <a:t>Dalam bimetalism, emas dan perak digunakan sebagai alat pembayaran internasional dan kurs tukar di antara mata uang ditentukan dengan isi emas dan peraknya.</a:t>
            </a:r>
          </a:p>
          <a:p>
            <a:pPr algn="just">
              <a:lnSpc>
                <a:spcPct val="90000"/>
              </a:lnSpc>
            </a:pPr>
            <a:r>
              <a:rPr lang="en-US" altLang="id-ID" smtClean="0"/>
              <a:t>1870: Pound Inggris vs Franc Prancis (standar emas); Franc Prancis vs Mark Jerman (standar perak).</a:t>
            </a:r>
          </a:p>
          <a:p>
            <a:pPr algn="just">
              <a:lnSpc>
                <a:spcPct val="90000"/>
              </a:lnSpc>
            </a:pPr>
            <a:r>
              <a:rPr lang="en-US" altLang="id-ID" smtClean="0"/>
              <a:t>Hukum Gresham: uang “jelek” (berlimpah) mengusir uang “baik” (terbatas).</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barn(outVertical)">
                                      <p:cBhvr>
                                        <p:cTn id="13" dur="500"/>
                                        <p:tgtEl>
                                          <p:spTgt spid="717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Effect transition="in" filter="barn(outVertical)">
                                      <p:cBhvr>
                                        <p:cTn id="18" dur="500"/>
                                        <p:tgtEl>
                                          <p:spTgt spid="717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Effect transition="in" filter="barn(outVertical)">
                                      <p:cBhvr>
                                        <p:cTn id="23" dur="500"/>
                                        <p:tgtEl>
                                          <p:spTgt spid="717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barn(outVertical)">
                                      <p:cBhvr>
                                        <p:cTn id="28"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28600"/>
            <a:ext cx="8229600" cy="1219200"/>
          </a:xfrm>
        </p:spPr>
        <p:txBody>
          <a:bodyPr/>
          <a:lstStyle/>
          <a:p>
            <a:r>
              <a:rPr lang="en-US" altLang="id-ID" smtClean="0"/>
              <a:t>STANDAR EMAS KLASIK: 1875-1914</a:t>
            </a:r>
          </a:p>
        </p:txBody>
      </p:sp>
      <p:sp>
        <p:nvSpPr>
          <p:cNvPr id="8195" name="Rectangle 3"/>
          <p:cNvSpPr>
            <a:spLocks noGrp="1" noChangeArrowheads="1"/>
          </p:cNvSpPr>
          <p:nvPr>
            <p:ph type="body" idx="1"/>
          </p:nvPr>
        </p:nvSpPr>
        <p:spPr>
          <a:xfrm>
            <a:off x="304800" y="1752600"/>
            <a:ext cx="8534400" cy="4724400"/>
          </a:xfrm>
        </p:spPr>
        <p:txBody>
          <a:bodyPr/>
          <a:lstStyle/>
          <a:p>
            <a:pPr>
              <a:lnSpc>
                <a:spcPct val="90000"/>
              </a:lnSpc>
            </a:pPr>
            <a:r>
              <a:rPr lang="en-US" altLang="id-ID" smtClean="0"/>
              <a:t>Columbus: “Emas merupakan kekayaan, dan siapa yang menguasainya mempunyai semua yang ia butuhkan di dunia”.</a:t>
            </a:r>
          </a:p>
          <a:p>
            <a:pPr>
              <a:lnSpc>
                <a:spcPct val="90000"/>
              </a:lnSpc>
            </a:pPr>
            <a:r>
              <a:rPr lang="en-US" altLang="id-ID" smtClean="0"/>
              <a:t>Inggris: penggunaan standar emas pertama kali, namun, tidak menetapkan sampai 1921, ketika wesel Bank Inggris dibuat secara penuh dapat ditebus dengan emas.</a:t>
            </a:r>
          </a:p>
          <a:p>
            <a:pPr>
              <a:lnSpc>
                <a:spcPct val="90000"/>
              </a:lnSpc>
            </a:pPr>
            <a:r>
              <a:rPr lang="en-US" altLang="id-ID" smtClean="0"/>
              <a:t>Prancis: menggunakan standar emas secara efektif mulai 1850-an dan secara formal pada 1875.</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additive="base">
                                        <p:cTn id="7" dur="500" fill="hold"/>
                                        <p:tgtEl>
                                          <p:spTgt spid="81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P spid="8195" grpId="0" build="p" autoUpdateAnimBg="0"/>
    </p:bld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893</TotalTime>
  <Words>2214</Words>
  <Application>Microsoft Office PowerPoint</Application>
  <PresentationFormat>On-screen Show (4:3)</PresentationFormat>
  <Paragraphs>152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Times New Roman</vt:lpstr>
      <vt:lpstr>Arial</vt:lpstr>
      <vt:lpstr>Calibri</vt:lpstr>
      <vt:lpstr>PULSE</vt:lpstr>
      <vt:lpstr>SISTEM MONETER INTERNASIONAL</vt:lpstr>
      <vt:lpstr>SISTEM MONETER INTERNASIONAL</vt:lpstr>
      <vt:lpstr>PENDAHULUAN</vt:lpstr>
      <vt:lpstr>PENDAHULUAN</vt:lpstr>
      <vt:lpstr>PENDAHULUAN</vt:lpstr>
      <vt:lpstr>PENDAHULUAN</vt:lpstr>
      <vt:lpstr>BIMETALISM: SEBELUM 1875</vt:lpstr>
      <vt:lpstr>BIMETALISM: SEBELUM 1875</vt:lpstr>
      <vt:lpstr>STANDAR EMAS KLASIK: 1875-1914</vt:lpstr>
      <vt:lpstr>STANDAR EMAS KLASIK: 1875-1914 </vt:lpstr>
      <vt:lpstr>STANDAR EMAS KLASIK: 1875-1914 </vt:lpstr>
      <vt:lpstr>PERIODE SELAMA PERANG: 1915-1944 </vt:lpstr>
      <vt:lpstr>PERIODE SELAMA PERANG: 1915-1944</vt:lpstr>
      <vt:lpstr>PERIODE SELAMA PERANG: 1915-1944 </vt:lpstr>
      <vt:lpstr>PERIODE SELAMA PERANG: 1915-1944 </vt:lpstr>
      <vt:lpstr>SISTEM BRETTON WOODS (SBW): 1945-1972 </vt:lpstr>
      <vt:lpstr>SISTEM BRETTON WOODS (SBW): 1945-1972 </vt:lpstr>
      <vt:lpstr>SISTEM BRETTON WOODS (SBW): 1945-1972 </vt:lpstr>
      <vt:lpstr>SISTEM BRETTON WOODS (SBW): 1945-1972 </vt:lpstr>
      <vt:lpstr>SISTEM BRETTON WOODS (SBW): 1945-1972 </vt:lpstr>
      <vt:lpstr>SISTEM BRETTON WOODS (SBW): 1945-1972</vt:lpstr>
      <vt:lpstr>SISTEM BRETTON WOODS (SBW): 1945-1972 </vt:lpstr>
      <vt:lpstr>REGIM KURS TUKAR FLEKSIBEL: 1973-SEKARANG</vt:lpstr>
      <vt:lpstr>REGIM KURS TUKAR FLEKSIBEL: 1973-SEKARANG</vt:lpstr>
      <vt:lpstr>REGIM KURS TUKAR FLEKSIBEL: 1973-SEKARANG</vt:lpstr>
      <vt:lpstr>REGIM KURS TUKAR FLEKSIBEL: 1973-SEKARANG</vt:lpstr>
      <vt:lpstr>PENETAPAN2 KURS TUKAR SEKARANG</vt:lpstr>
      <vt:lpstr>PENETAPAN2 KURS TUKAR SEKARANG</vt:lpstr>
      <vt:lpstr>PENETAPAN2 KURS TUKAR SEKARANG</vt:lpstr>
      <vt:lpstr>PENETAPAN2 KURS TUKAR SEKARANG</vt:lpstr>
      <vt:lpstr>PENETAPAN2 KURS TUKAR SEKARANG </vt:lpstr>
      <vt:lpstr>PENETAPAN KURS TUKAR SEKARANG</vt:lpstr>
      <vt:lpstr>SISTEM MONETER EROPA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SISTEM MONETER INTERNASIONAL</dc:title>
  <dc:creator>warsono</dc:creator>
  <cp:lastModifiedBy>User</cp:lastModifiedBy>
  <cp:revision>59</cp:revision>
  <cp:lastPrinted>2005-02-22T05:12:25Z</cp:lastPrinted>
  <dcterms:created xsi:type="dcterms:W3CDTF">2005-01-13T05:00:59Z</dcterms:created>
  <dcterms:modified xsi:type="dcterms:W3CDTF">2019-03-26T04:39:33Z</dcterms:modified>
</cp:coreProperties>
</file>