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310" r:id="rId5"/>
    <p:sldId id="311" r:id="rId6"/>
    <p:sldId id="312" r:id="rId7"/>
    <p:sldId id="309" r:id="rId8"/>
    <p:sldId id="294" r:id="rId9"/>
    <p:sldId id="307" r:id="rId10"/>
    <p:sldId id="291" r:id="rId11"/>
    <p:sldId id="306" r:id="rId12"/>
    <p:sldId id="308" r:id="rId13"/>
    <p:sldId id="313" r:id="rId14"/>
    <p:sldId id="315" r:id="rId15"/>
    <p:sldId id="314" r:id="rId16"/>
    <p:sldId id="292" r:id="rId17"/>
    <p:sldId id="289" r:id="rId18"/>
    <p:sldId id="300" r:id="rId19"/>
    <p:sldId id="316" r:id="rId20"/>
    <p:sldId id="295" r:id="rId21"/>
    <p:sldId id="302" r:id="rId22"/>
    <p:sldId id="301" r:id="rId23"/>
    <p:sldId id="318" r:id="rId24"/>
    <p:sldId id="319" r:id="rId25"/>
    <p:sldId id="317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1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09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8E1A8-CBE9-4015-82D8-58B6BC6BCFD1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D323-B52E-47D6-9D53-1AE9DCC1C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5638800" cy="3679825"/>
          </a:xfrm>
        </p:spPr>
        <p:txBody>
          <a:bodyPr>
            <a:noAutofit/>
          </a:bodyPr>
          <a:lstStyle/>
          <a:p>
            <a:pPr algn="l"/>
            <a:r>
              <a:rPr lang="id-ID" sz="3200" b="1" dirty="0" smtClean="0">
                <a:solidFill>
                  <a:schemeClr val="bg1"/>
                </a:solidFill>
                <a:latin typeface="Calibri"/>
                <a:cs typeface="Calibri"/>
              </a:rPr>
              <a:t>P. </a:t>
            </a:r>
            <a:r>
              <a:rPr lang="id-ID" sz="3200" b="1" dirty="0" smtClean="0">
                <a:solidFill>
                  <a:schemeClr val="bg1"/>
                </a:solidFill>
                <a:latin typeface="Calibri"/>
                <a:cs typeface="Calibri"/>
              </a:rPr>
              <a:t>2 </a:t>
            </a:r>
            <a:r>
              <a:rPr lang="id-ID" sz="3200" b="1" dirty="0" smtClean="0">
                <a:solidFill>
                  <a:schemeClr val="bg1"/>
                </a:solidFill>
                <a:latin typeface="Calibri"/>
                <a:cs typeface="Calibri"/>
              </a:rPr>
              <a:t>– </a:t>
            </a:r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lang="id-ID" sz="3200" b="1" dirty="0" smtClean="0">
                <a:solidFill>
                  <a:schemeClr val="bg1"/>
                </a:solidFill>
                <a:latin typeface="Calibri"/>
                <a:cs typeface="Calibri"/>
              </a:rPr>
              <a:t>tudio DKV 3</a:t>
            </a:r>
            <a:endParaRPr lang="en-US"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57224" y="5824558"/>
            <a:ext cx="415766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b="0" i="0" u="none" strike="noStrike" kern="1200" cap="none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Wantoro, M.Ds</a:t>
            </a:r>
            <a:r>
              <a:rPr kumimoji="0" lang="id-ID" b="0" i="0" u="none" strike="noStrike" kern="1200" cap="none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&amp; </a:t>
            </a:r>
            <a:r>
              <a:rPr kumimoji="0" lang="id-ID" b="0" i="0" u="none" strike="noStrike" kern="1200" cap="none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 Dosen Studio DKV 3</a:t>
            </a:r>
            <a:endParaRPr kumimoji="0" lang="en-US" b="0" i="0" u="none" strike="noStrike" kern="1200" cap="none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5786" y="2285992"/>
            <a:ext cx="9215502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6000" b="1" spc="-150" dirty="0" smtClean="0">
                <a:latin typeface="Calibri"/>
                <a:ea typeface="+mj-ea"/>
                <a:cs typeface="Calibri"/>
              </a:rPr>
              <a:t>Identitas Visual</a:t>
            </a:r>
            <a:r>
              <a:rPr kumimoji="0" lang="en-US" sz="6000" b="1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/>
            </a:r>
            <a:br>
              <a:rPr kumimoji="0" lang="en-US" sz="6000" b="1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en-US" sz="6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26628" name="Picture 4" descr="Hasil gambar untuk process logo"/>
          <p:cNvPicPr>
            <a:picLocks noChangeAspect="1" noChangeArrowheads="1"/>
          </p:cNvPicPr>
          <p:nvPr/>
        </p:nvPicPr>
        <p:blipFill>
          <a:blip r:embed="rId2" cstate="print"/>
          <a:srcRect l="46455"/>
          <a:stretch>
            <a:fillRect/>
          </a:stretch>
        </p:blipFill>
        <p:spPr bwMode="auto">
          <a:xfrm>
            <a:off x="3286116" y="0"/>
            <a:ext cx="1768030" cy="1857364"/>
          </a:xfrm>
          <a:prstGeom prst="rect">
            <a:avLst/>
          </a:prstGeom>
          <a:noFill/>
        </p:spPr>
      </p:pic>
      <p:pic>
        <p:nvPicPr>
          <p:cNvPr id="26630" name="Picture 6" descr="Hasil gambar untuk process logo"/>
          <p:cNvPicPr>
            <a:picLocks noChangeAspect="1" noChangeArrowheads="1"/>
          </p:cNvPicPr>
          <p:nvPr/>
        </p:nvPicPr>
        <p:blipFill>
          <a:blip r:embed="rId3" cstate="print"/>
          <a:srcRect r="52344"/>
          <a:stretch>
            <a:fillRect/>
          </a:stretch>
        </p:blipFill>
        <p:spPr bwMode="auto">
          <a:xfrm>
            <a:off x="4857752" y="0"/>
            <a:ext cx="1832784" cy="1846004"/>
          </a:xfrm>
          <a:prstGeom prst="rect">
            <a:avLst/>
          </a:prstGeom>
          <a:noFill/>
        </p:spPr>
      </p:pic>
      <p:pic>
        <p:nvPicPr>
          <p:cNvPr id="26632" name="Picture 8" descr="Hasil gambar untuk proces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0"/>
            <a:ext cx="2786050" cy="1857367"/>
          </a:xfrm>
          <a:prstGeom prst="rect">
            <a:avLst/>
          </a:prstGeom>
          <a:noFill/>
        </p:spPr>
      </p:pic>
      <p:pic>
        <p:nvPicPr>
          <p:cNvPr id="26634" name="Picture 10" descr="Gambar terka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301980" cy="1857364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90588" y="2320943"/>
            <a:ext cx="6853246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Identitas Visual dan Logo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asil gambar untuk visual identity adidas 3 stri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514351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2910" y="564358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Three Stripes,</a:t>
            </a:r>
            <a:r>
              <a:rPr kumimoji="0" lang="id-ID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sangat identik dengan brand sport Adidas yang merupakan aplikasi dan pengembangan dari logo Adidas sendiri. </a:t>
            </a:r>
            <a:endParaRPr kumimoji="0" lang="id-ID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18" cy="435769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2910" y="5072082"/>
            <a:ext cx="778674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Warna Merah Putih dengan elemen line</a:t>
            </a:r>
            <a:r>
              <a:rPr kumimoji="0" lang="id-ID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bergelombang identik dengan brand Coca Cola. </a:t>
            </a:r>
            <a:endParaRPr kumimoji="0" lang="id-ID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asil gambar untuk visual identity color pal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5500726" cy="546634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72264" y="2428868"/>
            <a:ext cx="2000264" cy="30003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Warna merupakan elemen yang digunakan</a:t>
            </a:r>
            <a:r>
              <a:rPr kumimoji="0" lang="id-ID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sebagai kekuatan identitas visual sehingga setiap brand menggunakan pola warna yang identik untuk merepresentasikan dirinya.</a:t>
            </a:r>
            <a:endParaRPr kumimoji="0" lang="id-ID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857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1986" name="Picture 2" descr="Hasil gambar untuk photography national geographic guid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4572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2910" y="5214950"/>
            <a:ext cx="778674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Foto merupakan</a:t>
            </a:r>
            <a:r>
              <a:rPr kumimoji="0" lang="id-ID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“senjata” majalah Natgeo dalam menyampaikan pesan-pesannya. Untuk itu Natgeo membuat standar yang tinggi dengan gaya yang khas untuk foto2 yang digunakannya. Gaya foto dibentuk dari kecendrungan obyek, tone, angle dll</a:t>
            </a:r>
            <a:endParaRPr kumimoji="0" lang="id-ID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ambar terkait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7172" y="71438"/>
            <a:ext cx="909686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143768" y="1785926"/>
            <a:ext cx="1571636" cy="30003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Brand/Visual Guidelines merupakan panduan yang digunakan</a:t>
            </a:r>
            <a:r>
              <a:rPr kumimoji="0" lang="id-ID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sebagai acuan dalam penerapan identitas agar konsisten.</a:t>
            </a:r>
            <a:endParaRPr kumimoji="0" lang="id-ID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332037"/>
            <a:ext cx="7901014" cy="4525963"/>
          </a:xfrm>
        </p:spPr>
        <p:txBody>
          <a:bodyPr>
            <a:normAutofit/>
          </a:bodyPr>
          <a:lstStyle/>
          <a:p>
            <a:r>
              <a:rPr lang="id-ID" sz="1900" dirty="0" smtClean="0"/>
              <a:t>Logo</a:t>
            </a:r>
            <a:endParaRPr lang="id-ID" sz="1900" dirty="0" smtClean="0"/>
          </a:p>
          <a:p>
            <a:r>
              <a:rPr lang="id-ID" sz="1900" dirty="0" smtClean="0"/>
              <a:t>Mode/Pola Warna (Color Palettes)</a:t>
            </a:r>
            <a:endParaRPr lang="id-ID" sz="1900" dirty="0" smtClean="0"/>
          </a:p>
          <a:p>
            <a:r>
              <a:rPr lang="id-ID" sz="1900" dirty="0" smtClean="0"/>
              <a:t>Tipografi</a:t>
            </a:r>
            <a:endParaRPr lang="id-ID" sz="1900" dirty="0" smtClean="0"/>
          </a:p>
          <a:p>
            <a:r>
              <a:rPr lang="id-ID" sz="1900" dirty="0" smtClean="0"/>
              <a:t>Ilustrasi/Fotografi</a:t>
            </a:r>
            <a:endParaRPr lang="id-ID" sz="1900" dirty="0" smtClean="0"/>
          </a:p>
          <a:p>
            <a:r>
              <a:rPr lang="id-ID" sz="1900" dirty="0" smtClean="0"/>
              <a:t>Visual Guidelines</a:t>
            </a:r>
            <a:endParaRPr lang="id-ID" sz="19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92867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d-ID" sz="3600" b="1" dirty="0" smtClean="0">
                <a:solidFill>
                  <a:srgbClr val="00B050"/>
                </a:solidFill>
              </a:rPr>
              <a:t>Cakupan Identitas Visual</a:t>
            </a:r>
            <a:endParaRPr lang="id-ID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Logo</a:t>
            </a:r>
            <a:endParaRPr kumimoji="0" lang="en-US" sz="4800" b="0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357686" y="1285860"/>
            <a:ext cx="4214842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id-ID" b="1" dirty="0" smtClean="0"/>
              <a:t>Logo</a:t>
            </a:r>
            <a:r>
              <a:rPr lang="id-ID" dirty="0" smtClean="0"/>
              <a:t> adalah tanda, lambang, ataupun </a:t>
            </a:r>
            <a:r>
              <a:rPr lang="id-ID" dirty="0" smtClean="0"/>
              <a:t>simbol visual </a:t>
            </a:r>
            <a:r>
              <a:rPr lang="id-ID" dirty="0" smtClean="0"/>
              <a:t>yang mengandung </a:t>
            </a:r>
            <a:r>
              <a:rPr lang="id-ID" dirty="0" smtClean="0"/>
              <a:t>pesan </a:t>
            </a:r>
            <a:r>
              <a:rPr lang="id-ID" dirty="0" smtClean="0"/>
              <a:t>dan digunakan sebagai identitas sebuah organisasi, perusahaan atau individu agar mudah diingat oleh orang lain. </a:t>
            </a:r>
            <a:r>
              <a:rPr lang="id-ID" dirty="0" smtClean="0"/>
              <a:t>Logo </a:t>
            </a:r>
            <a:r>
              <a:rPr lang="id-ID" dirty="0" smtClean="0"/>
              <a:t>juga dapat memberi gambaran ciri ataupun identitas </a:t>
            </a:r>
            <a:r>
              <a:rPr lang="id-ID" dirty="0" smtClean="0"/>
              <a:t>sebuah brand.</a:t>
            </a:r>
          </a:p>
          <a:p>
            <a:pPr lvl="0">
              <a:spcBef>
                <a:spcPct val="20000"/>
              </a:spcBef>
            </a:pPr>
            <a:endParaRPr lang="id-ID" dirty="0" smtClean="0"/>
          </a:p>
          <a:p>
            <a:pPr lvl="0">
              <a:spcBef>
                <a:spcPct val="20000"/>
              </a:spcBef>
            </a:pPr>
            <a:r>
              <a:rPr lang="id-ID" dirty="0" smtClean="0"/>
              <a:t>Logo </a:t>
            </a:r>
            <a:r>
              <a:rPr lang="id-ID" dirty="0" smtClean="0"/>
              <a:t>juga merupakan penyederhanaan dari suatu realitas yang kompleks sehingga dapat dikontrol, dimodifikasi, dan dibangun sesuai dengan perkembangan zaman.</a:t>
            </a:r>
            <a:endParaRPr kumimoji="0" lang="id-ID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80" y="11429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Definisi Logo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Hasil gambar untuk logo band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08" name="AutoShape 4" descr="Hasil gambar untuk logo band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10" name="AutoShape 6" descr="Hasil gambar untuk logo band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7112" name="Picture 8" descr="Hasil gambar untuk logo band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3143272" cy="2237104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4000504"/>
            <a:ext cx="3214710" cy="21431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id-ID" b="1" dirty="0" smtClean="0"/>
              <a:t>Logo kota Bandung</a:t>
            </a:r>
            <a:r>
              <a:rPr lang="id-ID" dirty="0" smtClean="0"/>
              <a:t> merupakan penyederhanaan </a:t>
            </a:r>
            <a:r>
              <a:rPr lang="id-ID" dirty="0" smtClean="0"/>
              <a:t>dari suatu realitas yang kompleks </a:t>
            </a:r>
            <a:r>
              <a:rPr lang="id-ID" dirty="0" smtClean="0"/>
              <a:t>dari sebuah kota dengan sejarah panjang, kondisi geografis khas, kultur istimewa, sosial, ekonomi, pariwisata dan sebagainya.</a:t>
            </a:r>
          </a:p>
          <a:p>
            <a:pPr lvl="0">
              <a:spcBef>
                <a:spcPct val="20000"/>
              </a:spcBef>
            </a:pPr>
            <a:endParaRPr kumimoji="0" lang="id-ID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14" name="Picture 10" descr="Hasil gambar untuk bandun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39000" t="7142" r="18940"/>
          <a:stretch>
            <a:fillRect/>
          </a:stretch>
        </p:blipFill>
        <p:spPr bwMode="auto">
          <a:xfrm>
            <a:off x="6898484" y="0"/>
            <a:ext cx="2245516" cy="2786106"/>
          </a:xfrm>
          <a:prstGeom prst="rect">
            <a:avLst/>
          </a:prstGeom>
          <a:noFill/>
        </p:spPr>
      </p:pic>
      <p:pic>
        <p:nvPicPr>
          <p:cNvPr id="47116" name="Picture 12" descr="Hasil gambar untuk bobotoh cantik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37500" r="20714"/>
          <a:stretch>
            <a:fillRect/>
          </a:stretch>
        </p:blipFill>
        <p:spPr bwMode="auto">
          <a:xfrm>
            <a:off x="4714876" y="-1"/>
            <a:ext cx="2233118" cy="3000373"/>
          </a:xfrm>
          <a:prstGeom prst="rect">
            <a:avLst/>
          </a:prstGeom>
          <a:noFill/>
        </p:spPr>
      </p:pic>
      <p:pic>
        <p:nvPicPr>
          <p:cNvPr id="47118" name="Picture 14" descr="Hasil gambar untuk budaya sunda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 l="19129"/>
          <a:stretch>
            <a:fillRect/>
          </a:stretch>
        </p:blipFill>
        <p:spPr bwMode="auto">
          <a:xfrm>
            <a:off x="4714876" y="2714620"/>
            <a:ext cx="2416161" cy="2151119"/>
          </a:xfrm>
          <a:prstGeom prst="rect">
            <a:avLst/>
          </a:prstGeom>
          <a:noFill/>
        </p:spPr>
      </p:pic>
      <p:pic>
        <p:nvPicPr>
          <p:cNvPr id="47120" name="Picture 16" descr="Gambar terkait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7000860" y="2714620"/>
            <a:ext cx="2143140" cy="2143140"/>
          </a:xfrm>
          <a:prstGeom prst="rect">
            <a:avLst/>
          </a:prstGeom>
          <a:noFill/>
        </p:spPr>
      </p:pic>
      <p:sp>
        <p:nvSpPr>
          <p:cNvPr id="47122" name="AutoShape 18" descr="Hasil gambar untuk bandros band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7124" name="Picture 20" descr="Hasil gambar untuk bandros bandu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131874" y="4857761"/>
            <a:ext cx="3012126" cy="2000240"/>
          </a:xfrm>
          <a:prstGeom prst="rect">
            <a:avLst/>
          </a:prstGeom>
          <a:noFill/>
        </p:spPr>
      </p:pic>
      <p:pic>
        <p:nvPicPr>
          <p:cNvPr id="47126" name="Picture 22" descr="Hasil gambar untuk braga"/>
          <p:cNvPicPr>
            <a:picLocks noChangeAspect="1" noChangeArrowheads="1"/>
          </p:cNvPicPr>
          <p:nvPr/>
        </p:nvPicPr>
        <p:blipFill>
          <a:blip r:embed="rId8">
            <a:grayscl/>
          </a:blip>
          <a:srcRect b="11563"/>
          <a:stretch>
            <a:fillRect/>
          </a:stretch>
        </p:blipFill>
        <p:spPr bwMode="auto">
          <a:xfrm>
            <a:off x="4714876" y="4836325"/>
            <a:ext cx="2286016" cy="202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1676400"/>
            <a:ext cx="7596214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d-ID" sz="5400" b="1" dirty="0" smtClean="0">
                <a:solidFill>
                  <a:srgbClr val="00B050"/>
                </a:solidFill>
                <a:latin typeface="Calibri"/>
                <a:cs typeface="Calibri"/>
              </a:rPr>
              <a:t>Review Pertemuan</a:t>
            </a:r>
          </a:p>
          <a:p>
            <a:pPr algn="ctr"/>
            <a:r>
              <a:rPr lang="id-ID" sz="5400" b="1" dirty="0" smtClean="0">
                <a:solidFill>
                  <a:srgbClr val="00B050"/>
                </a:solidFill>
                <a:latin typeface="Calibri"/>
                <a:cs typeface="Calibri"/>
              </a:rPr>
              <a:t>Sebelumnya</a:t>
            </a:r>
            <a:endParaRPr lang="en-US" sz="5400" b="1" dirty="0" smtClean="0">
              <a:solidFill>
                <a:srgbClr val="00B050"/>
              </a:solidFill>
              <a:latin typeface="Calibri"/>
              <a:cs typeface="Calibri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latin typeface="Calibri"/>
                <a:cs typeface="Calibri"/>
              </a:rPr>
              <a:t>A</a:t>
            </a:r>
            <a:r>
              <a:rPr lang="id-ID" sz="2000" b="1" dirty="0" smtClean="0">
                <a:latin typeface="Calibri"/>
                <a:cs typeface="Calibri"/>
              </a:rPr>
              <a:t>pa itu Brand?</a:t>
            </a:r>
          </a:p>
          <a:p>
            <a:pPr algn="ctr"/>
            <a:r>
              <a:rPr lang="id-ID" sz="2000" b="1" dirty="0" smtClean="0">
                <a:latin typeface="Calibri"/>
                <a:cs typeface="Calibri"/>
              </a:rPr>
              <a:t>Bagaimana Sejarah Brand?</a:t>
            </a:r>
          </a:p>
          <a:p>
            <a:pPr algn="ctr"/>
            <a:r>
              <a:rPr lang="id-ID" sz="2000" b="1" dirty="0" smtClean="0">
                <a:latin typeface="Calibri"/>
                <a:cs typeface="Calibri"/>
              </a:rPr>
              <a:t>Apa itu Brand Identity?</a:t>
            </a:r>
          </a:p>
          <a:p>
            <a:pPr algn="ctr"/>
            <a:endParaRPr lang="en-US" dirty="0" smtClean="0">
              <a:latin typeface="Calibri"/>
              <a:cs typeface="Calibri"/>
            </a:endParaRPr>
          </a:p>
          <a:p>
            <a:pPr algn="ctr"/>
            <a:endParaRPr lang="en-US" sz="3800" dirty="0" smtClean="0"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357290" y="1857364"/>
            <a:ext cx="6310330" cy="407196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6600" b="1" dirty="0" smtClean="0">
                <a:solidFill>
                  <a:srgbClr val="00B050"/>
                </a:solidFill>
              </a:rPr>
              <a:t>“Logos and branding are so important. In a big part of the world, people cannot read French or English--but are great in remembering signs</a:t>
            </a:r>
            <a:r>
              <a:rPr lang="id-ID" sz="6600" b="1" dirty="0" smtClean="0">
                <a:solidFill>
                  <a:srgbClr val="00B050"/>
                </a:solidFill>
              </a:rPr>
              <a:t>”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6600" dirty="0" smtClean="0"/>
              <a:t/>
            </a:r>
            <a:br>
              <a:rPr lang="id-ID" sz="6600" dirty="0" smtClean="0"/>
            </a:br>
            <a:r>
              <a:rPr lang="id-ID" sz="3300" dirty="0" smtClean="0"/>
              <a:t>― </a:t>
            </a:r>
            <a:r>
              <a:rPr lang="id-ID" sz="3300" b="1" dirty="0" smtClean="0"/>
              <a:t>Karl Lagerfeld</a:t>
            </a:r>
            <a:endParaRPr lang="id-ID" sz="33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2400" dirty="0" smtClean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2400" dirty="0" smtClean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28662" y="1285860"/>
            <a:ext cx="7643866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id-ID" sz="4200" b="1" dirty="0" smtClean="0">
                <a:solidFill>
                  <a:srgbClr val="00B050"/>
                </a:solidFill>
              </a:rPr>
              <a:t>Fungsi Logo</a:t>
            </a:r>
            <a:endParaRPr lang="id-ID" sz="4200" b="1" dirty="0" smtClean="0">
              <a:solidFill>
                <a:srgbClr val="00B050"/>
              </a:solidFill>
            </a:endParaRPr>
          </a:p>
          <a:p>
            <a:endParaRPr lang="id-ID" sz="4200" b="1" dirty="0" smtClean="0">
              <a:solidFill>
                <a:srgbClr val="00B050"/>
              </a:solidFill>
            </a:endParaRPr>
          </a:p>
          <a:p>
            <a:r>
              <a:rPr lang="id-ID" sz="2000" dirty="0" smtClean="0"/>
              <a:t>Menurut S. Rustan </a:t>
            </a:r>
            <a:r>
              <a:rPr lang="id-ID" sz="2000" dirty="0" smtClean="0"/>
              <a:t>(2009: 13) fungsi dari logo adalah sebagai berikut</a:t>
            </a:r>
            <a:r>
              <a:rPr lang="id-ID" sz="2000" dirty="0" smtClean="0"/>
              <a:t>:</a:t>
            </a:r>
          </a:p>
          <a:p>
            <a:endParaRPr lang="id-ID" sz="2000" dirty="0" smtClean="0"/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 Identitas </a:t>
            </a:r>
            <a:r>
              <a:rPr lang="id-ID" dirty="0" smtClean="0"/>
              <a:t>diri. Supaya dapat membedakan dengan identitas milik orang </a:t>
            </a:r>
            <a:r>
              <a:rPr lang="id-ID" dirty="0" smtClean="0"/>
              <a:t>lain.</a:t>
            </a:r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 Tanda </a:t>
            </a:r>
            <a:r>
              <a:rPr lang="id-ID" dirty="0" smtClean="0"/>
              <a:t>Kepemilikan. Supaya membedakannya dengan milik orang </a:t>
            </a:r>
            <a:r>
              <a:rPr lang="id-ID" dirty="0" smtClean="0"/>
              <a:t>lain.</a:t>
            </a:r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 Tanda </a:t>
            </a:r>
            <a:r>
              <a:rPr lang="id-ID" dirty="0" smtClean="0"/>
              <a:t>Jaminan </a:t>
            </a:r>
            <a:r>
              <a:rPr lang="id-ID" dirty="0" smtClean="0"/>
              <a:t>kualitas.</a:t>
            </a:r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 Mencegah peniruan/pembajakan.</a:t>
            </a:r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 Menambah </a:t>
            </a:r>
            <a:r>
              <a:rPr lang="id-ID" dirty="0" smtClean="0"/>
              <a:t>nilai </a:t>
            </a:r>
            <a:r>
              <a:rPr lang="id-ID" dirty="0" smtClean="0"/>
              <a:t>positif.</a:t>
            </a:r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 Properti </a:t>
            </a:r>
            <a:r>
              <a:rPr lang="id-ID" dirty="0" smtClean="0"/>
              <a:t>legal suatu produk atau </a:t>
            </a:r>
            <a:r>
              <a:rPr lang="id-ID" dirty="0" smtClean="0"/>
              <a:t>organisasi.</a:t>
            </a:r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 Mengkomunikasikan </a:t>
            </a:r>
            <a:r>
              <a:rPr lang="id-ID" dirty="0" smtClean="0"/>
              <a:t>informasi seperti keaslian, nilai dan </a:t>
            </a:r>
            <a:r>
              <a:rPr lang="id-ID" dirty="0" smtClean="0"/>
              <a:t>kualitas.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71538" y="1714488"/>
            <a:ext cx="7072362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d-ID" sz="2000" dirty="0" smtClean="0"/>
          </a:p>
          <a:p>
            <a:r>
              <a:rPr lang="id-ID" dirty="0" smtClean="0"/>
              <a:t>Jika </a:t>
            </a:r>
            <a:r>
              <a:rPr lang="id-ID" dirty="0" smtClean="0"/>
              <a:t>dilihat dari segi konstruksinya, logo pada umumnya terbagi menjadi </a:t>
            </a:r>
            <a:r>
              <a:rPr lang="id-ID" dirty="0" smtClean="0"/>
              <a:t>beberapa jenis:</a:t>
            </a:r>
          </a:p>
          <a:p>
            <a:pPr indent="185738"/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1</a:t>
            </a:r>
            <a:r>
              <a:rPr lang="id-ID" dirty="0" smtClean="0"/>
              <a:t>. </a:t>
            </a:r>
            <a:r>
              <a:rPr lang="id-ID" b="1" dirty="0" smtClean="0"/>
              <a:t>Elemen </a:t>
            </a:r>
            <a:r>
              <a:rPr lang="id-ID" b="1" dirty="0" smtClean="0"/>
              <a:t>gambar dan tulisan terpisah </a:t>
            </a:r>
            <a:r>
              <a:rPr lang="id-ID" dirty="0" smtClean="0"/>
              <a:t>(picture mark  </a:t>
            </a:r>
            <a:r>
              <a:rPr lang="id-ID" dirty="0" smtClean="0"/>
              <a:t>dan </a:t>
            </a:r>
            <a:r>
              <a:rPr lang="id-ID" dirty="0" smtClean="0"/>
              <a:t>letter mark</a:t>
            </a:r>
            <a:r>
              <a:rPr lang="id-ID" dirty="0" smtClean="0"/>
              <a:t>). </a:t>
            </a:r>
          </a:p>
          <a:p>
            <a:pPr indent="185738"/>
            <a:r>
              <a:rPr lang="id-ID" dirty="0" smtClean="0"/>
              <a:t>Co : Bank Mandiri, Adobe, Pepsi, dll</a:t>
            </a:r>
          </a:p>
          <a:p>
            <a:pPr indent="185738"/>
            <a:r>
              <a:rPr lang="id-ID" sz="2000" dirty="0" smtClean="0"/>
              <a:t/>
            </a:r>
            <a:br>
              <a:rPr lang="id-ID" sz="2000" dirty="0" smtClean="0"/>
            </a:br>
            <a:endParaRPr lang="id-ID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1538" y="10001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id-ID" sz="3600" b="1" dirty="0" smtClean="0">
                <a:solidFill>
                  <a:srgbClr val="00B050"/>
                </a:solidFill>
              </a:rPr>
              <a:t>Jenis </a:t>
            </a:r>
            <a:r>
              <a:rPr lang="id-ID" sz="3600" b="1" dirty="0" smtClean="0">
                <a:solidFill>
                  <a:srgbClr val="00B050"/>
                </a:solidFill>
              </a:rPr>
              <a:t>Logo</a:t>
            </a:r>
          </a:p>
        </p:txBody>
      </p:sp>
      <p:pic>
        <p:nvPicPr>
          <p:cNvPr id="8194" name="Picture 2" descr="Hasil gambar untuk famou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500570"/>
            <a:ext cx="2230223" cy="1428737"/>
          </a:xfrm>
          <a:prstGeom prst="rect">
            <a:avLst/>
          </a:prstGeom>
          <a:noFill/>
        </p:spPr>
      </p:pic>
      <p:pic>
        <p:nvPicPr>
          <p:cNvPr id="8196" name="Picture 4" descr="Hasil gambar untuk famou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286256"/>
            <a:ext cx="2643206" cy="1817204"/>
          </a:xfrm>
          <a:prstGeom prst="rect">
            <a:avLst/>
          </a:prstGeom>
          <a:noFill/>
        </p:spPr>
      </p:pic>
      <p:pic>
        <p:nvPicPr>
          <p:cNvPr id="8198" name="Picture 6" descr="Hasil gambar untuk famou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000504"/>
            <a:ext cx="1526124" cy="2071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71538" y="1928802"/>
            <a:ext cx="7072362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85738"/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2</a:t>
            </a:r>
            <a:r>
              <a:rPr lang="id-ID" dirty="0" smtClean="0"/>
              <a:t>.</a:t>
            </a:r>
            <a:r>
              <a:rPr lang="id-ID" dirty="0" smtClean="0"/>
              <a:t> </a:t>
            </a:r>
            <a:r>
              <a:rPr lang="id-ID" b="1" dirty="0" smtClean="0"/>
              <a:t>Elemen </a:t>
            </a:r>
            <a:r>
              <a:rPr lang="id-ID" b="1" dirty="0" smtClean="0"/>
              <a:t>gambar dan tulisan </a:t>
            </a:r>
            <a:r>
              <a:rPr lang="id-ID" b="1" dirty="0" smtClean="0"/>
              <a:t>menyatu </a:t>
            </a:r>
            <a:r>
              <a:rPr lang="id-ID" dirty="0" smtClean="0"/>
              <a:t>(</a:t>
            </a:r>
            <a:r>
              <a:rPr lang="id-ID" dirty="0" smtClean="0"/>
              <a:t>picture mark  </a:t>
            </a:r>
            <a:r>
              <a:rPr lang="id-ID" dirty="0" smtClean="0"/>
              <a:t>sekaligus </a:t>
            </a:r>
            <a:r>
              <a:rPr lang="id-ID" dirty="0" smtClean="0"/>
              <a:t>letter mark</a:t>
            </a:r>
            <a:r>
              <a:rPr lang="id-ID" dirty="0" smtClean="0"/>
              <a:t>). </a:t>
            </a:r>
          </a:p>
          <a:p>
            <a:pPr indent="185738"/>
            <a:endParaRPr lang="id-ID" dirty="0" smtClean="0"/>
          </a:p>
          <a:p>
            <a:pPr indent="185738"/>
            <a:r>
              <a:rPr lang="id-ID" dirty="0" smtClean="0"/>
              <a:t>Co : RCTI, FedEx, dll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1538" y="10001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id-ID" sz="3600" b="1" dirty="0" smtClean="0">
                <a:solidFill>
                  <a:srgbClr val="00B050"/>
                </a:solidFill>
              </a:rPr>
              <a:t>Jenis </a:t>
            </a:r>
            <a:r>
              <a:rPr lang="id-ID" sz="3600" b="1" dirty="0" smtClean="0">
                <a:solidFill>
                  <a:srgbClr val="00B050"/>
                </a:solidFill>
              </a:rPr>
              <a:t>Logo</a:t>
            </a:r>
          </a:p>
        </p:txBody>
      </p:sp>
      <p:sp>
        <p:nvSpPr>
          <p:cNvPr id="49154" name="AutoShape 2" descr="Hasil gambar untuk rct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156" name="AutoShape 4" descr="Hasil gambar untuk rct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158" name="AutoShape 6" descr="Hasil gambar untuk rcti logo b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9160" name="Picture 8" descr="Hasil gambar untuk rcti logo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57628"/>
            <a:ext cx="3257960" cy="1843075"/>
          </a:xfrm>
          <a:prstGeom prst="rect">
            <a:avLst/>
          </a:prstGeom>
          <a:noFill/>
        </p:spPr>
      </p:pic>
      <p:pic>
        <p:nvPicPr>
          <p:cNvPr id="49162" name="Picture 10" descr="Gambar terkait"/>
          <p:cNvPicPr>
            <a:picLocks noChangeAspect="1" noChangeArrowheads="1"/>
          </p:cNvPicPr>
          <p:nvPr/>
        </p:nvPicPr>
        <p:blipFill>
          <a:blip r:embed="rId3"/>
          <a:srcRect l="10937"/>
          <a:stretch>
            <a:fillRect/>
          </a:stretch>
        </p:blipFill>
        <p:spPr bwMode="auto">
          <a:xfrm>
            <a:off x="4500562" y="3000372"/>
            <a:ext cx="4071966" cy="3433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71538" y="1928802"/>
            <a:ext cx="7072362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85738"/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3</a:t>
            </a:r>
            <a:r>
              <a:rPr lang="id-ID" dirty="0" smtClean="0"/>
              <a:t>. </a:t>
            </a:r>
            <a:r>
              <a:rPr lang="id-ID" b="1" dirty="0" smtClean="0"/>
              <a:t>Elemen </a:t>
            </a:r>
            <a:r>
              <a:rPr lang="id-ID" b="1" dirty="0" smtClean="0"/>
              <a:t>tulisan saja </a:t>
            </a:r>
            <a:r>
              <a:rPr lang="id-ID" dirty="0" smtClean="0"/>
              <a:t>(letter mark</a:t>
            </a:r>
            <a:r>
              <a:rPr lang="id-ID" dirty="0" smtClean="0"/>
              <a:t>). </a:t>
            </a:r>
          </a:p>
          <a:p>
            <a:pPr indent="185738"/>
            <a:endParaRPr lang="id-ID" dirty="0" smtClean="0"/>
          </a:p>
          <a:p>
            <a:pPr indent="185738"/>
            <a:r>
              <a:rPr lang="id-ID" dirty="0" smtClean="0"/>
              <a:t>Co : Samsung, Nokia, IBM, CNN, dll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1538" y="10001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id-ID" sz="3600" b="1" dirty="0" smtClean="0">
                <a:solidFill>
                  <a:srgbClr val="00B050"/>
                </a:solidFill>
              </a:rPr>
              <a:t>Jenis </a:t>
            </a:r>
            <a:r>
              <a:rPr lang="id-ID" sz="3600" b="1" dirty="0" smtClean="0">
                <a:solidFill>
                  <a:srgbClr val="00B050"/>
                </a:solidFill>
              </a:rPr>
              <a:t>Logo</a:t>
            </a:r>
          </a:p>
        </p:txBody>
      </p:sp>
      <p:sp>
        <p:nvSpPr>
          <p:cNvPr id="48130" name="AutoShape 2" descr="Hasil gambar untuk nok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132" name="AutoShape 4" descr="Hasil gambar untuk nok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8134" name="Picture 6" descr="Hasil gambar untuk nokia logo"/>
          <p:cNvPicPr>
            <a:picLocks noChangeAspect="1" noChangeArrowheads="1"/>
          </p:cNvPicPr>
          <p:nvPr/>
        </p:nvPicPr>
        <p:blipFill>
          <a:blip r:embed="rId2"/>
          <a:srcRect t="35000" b="35000"/>
          <a:stretch>
            <a:fillRect/>
          </a:stretch>
        </p:blipFill>
        <p:spPr bwMode="auto">
          <a:xfrm>
            <a:off x="1214413" y="3429000"/>
            <a:ext cx="3333773" cy="1000132"/>
          </a:xfrm>
          <a:prstGeom prst="rect">
            <a:avLst/>
          </a:prstGeom>
          <a:noFill/>
        </p:spPr>
      </p:pic>
      <p:pic>
        <p:nvPicPr>
          <p:cNvPr id="48136" name="Picture 8" descr="Hasil gambar untuk nasa new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286148" cy="1421259"/>
          </a:xfrm>
          <a:prstGeom prst="rect">
            <a:avLst/>
          </a:prstGeom>
          <a:noFill/>
        </p:spPr>
      </p:pic>
      <p:pic>
        <p:nvPicPr>
          <p:cNvPr id="48138" name="Picture 10" descr="Hasil gambar untuk cnn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929198"/>
            <a:ext cx="2110878" cy="981558"/>
          </a:xfrm>
          <a:prstGeom prst="rect">
            <a:avLst/>
          </a:prstGeom>
          <a:noFill/>
        </p:spPr>
      </p:pic>
      <p:sp>
        <p:nvSpPr>
          <p:cNvPr id="48140" name="AutoShape 12" descr="Hasil gambar untuk ibm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8142" name="Picture 14" descr="Hasil gambar untuk ibm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643446"/>
            <a:ext cx="2786082" cy="1393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71538" y="2214554"/>
            <a:ext cx="7072362" cy="385765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id-ID" sz="2000" dirty="0" smtClean="0"/>
              <a:t> Kesederhanaan Bentuk</a:t>
            </a:r>
          </a:p>
          <a:p>
            <a:pPr fontAlgn="base">
              <a:buFont typeface="Arial" pitchFamily="34" charset="0"/>
              <a:buChar char="•"/>
            </a:pPr>
            <a:endParaRPr lang="id-ID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id-ID" sz="2000" dirty="0" smtClean="0"/>
              <a:t> Keunikan/Original</a:t>
            </a:r>
          </a:p>
          <a:p>
            <a:pPr fontAlgn="base">
              <a:buFont typeface="Arial" pitchFamily="34" charset="0"/>
              <a:buChar char="•"/>
            </a:pPr>
            <a:endParaRPr lang="id-ID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id-ID" sz="2000" dirty="0" smtClean="0"/>
              <a:t> Kemudahan untuk Diingat</a:t>
            </a:r>
            <a:endParaRPr lang="id-ID" sz="2000" dirty="0" smtClean="0"/>
          </a:p>
          <a:p>
            <a:pPr fontAlgn="base">
              <a:buFont typeface="Arial" pitchFamily="34" charset="0"/>
              <a:buChar char="•"/>
            </a:pPr>
            <a:endParaRPr lang="id-ID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id-ID" sz="2000" dirty="0" smtClean="0"/>
              <a:t> Tahan Lama/Memiliki Durability</a:t>
            </a:r>
            <a:endParaRPr lang="id-ID" sz="2000" dirty="0" smtClean="0"/>
          </a:p>
          <a:p>
            <a:pPr fontAlgn="base">
              <a:buFont typeface="Arial" pitchFamily="34" charset="0"/>
              <a:buChar char="•"/>
            </a:pPr>
            <a:endParaRPr lang="id-ID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id-ID" sz="2000" dirty="0" smtClean="0"/>
              <a:t> Fleksibel </a:t>
            </a:r>
            <a:r>
              <a:rPr lang="id-ID" sz="2000" dirty="0" smtClean="0"/>
              <a:t>/ Serba Guna</a:t>
            </a:r>
          </a:p>
          <a:p>
            <a:pPr fontAlgn="base">
              <a:buFont typeface="Arial" pitchFamily="34" charset="0"/>
              <a:buChar char="•"/>
            </a:pPr>
            <a:endParaRPr lang="id-ID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id-ID" sz="2000" dirty="0" smtClean="0"/>
              <a:t> Kesesuaian dengan Brand</a:t>
            </a:r>
            <a:endParaRPr lang="id-ID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1538" y="10001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id-ID" sz="3600" b="1" dirty="0" smtClean="0">
                <a:solidFill>
                  <a:srgbClr val="00B050"/>
                </a:solidFill>
              </a:rPr>
              <a:t>Hal Penting dalam </a:t>
            </a:r>
            <a:r>
              <a:rPr lang="id-ID" sz="3600" b="1" dirty="0" smtClean="0">
                <a:solidFill>
                  <a:srgbClr val="00B050"/>
                </a:solidFill>
              </a:rPr>
              <a:t>Logo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61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Definisi </a:t>
            </a:r>
            <a:r>
              <a:rPr kumimoji="0" lang="id-ID" sz="4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Identitas</a:t>
            </a:r>
            <a:endParaRPr kumimoji="0" lang="en-US" sz="4800" b="0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asil gambar untuk SIDIK J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667500" cy="3743325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28662" y="5286388"/>
            <a:ext cx="778674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latin typeface="+mj-lt"/>
                <a:ea typeface="+mj-ea"/>
                <a:cs typeface="+mj-cs"/>
              </a:rPr>
              <a:t>Setiap manusia lahir dengan identitasnya masing-masing. Sidik jari merupakan salah satu tanda bahwa setiap dari kita berbeda dan identik.</a:t>
            </a:r>
            <a:endParaRPr kumimoji="0" lang="id-ID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asil gambar untuk macam tanda tangan"/>
          <p:cNvPicPr>
            <a:picLocks noChangeAspect="1" noChangeArrowheads="1"/>
          </p:cNvPicPr>
          <p:nvPr/>
        </p:nvPicPr>
        <p:blipFill>
          <a:blip r:embed="rId2">
            <a:grayscl/>
            <a:lum contrast="20000"/>
          </a:blip>
          <a:srcRect/>
          <a:stretch>
            <a:fillRect/>
          </a:stretch>
        </p:blipFill>
        <p:spPr bwMode="auto">
          <a:xfrm>
            <a:off x="1071538" y="1000108"/>
            <a:ext cx="7125622" cy="400052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28662" y="5286388"/>
            <a:ext cx="778674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latin typeface="+mj-lt"/>
                <a:ea typeface="+mj-ea"/>
                <a:cs typeface="+mj-cs"/>
              </a:rPr>
              <a:t>Tanda lain dari identitas adalah tandatangan. Itulah sebabnya sidik jari dan tandatangan sering digunakan sebagai representasi kita dalam kehadiran dan keterlibatan.</a:t>
            </a:r>
            <a:endParaRPr kumimoji="0" lang="id-ID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6429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d-ID" sz="3600" b="1" dirty="0" smtClean="0">
                <a:solidFill>
                  <a:srgbClr val="00B050"/>
                </a:solidFill>
              </a:rPr>
              <a:t>Definisi Identitas</a:t>
            </a:r>
            <a:endParaRPr lang="id-ID" sz="3600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5786" y="2000240"/>
            <a:ext cx="75009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smtClean="0"/>
              <a:t>Menurut KBBI, </a:t>
            </a:r>
            <a:r>
              <a:rPr lang="id-ID" sz="2000" b="1" dirty="0" smtClean="0"/>
              <a:t>Identitas</a:t>
            </a:r>
            <a:r>
              <a:rPr lang="id-ID" sz="2000" dirty="0" smtClean="0"/>
              <a:t> </a:t>
            </a:r>
            <a:r>
              <a:rPr lang="id-ID" sz="2000" i="1" dirty="0" smtClean="0"/>
              <a:t>/iden·ti·tas</a:t>
            </a:r>
            <a:r>
              <a:rPr lang="id-ID" sz="2000" i="1" dirty="0" smtClean="0"/>
              <a:t>/</a:t>
            </a:r>
            <a:r>
              <a:rPr lang="id-ID" sz="2000" dirty="0" smtClean="0"/>
              <a:t> /idéntitas/ </a:t>
            </a:r>
            <a:r>
              <a:rPr lang="id-ID" sz="2000" i="1" dirty="0" smtClean="0"/>
              <a:t>n</a:t>
            </a:r>
            <a:r>
              <a:rPr lang="id-ID" sz="2000" dirty="0" smtClean="0"/>
              <a:t> ciri-ciri atau keadaan khusus seseorang; jati diri</a:t>
            </a:r>
            <a:r>
              <a:rPr lang="id-ID" sz="2000" dirty="0" smtClean="0"/>
              <a:t>:</a:t>
            </a:r>
          </a:p>
          <a:p>
            <a:pPr marL="0" indent="0">
              <a:buNone/>
            </a:pPr>
            <a:endParaRPr lang="id-ID" sz="2000" dirty="0" smtClean="0"/>
          </a:p>
          <a:p>
            <a:pPr marL="0" indent="0">
              <a:buNone/>
            </a:pPr>
            <a:r>
              <a:rPr lang="id-ID" sz="2000" dirty="0" smtClean="0"/>
              <a:t>Sedangkan menurut</a:t>
            </a:r>
            <a:r>
              <a:rPr lang="id-ID" sz="2000" dirty="0" smtClean="0"/>
              <a:t> Stella Ting </a:t>
            </a:r>
            <a:r>
              <a:rPr lang="id-ID" sz="2000" dirty="0" smtClean="0"/>
              <a:t>Toomey, Identitas</a:t>
            </a:r>
            <a:r>
              <a:rPr lang="id-ID" sz="2000" dirty="0" smtClean="0"/>
              <a:t> merupakan refleksi diri atau cerminan diri yang berasal dari keluarga, gender, budaya, etnis dan proses sosialisasi</a:t>
            </a:r>
            <a:r>
              <a:rPr lang="id-ID" sz="2000" dirty="0" smtClean="0"/>
              <a:t>.</a:t>
            </a:r>
            <a:r>
              <a:rPr lang="id-ID" sz="2000" dirty="0" smtClean="0"/>
              <a:t> Identitas pada dasarnya merujuk pada refleksi dari diri kita sendiri dan persepsi orang lain terhadap diri kita. </a:t>
            </a:r>
            <a:endParaRPr lang="id-ID" sz="2000" dirty="0" smtClean="0"/>
          </a:p>
          <a:p>
            <a:pPr marL="0" indent="0">
              <a:buNone/>
            </a:pPr>
            <a:endParaRPr lang="id-ID" sz="2000" dirty="0" smtClean="0"/>
          </a:p>
          <a:p>
            <a:pPr marL="0" indent="0">
              <a:buNone/>
            </a:pPr>
            <a:r>
              <a:rPr lang="id-ID" sz="2000" dirty="0" smtClean="0"/>
              <a:t>Sementara </a:t>
            </a:r>
            <a:r>
              <a:rPr lang="id-ID" sz="2000" dirty="0" smtClean="0"/>
              <a:t>itu, Gardiner W. Harry dan Kosmitzki Corinne melihat identitas sebagai pendefinisian diri seseorang sebagai individu yang berbeda dalam perilaku, keyakinan dan sikap.</a:t>
            </a:r>
          </a:p>
          <a:p>
            <a:pPr marL="0" indent="0">
              <a:buNone/>
            </a:pPr>
            <a:endParaRPr lang="id-ID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Identitas </a:t>
            </a:r>
            <a:r>
              <a:rPr kumimoji="0" lang="id-ID" sz="4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Visual</a:t>
            </a:r>
            <a:endParaRPr kumimoji="0" lang="en-US" sz="4800" b="0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6429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d-ID" sz="3600" b="1" dirty="0" smtClean="0">
                <a:solidFill>
                  <a:srgbClr val="00B050"/>
                </a:solidFill>
              </a:rPr>
              <a:t>Definisi Identitas Visual</a:t>
            </a:r>
            <a:endParaRPr lang="id-ID" sz="3600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5786" y="2000240"/>
            <a:ext cx="75009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smtClean="0"/>
              <a:t>Merupakan perangkat </a:t>
            </a:r>
            <a:r>
              <a:rPr lang="id-ID" sz="2000" dirty="0" smtClean="0"/>
              <a:t>brand yang </a:t>
            </a:r>
            <a:r>
              <a:rPr lang="id-ID" sz="2000" dirty="0" smtClean="0"/>
              <a:t>berfungsi mengidentifikasikan dan merespresentasikan dalam bentuk yang dapat ditangkap oleh mata (visual) dan tersistem. Identitas Visual dapat berupa seperti logo, warna, huruf, pattern, </a:t>
            </a:r>
            <a:r>
              <a:rPr lang="id-ID" sz="2000" dirty="0" smtClean="0"/>
              <a:t>dll</a:t>
            </a:r>
            <a:r>
              <a:rPr lang="id-ID" sz="2000" dirty="0" smtClean="0"/>
              <a:t>.</a:t>
            </a:r>
          </a:p>
          <a:p>
            <a:pPr marL="0" indent="0">
              <a:buNone/>
            </a:pPr>
            <a:endParaRPr lang="id-ID" sz="2000" dirty="0" smtClean="0"/>
          </a:p>
          <a:p>
            <a:pPr marL="0" indent="0">
              <a:buNone/>
            </a:pPr>
            <a:r>
              <a:rPr lang="id-ID" sz="2000" dirty="0" smtClean="0"/>
              <a:t>Identitas </a:t>
            </a:r>
            <a:r>
              <a:rPr lang="id-ID" sz="2000" dirty="0" smtClean="0"/>
              <a:t>Visual sering digunakan untuk membedakan suatu produk/jasa dengan produk/jasa dari pesaing sehingga </a:t>
            </a:r>
            <a:r>
              <a:rPr lang="id-ID" sz="2000" i="1" dirty="0" smtClean="0"/>
              <a:t>costumer</a:t>
            </a:r>
            <a:r>
              <a:rPr lang="id-ID" sz="2000" dirty="0" smtClean="0"/>
              <a:t> akan dengan mudah mengidentifikasi suatu merek hanya dengan melihat sebagian dari tampilan </a:t>
            </a:r>
            <a:r>
              <a:rPr lang="id-ID" sz="2000" dirty="0" smtClean="0"/>
              <a:t>visualnya saja.</a:t>
            </a: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>Contoh sbb :</a:t>
            </a:r>
            <a:endParaRPr lang="id-ID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2910" y="5429264"/>
            <a:ext cx="807249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Logo2 maskapai Penerbangan</a:t>
            </a:r>
            <a:r>
              <a:rPr kumimoji="0" lang="id-ID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diatas merupakan strategi masing-masing brand untuk membedakan dirinya dengan yang lain dalam upaya persaingan bisnis.</a:t>
            </a:r>
            <a:endParaRPr kumimoji="0" lang="id-ID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8" name="Picture 4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81369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536</Words>
  <Application>Microsoft Macintosh PowerPoint</Application>
  <PresentationFormat>On-screen Show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P. 2 – Studio DKV 3</vt:lpstr>
      <vt:lpstr>Slide 2</vt:lpstr>
      <vt:lpstr>Slide 3</vt:lpstr>
      <vt:lpstr>Slide 4</vt:lpstr>
      <vt:lpstr>Slide 5</vt:lpstr>
      <vt:lpstr>Definisi Identitas</vt:lpstr>
      <vt:lpstr>Slide 7</vt:lpstr>
      <vt:lpstr>Definisi Identitas Visual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Cakupan Identitas Visual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Tipografi 1</dc:title>
  <dc:creator>personal</dc:creator>
  <cp:lastModifiedBy>AM Wantoro</cp:lastModifiedBy>
  <cp:revision>134</cp:revision>
  <dcterms:created xsi:type="dcterms:W3CDTF">2012-07-25T14:52:02Z</dcterms:created>
  <dcterms:modified xsi:type="dcterms:W3CDTF">2019-09-20T18:44:41Z</dcterms:modified>
</cp:coreProperties>
</file>